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5"/>
  </p:notesMasterIdLst>
  <p:handoutMasterIdLst>
    <p:handoutMasterId r:id="rId126"/>
  </p:handoutMasterIdLst>
  <p:sldIdLst>
    <p:sldId id="360" r:id="rId2"/>
    <p:sldId id="413" r:id="rId3"/>
    <p:sldId id="437" r:id="rId4"/>
    <p:sldId id="414" r:id="rId5"/>
    <p:sldId id="417" r:id="rId6"/>
    <p:sldId id="453" r:id="rId7"/>
    <p:sldId id="760" r:id="rId8"/>
    <p:sldId id="764" r:id="rId9"/>
    <p:sldId id="545" r:id="rId10"/>
    <p:sldId id="552" r:id="rId11"/>
    <p:sldId id="766" r:id="rId12"/>
    <p:sldId id="440" r:id="rId13"/>
    <p:sldId id="546" r:id="rId14"/>
    <p:sldId id="555" r:id="rId15"/>
    <p:sldId id="561" r:id="rId16"/>
    <p:sldId id="690" r:id="rId17"/>
    <p:sldId id="691" r:id="rId18"/>
    <p:sldId id="547" r:id="rId19"/>
    <p:sldId id="697" r:id="rId20"/>
    <p:sldId id="692" r:id="rId21"/>
    <p:sldId id="549" r:id="rId22"/>
    <p:sldId id="693" r:id="rId23"/>
    <p:sldId id="694" r:id="rId24"/>
    <p:sldId id="695" r:id="rId25"/>
    <p:sldId id="696" r:id="rId26"/>
    <p:sldId id="701" r:id="rId27"/>
    <p:sldId id="770" r:id="rId28"/>
    <p:sldId id="771" r:id="rId29"/>
    <p:sldId id="772" r:id="rId30"/>
    <p:sldId id="773" r:id="rId31"/>
    <p:sldId id="774" r:id="rId32"/>
    <p:sldId id="709" r:id="rId33"/>
    <p:sldId id="710" r:id="rId34"/>
    <p:sldId id="713" r:id="rId35"/>
    <p:sldId id="775" r:id="rId36"/>
    <p:sldId id="714" r:id="rId37"/>
    <p:sldId id="715" r:id="rId38"/>
    <p:sldId id="716" r:id="rId39"/>
    <p:sldId id="730" r:id="rId40"/>
    <p:sldId id="717" r:id="rId41"/>
    <p:sldId id="718" r:id="rId42"/>
    <p:sldId id="719" r:id="rId43"/>
    <p:sldId id="720" r:id="rId44"/>
    <p:sldId id="721" r:id="rId45"/>
    <p:sldId id="722" r:id="rId46"/>
    <p:sldId id="723" r:id="rId47"/>
    <p:sldId id="724" r:id="rId48"/>
    <p:sldId id="725" r:id="rId49"/>
    <p:sldId id="726" r:id="rId50"/>
    <p:sldId id="727" r:id="rId51"/>
    <p:sldId id="728" r:id="rId52"/>
    <p:sldId id="731" r:id="rId53"/>
    <p:sldId id="733" r:id="rId54"/>
    <p:sldId id="789" r:id="rId55"/>
    <p:sldId id="736" r:id="rId56"/>
    <p:sldId id="738" r:id="rId57"/>
    <p:sldId id="660" r:id="rId58"/>
    <p:sldId id="759" r:id="rId59"/>
    <p:sldId id="739" r:id="rId60"/>
    <p:sldId id="795" r:id="rId61"/>
    <p:sldId id="740" r:id="rId62"/>
    <p:sldId id="787" r:id="rId63"/>
    <p:sldId id="741" r:id="rId64"/>
    <p:sldId id="776" r:id="rId65"/>
    <p:sldId id="777" r:id="rId66"/>
    <p:sldId id="790" r:id="rId67"/>
    <p:sldId id="788" r:id="rId68"/>
    <p:sldId id="794" r:id="rId69"/>
    <p:sldId id="745" r:id="rId70"/>
    <p:sldId id="781" r:id="rId71"/>
    <p:sldId id="748" r:id="rId72"/>
    <p:sldId id="784" r:id="rId73"/>
    <p:sldId id="749" r:id="rId74"/>
    <p:sldId id="793" r:id="rId75"/>
    <p:sldId id="786" r:id="rId76"/>
    <p:sldId id="763" r:id="rId77"/>
    <p:sldId id="589" r:id="rId78"/>
    <p:sldId id="614" r:id="rId79"/>
    <p:sldId id="591" r:id="rId80"/>
    <p:sldId id="599" r:id="rId81"/>
    <p:sldId id="592" r:id="rId82"/>
    <p:sldId id="593" r:id="rId83"/>
    <p:sldId id="616" r:id="rId84"/>
    <p:sldId id="617" r:id="rId85"/>
    <p:sldId id="607" r:id="rId86"/>
    <p:sldId id="604" r:id="rId87"/>
    <p:sldId id="598" r:id="rId88"/>
    <p:sldId id="601" r:id="rId89"/>
    <p:sldId id="628" r:id="rId90"/>
    <p:sldId id="778" r:id="rId91"/>
    <p:sldId id="618" r:id="rId92"/>
    <p:sldId id="623" r:id="rId93"/>
    <p:sldId id="624" r:id="rId94"/>
    <p:sldId id="625" r:id="rId95"/>
    <p:sldId id="626" r:id="rId96"/>
    <p:sldId id="627" r:id="rId97"/>
    <p:sldId id="629" r:id="rId98"/>
    <p:sldId id="779" r:id="rId99"/>
    <p:sldId id="619" r:id="rId100"/>
    <p:sldId id="644" r:id="rId101"/>
    <p:sldId id="646" r:id="rId102"/>
    <p:sldId id="621" r:id="rId103"/>
    <p:sldId id="609" r:id="rId104"/>
    <p:sldId id="698" r:id="rId105"/>
    <p:sldId id="699" r:id="rId106"/>
    <p:sldId id="622" r:id="rId107"/>
    <p:sldId id="791" r:id="rId108"/>
    <p:sldId id="630" r:id="rId109"/>
    <p:sldId id="445" r:id="rId110"/>
    <p:sldId id="780" r:id="rId111"/>
    <p:sldId id="322" r:id="rId112"/>
    <p:sldId id="260" r:id="rId113"/>
    <p:sldId id="750" r:id="rId114"/>
    <p:sldId id="751" r:id="rId115"/>
    <p:sldId id="752" r:id="rId116"/>
    <p:sldId id="753" r:id="rId117"/>
    <p:sldId id="754" r:id="rId118"/>
    <p:sldId id="755" r:id="rId119"/>
    <p:sldId id="756" r:id="rId120"/>
    <p:sldId id="757" r:id="rId121"/>
    <p:sldId id="636" r:id="rId122"/>
    <p:sldId id="637" r:id="rId123"/>
    <p:sldId id="792" r:id="rId124"/>
  </p:sldIdLst>
  <p:sldSz cx="9144000" cy="6858000" type="screen4x3"/>
  <p:notesSz cx="9939338" cy="68056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7F7"/>
    <a:srgbClr val="FF5050"/>
    <a:srgbClr val="FFE1E1"/>
    <a:srgbClr val="EAF5F6"/>
    <a:srgbClr val="DDFCFF"/>
    <a:srgbClr val="C0C0C0"/>
    <a:srgbClr val="CC3300"/>
    <a:srgbClr val="9A75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6" autoAdjust="0"/>
    <p:restoredTop sz="94060" autoAdjust="0"/>
  </p:normalViewPr>
  <p:slideViewPr>
    <p:cSldViewPr>
      <p:cViewPr>
        <p:scale>
          <a:sx n="98" d="100"/>
          <a:sy n="98" d="100"/>
        </p:scale>
        <p:origin x="-1980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9275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9275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fld id="{AC38D487-7DB1-4D30-8DC5-C7FF6A0F5E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1281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1838" y="511175"/>
            <a:ext cx="3402012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5363" y="3232150"/>
            <a:ext cx="7948612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fld id="{C05F6044-EC91-45E7-9FDC-7C55462A83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0166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79620-2F3A-4BB7-9FB3-6BF291CC269D}" type="slidenum">
              <a:rPr lang="en-US" altLang="ja-JP" smtClean="0">
                <a:ea typeface="ＭＳ Ｐゴシック" charset="-128"/>
              </a:rPr>
              <a:pPr/>
              <a:t>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2984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5024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7530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48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7539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7539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50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7539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51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7539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ja-JP" sz="1200" b="0" i="0">
                    <a:solidFill>
                      <a:srgbClr val="FF0000"/>
                    </a:solidFill>
                    <a:latin typeface="Cambria Math"/>
                  </a:rPr>
                  <a:t>𝐵</a:t>
                </a:r>
                <a:r>
                  <a:rPr lang="en-US" altLang="ja-JP" sz="1200" b="0" i="0" smtClean="0">
                    <a:solidFill>
                      <a:srgbClr val="FF0000"/>
                    </a:solidFill>
                    <a:latin typeface="Cambria Math"/>
                  </a:rPr>
                  <a:t>_</a:t>
                </a:r>
                <a:r>
                  <a:rPr lang="en-US" altLang="ja-JP" sz="1200" b="0" i="0">
                    <a:solidFill>
                      <a:srgbClr val="FF0000"/>
                    </a:solidFill>
                    <a:latin typeface="Cambria Math"/>
                  </a:rPr>
                  <a:t>𝑑=(𝑈_𝑑 Σ_𝑑 ) ̅𝑉_𝑚^𝑇</a:t>
                </a:r>
                <a:endParaRPr kumimoji="1" lang="ja-JP" altLang="en-US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54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3473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4700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68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776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0634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73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8732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87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6573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9929A-C076-435B-A29F-54B3CA73F471}" type="slidenum">
              <a:rPr lang="en-US" altLang="ja-JP" smtClean="0">
                <a:ea typeface="ＭＳ Ｐゴシック" charset="-128"/>
              </a:rPr>
              <a:pPr/>
              <a:t>111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133B9-CA52-47B7-8F90-F83B152BA0E1}" type="slidenum">
              <a:rPr lang="en-US" altLang="ja-JP" smtClean="0">
                <a:ea typeface="ＭＳ Ｐゴシック" charset="-128"/>
              </a:rPr>
              <a:pPr/>
              <a:t>112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115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6540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116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641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026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026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2928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2928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292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743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370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26988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0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 flipH="1">
            <a:off x="0" y="0"/>
            <a:ext cx="9144000" cy="3333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0" y="0"/>
            <a:ext cx="1244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CEDEC</a:t>
            </a:r>
            <a:r>
              <a:rPr lang="ja-JP" altLang="en-US" b="0" baseline="0" dirty="0" smtClean="0">
                <a:latin typeface="Impact" pitchFamily="34" charset="0"/>
                <a:ea typeface="HGS創英角ﾎﾟｯﾌﾟ体" pitchFamily="50" charset="-128"/>
              </a:rPr>
              <a:t> </a:t>
            </a: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2012</a:t>
            </a:r>
            <a:endParaRPr lang="en-US" altLang="ja-JP" b="0" dirty="0">
              <a:latin typeface="Impact" pitchFamily="34" charset="0"/>
              <a:ea typeface="HGS創英角ﾎﾟｯﾌﾟ体" pitchFamily="50" charset="-128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9863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a typeface="ＭＳ Ｐゴシック" pitchFamily="50" charset="-128"/>
              </a:defRPr>
            </a:lvl1pPr>
          </a:lstStyle>
          <a:p>
            <a:pPr>
              <a:defRPr/>
            </a:pPr>
            <a:fld id="{F79DAB71-4B1C-47C4-B9EF-BE44377D1F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19925" y="125413"/>
            <a:ext cx="2232025" cy="632777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2263" y="125413"/>
            <a:ext cx="6545262" cy="632777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2263" y="125413"/>
            <a:ext cx="8929687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288" y="1484313"/>
            <a:ext cx="4171950" cy="49688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73537" cy="240823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719638" y="4044950"/>
            <a:ext cx="4173537" cy="2408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322263" y="125413"/>
            <a:ext cx="8929687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395288" y="1484313"/>
            <a:ext cx="4171950" cy="240823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73537" cy="240823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395288" y="4044950"/>
            <a:ext cx="4171950" cy="2408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719638" y="4044950"/>
            <a:ext cx="4173537" cy="2408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>
            <a:lvl1pPr>
              <a:defRPr sz="36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288" y="1484313"/>
            <a:ext cx="41719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19638" y="1484313"/>
            <a:ext cx="417353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88640"/>
            <a:ext cx="662473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585" y="1340768"/>
            <a:ext cx="864190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6597650"/>
            <a:ext cx="7812088" cy="260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3" name="Line 11"/>
          <p:cNvSpPr>
            <a:spLocks noChangeShapeType="1"/>
          </p:cNvSpPr>
          <p:nvPr userDrawn="1"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4" name="Line 12"/>
          <p:cNvSpPr>
            <a:spLocks noChangeShapeType="1"/>
          </p:cNvSpPr>
          <p:nvPr userDrawn="1"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6" name="Line 14"/>
          <p:cNvSpPr>
            <a:spLocks noChangeShapeType="1"/>
          </p:cNvSpPr>
          <p:nvPr userDrawn="1"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7" name="Rectangle 15"/>
          <p:cNvSpPr>
            <a:spLocks noChangeArrowheads="1"/>
          </p:cNvSpPr>
          <p:nvPr userDrawn="1"/>
        </p:nvSpPr>
        <p:spPr bwMode="auto">
          <a:xfrm>
            <a:off x="7812088" y="6597650"/>
            <a:ext cx="1331912" cy="2603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26635" name="図 11" descr="SSKK Logo Sig_Standard C_H_Gray low-res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71506" y="655291"/>
            <a:ext cx="160178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7927000" y="6525344"/>
            <a:ext cx="1244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CEDEC</a:t>
            </a:r>
            <a:r>
              <a:rPr lang="ja-JP" altLang="en-US" b="0" baseline="0" dirty="0" smtClean="0">
                <a:latin typeface="Impact" pitchFamily="34" charset="0"/>
                <a:ea typeface="HGS創英角ﾎﾟｯﾌﾟ体" pitchFamily="50" charset="-128"/>
              </a:rPr>
              <a:t> </a:t>
            </a: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2012</a:t>
            </a:r>
            <a:endParaRPr lang="en-US" altLang="ja-JP" b="0" dirty="0">
              <a:latin typeface="Impact" pitchFamily="34" charset="0"/>
              <a:ea typeface="HGS創英角ﾎﾟｯﾌﾟ体" pitchFamily="50" charset="-128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3877" y="203780"/>
            <a:ext cx="1335693" cy="37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7" Type="http://schemas.openxmlformats.org/officeDocument/2006/relationships/image" Target="../media/image1400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324.png"/><Relationship Id="rId7" Type="http://schemas.openxmlformats.org/officeDocument/2006/relationships/image" Target="../media/image328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png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332.png"/><Relationship Id="rId7" Type="http://schemas.openxmlformats.org/officeDocument/2006/relationships/image" Target="../media/image336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40.png"/><Relationship Id="rId5" Type="http://schemas.openxmlformats.org/officeDocument/2006/relationships/image" Target="../media/image334.png"/><Relationship Id="rId10" Type="http://schemas.openxmlformats.org/officeDocument/2006/relationships/image" Target="../media/image339.png"/><Relationship Id="rId4" Type="http://schemas.openxmlformats.org/officeDocument/2006/relationships/image" Target="../media/image333.png"/><Relationship Id="rId9" Type="http://schemas.openxmlformats.org/officeDocument/2006/relationships/image" Target="../media/image33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BasicCubeDemo.bat" TargetMode="External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3.png"/><Relationship Id="rId4" Type="http://schemas.openxmlformats.org/officeDocument/2006/relationships/image" Target="../media/image185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57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9.png"/><Relationship Id="rId5" Type="http://schemas.openxmlformats.org/officeDocument/2006/relationships/image" Target="../media/image1890.png"/><Relationship Id="rId4" Type="http://schemas.openxmlformats.org/officeDocument/2006/relationships/image" Target="../media/image358.png"/><Relationship Id="rId9" Type="http://schemas.openxmlformats.org/officeDocument/2006/relationships/image" Target="../media/image36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png"/><Relationship Id="rId3" Type="http://schemas.openxmlformats.org/officeDocument/2006/relationships/image" Target="../media/image364.png"/><Relationship Id="rId7" Type="http://schemas.openxmlformats.org/officeDocument/2006/relationships/image" Target="../media/image367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1960.png"/><Relationship Id="rId9" Type="http://schemas.openxmlformats.org/officeDocument/2006/relationships/image" Target="../media/image34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0.png"/><Relationship Id="rId7" Type="http://schemas.openxmlformats.org/officeDocument/2006/relationships/image" Target="../media/image347.jpeg"/><Relationship Id="rId2" Type="http://schemas.openxmlformats.org/officeDocument/2006/relationships/image" Target="../media/image20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5" Type="http://schemas.openxmlformats.org/officeDocument/2006/relationships/image" Target="../media/image345.png"/><Relationship Id="rId4" Type="http://schemas.openxmlformats.org/officeDocument/2006/relationships/image" Target="../media/image204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0.png"/><Relationship Id="rId7" Type="http://schemas.openxmlformats.org/officeDocument/2006/relationships/image" Target="../media/image378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0.png"/><Relationship Id="rId5" Type="http://schemas.openxmlformats.org/officeDocument/2006/relationships/image" Target="../media/image2030.png"/><Relationship Id="rId4" Type="http://schemas.openxmlformats.org/officeDocument/2006/relationships/image" Target="../media/image350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3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image" Target="../media/image2711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910.png"/><Relationship Id="rId4" Type="http://schemas.openxmlformats.org/officeDocument/2006/relationships/image" Target="../media/image21.png"/><Relationship Id="rId9" Type="http://schemas.openxmlformats.org/officeDocument/2006/relationships/image" Target="../media/image2811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1.png"/><Relationship Id="rId3" Type="http://schemas.openxmlformats.org/officeDocument/2006/relationships/image" Target="../media/image33.png"/><Relationship Id="rId17" Type="http://schemas.openxmlformats.org/officeDocument/2006/relationships/image" Target="../media/image400.png"/><Relationship Id="rId2" Type="http://schemas.openxmlformats.org/officeDocument/2006/relationships/image" Target="../media/image26.png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511.png"/><Relationship Id="rId5" Type="http://schemas.openxmlformats.org/officeDocument/2006/relationships/image" Target="../media/image35.png"/><Relationship Id="rId15" Type="http://schemas.openxmlformats.org/officeDocument/2006/relationships/image" Target="../media/image381.png"/><Relationship Id="rId4" Type="http://schemas.openxmlformats.org/officeDocument/2006/relationships/image" Target="../media/image34.png"/><Relationship Id="rId14" Type="http://schemas.openxmlformats.org/officeDocument/2006/relationships/image" Target="../media/image3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9.png"/><Relationship Id="rId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image" Target="../media/image61.png"/><Relationship Id="rId21" Type="http://schemas.microsoft.com/office/2007/relationships/hdphoto" Target="../media/hdphoto11.wdp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5" Type="http://schemas.microsoft.com/office/2007/relationships/hdphoto" Target="../media/hdphoto1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65.png"/><Relationship Id="rId24" Type="http://schemas.openxmlformats.org/officeDocument/2006/relationships/image" Target="../media/image75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microsoft.com/office/2007/relationships/hdphoto" Target="../media/hdphoto12.wdp"/><Relationship Id="rId10" Type="http://schemas.microsoft.com/office/2007/relationships/hdphoto" Target="../media/hdphoto9.wdp"/><Relationship Id="rId19" Type="http://schemas.microsoft.com/office/2007/relationships/hdphoto" Target="../media/hdphoto10.wdp"/><Relationship Id="rId31" Type="http://schemas.openxmlformats.org/officeDocument/2006/relationships/image" Target="../media/image81.png"/><Relationship Id="rId4" Type="http://schemas.microsoft.com/office/2007/relationships/hdphoto" Target="../media/hdphoto6.wdp"/><Relationship Id="rId9" Type="http://schemas.openxmlformats.org/officeDocument/2006/relationships/image" Target="../media/image64.png"/><Relationship Id="rId14" Type="http://schemas.openxmlformats.org/officeDocument/2006/relationships/image" Target="../media/image68.png"/><Relationship Id="rId22" Type="http://schemas.openxmlformats.org/officeDocument/2006/relationships/image" Target="../media/image74.png"/><Relationship Id="rId30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6.wdp"/><Relationship Id="rId18" Type="http://schemas.openxmlformats.org/officeDocument/2006/relationships/image" Target="../media/image64.png"/><Relationship Id="rId3" Type="http://schemas.openxmlformats.org/officeDocument/2006/relationships/image" Target="../media/image76.png"/><Relationship Id="rId21" Type="http://schemas.openxmlformats.org/officeDocument/2006/relationships/image" Target="../media/image85.png"/><Relationship Id="rId34" Type="http://schemas.openxmlformats.org/officeDocument/2006/relationships/image" Target="../media/image96.png"/><Relationship Id="rId7" Type="http://schemas.microsoft.com/office/2007/relationships/hdphoto" Target="../media/hdphoto15.wdp"/><Relationship Id="rId12" Type="http://schemas.openxmlformats.org/officeDocument/2006/relationships/image" Target="../media/image61.png"/><Relationship Id="rId17" Type="http://schemas.microsoft.com/office/2007/relationships/hdphoto" Target="../media/hdphoto8.wdp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20" Type="http://schemas.openxmlformats.org/officeDocument/2006/relationships/image" Target="../media/image84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microsoft.com/office/2007/relationships/hdphoto" Target="../media/hdphoto17.wdp"/><Relationship Id="rId32" Type="http://schemas.openxmlformats.org/officeDocument/2006/relationships/image" Target="../media/image94.png"/><Relationship Id="rId5" Type="http://schemas.microsoft.com/office/2007/relationships/hdphoto" Target="../media/hdphoto14.wdp"/><Relationship Id="rId15" Type="http://schemas.microsoft.com/office/2007/relationships/hdphoto" Target="../media/hdphoto7.wdp"/><Relationship Id="rId23" Type="http://schemas.openxmlformats.org/officeDocument/2006/relationships/image" Target="../media/image87.png"/><Relationship Id="rId28" Type="http://schemas.openxmlformats.org/officeDocument/2006/relationships/image" Target="../media/image90.png"/><Relationship Id="rId10" Type="http://schemas.openxmlformats.org/officeDocument/2006/relationships/image" Target="../media/image83.png"/><Relationship Id="rId19" Type="http://schemas.microsoft.com/office/2007/relationships/hdphoto" Target="../media/hdphoto9.wdp"/><Relationship Id="rId31" Type="http://schemas.openxmlformats.org/officeDocument/2006/relationships/image" Target="../media/image93.png"/><Relationship Id="rId4" Type="http://schemas.openxmlformats.org/officeDocument/2006/relationships/image" Target="../media/image77.png"/><Relationship Id="rId9" Type="http://schemas.microsoft.com/office/2007/relationships/hdphoto" Target="../media/hdphoto16.wdp"/><Relationship Id="rId14" Type="http://schemas.openxmlformats.org/officeDocument/2006/relationships/image" Target="../media/image62.png"/><Relationship Id="rId22" Type="http://schemas.openxmlformats.org/officeDocument/2006/relationships/image" Target="../media/image86.png"/><Relationship Id="rId27" Type="http://schemas.openxmlformats.org/officeDocument/2006/relationships/image" Target="../media/image331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6.wdp"/><Relationship Id="rId18" Type="http://schemas.openxmlformats.org/officeDocument/2006/relationships/image" Target="../media/image64.png"/><Relationship Id="rId26" Type="http://schemas.openxmlformats.org/officeDocument/2006/relationships/image" Target="../media/image103.png"/><Relationship Id="rId3" Type="http://schemas.openxmlformats.org/officeDocument/2006/relationships/image" Target="../media/image88.png"/><Relationship Id="rId21" Type="http://schemas.openxmlformats.org/officeDocument/2006/relationships/image" Target="../media/image98.png"/><Relationship Id="rId34" Type="http://schemas.openxmlformats.org/officeDocument/2006/relationships/image" Target="../media/image96.png"/><Relationship Id="rId7" Type="http://schemas.microsoft.com/office/2007/relationships/hdphoto" Target="../media/hdphoto15.wdp"/><Relationship Id="rId12" Type="http://schemas.openxmlformats.org/officeDocument/2006/relationships/image" Target="../media/image61.png"/><Relationship Id="rId17" Type="http://schemas.microsoft.com/office/2007/relationships/hdphoto" Target="../media/hdphoto8.wdp"/><Relationship Id="rId25" Type="http://schemas.openxmlformats.org/officeDocument/2006/relationships/image" Target="../media/image102.png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20" Type="http://schemas.openxmlformats.org/officeDocument/2006/relationships/image" Target="../media/image89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microsoft.com/office/2007/relationships/hdphoto" Target="../media/hdphoto17.wdp"/><Relationship Id="rId24" Type="http://schemas.openxmlformats.org/officeDocument/2006/relationships/image" Target="../media/image101.png"/><Relationship Id="rId32" Type="http://schemas.openxmlformats.org/officeDocument/2006/relationships/image" Target="../media/image94.png"/><Relationship Id="rId5" Type="http://schemas.microsoft.com/office/2007/relationships/hdphoto" Target="../media/hdphoto14.wdp"/><Relationship Id="rId15" Type="http://schemas.microsoft.com/office/2007/relationships/hdphoto" Target="../media/hdphoto7.wdp"/><Relationship Id="rId23" Type="http://schemas.openxmlformats.org/officeDocument/2006/relationships/image" Target="../media/image100.png"/><Relationship Id="rId28" Type="http://schemas.openxmlformats.org/officeDocument/2006/relationships/image" Target="../media/image90.png"/><Relationship Id="rId36" Type="http://schemas.openxmlformats.org/officeDocument/2006/relationships/image" Target="../media/image331.png"/><Relationship Id="rId10" Type="http://schemas.openxmlformats.org/officeDocument/2006/relationships/image" Target="../media/image83.png"/><Relationship Id="rId19" Type="http://schemas.microsoft.com/office/2007/relationships/hdphoto" Target="../media/hdphoto9.wdp"/><Relationship Id="rId31" Type="http://schemas.openxmlformats.org/officeDocument/2006/relationships/image" Target="../media/image93.png"/><Relationship Id="rId4" Type="http://schemas.openxmlformats.org/officeDocument/2006/relationships/image" Target="../media/image77.png"/><Relationship Id="rId9" Type="http://schemas.microsoft.com/office/2007/relationships/hdphoto" Target="../media/hdphoto16.wdp"/><Relationship Id="rId14" Type="http://schemas.openxmlformats.org/officeDocument/2006/relationships/image" Target="../media/image62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110.png"/><Relationship Id="rId18" Type="http://schemas.microsoft.com/office/2007/relationships/hdphoto" Target="../media/hdphoto25.wdp"/><Relationship Id="rId26" Type="http://schemas.openxmlformats.org/officeDocument/2006/relationships/image" Target="../media/image122.png"/><Relationship Id="rId3" Type="http://schemas.openxmlformats.org/officeDocument/2006/relationships/image" Target="../media/image105.png"/><Relationship Id="rId21" Type="http://schemas.openxmlformats.org/officeDocument/2006/relationships/image" Target="../media/image117.png"/><Relationship Id="rId34" Type="http://schemas.openxmlformats.org/officeDocument/2006/relationships/image" Target="../media/image96.png"/><Relationship Id="rId7" Type="http://schemas.openxmlformats.org/officeDocument/2006/relationships/image" Target="../media/image107.png"/><Relationship Id="rId12" Type="http://schemas.microsoft.com/office/2007/relationships/hdphoto" Target="../media/hdphoto22.wdp"/><Relationship Id="rId17" Type="http://schemas.openxmlformats.org/officeDocument/2006/relationships/image" Target="../media/image112.png"/><Relationship Id="rId25" Type="http://schemas.openxmlformats.org/officeDocument/2006/relationships/image" Target="../media/image121.png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6" Type="http://schemas.microsoft.com/office/2007/relationships/hdphoto" Target="../media/hdphoto24.wdp"/><Relationship Id="rId20" Type="http://schemas.openxmlformats.org/officeDocument/2006/relationships/image" Target="../media/image116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109.png"/><Relationship Id="rId24" Type="http://schemas.openxmlformats.org/officeDocument/2006/relationships/image" Target="../media/image120.png"/><Relationship Id="rId32" Type="http://schemas.openxmlformats.org/officeDocument/2006/relationships/image" Target="../media/image94.png"/><Relationship Id="rId37" Type="http://schemas.openxmlformats.org/officeDocument/2006/relationships/image" Target="../media/image123.png"/><Relationship Id="rId5" Type="http://schemas.openxmlformats.org/officeDocument/2006/relationships/image" Target="../media/image106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90.png"/><Relationship Id="rId36" Type="http://schemas.openxmlformats.org/officeDocument/2006/relationships/image" Target="../media/image331.png"/><Relationship Id="rId10" Type="http://schemas.microsoft.com/office/2007/relationships/hdphoto" Target="../media/hdphoto21.wdp"/><Relationship Id="rId19" Type="http://schemas.openxmlformats.org/officeDocument/2006/relationships/image" Target="../media/image115.png"/><Relationship Id="rId31" Type="http://schemas.openxmlformats.org/officeDocument/2006/relationships/image" Target="../media/image93.png"/><Relationship Id="rId4" Type="http://schemas.microsoft.com/office/2007/relationships/hdphoto" Target="../media/hdphoto18.wdp"/><Relationship Id="rId9" Type="http://schemas.openxmlformats.org/officeDocument/2006/relationships/image" Target="../media/image108.png"/><Relationship Id="rId14" Type="http://schemas.microsoft.com/office/2007/relationships/hdphoto" Target="../media/hdphoto23.wdp"/><Relationship Id="rId22" Type="http://schemas.openxmlformats.org/officeDocument/2006/relationships/image" Target="../media/image118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microsoft.com/office/2007/relationships/hdphoto" Target="../media/hdphoto30.wdp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9" Type="http://schemas.openxmlformats.org/officeDocument/2006/relationships/image" Target="../media/image148.png"/><Relationship Id="rId3" Type="http://schemas.openxmlformats.org/officeDocument/2006/relationships/image" Target="../media/image128.png"/><Relationship Id="rId21" Type="http://schemas.openxmlformats.org/officeDocument/2006/relationships/image" Target="../media/image133.png"/><Relationship Id="rId34" Type="http://schemas.openxmlformats.org/officeDocument/2006/relationships/image" Target="../media/image143.png"/><Relationship Id="rId7" Type="http://schemas.microsoft.com/office/2007/relationships/hdphoto" Target="../media/hdphoto27.wdp"/><Relationship Id="rId12" Type="http://schemas.openxmlformats.org/officeDocument/2006/relationships/image" Target="../media/image126.png"/><Relationship Id="rId17" Type="http://schemas.microsoft.com/office/2007/relationships/hdphoto" Target="../media/hdphoto32.wdp"/><Relationship Id="rId25" Type="http://schemas.openxmlformats.org/officeDocument/2006/relationships/image" Target="../media/image137.png"/><Relationship Id="rId33" Type="http://schemas.openxmlformats.org/officeDocument/2006/relationships/image" Target="../media/image142.png"/><Relationship Id="rId38" Type="http://schemas.openxmlformats.org/officeDocument/2006/relationships/image" Target="../media/image147.png"/><Relationship Id="rId2" Type="http://schemas.openxmlformats.org/officeDocument/2006/relationships/image" Target="../media/image950.png"/><Relationship Id="rId16" Type="http://schemas.openxmlformats.org/officeDocument/2006/relationships/image" Target="../media/image129.png"/><Relationship Id="rId20" Type="http://schemas.openxmlformats.org/officeDocument/2006/relationships/image" Target="../media/image1320.png"/><Relationship Id="rId29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microsoft.com/office/2007/relationships/hdphoto" Target="../media/hdphoto29.wdp"/><Relationship Id="rId24" Type="http://schemas.openxmlformats.org/officeDocument/2006/relationships/image" Target="../media/image136.png"/><Relationship Id="rId32" Type="http://schemas.openxmlformats.org/officeDocument/2006/relationships/image" Target="../media/image141.png"/><Relationship Id="rId37" Type="http://schemas.openxmlformats.org/officeDocument/2006/relationships/image" Target="../media/image146.png"/><Relationship Id="rId5" Type="http://schemas.microsoft.com/office/2007/relationships/hdphoto" Target="../media/hdphoto26.wdp"/><Relationship Id="rId15" Type="http://schemas.microsoft.com/office/2007/relationships/hdphoto" Target="../media/hdphoto31.wdp"/><Relationship Id="rId23" Type="http://schemas.openxmlformats.org/officeDocument/2006/relationships/image" Target="../media/image135.png"/><Relationship Id="rId28" Type="http://schemas.openxmlformats.org/officeDocument/2006/relationships/image" Target="../media/image1370.png"/><Relationship Id="rId36" Type="http://schemas.openxmlformats.org/officeDocument/2006/relationships/image" Target="../media/image145.png"/><Relationship Id="rId10" Type="http://schemas.openxmlformats.org/officeDocument/2006/relationships/image" Target="../media/image125.png"/><Relationship Id="rId19" Type="http://schemas.microsoft.com/office/2007/relationships/hdphoto" Target="../media/hdphoto33.wdp"/><Relationship Id="rId31" Type="http://schemas.openxmlformats.org/officeDocument/2006/relationships/image" Target="../media/image140.png"/><Relationship Id="rId4" Type="http://schemas.openxmlformats.org/officeDocument/2006/relationships/image" Target="../media/image113.png"/><Relationship Id="rId9" Type="http://schemas.microsoft.com/office/2007/relationships/hdphoto" Target="../media/hdphoto28.wdp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390.png"/><Relationship Id="rId35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microsoft.com/office/2007/relationships/hdphoto" Target="../media/hdphoto30.wdp"/><Relationship Id="rId18" Type="http://schemas.openxmlformats.org/officeDocument/2006/relationships/image" Target="../media/image130.png"/><Relationship Id="rId26" Type="http://schemas.openxmlformats.org/officeDocument/2006/relationships/image" Target="../media/image156.png"/><Relationship Id="rId39" Type="http://schemas.openxmlformats.org/officeDocument/2006/relationships/image" Target="../media/image161.png"/><Relationship Id="rId3" Type="http://schemas.openxmlformats.org/officeDocument/2006/relationships/image" Target="../media/image150.png"/><Relationship Id="rId21" Type="http://schemas.openxmlformats.org/officeDocument/2006/relationships/image" Target="../media/image151.png"/><Relationship Id="rId34" Type="http://schemas.openxmlformats.org/officeDocument/2006/relationships/image" Target="../media/image143.png"/><Relationship Id="rId7" Type="http://schemas.microsoft.com/office/2007/relationships/hdphoto" Target="../media/hdphoto27.wdp"/><Relationship Id="rId12" Type="http://schemas.openxmlformats.org/officeDocument/2006/relationships/image" Target="../media/image126.png"/><Relationship Id="rId17" Type="http://schemas.microsoft.com/office/2007/relationships/hdphoto" Target="../media/hdphoto32.wdp"/><Relationship Id="rId25" Type="http://schemas.openxmlformats.org/officeDocument/2006/relationships/image" Target="../media/image155.png"/><Relationship Id="rId33" Type="http://schemas.openxmlformats.org/officeDocument/2006/relationships/image" Target="../media/image142.png"/><Relationship Id="rId38" Type="http://schemas.openxmlformats.org/officeDocument/2006/relationships/image" Target="../media/image160.png"/><Relationship Id="rId2" Type="http://schemas.openxmlformats.org/officeDocument/2006/relationships/image" Target="../media/image950.png"/><Relationship Id="rId16" Type="http://schemas.openxmlformats.org/officeDocument/2006/relationships/image" Target="../media/image129.png"/><Relationship Id="rId20" Type="http://schemas.openxmlformats.org/officeDocument/2006/relationships/image" Target="../media/image149.png"/><Relationship Id="rId29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microsoft.com/office/2007/relationships/hdphoto" Target="../media/hdphoto29.wdp"/><Relationship Id="rId24" Type="http://schemas.openxmlformats.org/officeDocument/2006/relationships/image" Target="../media/image154.png"/><Relationship Id="rId32" Type="http://schemas.openxmlformats.org/officeDocument/2006/relationships/image" Target="../media/image141.png"/><Relationship Id="rId37" Type="http://schemas.openxmlformats.org/officeDocument/2006/relationships/image" Target="../media/image159.png"/><Relationship Id="rId5" Type="http://schemas.microsoft.com/office/2007/relationships/hdphoto" Target="../media/hdphoto26.wdp"/><Relationship Id="rId15" Type="http://schemas.microsoft.com/office/2007/relationships/hdphoto" Target="../media/hdphoto31.wdp"/><Relationship Id="rId23" Type="http://schemas.openxmlformats.org/officeDocument/2006/relationships/image" Target="../media/image153.png"/><Relationship Id="rId28" Type="http://schemas.openxmlformats.org/officeDocument/2006/relationships/image" Target="../media/image1370.png"/><Relationship Id="rId36" Type="http://schemas.openxmlformats.org/officeDocument/2006/relationships/image" Target="../media/image158.png"/><Relationship Id="rId10" Type="http://schemas.openxmlformats.org/officeDocument/2006/relationships/image" Target="../media/image125.png"/><Relationship Id="rId19" Type="http://schemas.microsoft.com/office/2007/relationships/hdphoto" Target="../media/hdphoto33.wdp"/><Relationship Id="rId31" Type="http://schemas.openxmlformats.org/officeDocument/2006/relationships/image" Target="../media/image140.png"/><Relationship Id="rId4" Type="http://schemas.openxmlformats.org/officeDocument/2006/relationships/image" Target="../media/image113.png"/><Relationship Id="rId9" Type="http://schemas.microsoft.com/office/2007/relationships/hdphoto" Target="../media/hdphoto28.wdp"/><Relationship Id="rId14" Type="http://schemas.openxmlformats.org/officeDocument/2006/relationships/image" Target="../media/image127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390.png"/><Relationship Id="rId35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165.png"/><Relationship Id="rId18" Type="http://schemas.microsoft.com/office/2007/relationships/hdphoto" Target="../media/hdphoto41.wdp"/><Relationship Id="rId26" Type="http://schemas.openxmlformats.org/officeDocument/2006/relationships/image" Target="../media/image170.png"/><Relationship Id="rId39" Type="http://schemas.openxmlformats.org/officeDocument/2006/relationships/image" Target="../media/image183.png"/><Relationship Id="rId3" Type="http://schemas.openxmlformats.org/officeDocument/2006/relationships/image" Target="../media/image131.png"/><Relationship Id="rId21" Type="http://schemas.openxmlformats.org/officeDocument/2006/relationships/image" Target="../media/image1651.png"/><Relationship Id="rId34" Type="http://schemas.openxmlformats.org/officeDocument/2006/relationships/image" Target="../media/image178.png"/><Relationship Id="rId42" Type="http://schemas.openxmlformats.org/officeDocument/2006/relationships/image" Target="../media/image186.png"/><Relationship Id="rId7" Type="http://schemas.openxmlformats.org/officeDocument/2006/relationships/image" Target="../media/image162.png"/><Relationship Id="rId12" Type="http://schemas.microsoft.com/office/2007/relationships/hdphoto" Target="../media/hdphoto38.wdp"/><Relationship Id="rId17" Type="http://schemas.openxmlformats.org/officeDocument/2006/relationships/image" Target="../media/image167.png"/><Relationship Id="rId25" Type="http://schemas.openxmlformats.org/officeDocument/2006/relationships/image" Target="../media/image1691.png"/><Relationship Id="rId33" Type="http://schemas.openxmlformats.org/officeDocument/2006/relationships/image" Target="../media/image177.png"/><Relationship Id="rId38" Type="http://schemas.openxmlformats.org/officeDocument/2006/relationships/image" Target="../media/image182.png"/><Relationship Id="rId2" Type="http://schemas.openxmlformats.org/officeDocument/2006/relationships/image" Target="../media/image950.png"/><Relationship Id="rId16" Type="http://schemas.microsoft.com/office/2007/relationships/hdphoto" Target="../media/hdphoto40.wdp"/><Relationship Id="rId20" Type="http://schemas.openxmlformats.org/officeDocument/2006/relationships/image" Target="../media/image1641.png"/><Relationship Id="rId29" Type="http://schemas.openxmlformats.org/officeDocument/2006/relationships/image" Target="../media/image173.png"/><Relationship Id="rId41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11" Type="http://schemas.openxmlformats.org/officeDocument/2006/relationships/image" Target="../media/image164.png"/><Relationship Id="rId24" Type="http://schemas.openxmlformats.org/officeDocument/2006/relationships/image" Target="../media/image1681.png"/><Relationship Id="rId32" Type="http://schemas.openxmlformats.org/officeDocument/2006/relationships/image" Target="../media/image176.png"/><Relationship Id="rId37" Type="http://schemas.openxmlformats.org/officeDocument/2006/relationships/image" Target="../media/image181.png"/><Relationship Id="rId40" Type="http://schemas.openxmlformats.org/officeDocument/2006/relationships/image" Target="../media/image184.png"/><Relationship Id="rId5" Type="http://schemas.openxmlformats.org/officeDocument/2006/relationships/image" Target="../media/image132.png"/><Relationship Id="rId15" Type="http://schemas.openxmlformats.org/officeDocument/2006/relationships/image" Target="../media/image166.png"/><Relationship Id="rId23" Type="http://schemas.openxmlformats.org/officeDocument/2006/relationships/image" Target="../media/image1671.png"/><Relationship Id="rId28" Type="http://schemas.openxmlformats.org/officeDocument/2006/relationships/image" Target="../media/image172.png"/><Relationship Id="rId36" Type="http://schemas.openxmlformats.org/officeDocument/2006/relationships/image" Target="../media/image180.png"/><Relationship Id="rId10" Type="http://schemas.microsoft.com/office/2007/relationships/hdphoto" Target="../media/hdphoto37.wdp"/><Relationship Id="rId19" Type="http://schemas.openxmlformats.org/officeDocument/2006/relationships/image" Target="../media/image1631.png"/><Relationship Id="rId31" Type="http://schemas.openxmlformats.org/officeDocument/2006/relationships/image" Target="../media/image175.png"/><Relationship Id="rId4" Type="http://schemas.microsoft.com/office/2007/relationships/hdphoto" Target="../media/hdphoto34.wdp"/><Relationship Id="rId9" Type="http://schemas.openxmlformats.org/officeDocument/2006/relationships/image" Target="../media/image163.png"/><Relationship Id="rId14" Type="http://schemas.microsoft.com/office/2007/relationships/hdphoto" Target="../media/hdphoto39.wdp"/><Relationship Id="rId22" Type="http://schemas.openxmlformats.org/officeDocument/2006/relationships/image" Target="../media/image1661.png"/><Relationship Id="rId27" Type="http://schemas.openxmlformats.org/officeDocument/2006/relationships/image" Target="../media/image171.png"/><Relationship Id="rId30" Type="http://schemas.openxmlformats.org/officeDocument/2006/relationships/image" Target="../media/image174.png"/><Relationship Id="rId43" Type="http://schemas.openxmlformats.org/officeDocument/2006/relationships/image" Target="../media/image1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79.pn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10" Type="http://schemas.openxmlformats.org/officeDocument/2006/relationships/image" Target="../media/image1340.png"/><Relationship Id="rId4" Type="http://schemas.openxmlformats.org/officeDocument/2006/relationships/image" Target="../media/image188.png"/><Relationship Id="rId9" Type="http://schemas.openxmlformats.org/officeDocument/2006/relationships/image" Target="../media/image13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FastForward.mp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9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79.png"/><Relationship Id="rId7" Type="http://schemas.openxmlformats.org/officeDocument/2006/relationships/image" Target="../media/image19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88.png"/><Relationship Id="rId7" Type="http://schemas.openxmlformats.org/officeDocument/2006/relationships/image" Target="../media/image195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79.png"/><Relationship Id="rId7" Type="http://schemas.openxmlformats.org/officeDocument/2006/relationships/image" Target="../media/image191.jpeg"/><Relationship Id="rId2" Type="http://schemas.openxmlformats.org/officeDocument/2006/relationships/image" Target="../media/image19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image" Target="../media/image19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7.png"/><Relationship Id="rId7" Type="http://schemas.openxmlformats.org/officeDocument/2006/relationships/image" Target="../media/image19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3.png"/><Relationship Id="rId5" Type="http://schemas.openxmlformats.org/officeDocument/2006/relationships/image" Target="../media/image198.png"/><Relationship Id="rId10" Type="http://schemas.openxmlformats.org/officeDocument/2006/relationships/image" Target="../media/image202.png"/><Relationship Id="rId4" Type="http://schemas.openxmlformats.org/officeDocument/2006/relationships/image" Target="../media/image1961.png"/><Relationship Id="rId9" Type="http://schemas.openxmlformats.org/officeDocument/2006/relationships/image" Target="../media/image2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14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microsoft.com/office/2007/relationships/hdphoto" Target="../media/hdphoto4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460.png"/><Relationship Id="rId4" Type="http://schemas.openxmlformats.org/officeDocument/2006/relationships/image" Target="../media/image2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5.png"/><Relationship Id="rId7" Type="http://schemas.microsoft.com/office/2007/relationships/hdphoto" Target="../media/hdphoto4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1460.png"/><Relationship Id="rId4" Type="http://schemas.openxmlformats.org/officeDocument/2006/relationships/image" Target="../media/image20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5.png"/><Relationship Id="rId7" Type="http://schemas.microsoft.com/office/2007/relationships/hdphoto" Target="../media/hdphoto4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11" Type="http://schemas.microsoft.com/office/2007/relationships/hdphoto" Target="../media/hdphoto46.wdp"/><Relationship Id="rId5" Type="http://schemas.openxmlformats.org/officeDocument/2006/relationships/image" Target="../media/image1460.png"/><Relationship Id="rId10" Type="http://schemas.openxmlformats.org/officeDocument/2006/relationships/image" Target="../media/image209.png"/><Relationship Id="rId4" Type="http://schemas.openxmlformats.org/officeDocument/2006/relationships/image" Target="../media/image204.png"/><Relationship Id="rId9" Type="http://schemas.microsoft.com/office/2007/relationships/hdphoto" Target="../media/hdphoto45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00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2.png"/><Relationship Id="rId10" Type="http://schemas.openxmlformats.org/officeDocument/2006/relationships/image" Target="../media/image218.png"/><Relationship Id="rId4" Type="http://schemas.openxmlformats.org/officeDocument/2006/relationships/image" Target="../media/image211.png"/><Relationship Id="rId9" Type="http://schemas.openxmlformats.org/officeDocument/2006/relationships/image" Target="../media/image2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301.png"/><Relationship Id="rId3" Type="http://schemas.openxmlformats.org/officeDocument/2006/relationships/image" Target="../media/image227.png"/><Relationship Id="rId7" Type="http://schemas.microsoft.com/office/2007/relationships/hdphoto" Target="../media/hdphoto48.wdp"/><Relationship Id="rId12" Type="http://schemas.openxmlformats.org/officeDocument/2006/relationships/image" Target="../media/image2291.png"/><Relationship Id="rId2" Type="http://schemas.openxmlformats.org/officeDocument/2006/relationships/image" Target="../media/image2230.png"/><Relationship Id="rId16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microsoft.com/office/2007/relationships/hdphoto" Target="../media/hdphoto50.wdp"/><Relationship Id="rId5" Type="http://schemas.microsoft.com/office/2007/relationships/hdphoto" Target="../media/hdphoto47.wdp"/><Relationship Id="rId15" Type="http://schemas.openxmlformats.org/officeDocument/2006/relationships/image" Target="../media/image232.png"/><Relationship Id="rId10" Type="http://schemas.openxmlformats.org/officeDocument/2006/relationships/image" Target="../media/image222.png"/><Relationship Id="rId4" Type="http://schemas.openxmlformats.org/officeDocument/2006/relationships/image" Target="../media/image219.png"/><Relationship Id="rId9" Type="http://schemas.microsoft.com/office/2007/relationships/hdphoto" Target="../media/hdphoto49.wdp"/><Relationship Id="rId14" Type="http://schemas.openxmlformats.org/officeDocument/2006/relationships/image" Target="../media/image23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1.png"/><Relationship Id="rId3" Type="http://schemas.openxmlformats.org/officeDocument/2006/relationships/image" Target="../media/image2270.png"/><Relationship Id="rId7" Type="http://schemas.openxmlformats.org/officeDocument/2006/relationships/image" Target="../media/image2311.png"/><Relationship Id="rId12" Type="http://schemas.openxmlformats.org/officeDocument/2006/relationships/image" Target="../media/image235.png"/><Relationship Id="rId2" Type="http://schemas.openxmlformats.org/officeDocument/2006/relationships/image" Target="../media/image2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0.png"/><Relationship Id="rId11" Type="http://schemas.openxmlformats.org/officeDocument/2006/relationships/image" Target="../media/image234.png"/><Relationship Id="rId5" Type="http://schemas.openxmlformats.org/officeDocument/2006/relationships/image" Target="../media/image2290.png"/><Relationship Id="rId10" Type="http://schemas.openxmlformats.org/officeDocument/2006/relationships/image" Target="../media/image910.png"/><Relationship Id="rId4" Type="http://schemas.openxmlformats.org/officeDocument/2006/relationships/image" Target="../media/image2280.png"/><Relationship Id="rId9" Type="http://schemas.openxmlformats.org/officeDocument/2006/relationships/image" Target="../media/image23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RT_BG.ba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EDEC2012_LightProbe.mp4" TargetMode="Externa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7.wdp"/><Relationship Id="rId18" Type="http://schemas.openxmlformats.org/officeDocument/2006/relationships/image" Target="../media/image2310.png"/><Relationship Id="rId3" Type="http://schemas.microsoft.com/office/2007/relationships/hdphoto" Target="../media/hdphoto14.wdp"/><Relationship Id="rId21" Type="http://schemas.openxmlformats.org/officeDocument/2006/relationships/image" Target="../media/image2340.png"/><Relationship Id="rId7" Type="http://schemas.microsoft.com/office/2007/relationships/hdphoto" Target="../media/hdphoto16.wdp"/><Relationship Id="rId12" Type="http://schemas.openxmlformats.org/officeDocument/2006/relationships/image" Target="../media/image62.png"/><Relationship Id="rId17" Type="http://schemas.microsoft.com/office/2007/relationships/hdphoto" Target="../media/hdphoto9.wdp"/><Relationship Id="rId25" Type="http://schemas.openxmlformats.org/officeDocument/2006/relationships/image" Target="../media/image2380.png"/><Relationship Id="rId2" Type="http://schemas.openxmlformats.org/officeDocument/2006/relationships/image" Target="../media/image77.png"/><Relationship Id="rId16" Type="http://schemas.openxmlformats.org/officeDocument/2006/relationships/image" Target="../media/image64.png"/><Relationship Id="rId20" Type="http://schemas.openxmlformats.org/officeDocument/2006/relationships/image" Target="../media/image2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microsoft.com/office/2007/relationships/hdphoto" Target="../media/hdphoto6.wdp"/><Relationship Id="rId24" Type="http://schemas.openxmlformats.org/officeDocument/2006/relationships/image" Target="../media/image2370.png"/><Relationship Id="rId5" Type="http://schemas.microsoft.com/office/2007/relationships/hdphoto" Target="../media/hdphoto15.wdp"/><Relationship Id="rId15" Type="http://schemas.microsoft.com/office/2007/relationships/hdphoto" Target="../media/hdphoto8.wdp"/><Relationship Id="rId23" Type="http://schemas.openxmlformats.org/officeDocument/2006/relationships/image" Target="../media/image2360.png"/><Relationship Id="rId36" Type="http://schemas.openxmlformats.org/officeDocument/2006/relationships/image" Target="../media/image331.png"/><Relationship Id="rId10" Type="http://schemas.openxmlformats.org/officeDocument/2006/relationships/image" Target="../media/image61.png"/><Relationship Id="rId19" Type="http://schemas.openxmlformats.org/officeDocument/2006/relationships/image" Target="../media/image2320.png"/><Relationship Id="rId4" Type="http://schemas.openxmlformats.org/officeDocument/2006/relationships/image" Target="../media/image78.png"/><Relationship Id="rId9" Type="http://schemas.microsoft.com/office/2007/relationships/hdphoto" Target="../media/hdphoto17.wdp"/><Relationship Id="rId14" Type="http://schemas.openxmlformats.org/officeDocument/2006/relationships/image" Target="../media/image63.png"/><Relationship Id="rId22" Type="http://schemas.openxmlformats.org/officeDocument/2006/relationships/image" Target="../media/image23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340.png"/><Relationship Id="rId18" Type="http://schemas.openxmlformats.org/officeDocument/2006/relationships/image" Target="../media/image241.png"/><Relationship Id="rId3" Type="http://schemas.microsoft.com/office/2007/relationships/hdphoto" Target="../media/hdphoto6.wdp"/><Relationship Id="rId21" Type="http://schemas.microsoft.com/office/2007/relationships/hdphoto" Target="../media/hdphoto52.wdp"/><Relationship Id="rId7" Type="http://schemas.microsoft.com/office/2007/relationships/hdphoto" Target="../media/hdphoto8.wdp"/><Relationship Id="rId12" Type="http://schemas.openxmlformats.org/officeDocument/2006/relationships/image" Target="../media/image2330.png"/><Relationship Id="rId17" Type="http://schemas.openxmlformats.org/officeDocument/2006/relationships/image" Target="../media/image2380.png"/><Relationship Id="rId25" Type="http://schemas.microsoft.com/office/2007/relationships/hdphoto" Target="../media/hdphoto54.wdp"/><Relationship Id="rId2" Type="http://schemas.openxmlformats.org/officeDocument/2006/relationships/image" Target="../media/image61.png"/><Relationship Id="rId16" Type="http://schemas.openxmlformats.org/officeDocument/2006/relationships/image" Target="../media/image2370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2320.png"/><Relationship Id="rId24" Type="http://schemas.openxmlformats.org/officeDocument/2006/relationships/image" Target="../media/image244.png"/><Relationship Id="rId5" Type="http://schemas.microsoft.com/office/2007/relationships/hdphoto" Target="../media/hdphoto7.wdp"/><Relationship Id="rId15" Type="http://schemas.openxmlformats.org/officeDocument/2006/relationships/image" Target="../media/image2360.png"/><Relationship Id="rId23" Type="http://schemas.microsoft.com/office/2007/relationships/hdphoto" Target="../media/hdphoto53.wdp"/><Relationship Id="rId10" Type="http://schemas.openxmlformats.org/officeDocument/2006/relationships/image" Target="../media/image2310.png"/><Relationship Id="rId19" Type="http://schemas.microsoft.com/office/2007/relationships/hdphoto" Target="../media/hdphoto51.wdp"/><Relationship Id="rId4" Type="http://schemas.openxmlformats.org/officeDocument/2006/relationships/image" Target="../media/image62.png"/><Relationship Id="rId9" Type="http://schemas.microsoft.com/office/2007/relationships/hdphoto" Target="../media/hdphoto9.wdp"/><Relationship Id="rId14" Type="http://schemas.openxmlformats.org/officeDocument/2006/relationships/image" Target="../media/image2350.png"/><Relationship Id="rId22" Type="http://schemas.openxmlformats.org/officeDocument/2006/relationships/image" Target="../media/image24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RT.bat" TargetMode="External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1.png"/><Relationship Id="rId5" Type="http://schemas.openxmlformats.org/officeDocument/2006/relationships/image" Target="../media/image2031.png"/><Relationship Id="rId4" Type="http://schemas.openxmlformats.org/officeDocument/2006/relationships/image" Target="../media/image26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1.png"/><Relationship Id="rId13" Type="http://schemas.openxmlformats.org/officeDocument/2006/relationships/image" Target="../media/image2031.png"/><Relationship Id="rId3" Type="http://schemas.openxmlformats.org/officeDocument/2006/relationships/image" Target="../media/image266.png"/><Relationship Id="rId7" Type="http://schemas.openxmlformats.org/officeDocument/2006/relationships/image" Target="../media/image2070.png"/><Relationship Id="rId12" Type="http://schemas.openxmlformats.org/officeDocument/2006/relationships/image" Target="../media/image70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11" Type="http://schemas.openxmlformats.org/officeDocument/2006/relationships/image" Target="../media/image690.png"/><Relationship Id="rId10" Type="http://schemas.openxmlformats.org/officeDocument/2006/relationships/image" Target="../media/image680.png"/><Relationship Id="rId4" Type="http://schemas.openxmlformats.org/officeDocument/2006/relationships/image" Target="../media/image267.png"/><Relationship Id="rId9" Type="http://schemas.openxmlformats.org/officeDocument/2006/relationships/image" Target="../media/image20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microsoft.com/office/2007/relationships/hdphoto" Target="../media/hdphoto60.wdp"/><Relationship Id="rId18" Type="http://schemas.openxmlformats.org/officeDocument/2006/relationships/image" Target="../media/image2700.png"/><Relationship Id="rId26" Type="http://schemas.openxmlformats.org/officeDocument/2006/relationships/image" Target="../media/image2780.png"/><Relationship Id="rId39" Type="http://schemas.openxmlformats.org/officeDocument/2006/relationships/image" Target="../media/image291.png"/><Relationship Id="rId3" Type="http://schemas.microsoft.com/office/2007/relationships/hdphoto" Target="../media/hdphoto55.wdp"/><Relationship Id="rId21" Type="http://schemas.openxmlformats.org/officeDocument/2006/relationships/image" Target="../media/image2730.png"/><Relationship Id="rId34" Type="http://schemas.openxmlformats.org/officeDocument/2006/relationships/image" Target="../media/image2860.png"/><Relationship Id="rId7" Type="http://schemas.microsoft.com/office/2007/relationships/hdphoto" Target="../media/hdphoto57.wdp"/><Relationship Id="rId12" Type="http://schemas.openxmlformats.org/officeDocument/2006/relationships/image" Target="../media/image273.png"/><Relationship Id="rId17" Type="http://schemas.microsoft.com/office/2007/relationships/hdphoto" Target="../media/hdphoto62.wdp"/><Relationship Id="rId25" Type="http://schemas.openxmlformats.org/officeDocument/2006/relationships/image" Target="../media/image2770.png"/><Relationship Id="rId33" Type="http://schemas.openxmlformats.org/officeDocument/2006/relationships/image" Target="../media/image2850.png"/><Relationship Id="rId38" Type="http://schemas.openxmlformats.org/officeDocument/2006/relationships/image" Target="../media/image290.png"/><Relationship Id="rId2" Type="http://schemas.openxmlformats.org/officeDocument/2006/relationships/image" Target="../media/image268.png"/><Relationship Id="rId16" Type="http://schemas.openxmlformats.org/officeDocument/2006/relationships/image" Target="../media/image275.png"/><Relationship Id="rId20" Type="http://schemas.openxmlformats.org/officeDocument/2006/relationships/image" Target="../media/image2720.png"/><Relationship Id="rId29" Type="http://schemas.openxmlformats.org/officeDocument/2006/relationships/image" Target="../media/image2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microsoft.com/office/2007/relationships/hdphoto" Target="../media/hdphoto59.wdp"/><Relationship Id="rId24" Type="http://schemas.openxmlformats.org/officeDocument/2006/relationships/image" Target="../media/image2761.png"/><Relationship Id="rId32" Type="http://schemas.openxmlformats.org/officeDocument/2006/relationships/image" Target="../media/image277.png"/><Relationship Id="rId37" Type="http://schemas.openxmlformats.org/officeDocument/2006/relationships/image" Target="../media/image289.png"/><Relationship Id="rId5" Type="http://schemas.microsoft.com/office/2007/relationships/hdphoto" Target="../media/hdphoto56.wdp"/><Relationship Id="rId15" Type="http://schemas.microsoft.com/office/2007/relationships/hdphoto" Target="../media/hdphoto61.wdp"/><Relationship Id="rId23" Type="http://schemas.openxmlformats.org/officeDocument/2006/relationships/image" Target="../media/image2750.png"/><Relationship Id="rId28" Type="http://schemas.openxmlformats.org/officeDocument/2006/relationships/image" Target="../media/image2800.png"/><Relationship Id="rId36" Type="http://schemas.openxmlformats.org/officeDocument/2006/relationships/image" Target="../media/image288.png"/><Relationship Id="rId10" Type="http://schemas.openxmlformats.org/officeDocument/2006/relationships/image" Target="../media/image272.png"/><Relationship Id="rId19" Type="http://schemas.openxmlformats.org/officeDocument/2006/relationships/image" Target="../media/image2710.png"/><Relationship Id="rId31" Type="http://schemas.openxmlformats.org/officeDocument/2006/relationships/image" Target="../media/image276.png"/><Relationship Id="rId4" Type="http://schemas.openxmlformats.org/officeDocument/2006/relationships/image" Target="../media/image269.png"/><Relationship Id="rId9" Type="http://schemas.microsoft.com/office/2007/relationships/hdphoto" Target="../media/hdphoto58.wdp"/><Relationship Id="rId14" Type="http://schemas.openxmlformats.org/officeDocument/2006/relationships/image" Target="../media/image274.png"/><Relationship Id="rId22" Type="http://schemas.openxmlformats.org/officeDocument/2006/relationships/image" Target="../media/image2740.png"/><Relationship Id="rId27" Type="http://schemas.openxmlformats.org/officeDocument/2006/relationships/image" Target="../media/image2790.png"/><Relationship Id="rId30" Type="http://schemas.openxmlformats.org/officeDocument/2006/relationships/image" Target="../media/image2820.png"/><Relationship Id="rId35" Type="http://schemas.openxmlformats.org/officeDocument/2006/relationships/image" Target="../media/image287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93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12" Type="http://schemas.openxmlformats.org/officeDocument/2006/relationships/image" Target="../media/image29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11" Type="http://schemas.openxmlformats.org/officeDocument/2006/relationships/image" Target="../media/image287.png"/><Relationship Id="rId5" Type="http://schemas.openxmlformats.org/officeDocument/2006/relationships/image" Target="../media/image281.png"/><Relationship Id="rId15" Type="http://schemas.openxmlformats.org/officeDocument/2006/relationships/image" Target="../media/image295.png"/><Relationship Id="rId10" Type="http://schemas.openxmlformats.org/officeDocument/2006/relationships/image" Target="../media/image286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Relationship Id="rId14" Type="http://schemas.openxmlformats.org/officeDocument/2006/relationships/image" Target="../media/image29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0.png"/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12" Type="http://schemas.openxmlformats.org/officeDocument/2006/relationships/image" Target="../media/image10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11" Type="http://schemas.openxmlformats.org/officeDocument/2006/relationships/image" Target="../media/image990.png"/><Relationship Id="rId5" Type="http://schemas.openxmlformats.org/officeDocument/2006/relationships/image" Target="../media/image303.png"/><Relationship Id="rId10" Type="http://schemas.openxmlformats.org/officeDocument/2006/relationships/image" Target="../media/image981.png"/><Relationship Id="rId4" Type="http://schemas.openxmlformats.org/officeDocument/2006/relationships/image" Target="../media/image302.png"/><Relationship Id="rId9" Type="http://schemas.openxmlformats.org/officeDocument/2006/relationships/image" Target="../media/image97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1.png"/><Relationship Id="rId13" Type="http://schemas.openxmlformats.org/officeDocument/2006/relationships/image" Target="../media/image1121.png"/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12" Type="http://schemas.openxmlformats.org/officeDocument/2006/relationships/image" Target="../media/image1111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1101.png"/><Relationship Id="rId5" Type="http://schemas.openxmlformats.org/officeDocument/2006/relationships/image" Target="../media/image309.png"/><Relationship Id="rId10" Type="http://schemas.openxmlformats.org/officeDocument/2006/relationships/image" Target="../media/image1091.png"/><Relationship Id="rId4" Type="http://schemas.openxmlformats.org/officeDocument/2006/relationships/image" Target="../media/image308.png"/><Relationship Id="rId9" Type="http://schemas.openxmlformats.org/officeDocument/2006/relationships/image" Target="../media/image108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2.png"/><Relationship Id="rId3" Type="http://schemas.openxmlformats.org/officeDocument/2006/relationships/image" Target="../media/image313.png"/><Relationship Id="rId7" Type="http://schemas.openxmlformats.org/officeDocument/2006/relationships/image" Target="../media/image2880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10" Type="http://schemas.openxmlformats.org/officeDocument/2006/relationships/image" Target="../media/image1210.png"/><Relationship Id="rId4" Type="http://schemas.openxmlformats.org/officeDocument/2006/relationships/image" Target="../media/image314.png"/><Relationship Id="rId9" Type="http://schemas.openxmlformats.org/officeDocument/2006/relationships/image" Target="../media/image12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microsoft.com/office/2007/relationships/hdphoto" Target="../media/hdphoto60.wdp"/><Relationship Id="rId18" Type="http://schemas.openxmlformats.org/officeDocument/2006/relationships/image" Target="../media/image2700.png"/><Relationship Id="rId26" Type="http://schemas.openxmlformats.org/officeDocument/2006/relationships/image" Target="../media/image2780.png"/><Relationship Id="rId39" Type="http://schemas.openxmlformats.org/officeDocument/2006/relationships/image" Target="../media/image291.png"/><Relationship Id="rId3" Type="http://schemas.microsoft.com/office/2007/relationships/hdphoto" Target="../media/hdphoto55.wdp"/><Relationship Id="rId21" Type="http://schemas.openxmlformats.org/officeDocument/2006/relationships/image" Target="../media/image2730.png"/><Relationship Id="rId34" Type="http://schemas.openxmlformats.org/officeDocument/2006/relationships/image" Target="../media/image2860.png"/><Relationship Id="rId7" Type="http://schemas.microsoft.com/office/2007/relationships/hdphoto" Target="../media/hdphoto57.wdp"/><Relationship Id="rId12" Type="http://schemas.openxmlformats.org/officeDocument/2006/relationships/image" Target="../media/image273.png"/><Relationship Id="rId17" Type="http://schemas.microsoft.com/office/2007/relationships/hdphoto" Target="../media/hdphoto62.wdp"/><Relationship Id="rId25" Type="http://schemas.openxmlformats.org/officeDocument/2006/relationships/image" Target="../media/image2770.png"/><Relationship Id="rId33" Type="http://schemas.openxmlformats.org/officeDocument/2006/relationships/image" Target="../media/image2850.png"/><Relationship Id="rId38" Type="http://schemas.openxmlformats.org/officeDocument/2006/relationships/image" Target="../media/image290.png"/><Relationship Id="rId2" Type="http://schemas.openxmlformats.org/officeDocument/2006/relationships/image" Target="../media/image268.png"/><Relationship Id="rId16" Type="http://schemas.openxmlformats.org/officeDocument/2006/relationships/image" Target="../media/image275.png"/><Relationship Id="rId20" Type="http://schemas.openxmlformats.org/officeDocument/2006/relationships/image" Target="../media/image2720.png"/><Relationship Id="rId29" Type="http://schemas.openxmlformats.org/officeDocument/2006/relationships/image" Target="../media/image2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microsoft.com/office/2007/relationships/hdphoto" Target="../media/hdphoto59.wdp"/><Relationship Id="rId24" Type="http://schemas.openxmlformats.org/officeDocument/2006/relationships/image" Target="../media/image2761.png"/><Relationship Id="rId32" Type="http://schemas.openxmlformats.org/officeDocument/2006/relationships/image" Target="../media/image277.png"/><Relationship Id="rId37" Type="http://schemas.openxmlformats.org/officeDocument/2006/relationships/image" Target="../media/image289.png"/><Relationship Id="rId5" Type="http://schemas.microsoft.com/office/2007/relationships/hdphoto" Target="../media/hdphoto56.wdp"/><Relationship Id="rId15" Type="http://schemas.microsoft.com/office/2007/relationships/hdphoto" Target="../media/hdphoto61.wdp"/><Relationship Id="rId23" Type="http://schemas.openxmlformats.org/officeDocument/2006/relationships/image" Target="../media/image2750.png"/><Relationship Id="rId28" Type="http://schemas.openxmlformats.org/officeDocument/2006/relationships/image" Target="../media/image2800.png"/><Relationship Id="rId36" Type="http://schemas.openxmlformats.org/officeDocument/2006/relationships/image" Target="../media/image288.png"/><Relationship Id="rId10" Type="http://schemas.openxmlformats.org/officeDocument/2006/relationships/image" Target="../media/image272.png"/><Relationship Id="rId19" Type="http://schemas.openxmlformats.org/officeDocument/2006/relationships/image" Target="../media/image2710.png"/><Relationship Id="rId31" Type="http://schemas.openxmlformats.org/officeDocument/2006/relationships/image" Target="../media/image276.png"/><Relationship Id="rId4" Type="http://schemas.openxmlformats.org/officeDocument/2006/relationships/image" Target="../media/image269.png"/><Relationship Id="rId9" Type="http://schemas.microsoft.com/office/2007/relationships/hdphoto" Target="../media/hdphoto58.wdp"/><Relationship Id="rId14" Type="http://schemas.openxmlformats.org/officeDocument/2006/relationships/image" Target="../media/image274.png"/><Relationship Id="rId22" Type="http://schemas.openxmlformats.org/officeDocument/2006/relationships/image" Target="../media/image2740.png"/><Relationship Id="rId27" Type="http://schemas.openxmlformats.org/officeDocument/2006/relationships/image" Target="../media/image2790.png"/><Relationship Id="rId30" Type="http://schemas.openxmlformats.org/officeDocument/2006/relationships/image" Target="../media/image2820.png"/><Relationship Id="rId35" Type="http://schemas.openxmlformats.org/officeDocument/2006/relationships/image" Target="../media/image287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0" y="2420888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sz="35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コンピュータ・グラフィクス関連の最新論文紹介</a:t>
            </a:r>
            <a:endParaRPr lang="en-US" altLang="ja-JP" sz="35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971550" y="4987925"/>
            <a:ext cx="72739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ja-JP" altLang="en-US" sz="2400" b="0" dirty="0"/>
              <a:t>田村　尚希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ja-JP" altLang="en-US" sz="2400" b="0" dirty="0" smtClean="0"/>
              <a:t>安田　廉</a:t>
            </a:r>
            <a:endParaRPr lang="ja-JP" altLang="en-US" sz="2400" b="0" dirty="0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971550" y="5876925"/>
            <a:ext cx="72739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ja-JP" altLang="en-US" sz="2000" b="0"/>
              <a:t>シリコンスタジオ株式会社　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3356992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sz="3000" b="0" smtClean="0"/>
              <a:t>～</a:t>
            </a:r>
            <a:r>
              <a:rPr lang="en-US" altLang="ja-JP" sz="3000" b="0" smtClean="0"/>
              <a:t>Modular </a:t>
            </a:r>
            <a:r>
              <a:rPr lang="en-US" altLang="ja-JP" sz="3000" b="0" dirty="0" smtClean="0"/>
              <a:t>Radiance Transfer</a:t>
            </a:r>
            <a:r>
              <a:rPr lang="ja-JP" altLang="en-US" sz="3000" b="0" dirty="0"/>
              <a:t>法</a:t>
            </a:r>
            <a:r>
              <a:rPr lang="ja-JP" altLang="en-US" sz="3000" b="0" dirty="0" smtClean="0"/>
              <a:t>の解説～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55287"/>
            <a:ext cx="2274155" cy="226069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間接光の概要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間接光があると何が良いのか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  ⇒ 柔らかなライティングを再現でき、シーン全体の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　 説得力が増す</a:t>
            </a:r>
            <a:endParaRPr lang="en-US" altLang="ja-JP" sz="600" dirty="0" smtClean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79512" y="5964907"/>
            <a:ext cx="8784976" cy="447675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解説手法は様々な高速化や制約を設けてリアルタイム処理を実現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71600" y="5373216"/>
            <a:ext cx="7344816" cy="447675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その分非常に計算負荷が高くリアルタイム処理は困難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99417" y="4890646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 </a:t>
            </a:r>
            <a:r>
              <a:rPr kumimoji="1" lang="en-US" altLang="ja-JP" sz="1600" b="0" dirty="0" smtClean="0">
                <a:solidFill>
                  <a:schemeClr val="accent3"/>
                </a:solidFill>
              </a:rPr>
              <a:t>+ </a:t>
            </a:r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35403"/>
            <a:ext cx="2314160" cy="230046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311107" y="4890646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5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問題提起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Step2. </a:t>
            </a:r>
            <a:r>
              <a:rPr lang="ja-JP" altLang="en-US" dirty="0" smtClean="0">
                <a:solidFill>
                  <a:srgbClr val="C0C0C0"/>
                </a:solidFill>
              </a:rPr>
              <a:t>小領域間の</a:t>
            </a:r>
            <a:r>
              <a:rPr lang="ja-JP" altLang="en-US" dirty="0">
                <a:solidFill>
                  <a:srgbClr val="C0C0C0"/>
                </a:solidFill>
              </a:rPr>
              <a:t>光の</a:t>
            </a:r>
            <a:r>
              <a:rPr lang="ja-JP" altLang="en-US" dirty="0" smtClean="0">
                <a:solidFill>
                  <a:srgbClr val="C0C0C0"/>
                </a:solidFill>
              </a:rPr>
              <a:t>伝播の計算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/>
              <a:t>  Step3. </a:t>
            </a:r>
            <a:r>
              <a:rPr lang="ja-JP" altLang="en-US" dirty="0" smtClean="0"/>
              <a:t>手法の拡張</a:t>
            </a:r>
            <a:endParaRPr lang="en-US" altLang="ja-JP" dirty="0" smtClean="0"/>
          </a:p>
          <a:p>
            <a:pPr lvl="1"/>
            <a:r>
              <a:rPr lang="ja-JP" altLang="en-US" dirty="0"/>
              <a:t>多重反射への拡張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lvl="1"/>
            <a:r>
              <a:rPr lang="ja-JP" altLang="en-US" dirty="0" smtClean="0">
                <a:solidFill>
                  <a:srgbClr val="C0C0C0"/>
                </a:solidFill>
              </a:rPr>
              <a:t>モジュール</a:t>
            </a:r>
            <a:r>
              <a:rPr lang="ja-JP" altLang="en-US" dirty="0">
                <a:solidFill>
                  <a:srgbClr val="C0C0C0"/>
                </a:solidFill>
              </a:rPr>
              <a:t>導入による更なる</a:t>
            </a:r>
            <a:r>
              <a:rPr lang="ja-JP" altLang="en-US" dirty="0" smtClean="0">
                <a:solidFill>
                  <a:srgbClr val="C0C0C0"/>
                </a:solidFill>
              </a:rPr>
              <a:t>効率化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Step4.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327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多重</a:t>
            </a:r>
            <a:r>
              <a:rPr lang="ja-JP" altLang="en-US" dirty="0" smtClean="0"/>
              <a:t>反射</a:t>
            </a:r>
            <a:r>
              <a:rPr lang="ja-JP" altLang="en-US" dirty="0"/>
              <a:t>へ</a:t>
            </a:r>
            <a:r>
              <a:rPr lang="ja-JP" altLang="en-US" dirty="0" smtClean="0"/>
              <a:t>の拡張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間接光計算を反復実行</a:t>
            </a:r>
            <a:endParaRPr lang="en-US" altLang="ja-JP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6" y="1988840"/>
            <a:ext cx="2380671" cy="11021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68" y="2460629"/>
            <a:ext cx="3082432" cy="14270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71" y="4509120"/>
            <a:ext cx="3110745" cy="1440159"/>
          </a:xfrm>
          <a:prstGeom prst="rect">
            <a:avLst/>
          </a:prstGeom>
        </p:spPr>
      </p:pic>
      <p:sp>
        <p:nvSpPr>
          <p:cNvPr id="17" name="右カーブ矢印 16"/>
          <p:cNvSpPr/>
          <p:nvPr/>
        </p:nvSpPr>
        <p:spPr bwMode="auto">
          <a:xfrm>
            <a:off x="1485158" y="2678057"/>
            <a:ext cx="441550" cy="100997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1926708" y="2082891"/>
            <a:ext cx="2510777" cy="1030154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7" y="3210036"/>
            <a:ext cx="2380671" cy="1102162"/>
          </a:xfrm>
          <a:prstGeom prst="rect">
            <a:avLst/>
          </a:prstGeom>
        </p:spPr>
      </p:pic>
      <p:sp>
        <p:nvSpPr>
          <p:cNvPr id="21" name="角丸四角形 20"/>
          <p:cNvSpPr/>
          <p:nvPr/>
        </p:nvSpPr>
        <p:spPr bwMode="auto">
          <a:xfrm>
            <a:off x="1926709" y="3304087"/>
            <a:ext cx="2510777" cy="1030154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右カーブ矢印 21"/>
          <p:cNvSpPr/>
          <p:nvPr/>
        </p:nvSpPr>
        <p:spPr bwMode="auto">
          <a:xfrm>
            <a:off x="1485158" y="3972343"/>
            <a:ext cx="441550" cy="100997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8" y="4429581"/>
            <a:ext cx="2380669" cy="1102162"/>
          </a:xfrm>
          <a:prstGeom prst="rect">
            <a:avLst/>
          </a:prstGeom>
        </p:spPr>
      </p:pic>
      <p:sp>
        <p:nvSpPr>
          <p:cNvPr id="24" name="角丸四角形 23"/>
          <p:cNvSpPr/>
          <p:nvPr/>
        </p:nvSpPr>
        <p:spPr bwMode="auto">
          <a:xfrm>
            <a:off x="1926709" y="4528223"/>
            <a:ext cx="2510777" cy="1030154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3114202" y="5589240"/>
                <a:ext cx="315172" cy="64633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sz="3600" b="1" dirty="0" smtClean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202" y="5589240"/>
                <a:ext cx="315172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右カーブ矢印 26"/>
          <p:cNvSpPr/>
          <p:nvPr/>
        </p:nvSpPr>
        <p:spPr bwMode="auto">
          <a:xfrm>
            <a:off x="1475656" y="5192033"/>
            <a:ext cx="441550" cy="100997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5529251" y="2594173"/>
            <a:ext cx="3142483" cy="1279243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5533973" y="4652282"/>
            <a:ext cx="3142483" cy="1279243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34385" y="2844225"/>
            <a:ext cx="950037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間接光</a:t>
            </a:r>
            <a:r>
              <a:rPr kumimoji="1" lang="en-US" altLang="ja-JP" sz="1600" b="0" dirty="0" smtClean="0"/>
              <a:t/>
            </a:r>
            <a:br>
              <a:rPr kumimoji="1" lang="en-US" altLang="ja-JP" sz="1600" b="0" dirty="0" smtClean="0"/>
            </a:br>
            <a:r>
              <a:rPr kumimoji="1" lang="ja-JP" altLang="en-US" sz="1600" b="0" dirty="0" smtClean="0"/>
              <a:t>計算</a:t>
            </a:r>
            <a:endParaRPr kumimoji="1" lang="ja-JP" altLang="en-US" sz="1600" b="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34385" y="4149080"/>
            <a:ext cx="950037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間接光</a:t>
            </a:r>
            <a:r>
              <a:rPr kumimoji="1" lang="en-US" altLang="ja-JP" sz="1600" b="0" dirty="0" smtClean="0"/>
              <a:t/>
            </a:r>
            <a:br>
              <a:rPr kumimoji="1" lang="en-US" altLang="ja-JP" sz="1600" b="0" dirty="0" smtClean="0"/>
            </a:br>
            <a:r>
              <a:rPr kumimoji="1" lang="ja-JP" altLang="en-US" sz="1600" b="0" dirty="0" smtClean="0"/>
              <a:t>計算</a:t>
            </a:r>
            <a:endParaRPr kumimoji="1" lang="ja-JP" altLang="en-US" sz="1600" b="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34385" y="5445224"/>
            <a:ext cx="950037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間接光</a:t>
            </a:r>
            <a:r>
              <a:rPr kumimoji="1" lang="en-US" altLang="ja-JP" sz="1600" b="0" dirty="0" smtClean="0"/>
              <a:t/>
            </a:r>
            <a:br>
              <a:rPr kumimoji="1" lang="en-US" altLang="ja-JP" sz="1600" b="0" dirty="0" smtClean="0"/>
            </a:br>
            <a:r>
              <a:rPr kumimoji="1" lang="ja-JP" altLang="en-US" sz="1600" b="0" dirty="0" smtClean="0"/>
              <a:t>計算</a:t>
            </a:r>
            <a:endParaRPr kumimoji="1" lang="ja-JP" altLang="en-US" sz="1600" b="0" dirty="0"/>
          </a:p>
        </p:txBody>
      </p:sp>
      <p:cxnSp>
        <p:nvCxnSpPr>
          <p:cNvPr id="38" name="カギ線コネクタ 37"/>
          <p:cNvCxnSpPr>
            <a:endCxn id="28" idx="1"/>
          </p:cNvCxnSpPr>
          <p:nvPr/>
        </p:nvCxnSpPr>
        <p:spPr bwMode="auto">
          <a:xfrm>
            <a:off x="4437486" y="2460629"/>
            <a:ext cx="1091765" cy="773166"/>
          </a:xfrm>
          <a:prstGeom prst="bentConnector3">
            <a:avLst>
              <a:gd name="adj1" fmla="val 62197"/>
            </a:avLst>
          </a:prstGeom>
          <a:solidFill>
            <a:schemeClr val="accent1"/>
          </a:solidFill>
          <a:ln w="3175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2" name="カギ線コネクタ 41"/>
          <p:cNvCxnSpPr/>
          <p:nvPr/>
        </p:nvCxnSpPr>
        <p:spPr bwMode="auto">
          <a:xfrm flipV="1">
            <a:off x="4437485" y="3233794"/>
            <a:ext cx="865452" cy="454233"/>
          </a:xfrm>
          <a:prstGeom prst="bentConnector3">
            <a:avLst>
              <a:gd name="adj1" fmla="val 78422"/>
            </a:avLst>
          </a:prstGeom>
          <a:solidFill>
            <a:schemeClr val="accent1"/>
          </a:solidFill>
          <a:ln w="317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カギ線コネクタ 52"/>
          <p:cNvCxnSpPr>
            <a:stCxn id="21" idx="3"/>
            <a:endCxn id="29" idx="1"/>
          </p:cNvCxnSpPr>
          <p:nvPr/>
        </p:nvCxnSpPr>
        <p:spPr bwMode="auto">
          <a:xfrm>
            <a:off x="4437486" y="3819164"/>
            <a:ext cx="1096487" cy="1472740"/>
          </a:xfrm>
          <a:prstGeom prst="bentConnector3">
            <a:avLst>
              <a:gd name="adj1" fmla="val 34617"/>
            </a:avLst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6" name="カギ線コネクタ 65"/>
          <p:cNvCxnSpPr>
            <a:stCxn id="19" idx="3"/>
          </p:cNvCxnSpPr>
          <p:nvPr/>
        </p:nvCxnSpPr>
        <p:spPr bwMode="auto">
          <a:xfrm>
            <a:off x="4437485" y="2597968"/>
            <a:ext cx="379900" cy="1233693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直線コネクタ 69"/>
          <p:cNvCxnSpPr>
            <a:stCxn id="24" idx="3"/>
          </p:cNvCxnSpPr>
          <p:nvPr/>
        </p:nvCxnSpPr>
        <p:spPr bwMode="auto">
          <a:xfrm>
            <a:off x="4437486" y="5043300"/>
            <a:ext cx="379901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直線コネクタ 73"/>
          <p:cNvCxnSpPr/>
          <p:nvPr/>
        </p:nvCxnSpPr>
        <p:spPr bwMode="auto">
          <a:xfrm>
            <a:off x="4817739" y="5291903"/>
            <a:ext cx="0" cy="10341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テキスト ボックス 90"/>
          <p:cNvSpPr txBox="1"/>
          <p:nvPr/>
        </p:nvSpPr>
        <p:spPr>
          <a:xfrm>
            <a:off x="334385" y="2087535"/>
            <a:ext cx="9500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b="0" dirty="0" smtClean="0"/>
              <a:t>直接光</a:t>
            </a:r>
            <a:endParaRPr kumimoji="1" lang="ja-JP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606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  <p:bldP spid="24" grpId="0" animBg="1"/>
      <p:bldP spid="26" grpId="0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9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問題提起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Step2. </a:t>
            </a:r>
            <a:r>
              <a:rPr lang="ja-JP" altLang="en-US" dirty="0" smtClean="0">
                <a:solidFill>
                  <a:srgbClr val="C0C0C0"/>
                </a:solidFill>
              </a:rPr>
              <a:t>小領域間の</a:t>
            </a:r>
            <a:r>
              <a:rPr lang="ja-JP" altLang="en-US" dirty="0">
                <a:solidFill>
                  <a:srgbClr val="C0C0C0"/>
                </a:solidFill>
              </a:rPr>
              <a:t>光の</a:t>
            </a:r>
            <a:r>
              <a:rPr lang="ja-JP" altLang="en-US" dirty="0" smtClean="0">
                <a:solidFill>
                  <a:srgbClr val="C0C0C0"/>
                </a:solidFill>
              </a:rPr>
              <a:t>伝播の計算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/>
              <a:t>  Step3. </a:t>
            </a:r>
            <a:r>
              <a:rPr lang="ja-JP" altLang="en-US" dirty="0" smtClean="0"/>
              <a:t>手法の拡張</a:t>
            </a:r>
            <a:endParaRPr lang="en-US" altLang="ja-JP" dirty="0" smtClean="0"/>
          </a:p>
          <a:p>
            <a:pPr lvl="1"/>
            <a:r>
              <a:rPr lang="ja-JP" altLang="en-US" dirty="0">
                <a:solidFill>
                  <a:srgbClr val="C0C0C0"/>
                </a:solidFill>
              </a:rPr>
              <a:t>多重反射への拡張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モジュール</a:t>
            </a:r>
            <a:r>
              <a:rPr lang="ja-JP" altLang="en-US" dirty="0"/>
              <a:t>導入による更なる効率化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Step4.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993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55112"/>
            <a:ext cx="4096831" cy="230425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55112"/>
            <a:ext cx="4096831" cy="23042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924024"/>
            <a:ext cx="1436712" cy="143671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28" y="4924024"/>
            <a:ext cx="1436712" cy="143671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48" y="4924024"/>
            <a:ext cx="1436712" cy="143671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68" y="4924024"/>
            <a:ext cx="1436712" cy="143671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88" y="4924024"/>
            <a:ext cx="1436712" cy="14367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モジュールの</a:t>
            </a:r>
            <a:r>
              <a:rPr lang="ja-JP" altLang="en-US" dirty="0" smtClean="0"/>
              <a:t>導入 （</a:t>
            </a:r>
            <a:r>
              <a:rPr lang="en-US" altLang="ja-JP" dirty="0" smtClean="0"/>
              <a:t>1/3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モジュール（</a:t>
            </a:r>
            <a:r>
              <a:rPr lang="en-US" altLang="ja-JP" dirty="0"/>
              <a:t>=</a:t>
            </a:r>
            <a:r>
              <a:rPr lang="ja-JP" altLang="en-US" dirty="0"/>
              <a:t>再利用可能な汎用小領域）の</a:t>
            </a:r>
            <a:r>
              <a:rPr lang="ja-JP" altLang="en-US" dirty="0" smtClean="0"/>
              <a:t>導入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3200" dirty="0"/>
          </a:p>
          <a:p>
            <a:r>
              <a:rPr lang="ja-JP" altLang="en-US" dirty="0" smtClean="0"/>
              <a:t>上記のようなシーンは「回転」も考慮すれば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5</a:t>
            </a:r>
            <a:r>
              <a:rPr lang="ja-JP" altLang="en-US" dirty="0" smtClean="0"/>
              <a:t>種の立方体モジュールの組合わせで構成可能</a:t>
            </a:r>
            <a:endParaRPr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86946" y="6151478"/>
            <a:ext cx="9500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0" dirty="0" smtClean="0"/>
              <a:t>3</a:t>
            </a:r>
            <a:r>
              <a:rPr kumimoji="1" lang="ja-JP" altLang="en-US" sz="1600" b="0" dirty="0" smtClean="0"/>
              <a:t>方向壁</a:t>
            </a:r>
            <a:endParaRPr kumimoji="1" lang="ja-JP" altLang="en-US" sz="1600" b="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09966" y="6151478"/>
            <a:ext cx="9500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0" dirty="0" smtClean="0"/>
              <a:t>2</a:t>
            </a:r>
            <a:r>
              <a:rPr kumimoji="1" lang="ja-JP" altLang="en-US" sz="1600" b="0" dirty="0" smtClean="0"/>
              <a:t>方向壁</a:t>
            </a:r>
            <a:endParaRPr kumimoji="1" lang="ja-JP" altLang="en-US" sz="1600" b="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32986" y="6151478"/>
            <a:ext cx="9500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0" dirty="0" smtClean="0"/>
              <a:t>2</a:t>
            </a:r>
            <a:r>
              <a:rPr kumimoji="1" lang="ja-JP" altLang="en-US" sz="1600" b="0" dirty="0" smtClean="0"/>
              <a:t>方向壁</a:t>
            </a:r>
            <a:endParaRPr kumimoji="1" lang="ja-JP" altLang="en-US" sz="1600" b="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56006" y="6151478"/>
            <a:ext cx="9500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0" dirty="0" smtClean="0"/>
              <a:t>1</a:t>
            </a:r>
            <a:r>
              <a:rPr kumimoji="1" lang="ja-JP" altLang="en-US" sz="1600" b="0" dirty="0" smtClean="0"/>
              <a:t>方向壁</a:t>
            </a:r>
            <a:endParaRPr kumimoji="1" lang="ja-JP" altLang="en-US" sz="1600" b="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79026" y="6151478"/>
            <a:ext cx="9500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0" dirty="0" smtClean="0"/>
              <a:t>0</a:t>
            </a:r>
            <a:r>
              <a:rPr kumimoji="1" lang="ja-JP" altLang="en-US" sz="1600" b="0" dirty="0" smtClean="0"/>
              <a:t>方向壁</a:t>
            </a:r>
            <a:endParaRPr kumimoji="1" lang="ja-JP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0566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3356992"/>
            <a:ext cx="3581111" cy="282449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3356992"/>
            <a:ext cx="3581111" cy="282449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3356992"/>
            <a:ext cx="3581111" cy="28244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3356992"/>
            <a:ext cx="3581111" cy="282449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3356992"/>
            <a:ext cx="3581111" cy="2824493"/>
          </a:xfrm>
          <a:prstGeom prst="rect">
            <a:avLst/>
          </a:prstGeom>
        </p:spPr>
      </p:pic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立方体モジュールのメリット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データ量及び前計算時間の削減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再利用可能な光の通過行列が導入可能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ライトフィールド用の基底が導入可能</a:t>
            </a:r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モジュールの</a:t>
            </a:r>
            <a:r>
              <a:rPr lang="ja-JP" altLang="en-US" dirty="0" smtClean="0"/>
              <a:t>導入 （</a:t>
            </a:r>
            <a:r>
              <a:rPr lang="en-US" altLang="ja-JP" dirty="0" smtClean="0"/>
              <a:t>2/3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51520" y="6053744"/>
            <a:ext cx="4452887" cy="399592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通過行列は（直進</a:t>
            </a:r>
            <a:r>
              <a:rPr lang="en-US" altLang="ja-JP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/</a:t>
            </a: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右折</a:t>
            </a:r>
            <a:r>
              <a:rPr lang="en-US" altLang="ja-JP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/</a:t>
            </a: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左折）の三種類</a:t>
            </a:r>
            <a:endParaRPr lang="en-US" altLang="ja-JP" sz="20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5187912" y="3486063"/>
            <a:ext cx="3315324" cy="757684"/>
            <a:chOff x="1907704" y="2050731"/>
            <a:chExt cx="5400600" cy="1234253"/>
          </a:xfrm>
        </p:grpSpPr>
        <p:sp>
          <p:nvSpPr>
            <p:cNvPr id="16" name="角丸四角形 15"/>
            <p:cNvSpPr/>
            <p:nvPr/>
          </p:nvSpPr>
          <p:spPr bwMode="auto">
            <a:xfrm>
              <a:off x="1907704" y="2050731"/>
              <a:ext cx="5400600" cy="1234253"/>
            </a:xfrm>
            <a:prstGeom prst="round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240" y="2128349"/>
              <a:ext cx="1062808" cy="1062808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920" y="2128349"/>
              <a:ext cx="1062808" cy="1062808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00" y="2128349"/>
              <a:ext cx="1062808" cy="1062808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280" y="2128349"/>
              <a:ext cx="1062808" cy="1062808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959" y="2128349"/>
              <a:ext cx="1062808" cy="1062808"/>
            </a:xfrm>
            <a:prstGeom prst="rect">
              <a:avLst/>
            </a:prstGeom>
          </p:spPr>
        </p:pic>
      </p:grpSp>
      <p:sp>
        <p:nvSpPr>
          <p:cNvPr id="22" name="角丸四角形 21"/>
          <p:cNvSpPr/>
          <p:nvPr/>
        </p:nvSpPr>
        <p:spPr bwMode="auto">
          <a:xfrm>
            <a:off x="4798668" y="4632330"/>
            <a:ext cx="4093812" cy="390462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21834" y="4645286"/>
            <a:ext cx="40474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0" dirty="0" smtClean="0"/>
              <a:t>ライトフィールドデータを一つの行列に格納</a:t>
            </a:r>
            <a:endParaRPr kumimoji="1" lang="ja-JP" altLang="en-US" sz="1700" b="0" dirty="0"/>
          </a:p>
        </p:txBody>
      </p:sp>
      <p:cxnSp>
        <p:nvCxnSpPr>
          <p:cNvPr id="24" name="直線矢印コネクタ 23"/>
          <p:cNvCxnSpPr/>
          <p:nvPr/>
        </p:nvCxnSpPr>
        <p:spPr bwMode="auto">
          <a:xfrm flipH="1">
            <a:off x="6845574" y="4243747"/>
            <a:ext cx="1" cy="3737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5" name="直線矢印コネクタ 24"/>
          <p:cNvCxnSpPr>
            <a:stCxn id="22" idx="2"/>
          </p:cNvCxnSpPr>
          <p:nvPr/>
        </p:nvCxnSpPr>
        <p:spPr bwMode="auto">
          <a:xfrm>
            <a:off x="6845574" y="5022792"/>
            <a:ext cx="0" cy="5203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6" name="テキスト ボックス 25"/>
          <p:cNvSpPr txBox="1"/>
          <p:nvPr/>
        </p:nvSpPr>
        <p:spPr>
          <a:xfrm>
            <a:off x="6715973" y="5110626"/>
            <a:ext cx="14737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0" dirty="0" smtClean="0"/>
              <a:t>特異値分解</a:t>
            </a:r>
            <a:endParaRPr kumimoji="1" lang="ja-JP" altLang="en-US" sz="1500" b="0" dirty="0"/>
          </a:p>
        </p:txBody>
      </p:sp>
      <p:sp>
        <p:nvSpPr>
          <p:cNvPr id="28" name="角丸四角形 27"/>
          <p:cNvSpPr/>
          <p:nvPr/>
        </p:nvSpPr>
        <p:spPr bwMode="auto">
          <a:xfrm>
            <a:off x="5187912" y="5558818"/>
            <a:ext cx="3315324" cy="390462"/>
          </a:xfrm>
          <a:prstGeom prst="round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76056" y="5580392"/>
            <a:ext cx="3528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0" dirty="0" smtClean="0"/>
              <a:t>データ量の削減及び計算の高速化</a:t>
            </a:r>
            <a:endParaRPr kumimoji="1" lang="ja-JP" altLang="en-US" sz="1700" b="0" dirty="0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5441419" y="6053744"/>
            <a:ext cx="2808312" cy="399592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詳しくは論文</a:t>
            </a:r>
            <a:r>
              <a:rPr lang="en-US" altLang="ja-JP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5.1</a:t>
            </a: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節参照</a:t>
            </a:r>
            <a:endParaRPr lang="en-US" altLang="ja-JP" sz="20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50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3" grpId="0"/>
      <p:bldP spid="26" grpId="0"/>
      <p:bldP spid="28" grpId="0" animBg="1"/>
      <p:bldP spid="29" grpId="0"/>
      <p:bldP spid="3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モジュールの導入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3/3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立方体モジュールのメリット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/>
              <a:t>データ量及び前計算時間の削減</a:t>
            </a:r>
            <a:endParaRPr lang="en-US" altLang="ja-JP" dirty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再利用可能な光の通過行列が導入可能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ライトフィールド用の基底が導入可能</a:t>
            </a:r>
            <a:endParaRPr lang="en-US" altLang="ja-JP" dirty="0" smtClean="0"/>
          </a:p>
          <a:p>
            <a:pPr marL="400050" lvl="1" indent="0">
              <a:buNone/>
            </a:pPr>
            <a:r>
              <a:rPr lang="ja-JP" altLang="en-US" dirty="0" smtClean="0"/>
              <a:t>      </a:t>
            </a:r>
            <a:endParaRPr lang="en-US" altLang="ja-JP" dirty="0" smtClean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187624" y="3645024"/>
            <a:ext cx="6480720" cy="486679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メリットは多いがシーンの自由度とのトレードオフ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39752" y="4365104"/>
            <a:ext cx="4248472" cy="486679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モジュール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の使い所は要検討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26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問題提起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Step2. </a:t>
            </a:r>
            <a:r>
              <a:rPr lang="ja-JP" altLang="en-US" dirty="0" smtClean="0">
                <a:solidFill>
                  <a:srgbClr val="C0C0C0"/>
                </a:solidFill>
              </a:rPr>
              <a:t>小領域間の</a:t>
            </a:r>
            <a:r>
              <a:rPr lang="ja-JP" altLang="en-US" dirty="0">
                <a:solidFill>
                  <a:srgbClr val="C0C0C0"/>
                </a:solidFill>
              </a:rPr>
              <a:t>光の</a:t>
            </a:r>
            <a:r>
              <a:rPr lang="ja-JP" altLang="en-US" dirty="0" smtClean="0">
                <a:solidFill>
                  <a:srgbClr val="C0C0C0"/>
                </a:solidFill>
              </a:rPr>
              <a:t>伝播の計算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Step3. </a:t>
            </a:r>
            <a:r>
              <a:rPr lang="ja-JP" altLang="en-US" dirty="0" smtClean="0">
                <a:solidFill>
                  <a:srgbClr val="C0C0C0"/>
                </a:solidFill>
              </a:rPr>
              <a:t>手法の拡張</a:t>
            </a:r>
            <a:endParaRPr lang="en-US" altLang="ja-JP" dirty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</a:t>
            </a:r>
            <a:r>
              <a:rPr lang="en-US" altLang="ja-JP" dirty="0" smtClean="0"/>
              <a:t>Step4. </a:t>
            </a:r>
            <a:r>
              <a:rPr lang="ja-JP" altLang="en-US" dirty="0" smtClean="0"/>
              <a:t>デモ及び考察</a:t>
            </a:r>
            <a:endParaRPr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722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デモ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340768"/>
            <a:ext cx="699494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動作設定ボタン : 進む/次へ 4">
            <a:hlinkClick r:id="rId3" action="ppaction://program" highlightClick="1"/>
          </p:cNvPr>
          <p:cNvSpPr/>
          <p:nvPr/>
        </p:nvSpPr>
        <p:spPr bwMode="auto">
          <a:xfrm>
            <a:off x="8242582" y="6118606"/>
            <a:ext cx="652533" cy="326267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73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01" y="1772816"/>
            <a:ext cx="3818012" cy="214495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ライトフィールドは</a:t>
            </a:r>
            <a:r>
              <a:rPr lang="ja-JP" altLang="en-US" dirty="0"/>
              <a:t>本当に</a:t>
            </a:r>
            <a:r>
              <a:rPr lang="ja-JP" altLang="en-US" dirty="0" smtClean="0"/>
              <a:t>必要か</a:t>
            </a:r>
            <a:r>
              <a:rPr lang="en-US" altLang="ja-JP" dirty="0" smtClean="0"/>
              <a:t>?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小領域間の位置関係が固定ならば（恐らく）不要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 ⇒ </a:t>
            </a:r>
            <a:r>
              <a:rPr lang="ja-JP" altLang="en-US" dirty="0"/>
              <a:t>レイトレーシング法で伝播行列</a:t>
            </a:r>
            <a:r>
              <a:rPr lang="en-US" altLang="ja-JP" b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dirty="0" smtClean="0">
                <a:latin typeface="+mn-ea"/>
              </a:rPr>
              <a:t>を</a:t>
            </a:r>
            <a:r>
              <a:rPr lang="ja-JP" altLang="en-US" dirty="0">
                <a:latin typeface="+mn-ea"/>
              </a:rPr>
              <a:t>直接計算</a:t>
            </a:r>
            <a:r>
              <a:rPr lang="en-US" altLang="ja-JP" dirty="0">
                <a:latin typeface="+mn-ea"/>
              </a:rPr>
              <a:t/>
            </a:r>
            <a:br>
              <a:rPr lang="en-US" altLang="ja-JP" dirty="0">
                <a:latin typeface="+mn-ea"/>
              </a:rPr>
            </a:br>
            <a:r>
              <a:rPr lang="ja-JP" altLang="en-US" dirty="0">
                <a:latin typeface="+mn-ea"/>
              </a:rPr>
              <a:t>　　</a:t>
            </a:r>
            <a:r>
              <a:rPr lang="ja-JP" altLang="en-US" dirty="0" smtClean="0">
                <a:latin typeface="+mn-ea"/>
              </a:rPr>
              <a:t>   した</a:t>
            </a:r>
            <a:r>
              <a:rPr lang="ja-JP" altLang="en-US" dirty="0">
                <a:latin typeface="+mn-ea"/>
              </a:rPr>
              <a:t>方が</a:t>
            </a:r>
            <a:r>
              <a:rPr lang="ja-JP" altLang="en-US" dirty="0" smtClean="0">
                <a:latin typeface="+mn-ea"/>
              </a:rPr>
              <a:t>効率的</a:t>
            </a:r>
            <a:endParaRPr lang="en-US" altLang="ja-JP" dirty="0" smtClean="0"/>
          </a:p>
          <a:p>
            <a:r>
              <a:rPr lang="ja-JP" altLang="en-US" dirty="0" smtClean="0"/>
              <a:t>小領域を動的に入れ替える場合は必要</a:t>
            </a:r>
            <a:endParaRPr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91680" y="3501008"/>
            <a:ext cx="4964683" cy="461665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sz="24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400" dirty="0" smtClean="0">
                <a:latin typeface="Cambria Math" pitchFamily="18" charset="0"/>
                <a:ea typeface="Cambria Math" pitchFamily="18" charset="0"/>
              </a:rPr>
              <a:t>= </a:t>
            </a:r>
            <a:r>
              <a:rPr lang="en-US" altLang="ja-JP" sz="2400" dirty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400" baseline="-25000" dirty="0">
                <a:latin typeface="Cambria Math" pitchFamily="18" charset="0"/>
                <a:ea typeface="Cambria Math" pitchFamily="18" charset="0"/>
              </a:rPr>
              <a:t>in</a:t>
            </a:r>
            <a:r>
              <a:rPr lang="en-US" altLang="ja-JP" sz="2400" i="1" baseline="-250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400" dirty="0">
                <a:latin typeface="Cambria Math" pitchFamily="18" charset="0"/>
                <a:ea typeface="Cambria Math" pitchFamily="18" charset="0"/>
              </a:rPr>
              <a:t>× </a:t>
            </a:r>
            <a:r>
              <a:rPr lang="en-US" altLang="ja-JP" sz="2400" dirty="0" err="1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400" baseline="-25000" dirty="0" err="1" smtClean="0">
                <a:latin typeface="Cambria Math" pitchFamily="18" charset="0"/>
                <a:ea typeface="Cambria Math" pitchFamily="18" charset="0"/>
              </a:rPr>
              <a:t>through</a:t>
            </a:r>
            <a:r>
              <a:rPr lang="en-US" altLang="ja-JP" sz="2400" dirty="0" smtClean="0">
                <a:latin typeface="Cambria Math" pitchFamily="18" charset="0"/>
                <a:ea typeface="Cambria Math" pitchFamily="18" charset="0"/>
              </a:rPr>
              <a:t> × P</a:t>
            </a:r>
            <a:r>
              <a:rPr lang="en-US" altLang="ja-JP" sz="2400" baseline="-25000" dirty="0" smtClean="0">
                <a:latin typeface="Cambria Math" pitchFamily="18" charset="0"/>
                <a:ea typeface="Cambria Math" pitchFamily="18" charset="0"/>
              </a:rPr>
              <a:t>out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36740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技術紹介 </a:t>
            </a:r>
            <a:r>
              <a:rPr lang="en-US" altLang="ja-JP" dirty="0" smtClean="0">
                <a:solidFill>
                  <a:srgbClr val="C0C0C0"/>
                </a:solidFill>
              </a:rPr>
              <a:t>+ </a:t>
            </a:r>
            <a:r>
              <a:rPr lang="ja-JP" altLang="en-US" dirty="0">
                <a:solidFill>
                  <a:srgbClr val="C0C0C0"/>
                </a:solidFill>
              </a:rPr>
              <a:t>デモ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3.</a:t>
            </a:r>
            <a:r>
              <a:rPr lang="ja-JP" altLang="en-US" dirty="0"/>
              <a:t> </a:t>
            </a:r>
            <a:r>
              <a:rPr lang="ja-JP" altLang="en-US" dirty="0" smtClean="0"/>
              <a:t>まとめ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角丸四角形 35"/>
          <p:cNvSpPr/>
          <p:nvPr/>
        </p:nvSpPr>
        <p:spPr bwMode="auto">
          <a:xfrm>
            <a:off x="3657599" y="1094950"/>
            <a:ext cx="2440341" cy="5502402"/>
          </a:xfrm>
          <a:prstGeom prst="roundRect">
            <a:avLst>
              <a:gd name="adj" fmla="val 6962"/>
            </a:avLst>
          </a:prstGeom>
          <a:solidFill>
            <a:srgbClr val="C1EF89">
              <a:alpha val="20000"/>
            </a:srgbClr>
          </a:solidFill>
          <a:ln w="635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解説手法の計算概要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9" y="4195784"/>
            <a:ext cx="2198553" cy="218554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8" y="1459480"/>
            <a:ext cx="2198553" cy="21855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50" y="4551000"/>
            <a:ext cx="1841223" cy="183032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00" y="4547923"/>
            <a:ext cx="1844319" cy="183340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51" y="1814696"/>
            <a:ext cx="1841223" cy="183032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00" y="1811618"/>
            <a:ext cx="1844319" cy="183340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062861" y="3268277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2862" y="6032903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 </a:t>
            </a:r>
            <a:r>
              <a:rPr kumimoji="1" lang="en-US" altLang="ja-JP" sz="1600" b="0" dirty="0" smtClean="0">
                <a:solidFill>
                  <a:schemeClr val="accent3"/>
                </a:solidFill>
              </a:rPr>
              <a:t>+ </a:t>
            </a:r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30403" y="1280373"/>
            <a:ext cx="1929511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300" b="0" dirty="0" smtClean="0"/>
              <a:t>背景オブジェクト</a:t>
            </a:r>
            <a:r>
              <a:rPr lang="en-US" altLang="ja-JP" sz="1300" b="0" dirty="0" smtClean="0"/>
              <a:t/>
            </a:r>
            <a:br>
              <a:rPr lang="en-US" altLang="ja-JP" sz="1300" b="0" dirty="0" smtClean="0"/>
            </a:br>
            <a:r>
              <a:rPr lang="en-US" altLang="ja-JP" sz="1300" b="0" dirty="0" smtClean="0"/>
              <a:t>(</a:t>
            </a:r>
            <a:r>
              <a:rPr lang="ja-JP" altLang="en-US" sz="13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静的オブジェクトに限る</a:t>
            </a:r>
            <a:r>
              <a:rPr lang="en-US" altLang="ja-JP" sz="1300" b="0" dirty="0" smtClean="0"/>
              <a:t>)</a:t>
            </a:r>
            <a:endParaRPr kumimoji="1" lang="ja-JP" altLang="en-US" sz="1300" b="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40678" y="1480428"/>
            <a:ext cx="1512168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300" b="0" dirty="0" smtClean="0"/>
              <a:t>その他オブジェクト</a:t>
            </a:r>
            <a:endParaRPr lang="en-US" altLang="ja-JP" sz="1300" b="0" dirty="0" smtClean="0"/>
          </a:p>
        </p:txBody>
      </p:sp>
      <p:sp>
        <p:nvSpPr>
          <p:cNvPr id="23" name="上矢印 22"/>
          <p:cNvSpPr/>
          <p:nvPr/>
        </p:nvSpPr>
        <p:spPr bwMode="auto">
          <a:xfrm rot="10800000">
            <a:off x="1860966" y="3691662"/>
            <a:ext cx="199177" cy="464748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上矢印 23"/>
          <p:cNvSpPr/>
          <p:nvPr/>
        </p:nvSpPr>
        <p:spPr bwMode="auto">
          <a:xfrm rot="5400000">
            <a:off x="3388341" y="2345746"/>
            <a:ext cx="252148" cy="765150"/>
          </a:xfrm>
          <a:prstGeom prst="upArrow">
            <a:avLst/>
          </a:prstGeom>
          <a:solidFill>
            <a:srgbClr val="E06A6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30579" y="2230085"/>
            <a:ext cx="56767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00" b="0" dirty="0" smtClean="0">
                <a:solidFill>
                  <a:srgbClr val="48A858"/>
                </a:solidFill>
              </a:rPr>
              <a:t>分類</a:t>
            </a:r>
            <a:endParaRPr kumimoji="1" lang="en-US" altLang="ja-JP" sz="1500" b="0" dirty="0" smtClean="0">
              <a:solidFill>
                <a:srgbClr val="48A858"/>
              </a:solidFill>
            </a:endParaRPr>
          </a:p>
        </p:txBody>
      </p:sp>
      <p:sp>
        <p:nvSpPr>
          <p:cNvPr id="26" name="上矢印 25"/>
          <p:cNvSpPr/>
          <p:nvPr/>
        </p:nvSpPr>
        <p:spPr bwMode="auto">
          <a:xfrm rot="16200000">
            <a:off x="3388341" y="5083589"/>
            <a:ext cx="252148" cy="765150"/>
          </a:xfrm>
          <a:prstGeom prst="upArrow">
            <a:avLst/>
          </a:prstGeom>
          <a:solidFill>
            <a:srgbClr val="E06A6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30578" y="4921848"/>
            <a:ext cx="56767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00" b="0" dirty="0" smtClean="0">
                <a:solidFill>
                  <a:srgbClr val="48A858"/>
                </a:solidFill>
              </a:rPr>
              <a:t>統合</a:t>
            </a:r>
            <a:endParaRPr kumimoji="1" lang="en-US" altLang="ja-JP" sz="1500" b="0" dirty="0" smtClean="0">
              <a:solidFill>
                <a:srgbClr val="48A858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17319" y="2422083"/>
            <a:ext cx="648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400" b="0" dirty="0" smtClean="0"/>
              <a:t>+</a:t>
            </a:r>
            <a:endParaRPr kumimoji="1" lang="ja-JP" altLang="en-US" sz="3400" b="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17319" y="5156848"/>
            <a:ext cx="648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400" b="0" dirty="0" smtClean="0"/>
              <a:t>+</a:t>
            </a:r>
            <a:endParaRPr kumimoji="1" lang="ja-JP" altLang="en-US" sz="3400" b="0" dirty="0"/>
          </a:p>
        </p:txBody>
      </p:sp>
      <p:sp>
        <p:nvSpPr>
          <p:cNvPr id="31" name="上矢印 30"/>
          <p:cNvSpPr/>
          <p:nvPr/>
        </p:nvSpPr>
        <p:spPr bwMode="auto">
          <a:xfrm rot="10800000">
            <a:off x="4795568" y="3691662"/>
            <a:ext cx="179202" cy="815024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537712" y="3937591"/>
            <a:ext cx="117989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00" b="0" dirty="0" smtClean="0"/>
              <a:t>間接光計算</a:t>
            </a:r>
            <a:endParaRPr kumimoji="1" lang="en-US" altLang="ja-JP" sz="1500" b="0" dirty="0" smtClean="0"/>
          </a:p>
        </p:txBody>
      </p:sp>
      <p:sp>
        <p:nvSpPr>
          <p:cNvPr id="33" name="上矢印 32"/>
          <p:cNvSpPr/>
          <p:nvPr/>
        </p:nvSpPr>
        <p:spPr bwMode="auto">
          <a:xfrm rot="10800000">
            <a:off x="7307161" y="3691662"/>
            <a:ext cx="179202" cy="815024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屈折矢印 8"/>
          <p:cNvSpPr/>
          <p:nvPr/>
        </p:nvSpPr>
        <p:spPr bwMode="auto">
          <a:xfrm rot="5400000" flipH="1">
            <a:off x="5943599" y="3177103"/>
            <a:ext cx="477585" cy="2172428"/>
          </a:xfrm>
          <a:prstGeom prst="bentUpArrow">
            <a:avLst>
              <a:gd name="adj1" fmla="val 14668"/>
              <a:gd name="adj2" fmla="val 25000"/>
              <a:gd name="adj3" fmla="val 31443"/>
            </a:avLst>
          </a:prstGeom>
          <a:solidFill>
            <a:srgbClr val="48A85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563207" y="3938562"/>
            <a:ext cx="117989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00" b="0" dirty="0" smtClean="0"/>
              <a:t>間接光計算</a:t>
            </a:r>
            <a:endParaRPr kumimoji="1" lang="en-US" altLang="ja-JP" sz="1500" b="0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658417" y="3714958"/>
            <a:ext cx="96587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00" b="0" dirty="0" smtClean="0">
                <a:solidFill>
                  <a:srgbClr val="48A858"/>
                </a:solidFill>
              </a:rPr>
              <a:t>光の伝播</a:t>
            </a:r>
            <a:endParaRPr kumimoji="1" lang="en-US" altLang="ja-JP" sz="1500" b="0" dirty="0" smtClean="0">
              <a:solidFill>
                <a:srgbClr val="48A8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9" grpId="0" animBg="1"/>
      <p:bldP spid="34" grpId="0" animBg="1"/>
      <p:bldP spid="3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発表内容の</a:t>
            </a:r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Modular Radiance Transfer</a:t>
            </a:r>
            <a:r>
              <a:rPr kumimoji="1" lang="ja-JP" altLang="en-US" dirty="0" smtClean="0"/>
              <a:t>法</a:t>
            </a:r>
            <a:r>
              <a:rPr lang="ja-JP" altLang="en-US" dirty="0" smtClean="0"/>
              <a:t>を解説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長所</a:t>
            </a:r>
            <a:endParaRPr lang="en-US" altLang="ja-JP" dirty="0"/>
          </a:p>
          <a:p>
            <a:pPr lvl="2"/>
            <a:r>
              <a:rPr lang="ja-JP" altLang="en-US" dirty="0"/>
              <a:t>とにかく高速</a:t>
            </a:r>
            <a:endParaRPr lang="en-US" altLang="ja-JP" dirty="0"/>
          </a:p>
          <a:p>
            <a:pPr lvl="2"/>
            <a:r>
              <a:rPr lang="ja-JP" altLang="en-US" dirty="0" smtClean="0"/>
              <a:t>多重反射を含んだ間接光が扱える</a:t>
            </a:r>
            <a:endParaRPr lang="en-US" altLang="ja-JP" dirty="0"/>
          </a:p>
          <a:p>
            <a:pPr lvl="2"/>
            <a:r>
              <a:rPr lang="ja-JP" altLang="en-US" dirty="0" smtClean="0"/>
              <a:t>技術のコア部分は汎用的で応用の余地が高い</a:t>
            </a:r>
            <a:endParaRPr lang="en-US" altLang="ja-JP" dirty="0"/>
          </a:p>
          <a:p>
            <a:pPr lvl="1"/>
            <a:r>
              <a:rPr lang="ja-JP" altLang="en-US" dirty="0" smtClean="0"/>
              <a:t>短所</a:t>
            </a:r>
            <a:endParaRPr lang="en-US" altLang="ja-JP" dirty="0"/>
          </a:p>
          <a:p>
            <a:pPr lvl="2"/>
            <a:r>
              <a:rPr lang="ja-JP" altLang="en-US" dirty="0" smtClean="0"/>
              <a:t>前計算を含め、使い方に癖がある</a:t>
            </a:r>
            <a:endParaRPr lang="en-US" altLang="ja-JP" dirty="0" smtClean="0"/>
          </a:p>
          <a:p>
            <a:pPr marL="914400" lvl="2" indent="0">
              <a:buNone/>
            </a:pPr>
            <a:r>
              <a:rPr lang="ja-JP" altLang="en-US" dirty="0"/>
              <a:t>　 </a:t>
            </a:r>
            <a:r>
              <a:rPr lang="en-US" altLang="ja-JP" dirty="0" smtClean="0"/>
              <a:t>(</a:t>
            </a:r>
            <a:r>
              <a:rPr lang="ja-JP" altLang="en-US" dirty="0" smtClean="0"/>
              <a:t>実験を通してノウハウを蓄積すれば余り問題にならない</a:t>
            </a:r>
            <a:r>
              <a:rPr lang="en-US" altLang="ja-JP" dirty="0" smtClean="0"/>
              <a:t>?)</a:t>
            </a:r>
            <a:endParaRPr lang="en-US" altLang="ja-JP" dirty="0"/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   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56" y="4869160"/>
            <a:ext cx="25600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8028" y="4869161"/>
            <a:ext cx="201727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32" y="4869161"/>
            <a:ext cx="1521168" cy="1512167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99792" y="5373216"/>
            <a:ext cx="4536544" cy="542188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8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ゲームへの応用は十分可能</a:t>
            </a:r>
            <a:endParaRPr lang="en-US" altLang="ja-JP" sz="28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03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1114425" y="2276872"/>
            <a:ext cx="6697663" cy="1223962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sz="2800" dirty="0" smtClean="0"/>
              <a:t>本スライド内で引用した論文の図の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著作権は全て論文著者に帰属します</a:t>
            </a:r>
          </a:p>
        </p:txBody>
      </p:sp>
      <p:sp>
        <p:nvSpPr>
          <p:cNvPr id="49157" name="Rectangle 21"/>
          <p:cNvSpPr>
            <a:spLocks noChangeArrowheads="1"/>
          </p:cNvSpPr>
          <p:nvPr/>
        </p:nvSpPr>
        <p:spPr bwMode="auto">
          <a:xfrm>
            <a:off x="1116013" y="3788643"/>
            <a:ext cx="71278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ja-JP" altLang="en-US" sz="2800" b="0" dirty="0"/>
              <a:t>その他の図・スライド本体・挿絵等の著作権は</a:t>
            </a:r>
          </a:p>
          <a:p>
            <a:pPr marL="342900" indent="-342900" algn="l">
              <a:spcBef>
                <a:spcPct val="20000"/>
              </a:spcBef>
            </a:pPr>
            <a:r>
              <a:rPr lang="ja-JP" altLang="en-US" sz="2800" b="0" dirty="0" smtClean="0"/>
              <a:t>シリコンスタジオ株式会社に</a:t>
            </a:r>
            <a:r>
              <a:rPr lang="ja-JP" altLang="en-US" sz="2800" b="0" dirty="0"/>
              <a:t>帰属します</a:t>
            </a: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ja-JP" altLang="en-US" dirty="0" smtClean="0"/>
              <a:t>著作権について</a:t>
            </a:r>
            <a:endParaRPr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最後に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772494"/>
            <a:ext cx="6985000" cy="72040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ja-JP" altLang="en-US" sz="4000" dirty="0" smtClean="0"/>
              <a:t>御清聴ありがとうございました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455134" y="3997513"/>
            <a:ext cx="630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http</a:t>
            </a:r>
            <a:r>
              <a:rPr lang="en-US" altLang="ja-JP" dirty="0"/>
              <a:t>://</a:t>
            </a:r>
            <a:r>
              <a:rPr lang="en-US" altLang="ja-JP" dirty="0" smtClean="0"/>
              <a:t>www.siliconstudio.co.jp/presentations/index.html</a:t>
            </a:r>
            <a:endParaRPr lang="ja-JP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5616" y="2773055"/>
            <a:ext cx="6985000" cy="50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0" kern="0" dirty="0" smtClean="0">
                <a:latin typeface="+mn-lt"/>
                <a:ea typeface="+mn-ea"/>
              </a:rPr>
              <a:t>スライド・デモは弊社</a:t>
            </a:r>
            <a:r>
              <a:rPr lang="en-US" altLang="ja-JP" sz="2800" b="0" kern="0" dirty="0" smtClean="0">
                <a:latin typeface="+mn-lt"/>
                <a:ea typeface="+mn-ea"/>
              </a:rPr>
              <a:t>HP</a:t>
            </a:r>
            <a:r>
              <a:rPr lang="ja-JP" altLang="en-US" sz="2800" b="0" kern="0" dirty="0" smtClean="0">
                <a:latin typeface="+mn-lt"/>
                <a:ea typeface="+mn-ea"/>
              </a:rPr>
              <a:t>で近日公開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図 5" descr="SSKK Logo Sig_Standard C_H_Gray hi-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806" y="3412157"/>
            <a:ext cx="2610620" cy="528117"/>
          </a:xfrm>
          <a:prstGeom prst="rect">
            <a:avLst/>
          </a:prstGeom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6156126"/>
            <a:ext cx="9144000" cy="44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ja-JP" altLang="en-US" sz="1900" b="0" dirty="0" smtClean="0"/>
              <a:t>制作協力</a:t>
            </a:r>
            <a:r>
              <a:rPr lang="en-US" altLang="ja-JP" sz="1900" b="0" dirty="0" smtClean="0"/>
              <a:t>: </a:t>
            </a:r>
            <a:r>
              <a:rPr lang="ja-JP" altLang="en-US" sz="1900" b="0" dirty="0" smtClean="0"/>
              <a:t>河野 </a:t>
            </a:r>
            <a:r>
              <a:rPr lang="ja-JP" altLang="en-US" sz="1900" b="0" dirty="0"/>
              <a:t>駿</a:t>
            </a:r>
            <a:r>
              <a:rPr lang="ja-JP" altLang="en-US" sz="1900" b="0" dirty="0" smtClean="0"/>
              <a:t>介 ・ 辻 俊晶 ・ 古家 亙 ・ 後藤 晋也 ・ 京</a:t>
            </a:r>
            <a:r>
              <a:rPr lang="ja-JP" altLang="en-US" sz="1900" b="0" dirty="0"/>
              <a:t>田 </a:t>
            </a:r>
            <a:r>
              <a:rPr lang="ja-JP" altLang="en-US" sz="1900" b="0" dirty="0" smtClean="0"/>
              <a:t>文人 ・ 三谷 健一郎 </a:t>
            </a:r>
            <a:endParaRPr lang="ja-JP" altLang="en-US" sz="1900" b="0" dirty="0"/>
          </a:p>
        </p:txBody>
      </p:sp>
      <p:sp>
        <p:nvSpPr>
          <p:cNvPr id="10" name="正方形/長方形 9"/>
          <p:cNvSpPr/>
          <p:nvPr/>
        </p:nvSpPr>
        <p:spPr>
          <a:xfrm>
            <a:off x="1907704" y="4510861"/>
            <a:ext cx="5381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ja-JP" altLang="en-US" b="0" dirty="0" smtClean="0"/>
              <a:t>問い合わせ先</a:t>
            </a:r>
            <a:r>
              <a:rPr lang="en-US" altLang="ja-JP" b="0" dirty="0" smtClean="0"/>
              <a:t>:</a:t>
            </a:r>
            <a:r>
              <a:rPr lang="ja-JP" altLang="en-US" b="0" dirty="0" smtClean="0"/>
              <a:t>　田村 </a:t>
            </a:r>
            <a:r>
              <a:rPr lang="en-US" altLang="ja-JP" b="0" dirty="0" smtClean="0"/>
              <a:t>nk-tamura@siliconstudio.co.jp</a:t>
            </a:r>
          </a:p>
          <a:p>
            <a:pPr algn="l"/>
            <a:r>
              <a:rPr lang="ja-JP" altLang="en-US" b="0" dirty="0"/>
              <a:t> </a:t>
            </a:r>
            <a:r>
              <a:rPr lang="ja-JP" altLang="en-US" b="0" dirty="0" smtClean="0"/>
              <a:t>                        安田 </a:t>
            </a:r>
            <a:r>
              <a:rPr lang="en-US" altLang="ja-JP" b="0" dirty="0" smtClean="0"/>
              <a:t>re-yasuda@siliconstudio.co.jp</a:t>
            </a:r>
            <a:endParaRPr lang="ja-JP" altLang="en-US" b="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19672" y="5252094"/>
            <a:ext cx="5904656" cy="818342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シリコンスタジオは常に人材を求めています</a:t>
            </a: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/>
            </a:r>
            <a:b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</a:b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ご興味ある方は弊社</a:t>
            </a: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HP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をご覧ください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Appendix A. </a:t>
            </a:r>
            <a:r>
              <a:rPr kumimoji="1" lang="ja-JP" altLang="en-US" dirty="0" smtClean="0"/>
              <a:t>実装について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実装自体は様々なアプローチが可能</a:t>
            </a:r>
            <a:endParaRPr lang="en-US" altLang="ja-JP" dirty="0" smtClean="0"/>
          </a:p>
          <a:p>
            <a:r>
              <a:rPr kumimoji="1" lang="ja-JP" altLang="en-US" dirty="0"/>
              <a:t>ここで</a:t>
            </a:r>
            <a:r>
              <a:rPr kumimoji="1" lang="ja-JP" altLang="en-US" dirty="0" smtClean="0"/>
              <a:t>はデモの実装</a:t>
            </a:r>
            <a:r>
              <a:rPr lang="ja-JP" altLang="en-US" dirty="0" smtClean="0"/>
              <a:t>でのアプローチを紹介</a:t>
            </a:r>
            <a:endParaRPr lang="en-US" altLang="ja-JP" dirty="0" smtClean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8360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Appendix A</a:t>
            </a:r>
            <a:r>
              <a:rPr lang="en-US" altLang="ja-JP" dirty="0" smtClean="0"/>
              <a:t>. </a:t>
            </a:r>
            <a:r>
              <a:rPr kumimoji="1" lang="ja-JP" altLang="en-US" dirty="0" smtClean="0"/>
              <a:t>前計算について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sz="2400" dirty="0" smtClean="0">
                    <a:latin typeface="Cambria Math" pitchFamily="18" charset="0"/>
                    <a:ea typeface="Cambria Math" pitchFamily="18" charset="0"/>
                  </a:rPr>
                  <a:t>F</a:t>
                </a:r>
                <a:r>
                  <a:rPr kumimoji="1" lang="ja-JP" altLang="en-US" sz="2400" dirty="0" smtClean="0"/>
                  <a:t>の計算</a:t>
                </a:r>
                <a:endParaRPr kumimoji="1" lang="en-US" altLang="ja-JP" sz="2400" dirty="0" smtClean="0"/>
              </a:p>
              <a:p>
                <a:pPr lvl="1"/>
                <a:r>
                  <a:rPr lang="ja-JP" altLang="en-US" sz="2000" dirty="0"/>
                  <a:t>メッシュの全頂点から</a:t>
                </a:r>
                <a:r>
                  <a:rPr lang="ja-JP" altLang="en-US" sz="2000" dirty="0" smtClean="0"/>
                  <a:t>キューブマップにレンダリング</a:t>
                </a:r>
                <a:endParaRPr lang="en-US" altLang="ja-JP" sz="2000" dirty="0"/>
              </a:p>
              <a:p>
                <a:pPr lvl="1"/>
                <a:r>
                  <a:rPr lang="ja-JP" altLang="en-US" sz="2000" dirty="0"/>
                  <a:t>ピクセルには頂点</a:t>
                </a:r>
                <a:r>
                  <a:rPr lang="en-US" altLang="ja-JP" sz="2000" dirty="0"/>
                  <a:t>ID</a:t>
                </a:r>
                <a:r>
                  <a:rPr lang="ja-JP" altLang="en-US" sz="2000" dirty="0"/>
                  <a:t>とウェイトを</a:t>
                </a:r>
                <a:r>
                  <a:rPr lang="ja-JP" altLang="en-US" sz="2000" dirty="0" smtClean="0"/>
                  <a:t>出力</a:t>
                </a:r>
                <a:endParaRPr lang="en-US" altLang="ja-JP" sz="2000" dirty="0" smtClean="0"/>
              </a:p>
              <a:p>
                <a:pPr lvl="1"/>
                <a:endParaRPr lang="en-US" altLang="ja-JP" sz="2000" dirty="0" smtClean="0"/>
              </a:p>
              <a:p>
                <a:r>
                  <a:rPr lang="ja-JP" altLang="en-US" sz="2400" dirty="0" smtClean="0"/>
                  <a:t>直接光サンプルの計算</a:t>
                </a:r>
                <a:endParaRPr lang="en-US" altLang="ja-JP" sz="2400" dirty="0" smtClean="0"/>
              </a:p>
              <a:p>
                <a:pPr lvl="1"/>
                <a:r>
                  <a:rPr lang="ja-JP" altLang="en-US" sz="2000" dirty="0"/>
                  <a:t>頂点カラーを</a:t>
                </a:r>
                <a:r>
                  <a:rPr lang="en-US" altLang="ja-JP" sz="2000" dirty="0"/>
                  <a:t>Stream Out</a:t>
                </a:r>
                <a:r>
                  <a:rPr lang="ja-JP" altLang="en-US" sz="2000" dirty="0"/>
                  <a:t>でバッファに出力</a:t>
                </a:r>
                <a:endParaRPr lang="en-US" altLang="ja-JP" sz="2000" dirty="0"/>
              </a:p>
              <a:p>
                <a:pPr lvl="1"/>
                <a:r>
                  <a:rPr lang="ja-JP" altLang="en-US" sz="2000" dirty="0" smtClean="0"/>
                  <a:t>頂点シャドウあり</a:t>
                </a:r>
                <a:endParaRPr lang="en-US" altLang="ja-JP" sz="2000" dirty="0" smtClean="0"/>
              </a:p>
              <a:p>
                <a:pPr lvl="1"/>
                <a:endParaRPr lang="en-US" altLang="ja-JP" sz="2000" dirty="0"/>
              </a:p>
              <a:p>
                <a:r>
                  <a:rPr lang="en-US" altLang="ja-JP" sz="2400" dirty="0" smtClean="0"/>
                  <a:t>Light Probe</a:t>
                </a:r>
                <a:r>
                  <a:rPr lang="ja-JP" altLang="en-US" sz="2400" dirty="0" smtClean="0"/>
                  <a:t>の計算</a:t>
                </a:r>
                <a:endParaRPr lang="en-US" altLang="ja-JP" sz="2400" dirty="0" smtClean="0"/>
              </a:p>
              <a:p>
                <a:pPr lvl="1"/>
                <a:r>
                  <a:rPr lang="ja-JP" altLang="en-US" sz="2000" dirty="0" smtClean="0"/>
                  <a:t>各</a:t>
                </a:r>
                <a:r>
                  <a:rPr lang="en-US" altLang="ja-JP" sz="2000" dirty="0" smtClean="0"/>
                  <a:t>Probe</a:t>
                </a:r>
                <a:r>
                  <a:rPr lang="ja-JP" altLang="en-US" sz="2000" dirty="0" smtClean="0"/>
                  <a:t>の中心からキューブマップにレンダリング</a:t>
                </a:r>
                <a:endParaRPr lang="en-US" altLang="ja-JP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00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ja-JP" altLang="en-US" sz="2000" i="1">
                        <a:latin typeface="Cambria Math"/>
                      </a:rPr>
                      <m:t>と</m:t>
                    </m:r>
                    <m:sSub>
                      <m:sSubPr>
                        <m:ctrlPr>
                          <a:rPr lang="en-US" altLang="ja-JP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000" i="1"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sz="2000" dirty="0"/>
                  <a:t>の対応する基底ベクトル同士を</a:t>
                </a:r>
                <a:r>
                  <a:rPr lang="ja-JP" altLang="en-US" sz="2000" dirty="0" smtClean="0"/>
                  <a:t>足し合わせた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ベクトル</a:t>
                </a:r>
                <a:r>
                  <a:rPr lang="en-US" altLang="ja-JP" sz="2000" dirty="0"/>
                  <a:t>(</a:t>
                </a:r>
                <a:r>
                  <a:rPr lang="ja-JP" altLang="en-US" sz="2000" dirty="0"/>
                  <a:t>直接光</a:t>
                </a:r>
                <a:r>
                  <a:rPr lang="en-US" altLang="ja-JP" sz="2000" dirty="0"/>
                  <a:t>+</a:t>
                </a:r>
                <a:r>
                  <a:rPr lang="ja-JP" altLang="en-US" sz="2000" dirty="0"/>
                  <a:t>間接光</a:t>
                </a:r>
                <a:r>
                  <a:rPr lang="en-US" altLang="ja-JP" sz="2000" dirty="0"/>
                  <a:t>)</a:t>
                </a:r>
                <a:r>
                  <a:rPr lang="ja-JP" altLang="en-US" sz="2000" dirty="0"/>
                  <a:t>を頂点カラーとして使用</a:t>
                </a:r>
                <a:endParaRPr lang="en-US" altLang="ja-JP" sz="20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058" t="-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0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Appendix A. </a:t>
                </a:r>
                <a:r>
                  <a:rPr lang="ja-JP" altLang="en-US" dirty="0" smtClean="0"/>
                  <a:t>ランタイム</a:t>
                </a:r>
                <a:r>
                  <a:rPr lang="en-US" altLang="ja-JP" dirty="0" smtClean="0"/>
                  <a:t>: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852" t="-5385" b="-2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直接光の結果を</a:t>
            </a:r>
            <a:r>
              <a:rPr kumimoji="1" lang="en-US" altLang="ja-JP" dirty="0" smtClean="0"/>
              <a:t>Stream Out</a:t>
            </a:r>
            <a:r>
              <a:rPr kumimoji="1" lang="ja-JP" altLang="en-US" dirty="0" smtClean="0"/>
              <a:t>でバッファに出力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頂点</a:t>
            </a:r>
            <a:r>
              <a:rPr lang="ja-JP" altLang="en-US" dirty="0" smtClean="0"/>
              <a:t>シャドウあり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カラーバッファへの書き込み</a:t>
            </a:r>
            <a:r>
              <a:rPr kumimoji="1" lang="en-US" altLang="ja-JP" dirty="0" smtClean="0"/>
              <a:t>OFF</a:t>
            </a:r>
          </a:p>
          <a:p>
            <a:pPr lvl="1"/>
            <a:r>
              <a:rPr lang="ja-JP" altLang="en-US" dirty="0" smtClean="0"/>
              <a:t>複数オブジェクトの場合は単一バッファにオフセットを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変えて出力</a:t>
            </a:r>
            <a:endParaRPr kumimoji="1" lang="ja-JP" altLang="en-US" dirty="0"/>
          </a:p>
        </p:txBody>
      </p:sp>
      <p:sp>
        <p:nvSpPr>
          <p:cNvPr id="15" name="右矢印 14"/>
          <p:cNvSpPr/>
          <p:nvPr/>
        </p:nvSpPr>
        <p:spPr bwMode="auto">
          <a:xfrm>
            <a:off x="4644008" y="5068131"/>
            <a:ext cx="432048" cy="6585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44" name="グループ化 143"/>
          <p:cNvGrpSpPr/>
          <p:nvPr/>
        </p:nvGrpSpPr>
        <p:grpSpPr>
          <a:xfrm>
            <a:off x="5868144" y="4606225"/>
            <a:ext cx="144016" cy="1582383"/>
            <a:chOff x="6300192" y="2877218"/>
            <a:chExt cx="144016" cy="1582383"/>
          </a:xfrm>
        </p:grpSpPr>
        <p:sp>
          <p:nvSpPr>
            <p:cNvPr id="145" name="正方形/長方形 14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6" name="正方形/長方形 14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7" name="正方形/長方形 14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8" name="正方形/長方形 14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9" name="正方形/長方形 14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0" name="正方形/長方形 14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1" name="正方形/長方形 15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2" name="正方形/長方形 15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3" name="正方形/長方形 15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4" name="正方形/長方形 15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正方形/長方形 154"/>
              <p:cNvSpPr/>
              <p:nvPr/>
            </p:nvSpPr>
            <p:spPr>
              <a:xfrm>
                <a:off x="5645487" y="3834117"/>
                <a:ext cx="5893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800" b="0" i="1" smtClean="0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28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55" name="正方形/長方形 1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487" y="3834117"/>
                <a:ext cx="589329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9005"/>
            <a:ext cx="2360849" cy="231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6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Appendix A. </a:t>
                </a:r>
                <a:r>
                  <a:rPr lang="ja-JP" altLang="en-US" dirty="0" smtClean="0"/>
                  <a:t>ランタイム</a:t>
                </a:r>
                <a:r>
                  <a:rPr lang="en-US" altLang="ja-JP" dirty="0" smtClean="0"/>
                  <a:t>: </a:t>
                </a:r>
                <a:r>
                  <a:rPr lang="ja-JP" altLang="en-US" dirty="0" smtClean="0"/>
                  <a:t>係数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𝒘</m:t>
                    </m:r>
                  </m:oMath>
                </a14:m>
                <a:endParaRPr kumimoji="1" lang="ja-JP" altLang="en-US" i="1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852" t="-5385" b="-2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340768"/>
                <a:ext cx="8641903" cy="5112568"/>
              </a:xfrm>
            </p:spPr>
            <p:txBody>
              <a:bodyPr/>
              <a:lstStyle/>
              <a:p>
                <a:r>
                  <a:rPr kumimoji="1" lang="en-US" altLang="ja-JP" dirty="0" smtClean="0"/>
                  <a:t>Compute </a:t>
                </a:r>
                <a:r>
                  <a:rPr kumimoji="1" lang="en-US" altLang="ja-JP" dirty="0" err="1" smtClean="0"/>
                  <a:t>Shader</a:t>
                </a:r>
                <a:r>
                  <a:rPr lang="ja-JP" altLang="en-US" dirty="0" smtClean="0"/>
                  <a:t>で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solidFill>
                          <a:srgbClr val="FF0000"/>
                        </a:solidFill>
                        <a:latin typeface="Cambria Math"/>
                      </a:rPr>
                      <m:t>𝒘</m:t>
                    </m:r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, </a:t>
                </a:r>
                <a:r>
                  <a:rPr kumimoji="1" lang="ja-JP" altLang="en-US" dirty="0" smtClean="0"/>
                  <a:t>を計算</a:t>
                </a:r>
                <a:endParaRPr lang="en-US" altLang="ja-JP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bSup>
                  </m:oMath>
                </a14:m>
                <a:r>
                  <a:rPr kumimoji="1" lang="ja-JP" altLang="en-US" dirty="0" smtClean="0"/>
                  <a:t>は極めて横長の行列</a:t>
                </a:r>
                <a:r>
                  <a:rPr kumimoji="1" lang="en-US" altLang="ja-JP" dirty="0" smtClean="0"/>
                  <a:t>(</a:t>
                </a:r>
                <a:r>
                  <a:rPr kumimoji="1" lang="ja-JP" altLang="en-US" dirty="0" smtClean="0"/>
                  <a:t>行</a:t>
                </a:r>
                <a:r>
                  <a:rPr kumimoji="1" lang="en-US" altLang="ja-JP" dirty="0" smtClean="0"/>
                  <a:t>: ~</a:t>
                </a:r>
                <a:r>
                  <a:rPr lang="en-US" altLang="ja-JP" dirty="0" smtClean="0"/>
                  <a:t>100</a:t>
                </a:r>
                <a:r>
                  <a:rPr lang="ja-JP" altLang="en-US" dirty="0"/>
                  <a:t>程度</a:t>
                </a:r>
                <a:r>
                  <a:rPr kumimoji="1" lang="en-US" altLang="ja-JP" dirty="0" smtClean="0"/>
                  <a:t>, </a:t>
                </a:r>
                <a:r>
                  <a:rPr kumimoji="1" lang="ja-JP" altLang="en-US" dirty="0" smtClean="0"/>
                  <a:t>列</a:t>
                </a:r>
                <a:r>
                  <a:rPr kumimoji="1" lang="en-US" altLang="ja-JP" dirty="0" smtClean="0"/>
                  <a:t>:</a:t>
                </a:r>
                <a:r>
                  <a:rPr kumimoji="1" lang="ja-JP" altLang="en-US" dirty="0" smtClean="0"/>
                  <a:t>頂点数</a:t>
                </a:r>
                <a:r>
                  <a:rPr kumimoji="1" lang="en-US" altLang="ja-JP" dirty="0" smtClean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i="1">
                            <a:latin typeface="Cambria Math"/>
                          </a:rPr>
                          <m:t>−1</m:t>
                        </m:r>
                      </m:sup>
                    </m:sSubSup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ja-JP" altLang="en-US" dirty="0" smtClean="0"/>
                  <a:t>は</a:t>
                </a:r>
                <a:r>
                  <a:rPr lang="en-US" altLang="ja-JP" dirty="0" smtClean="0"/>
                  <a:t>GPU</a:t>
                </a:r>
                <a:r>
                  <a:rPr lang="ja-JP" altLang="en-US" dirty="0"/>
                  <a:t>が</a:t>
                </a:r>
                <a:r>
                  <a:rPr lang="ja-JP" altLang="en-US" dirty="0" smtClean="0"/>
                  <a:t>少々苦手な処理ではあるものの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タイリングベースの実装で高速に処理可能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340768"/>
                <a:ext cx="8641903" cy="5112568"/>
              </a:xfrm>
              <a:blipFill rotWithShape="1">
                <a:blip r:embed="rId4"/>
                <a:stretch>
                  <a:fillRect l="-1410" t="-1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大かっこ 28"/>
          <p:cNvSpPr/>
          <p:nvPr/>
        </p:nvSpPr>
        <p:spPr bwMode="auto">
          <a:xfrm>
            <a:off x="3659089" y="4583893"/>
            <a:ext cx="1850605" cy="1440160"/>
          </a:xfrm>
          <a:prstGeom prst="bracketPair">
            <a:avLst>
              <a:gd name="adj" fmla="val 905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 rot="5400000">
            <a:off x="4509907" y="4023649"/>
            <a:ext cx="144016" cy="1582383"/>
            <a:chOff x="6300192" y="2877218"/>
            <a:chExt cx="144016" cy="1582383"/>
          </a:xfrm>
        </p:grpSpPr>
        <p:sp>
          <p:nvSpPr>
            <p:cNvPr id="65" name="正方形/長方形 6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 rot="5400000">
            <a:off x="4499827" y="4352744"/>
            <a:ext cx="144016" cy="1582383"/>
            <a:chOff x="6300192" y="2877218"/>
            <a:chExt cx="144016" cy="1582383"/>
          </a:xfrm>
        </p:grpSpPr>
        <p:sp>
          <p:nvSpPr>
            <p:cNvPr id="55" name="正方形/長方形 5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 rot="5400000">
            <a:off x="4507423" y="4673796"/>
            <a:ext cx="144016" cy="1582383"/>
            <a:chOff x="6300192" y="2877218"/>
            <a:chExt cx="144016" cy="1582383"/>
          </a:xfrm>
        </p:grpSpPr>
        <p:sp>
          <p:nvSpPr>
            <p:cNvPr id="45" name="正方形/長方形 4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 rot="5400000">
            <a:off x="4506445" y="4965251"/>
            <a:ext cx="144016" cy="1582383"/>
            <a:chOff x="6300192" y="2877218"/>
            <a:chExt cx="144016" cy="1582383"/>
          </a:xfrm>
        </p:grpSpPr>
        <p:sp>
          <p:nvSpPr>
            <p:cNvPr id="35" name="正方形/長方形 3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5932599" y="4512781"/>
            <a:ext cx="144016" cy="1582383"/>
            <a:chOff x="6300192" y="2877218"/>
            <a:chExt cx="144016" cy="1582383"/>
          </a:xfrm>
        </p:grpSpPr>
        <p:sp>
          <p:nvSpPr>
            <p:cNvPr id="76" name="正方形/長方形 75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1" name="正方形/長方形 80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2818261" y="4950057"/>
            <a:ext cx="144016" cy="632388"/>
            <a:chOff x="6300192" y="3196996"/>
            <a:chExt cx="144016" cy="632388"/>
          </a:xfrm>
        </p:grpSpPr>
        <p:sp>
          <p:nvSpPr>
            <p:cNvPr id="101" name="正方形/長方形 10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" name="正方形/長方形 10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3" name="正方形/長方形 10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4" name="正方形/長方形 10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正方形/長方形 111"/>
              <p:cNvSpPr/>
              <p:nvPr/>
            </p:nvSpPr>
            <p:spPr>
              <a:xfrm>
                <a:off x="3118157" y="4898744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12" name="正方形/長方形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157" y="4898744"/>
                <a:ext cx="657551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105" name="正方形/長方形 175104"/>
              <p:cNvSpPr/>
              <p:nvPr/>
            </p:nvSpPr>
            <p:spPr>
              <a:xfrm>
                <a:off x="5757934" y="3669742"/>
                <a:ext cx="6456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32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175105" name="正方形/長方形 175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934" y="3669742"/>
                <a:ext cx="645625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106" name="正方形/長方形 175105"/>
              <p:cNvSpPr/>
              <p:nvPr/>
            </p:nvSpPr>
            <p:spPr>
              <a:xfrm>
                <a:off x="2601028" y="3669742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𝒘</m:t>
                      </m:r>
                    </m:oMath>
                  </m:oMathPara>
                </a14:m>
                <a:endParaRPr lang="ja-JP" altLang="en-US" sz="3200" i="1" dirty="0"/>
              </a:p>
            </p:txBody>
          </p:sp>
        </mc:Choice>
        <mc:Fallback xmlns="">
          <p:sp>
            <p:nvSpPr>
              <p:cNvPr id="175106" name="正方形/長方形 175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028" y="3669742"/>
                <a:ext cx="630301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108" name="正方形/長方形 175107"/>
              <p:cNvSpPr/>
              <p:nvPr/>
            </p:nvSpPr>
            <p:spPr>
              <a:xfrm>
                <a:off x="5260682" y="3669742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>
                          <a:solidFill>
                            <a:srgbClr val="FF0000"/>
                          </a:solidFill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175108" name="正方形/長方形 175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682" y="3669742"/>
                <a:ext cx="497252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正方形/長方形 85"/>
              <p:cNvSpPr/>
              <p:nvPr/>
            </p:nvSpPr>
            <p:spPr>
              <a:xfrm>
                <a:off x="4211960" y="3660476"/>
                <a:ext cx="987001" cy="603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6" name="正方形/長方形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660476"/>
                <a:ext cx="987001" cy="60330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79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611560" y="260648"/>
                <a:ext cx="7344816" cy="792088"/>
              </a:xfrm>
            </p:spPr>
            <p:txBody>
              <a:bodyPr/>
              <a:lstStyle/>
              <a:p>
                <a:r>
                  <a:rPr lang="en-US" altLang="ja-JP" dirty="0"/>
                  <a:t>Appendix A</a:t>
                </a:r>
                <a:r>
                  <a:rPr lang="en-US" altLang="ja-JP" dirty="0" smtClean="0"/>
                  <a:t>. </a:t>
                </a:r>
                <a:r>
                  <a:rPr lang="ja-JP" altLang="en-US" dirty="0" smtClean="0"/>
                  <a:t>ランタイム</a:t>
                </a:r>
                <a:r>
                  <a:rPr lang="en-US" altLang="ja-JP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endParaRPr kumimoji="1" lang="ja-JP" altLang="en-US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1560" y="260648"/>
                <a:ext cx="7344816" cy="792088"/>
              </a:xfrm>
              <a:blipFill rotWithShape="1">
                <a:blip r:embed="rId2"/>
                <a:stretch>
                  <a:fillRect l="-2573" t="-5385" b="-2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Compute </a:t>
                </a:r>
                <a:r>
                  <a:rPr lang="en-US" altLang="ja-JP" dirty="0" err="1"/>
                  <a:t>Shader</a:t>
                </a:r>
                <a:r>
                  <a:rPr lang="ja-JP" altLang="en-US" dirty="0"/>
                  <a:t>で</a:t>
                </a:r>
                <a:r>
                  <a:rPr lang="ja-JP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  <m:r>
                      <a:rPr lang="en-US" altLang="ja-JP" b="1" i="1" smtClean="0">
                        <a:solidFill>
                          <a:srgbClr val="FF0000"/>
                        </a:solidFill>
                        <a:latin typeface="Cambria Math"/>
                      </a:rPr>
                      <m:t>𝒘</m:t>
                    </m:r>
                  </m:oMath>
                </a14:m>
                <a:r>
                  <a:rPr lang="ja-JP" altLang="en-US" dirty="0" smtClean="0"/>
                  <a:t> </a:t>
                </a:r>
                <a:r>
                  <a:rPr lang="ja-JP" altLang="en-US" dirty="0"/>
                  <a:t>を</a:t>
                </a:r>
                <a:r>
                  <a:rPr lang="ja-JP" altLang="en-US" dirty="0" smtClean="0"/>
                  <a:t>計算</a:t>
                </a:r>
                <a:endParaRPr lang="en-US" altLang="ja-JP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 smtClean="0"/>
                  <a:t>は極めて縦長</a:t>
                </a:r>
                <a:r>
                  <a:rPr lang="en-US" altLang="ja-JP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ja-JP" altLang="en-US" dirty="0" smtClean="0"/>
                  <a:t>の転置と同サイズ</a:t>
                </a:r>
                <a:r>
                  <a:rPr lang="en-US" altLang="ja-JP" dirty="0" smtClean="0"/>
                  <a:t>)</a:t>
                </a:r>
                <a:r>
                  <a:rPr lang="ja-JP" altLang="en-US" dirty="0" err="1" smtClean="0"/>
                  <a:t>なので</a:t>
                </a:r>
                <a:r>
                  <a:rPr lang="ja-JP" altLang="en-US" dirty="0" smtClean="0"/>
                  <a:t>素直に実装可能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 t="-1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大かっこ 3"/>
          <p:cNvSpPr/>
          <p:nvPr/>
        </p:nvSpPr>
        <p:spPr bwMode="auto">
          <a:xfrm rot="16200000">
            <a:off x="5215165" y="4199922"/>
            <a:ext cx="1831825" cy="1440160"/>
          </a:xfrm>
          <a:prstGeom prst="bracketPair">
            <a:avLst>
              <a:gd name="adj" fmla="val 9057"/>
            </a:avLst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594055" y="4106798"/>
            <a:ext cx="1085618" cy="1592463"/>
            <a:chOff x="3414374" y="4523322"/>
            <a:chExt cx="1085618" cy="1592463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3414374" y="4523322"/>
              <a:ext cx="144016" cy="1582383"/>
              <a:chOff x="6300192" y="2877218"/>
              <a:chExt cx="144016" cy="1582383"/>
            </a:xfrm>
          </p:grpSpPr>
          <p:sp>
            <p:nvSpPr>
              <p:cNvPr id="40" name="正方形/長方形 3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1" name="正方形/長方形 4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3743469" y="4533402"/>
              <a:ext cx="144016" cy="1582383"/>
              <a:chOff x="6300192" y="2877218"/>
              <a:chExt cx="144016" cy="1582383"/>
            </a:xfrm>
          </p:grpSpPr>
          <p:sp>
            <p:nvSpPr>
              <p:cNvPr id="30" name="正方形/長方形 2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3" name="正方形/長方形 3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4" name="正方形/長方形 3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5" name="正方形/長方形 3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7" name="正方形/長方形 3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8" name="正方形/長方形 3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9" name="正方形/長方形 3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4064521" y="4525806"/>
              <a:ext cx="144016" cy="1582383"/>
              <a:chOff x="6300192" y="2877218"/>
              <a:chExt cx="144016" cy="1582383"/>
            </a:xfrm>
          </p:grpSpPr>
          <p:sp>
            <p:nvSpPr>
              <p:cNvPr id="20" name="正方形/長方形 1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9" name="正方形/長方形 2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4355976" y="4526784"/>
              <a:ext cx="144016" cy="1582383"/>
              <a:chOff x="6300192" y="2877218"/>
              <a:chExt cx="144016" cy="1582383"/>
            </a:xfrm>
          </p:grpSpPr>
          <p:sp>
            <p:nvSpPr>
              <p:cNvPr id="10" name="正方形/長方形 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2" name="正方形/長方形 1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</p:grpSp>
      <p:grpSp>
        <p:nvGrpSpPr>
          <p:cNvPr id="52" name="グループ化 51"/>
          <p:cNvGrpSpPr/>
          <p:nvPr/>
        </p:nvGrpSpPr>
        <p:grpSpPr>
          <a:xfrm>
            <a:off x="7709177" y="4708093"/>
            <a:ext cx="144016" cy="632388"/>
            <a:chOff x="6300192" y="3196996"/>
            <a:chExt cx="144016" cy="632388"/>
          </a:xfrm>
        </p:grpSpPr>
        <p:sp>
          <p:nvSpPr>
            <p:cNvPr id="53" name="正方形/長方形 52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3989862" y="4106798"/>
            <a:ext cx="144016" cy="1582383"/>
            <a:chOff x="6300192" y="2877218"/>
            <a:chExt cx="144016" cy="1582383"/>
          </a:xfrm>
        </p:grpSpPr>
        <p:sp>
          <p:nvSpPr>
            <p:cNvPr id="58" name="正方形/長方形 5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正方形/長方形 67"/>
              <p:cNvSpPr/>
              <p:nvPr/>
            </p:nvSpPr>
            <p:spPr>
              <a:xfrm>
                <a:off x="4493918" y="4628634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68" name="正方形/長方形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918" y="4628634"/>
                <a:ext cx="657551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正方形/長方形 68"/>
              <p:cNvSpPr/>
              <p:nvPr/>
            </p:nvSpPr>
            <p:spPr>
              <a:xfrm>
                <a:off x="5528031" y="3300065"/>
                <a:ext cx="106683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𝑖𝑛𝑑</m:t>
                          </m:r>
                        </m:sub>
                      </m:sSub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69" name="正方形/長方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031" y="3300065"/>
                <a:ext cx="1066831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正方形/長方形 69"/>
              <p:cNvSpPr/>
              <p:nvPr/>
            </p:nvSpPr>
            <p:spPr>
              <a:xfrm>
                <a:off x="7555925" y="3300065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𝒘</m:t>
                      </m:r>
                    </m:oMath>
                  </m:oMathPara>
                </a14:m>
                <a:endParaRPr lang="ja-JP" altLang="en-US" sz="3200" i="1" dirty="0"/>
              </a:p>
            </p:txBody>
          </p:sp>
        </mc:Choice>
        <mc:Fallback xmlns="">
          <p:sp>
            <p:nvSpPr>
              <p:cNvPr id="70" name="正方形/長方形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925" y="3300065"/>
                <a:ext cx="630301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正方形/長方形 70"/>
              <p:cNvSpPr/>
              <p:nvPr/>
            </p:nvSpPr>
            <p:spPr>
              <a:xfrm>
                <a:off x="3626613" y="3300065"/>
                <a:ext cx="94538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𝑖𝑛</m:t>
                          </m:r>
                          <m:r>
                            <a:rPr lang="en-US" altLang="ja-JP" sz="32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71" name="正方形/長方形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613" y="3300065"/>
                <a:ext cx="94538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正方形/長方形 71"/>
              <p:cNvSpPr/>
              <p:nvPr/>
            </p:nvSpPr>
            <p:spPr>
              <a:xfrm>
                <a:off x="7051011" y="3300065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>
                          <a:solidFill>
                            <a:srgbClr val="FF0000"/>
                          </a:solidFill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72" name="正方形/長方形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11" y="3300065"/>
                <a:ext cx="497252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03857"/>
            <a:ext cx="2315505" cy="230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8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792088"/>
          </a:xfrm>
        </p:spPr>
        <p:txBody>
          <a:bodyPr/>
          <a:lstStyle/>
          <a:p>
            <a:r>
              <a:rPr lang="en-US" altLang="ja-JP" dirty="0"/>
              <a:t>Appendix A</a:t>
            </a:r>
            <a:r>
              <a:rPr lang="en-US" altLang="ja-JP" dirty="0" smtClean="0"/>
              <a:t>. </a:t>
            </a:r>
            <a:r>
              <a:rPr lang="ja-JP" altLang="en-US" dirty="0" smtClean="0"/>
              <a:t>ランタイム</a:t>
            </a:r>
            <a:r>
              <a:rPr lang="en-US" altLang="ja-JP" dirty="0" smtClean="0"/>
              <a:t>: </a:t>
            </a:r>
            <a:r>
              <a:rPr lang="ja-JP" altLang="en-US" dirty="0" smtClean="0"/>
              <a:t>最終パス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を頂点カラーとして入力として、ピクセル単位の直接光のシェーディングと合成して最終結果を得る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788" r="-12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3203848" y="4933761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933761"/>
                <a:ext cx="657551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6158730" y="4933760"/>
                <a:ext cx="77457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3600" b="0" i="1">
                          <a:latin typeface="Cambria Math"/>
                        </a:rPr>
                        <m:t>＋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730" y="4933760"/>
                <a:ext cx="774571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/>
          <p:cNvGrpSpPr/>
          <p:nvPr/>
        </p:nvGrpSpPr>
        <p:grpSpPr>
          <a:xfrm>
            <a:off x="7812359" y="2573616"/>
            <a:ext cx="144016" cy="1582383"/>
            <a:chOff x="6300192" y="2877218"/>
            <a:chExt cx="144016" cy="1582383"/>
          </a:xfrm>
        </p:grpSpPr>
        <p:sp>
          <p:nvSpPr>
            <p:cNvPr id="8" name="正方形/長方形 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26" y="4467635"/>
            <a:ext cx="1902081" cy="189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52617"/>
            <a:ext cx="1966367" cy="192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43603"/>
            <a:ext cx="2556089" cy="250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5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Appendix A</a:t>
            </a:r>
            <a:r>
              <a:rPr lang="en-US" altLang="ja-JP" sz="2800" dirty="0" smtClean="0"/>
              <a:t>. </a:t>
            </a:r>
            <a:r>
              <a:rPr lang="ja-JP" altLang="en-US" sz="2800" dirty="0" smtClean="0"/>
              <a:t>ランタイム</a:t>
            </a:r>
            <a:r>
              <a:rPr lang="en-US" altLang="ja-JP" sz="2800" dirty="0" smtClean="0"/>
              <a:t>: Light Probe(1)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Compute </a:t>
                </a:r>
                <a:r>
                  <a:rPr lang="en-US" altLang="ja-JP" dirty="0" err="1" smtClean="0"/>
                  <a:t>Shader</a:t>
                </a:r>
                <a:r>
                  <a:rPr lang="ja-JP" altLang="en-US" dirty="0" smtClean="0"/>
                  <a:t>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2800" i="1">
                            <a:latin typeface="Cambria Math"/>
                          </a:rPr>
                          <m:t>𝑣𝑜𝑙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∗</m:t>
                    </m:r>
                    <m:r>
                      <a:rPr lang="en-US" altLang="ja-JP" sz="2800" b="1" i="1" smtClean="0">
                        <a:latin typeface="Cambria Math"/>
                      </a:rPr>
                      <m:t>𝒘</m:t>
                    </m:r>
                  </m:oMath>
                </a14:m>
                <a:r>
                  <a:rPr lang="ja-JP" altLang="en-US" dirty="0" smtClean="0"/>
                  <a:t>を計算</a:t>
                </a:r>
                <a:endParaRPr lang="en-US" altLang="ja-JP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𝑣𝑜𝑙</m:t>
                        </m:r>
                      </m:sub>
                    </m:sSub>
                    <m:r>
                      <a:rPr lang="en-US" altLang="ja-JP" i="1">
                        <a:latin typeface="Cambria Math"/>
                      </a:rPr>
                      <m:t> </m:t>
                    </m:r>
                  </m:oMath>
                </a14:m>
                <a:r>
                  <a:rPr lang="ja-JP" altLang="en-US" dirty="0" smtClean="0"/>
                  <a:t>は縦長</a:t>
                </a:r>
                <a:r>
                  <a:rPr lang="en-US" altLang="ja-JP" dirty="0" smtClean="0"/>
                  <a:t>(</a:t>
                </a:r>
                <a:r>
                  <a:rPr lang="ja-JP" altLang="en-US" dirty="0" smtClean="0"/>
                  <a:t>行</a:t>
                </a:r>
                <a:r>
                  <a:rPr lang="en-US" altLang="ja-JP" dirty="0" smtClean="0"/>
                  <a:t>:</a:t>
                </a:r>
                <a:r>
                  <a:rPr lang="ja-JP" altLang="en-US" dirty="0" smtClean="0"/>
                  <a:t>頂点数</a:t>
                </a:r>
                <a:r>
                  <a:rPr lang="en-US" altLang="ja-JP" dirty="0" smtClean="0"/>
                  <a:t>×SH</a:t>
                </a:r>
                <a:r>
                  <a:rPr lang="ja-JP" altLang="en-US" dirty="0" smtClean="0"/>
                  <a:t>係数の数</a:t>
                </a:r>
                <a:r>
                  <a:rPr lang="en-US" altLang="ja-JP" dirty="0" smtClean="0"/>
                  <a:t>, </a:t>
                </a:r>
                <a:r>
                  <a:rPr lang="ja-JP" altLang="en-US" dirty="0" smtClean="0"/>
                  <a:t>列</a:t>
                </a:r>
                <a:r>
                  <a:rPr lang="en-US" altLang="ja-JP" dirty="0" smtClean="0"/>
                  <a:t>:~100</a:t>
                </a:r>
                <a:r>
                  <a:rPr lang="ja-JP" altLang="en-US" dirty="0" smtClean="0"/>
                  <a:t>程度</a:t>
                </a:r>
                <a:r>
                  <a:rPr lang="en-US" altLang="ja-JP" dirty="0" smtClean="0"/>
                  <a:t>)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大かっこ 3"/>
          <p:cNvSpPr/>
          <p:nvPr/>
        </p:nvSpPr>
        <p:spPr bwMode="auto">
          <a:xfrm rot="16200000">
            <a:off x="3938046" y="4148008"/>
            <a:ext cx="1831825" cy="1440160"/>
          </a:xfrm>
          <a:prstGeom prst="bracketPair">
            <a:avLst>
              <a:gd name="adj" fmla="val 9057"/>
            </a:avLst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316936" y="4054884"/>
            <a:ext cx="1085618" cy="1592463"/>
            <a:chOff x="3414374" y="4523322"/>
            <a:chExt cx="1085618" cy="1592463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3414374" y="4523322"/>
              <a:ext cx="144016" cy="1582383"/>
              <a:chOff x="6300192" y="2877218"/>
              <a:chExt cx="144016" cy="1582383"/>
            </a:xfrm>
          </p:grpSpPr>
          <p:sp>
            <p:nvSpPr>
              <p:cNvPr id="40" name="正方形/長方形 3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1" name="正方形/長方形 4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3743469" y="4533402"/>
              <a:ext cx="144016" cy="1582383"/>
              <a:chOff x="6300192" y="2877218"/>
              <a:chExt cx="144016" cy="1582383"/>
            </a:xfrm>
          </p:grpSpPr>
          <p:sp>
            <p:nvSpPr>
              <p:cNvPr id="30" name="正方形/長方形 2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3" name="正方形/長方形 3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4" name="正方形/長方形 3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5" name="正方形/長方形 3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7" name="正方形/長方形 3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8" name="正方形/長方形 3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9" name="正方形/長方形 3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4064521" y="4525806"/>
              <a:ext cx="144016" cy="1582383"/>
              <a:chOff x="6300192" y="2877218"/>
              <a:chExt cx="144016" cy="1582383"/>
            </a:xfrm>
          </p:grpSpPr>
          <p:sp>
            <p:nvSpPr>
              <p:cNvPr id="20" name="正方形/長方形 1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9" name="正方形/長方形 2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4355976" y="4526784"/>
              <a:ext cx="144016" cy="1582383"/>
              <a:chOff x="6300192" y="2877218"/>
              <a:chExt cx="144016" cy="1582383"/>
            </a:xfrm>
          </p:grpSpPr>
          <p:sp>
            <p:nvSpPr>
              <p:cNvPr id="10" name="正方形/長方形 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2" name="正方形/長方形 1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</p:grpSp>
      <p:grpSp>
        <p:nvGrpSpPr>
          <p:cNvPr id="50" name="グループ化 49"/>
          <p:cNvGrpSpPr/>
          <p:nvPr/>
        </p:nvGrpSpPr>
        <p:grpSpPr>
          <a:xfrm>
            <a:off x="6432058" y="4656179"/>
            <a:ext cx="144016" cy="632388"/>
            <a:chOff x="6300192" y="3196996"/>
            <a:chExt cx="144016" cy="632388"/>
          </a:xfrm>
        </p:grpSpPr>
        <p:sp>
          <p:nvSpPr>
            <p:cNvPr id="51" name="正方形/長方形 5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2712743" y="4054884"/>
            <a:ext cx="144016" cy="1582383"/>
            <a:chOff x="6300192" y="2877218"/>
            <a:chExt cx="144016" cy="1582383"/>
          </a:xfrm>
        </p:grpSpPr>
        <p:sp>
          <p:nvSpPr>
            <p:cNvPr id="56" name="正方形/長方形 55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正方形/長方形 65"/>
              <p:cNvSpPr/>
              <p:nvPr/>
            </p:nvSpPr>
            <p:spPr>
              <a:xfrm>
                <a:off x="3216799" y="4576720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66" name="正方形/長方形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799" y="4576720"/>
                <a:ext cx="657551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正方形/長方形 66"/>
              <p:cNvSpPr/>
              <p:nvPr/>
            </p:nvSpPr>
            <p:spPr>
              <a:xfrm>
                <a:off x="4266875" y="3248151"/>
                <a:ext cx="10348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lang="ja-JP" altLang="en-US" sz="3200" b="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正方形/長方形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875" y="3248151"/>
                <a:ext cx="1034899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正方形/長方形 67"/>
              <p:cNvSpPr/>
              <p:nvPr/>
            </p:nvSpPr>
            <p:spPr>
              <a:xfrm>
                <a:off x="6282813" y="3248151"/>
                <a:ext cx="6222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𝒘</m:t>
                      </m:r>
                    </m:oMath>
                  </m:oMathPara>
                </a14:m>
                <a:endParaRPr lang="ja-JP" altLang="en-US" sz="3200" i="1" dirty="0"/>
              </a:p>
            </p:txBody>
          </p:sp>
        </mc:Choice>
        <mc:Fallback xmlns="">
          <p:sp>
            <p:nvSpPr>
              <p:cNvPr id="68" name="正方形/長方形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813" y="3248151"/>
                <a:ext cx="622286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正方形/長方形 68"/>
              <p:cNvSpPr/>
              <p:nvPr/>
            </p:nvSpPr>
            <p:spPr>
              <a:xfrm>
                <a:off x="2330908" y="3248151"/>
                <a:ext cx="90768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69" name="正方形/長方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08" y="3248151"/>
                <a:ext cx="907684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正方形/長方形 69"/>
              <p:cNvSpPr/>
              <p:nvPr/>
            </p:nvSpPr>
            <p:spPr>
              <a:xfrm>
                <a:off x="5773892" y="3248151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>
                          <a:solidFill>
                            <a:srgbClr val="FF0000"/>
                          </a:solidFill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70" name="正方形/長方形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892" y="3248151"/>
                <a:ext cx="497252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331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</a:t>
            </a:r>
            <a:r>
              <a:rPr kumimoji="1" lang="en-US" altLang="ja-JP" dirty="0" smtClean="0"/>
              <a:t>Step2. </a:t>
            </a:r>
            <a:r>
              <a:rPr kumimoji="1" lang="ja-JP" altLang="en-US" dirty="0" smtClean="0"/>
              <a:t>その他</a:t>
            </a:r>
            <a:r>
              <a:rPr lang="ja-JP" altLang="en-US" dirty="0" smtClean="0"/>
              <a:t>オブジェクトへの光の伝播</a:t>
            </a:r>
            <a:endParaRPr lang="en-US" altLang="ja-JP" dirty="0"/>
          </a:p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Step3. </a:t>
            </a:r>
            <a:r>
              <a:rPr lang="ja-JP" altLang="en-US" dirty="0" smtClean="0"/>
              <a:t>デモ及び考察</a:t>
            </a:r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Appendix A</a:t>
            </a:r>
            <a:r>
              <a:rPr lang="en-US" altLang="ja-JP" sz="2800" dirty="0" smtClean="0"/>
              <a:t>. </a:t>
            </a:r>
            <a:r>
              <a:rPr lang="ja-JP" altLang="en-US" sz="2800" dirty="0" smtClean="0"/>
              <a:t>ランタイム</a:t>
            </a:r>
            <a:r>
              <a:rPr lang="en-US" altLang="ja-JP" sz="2800" dirty="0" smtClean="0"/>
              <a:t>: Light Probe(2)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Probe</a:t>
            </a:r>
            <a:r>
              <a:rPr kumimoji="1" lang="ja-JP" altLang="en-US" dirty="0" smtClean="0"/>
              <a:t>を用いて</a:t>
            </a:r>
            <a:r>
              <a:rPr kumimoji="1" lang="en-US" altLang="ja-JP" dirty="0" smtClean="0"/>
              <a:t>Dynamic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Objects</a:t>
            </a:r>
            <a:r>
              <a:rPr kumimoji="1" lang="ja-JP" altLang="en-US" dirty="0" smtClean="0"/>
              <a:t>をライティング</a:t>
            </a:r>
            <a:endParaRPr kumimoji="1" lang="en-US" altLang="ja-JP" dirty="0" smtClean="0"/>
          </a:p>
          <a:p>
            <a:pPr lvl="1"/>
            <a:r>
              <a:rPr lang="ja-JP" altLang="en-US" smtClean="0"/>
              <a:t>各</a:t>
            </a:r>
            <a:r>
              <a:rPr lang="en-US" altLang="ja-JP" smtClean="0"/>
              <a:t>Light </a:t>
            </a:r>
            <a:r>
              <a:rPr lang="en-US" altLang="ja-JP" dirty="0" smtClean="0"/>
              <a:t>Probe</a:t>
            </a:r>
            <a:r>
              <a:rPr lang="ja-JP" altLang="en-US" dirty="0" smtClean="0"/>
              <a:t>が</a:t>
            </a:r>
            <a:r>
              <a:rPr lang="en-US" altLang="ja-JP" dirty="0" smtClean="0"/>
              <a:t>SH</a:t>
            </a:r>
            <a:r>
              <a:rPr lang="ja-JP" altLang="en-US" dirty="0" smtClean="0"/>
              <a:t>を</a:t>
            </a:r>
            <a:r>
              <a:rPr lang="en-US" altLang="ja-JP" dirty="0" smtClean="0"/>
              <a:t>9</a:t>
            </a:r>
            <a:r>
              <a:rPr lang="ja-JP" altLang="en-US" dirty="0" smtClean="0"/>
              <a:t>係数で保持するため、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3D Texture</a:t>
            </a:r>
            <a:r>
              <a:rPr lang="ja-JP" altLang="en-US" dirty="0" smtClean="0"/>
              <a:t>ではなく</a:t>
            </a:r>
            <a:r>
              <a:rPr lang="en-US" altLang="ja-JP" dirty="0" smtClean="0"/>
              <a:t>Structured-Buffer</a:t>
            </a:r>
            <a:r>
              <a:rPr lang="ja-JP" altLang="en-US" dirty="0" smtClean="0"/>
              <a:t>で保持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Vertex </a:t>
            </a:r>
            <a:r>
              <a:rPr kumimoji="1" lang="en-US" altLang="ja-JP" dirty="0" err="1" smtClean="0"/>
              <a:t>Shader</a:t>
            </a:r>
            <a:r>
              <a:rPr kumimoji="1" lang="ja-JP" altLang="en-US" dirty="0" smtClean="0"/>
              <a:t>内で</a:t>
            </a:r>
            <a:r>
              <a:rPr kumimoji="1" lang="ja-JP" altLang="en-US" smtClean="0"/>
              <a:t>自力</a:t>
            </a:r>
            <a:r>
              <a:rPr kumimoji="1" lang="en-US" altLang="ja-JP" smtClean="0"/>
              <a:t>Tri-Linear</a:t>
            </a:r>
            <a:r>
              <a:rPr kumimoji="1" lang="ja-JP" altLang="en-US" dirty="0" smtClean="0"/>
              <a:t>補間</a:t>
            </a:r>
            <a:endParaRPr kumimoji="1" lang="ja-JP" altLang="en-US" dirty="0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29668"/>
            <a:ext cx="2088232" cy="209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4448"/>
            <a:ext cx="2649446" cy="262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29670"/>
            <a:ext cx="2097298" cy="209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3203848" y="4933761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933761"/>
                <a:ext cx="657551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6084168" y="4933760"/>
                <a:ext cx="77457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3600" b="0" i="1">
                          <a:latin typeface="Cambria Math"/>
                        </a:rPr>
                        <m:t>＋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933760"/>
                <a:ext cx="774571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651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5699375" cy="32018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Appendix </a:t>
            </a:r>
            <a:r>
              <a:rPr lang="en-US" altLang="ja-JP" dirty="0" smtClean="0"/>
              <a:t>B. </a:t>
            </a:r>
            <a:r>
              <a:rPr lang="ja-JP" altLang="en-US" dirty="0" smtClean="0"/>
              <a:t>後半の補足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大規模なシーンでの光の伝播</a:t>
            </a:r>
            <a:endParaRPr lang="en-US" altLang="ja-JP" dirty="0" smtClean="0"/>
          </a:p>
          <a:p>
            <a:r>
              <a:rPr lang="ja-JP" altLang="en-US" dirty="0"/>
              <a:t>小領域間</a:t>
            </a:r>
            <a:r>
              <a:rPr lang="ja-JP" altLang="en-US" dirty="0" smtClean="0"/>
              <a:t>の光の伝播は個別に総当たりで計算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⇒小領域間の光の伝播は距離によって大きく減衰</a:t>
            </a:r>
            <a:endParaRPr lang="en-US" altLang="ja-JP" dirty="0" smtClean="0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79512" y="5877272"/>
            <a:ext cx="8856984" cy="45821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実際は大規模シーンでも概ね</a:t>
            </a:r>
            <a:r>
              <a:rPr lang="ja-JP" altLang="en-US" sz="2400" b="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二つ隣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の小領域まで考慮すれば十分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43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3672408" cy="367240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3672408" cy="36724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3672408" cy="36724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Appendix B. </a:t>
            </a:r>
            <a:r>
              <a:rPr lang="ja-JP" altLang="en-US" dirty="0"/>
              <a:t>後半の補足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 bwMode="auto">
          <a:xfrm>
            <a:off x="2051720" y="1412776"/>
            <a:ext cx="3888432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小領域</a:t>
            </a:r>
            <a:r>
              <a:rPr lang="ja-JP" altLang="en-US" dirty="0" smtClean="0"/>
              <a:t>の境界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小領域の境界部分が不連続になる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⇒ 小領域の境界部分は補間の必要がある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780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/>
              <a:t>スライドと論文で表記が違う記号が</a:t>
            </a:r>
            <a:r>
              <a:rPr lang="ja-JP" altLang="en-US" sz="2800" dirty="0" smtClean="0"/>
              <a:t>あります</a:t>
            </a:r>
            <a:endParaRPr lang="en-US" altLang="ja-JP" sz="2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Appendix </a:t>
            </a:r>
            <a:r>
              <a:rPr lang="en-US" altLang="ja-JP" dirty="0" smtClean="0"/>
              <a:t>C. </a:t>
            </a:r>
            <a:r>
              <a:rPr lang="ja-JP" altLang="en-US" dirty="0" smtClean="0"/>
              <a:t>記号の表記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9214735"/>
                  </p:ext>
                </p:extLst>
              </p:nvPr>
            </p:nvGraphicFramePr>
            <p:xfrm>
              <a:off x="1187624" y="2276872"/>
              <a:ext cx="6624736" cy="30963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12368"/>
                    <a:gridCol w="3312368"/>
                  </a:tblGrid>
                  <a:tr h="53927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600" b="0" dirty="0" smtClean="0">
                              <a:solidFill>
                                <a:schemeClr val="tx1"/>
                              </a:solidFill>
                            </a:rPr>
                            <a:t>スライドでの表記</a:t>
                          </a:r>
                          <a:endParaRPr lang="en-US" altLang="ja-JP" sz="26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600" b="0" dirty="0" smtClean="0">
                              <a:solidFill>
                                <a:schemeClr val="tx1"/>
                              </a:solidFill>
                            </a:rPr>
                            <a:t>論文での表記</a:t>
                          </a:r>
                          <a:endParaRPr kumimoji="1" lang="ja-JP" altLang="en-US" sz="2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𝑖𝑚𝑝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𝑖𝑛𝑑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ja-JP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28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28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en-US" altLang="ja-JP" sz="28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1" lang="ja-JP" alt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r>
                                      <a:rPr lang="en-US" altLang="ja-JP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8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ja-JP" sz="28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𝒘</m:t>
                                </m:r>
                              </m:oMath>
                            </m:oMathPara>
                          </a14:m>
                          <a:endParaRPr lang="en-US" altLang="ja-JP" sz="2800" b="0" i="1" dirty="0" smtClean="0">
                            <a:solidFill>
                              <a:schemeClr val="tx1"/>
                            </a:solidFill>
                            <a:latin typeface="Cambria Math"/>
                          </a:endParaRPr>
                        </a:p>
                      </a:txBody>
                      <a:tcPr marL="100843" marR="100843" marT="50421" marB="50421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8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a:t>b</a:t>
                          </a:r>
                        </a:p>
                      </a:txBody>
                      <a:tcPr marL="100843" marR="100843" marT="50421" marB="50421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9214735"/>
                  </p:ext>
                </p:extLst>
              </p:nvPr>
            </p:nvGraphicFramePr>
            <p:xfrm>
              <a:off x="1187624" y="2276872"/>
              <a:ext cx="6624736" cy="30963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12368"/>
                    <a:gridCol w="3312368"/>
                  </a:tblGrid>
                  <a:tr h="53927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600" b="0" dirty="0" smtClean="0">
                              <a:solidFill>
                                <a:schemeClr val="tx1"/>
                              </a:solidFill>
                            </a:rPr>
                            <a:t>スライドでの表記</a:t>
                          </a:r>
                          <a:endParaRPr lang="en-US" altLang="ja-JP" sz="26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sz="2600" b="0" dirty="0" smtClean="0">
                              <a:solidFill>
                                <a:schemeClr val="tx1"/>
                              </a:solidFill>
                            </a:rPr>
                            <a:t>論文での表記</a:t>
                          </a:r>
                          <a:endParaRPr kumimoji="1" lang="ja-JP" altLang="en-US" sz="2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00843" marR="100843" marT="50421" marB="50421"/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00843" marR="100843" marT="50421" marB="50421">
                        <a:blipFill rotWithShape="1">
                          <a:blip r:embed="rId2"/>
                          <a:stretch>
                            <a:fillRect l="-184" t="-94286" r="-99816" b="-30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00843" marR="100843" marT="50421" marB="50421">
                        <a:blipFill rotWithShape="1">
                          <a:blip r:embed="rId2"/>
                          <a:stretch>
                            <a:fillRect l="-100368" t="-94286" b="-307619"/>
                          </a:stretch>
                        </a:blipFill>
                      </a:tcPr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00843" marR="100843" marT="50421" marB="50421">
                        <a:blipFill rotWithShape="1">
                          <a:blip r:embed="rId2"/>
                          <a:stretch>
                            <a:fillRect l="-184" t="-194286" r="-99816" b="-20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00843" marR="100843" marT="50421" marB="50421">
                        <a:blipFill rotWithShape="1">
                          <a:blip r:embed="rId2"/>
                          <a:stretch>
                            <a:fillRect l="-100368" t="-194286" b="-207619"/>
                          </a:stretch>
                        </a:blipFill>
                      </a:tcPr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00843" marR="100843" marT="50421" marB="50421">
                        <a:blipFill rotWithShape="1">
                          <a:blip r:embed="rId2"/>
                          <a:stretch>
                            <a:fillRect l="-184" t="-297115" r="-99816" b="-10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00843" marR="100843" marT="50421" marB="50421">
                        <a:blipFill rotWithShape="1">
                          <a:blip r:embed="rId2"/>
                          <a:stretch>
                            <a:fillRect l="-100368" t="-297115" b="-109615"/>
                          </a:stretch>
                        </a:blipFill>
                      </a:tcPr>
                    </a:tc>
                  </a:tr>
                  <a:tr h="639267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100843" marR="100843" marT="50421" marB="50421">
                        <a:blipFill rotWithShape="1">
                          <a:blip r:embed="rId2"/>
                          <a:stretch>
                            <a:fillRect l="-184" t="-393333" r="-99816" b="-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8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a:t>b</a:t>
                          </a:r>
                        </a:p>
                      </a:txBody>
                      <a:tcPr marL="100843" marR="100843" marT="50421" marB="50421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37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</a:t>
            </a:r>
            <a:r>
              <a:rPr lang="ja-JP" altLang="en-US" dirty="0">
                <a:solidFill>
                  <a:srgbClr val="C0C0C0"/>
                </a:solidFill>
              </a:rPr>
              <a:t>へ</a:t>
            </a:r>
            <a:r>
              <a:rPr lang="ja-JP" altLang="en-US" dirty="0" smtClean="0">
                <a:solidFill>
                  <a:srgbClr val="C0C0C0"/>
                </a:solidFill>
              </a:rPr>
              <a:t>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デモ及び考察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00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 smtClean="0"/>
              <a:t>導入</a:t>
            </a:r>
            <a:endParaRPr lang="en-US" altLang="ja-JP" dirty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 smtClean="0"/>
              <a:t>手法の詳細解説</a:t>
            </a:r>
            <a:endParaRPr lang="en-US" altLang="ja-JP" dirty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 smtClean="0"/>
              <a:t>ショート</a:t>
            </a:r>
            <a:r>
              <a:rPr lang="ja-JP" altLang="en-US" dirty="0"/>
              <a:t>デモ</a:t>
            </a:r>
            <a:endParaRPr lang="en-US" altLang="ja-JP" dirty="0"/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403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/>
              <a:t>導入</a:t>
            </a:r>
            <a:endParaRPr lang="en-US" altLang="ja-JP" dirty="0"/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>
                <a:solidFill>
                  <a:srgbClr val="C0C0C0"/>
                </a:solidFill>
              </a:rPr>
              <a:t>手法の詳細解説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ショートデモ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0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 smtClean="0"/>
              <a:t>- </a:t>
            </a:r>
            <a:r>
              <a:rPr lang="ja-JP" altLang="en-US" dirty="0" smtClean="0"/>
              <a:t>導入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600" dirty="0" smtClean="0"/>
              <a:t>         </a:t>
            </a:r>
            <a:r>
              <a:rPr lang="en-US" altLang="ja-JP" sz="2600" dirty="0" smtClean="0"/>
              <a:t>1. </a:t>
            </a:r>
            <a:r>
              <a:rPr lang="ja-JP" altLang="en-US" sz="2600" dirty="0" smtClean="0"/>
              <a:t>間接光計算の考え方の説明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 smtClean="0"/>
              <a:t>         2. </a:t>
            </a:r>
            <a:r>
              <a:rPr lang="ja-JP" altLang="en-US" sz="2600" dirty="0" smtClean="0"/>
              <a:t>問題提起</a:t>
            </a:r>
            <a:endParaRPr lang="en-US" altLang="ja-JP" sz="2600" dirty="0" smtClean="0"/>
          </a:p>
          <a:p>
            <a:pPr marL="0" indent="0">
              <a:buNone/>
            </a:pPr>
            <a:r>
              <a:rPr lang="ja-JP" altLang="en-US" sz="2600" dirty="0" smtClean="0"/>
              <a:t>         </a:t>
            </a:r>
            <a:r>
              <a:rPr lang="en-US" altLang="ja-JP" sz="2600" dirty="0" smtClean="0"/>
              <a:t>3. </a:t>
            </a:r>
            <a:r>
              <a:rPr lang="ja-JP" altLang="en-US" sz="2600" dirty="0" smtClean="0"/>
              <a:t>キーアイディアの説明</a:t>
            </a:r>
            <a:endParaRPr lang="en-US" altLang="ja-JP" sz="2600" dirty="0"/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>
                <a:solidFill>
                  <a:srgbClr val="C0C0C0"/>
                </a:solidFill>
              </a:rPr>
              <a:t>手法の詳細解説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ショートデモ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r>
              <a:rPr lang="en-US" altLang="ja-JP" dirty="0" smtClean="0">
                <a:solidFill>
                  <a:srgbClr val="C0C0C0"/>
                </a:solidFill>
              </a:rPr>
              <a:t> </a:t>
            </a: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8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 smtClean="0"/>
              <a:t>- </a:t>
            </a:r>
            <a:r>
              <a:rPr lang="ja-JP" altLang="en-US" dirty="0" smtClean="0"/>
              <a:t>導入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2600" dirty="0"/>
              <a:t> </a:t>
            </a:r>
            <a:r>
              <a:rPr lang="ja-JP" altLang="en-US" sz="2600" dirty="0" smtClean="0"/>
              <a:t>        </a:t>
            </a:r>
            <a:r>
              <a:rPr lang="en-US" altLang="ja-JP" sz="2600" dirty="0"/>
              <a:t>1. </a:t>
            </a:r>
            <a:r>
              <a:rPr lang="ja-JP" altLang="en-US" sz="2600" dirty="0"/>
              <a:t>間接光計算の考え方の説明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>
                <a:solidFill>
                  <a:srgbClr val="C0C0C0"/>
                </a:solidFill>
              </a:rPr>
              <a:t>         2. </a:t>
            </a:r>
            <a:r>
              <a:rPr lang="ja-JP" altLang="en-US" sz="2600" dirty="0">
                <a:solidFill>
                  <a:srgbClr val="C0C0C0"/>
                </a:solidFill>
              </a:rPr>
              <a:t>問題提起</a:t>
            </a:r>
            <a:endParaRPr lang="en-US" altLang="ja-JP" sz="2600" dirty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ja-JP" altLang="en-US" sz="2600" dirty="0">
                <a:solidFill>
                  <a:srgbClr val="C0C0C0"/>
                </a:solidFill>
              </a:rPr>
              <a:t>         </a:t>
            </a:r>
            <a:r>
              <a:rPr lang="en-US" altLang="ja-JP" sz="2600" dirty="0">
                <a:solidFill>
                  <a:srgbClr val="C0C0C0"/>
                </a:solidFill>
              </a:rPr>
              <a:t>3. </a:t>
            </a:r>
            <a:r>
              <a:rPr lang="ja-JP" altLang="en-US" sz="2600" dirty="0">
                <a:solidFill>
                  <a:srgbClr val="C0C0C0"/>
                </a:solidFill>
              </a:rPr>
              <a:t>キーアイディアの説明</a:t>
            </a:r>
            <a:endParaRPr lang="en-US" altLang="ja-JP" sz="2600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手法の詳細解説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</a:t>
            </a:r>
            <a:r>
              <a:rPr lang="ja-JP" altLang="en-US" dirty="0">
                <a:solidFill>
                  <a:srgbClr val="C0C0C0"/>
                </a:solidFill>
              </a:rPr>
              <a:t>デモ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86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間接光計算の考え方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背景オブジェクトの間接光はメッシュ頂点で計算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600" dirty="0" smtClean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0" y="4005064"/>
            <a:ext cx="2267542" cy="226754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16" y="4770231"/>
            <a:ext cx="1457400" cy="14574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61144"/>
            <a:ext cx="2160000" cy="21600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56" y="4770231"/>
            <a:ext cx="1457400" cy="14574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60848"/>
            <a:ext cx="2160000" cy="216000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6984148" y="5805320"/>
            <a:ext cx="12241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8328" y="5826750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 </a:t>
            </a:r>
            <a:r>
              <a:rPr kumimoji="1" lang="en-US" altLang="ja-JP" sz="1600" b="0" dirty="0" smtClean="0">
                <a:solidFill>
                  <a:schemeClr val="accent3"/>
                </a:solidFill>
              </a:rPr>
              <a:t>+ </a:t>
            </a:r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43788" y="5805320"/>
            <a:ext cx="12241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32" name="上矢印 31"/>
          <p:cNvSpPr/>
          <p:nvPr/>
        </p:nvSpPr>
        <p:spPr bwMode="auto">
          <a:xfrm>
            <a:off x="7488204" y="4221144"/>
            <a:ext cx="216024" cy="504056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上矢印 32"/>
          <p:cNvSpPr/>
          <p:nvPr/>
        </p:nvSpPr>
        <p:spPr bwMode="auto">
          <a:xfrm rot="16200000">
            <a:off x="5827549" y="2649773"/>
            <a:ext cx="252148" cy="981174"/>
          </a:xfrm>
          <a:prstGeom prst="upArrow">
            <a:avLst/>
          </a:prstGeom>
          <a:solidFill>
            <a:srgbClr val="E06A6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上矢印 33"/>
          <p:cNvSpPr/>
          <p:nvPr/>
        </p:nvSpPr>
        <p:spPr bwMode="auto">
          <a:xfrm rot="10800000">
            <a:off x="4247845" y="4221144"/>
            <a:ext cx="216024" cy="504056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629587" y="5052653"/>
            <a:ext cx="6480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200" b="0" dirty="0" smtClean="0"/>
              <a:t>+</a:t>
            </a:r>
            <a:endParaRPr kumimoji="1" lang="ja-JP" altLang="en-US" sz="5200" b="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39438" y="5083431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0" dirty="0" smtClean="0"/>
              <a:t>=</a:t>
            </a:r>
            <a:endParaRPr kumimoji="1" lang="ja-JP" altLang="en-US" sz="4800" b="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791955" y="4237726"/>
            <a:ext cx="1235004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300" b="0" dirty="0" smtClean="0"/>
              <a:t>頂点の</a:t>
            </a:r>
            <a:r>
              <a:rPr lang="en-US" altLang="ja-JP" sz="1300" b="0" dirty="0" smtClean="0"/>
              <a:t/>
            </a:r>
            <a:br>
              <a:rPr lang="en-US" altLang="ja-JP" sz="1300" b="0" dirty="0" smtClean="0"/>
            </a:br>
            <a:r>
              <a:rPr lang="ja-JP" altLang="en-US" sz="1300" b="0" dirty="0" smtClean="0"/>
              <a:t>情報のみ抽出</a:t>
            </a:r>
            <a:endParaRPr kumimoji="1" lang="ja-JP" altLang="en-US" sz="1300" b="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99611" y="4337753"/>
            <a:ext cx="562833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300" b="0" dirty="0" smtClean="0"/>
              <a:t>補間</a:t>
            </a:r>
            <a:endParaRPr kumimoji="1" lang="ja-JP" altLang="en-US" sz="1300" b="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444489" y="3348281"/>
            <a:ext cx="10307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rgbClr val="48A858"/>
                </a:solidFill>
              </a:rPr>
              <a:t>間接光</a:t>
            </a:r>
            <a:r>
              <a:rPr kumimoji="1" lang="en-US" altLang="ja-JP" sz="1600" b="0" dirty="0" smtClean="0">
                <a:solidFill>
                  <a:srgbClr val="48A858"/>
                </a:solidFill>
              </a:rPr>
              <a:t/>
            </a:r>
            <a:br>
              <a:rPr kumimoji="1" lang="en-US" altLang="ja-JP" sz="1600" b="0" dirty="0" smtClean="0">
                <a:solidFill>
                  <a:srgbClr val="48A858"/>
                </a:solidFill>
              </a:rPr>
            </a:br>
            <a:r>
              <a:rPr kumimoji="1" lang="ja-JP" altLang="en-US" sz="1600" b="0" dirty="0" smtClean="0">
                <a:solidFill>
                  <a:srgbClr val="48A858"/>
                </a:solidFill>
              </a:rPr>
              <a:t>変換処理</a:t>
            </a:r>
            <a:endParaRPr kumimoji="1" lang="en-US" altLang="ja-JP" sz="1600" b="0" dirty="0" smtClean="0">
              <a:solidFill>
                <a:srgbClr val="48A8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sp>
        <p:nvSpPr>
          <p:cNvPr id="35" name="角丸四角形 34"/>
          <p:cNvSpPr/>
          <p:nvPr/>
        </p:nvSpPr>
        <p:spPr bwMode="auto">
          <a:xfrm>
            <a:off x="5614671" y="2420888"/>
            <a:ext cx="2510684" cy="44306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間接光計算の考え方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メッシュ頂点のライティング状態をベクトルで表記</a:t>
            </a:r>
            <a:endParaRPr lang="en-US" altLang="ja-JP" sz="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84168" y="5013176"/>
                <a:ext cx="1574702" cy="31136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altLang="ja-JP" sz="1400" smtClean="0">
                          <a:latin typeface="Cambria Math"/>
                        </a:rPr>
                        <m:t>𝐒</m:t>
                      </m:r>
                      <m:r>
                        <m:rPr>
                          <m:brk m:alnAt="7"/>
                        </m:rPr>
                        <a:rPr lang="en-US" altLang="ja-JP" sz="1400" i="1">
                          <a:latin typeface="Cambria Math"/>
                        </a:rPr>
                        <m:t>:</m:t>
                      </m:r>
                      <m:r>
                        <m:rPr>
                          <m:brk m:alnAt="7"/>
                        </m:rPr>
                        <a:rPr lang="ja-JP" altLang="en-US" sz="1400" i="1">
                          <a:latin typeface="Cambria Math"/>
                        </a:rPr>
                        <m:t>シ</m:t>
                      </m:r>
                      <m:r>
                        <a:rPr lang="ja-JP" altLang="en-US" sz="1400" i="1">
                          <a:latin typeface="Cambria Math"/>
                        </a:rPr>
                        <m:t>ーンの頂点数</m:t>
                      </m:r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013176"/>
                <a:ext cx="1574702" cy="31136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角丸四角形 6"/>
          <p:cNvSpPr/>
          <p:nvPr/>
        </p:nvSpPr>
        <p:spPr bwMode="auto">
          <a:xfrm>
            <a:off x="5868144" y="3006432"/>
            <a:ext cx="1976957" cy="1862728"/>
          </a:xfrm>
          <a:prstGeom prst="roundRect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6260926" y="3099700"/>
                <a:ext cx="1483980" cy="169745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smtClean="0">
                          <a:latin typeface="Cambria Math"/>
                        </a:rPr>
                        <m:t>𝐒</m:t>
                      </m:r>
                      <m:r>
                        <a:rPr lang="ja-JP" altLang="en-US" sz="2800" i="1">
                          <a:latin typeface="Cambria Math"/>
                        </a:rPr>
                        <m:t>行</m:t>
                      </m:r>
                      <m:r>
                        <a:rPr lang="en-US" altLang="ja-JP" sz="2800" b="1" i="1" smtClean="0">
                          <a:latin typeface="Cambria Math"/>
                        </a:rPr>
                        <m:t>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28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8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8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8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800" b="1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800" b="1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8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800" b="1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8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8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8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800" b="1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800" b="1" i="1" smtClean="0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ja-JP" sz="28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ja-JP" altLang="en-US" sz="2800" i="1">
                          <a:latin typeface="Cambria Math"/>
                        </a:rPr>
                        <m:t>　</m:t>
                      </m:r>
                    </m:oMath>
                  </m:oMathPara>
                </a14:m>
                <a:endParaRPr kumimoji="1" lang="en-US" altLang="ja-JP" sz="2800" b="1" dirty="0" smtClean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926" y="3099700"/>
                <a:ext cx="1483980" cy="1697452"/>
              </a:xfrm>
              <a:prstGeom prst="rect">
                <a:avLst/>
              </a:prstGeom>
              <a:blipFill rotWithShape="1">
                <a:blip r:embed="rId7"/>
                <a:stretch>
                  <a:fillRect l="-1358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6675648" y="3135591"/>
            <a:ext cx="309467" cy="43088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/>
              <a:t>1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7125711" y="3190868"/>
            <a:ext cx="325061" cy="390532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7130982" y="3602574"/>
            <a:ext cx="319790" cy="397926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480519" y="2433061"/>
            <a:ext cx="2841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ライティングベクトル</a:t>
            </a:r>
            <a:endParaRPr kumimoji="1" lang="ja-JP" altLang="en-US" sz="2200" b="0" i="1" dirty="0">
              <a:latin typeface="Cambria Math" pitchFamily="18" charset="0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7061500" y="4037212"/>
            <a:ext cx="364657" cy="37803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7212567" y="4494584"/>
            <a:ext cx="180933" cy="299485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4572000" y="5542592"/>
            <a:ext cx="4367049" cy="766728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今後スライド中でライティング状態を</a:t>
            </a:r>
            <a:endParaRPr lang="en-US" altLang="ja-JP" sz="20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絵で示してもベクトルで表記しても等価</a:t>
            </a:r>
            <a:endParaRPr lang="en-US" altLang="ja-JP" sz="20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675648" y="3560642"/>
            <a:ext cx="309467" cy="43088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/>
              <a:t>2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74227" y="3985693"/>
            <a:ext cx="309467" cy="43088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/>
              <a:t>3</a:t>
            </a:r>
          </a:p>
        </p:txBody>
      </p:sp>
      <p:cxnSp>
        <p:nvCxnSpPr>
          <p:cNvPr id="47" name="カギ線コネクタ 46"/>
          <p:cNvCxnSpPr>
            <a:endCxn id="15" idx="1"/>
          </p:cNvCxnSpPr>
          <p:nvPr/>
        </p:nvCxnSpPr>
        <p:spPr bwMode="auto">
          <a:xfrm>
            <a:off x="1442434" y="3123127"/>
            <a:ext cx="5233214" cy="227908"/>
          </a:xfrm>
          <a:prstGeom prst="bentConnector3">
            <a:avLst>
              <a:gd name="adj1" fmla="val 411"/>
            </a:avLst>
          </a:prstGeom>
          <a:solidFill>
            <a:schemeClr val="accent1"/>
          </a:solidFill>
          <a:ln w="50800" cap="flat" cmpd="sng" algn="ctr">
            <a:solidFill>
              <a:srgbClr val="E06A6A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</p:cxnSp>
      <p:sp>
        <p:nvSpPr>
          <p:cNvPr id="21" name="角丸四角形 20"/>
          <p:cNvSpPr/>
          <p:nvPr/>
        </p:nvSpPr>
        <p:spPr bwMode="auto">
          <a:xfrm>
            <a:off x="6671677" y="3122023"/>
            <a:ext cx="1002834" cy="437606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79" name="カギ線コネクタ 78"/>
          <p:cNvCxnSpPr>
            <a:endCxn id="42" idx="1"/>
          </p:cNvCxnSpPr>
          <p:nvPr/>
        </p:nvCxnSpPr>
        <p:spPr bwMode="auto">
          <a:xfrm>
            <a:off x="1891862" y="3118419"/>
            <a:ext cx="4783786" cy="657667"/>
          </a:xfrm>
          <a:prstGeom prst="bentConnector3">
            <a:avLst>
              <a:gd name="adj1" fmla="val 500"/>
            </a:avLst>
          </a:prstGeom>
          <a:solidFill>
            <a:schemeClr val="accent1"/>
          </a:solidFill>
          <a:ln w="50800" cap="flat" cmpd="sng" algn="ctr">
            <a:solidFill>
              <a:srgbClr val="E06A6A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</p:cxnSp>
      <p:sp>
        <p:nvSpPr>
          <p:cNvPr id="20" name="角丸四角形 19"/>
          <p:cNvSpPr/>
          <p:nvPr/>
        </p:nvSpPr>
        <p:spPr bwMode="auto">
          <a:xfrm>
            <a:off x="6676572" y="3566160"/>
            <a:ext cx="997634" cy="424543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84" name="カギ線コネクタ 83"/>
          <p:cNvCxnSpPr>
            <a:endCxn id="43" idx="1"/>
          </p:cNvCxnSpPr>
          <p:nvPr/>
        </p:nvCxnSpPr>
        <p:spPr bwMode="auto">
          <a:xfrm>
            <a:off x="2355368" y="3121572"/>
            <a:ext cx="4318859" cy="1079565"/>
          </a:xfrm>
          <a:prstGeom prst="bentConnector3">
            <a:avLst>
              <a:gd name="adj1" fmla="val 574"/>
            </a:avLst>
          </a:prstGeom>
          <a:solidFill>
            <a:schemeClr val="accent1"/>
          </a:solidFill>
          <a:ln w="50800" cap="flat" cmpd="sng" algn="ctr">
            <a:solidFill>
              <a:srgbClr val="E06A6A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</p:cxnSp>
      <p:sp>
        <p:nvSpPr>
          <p:cNvPr id="95" name="角丸四角形 94"/>
          <p:cNvSpPr/>
          <p:nvPr/>
        </p:nvSpPr>
        <p:spPr bwMode="auto">
          <a:xfrm>
            <a:off x="6674226" y="4003765"/>
            <a:ext cx="1000125" cy="411481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03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5" grpId="0"/>
      <p:bldP spid="17" grpId="0" animBg="1"/>
      <p:bldP spid="23" grpId="0" animBg="1"/>
      <p:bldP spid="38" grpId="0" animBg="1"/>
      <p:bldP spid="39" grpId="0" animBg="1"/>
      <p:bldP spid="36" grpId="0" animBg="1"/>
      <p:bldP spid="42" grpId="0"/>
      <p:bldP spid="43" grpId="0"/>
      <p:bldP spid="21" grpId="0" animBg="1"/>
      <p:bldP spid="21" grpId="1" animBg="1"/>
      <p:bldP spid="20" grpId="0" animBg="1"/>
      <p:bldP spid="20" grpId="1" animBg="1"/>
      <p:bldP spid="95" grpId="0" animBg="1"/>
      <p:bldP spid="9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1. </a:t>
            </a:r>
            <a:r>
              <a:rPr lang="ja-JP" altLang="en-US" dirty="0" smtClean="0"/>
              <a:t>発表の概要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2. </a:t>
            </a:r>
            <a:r>
              <a:rPr kumimoji="1" lang="ja-JP" altLang="en-US" dirty="0" smtClean="0"/>
              <a:t>技術紹介 </a:t>
            </a:r>
            <a:r>
              <a:rPr kumimoji="1" lang="en-US" altLang="ja-JP" dirty="0" smtClean="0"/>
              <a:t>+ </a:t>
            </a:r>
            <a:r>
              <a:rPr kumimoji="1" lang="ja-JP" altLang="en-US" dirty="0" smtClean="0"/>
              <a:t>デモ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  3. </a:t>
            </a:r>
            <a:r>
              <a:rPr lang="ja-JP" altLang="en-US" dirty="0" smtClean="0"/>
              <a:t>まとめ</a:t>
            </a: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間接光計算の考え方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光の変換行列</a:t>
            </a:r>
            <a:r>
              <a:rPr lang="en-US" altLang="ja-JP" dirty="0" smtClean="0">
                <a:latin typeface="Cambria Math" pitchFamily="18" charset="0"/>
                <a:ea typeface="Cambria Math" pitchFamily="18" charset="0"/>
              </a:rPr>
              <a:t>F</a:t>
            </a:r>
            <a:r>
              <a:rPr lang="ja-JP" altLang="en-US" dirty="0" smtClean="0"/>
              <a:t>を用いた間接光計算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370067" y="2169433"/>
                <a:ext cx="2604977" cy="78361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ja-JP" sz="1400" i="1" smtClean="0">
                              <a:latin typeface="Cambria Math"/>
                            </a:rPr>
                          </m:ctrlPr>
                        </m:eqArrPr>
                        <m:e>
                          <m:r>
                            <a:rPr lang="en-US" altLang="ja-JP" sz="1400" b="1" i="0" smtClean="0">
                              <a:latin typeface="Cambria Math"/>
                            </a:rPr>
                            <m:t>𝐒</m:t>
                          </m:r>
                          <m:r>
                            <m:rPr>
                              <m:brk m:alnAt="7"/>
                            </m:rPr>
                            <a:rPr lang="en-US" altLang="ja-JP" sz="1400" i="1">
                              <a:latin typeface="Cambria Math"/>
                            </a:rPr>
                            <m:t>:</m:t>
                          </m:r>
                          <m:r>
                            <m:rPr>
                              <m:brk m:alnAt="7"/>
                            </m:rPr>
                            <a:rPr lang="ja-JP" altLang="en-US" sz="1400" i="1">
                              <a:latin typeface="Cambria Math"/>
                            </a:rPr>
                            <m:t>シ</m:t>
                          </m:r>
                          <m:r>
                            <a:rPr lang="ja-JP" altLang="en-US" sz="1400" i="1">
                              <a:latin typeface="Cambria Math"/>
                            </a:rPr>
                            <m:t>ーン</m:t>
                          </m:r>
                          <m:r>
                            <m:rPr>
                              <m:brk m:alnAt="7"/>
                            </m:rPr>
                            <a:rPr lang="ja-JP" altLang="en-US" sz="1400" b="1" i="1" smtClean="0">
                              <a:latin typeface="Cambria Math"/>
                            </a:rPr>
                            <m:t>の</m:t>
                          </m:r>
                          <m:r>
                            <m:rPr>
                              <m:brk m:alnAt="7"/>
                            </m:rPr>
                            <a:rPr lang="ja-JP" altLang="en-US" sz="1400" i="1">
                              <a:latin typeface="Cambria Math"/>
                            </a:rPr>
                            <m:t>頂</m:t>
                          </m:r>
                          <m:r>
                            <a:rPr lang="ja-JP" altLang="en-US" sz="1400" i="1">
                              <a:latin typeface="Cambria Math"/>
                            </a:rPr>
                            <m:t>点数</m:t>
                          </m:r>
                        </m:e>
                        <m:e>
                          <m:sSub>
                            <m:sSubPr>
                              <m:ctrlPr>
                                <a:rPr lang="en-US" altLang="ja-JP" sz="1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1400" b="1" i="1" smtClean="0">
                                  <a:latin typeface="Cambria Math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US" altLang="ja-JP" sz="1400" b="1" i="1" smtClean="0">
                                  <a:latin typeface="Cambria Math"/>
                                </a:rPr>
                                <m:t>𝒅</m:t>
                              </m:r>
                            </m:sub>
                          </m:sSub>
                          <m:r>
                            <a:rPr lang="en-US" altLang="ja-JP" sz="1400" i="1">
                              <a:latin typeface="Cambria Math"/>
                            </a:rPr>
                            <m:t>:</m:t>
                          </m:r>
                          <m:r>
                            <a:rPr lang="ja-JP" altLang="en-US" sz="1400" i="1">
                              <a:latin typeface="Cambria Math"/>
                            </a:rPr>
                            <m:t>サンプル点の直接光成分</m:t>
                          </m:r>
                        </m:e>
                        <m:e>
                          <m:sSub>
                            <m:sSubPr>
                              <m:ctrlPr>
                                <a:rPr lang="en-US" altLang="ja-JP" sz="1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1400" b="1" i="1" smtClean="0">
                                  <a:latin typeface="Cambria Math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US" altLang="ja-JP" sz="1400" b="1" i="1" smtClean="0">
                                  <a:latin typeface="Cambria Math"/>
                                </a:rPr>
                                <m:t>𝒊𝒏𝒅</m:t>
                              </m:r>
                            </m:sub>
                          </m:sSub>
                          <m:r>
                            <a:rPr lang="en-US" altLang="ja-JP" sz="1400" i="1">
                              <a:latin typeface="Cambria Math"/>
                            </a:rPr>
                            <m:t>:</m:t>
                          </m:r>
                          <m:r>
                            <a:rPr lang="ja-JP" altLang="en-US" sz="1400" i="1">
                              <a:latin typeface="Cambria Math"/>
                            </a:rPr>
                            <m:t>サンプル点の</m:t>
                          </m:r>
                          <m:r>
                            <a:rPr lang="ja-JP" altLang="en-US" sz="1400" i="1" smtClean="0">
                              <a:latin typeface="Cambria Math"/>
                            </a:rPr>
                            <m:t>間接光</m:t>
                          </m:r>
                          <m:r>
                            <a:rPr lang="ja-JP" altLang="en-US" sz="1400" i="1">
                              <a:latin typeface="Cambria Math"/>
                            </a:rPr>
                            <m:t>成分</m:t>
                          </m:r>
                        </m:e>
                      </m:eqArr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67" y="2169433"/>
                <a:ext cx="2604977" cy="7836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図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0" y="4005064"/>
            <a:ext cx="2267542" cy="226754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16" y="4770231"/>
            <a:ext cx="1457400" cy="145740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61144"/>
            <a:ext cx="2160000" cy="2160000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56" y="4770231"/>
            <a:ext cx="1457400" cy="145740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60848"/>
            <a:ext cx="2160000" cy="216000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6984148" y="5805320"/>
            <a:ext cx="12241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68328" y="5826750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 </a:t>
            </a:r>
            <a:r>
              <a:rPr kumimoji="1" lang="en-US" altLang="ja-JP" sz="1600" b="0" dirty="0" smtClean="0">
                <a:solidFill>
                  <a:schemeClr val="accent3"/>
                </a:solidFill>
              </a:rPr>
              <a:t>+ </a:t>
            </a:r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743788" y="5805320"/>
            <a:ext cx="12241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42" name="上矢印 41"/>
          <p:cNvSpPr/>
          <p:nvPr/>
        </p:nvSpPr>
        <p:spPr bwMode="auto">
          <a:xfrm>
            <a:off x="7488204" y="4221144"/>
            <a:ext cx="216024" cy="504056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3" name="上矢印 42"/>
          <p:cNvSpPr/>
          <p:nvPr/>
        </p:nvSpPr>
        <p:spPr bwMode="auto">
          <a:xfrm rot="16200000">
            <a:off x="5827549" y="2649773"/>
            <a:ext cx="252148" cy="981174"/>
          </a:xfrm>
          <a:prstGeom prst="upArrow">
            <a:avLst/>
          </a:prstGeom>
          <a:solidFill>
            <a:srgbClr val="E06A6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上矢印 43"/>
          <p:cNvSpPr/>
          <p:nvPr/>
        </p:nvSpPr>
        <p:spPr bwMode="auto">
          <a:xfrm rot="10800000">
            <a:off x="4247845" y="4221144"/>
            <a:ext cx="216024" cy="504056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629587" y="5052653"/>
            <a:ext cx="6480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200" b="0" dirty="0" smtClean="0"/>
              <a:t>+</a:t>
            </a:r>
            <a:endParaRPr kumimoji="1" lang="ja-JP" altLang="en-US" sz="5200" b="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839438" y="5083431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0" dirty="0" smtClean="0"/>
              <a:t>=</a:t>
            </a:r>
            <a:endParaRPr kumimoji="1" lang="ja-JP" altLang="en-US" sz="4800" b="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791955" y="4237726"/>
            <a:ext cx="1235004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300" b="0" dirty="0" smtClean="0"/>
              <a:t>頂点の</a:t>
            </a:r>
            <a:r>
              <a:rPr lang="en-US" altLang="ja-JP" sz="1300" b="0" dirty="0" smtClean="0"/>
              <a:t/>
            </a:r>
            <a:br>
              <a:rPr lang="en-US" altLang="ja-JP" sz="1300" b="0" dirty="0" smtClean="0"/>
            </a:br>
            <a:r>
              <a:rPr lang="ja-JP" altLang="en-US" sz="1300" b="0" dirty="0" smtClean="0"/>
              <a:t>情報のみ抽出</a:t>
            </a:r>
            <a:endParaRPr kumimoji="1" lang="ja-JP" altLang="en-US" sz="1300" b="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599611" y="4337753"/>
            <a:ext cx="562833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300" b="0" dirty="0" smtClean="0"/>
              <a:t>補間</a:t>
            </a:r>
            <a:endParaRPr kumimoji="1" lang="ja-JP" altLang="en-US" sz="1300" b="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444489" y="3348281"/>
            <a:ext cx="10307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rgbClr val="48A858"/>
                </a:solidFill>
              </a:rPr>
              <a:t>間接光</a:t>
            </a:r>
            <a:r>
              <a:rPr kumimoji="1" lang="en-US" altLang="ja-JP" sz="1600" b="0" dirty="0" smtClean="0">
                <a:solidFill>
                  <a:srgbClr val="48A858"/>
                </a:solidFill>
              </a:rPr>
              <a:t/>
            </a:r>
            <a:br>
              <a:rPr kumimoji="1" lang="en-US" altLang="ja-JP" sz="1600" b="0" dirty="0" smtClean="0">
                <a:solidFill>
                  <a:srgbClr val="48A858"/>
                </a:solidFill>
              </a:rPr>
            </a:br>
            <a:r>
              <a:rPr kumimoji="1" lang="ja-JP" altLang="en-US" sz="1600" b="0" dirty="0" smtClean="0">
                <a:solidFill>
                  <a:srgbClr val="48A858"/>
                </a:solidFill>
              </a:rPr>
              <a:t>変換処理</a:t>
            </a:r>
            <a:endParaRPr kumimoji="1" lang="en-US" altLang="ja-JP" sz="1600" b="0" dirty="0" smtClean="0">
              <a:solidFill>
                <a:srgbClr val="48A858"/>
              </a:solidFill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3712410" y="2166077"/>
            <a:ext cx="4451875" cy="1948724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522080" y="2301840"/>
            <a:ext cx="1138152" cy="1631216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0" b="0" dirty="0" smtClean="0">
                <a:latin typeface="Cambria Math" pitchFamily="18" charset="0"/>
                <a:ea typeface="Cambria Math" pitchFamily="18" charset="0"/>
              </a:rPr>
              <a:t>F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7223760" y="2268102"/>
            <a:ext cx="757646" cy="1746487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3892731" y="2270340"/>
            <a:ext cx="943384" cy="1746488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4044571" y="2270340"/>
                <a:ext cx="720080" cy="174451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2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22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1" lang="en-US" altLang="ja-JP" sz="2200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2200" dirty="0" smtClean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71" y="2270340"/>
                <a:ext cx="720080" cy="1744517"/>
              </a:xfrm>
              <a:prstGeom prst="rect">
                <a:avLst/>
              </a:prstGeom>
              <a:blipFill rotWithShape="1">
                <a:blip r:embed="rId9"/>
                <a:stretch>
                  <a:fillRect l="-10924" r="-84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6928669" y="2909529"/>
                <a:ext cx="36004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669" y="2909529"/>
                <a:ext cx="36004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1694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4866564" y="2909529"/>
                <a:ext cx="36004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564" y="2909529"/>
                <a:ext cx="360040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016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7278731" y="2268102"/>
                <a:ext cx="720080" cy="174451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2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22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1" lang="en-US" altLang="ja-JP" sz="2200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2200" dirty="0" smtClean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731" y="2268102"/>
                <a:ext cx="720080" cy="174451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/>
              <p:cNvSpPr txBox="1"/>
              <p:nvPr/>
            </p:nvSpPr>
            <p:spPr>
              <a:xfrm>
                <a:off x="5049930" y="2297832"/>
                <a:ext cx="2068657" cy="17122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2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</m:mr>
                            <m:mr>
                              <m:e/>
                              <m:e/>
                              <m:e/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22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/>
                                        <m:sub/>
                                      </m:sSub>
                                    </m:e>
                                  </m:mr>
                                </m:m>
                              </m:e>
                              <m:e/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2200" dirty="0" smtClean="0"/>
              </a:p>
            </p:txBody>
          </p:sp>
        </mc:Choice>
        <mc:Fallback xmlns="">
          <p:sp>
            <p:nvSpPr>
              <p:cNvPr id="50" name="テキスト ボックス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930" y="2297832"/>
                <a:ext cx="2068657" cy="171226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06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3" grpId="0" animBg="1"/>
      <p:bldP spid="27" grpId="0"/>
      <p:bldP spid="24" grpId="0" animBg="1"/>
      <p:bldP spid="28" grpId="0" animBg="1"/>
      <p:bldP spid="29" grpId="0"/>
      <p:bldP spid="30" grpId="0"/>
      <p:bldP spid="31" grpId="0"/>
      <p:bldP spid="33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4416"/>
            <a:ext cx="4436912" cy="4436912"/>
          </a:xfrm>
          <a:prstGeom prst="rect">
            <a:avLst/>
          </a:prstGeom>
        </p:spPr>
      </p:pic>
      <p:sp>
        <p:nvSpPr>
          <p:cNvPr id="35" name="角丸四角形 34"/>
          <p:cNvSpPr/>
          <p:nvPr/>
        </p:nvSpPr>
        <p:spPr bwMode="auto">
          <a:xfrm>
            <a:off x="5934745" y="2215078"/>
            <a:ext cx="2093639" cy="40437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間接光計算の考え方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光の変換行列</a:t>
            </a:r>
            <a:r>
              <a:rPr lang="en-US" altLang="ja-JP" dirty="0" smtClean="0">
                <a:latin typeface="Cambria Math" pitchFamily="18" charset="0"/>
                <a:ea typeface="Cambria Math" pitchFamily="18" charset="0"/>
              </a:rPr>
              <a:t>F</a:t>
            </a:r>
            <a:r>
              <a:rPr lang="ja-JP" altLang="en-US" dirty="0" smtClean="0"/>
              <a:t>の計算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105616" y="5100424"/>
                <a:ext cx="1673862" cy="31136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altLang="ja-JP" sz="1400">
                          <a:latin typeface="Cambria Math"/>
                        </a:rPr>
                        <m:t>𝐒</m:t>
                      </m:r>
                      <m:r>
                        <m:rPr>
                          <m:brk m:alnAt="7"/>
                        </m:rPr>
                        <a:rPr lang="en-US" altLang="ja-JP" sz="1400" i="1">
                          <a:latin typeface="Cambria Math"/>
                        </a:rPr>
                        <m:t>:</m:t>
                      </m:r>
                      <m:r>
                        <m:rPr>
                          <m:brk m:alnAt="7"/>
                        </m:rPr>
                        <a:rPr lang="ja-JP" altLang="en-US" sz="1400" i="1">
                          <a:latin typeface="Cambria Math"/>
                        </a:rPr>
                        <m:t>シ</m:t>
                      </m:r>
                      <m:r>
                        <a:rPr lang="ja-JP" altLang="en-US" sz="1400" i="1">
                          <a:latin typeface="Cambria Math"/>
                        </a:rPr>
                        <m:t>ーンの頂点数</m:t>
                      </m:r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616" y="5100424"/>
                <a:ext cx="1673862" cy="31136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角丸四角形 6"/>
          <p:cNvSpPr/>
          <p:nvPr/>
        </p:nvSpPr>
        <p:spPr bwMode="auto">
          <a:xfrm>
            <a:off x="4932040" y="2783905"/>
            <a:ext cx="3988024" cy="2160240"/>
          </a:xfrm>
          <a:prstGeom prst="roundRect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031633" y="2783905"/>
                <a:ext cx="3762500" cy="212526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20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/>
                              </m:mr>
                              <m:mr>
                                <m:e/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altLang="ja-JP" sz="2000"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ja-JP" sz="2000" b="1" i="0" smtClean="0">
                                <a:latin typeface="Cambria Math"/>
                              </a:rPr>
                              <m:t>𝐒</m:t>
                            </m:r>
                            <m:r>
                              <a:rPr lang="ja-JP" altLang="en-US" sz="2000" i="1">
                                <a:latin typeface="Cambria Math"/>
                              </a:rPr>
                              <m:t>行</m:t>
                            </m:r>
                            <m:r>
                              <a:rPr lang="ja-JP" altLang="en-US" sz="2000" b="1" i="1" smtClean="0">
                                <a:latin typeface="Cambria Math"/>
                              </a:rPr>
                              <m:t>　　</m:t>
                            </m:r>
                          </m:e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>
                              <a:latin typeface="Cambria Math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en-US" altLang="ja-JP" sz="2000" b="1" i="0" smtClean="0">
                                    <a:latin typeface="Cambria Math"/>
                                  </a:rPr>
                                  <m:t>𝐒</m:t>
                                </m:r>
                                <m:r>
                                  <a:rPr lang="ja-JP" altLang="en-US" sz="2000" i="1">
                                    <a:latin typeface="Cambria Math"/>
                                  </a:rPr>
                                  <m:t>列</m:t>
                                </m:r>
                              </m:e>
                              <m:e/>
                            </m:eqArr>
                          </m:e>
                        </m:m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𝟎𝟐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𝟎𝟏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𝟎𝟐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𝟎𝟑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kumimoji="1" lang="en-US" altLang="ja-JP" sz="2000" b="1" dirty="0" smtClean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33" y="2783905"/>
                <a:ext cx="3762500" cy="212526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211962" y="4484933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962" y="4484933"/>
                <a:ext cx="315172" cy="410369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7211962" y="3969937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962" y="3969937"/>
                <a:ext cx="315172" cy="41036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7211962" y="3406968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962" y="3406968"/>
                <a:ext cx="315172" cy="41036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6392819" y="3092509"/>
            <a:ext cx="440003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25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88963" y="3092509"/>
            <a:ext cx="439013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82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86934" y="3684091"/>
            <a:ext cx="453483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20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86934" y="4247218"/>
            <a:ext cx="452138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50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7608680" y="4313009"/>
            <a:ext cx="666139" cy="222055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7750226" y="3128782"/>
            <a:ext cx="312447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460527" y="3127449"/>
            <a:ext cx="31585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5441976" y="3683558"/>
            <a:ext cx="3378200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5441976" y="4247614"/>
            <a:ext cx="3378199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8363086" y="4193300"/>
                <a:ext cx="4748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/>
                        </a:rPr>
                        <m:t>⋯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086" y="4193300"/>
                <a:ext cx="474810" cy="40011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正方形/長方形 22"/>
          <p:cNvSpPr/>
          <p:nvPr/>
        </p:nvSpPr>
        <p:spPr bwMode="auto">
          <a:xfrm>
            <a:off x="6255768" y="4297048"/>
            <a:ext cx="661741" cy="238016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898906" y="2183599"/>
            <a:ext cx="20936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光の変換行列</a:t>
            </a:r>
            <a:r>
              <a:rPr kumimoji="1" lang="en-US" altLang="ja-JP" sz="2200" b="0" dirty="0" smtClean="0">
                <a:latin typeface="Cambria Math" pitchFamily="18" charset="0"/>
                <a:ea typeface="Cambria Math" pitchFamily="18" charset="0"/>
              </a:rPr>
              <a:t>F</a:t>
            </a:r>
            <a:endParaRPr kumimoji="1" lang="ja-JP" altLang="en-US" sz="2200" b="0" dirty="0">
              <a:latin typeface="Cambria Math" pitchFamily="18" charset="0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5871321" y="4297769"/>
            <a:ext cx="352976" cy="222055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7100681" y="4287609"/>
            <a:ext cx="352976" cy="222055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8345281" y="4307929"/>
            <a:ext cx="352976" cy="222055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5820521" y="3723729"/>
            <a:ext cx="2877736" cy="222055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5447211" y="5614600"/>
            <a:ext cx="3004457" cy="73395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行列</a:t>
            </a:r>
            <a:r>
              <a:rPr lang="en-US" altLang="ja-JP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  <a:ea typeface="Cambria Math" pitchFamily="18" charset="0"/>
              </a:rPr>
              <a:t>F</a:t>
            </a: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は静的オブジェクト</a:t>
            </a:r>
            <a:r>
              <a:rPr lang="en-US" altLang="ja-JP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/>
            </a:r>
            <a:br>
              <a:rPr lang="en-US" altLang="ja-JP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</a:b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なら前計算可能</a:t>
            </a:r>
            <a:endParaRPr lang="en-US" altLang="ja-JP" sz="20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1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37" grpId="0" animBg="1"/>
      <p:bldP spid="38" grpId="0" animBg="1"/>
      <p:bldP spid="39" grpId="0" animBg="1"/>
      <p:bldP spid="40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間接光計算の考え方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要点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背景オブジェクトの間接光はメッシュ頂点で計算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ライティング状態はベクトルで表記可能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直接光は光の変換行列</a:t>
            </a:r>
            <a:r>
              <a:rPr lang="en-US" altLang="ja-JP" dirty="0" smtClean="0">
                <a:latin typeface="Cambria Math" pitchFamily="18" charset="0"/>
                <a:ea typeface="Cambria Math" pitchFamily="18" charset="0"/>
              </a:rPr>
              <a:t>F</a:t>
            </a:r>
            <a:r>
              <a:rPr lang="ja-JP" altLang="en-US" dirty="0" smtClean="0"/>
              <a:t>を用いて間接光に変換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/>
              <a:t>光</a:t>
            </a:r>
            <a:r>
              <a:rPr lang="ja-JP" altLang="en-US" dirty="0" smtClean="0"/>
              <a:t>の変換行列</a:t>
            </a:r>
            <a:r>
              <a:rPr lang="en-US" altLang="ja-JP" dirty="0" smtClean="0">
                <a:latin typeface="Cambria Math" pitchFamily="18" charset="0"/>
                <a:ea typeface="Cambria Math" pitchFamily="18" charset="0"/>
              </a:rPr>
              <a:t>F</a:t>
            </a:r>
            <a:r>
              <a:rPr lang="ja-JP" altLang="en-US" dirty="0" smtClean="0"/>
              <a:t>は静的オブジェクトなら前計算可能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  <a:p>
            <a:pPr marL="0" indent="0">
              <a:buNone/>
            </a:pPr>
            <a:endParaRPr lang="en-US" altLang="ja-JP" sz="600" dirty="0" smtClean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02" y="5017587"/>
            <a:ext cx="1435750" cy="1435749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49" y="5502071"/>
            <a:ext cx="922789" cy="92278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15" y="3786746"/>
            <a:ext cx="1367657" cy="1367657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35" y="5502071"/>
            <a:ext cx="922789" cy="922788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01" y="3786559"/>
            <a:ext cx="1367657" cy="1367657"/>
          </a:xfrm>
          <a:prstGeom prst="rect">
            <a:avLst/>
          </a:prstGeom>
        </p:spPr>
      </p:pic>
      <p:sp>
        <p:nvSpPr>
          <p:cNvPr id="41" name="上矢印 40"/>
          <p:cNvSpPr/>
          <p:nvPr/>
        </p:nvSpPr>
        <p:spPr bwMode="auto">
          <a:xfrm>
            <a:off x="6268053" y="5154403"/>
            <a:ext cx="136781" cy="319155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3" name="上矢印 42"/>
          <p:cNvSpPr/>
          <p:nvPr/>
        </p:nvSpPr>
        <p:spPr bwMode="auto">
          <a:xfrm rot="10800000">
            <a:off x="4216340" y="5154403"/>
            <a:ext cx="136781" cy="319155"/>
          </a:xfrm>
          <a:prstGeom prst="upArrow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91224" y="5680893"/>
            <a:ext cx="410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0" dirty="0" smtClean="0"/>
              <a:t>+</a:t>
            </a:r>
            <a:endParaRPr kumimoji="1" lang="ja-JP" altLang="en-US" sz="2600" b="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324572" y="5700381"/>
            <a:ext cx="410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0" dirty="0" smtClean="0"/>
              <a:t>=</a:t>
            </a:r>
            <a:endParaRPr kumimoji="1" lang="ja-JP" altLang="en-US" sz="2600" b="0" dirty="0"/>
          </a:p>
        </p:txBody>
      </p:sp>
      <p:sp>
        <p:nvSpPr>
          <p:cNvPr id="49" name="角丸四角形 48"/>
          <p:cNvSpPr/>
          <p:nvPr/>
        </p:nvSpPr>
        <p:spPr bwMode="auto">
          <a:xfrm>
            <a:off x="3877316" y="3853187"/>
            <a:ext cx="2818814" cy="1233882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004048" y="3945681"/>
            <a:ext cx="720649" cy="1032844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0" b="0" dirty="0" smtClean="0">
                <a:latin typeface="Cambria Math" pitchFamily="18" charset="0"/>
                <a:ea typeface="Cambria Math" pitchFamily="18" charset="0"/>
              </a:rPr>
              <a:t>F</a:t>
            </a:r>
          </a:p>
        </p:txBody>
      </p:sp>
      <p:sp>
        <p:nvSpPr>
          <p:cNvPr id="51" name="角丸四角形 50"/>
          <p:cNvSpPr/>
          <p:nvPr/>
        </p:nvSpPr>
        <p:spPr bwMode="auto">
          <a:xfrm>
            <a:off x="6100614" y="3917787"/>
            <a:ext cx="479722" cy="1105831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3991491" y="3919204"/>
            <a:ext cx="597327" cy="1105831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4087632" y="3919204"/>
                <a:ext cx="455936" cy="11062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35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35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35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135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35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35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35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35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350" b="1" i="1" smtClean="0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1" lang="en-US" altLang="ja-JP" sz="1350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35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350" b="1" i="1" smtClean="0"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350" dirty="0" smtClean="0"/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632" y="3919204"/>
                <a:ext cx="455936" cy="1106265"/>
              </a:xfrm>
              <a:prstGeom prst="rect">
                <a:avLst/>
              </a:prstGeom>
              <a:blipFill rotWithShape="1">
                <a:blip r:embed="rId7"/>
                <a:stretch>
                  <a:fillRect l="-945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/>
              <p:cNvSpPr txBox="1"/>
              <p:nvPr/>
            </p:nvSpPr>
            <p:spPr>
              <a:xfrm>
                <a:off x="5913770" y="4323922"/>
                <a:ext cx="227968" cy="30777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i="1" smtClean="0"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54" name="テキスト ボックス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770" y="4323922"/>
                <a:ext cx="227968" cy="307777"/>
              </a:xfrm>
              <a:prstGeom prst="rect">
                <a:avLst/>
              </a:prstGeom>
              <a:blipFill rotWithShape="1">
                <a:blip r:embed="rId8"/>
                <a:stretch>
                  <a:fillRect l="-10526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/>
              <p:cNvSpPr txBox="1"/>
              <p:nvPr/>
            </p:nvSpPr>
            <p:spPr>
              <a:xfrm>
                <a:off x="4608097" y="4323922"/>
                <a:ext cx="227968" cy="30777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55" name="テキスト ボックス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097" y="4323922"/>
                <a:ext cx="227968" cy="307777"/>
              </a:xfrm>
              <a:prstGeom prst="rect">
                <a:avLst/>
              </a:prstGeom>
              <a:blipFill rotWithShape="1">
                <a:blip r:embed="rId9"/>
                <a:stretch>
                  <a:fillRect l="-8108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/>
              <p:cNvSpPr txBox="1"/>
              <p:nvPr/>
            </p:nvSpPr>
            <p:spPr>
              <a:xfrm>
                <a:off x="6135420" y="3917787"/>
                <a:ext cx="455936" cy="110458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35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35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35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135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kumimoji="1" lang="en-US" altLang="ja-JP" sz="1350" b="1" i="1" smtClean="0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35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35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35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35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350" b="1" i="1" smtClean="0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1" lang="en-US" altLang="ja-JP" sz="1350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35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135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350" b="1" i="1" smtClean="0"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350" dirty="0" smtClean="0"/>
              </a:p>
            </p:txBody>
          </p:sp>
        </mc:Choice>
        <mc:Fallback xmlns="">
          <p:sp>
            <p:nvSpPr>
              <p:cNvPr id="56" name="テキスト ボックス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420" y="3917787"/>
                <a:ext cx="455936" cy="11045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/>
              <p:cNvSpPr txBox="1"/>
              <p:nvPr/>
            </p:nvSpPr>
            <p:spPr>
              <a:xfrm>
                <a:off x="4724200" y="3936611"/>
                <a:ext cx="1309821" cy="108416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35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35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</m:mr>
                            <m:mr>
                              <m:e/>
                              <m:e/>
                              <m:e/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35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135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/>
                                        <m:sub/>
                                      </m:sSub>
                                    </m:e>
                                  </m:mr>
                                </m:m>
                              </m:e>
                              <m:e/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350" dirty="0" smtClean="0"/>
              </a:p>
            </p:txBody>
          </p:sp>
        </mc:Choice>
        <mc:Fallback xmlns="">
          <p:sp>
            <p:nvSpPr>
              <p:cNvPr id="57" name="テキスト ボックス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200" y="3936611"/>
                <a:ext cx="1309821" cy="108416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9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 smtClean="0"/>
              <a:t>- </a:t>
            </a:r>
            <a:r>
              <a:rPr lang="ja-JP" altLang="en-US" dirty="0" smtClean="0"/>
              <a:t>導入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2600" dirty="0"/>
              <a:t> </a:t>
            </a:r>
            <a:r>
              <a:rPr lang="ja-JP" altLang="en-US" sz="2600" dirty="0" smtClean="0"/>
              <a:t>        </a:t>
            </a:r>
            <a:r>
              <a:rPr lang="en-US" altLang="ja-JP" sz="2600" dirty="0">
                <a:solidFill>
                  <a:srgbClr val="C0C0C0"/>
                </a:solidFill>
              </a:rPr>
              <a:t>1. </a:t>
            </a:r>
            <a:r>
              <a:rPr lang="ja-JP" altLang="en-US" sz="2600" dirty="0">
                <a:solidFill>
                  <a:srgbClr val="C0C0C0"/>
                </a:solidFill>
              </a:rPr>
              <a:t>間接光計算の考え方の説明</a:t>
            </a:r>
            <a:endParaRPr lang="en-US" altLang="ja-JP" sz="2600" dirty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sz="2600" dirty="0"/>
              <a:t>         2. </a:t>
            </a:r>
            <a:r>
              <a:rPr lang="ja-JP" altLang="en-US" sz="2600" dirty="0"/>
              <a:t>問題提起</a:t>
            </a:r>
            <a:endParaRPr lang="en-US" altLang="ja-JP" sz="2600" dirty="0"/>
          </a:p>
          <a:p>
            <a:pPr marL="0" indent="0">
              <a:buNone/>
            </a:pPr>
            <a:r>
              <a:rPr lang="ja-JP" altLang="en-US" sz="2600" dirty="0">
                <a:solidFill>
                  <a:srgbClr val="C0C0C0"/>
                </a:solidFill>
              </a:rPr>
              <a:t>         </a:t>
            </a:r>
            <a:r>
              <a:rPr lang="en-US" altLang="ja-JP" sz="2600" dirty="0">
                <a:solidFill>
                  <a:srgbClr val="C0C0C0"/>
                </a:solidFill>
              </a:rPr>
              <a:t>3. </a:t>
            </a:r>
            <a:r>
              <a:rPr lang="ja-JP" altLang="en-US" sz="2600" dirty="0">
                <a:solidFill>
                  <a:srgbClr val="C0C0C0"/>
                </a:solidFill>
              </a:rPr>
              <a:t>キーアイディアの説明</a:t>
            </a:r>
            <a:endParaRPr lang="en-US" altLang="ja-JP" sz="2600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手法の詳細解説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ショートデモ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84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問題提起</a:t>
            </a:r>
            <a:endParaRPr kumimoji="1" lang="ja-JP" altLang="en-US" dirty="0"/>
          </a:p>
        </p:txBody>
      </p:sp>
      <p:sp>
        <p:nvSpPr>
          <p:cNvPr id="46" name="角丸四角形 45"/>
          <p:cNvSpPr/>
          <p:nvPr/>
        </p:nvSpPr>
        <p:spPr bwMode="auto">
          <a:xfrm>
            <a:off x="1979712" y="1436265"/>
            <a:ext cx="5256584" cy="372092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785168" y="3501008"/>
            <a:ext cx="3506017" cy="1496702"/>
            <a:chOff x="2074866" y="2967377"/>
            <a:chExt cx="4970119" cy="2121720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556" y="2967668"/>
              <a:ext cx="2121429" cy="2121429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866" y="2967377"/>
              <a:ext cx="2121429" cy="2121429"/>
            </a:xfrm>
            <a:prstGeom prst="rect">
              <a:avLst/>
            </a:prstGeom>
          </p:spPr>
        </p:pic>
        <p:sp>
          <p:nvSpPr>
            <p:cNvPr id="44" name="上矢印 43"/>
            <p:cNvSpPr/>
            <p:nvPr/>
          </p:nvSpPr>
          <p:spPr bwMode="auto">
            <a:xfrm rot="16200000">
              <a:off x="4410762" y="3739462"/>
              <a:ext cx="247645" cy="577839"/>
            </a:xfrm>
            <a:prstGeom prst="upArrow">
              <a:avLst/>
            </a:prstGeom>
            <a:solidFill>
              <a:srgbClr val="E06A6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649745" y="5918095"/>
            <a:ext cx="7776864" cy="463233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ただし実行速度が不十分 </a:t>
            </a: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+ 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頂点数の増加で処理量が爆発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2175130" y="5322437"/>
            <a:ext cx="4726093" cy="464409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上記計算式で間接光は計算可能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195335" y="1665493"/>
            <a:ext cx="1138152" cy="1631216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0" b="0" dirty="0" smtClean="0">
                <a:latin typeface="Cambria Math" pitchFamily="18" charset="0"/>
                <a:ea typeface="Cambria Math" pitchFamily="18" charset="0"/>
              </a:rPr>
              <a:t>F</a:t>
            </a:r>
          </a:p>
        </p:txBody>
      </p:sp>
      <p:sp>
        <p:nvSpPr>
          <p:cNvPr id="32" name="角丸四角形 31"/>
          <p:cNvSpPr/>
          <p:nvPr/>
        </p:nvSpPr>
        <p:spPr bwMode="auto">
          <a:xfrm>
            <a:off x="5886805" y="1631755"/>
            <a:ext cx="757646" cy="1746487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2555776" y="1633993"/>
            <a:ext cx="943384" cy="1746488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2707616" y="1633993"/>
                <a:ext cx="720080" cy="174451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2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22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1" lang="en-US" altLang="ja-JP" sz="2200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𝒊𝒏𝒅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2200" dirty="0" smtClean="0"/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616" y="1633993"/>
                <a:ext cx="720080" cy="1744517"/>
              </a:xfrm>
              <a:prstGeom prst="rect">
                <a:avLst/>
              </a:prstGeom>
              <a:blipFill rotWithShape="1">
                <a:blip r:embed="rId4"/>
                <a:stretch>
                  <a:fillRect l="-11017" r="-169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5591714" y="2273182"/>
                <a:ext cx="36004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714" y="2273182"/>
                <a:ext cx="36004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5254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3529609" y="2273182"/>
                <a:ext cx="36004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609" y="2273182"/>
                <a:ext cx="36004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016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5941776" y="1631755"/>
                <a:ext cx="720080" cy="174451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2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22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kumimoji="1" lang="en-US" altLang="ja-JP" sz="2200" b="1" i="1" smtClean="0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1" lang="en-US" altLang="ja-JP" sz="2200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2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ja-JP" sz="22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2200" b="1" i="1" smtClean="0"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2200" dirty="0" smtClean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776" y="1631755"/>
                <a:ext cx="720080" cy="174451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3712975" y="1661485"/>
                <a:ext cx="2068657" cy="17122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2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2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</m:mr>
                            <m:mr>
                              <m:e/>
                              <m:e/>
                              <m:e/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22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sz="22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/>
                                        <m:sub/>
                                      </m:sSub>
                                    </m:e>
                                  </m:mr>
                                </m:m>
                              </m:e>
                              <m:e/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2200" dirty="0" smtClean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975" y="1661485"/>
                <a:ext cx="2068657" cy="17122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29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 smtClean="0"/>
              <a:t>- </a:t>
            </a:r>
            <a:r>
              <a:rPr lang="ja-JP" altLang="en-US" dirty="0" smtClean="0"/>
              <a:t>導入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2600" dirty="0">
                <a:solidFill>
                  <a:srgbClr val="C0C0C0"/>
                </a:solidFill>
              </a:rPr>
              <a:t> </a:t>
            </a:r>
            <a:r>
              <a:rPr lang="ja-JP" altLang="en-US" sz="2600" dirty="0" smtClean="0">
                <a:solidFill>
                  <a:srgbClr val="C0C0C0"/>
                </a:solidFill>
              </a:rPr>
              <a:t>        </a:t>
            </a:r>
            <a:r>
              <a:rPr lang="en-US" altLang="ja-JP" sz="2600" dirty="0">
                <a:solidFill>
                  <a:srgbClr val="C0C0C0"/>
                </a:solidFill>
              </a:rPr>
              <a:t>1. </a:t>
            </a:r>
            <a:r>
              <a:rPr lang="ja-JP" altLang="en-US" sz="2600" dirty="0">
                <a:solidFill>
                  <a:srgbClr val="C0C0C0"/>
                </a:solidFill>
              </a:rPr>
              <a:t>間接光計算の考え方の説明</a:t>
            </a:r>
            <a:endParaRPr lang="en-US" altLang="ja-JP" sz="2600" dirty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sz="2600" dirty="0">
                <a:solidFill>
                  <a:srgbClr val="C0C0C0"/>
                </a:solidFill>
              </a:rPr>
              <a:t>         2. </a:t>
            </a:r>
            <a:r>
              <a:rPr lang="ja-JP" altLang="en-US" sz="2600" dirty="0">
                <a:solidFill>
                  <a:srgbClr val="C0C0C0"/>
                </a:solidFill>
              </a:rPr>
              <a:t>問題提起</a:t>
            </a:r>
            <a:endParaRPr lang="en-US" altLang="ja-JP" sz="2600" dirty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ja-JP" altLang="en-US" sz="2600" dirty="0"/>
              <a:t>         </a:t>
            </a:r>
            <a:r>
              <a:rPr lang="en-US" altLang="ja-JP" sz="2600" dirty="0"/>
              <a:t>3. </a:t>
            </a:r>
            <a:r>
              <a:rPr lang="ja-JP" altLang="en-US" sz="2600" dirty="0"/>
              <a:t>キーアイディアの説明</a:t>
            </a:r>
            <a:endParaRPr lang="en-US" altLang="ja-JP" sz="2600" dirty="0"/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手法の詳細解説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ショートデモ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84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コンテンツ プレースホルダ 2"/>
          <p:cNvSpPr>
            <a:spLocks noGrp="1"/>
          </p:cNvSpPr>
          <p:nvPr>
            <p:ph idx="1"/>
          </p:nvPr>
        </p:nvSpPr>
        <p:spPr>
          <a:xfrm>
            <a:off x="324000" y="1339200"/>
            <a:ext cx="8641903" cy="4893461"/>
          </a:xfrm>
        </p:spPr>
        <p:txBody>
          <a:bodyPr/>
          <a:lstStyle/>
          <a:p>
            <a:r>
              <a:rPr lang="ja-JP" altLang="en-US" dirty="0" smtClean="0"/>
              <a:t>全ての直接光は</a:t>
            </a:r>
            <a:r>
              <a:rPr lang="ja-JP" altLang="en-US" dirty="0" smtClean="0">
                <a:solidFill>
                  <a:srgbClr val="FF0000"/>
                </a:solidFill>
              </a:rPr>
              <a:t>前計算した既知</a:t>
            </a:r>
            <a:r>
              <a:rPr lang="ja-JP" altLang="en-US" dirty="0">
                <a:solidFill>
                  <a:srgbClr val="FF0000"/>
                </a:solidFill>
              </a:rPr>
              <a:t>の</a:t>
            </a:r>
            <a:r>
              <a:rPr lang="ja-JP" altLang="en-US" dirty="0" smtClean="0">
                <a:solidFill>
                  <a:srgbClr val="FF0000"/>
                </a:solidFill>
              </a:rPr>
              <a:t>状態の重ね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合わせ</a:t>
            </a:r>
            <a:r>
              <a:rPr lang="ja-JP" altLang="en-US" dirty="0" smtClean="0"/>
              <a:t>で</a:t>
            </a:r>
            <a:r>
              <a:rPr lang="ja-JP" altLang="en-US" dirty="0"/>
              <a:t>近似</a:t>
            </a:r>
            <a:r>
              <a:rPr lang="ja-JP" altLang="en-US" dirty="0" smtClean="0"/>
              <a:t>できる</a:t>
            </a:r>
            <a:r>
              <a:rPr lang="ja-JP" altLang="en-US" dirty="0"/>
              <a:t>と</a:t>
            </a:r>
            <a:r>
              <a:rPr lang="ja-JP" altLang="en-US" dirty="0" smtClean="0"/>
              <a:t>仮定</a:t>
            </a:r>
            <a:endParaRPr lang="en-US" altLang="ja-JP" dirty="0"/>
          </a:p>
          <a:p>
            <a:endParaRPr lang="en-US" altLang="ja-JP" dirty="0" smtClean="0"/>
          </a:p>
        </p:txBody>
      </p:sp>
      <p:sp>
        <p:nvSpPr>
          <p:cNvPr id="12" name="角丸四角形 11"/>
          <p:cNvSpPr/>
          <p:nvPr/>
        </p:nvSpPr>
        <p:spPr bwMode="auto">
          <a:xfrm>
            <a:off x="3273286" y="2426163"/>
            <a:ext cx="5751443" cy="4027173"/>
          </a:xfrm>
          <a:custGeom>
            <a:avLst/>
            <a:gdLst>
              <a:gd name="connsiteX0" fmla="*/ 0 w 5748874"/>
              <a:gd name="connsiteY0" fmla="*/ 198127 h 4013921"/>
              <a:gd name="connsiteX1" fmla="*/ 198127 w 5748874"/>
              <a:gd name="connsiteY1" fmla="*/ 0 h 4013921"/>
              <a:gd name="connsiteX2" fmla="*/ 5550747 w 5748874"/>
              <a:gd name="connsiteY2" fmla="*/ 0 h 4013921"/>
              <a:gd name="connsiteX3" fmla="*/ 5748874 w 5748874"/>
              <a:gd name="connsiteY3" fmla="*/ 198127 h 4013921"/>
              <a:gd name="connsiteX4" fmla="*/ 5748874 w 5748874"/>
              <a:gd name="connsiteY4" fmla="*/ 3815794 h 4013921"/>
              <a:gd name="connsiteX5" fmla="*/ 5550747 w 5748874"/>
              <a:gd name="connsiteY5" fmla="*/ 4013921 h 4013921"/>
              <a:gd name="connsiteX6" fmla="*/ 198127 w 5748874"/>
              <a:gd name="connsiteY6" fmla="*/ 4013921 h 4013921"/>
              <a:gd name="connsiteX7" fmla="*/ 0 w 5748874"/>
              <a:gd name="connsiteY7" fmla="*/ 3815794 h 4013921"/>
              <a:gd name="connsiteX8" fmla="*/ 0 w 5748874"/>
              <a:gd name="connsiteY8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200696 w 5751443"/>
              <a:gd name="connsiteY6" fmla="*/ 4013921 h 4013921"/>
              <a:gd name="connsiteX7" fmla="*/ 2569 w 5751443"/>
              <a:gd name="connsiteY7" fmla="*/ 3815794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200696 w 5751443"/>
              <a:gd name="connsiteY6" fmla="*/ 4013921 h 4013921"/>
              <a:gd name="connsiteX7" fmla="*/ 1009734 w 5751443"/>
              <a:gd name="connsiteY7" fmla="*/ 2980907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1009734 w 5751443"/>
              <a:gd name="connsiteY7" fmla="*/ 2980907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27173"/>
              <a:gd name="connsiteX1" fmla="*/ 200696 w 5751443"/>
              <a:gd name="connsiteY1" fmla="*/ 0 h 4027173"/>
              <a:gd name="connsiteX2" fmla="*/ 5553316 w 5751443"/>
              <a:gd name="connsiteY2" fmla="*/ 0 h 4027173"/>
              <a:gd name="connsiteX3" fmla="*/ 5751443 w 5751443"/>
              <a:gd name="connsiteY3" fmla="*/ 198127 h 4027173"/>
              <a:gd name="connsiteX4" fmla="*/ 5751443 w 5751443"/>
              <a:gd name="connsiteY4" fmla="*/ 3815794 h 4027173"/>
              <a:gd name="connsiteX5" fmla="*/ 5553316 w 5751443"/>
              <a:gd name="connsiteY5" fmla="*/ 4013921 h 4027173"/>
              <a:gd name="connsiteX6" fmla="*/ 1313879 w 5751443"/>
              <a:gd name="connsiteY6" fmla="*/ 4027173 h 4027173"/>
              <a:gd name="connsiteX7" fmla="*/ 996481 w 5751443"/>
              <a:gd name="connsiteY7" fmla="*/ 3153185 h 4027173"/>
              <a:gd name="connsiteX8" fmla="*/ 0 w 5751443"/>
              <a:gd name="connsiteY8" fmla="*/ 2739955 h 4027173"/>
              <a:gd name="connsiteX9" fmla="*/ 2569 w 5751443"/>
              <a:gd name="connsiteY9" fmla="*/ 198127 h 402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1443" h="4027173">
                <a:moveTo>
                  <a:pt x="2569" y="198127"/>
                </a:moveTo>
                <a:cubicBezTo>
                  <a:pt x="2569" y="88704"/>
                  <a:pt x="91273" y="0"/>
                  <a:pt x="200696" y="0"/>
                </a:cubicBezTo>
                <a:lnTo>
                  <a:pt x="5553316" y="0"/>
                </a:lnTo>
                <a:cubicBezTo>
                  <a:pt x="5662739" y="0"/>
                  <a:pt x="5751443" y="88704"/>
                  <a:pt x="5751443" y="198127"/>
                </a:cubicBezTo>
                <a:lnTo>
                  <a:pt x="5751443" y="3815794"/>
                </a:lnTo>
                <a:cubicBezTo>
                  <a:pt x="5751443" y="3925217"/>
                  <a:pt x="5662739" y="4013921"/>
                  <a:pt x="5553316" y="4013921"/>
                </a:cubicBezTo>
                <a:lnTo>
                  <a:pt x="1313879" y="4027173"/>
                </a:lnTo>
                <a:cubicBezTo>
                  <a:pt x="886404" y="4027173"/>
                  <a:pt x="1235020" y="3554156"/>
                  <a:pt x="996481" y="3153185"/>
                </a:cubicBezTo>
                <a:cubicBezTo>
                  <a:pt x="637816" y="2622294"/>
                  <a:pt x="856" y="3098568"/>
                  <a:pt x="0" y="2739955"/>
                </a:cubicBezTo>
                <a:cubicBezTo>
                  <a:pt x="856" y="1892679"/>
                  <a:pt x="1713" y="1045403"/>
                  <a:pt x="2569" y="1981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>
            <a:outerShdw blurRad="2794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キーアイディア</a:t>
            </a:r>
            <a:endParaRPr kumimoji="1" lang="ja-JP" altLang="en-US" dirty="0"/>
          </a:p>
        </p:txBody>
      </p:sp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8" y="3650299"/>
            <a:ext cx="2744062" cy="2744062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3503358" y="2521203"/>
            <a:ext cx="2429685" cy="2429685"/>
            <a:chOff x="6342310" y="3907301"/>
            <a:chExt cx="2429685" cy="2429685"/>
          </a:xfrm>
        </p:grpSpPr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310" y="3907301"/>
              <a:ext cx="2429685" cy="2429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7545233" y="3924345"/>
              <a:ext cx="1218208" cy="584775"/>
            </a:xfrm>
            <a:prstGeom prst="rect">
              <a:avLst/>
            </a:prstGeom>
            <a:solidFill>
              <a:srgbClr val="00B0F0">
                <a:alpha val="52000"/>
              </a:srgbClr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×0.1</a:t>
              </a:r>
              <a:endParaRPr lang="ja-JP" altLang="en-US" sz="32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4069732" y="3270481"/>
            <a:ext cx="3047116" cy="2430854"/>
            <a:chOff x="4289099" y="3171873"/>
            <a:chExt cx="3047116" cy="2430854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4289099" y="4833286"/>
              <a:ext cx="617431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dirty="0" smtClean="0"/>
                <a:t>+</a:t>
              </a:r>
              <a:endParaRPr kumimoji="1" lang="ja-JP" altLang="en-US" sz="4400" dirty="0"/>
            </a:p>
          </p:txBody>
        </p:sp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530" y="3171873"/>
              <a:ext cx="2429685" cy="2429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6087197" y="3187944"/>
              <a:ext cx="1218208" cy="584775"/>
            </a:xfrm>
            <a:prstGeom prst="rect">
              <a:avLst/>
            </a:prstGeom>
            <a:solidFill>
              <a:srgbClr val="00B0F0">
                <a:alpha val="52000"/>
              </a:srgbClr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×0.2</a:t>
              </a:r>
              <a:endParaRPr lang="ja-JP" altLang="en-US" sz="32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143643" y="3943387"/>
            <a:ext cx="3142320" cy="2454421"/>
            <a:chOff x="5368630" y="3907180"/>
            <a:chExt cx="3142320" cy="2454421"/>
          </a:xfrm>
        </p:grpSpPr>
        <p:pic>
          <p:nvPicPr>
            <p:cNvPr id="30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529" y="3907180"/>
              <a:ext cx="2454421" cy="2454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7281373" y="3928110"/>
              <a:ext cx="1218208" cy="584775"/>
            </a:xfrm>
            <a:prstGeom prst="rect">
              <a:avLst/>
            </a:prstGeom>
            <a:solidFill>
              <a:srgbClr val="00B0F0">
                <a:alpha val="52000"/>
              </a:srgbClr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3200" dirty="0" smtClean="0">
                  <a:ln w="18000">
                    <a:solidFill>
                      <a:srgbClr val="0070C0"/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×0.4</a:t>
              </a:r>
              <a:endParaRPr lang="ja-JP" altLang="en-US" sz="3200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368630" y="5532317"/>
              <a:ext cx="617431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dirty="0" smtClean="0"/>
                <a:t>+</a:t>
              </a:r>
              <a:endParaRPr kumimoji="1" lang="ja-JP" altLang="en-US" sz="44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7814176" y="5666523"/>
            <a:ext cx="985766" cy="693102"/>
            <a:chOff x="7893192" y="5784016"/>
            <a:chExt cx="985766" cy="693102"/>
          </a:xfrm>
          <a:solidFill>
            <a:srgbClr val="FFC000"/>
          </a:solidFill>
          <a:effectLst>
            <a:outerShdw blurRad="139700" dist="88900" dir="186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円/楕円 6"/>
            <p:cNvSpPr/>
            <p:nvPr/>
          </p:nvSpPr>
          <p:spPr bwMode="auto">
            <a:xfrm>
              <a:off x="7893192" y="5784016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円/楕円 41"/>
            <p:cNvSpPr/>
            <p:nvPr/>
          </p:nvSpPr>
          <p:spPr bwMode="auto">
            <a:xfrm>
              <a:off x="8279916" y="6015050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円/楕円 42"/>
            <p:cNvSpPr/>
            <p:nvPr/>
          </p:nvSpPr>
          <p:spPr bwMode="auto">
            <a:xfrm>
              <a:off x="8647924" y="6246084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58" name="テキスト ボックス 57"/>
          <p:cNvSpPr txBox="1"/>
          <p:nvPr/>
        </p:nvSpPr>
        <p:spPr>
          <a:xfrm>
            <a:off x="769795" y="2861412"/>
            <a:ext cx="1980029" cy="523220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>
                <a:solidFill>
                  <a:srgbClr val="CC3300"/>
                </a:solidFill>
              </a:rPr>
              <a:t>現在の状態</a:t>
            </a:r>
            <a:endParaRPr kumimoji="1" lang="ja-JP" altLang="en-US" sz="2800" b="0" dirty="0">
              <a:solidFill>
                <a:srgbClr val="CC3300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939678" y="2562489"/>
            <a:ext cx="198003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b="0" dirty="0">
                <a:solidFill>
                  <a:srgbClr val="CC3300"/>
                </a:solidFill>
              </a:rPr>
              <a:t>既知</a:t>
            </a:r>
            <a:r>
              <a:rPr kumimoji="1" lang="ja-JP" altLang="en-US" sz="2800" b="0" dirty="0" smtClean="0">
                <a:solidFill>
                  <a:srgbClr val="CC3300"/>
                </a:solidFill>
              </a:rPr>
              <a:t>の状態</a:t>
            </a:r>
            <a:endParaRPr kumimoji="1" lang="ja-JP" altLang="en-US" sz="2800" b="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3409328" y="5253007"/>
                <a:ext cx="934839" cy="120032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7200" b="1" i="0" smtClean="0">
                          <a:ln w="28575">
                            <a:solidFill>
                              <a:schemeClr val="tx1"/>
                            </a:solidFill>
                          </a:ln>
                          <a:latin typeface="Cambria Math"/>
                        </a:rPr>
                        <m:t>≒</m:t>
                      </m:r>
                    </m:oMath>
                  </m:oMathPara>
                </a14:m>
                <a:endParaRPr kumimoji="1" lang="ja-JP" altLang="en-US" sz="7200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328" y="5253007"/>
                <a:ext cx="934839" cy="120032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52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角丸四角形 11"/>
          <p:cNvSpPr/>
          <p:nvPr/>
        </p:nvSpPr>
        <p:spPr bwMode="auto">
          <a:xfrm>
            <a:off x="3273286" y="2426163"/>
            <a:ext cx="5751443" cy="4027173"/>
          </a:xfrm>
          <a:custGeom>
            <a:avLst/>
            <a:gdLst>
              <a:gd name="connsiteX0" fmla="*/ 0 w 5748874"/>
              <a:gd name="connsiteY0" fmla="*/ 198127 h 4013921"/>
              <a:gd name="connsiteX1" fmla="*/ 198127 w 5748874"/>
              <a:gd name="connsiteY1" fmla="*/ 0 h 4013921"/>
              <a:gd name="connsiteX2" fmla="*/ 5550747 w 5748874"/>
              <a:gd name="connsiteY2" fmla="*/ 0 h 4013921"/>
              <a:gd name="connsiteX3" fmla="*/ 5748874 w 5748874"/>
              <a:gd name="connsiteY3" fmla="*/ 198127 h 4013921"/>
              <a:gd name="connsiteX4" fmla="*/ 5748874 w 5748874"/>
              <a:gd name="connsiteY4" fmla="*/ 3815794 h 4013921"/>
              <a:gd name="connsiteX5" fmla="*/ 5550747 w 5748874"/>
              <a:gd name="connsiteY5" fmla="*/ 4013921 h 4013921"/>
              <a:gd name="connsiteX6" fmla="*/ 198127 w 5748874"/>
              <a:gd name="connsiteY6" fmla="*/ 4013921 h 4013921"/>
              <a:gd name="connsiteX7" fmla="*/ 0 w 5748874"/>
              <a:gd name="connsiteY7" fmla="*/ 3815794 h 4013921"/>
              <a:gd name="connsiteX8" fmla="*/ 0 w 5748874"/>
              <a:gd name="connsiteY8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200696 w 5751443"/>
              <a:gd name="connsiteY6" fmla="*/ 4013921 h 4013921"/>
              <a:gd name="connsiteX7" fmla="*/ 2569 w 5751443"/>
              <a:gd name="connsiteY7" fmla="*/ 3815794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200696 w 5751443"/>
              <a:gd name="connsiteY6" fmla="*/ 4013921 h 4013921"/>
              <a:gd name="connsiteX7" fmla="*/ 1009734 w 5751443"/>
              <a:gd name="connsiteY7" fmla="*/ 2980907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1009734 w 5751443"/>
              <a:gd name="connsiteY7" fmla="*/ 2980907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27173"/>
              <a:gd name="connsiteX1" fmla="*/ 200696 w 5751443"/>
              <a:gd name="connsiteY1" fmla="*/ 0 h 4027173"/>
              <a:gd name="connsiteX2" fmla="*/ 5553316 w 5751443"/>
              <a:gd name="connsiteY2" fmla="*/ 0 h 4027173"/>
              <a:gd name="connsiteX3" fmla="*/ 5751443 w 5751443"/>
              <a:gd name="connsiteY3" fmla="*/ 198127 h 4027173"/>
              <a:gd name="connsiteX4" fmla="*/ 5751443 w 5751443"/>
              <a:gd name="connsiteY4" fmla="*/ 3815794 h 4027173"/>
              <a:gd name="connsiteX5" fmla="*/ 5553316 w 5751443"/>
              <a:gd name="connsiteY5" fmla="*/ 4013921 h 4027173"/>
              <a:gd name="connsiteX6" fmla="*/ 1313879 w 5751443"/>
              <a:gd name="connsiteY6" fmla="*/ 4027173 h 4027173"/>
              <a:gd name="connsiteX7" fmla="*/ 996481 w 5751443"/>
              <a:gd name="connsiteY7" fmla="*/ 3153185 h 4027173"/>
              <a:gd name="connsiteX8" fmla="*/ 0 w 5751443"/>
              <a:gd name="connsiteY8" fmla="*/ 2739955 h 4027173"/>
              <a:gd name="connsiteX9" fmla="*/ 2569 w 5751443"/>
              <a:gd name="connsiteY9" fmla="*/ 198127 h 402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1443" h="4027173">
                <a:moveTo>
                  <a:pt x="2569" y="198127"/>
                </a:moveTo>
                <a:cubicBezTo>
                  <a:pt x="2569" y="88704"/>
                  <a:pt x="91273" y="0"/>
                  <a:pt x="200696" y="0"/>
                </a:cubicBezTo>
                <a:lnTo>
                  <a:pt x="5553316" y="0"/>
                </a:lnTo>
                <a:cubicBezTo>
                  <a:pt x="5662739" y="0"/>
                  <a:pt x="5751443" y="88704"/>
                  <a:pt x="5751443" y="198127"/>
                </a:cubicBezTo>
                <a:lnTo>
                  <a:pt x="5751443" y="3815794"/>
                </a:lnTo>
                <a:cubicBezTo>
                  <a:pt x="5751443" y="3925217"/>
                  <a:pt x="5662739" y="4013921"/>
                  <a:pt x="5553316" y="4013921"/>
                </a:cubicBezTo>
                <a:lnTo>
                  <a:pt x="1313879" y="4027173"/>
                </a:lnTo>
                <a:cubicBezTo>
                  <a:pt x="886404" y="4027173"/>
                  <a:pt x="1235020" y="3554156"/>
                  <a:pt x="996481" y="3153185"/>
                </a:cubicBezTo>
                <a:cubicBezTo>
                  <a:pt x="637816" y="2622294"/>
                  <a:pt x="856" y="3098568"/>
                  <a:pt x="0" y="2739955"/>
                </a:cubicBezTo>
                <a:cubicBezTo>
                  <a:pt x="856" y="1892679"/>
                  <a:pt x="1713" y="1045403"/>
                  <a:pt x="2569" y="1981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>
            <a:outerShdw blurRad="2794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コンテンツ プレースホルダ 2"/>
          <p:cNvSpPr>
            <a:spLocks noGrp="1"/>
          </p:cNvSpPr>
          <p:nvPr>
            <p:ph idx="1"/>
          </p:nvPr>
        </p:nvSpPr>
        <p:spPr>
          <a:xfrm>
            <a:off x="324000" y="1339200"/>
            <a:ext cx="8641903" cy="4893461"/>
          </a:xfrm>
        </p:spPr>
        <p:txBody>
          <a:bodyPr/>
          <a:lstStyle/>
          <a:p>
            <a:r>
              <a:rPr lang="ja-JP" altLang="en-US" dirty="0" smtClean="0"/>
              <a:t>直接光が変化しても係数のみが変化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既知の状態は変化しない</a:t>
            </a:r>
            <a:endParaRPr lang="en-US" altLang="ja-JP" dirty="0"/>
          </a:p>
          <a:p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キーアイディア</a:t>
            </a:r>
            <a:endParaRPr kumimoji="1" lang="ja-JP" altLang="en-US" dirty="0"/>
          </a:p>
        </p:txBody>
      </p:sp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58" y="2521203"/>
            <a:ext cx="2429685" cy="242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4706281" y="2538247"/>
            <a:ext cx="1218208" cy="584775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×0.4</a:t>
            </a:r>
            <a:endParaRPr lang="ja-JP" alt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069732" y="4931894"/>
            <a:ext cx="61743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/>
              <a:t>+</a:t>
            </a:r>
            <a:endParaRPr kumimoji="1" lang="ja-JP" altLang="en-US" sz="4400" dirty="0"/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63" y="3270481"/>
            <a:ext cx="2429685" cy="242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5867830" y="3286552"/>
            <a:ext cx="1218208" cy="584775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×0.3</a:t>
            </a:r>
            <a:endParaRPr lang="ja-JP" alt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42" y="3943387"/>
            <a:ext cx="2454421" cy="245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7056386" y="3964317"/>
            <a:ext cx="1218208" cy="584775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×0.1</a:t>
            </a:r>
            <a:endParaRPr lang="ja-JP" alt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143643" y="5568524"/>
            <a:ext cx="61743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/>
              <a:t>+</a:t>
            </a:r>
            <a:endParaRPr kumimoji="1" lang="ja-JP" altLang="en-US" sz="4400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5" y="3650299"/>
            <a:ext cx="2743723" cy="2743723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92D050"/>
            </a:solidFill>
            <a:miter lim="800000"/>
            <a:headEnd/>
            <a:tailEnd/>
          </a:ln>
          <a:effectLst/>
        </p:spPr>
      </p:pic>
      <p:grpSp>
        <p:nvGrpSpPr>
          <p:cNvPr id="22" name="グループ化 21"/>
          <p:cNvGrpSpPr/>
          <p:nvPr/>
        </p:nvGrpSpPr>
        <p:grpSpPr>
          <a:xfrm>
            <a:off x="7814176" y="5666523"/>
            <a:ext cx="985766" cy="693102"/>
            <a:chOff x="7893192" y="5784016"/>
            <a:chExt cx="985766" cy="693102"/>
          </a:xfrm>
          <a:solidFill>
            <a:srgbClr val="FFC000"/>
          </a:solidFill>
          <a:effectLst>
            <a:outerShdw blurRad="139700" dist="88900" dir="186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円/楕円 22"/>
            <p:cNvSpPr/>
            <p:nvPr/>
          </p:nvSpPr>
          <p:spPr bwMode="auto">
            <a:xfrm>
              <a:off x="7893192" y="5784016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4" name="円/楕円 23"/>
            <p:cNvSpPr/>
            <p:nvPr/>
          </p:nvSpPr>
          <p:spPr bwMode="auto">
            <a:xfrm>
              <a:off x="8279916" y="6015050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5" name="円/楕円 24"/>
            <p:cNvSpPr/>
            <p:nvPr/>
          </p:nvSpPr>
          <p:spPr bwMode="auto">
            <a:xfrm>
              <a:off x="8647924" y="6246084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769795" y="2861412"/>
            <a:ext cx="1980029" cy="523220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>
                <a:solidFill>
                  <a:srgbClr val="CC3300"/>
                </a:solidFill>
              </a:rPr>
              <a:t>現在の状態</a:t>
            </a:r>
            <a:endParaRPr kumimoji="1" lang="ja-JP" altLang="en-US" sz="2800" b="0" dirty="0">
              <a:solidFill>
                <a:srgbClr val="CC33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939678" y="2562489"/>
            <a:ext cx="198003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b="0" dirty="0">
                <a:solidFill>
                  <a:srgbClr val="CC3300"/>
                </a:solidFill>
              </a:rPr>
              <a:t>既知</a:t>
            </a:r>
            <a:r>
              <a:rPr kumimoji="1" lang="ja-JP" altLang="en-US" sz="2800" b="0" dirty="0" smtClean="0">
                <a:solidFill>
                  <a:srgbClr val="CC3300"/>
                </a:solidFill>
              </a:rPr>
              <a:t>の状態</a:t>
            </a:r>
            <a:endParaRPr kumimoji="1" lang="ja-JP" altLang="en-US" sz="2800" b="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3409328" y="5253007"/>
                <a:ext cx="934839" cy="120032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7200" b="1" i="0" smtClean="0">
                          <a:ln w="28575">
                            <a:solidFill>
                              <a:schemeClr val="tx1"/>
                            </a:solidFill>
                          </a:ln>
                          <a:latin typeface="Cambria Math"/>
                        </a:rPr>
                        <m:t>≒</m:t>
                      </m:r>
                    </m:oMath>
                  </m:oMathPara>
                </a14:m>
                <a:endParaRPr kumimoji="1" lang="ja-JP" altLang="en-US" sz="7200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328" y="5253007"/>
                <a:ext cx="934839" cy="120032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20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角丸四角形 62"/>
          <p:cNvSpPr/>
          <p:nvPr/>
        </p:nvSpPr>
        <p:spPr bwMode="auto">
          <a:xfrm rot="5400000">
            <a:off x="3600030" y="-1264694"/>
            <a:ext cx="1934819" cy="8441888"/>
          </a:xfrm>
          <a:prstGeom prst="roundRect">
            <a:avLst>
              <a:gd name="adj" fmla="val 8054"/>
            </a:avLst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3" y="229510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3" y="227612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96" y="228034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43" y="227612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コンテンツ プレースホルダ 2"/>
          <p:cNvSpPr>
            <a:spLocks noGrp="1"/>
          </p:cNvSpPr>
          <p:nvPr>
            <p:ph idx="1"/>
          </p:nvPr>
        </p:nvSpPr>
        <p:spPr>
          <a:xfrm>
            <a:off x="-57069" y="1470874"/>
            <a:ext cx="8641903" cy="549631"/>
          </a:xfrm>
        </p:spPr>
        <p:txBody>
          <a:bodyPr/>
          <a:lstStyle/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</p:txBody>
      </p:sp>
      <p:sp>
        <p:nvSpPr>
          <p:cNvPr id="41" name="コンテンツ プレースホルダ 2"/>
          <p:cNvSpPr txBox="1">
            <a:spLocks/>
          </p:cNvSpPr>
          <p:nvPr/>
        </p:nvSpPr>
        <p:spPr bwMode="auto">
          <a:xfrm>
            <a:off x="324000" y="1339200"/>
            <a:ext cx="8641903" cy="72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b="0" dirty="0" smtClean="0"/>
              <a:t>これはベクトルの足し合わせとして表現可能</a:t>
            </a:r>
            <a:endParaRPr lang="en-US" altLang="ja-JP" b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キーアイディア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/>
              <p:cNvSpPr txBox="1"/>
              <p:nvPr/>
            </p:nvSpPr>
            <p:spPr>
              <a:xfrm>
                <a:off x="2260712" y="2613712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テキスト ボックス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712" y="2613712"/>
                <a:ext cx="610175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/>
              <p:cNvSpPr txBox="1"/>
              <p:nvPr/>
            </p:nvSpPr>
            <p:spPr>
              <a:xfrm>
                <a:off x="4132920" y="2613713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テキスト ボックス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20" y="2613713"/>
                <a:ext cx="791003" cy="584775"/>
              </a:xfrm>
              <a:prstGeom prst="rect">
                <a:avLst/>
              </a:prstGeom>
              <a:blipFill rotWithShape="1">
                <a:blip r:embed="rId12"/>
                <a:stretch>
                  <a:fillRect l="-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/>
              <p:cNvSpPr txBox="1"/>
              <p:nvPr/>
            </p:nvSpPr>
            <p:spPr>
              <a:xfrm>
                <a:off x="6244412" y="2613713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テキスト ボックス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12" y="2613713"/>
                <a:ext cx="856363" cy="584775"/>
              </a:xfrm>
              <a:prstGeom prst="rect">
                <a:avLst/>
              </a:prstGeom>
              <a:blipFill rotWithShape="1">
                <a:blip r:embed="rId13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テキスト ボックス 66"/>
              <p:cNvSpPr txBox="1"/>
              <p:nvPr/>
            </p:nvSpPr>
            <p:spPr>
              <a:xfrm>
                <a:off x="1828664" y="2570995"/>
                <a:ext cx="542404" cy="754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テキスト ボックス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64" y="2570995"/>
                <a:ext cx="542404" cy="75409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テキスト ボックス 76"/>
          <p:cNvSpPr txBox="1"/>
          <p:nvPr/>
        </p:nvSpPr>
        <p:spPr>
          <a:xfrm>
            <a:off x="8308412" y="269982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3059746" y="2229319"/>
            <a:ext cx="720080" cy="1375387"/>
            <a:chOff x="3248608" y="4646816"/>
            <a:chExt cx="720080" cy="1375387"/>
          </a:xfrm>
        </p:grpSpPr>
        <p:sp>
          <p:nvSpPr>
            <p:cNvPr id="82" name="角丸四角形 81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テキスト ボックス 82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83" name="テキスト ボックス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868819" y="4597018"/>
                <a:ext cx="4064895" cy="523220"/>
              </a:xfrm>
              <a:prstGeom prst="rect">
                <a:avLst/>
              </a:prstGeom>
              <a:noFill/>
              <a:ln>
                <a:solidFill>
                  <a:srgbClr val="CC33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rgbClr val="CC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rgbClr val="CC3300"/>
                              </a:solidFill>
                              <a:latin typeface="Cambria Math"/>
                            </a:rPr>
                            <m:t>𝒍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rgbClr val="CC3300"/>
                              </a:solidFill>
                              <a:latin typeface="Cambria Math"/>
                            </a:rPr>
                            <m:t>𝒅</m:t>
                          </m:r>
                        </m:sub>
                      </m:sSub>
                      <m:r>
                        <a:rPr kumimoji="1" lang="en-US" altLang="ja-JP" sz="2800" b="1" i="1" smtClean="0">
                          <a:solidFill>
                            <a:srgbClr val="CC3300"/>
                          </a:solidFill>
                          <a:latin typeface="Cambria Math"/>
                        </a:rPr>
                        <m:t>: </m:t>
                      </m:r>
                      <m:r>
                        <a:rPr lang="ja-JP" altLang="en-US" sz="2800" i="1">
                          <a:solidFill>
                            <a:srgbClr val="CC3300"/>
                          </a:solidFill>
                          <a:latin typeface="Cambria Math"/>
                        </a:rPr>
                        <m:t>現在</m:t>
                      </m:r>
                      <m:r>
                        <a:rPr lang="ja-JP" altLang="en-US" sz="2800" b="1" i="1" smtClean="0">
                          <a:solidFill>
                            <a:srgbClr val="CC3300"/>
                          </a:solidFill>
                          <a:latin typeface="Cambria Math"/>
                        </a:rPr>
                        <m:t>の</m:t>
                      </m:r>
                      <m:r>
                        <a:rPr lang="ja-JP" altLang="en-US" sz="2800" i="1">
                          <a:solidFill>
                            <a:srgbClr val="CC3300"/>
                          </a:solidFill>
                          <a:latin typeface="Cambria Math"/>
                        </a:rPr>
                        <m:t>直接光</m:t>
                      </m:r>
                      <m:r>
                        <a:rPr lang="ja-JP" altLang="en-US" sz="2800" b="1" i="1" smtClean="0">
                          <a:solidFill>
                            <a:srgbClr val="CC3300"/>
                          </a:solidFill>
                          <a:latin typeface="Cambria Math"/>
                        </a:rPr>
                        <m:t>の</m:t>
                      </m:r>
                      <m:r>
                        <a:rPr lang="ja-JP" altLang="en-US" sz="2800" i="1">
                          <a:solidFill>
                            <a:srgbClr val="CC3300"/>
                          </a:solidFill>
                          <a:latin typeface="Cambria Math"/>
                        </a:rPr>
                        <m:t>状態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CC3300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819" y="4597018"/>
                <a:ext cx="4064895" cy="52322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solidFill>
                  <a:srgbClr val="CC33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/>
              <p:cNvSpPr txBox="1"/>
              <p:nvPr/>
            </p:nvSpPr>
            <p:spPr>
              <a:xfrm>
                <a:off x="4868818" y="5297337"/>
                <a:ext cx="4064895" cy="561629"/>
              </a:xfrm>
              <a:prstGeom prst="rect">
                <a:avLst/>
              </a:prstGeom>
              <a:noFill/>
              <a:ln>
                <a:solidFill>
                  <a:srgbClr val="CC33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80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𝒅</m:t>
                        </m:r>
                      </m:sub>
                      <m:sup>
                        <m:r>
                          <a:rPr lang="en-US" altLang="ja-JP" sz="2800" b="1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𝟏</m:t>
                        </m:r>
                      </m:sup>
                    </m:sSubSup>
                    <m:r>
                      <a:rPr lang="en-US" altLang="ja-JP" sz="2800" b="1" i="1" smtClean="0">
                        <a:solidFill>
                          <a:srgbClr val="CC3300"/>
                        </a:solidFill>
                        <a:latin typeface="Cambria Math"/>
                      </a:rPr>
                      <m:t>⋯</m:t>
                    </m:r>
                    <m:sSubSup>
                      <m:sSubSupPr>
                        <m:ctrlP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𝒅</m:t>
                        </m:r>
                      </m:sub>
                      <m:sup>
                        <m:r>
                          <a:rPr lang="en-US" altLang="ja-JP" sz="2800" b="1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𝒏</m:t>
                        </m:r>
                      </m:sup>
                    </m:sSubSup>
                  </m:oMath>
                </a14:m>
                <a:r>
                  <a:rPr kumimoji="1" lang="en-US" altLang="ja-JP" sz="2800" b="0" dirty="0" smtClean="0">
                    <a:solidFill>
                      <a:srgbClr val="CC3300"/>
                    </a:solidFill>
                  </a:rPr>
                  <a:t> : </a:t>
                </a:r>
                <a:r>
                  <a:rPr lang="ja-JP" altLang="en-US" sz="2800" b="0" dirty="0">
                    <a:solidFill>
                      <a:srgbClr val="CC3300"/>
                    </a:solidFill>
                  </a:rPr>
                  <a:t>既知</a:t>
                </a:r>
                <a:r>
                  <a:rPr lang="ja-JP" altLang="en-US" sz="2800" b="0" dirty="0" smtClean="0">
                    <a:solidFill>
                      <a:srgbClr val="CC3300"/>
                    </a:solidFill>
                  </a:rPr>
                  <a:t>の状態</a:t>
                </a:r>
                <a:endParaRPr kumimoji="1" lang="ja-JP" altLang="en-US" sz="2800" b="0" dirty="0">
                  <a:solidFill>
                    <a:srgbClr val="CC3300"/>
                  </a:solidFill>
                </a:endParaRPr>
              </a:p>
            </p:txBody>
          </p:sp>
        </mc:Choice>
        <mc:Fallback xmlns="">
          <p:sp>
            <p:nvSpPr>
              <p:cNvPr id="68" name="テキスト ボックス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818" y="5297337"/>
                <a:ext cx="4064895" cy="561629"/>
              </a:xfrm>
              <a:prstGeom prst="rect">
                <a:avLst/>
              </a:prstGeom>
              <a:blipFill rotWithShape="1">
                <a:blip r:embed="rId17"/>
                <a:stretch>
                  <a:fillRect t="-8511" b="-25532"/>
                </a:stretch>
              </a:blipFill>
              <a:ln>
                <a:solidFill>
                  <a:srgbClr val="CC33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角丸四角形 11"/>
          <p:cNvSpPr/>
          <p:nvPr/>
        </p:nvSpPr>
        <p:spPr bwMode="auto">
          <a:xfrm>
            <a:off x="1857770" y="4381721"/>
            <a:ext cx="2670651" cy="1869996"/>
          </a:xfrm>
          <a:custGeom>
            <a:avLst/>
            <a:gdLst>
              <a:gd name="connsiteX0" fmla="*/ 0 w 5748874"/>
              <a:gd name="connsiteY0" fmla="*/ 198127 h 4013921"/>
              <a:gd name="connsiteX1" fmla="*/ 198127 w 5748874"/>
              <a:gd name="connsiteY1" fmla="*/ 0 h 4013921"/>
              <a:gd name="connsiteX2" fmla="*/ 5550747 w 5748874"/>
              <a:gd name="connsiteY2" fmla="*/ 0 h 4013921"/>
              <a:gd name="connsiteX3" fmla="*/ 5748874 w 5748874"/>
              <a:gd name="connsiteY3" fmla="*/ 198127 h 4013921"/>
              <a:gd name="connsiteX4" fmla="*/ 5748874 w 5748874"/>
              <a:gd name="connsiteY4" fmla="*/ 3815794 h 4013921"/>
              <a:gd name="connsiteX5" fmla="*/ 5550747 w 5748874"/>
              <a:gd name="connsiteY5" fmla="*/ 4013921 h 4013921"/>
              <a:gd name="connsiteX6" fmla="*/ 198127 w 5748874"/>
              <a:gd name="connsiteY6" fmla="*/ 4013921 h 4013921"/>
              <a:gd name="connsiteX7" fmla="*/ 0 w 5748874"/>
              <a:gd name="connsiteY7" fmla="*/ 3815794 h 4013921"/>
              <a:gd name="connsiteX8" fmla="*/ 0 w 5748874"/>
              <a:gd name="connsiteY8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200696 w 5751443"/>
              <a:gd name="connsiteY6" fmla="*/ 4013921 h 4013921"/>
              <a:gd name="connsiteX7" fmla="*/ 2569 w 5751443"/>
              <a:gd name="connsiteY7" fmla="*/ 3815794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200696 w 5751443"/>
              <a:gd name="connsiteY6" fmla="*/ 4013921 h 4013921"/>
              <a:gd name="connsiteX7" fmla="*/ 1009734 w 5751443"/>
              <a:gd name="connsiteY7" fmla="*/ 2980907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1009734 w 5751443"/>
              <a:gd name="connsiteY7" fmla="*/ 2980907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13921"/>
              <a:gd name="connsiteX1" fmla="*/ 200696 w 5751443"/>
              <a:gd name="connsiteY1" fmla="*/ 0 h 4013921"/>
              <a:gd name="connsiteX2" fmla="*/ 5553316 w 5751443"/>
              <a:gd name="connsiteY2" fmla="*/ 0 h 4013921"/>
              <a:gd name="connsiteX3" fmla="*/ 5751443 w 5751443"/>
              <a:gd name="connsiteY3" fmla="*/ 198127 h 4013921"/>
              <a:gd name="connsiteX4" fmla="*/ 5751443 w 5751443"/>
              <a:gd name="connsiteY4" fmla="*/ 3815794 h 4013921"/>
              <a:gd name="connsiteX5" fmla="*/ 5553316 w 5751443"/>
              <a:gd name="connsiteY5" fmla="*/ 4013921 h 4013921"/>
              <a:gd name="connsiteX6" fmla="*/ 995827 w 5751443"/>
              <a:gd name="connsiteY6" fmla="*/ 4013921 h 4013921"/>
              <a:gd name="connsiteX7" fmla="*/ 996481 w 5751443"/>
              <a:gd name="connsiteY7" fmla="*/ 3153185 h 4013921"/>
              <a:gd name="connsiteX8" fmla="*/ 0 w 5751443"/>
              <a:gd name="connsiteY8" fmla="*/ 2739955 h 4013921"/>
              <a:gd name="connsiteX9" fmla="*/ 2569 w 5751443"/>
              <a:gd name="connsiteY9" fmla="*/ 198127 h 4013921"/>
              <a:gd name="connsiteX0" fmla="*/ 2569 w 5751443"/>
              <a:gd name="connsiteY0" fmla="*/ 198127 h 4027173"/>
              <a:gd name="connsiteX1" fmla="*/ 200696 w 5751443"/>
              <a:gd name="connsiteY1" fmla="*/ 0 h 4027173"/>
              <a:gd name="connsiteX2" fmla="*/ 5553316 w 5751443"/>
              <a:gd name="connsiteY2" fmla="*/ 0 h 4027173"/>
              <a:gd name="connsiteX3" fmla="*/ 5751443 w 5751443"/>
              <a:gd name="connsiteY3" fmla="*/ 198127 h 4027173"/>
              <a:gd name="connsiteX4" fmla="*/ 5751443 w 5751443"/>
              <a:gd name="connsiteY4" fmla="*/ 3815794 h 4027173"/>
              <a:gd name="connsiteX5" fmla="*/ 5553316 w 5751443"/>
              <a:gd name="connsiteY5" fmla="*/ 4013921 h 4027173"/>
              <a:gd name="connsiteX6" fmla="*/ 1313879 w 5751443"/>
              <a:gd name="connsiteY6" fmla="*/ 4027173 h 4027173"/>
              <a:gd name="connsiteX7" fmla="*/ 996481 w 5751443"/>
              <a:gd name="connsiteY7" fmla="*/ 3153185 h 4027173"/>
              <a:gd name="connsiteX8" fmla="*/ 0 w 5751443"/>
              <a:gd name="connsiteY8" fmla="*/ 2739955 h 4027173"/>
              <a:gd name="connsiteX9" fmla="*/ 2569 w 5751443"/>
              <a:gd name="connsiteY9" fmla="*/ 198127 h 402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1443" h="4027173">
                <a:moveTo>
                  <a:pt x="2569" y="198127"/>
                </a:moveTo>
                <a:cubicBezTo>
                  <a:pt x="2569" y="88704"/>
                  <a:pt x="91273" y="0"/>
                  <a:pt x="200696" y="0"/>
                </a:cubicBezTo>
                <a:lnTo>
                  <a:pt x="5553316" y="0"/>
                </a:lnTo>
                <a:cubicBezTo>
                  <a:pt x="5662739" y="0"/>
                  <a:pt x="5751443" y="88704"/>
                  <a:pt x="5751443" y="198127"/>
                </a:cubicBezTo>
                <a:lnTo>
                  <a:pt x="5751443" y="3815794"/>
                </a:lnTo>
                <a:cubicBezTo>
                  <a:pt x="5751443" y="3925217"/>
                  <a:pt x="5662739" y="4013921"/>
                  <a:pt x="5553316" y="4013921"/>
                </a:cubicBezTo>
                <a:lnTo>
                  <a:pt x="1313879" y="4027173"/>
                </a:lnTo>
                <a:cubicBezTo>
                  <a:pt x="886404" y="4027173"/>
                  <a:pt x="1235020" y="3554156"/>
                  <a:pt x="996481" y="3153185"/>
                </a:cubicBezTo>
                <a:cubicBezTo>
                  <a:pt x="637816" y="2622294"/>
                  <a:pt x="856" y="3098568"/>
                  <a:pt x="0" y="2739955"/>
                </a:cubicBezTo>
                <a:cubicBezTo>
                  <a:pt x="856" y="1892679"/>
                  <a:pt x="1713" y="1045403"/>
                  <a:pt x="2569" y="1981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47" y="4372306"/>
            <a:ext cx="1128211" cy="112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テキスト ボックス 47"/>
          <p:cNvSpPr txBox="1"/>
          <p:nvPr/>
        </p:nvSpPr>
        <p:spPr>
          <a:xfrm>
            <a:off x="2504519" y="4380219"/>
            <a:ext cx="565668" cy="246221"/>
          </a:xfrm>
          <a:prstGeom prst="rect">
            <a:avLst/>
          </a:prstGeom>
          <a:solidFill>
            <a:srgbClr val="FF0000">
              <a:alpha val="52000"/>
            </a:srgbClr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n w="3175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×0.1</a:t>
            </a:r>
            <a:endParaRPr lang="ja-JP" altLang="en-US" sz="1000" dirty="0">
              <a:ln w="3175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208941" y="5491697"/>
            <a:ext cx="286702" cy="310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+</a:t>
            </a:r>
            <a:endParaRPr kumimoji="1" lang="ja-JP" altLang="en-US" sz="1200" dirty="0"/>
          </a:p>
        </p:txBody>
      </p:sp>
      <p:pic>
        <p:nvPicPr>
          <p:cNvPr id="50" name="Picture 1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41" y="4720229"/>
            <a:ext cx="1128211" cy="112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3043877" y="4727692"/>
            <a:ext cx="565668" cy="246221"/>
          </a:xfrm>
          <a:prstGeom prst="rect">
            <a:avLst/>
          </a:prstGeom>
          <a:solidFill>
            <a:srgbClr val="FF0000">
              <a:alpha val="52000"/>
            </a:srgbClr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n w="3175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×0.2</a:t>
            </a:r>
            <a:endParaRPr lang="ja-JP" altLang="en-US" sz="1000" dirty="0">
              <a:ln w="3175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27" y="5032690"/>
            <a:ext cx="1139698" cy="113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テキスト ボックス 52"/>
          <p:cNvSpPr txBox="1"/>
          <p:nvPr/>
        </p:nvSpPr>
        <p:spPr>
          <a:xfrm>
            <a:off x="3595776" y="5042408"/>
            <a:ext cx="565668" cy="246221"/>
          </a:xfrm>
          <a:prstGeom prst="rect">
            <a:avLst/>
          </a:prstGeom>
          <a:solidFill>
            <a:srgbClr val="FF0000">
              <a:alpha val="52000"/>
            </a:srgbClr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n w="3175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×0.4</a:t>
            </a:r>
            <a:endParaRPr lang="ja-JP" altLang="en-US" sz="1000" dirty="0">
              <a:ln w="3175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707604" y="5787312"/>
            <a:ext cx="286702" cy="310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+</a:t>
            </a:r>
            <a:endParaRPr kumimoji="1" lang="ja-JP" altLang="en-US" sz="1200" dirty="0"/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8" y="4896596"/>
            <a:ext cx="1274033" cy="127403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2D050"/>
            </a:solidFill>
            <a:miter lim="800000"/>
            <a:headEnd/>
            <a:tailEnd/>
          </a:ln>
          <a:effectLst/>
        </p:spPr>
      </p:pic>
      <p:grpSp>
        <p:nvGrpSpPr>
          <p:cNvPr id="56" name="グループ化 55"/>
          <p:cNvGrpSpPr/>
          <p:nvPr/>
        </p:nvGrpSpPr>
        <p:grpSpPr>
          <a:xfrm>
            <a:off x="3947652" y="5832819"/>
            <a:ext cx="457735" cy="321838"/>
            <a:chOff x="7893192" y="5784016"/>
            <a:chExt cx="985766" cy="693102"/>
          </a:xfrm>
          <a:solidFill>
            <a:srgbClr val="FFC000"/>
          </a:solidFill>
          <a:effectLst>
            <a:outerShdw blurRad="139700" dist="88900" dir="186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円/楕円 56"/>
            <p:cNvSpPr/>
            <p:nvPr/>
          </p:nvSpPr>
          <p:spPr bwMode="auto">
            <a:xfrm>
              <a:off x="7893192" y="5784016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8" name="円/楕円 57"/>
            <p:cNvSpPr/>
            <p:nvPr/>
          </p:nvSpPr>
          <p:spPr bwMode="auto">
            <a:xfrm>
              <a:off x="8279916" y="6015050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円/楕円 58"/>
            <p:cNvSpPr/>
            <p:nvPr/>
          </p:nvSpPr>
          <p:spPr bwMode="auto">
            <a:xfrm>
              <a:off x="8647924" y="6246084"/>
              <a:ext cx="231034" cy="231034"/>
            </a:xfrm>
            <a:prstGeom prst="ellipse">
              <a:avLst/>
            </a:prstGeom>
            <a:grpFill/>
            <a:ln>
              <a:solidFill>
                <a:srgbClr val="CC6600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60" name="等号 59"/>
          <p:cNvSpPr/>
          <p:nvPr/>
        </p:nvSpPr>
        <p:spPr bwMode="auto">
          <a:xfrm>
            <a:off x="1828220" y="5787313"/>
            <a:ext cx="423690" cy="381359"/>
          </a:xfrm>
          <a:prstGeom prst="mathEqual">
            <a:avLst>
              <a:gd name="adj1" fmla="val 16561"/>
              <a:gd name="adj2" fmla="val 21038"/>
            </a:avLst>
          </a:prstGeom>
          <a:ln>
            <a:headEnd type="none" w="med" len="med"/>
            <a:tailEnd type="none" w="med" len="med"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右矢印 10"/>
          <p:cNvSpPr/>
          <p:nvPr/>
        </p:nvSpPr>
        <p:spPr bwMode="auto">
          <a:xfrm rot="16200000">
            <a:off x="2183418" y="3200821"/>
            <a:ext cx="539246" cy="1564047"/>
          </a:xfrm>
          <a:prstGeom prst="rightArrow">
            <a:avLst>
              <a:gd name="adj1" fmla="val 38477"/>
              <a:gd name="adj2" fmla="val 70118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323529" y="4243775"/>
            <a:ext cx="4289234" cy="2089442"/>
          </a:xfrm>
          <a:prstGeom prst="roundRect">
            <a:avLst>
              <a:gd name="adj" fmla="val 6519"/>
            </a:avLst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69" name="グループ化 68"/>
          <p:cNvGrpSpPr/>
          <p:nvPr/>
        </p:nvGrpSpPr>
        <p:grpSpPr>
          <a:xfrm>
            <a:off x="817859" y="2229318"/>
            <a:ext cx="720080" cy="1375387"/>
            <a:chOff x="3245354" y="4646816"/>
            <a:chExt cx="720080" cy="1375387"/>
          </a:xfrm>
        </p:grpSpPr>
        <p:sp>
          <p:nvSpPr>
            <p:cNvPr id="70" name="角丸四角形 69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テキスト ボックス 70"/>
                <p:cNvSpPr txBox="1"/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dirty="0" smtClean="0"/>
                </a:p>
              </p:txBody>
            </p:sp>
          </mc:Choice>
          <mc:Fallback xmlns="">
            <p:sp>
              <p:nvSpPr>
                <p:cNvPr id="71" name="テキスト ボックス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グループ化 71"/>
          <p:cNvGrpSpPr/>
          <p:nvPr/>
        </p:nvGrpSpPr>
        <p:grpSpPr>
          <a:xfrm>
            <a:off x="5197886" y="2237616"/>
            <a:ext cx="720080" cy="1375387"/>
            <a:chOff x="3248608" y="4646816"/>
            <a:chExt cx="720080" cy="1375387"/>
          </a:xfrm>
        </p:grpSpPr>
        <p:sp>
          <p:nvSpPr>
            <p:cNvPr id="73" name="角丸四角形 72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74" name="テキスト ボックス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グループ化 74"/>
          <p:cNvGrpSpPr/>
          <p:nvPr/>
        </p:nvGrpSpPr>
        <p:grpSpPr>
          <a:xfrm>
            <a:off x="7323831" y="2217519"/>
            <a:ext cx="720080" cy="1375387"/>
            <a:chOff x="3248608" y="4646816"/>
            <a:chExt cx="720080" cy="1375387"/>
          </a:xfrm>
        </p:grpSpPr>
        <p:sp>
          <p:nvSpPr>
            <p:cNvPr id="76" name="角丸四角形 75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テキスト ボックス 77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78" name="テキスト ボックス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15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5" grpId="0"/>
      <p:bldP spid="66" grpId="0"/>
      <p:bldP spid="67" grpId="0"/>
      <p:bldP spid="77" grpId="0"/>
      <p:bldP spid="3" grpId="0" animBg="1"/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角丸四角形 54"/>
          <p:cNvSpPr/>
          <p:nvPr/>
        </p:nvSpPr>
        <p:spPr bwMode="auto">
          <a:xfrm rot="5400000">
            <a:off x="3600032" y="-832646"/>
            <a:ext cx="1934819" cy="8441888"/>
          </a:xfrm>
          <a:prstGeom prst="roundRect">
            <a:avLst>
              <a:gd name="adj" fmla="val 8054"/>
            </a:avLst>
          </a:prstGeom>
          <a:gradFill>
            <a:gsLst>
              <a:gs pos="0">
                <a:srgbClr val="DDE8CA"/>
              </a:gs>
              <a:gs pos="80000">
                <a:srgbClr val="E7EFD9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コンテンツ プレースホルダ 2"/>
              <p:cNvSpPr txBox="1">
                <a:spLocks/>
              </p:cNvSpPr>
              <p:nvPr/>
            </p:nvSpPr>
            <p:spPr bwMode="auto">
              <a:xfrm>
                <a:off x="324000" y="1339200"/>
                <a:ext cx="8641903" cy="1232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18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ja-JP" altLang="en-US" b="0" dirty="0" smtClean="0"/>
                  <a:t>各状態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ja-JP" altLang="en-US" b="0" dirty="0" smtClean="0"/>
                  <a:t>には</a:t>
                </a:r>
                <a:r>
                  <a:rPr lang="ja-JP" altLang="en-US" b="0" dirty="0"/>
                  <a:t>、</a:t>
                </a:r>
                <a:r>
                  <a:rPr lang="ja-JP" altLang="en-US" b="0" dirty="0" smtClean="0"/>
                  <a:t>対になる間接光の状態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latin typeface="Cambria Math"/>
                          </a:rPr>
                          <m:t>𝑖𝑛</m:t>
                        </m:r>
                        <m:r>
                          <a:rPr lang="en-US" altLang="ja-JP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ja-JP" altLang="en-US" b="0" dirty="0" smtClean="0"/>
                  <a:t>が</a:t>
                </a:r>
                <a:r>
                  <a:rPr lang="en-US" altLang="ja-JP" b="0" dirty="0" smtClean="0"/>
                  <a:t/>
                </a:r>
                <a:br>
                  <a:rPr lang="en-US" altLang="ja-JP" b="0" dirty="0" smtClean="0"/>
                </a:br>
                <a:r>
                  <a:rPr lang="ja-JP" altLang="en-US" b="0" dirty="0" smtClean="0"/>
                  <a:t>それぞれ存在</a:t>
                </a:r>
                <a:endParaRPr lang="en-US" altLang="ja-JP" b="0" dirty="0"/>
              </a:p>
            </p:txBody>
          </p:sp>
        </mc:Choice>
        <mc:Fallback xmlns="">
          <p:sp>
            <p:nvSpPr>
              <p:cNvPr id="41" name="コンテンツ プレースホル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000" y="1339200"/>
                <a:ext cx="8641903" cy="1232816"/>
              </a:xfrm>
              <a:prstGeom prst="rect">
                <a:avLst/>
              </a:prstGeom>
              <a:blipFill rotWithShape="1">
                <a:blip r:embed="rId3"/>
                <a:stretch>
                  <a:fillRect l="-1410" t="-79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キーアイディア</a:t>
            </a:r>
            <a:endParaRPr kumimoji="1" lang="ja-JP" altLang="en-US" dirty="0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3" y="4863669"/>
            <a:ext cx="1325862" cy="13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29" y="4852723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88" y="4852723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95" y="4852723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" name="テキスト ボックス 154"/>
          <p:cNvSpPr txBox="1"/>
          <p:nvPr/>
        </p:nvSpPr>
        <p:spPr>
          <a:xfrm>
            <a:off x="8308413" y="5292656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4" y="277730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4" y="275832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97" y="276254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44" y="275832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2260713" y="3095912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713" y="3095912"/>
                <a:ext cx="610175" cy="584775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4132921" y="3095913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21" y="3095913"/>
                <a:ext cx="791003" cy="584775"/>
              </a:xfrm>
              <a:prstGeom prst="rect">
                <a:avLst/>
              </a:prstGeom>
              <a:blipFill rotWithShape="1">
                <a:blip r:embed="rId21"/>
                <a:stretch>
                  <a:fillRect l="-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/>
              <p:cNvSpPr txBox="1"/>
              <p:nvPr/>
            </p:nvSpPr>
            <p:spPr>
              <a:xfrm>
                <a:off x="6244413" y="3095913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テキスト ボックス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13" y="3095913"/>
                <a:ext cx="856363" cy="584775"/>
              </a:xfrm>
              <a:prstGeom prst="rect">
                <a:avLst/>
              </a:prstGeom>
              <a:blipFill rotWithShape="1">
                <a:blip r:embed="rId22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828665" y="3053195"/>
                <a:ext cx="542404" cy="754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65" y="3053195"/>
                <a:ext cx="542404" cy="754099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テキスト ボックス 51"/>
          <p:cNvSpPr txBox="1"/>
          <p:nvPr/>
        </p:nvSpPr>
        <p:spPr>
          <a:xfrm>
            <a:off x="8308413" y="318202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p:grpSp>
        <p:nvGrpSpPr>
          <p:cNvPr id="70" name="グループ化 69"/>
          <p:cNvGrpSpPr/>
          <p:nvPr/>
        </p:nvGrpSpPr>
        <p:grpSpPr>
          <a:xfrm>
            <a:off x="2790245" y="4167994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下矢印 70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テキスト ボックス 71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グループ化 90"/>
          <p:cNvGrpSpPr/>
          <p:nvPr/>
        </p:nvGrpSpPr>
        <p:grpSpPr>
          <a:xfrm>
            <a:off x="4983128" y="4167994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下矢印 91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テキスト ボックス 92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4" name="グループ化 93"/>
          <p:cNvGrpSpPr/>
          <p:nvPr/>
        </p:nvGrpSpPr>
        <p:grpSpPr>
          <a:xfrm>
            <a:off x="7027068" y="4167994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5" name="下矢印 94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テキスト ボックス 96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グループ化 111"/>
          <p:cNvGrpSpPr/>
          <p:nvPr/>
        </p:nvGrpSpPr>
        <p:grpSpPr>
          <a:xfrm>
            <a:off x="525551" y="4179480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下矢印 112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テキスト ボックス 113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グループ化 97"/>
          <p:cNvGrpSpPr/>
          <p:nvPr/>
        </p:nvGrpSpPr>
        <p:grpSpPr>
          <a:xfrm>
            <a:off x="3059746" y="2715596"/>
            <a:ext cx="720080" cy="1375387"/>
            <a:chOff x="3248608" y="4646816"/>
            <a:chExt cx="720080" cy="1375387"/>
          </a:xfrm>
        </p:grpSpPr>
        <p:sp>
          <p:nvSpPr>
            <p:cNvPr id="99" name="角丸四角形 98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テキスト ボックス 99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00" name="テキスト ボックス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1" name="グループ化 100"/>
          <p:cNvGrpSpPr/>
          <p:nvPr/>
        </p:nvGrpSpPr>
        <p:grpSpPr>
          <a:xfrm>
            <a:off x="817859" y="2715595"/>
            <a:ext cx="720080" cy="1375387"/>
            <a:chOff x="3245354" y="4646816"/>
            <a:chExt cx="720080" cy="1375387"/>
          </a:xfrm>
        </p:grpSpPr>
        <p:sp>
          <p:nvSpPr>
            <p:cNvPr id="102" name="角丸四角形 101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テキスト ボックス 102"/>
                <p:cNvSpPr txBox="1"/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dirty="0" smtClean="0"/>
                </a:p>
              </p:txBody>
            </p:sp>
          </mc:Choice>
          <mc:Fallback xmlns="">
            <p:sp>
              <p:nvSpPr>
                <p:cNvPr id="103" name="テキスト ボックス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グループ化 103"/>
          <p:cNvGrpSpPr/>
          <p:nvPr/>
        </p:nvGrpSpPr>
        <p:grpSpPr>
          <a:xfrm>
            <a:off x="5197886" y="2723893"/>
            <a:ext cx="720080" cy="1375387"/>
            <a:chOff x="3248608" y="4646816"/>
            <a:chExt cx="720080" cy="1375387"/>
          </a:xfrm>
        </p:grpSpPr>
        <p:sp>
          <p:nvSpPr>
            <p:cNvPr id="105" name="角丸四角形 104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テキスト ボックス 105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06" name="テキスト ボックス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グループ化 106"/>
          <p:cNvGrpSpPr/>
          <p:nvPr/>
        </p:nvGrpSpPr>
        <p:grpSpPr>
          <a:xfrm>
            <a:off x="7323831" y="2703796"/>
            <a:ext cx="720080" cy="1375387"/>
            <a:chOff x="3248608" y="4646816"/>
            <a:chExt cx="720080" cy="1375387"/>
          </a:xfrm>
        </p:grpSpPr>
        <p:sp>
          <p:nvSpPr>
            <p:cNvPr id="108" name="角丸四角形 107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テキスト ボックス 108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09" name="テキスト ボックス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4" name="グループ化 133"/>
          <p:cNvGrpSpPr/>
          <p:nvPr/>
        </p:nvGrpSpPr>
        <p:grpSpPr>
          <a:xfrm>
            <a:off x="3009900" y="4821079"/>
            <a:ext cx="769926" cy="1375387"/>
            <a:chOff x="3198762" y="4646816"/>
            <a:chExt cx="769926" cy="1375387"/>
          </a:xfrm>
        </p:grpSpPr>
        <p:sp>
          <p:nvSpPr>
            <p:cNvPr id="135" name="角丸四角形 134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テキスト ボックス 135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36" name="テキスト ボックス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 l="-254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7" name="グループ化 136"/>
          <p:cNvGrpSpPr/>
          <p:nvPr/>
        </p:nvGrpSpPr>
        <p:grpSpPr>
          <a:xfrm>
            <a:off x="762000" y="4840128"/>
            <a:ext cx="775939" cy="1375387"/>
            <a:chOff x="3189495" y="4646816"/>
            <a:chExt cx="775939" cy="1375387"/>
          </a:xfrm>
        </p:grpSpPr>
        <p:sp>
          <p:nvSpPr>
            <p:cNvPr id="138" name="角丸四角形 137"/>
            <p:cNvSpPr/>
            <p:nvPr/>
          </p:nvSpPr>
          <p:spPr bwMode="auto">
            <a:xfrm>
              <a:off x="3189495" y="4646816"/>
              <a:ext cx="771525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テキスト ボックス 138"/>
                <p:cNvSpPr txBox="1"/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dirty="0" smtClean="0"/>
                </a:p>
              </p:txBody>
            </p:sp>
          </mc:Choice>
          <mc:Fallback xmlns="">
            <p:sp>
              <p:nvSpPr>
                <p:cNvPr id="139" name="テキスト ボックス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blipFill rotWithShape="1">
                  <a:blip r:embed="rId33"/>
                  <a:stretch>
                    <a:fillRect l="-254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0" name="グループ化 139"/>
          <p:cNvGrpSpPr/>
          <p:nvPr/>
        </p:nvGrpSpPr>
        <p:grpSpPr>
          <a:xfrm>
            <a:off x="5195243" y="4816986"/>
            <a:ext cx="769926" cy="1375387"/>
            <a:chOff x="3198762" y="4646816"/>
            <a:chExt cx="769926" cy="1375387"/>
          </a:xfrm>
        </p:grpSpPr>
        <p:sp>
          <p:nvSpPr>
            <p:cNvPr id="141" name="角丸四角形 140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テキスト ボックス 141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42" name="テキスト ボックス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4"/>
                  <a:stretch>
                    <a:fillRect l="-1681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3" name="グループ化 142"/>
          <p:cNvGrpSpPr/>
          <p:nvPr/>
        </p:nvGrpSpPr>
        <p:grpSpPr>
          <a:xfrm>
            <a:off x="7286920" y="4818804"/>
            <a:ext cx="769926" cy="1375387"/>
            <a:chOff x="3198762" y="4646816"/>
            <a:chExt cx="769926" cy="1375387"/>
          </a:xfrm>
        </p:grpSpPr>
        <p:sp>
          <p:nvSpPr>
            <p:cNvPr id="144" name="角丸四角形 143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テキスト ボックス 144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45" name="テキスト ボックス 1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5"/>
                  <a:stretch>
                    <a:fillRect l="-254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402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1. </a:t>
            </a:r>
            <a:r>
              <a:rPr lang="ja-JP" altLang="en-US" dirty="0" smtClean="0"/>
              <a:t>発表の概要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技術紹介 </a:t>
            </a:r>
            <a:r>
              <a:rPr kumimoji="1" lang="en-US" altLang="ja-JP" dirty="0" smtClean="0">
                <a:solidFill>
                  <a:srgbClr val="C0C0C0"/>
                </a:solidFill>
              </a:rPr>
              <a:t>+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デモ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3.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コンテンツ プレースホルダ 2"/>
              <p:cNvSpPr txBox="1">
                <a:spLocks/>
              </p:cNvSpPr>
              <p:nvPr/>
            </p:nvSpPr>
            <p:spPr bwMode="auto">
              <a:xfrm>
                <a:off x="324000" y="1339200"/>
                <a:ext cx="8641903" cy="1232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18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ja-JP" altLang="en-US" b="0" dirty="0" smtClean="0"/>
                  <a:t>直接光側と同じ重みで間接光側を足し合わす事で</a:t>
                </a:r>
                <a:r>
                  <a:rPr lang="en-US" altLang="ja-JP" i="1" dirty="0" smtClean="0">
                    <a:latin typeface="Cambria Math"/>
                  </a:rPr>
                  <a:t/>
                </a:r>
                <a:br>
                  <a:rPr lang="en-US" altLang="ja-JP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latin typeface="Cambria Math"/>
                          </a:rPr>
                          <m:t>𝒍</m:t>
                        </m:r>
                      </m:e>
                      <m:sub>
                        <m:r>
                          <a:rPr lang="en-US" altLang="ja-JP" b="1" i="1" smtClean="0">
                            <a:latin typeface="Cambria Math"/>
                          </a:rPr>
                          <m:t>𝒊𝒏𝒅</m:t>
                        </m:r>
                      </m:sub>
                    </m:sSub>
                  </m:oMath>
                </a14:m>
                <a:r>
                  <a:rPr lang="ja-JP" altLang="en-US" b="0" dirty="0" smtClean="0"/>
                  <a:t>を近似可能</a:t>
                </a:r>
                <a:endParaRPr lang="en-US" altLang="ja-JP" b="0" dirty="0"/>
              </a:p>
            </p:txBody>
          </p:sp>
        </mc:Choice>
        <mc:Fallback xmlns="">
          <p:sp>
            <p:nvSpPr>
              <p:cNvPr id="41" name="コンテンツ プレースホル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000" y="1339200"/>
                <a:ext cx="8641903" cy="1232816"/>
              </a:xfrm>
              <a:prstGeom prst="rect">
                <a:avLst/>
              </a:prstGeom>
              <a:blipFill rotWithShape="1">
                <a:blip r:embed="rId3"/>
                <a:stretch>
                  <a:fillRect l="-1410" t="-7921" r="-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キーアイディア</a:t>
            </a:r>
            <a:endParaRPr kumimoji="1" lang="ja-JP" altLang="en-US" dirty="0"/>
          </a:p>
        </p:txBody>
      </p:sp>
      <p:sp>
        <p:nvSpPr>
          <p:cNvPr id="62" name="角丸四角形 61"/>
          <p:cNvSpPr/>
          <p:nvPr/>
        </p:nvSpPr>
        <p:spPr bwMode="auto">
          <a:xfrm rot="5400000">
            <a:off x="3600032" y="1251088"/>
            <a:ext cx="1934819" cy="8441888"/>
          </a:xfrm>
          <a:prstGeom prst="roundRect">
            <a:avLst>
              <a:gd name="adj" fmla="val 8054"/>
            </a:avLst>
          </a:prstGeom>
          <a:gradFill>
            <a:gsLst>
              <a:gs pos="0">
                <a:srgbClr val="DDE8CA"/>
              </a:gs>
              <a:gs pos="80000">
                <a:srgbClr val="E7EFD9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3" y="4859873"/>
            <a:ext cx="1325862" cy="13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29" y="4848927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88" y="4848927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95" y="4848927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" name="テキスト ボックス 154"/>
          <p:cNvSpPr txBox="1"/>
          <p:nvPr/>
        </p:nvSpPr>
        <p:spPr>
          <a:xfrm>
            <a:off x="8308413" y="528886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4" y="2773506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4" y="2754531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97" y="2758751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44" y="2754531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2260713" y="3092116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713" y="3092116"/>
                <a:ext cx="610175" cy="584775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4132921" y="3092117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21" y="3092117"/>
                <a:ext cx="791003" cy="584775"/>
              </a:xfrm>
              <a:prstGeom prst="rect">
                <a:avLst/>
              </a:prstGeom>
              <a:blipFill rotWithShape="1">
                <a:blip r:embed="rId21"/>
                <a:stretch>
                  <a:fillRect l="-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/>
              <p:cNvSpPr txBox="1"/>
              <p:nvPr/>
            </p:nvSpPr>
            <p:spPr>
              <a:xfrm>
                <a:off x="6244413" y="3092117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テキスト ボックス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13" y="3092117"/>
                <a:ext cx="856363" cy="584775"/>
              </a:xfrm>
              <a:prstGeom prst="rect">
                <a:avLst/>
              </a:prstGeom>
              <a:blipFill rotWithShape="1">
                <a:blip r:embed="rId22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828665" y="3049399"/>
                <a:ext cx="542404" cy="754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65" y="3049399"/>
                <a:ext cx="542404" cy="754099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テキスト ボックス 51"/>
          <p:cNvSpPr txBox="1"/>
          <p:nvPr/>
        </p:nvSpPr>
        <p:spPr>
          <a:xfrm>
            <a:off x="8308413" y="3178224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/>
              <p:cNvSpPr txBox="1"/>
              <p:nvPr/>
            </p:nvSpPr>
            <p:spPr>
              <a:xfrm>
                <a:off x="2211073" y="5160806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テキスト ボックス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073" y="5160806"/>
                <a:ext cx="610175" cy="584775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/>
              <p:cNvSpPr txBox="1"/>
              <p:nvPr/>
            </p:nvSpPr>
            <p:spPr>
              <a:xfrm>
                <a:off x="4149541" y="5160807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テキスト ボックス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41" y="5160807"/>
                <a:ext cx="791003" cy="584775"/>
              </a:xfrm>
              <a:prstGeom prst="rect">
                <a:avLst/>
              </a:prstGeom>
              <a:blipFill rotWithShape="1">
                <a:blip r:embed="rId25"/>
                <a:stretch>
                  <a:fillRect l="-5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/>
              <p:cNvSpPr txBox="1"/>
              <p:nvPr/>
            </p:nvSpPr>
            <p:spPr>
              <a:xfrm>
                <a:off x="6261033" y="5160807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テキスト ボックス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033" y="5160807"/>
                <a:ext cx="856363" cy="584775"/>
              </a:xfrm>
              <a:prstGeom prst="rect">
                <a:avLst/>
              </a:prstGeom>
              <a:blipFill rotWithShape="1">
                <a:blip r:embed="rId26"/>
                <a:stretch>
                  <a:fillRect l="-14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/>
              <p:cNvSpPr txBox="1"/>
              <p:nvPr/>
            </p:nvSpPr>
            <p:spPr>
              <a:xfrm>
                <a:off x="1832033" y="5118089"/>
                <a:ext cx="5424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033" y="5118089"/>
                <a:ext cx="542404" cy="707886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グループ化 100"/>
          <p:cNvGrpSpPr/>
          <p:nvPr/>
        </p:nvGrpSpPr>
        <p:grpSpPr>
          <a:xfrm>
            <a:off x="3059746" y="2711800"/>
            <a:ext cx="720080" cy="1375387"/>
            <a:chOff x="3248608" y="4646816"/>
            <a:chExt cx="720080" cy="1375387"/>
          </a:xfrm>
        </p:grpSpPr>
        <p:sp>
          <p:nvSpPr>
            <p:cNvPr id="102" name="角丸四角形 101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テキスト ボックス 102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03" name="テキスト ボックス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グループ化 103"/>
          <p:cNvGrpSpPr/>
          <p:nvPr/>
        </p:nvGrpSpPr>
        <p:grpSpPr>
          <a:xfrm>
            <a:off x="817859" y="2711799"/>
            <a:ext cx="720080" cy="1375387"/>
            <a:chOff x="3245354" y="4646816"/>
            <a:chExt cx="720080" cy="1375387"/>
          </a:xfrm>
        </p:grpSpPr>
        <p:sp>
          <p:nvSpPr>
            <p:cNvPr id="105" name="角丸四角形 104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テキスト ボックス 105"/>
                <p:cNvSpPr txBox="1"/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dirty="0" smtClean="0"/>
                </a:p>
              </p:txBody>
            </p:sp>
          </mc:Choice>
          <mc:Fallback xmlns="">
            <p:sp>
              <p:nvSpPr>
                <p:cNvPr id="106" name="テキスト ボックス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グループ化 106"/>
          <p:cNvGrpSpPr/>
          <p:nvPr/>
        </p:nvGrpSpPr>
        <p:grpSpPr>
          <a:xfrm>
            <a:off x="5197886" y="2720097"/>
            <a:ext cx="720080" cy="1375387"/>
            <a:chOff x="3248608" y="4646816"/>
            <a:chExt cx="720080" cy="1375387"/>
          </a:xfrm>
        </p:grpSpPr>
        <p:sp>
          <p:nvSpPr>
            <p:cNvPr id="108" name="角丸四角形 107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テキスト ボックス 108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09" name="テキスト ボックス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0" name="グループ化 109"/>
          <p:cNvGrpSpPr/>
          <p:nvPr/>
        </p:nvGrpSpPr>
        <p:grpSpPr>
          <a:xfrm>
            <a:off x="7323831" y="2700000"/>
            <a:ext cx="720080" cy="1375387"/>
            <a:chOff x="3248608" y="4646816"/>
            <a:chExt cx="720080" cy="1375387"/>
          </a:xfrm>
        </p:grpSpPr>
        <p:sp>
          <p:nvSpPr>
            <p:cNvPr id="111" name="角丸四角形 110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12" name="テキスト ボックス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3" name="グループ化 112"/>
          <p:cNvGrpSpPr/>
          <p:nvPr/>
        </p:nvGrpSpPr>
        <p:grpSpPr>
          <a:xfrm>
            <a:off x="3009900" y="4817283"/>
            <a:ext cx="769926" cy="1375387"/>
            <a:chOff x="3198762" y="4646816"/>
            <a:chExt cx="769926" cy="1375387"/>
          </a:xfrm>
        </p:grpSpPr>
        <p:sp>
          <p:nvSpPr>
            <p:cNvPr id="114" name="角丸四角形 113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テキスト ボックス 114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15" name="テキスト ボックス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 l="-254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6" name="グループ化 115"/>
          <p:cNvGrpSpPr/>
          <p:nvPr/>
        </p:nvGrpSpPr>
        <p:grpSpPr>
          <a:xfrm>
            <a:off x="762000" y="4836332"/>
            <a:ext cx="775939" cy="1375387"/>
            <a:chOff x="3189495" y="4646816"/>
            <a:chExt cx="775939" cy="1375387"/>
          </a:xfrm>
        </p:grpSpPr>
        <p:sp>
          <p:nvSpPr>
            <p:cNvPr id="117" name="角丸四角形 116"/>
            <p:cNvSpPr/>
            <p:nvPr/>
          </p:nvSpPr>
          <p:spPr bwMode="auto">
            <a:xfrm>
              <a:off x="3189495" y="4646816"/>
              <a:ext cx="771525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テキスト ボックス 117"/>
                <p:cNvSpPr txBox="1"/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dirty="0" smtClean="0"/>
                </a:p>
              </p:txBody>
            </p:sp>
          </mc:Choice>
          <mc:Fallback xmlns="">
            <p:sp>
              <p:nvSpPr>
                <p:cNvPr id="118" name="テキスト ボックス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99202"/>
                </a:xfrm>
                <a:prstGeom prst="rect">
                  <a:avLst/>
                </a:prstGeom>
                <a:blipFill rotWithShape="1">
                  <a:blip r:embed="rId33"/>
                  <a:stretch>
                    <a:fillRect l="-254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9" name="グループ化 118"/>
          <p:cNvGrpSpPr/>
          <p:nvPr/>
        </p:nvGrpSpPr>
        <p:grpSpPr>
          <a:xfrm>
            <a:off x="5195243" y="4813190"/>
            <a:ext cx="769926" cy="1375387"/>
            <a:chOff x="3198762" y="4646816"/>
            <a:chExt cx="769926" cy="1375387"/>
          </a:xfrm>
        </p:grpSpPr>
        <p:sp>
          <p:nvSpPr>
            <p:cNvPr id="120" name="角丸四角形 119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テキスト ボックス 120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21" name="テキスト ボックス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4"/>
                  <a:stretch>
                    <a:fillRect l="-1681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2" name="グループ化 121"/>
          <p:cNvGrpSpPr/>
          <p:nvPr/>
        </p:nvGrpSpPr>
        <p:grpSpPr>
          <a:xfrm>
            <a:off x="7286920" y="4815008"/>
            <a:ext cx="769926" cy="1375387"/>
            <a:chOff x="3198762" y="4646816"/>
            <a:chExt cx="769926" cy="1375387"/>
          </a:xfrm>
        </p:grpSpPr>
        <p:sp>
          <p:nvSpPr>
            <p:cNvPr id="123" name="角丸四角形 122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テキスト ボックス 123"/>
                <p:cNvSpPr txBox="1"/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24" name="テキスト ボックス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259704"/>
                </a:xfrm>
                <a:prstGeom prst="rect">
                  <a:avLst/>
                </a:prstGeom>
                <a:blipFill rotWithShape="1">
                  <a:blip r:embed="rId35"/>
                  <a:stretch>
                    <a:fillRect l="-2542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" name="グループ化 124"/>
          <p:cNvGrpSpPr/>
          <p:nvPr/>
        </p:nvGrpSpPr>
        <p:grpSpPr>
          <a:xfrm>
            <a:off x="2790245" y="4164198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6" name="下矢印 125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テキスト ボックス 126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8" name="グループ化 127"/>
          <p:cNvGrpSpPr/>
          <p:nvPr/>
        </p:nvGrpSpPr>
        <p:grpSpPr>
          <a:xfrm>
            <a:off x="4983128" y="4164198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9" name="下矢印 128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テキスト ボックス 129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1" name="グループ化 130"/>
          <p:cNvGrpSpPr/>
          <p:nvPr/>
        </p:nvGrpSpPr>
        <p:grpSpPr>
          <a:xfrm>
            <a:off x="7027068" y="4164198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2" name="下矢印 131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テキスト ボックス 132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4" name="グループ化 133"/>
          <p:cNvGrpSpPr/>
          <p:nvPr/>
        </p:nvGrpSpPr>
        <p:grpSpPr>
          <a:xfrm>
            <a:off x="525551" y="4175684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5" name="下矢印 134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テキスト ボックス 135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566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534836" y="2914078"/>
            <a:ext cx="8307915" cy="3539257"/>
            <a:chOff x="346498" y="2751306"/>
            <a:chExt cx="8689999" cy="3702029"/>
          </a:xfrm>
        </p:grpSpPr>
        <p:sp>
          <p:nvSpPr>
            <p:cNvPr id="61" name="角丸四角形 60"/>
            <p:cNvSpPr/>
            <p:nvPr/>
          </p:nvSpPr>
          <p:spPr bwMode="auto">
            <a:xfrm rot="5400000">
              <a:off x="3675821" y="1340771"/>
              <a:ext cx="1783241" cy="8441888"/>
            </a:xfrm>
            <a:prstGeom prst="roundRect">
              <a:avLst>
                <a:gd name="adj" fmla="val 8054"/>
              </a:avLst>
            </a:prstGeom>
            <a:gradFill>
              <a:gsLst>
                <a:gs pos="0">
                  <a:srgbClr val="CBDBBB"/>
                </a:gs>
                <a:gs pos="80000">
                  <a:srgbClr val="F4F8EC"/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62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23" y="4911179"/>
              <a:ext cx="1325862" cy="13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329" y="4900233"/>
              <a:ext cx="1347754" cy="1347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388" y="4900233"/>
              <a:ext cx="1347754" cy="1347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995" y="4900233"/>
              <a:ext cx="1347754" cy="1347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テキスト ボックス 65"/>
            <p:cNvSpPr txBox="1"/>
            <p:nvPr/>
          </p:nvSpPr>
          <p:spPr>
            <a:xfrm>
              <a:off x="8308413" y="5340166"/>
              <a:ext cx="728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/>
                <a:t>・・・</a:t>
              </a:r>
              <a:endParaRPr kumimoji="1" lang="ja-JP" altLang="en-US" sz="2800" dirty="0"/>
            </a:p>
          </p:txBody>
        </p:sp>
        <p:pic>
          <p:nvPicPr>
            <p:cNvPr id="67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24" y="2824812"/>
              <a:ext cx="1332656" cy="1332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614" y="2805837"/>
              <a:ext cx="1332656" cy="1332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1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497" y="2810057"/>
              <a:ext cx="1332656" cy="1332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1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544" y="2805837"/>
              <a:ext cx="1332656" cy="1332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テキスト ボックス 70"/>
                <p:cNvSpPr txBox="1"/>
                <p:nvPr/>
              </p:nvSpPr>
              <p:spPr>
                <a:xfrm>
                  <a:off x="2260713" y="3143422"/>
                  <a:ext cx="6101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テキスト ボックス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0713" y="3143422"/>
                  <a:ext cx="610175" cy="584775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l="-208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テキスト ボックス 71"/>
                <p:cNvSpPr txBox="1"/>
                <p:nvPr/>
              </p:nvSpPr>
              <p:spPr>
                <a:xfrm>
                  <a:off x="4132921" y="3143423"/>
                  <a:ext cx="7910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テキスト ボックス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921" y="3143423"/>
                  <a:ext cx="791003" cy="584775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l="-806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テキスト ボックス 72"/>
                <p:cNvSpPr txBox="1"/>
                <p:nvPr/>
              </p:nvSpPr>
              <p:spPr>
                <a:xfrm>
                  <a:off x="6244413" y="3143423"/>
                  <a:ext cx="8563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テキスト ボックス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4413" y="3143423"/>
                  <a:ext cx="856363" cy="584775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l="-373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1828665" y="3100705"/>
                  <a:ext cx="542404" cy="754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4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≑</m:t>
                        </m:r>
                      </m:oMath>
                    </m:oMathPara>
                  </a14:m>
                  <a:endParaRPr kumimoji="1" lang="ja-JP" altLang="en-US" sz="4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テキスト ボックス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665" y="3100705"/>
                  <a:ext cx="542404" cy="754099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テキスト ボックス 74"/>
            <p:cNvSpPr txBox="1"/>
            <p:nvPr/>
          </p:nvSpPr>
          <p:spPr>
            <a:xfrm>
              <a:off x="8308413" y="3229530"/>
              <a:ext cx="728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/>
                <a:t>・・・</a:t>
              </a:r>
              <a:endParaRPr kumimoji="1" lang="ja-JP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テキスト ボックス 75"/>
                <p:cNvSpPr txBox="1"/>
                <p:nvPr/>
              </p:nvSpPr>
              <p:spPr>
                <a:xfrm>
                  <a:off x="2211073" y="5212112"/>
                  <a:ext cx="6101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3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テキスト ボックス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073" y="5212112"/>
                  <a:ext cx="610175" cy="584775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 l="-208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テキスト ボックス 76"/>
                <p:cNvSpPr txBox="1"/>
                <p:nvPr/>
              </p:nvSpPr>
              <p:spPr>
                <a:xfrm>
                  <a:off x="4149541" y="5212113"/>
                  <a:ext cx="7910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3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テキスト ボックス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9541" y="5212113"/>
                  <a:ext cx="791003" cy="584775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 l="-806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テキスト ボックス 77"/>
                <p:cNvSpPr txBox="1"/>
                <p:nvPr/>
              </p:nvSpPr>
              <p:spPr>
                <a:xfrm>
                  <a:off x="6261033" y="5212113"/>
                  <a:ext cx="8563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3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テキスト ボックス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1033" y="5212113"/>
                  <a:ext cx="856363" cy="584775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 l="-37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テキスト ボックス 78"/>
                <p:cNvSpPr txBox="1"/>
                <p:nvPr/>
              </p:nvSpPr>
              <p:spPr>
                <a:xfrm>
                  <a:off x="1832033" y="5169395"/>
                  <a:ext cx="54240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4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≑</m:t>
                        </m:r>
                      </m:oMath>
                    </m:oMathPara>
                  </a14:m>
                  <a:endParaRPr kumimoji="1" lang="ja-JP" altLang="en-US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テキスト ボックス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2033" y="5169395"/>
                  <a:ext cx="542404" cy="707886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グループ化 79"/>
            <p:cNvGrpSpPr/>
            <p:nvPr/>
          </p:nvGrpSpPr>
          <p:grpSpPr>
            <a:xfrm>
              <a:off x="3059746" y="2763106"/>
              <a:ext cx="720080" cy="1375387"/>
              <a:chOff x="3248608" y="4646816"/>
              <a:chExt cx="720080" cy="1375387"/>
            </a:xfrm>
          </p:grpSpPr>
          <p:sp>
            <p:nvSpPr>
              <p:cNvPr id="81" name="角丸四角形 80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テキスト ボックス 81"/>
                  <p:cNvSpPr txBox="1"/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103" name="テキスト ボックス 10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blipFill rotWithShape="1">
                    <a:blip r:embed="rId28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3" name="グループ化 82"/>
            <p:cNvGrpSpPr/>
            <p:nvPr/>
          </p:nvGrpSpPr>
          <p:grpSpPr>
            <a:xfrm>
              <a:off x="817859" y="2763105"/>
              <a:ext cx="720080" cy="1375387"/>
              <a:chOff x="3245354" y="4646816"/>
              <a:chExt cx="720080" cy="1375387"/>
            </a:xfrm>
          </p:grpSpPr>
          <p:sp>
            <p:nvSpPr>
              <p:cNvPr id="84" name="角丸四角形 83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テキスト ボックス 84"/>
                  <p:cNvSpPr txBox="1"/>
                  <p:nvPr/>
                </p:nvSpPr>
                <p:spPr>
                  <a:xfrm>
                    <a:off x="3245354" y="4718388"/>
                    <a:ext cx="720080" cy="1299202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dirty="0" smtClean="0"/>
                  </a:p>
                </p:txBody>
              </p:sp>
            </mc:Choice>
            <mc:Fallback xmlns="">
              <p:sp>
                <p:nvSpPr>
                  <p:cNvPr id="106" name="テキスト ボックス 10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354" y="4718388"/>
                    <a:ext cx="720080" cy="1299202"/>
                  </a:xfrm>
                  <a:prstGeom prst="rect">
                    <a:avLst/>
                  </a:prstGeom>
                  <a:blipFill rotWithShape="1">
                    <a:blip r:embed="rId29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6" name="グループ化 85"/>
            <p:cNvGrpSpPr/>
            <p:nvPr/>
          </p:nvGrpSpPr>
          <p:grpSpPr>
            <a:xfrm>
              <a:off x="5197886" y="2771403"/>
              <a:ext cx="720080" cy="1375387"/>
              <a:chOff x="3248608" y="4646816"/>
              <a:chExt cx="720080" cy="1375387"/>
            </a:xfrm>
          </p:grpSpPr>
          <p:sp>
            <p:nvSpPr>
              <p:cNvPr id="87" name="角丸四角形 86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テキスト ボックス 87"/>
                  <p:cNvSpPr txBox="1"/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109" name="テキスト ボックス 10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blipFill rotWithShape="1">
                    <a:blip r:embed="rId30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9" name="グループ化 88"/>
            <p:cNvGrpSpPr/>
            <p:nvPr/>
          </p:nvGrpSpPr>
          <p:grpSpPr>
            <a:xfrm>
              <a:off x="7323831" y="2751306"/>
              <a:ext cx="720080" cy="1375387"/>
              <a:chOff x="3248608" y="4646816"/>
              <a:chExt cx="720080" cy="1375387"/>
            </a:xfrm>
          </p:grpSpPr>
          <p:sp>
            <p:nvSpPr>
              <p:cNvPr id="90" name="角丸四角形 89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テキスト ボックス 90"/>
                  <p:cNvSpPr txBox="1"/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112" name="テキスト ボックス 1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blipFill rotWithShape="1">
                    <a:blip r:embed="rId31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8" name="グループ化 147"/>
            <p:cNvGrpSpPr/>
            <p:nvPr/>
          </p:nvGrpSpPr>
          <p:grpSpPr>
            <a:xfrm>
              <a:off x="3009900" y="4868589"/>
              <a:ext cx="769926" cy="1375387"/>
              <a:chOff x="3198762" y="4646816"/>
              <a:chExt cx="769926" cy="1375387"/>
            </a:xfrm>
          </p:grpSpPr>
          <p:sp>
            <p:nvSpPr>
              <p:cNvPr id="149" name="角丸四角形 148"/>
              <p:cNvSpPr/>
              <p:nvPr/>
            </p:nvSpPr>
            <p:spPr bwMode="auto">
              <a:xfrm>
                <a:off x="3198762" y="4646816"/>
                <a:ext cx="762000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テキスト ボックス 149"/>
                  <p:cNvSpPr txBox="1"/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115" name="テキスト ボックス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blipFill rotWithShape="1">
                    <a:blip r:embed="rId32"/>
                    <a:stretch>
                      <a:fillRect l="-2542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1" name="グループ化 150"/>
            <p:cNvGrpSpPr/>
            <p:nvPr/>
          </p:nvGrpSpPr>
          <p:grpSpPr>
            <a:xfrm>
              <a:off x="762000" y="4887638"/>
              <a:ext cx="775939" cy="1375387"/>
              <a:chOff x="3189495" y="4646816"/>
              <a:chExt cx="775939" cy="1375387"/>
            </a:xfrm>
          </p:grpSpPr>
          <p:sp>
            <p:nvSpPr>
              <p:cNvPr id="152" name="角丸四角形 151"/>
              <p:cNvSpPr/>
              <p:nvPr/>
            </p:nvSpPr>
            <p:spPr bwMode="auto">
              <a:xfrm>
                <a:off x="3189495" y="4646816"/>
                <a:ext cx="771525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3" name="テキスト ボックス 152"/>
                  <p:cNvSpPr txBox="1"/>
                  <p:nvPr/>
                </p:nvSpPr>
                <p:spPr>
                  <a:xfrm>
                    <a:off x="3245354" y="4718388"/>
                    <a:ext cx="720080" cy="1299202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dirty="0" smtClean="0"/>
                  </a:p>
                </p:txBody>
              </p:sp>
            </mc:Choice>
            <mc:Fallback xmlns="">
              <p:sp>
                <p:nvSpPr>
                  <p:cNvPr id="118" name="テキスト ボックス 1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354" y="4718388"/>
                    <a:ext cx="720080" cy="1299202"/>
                  </a:xfrm>
                  <a:prstGeom prst="rect">
                    <a:avLst/>
                  </a:prstGeom>
                  <a:blipFill rotWithShape="1">
                    <a:blip r:embed="rId33"/>
                    <a:stretch>
                      <a:fillRect l="-2542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4" name="グループ化 153"/>
            <p:cNvGrpSpPr/>
            <p:nvPr/>
          </p:nvGrpSpPr>
          <p:grpSpPr>
            <a:xfrm>
              <a:off x="5195243" y="4864496"/>
              <a:ext cx="769926" cy="1375387"/>
              <a:chOff x="3198762" y="4646816"/>
              <a:chExt cx="769926" cy="1375387"/>
            </a:xfrm>
          </p:grpSpPr>
          <p:sp>
            <p:nvSpPr>
              <p:cNvPr id="155" name="角丸四角形 154"/>
              <p:cNvSpPr/>
              <p:nvPr/>
            </p:nvSpPr>
            <p:spPr bwMode="auto">
              <a:xfrm>
                <a:off x="3198762" y="4646816"/>
                <a:ext cx="762000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テキスト ボックス 155"/>
                  <p:cNvSpPr txBox="1"/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121" name="テキスト ボックス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blipFill rotWithShape="1">
                    <a:blip r:embed="rId34"/>
                    <a:stretch>
                      <a:fillRect l="-1681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7" name="グループ化 156"/>
            <p:cNvGrpSpPr/>
            <p:nvPr/>
          </p:nvGrpSpPr>
          <p:grpSpPr>
            <a:xfrm>
              <a:off x="7286920" y="4866314"/>
              <a:ext cx="769926" cy="1375387"/>
              <a:chOff x="3198762" y="4646816"/>
              <a:chExt cx="769926" cy="1375387"/>
            </a:xfrm>
          </p:grpSpPr>
          <p:sp>
            <p:nvSpPr>
              <p:cNvPr id="158" name="角丸四角形 157"/>
              <p:cNvSpPr/>
              <p:nvPr/>
            </p:nvSpPr>
            <p:spPr bwMode="auto">
              <a:xfrm>
                <a:off x="3198762" y="4646816"/>
                <a:ext cx="762000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テキスト ボックス 158"/>
                  <p:cNvSpPr txBox="1"/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124" name="テキスト ボックス 1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710090"/>
                    <a:ext cx="720080" cy="1259704"/>
                  </a:xfrm>
                  <a:prstGeom prst="rect">
                    <a:avLst/>
                  </a:prstGeom>
                  <a:blipFill rotWithShape="1">
                    <a:blip r:embed="rId35"/>
                    <a:stretch>
                      <a:fillRect l="-2542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0" name="グループ化 159"/>
            <p:cNvGrpSpPr/>
            <p:nvPr/>
          </p:nvGrpSpPr>
          <p:grpSpPr>
            <a:xfrm>
              <a:off x="2790245" y="4215504"/>
              <a:ext cx="1196039" cy="516319"/>
              <a:chOff x="1126623" y="4842893"/>
              <a:chExt cx="1040068" cy="553487"/>
            </a:xfrm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下矢印 160"/>
              <p:cNvSpPr/>
              <p:nvPr/>
            </p:nvSpPr>
            <p:spPr bwMode="auto">
              <a:xfrm>
                <a:off x="1126623" y="4867672"/>
                <a:ext cx="1040068" cy="528708"/>
              </a:xfrm>
              <a:prstGeom prst="downArrow">
                <a:avLst>
                  <a:gd name="adj1" fmla="val 58683"/>
                  <a:gd name="adj2" fmla="val 65783"/>
                </a:avLst>
              </a:prstGeom>
              <a:solidFill>
                <a:schemeClr val="bg2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i="0" u="none" strike="noStrike" normalizeH="0" baseline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テキスト ボックス 161"/>
                  <p:cNvSpPr txBox="1"/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l-GR" altLang="ja-JP" sz="2400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𝟊</m:t>
                          </m:r>
                        </m:oMath>
                      </m:oMathPara>
                    </a14:m>
                    <a:endParaRPr kumimoji="1" lang="ja-JP" altLang="en-US" sz="3200" dirty="0">
                      <a:ln w="18000">
                        <a:solidFill>
                          <a:schemeClr val="bg1"/>
                        </a:solidFill>
                        <a:prstDash val="solid"/>
                        <a:miter lim="800000"/>
                      </a:ln>
                      <a:noFill/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48" name="テキスト ボックス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blipFill rotWithShape="1">
                    <a:blip r:embed="rId3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グループ化 162"/>
            <p:cNvGrpSpPr/>
            <p:nvPr/>
          </p:nvGrpSpPr>
          <p:grpSpPr>
            <a:xfrm>
              <a:off x="4983128" y="4215504"/>
              <a:ext cx="1196039" cy="516319"/>
              <a:chOff x="1126623" y="4842893"/>
              <a:chExt cx="1040068" cy="553487"/>
            </a:xfrm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4" name="下矢印 163"/>
              <p:cNvSpPr/>
              <p:nvPr/>
            </p:nvSpPr>
            <p:spPr bwMode="auto">
              <a:xfrm>
                <a:off x="1126623" y="4867672"/>
                <a:ext cx="1040068" cy="528708"/>
              </a:xfrm>
              <a:prstGeom prst="downArrow">
                <a:avLst>
                  <a:gd name="adj1" fmla="val 58683"/>
                  <a:gd name="adj2" fmla="val 65783"/>
                </a:avLst>
              </a:prstGeom>
              <a:solidFill>
                <a:schemeClr val="bg2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i="0" u="none" strike="noStrike" normalizeH="0" baseline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テキスト ボックス 164"/>
                  <p:cNvSpPr txBox="1"/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l-GR" altLang="ja-JP" sz="2400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𝟊</m:t>
                          </m:r>
                        </m:oMath>
                      </m:oMathPara>
                    </a14:m>
                    <a:endParaRPr kumimoji="1" lang="ja-JP" altLang="en-US" sz="3200" dirty="0">
                      <a:ln w="18000">
                        <a:solidFill>
                          <a:schemeClr val="bg1"/>
                        </a:solidFill>
                        <a:prstDash val="solid"/>
                        <a:miter lim="800000"/>
                      </a:ln>
                      <a:noFill/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48" name="テキスト ボックス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blipFill rotWithShape="1">
                    <a:blip r:embed="rId3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6" name="グループ化 165"/>
            <p:cNvGrpSpPr/>
            <p:nvPr/>
          </p:nvGrpSpPr>
          <p:grpSpPr>
            <a:xfrm>
              <a:off x="7027068" y="4215504"/>
              <a:ext cx="1196039" cy="516319"/>
              <a:chOff x="1126623" y="4842893"/>
              <a:chExt cx="1040068" cy="553487"/>
            </a:xfrm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下矢印 166"/>
              <p:cNvSpPr/>
              <p:nvPr/>
            </p:nvSpPr>
            <p:spPr bwMode="auto">
              <a:xfrm>
                <a:off x="1126623" y="4867672"/>
                <a:ext cx="1040068" cy="528708"/>
              </a:xfrm>
              <a:prstGeom prst="downArrow">
                <a:avLst>
                  <a:gd name="adj1" fmla="val 58683"/>
                  <a:gd name="adj2" fmla="val 65783"/>
                </a:avLst>
              </a:prstGeom>
              <a:solidFill>
                <a:schemeClr val="bg2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i="0" u="none" strike="noStrike" normalizeH="0" baseline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テキスト ボックス 167"/>
                  <p:cNvSpPr txBox="1"/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l-GR" altLang="ja-JP" sz="2400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𝟊</m:t>
                          </m:r>
                        </m:oMath>
                      </m:oMathPara>
                    </a14:m>
                    <a:endParaRPr kumimoji="1" lang="ja-JP" altLang="en-US" sz="3200" dirty="0">
                      <a:ln w="18000">
                        <a:solidFill>
                          <a:schemeClr val="bg1"/>
                        </a:solidFill>
                        <a:prstDash val="solid"/>
                        <a:miter lim="800000"/>
                      </a:ln>
                      <a:noFill/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48" name="テキスト ボックス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blipFill rotWithShape="1">
                    <a:blip r:embed="rId3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9" name="グループ化 168"/>
            <p:cNvGrpSpPr/>
            <p:nvPr/>
          </p:nvGrpSpPr>
          <p:grpSpPr>
            <a:xfrm>
              <a:off x="525551" y="4226990"/>
              <a:ext cx="1196039" cy="516319"/>
              <a:chOff x="1126623" y="4842893"/>
              <a:chExt cx="1040068" cy="553487"/>
            </a:xfrm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0" name="下矢印 169"/>
              <p:cNvSpPr/>
              <p:nvPr/>
            </p:nvSpPr>
            <p:spPr bwMode="auto">
              <a:xfrm>
                <a:off x="1126623" y="4867672"/>
                <a:ext cx="1040068" cy="528708"/>
              </a:xfrm>
              <a:prstGeom prst="downArrow">
                <a:avLst>
                  <a:gd name="adj1" fmla="val 58683"/>
                  <a:gd name="adj2" fmla="val 65783"/>
                </a:avLst>
              </a:prstGeom>
              <a:solidFill>
                <a:schemeClr val="bg2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i="0" u="none" strike="noStrike" normalizeH="0" baseline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テキスト ボックス 170"/>
                  <p:cNvSpPr txBox="1"/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kumimoji="1" lang="el-GR" altLang="ja-JP" sz="2400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𝟊</m:t>
                          </m:r>
                        </m:oMath>
                      </m:oMathPara>
                    </a14:m>
                    <a:endParaRPr kumimoji="1" lang="ja-JP" altLang="en-US" sz="3200" dirty="0">
                      <a:ln w="18000">
                        <a:solidFill>
                          <a:schemeClr val="bg1"/>
                        </a:solidFill>
                        <a:prstDash val="solid"/>
                        <a:miter lim="800000"/>
                      </a:ln>
                      <a:noFill/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48" name="テキスト ボックス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9299" y="4842893"/>
                    <a:ext cx="936103" cy="461665"/>
                  </a:xfrm>
                  <a:prstGeom prst="rect">
                    <a:avLst/>
                  </a:prstGeom>
                  <a:blipFill rotWithShape="1">
                    <a:blip r:embed="rId3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このロジックは下記</a:t>
            </a:r>
            <a:r>
              <a:rPr lang="ja-JP" altLang="en-US" dirty="0"/>
              <a:t>条件を満たせば非常に高速</a:t>
            </a:r>
            <a:endParaRPr lang="en-US" altLang="ja-JP" dirty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>
                <a:solidFill>
                  <a:srgbClr val="FF0000"/>
                </a:solidFill>
              </a:rPr>
              <a:t>必要</a:t>
            </a:r>
            <a:r>
              <a:rPr lang="ja-JP" altLang="en-US" dirty="0" smtClean="0">
                <a:solidFill>
                  <a:srgbClr val="FF0000"/>
                </a:solidFill>
              </a:rPr>
              <a:t>な係数が</a:t>
            </a:r>
            <a:r>
              <a:rPr lang="ja-JP" altLang="en-US" dirty="0">
                <a:solidFill>
                  <a:srgbClr val="FF0000"/>
                </a:solidFill>
              </a:rPr>
              <a:t>十分に少ない</a:t>
            </a:r>
            <a:endParaRPr lang="en-US" altLang="ja-JP" dirty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>
                <a:solidFill>
                  <a:srgbClr val="FF0000"/>
                </a:solidFill>
              </a:rPr>
              <a:t>係数が高速に計算</a:t>
            </a:r>
            <a:r>
              <a:rPr lang="ja-JP" altLang="en-US" dirty="0" smtClean="0">
                <a:solidFill>
                  <a:srgbClr val="FF0000"/>
                </a:solidFill>
              </a:rPr>
              <a:t>可能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キーアイディア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/>
              <p:cNvSpPr txBox="1"/>
              <p:nvPr/>
            </p:nvSpPr>
            <p:spPr>
              <a:xfrm>
                <a:off x="1318824" y="5877503"/>
                <a:ext cx="6506353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C33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b="0" dirty="0" smtClean="0">
                    <a:solidFill>
                      <a:srgbClr val="CC3300"/>
                    </a:solidFill>
                  </a:rPr>
                  <a:t>今後既知の状態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CC33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CC33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kumimoji="1" lang="ja-JP" altLang="en-US" sz="2800" b="0" dirty="0" smtClean="0">
                    <a:solidFill>
                      <a:srgbClr val="CC3300"/>
                    </a:solidFill>
                  </a:rPr>
                  <a:t>を</a:t>
                </a:r>
                <a:r>
                  <a:rPr kumimoji="1" lang="en-US" altLang="ja-JP" sz="2800" b="0" dirty="0" smtClean="0">
                    <a:solidFill>
                      <a:srgbClr val="CC3300"/>
                    </a:solidFill>
                  </a:rPr>
                  <a:t>”</a:t>
                </a:r>
                <a:r>
                  <a:rPr kumimoji="1" lang="ja-JP" altLang="en-US" sz="2800" b="0" dirty="0" smtClean="0">
                    <a:solidFill>
                      <a:srgbClr val="CC3300"/>
                    </a:solidFill>
                  </a:rPr>
                  <a:t>基底</a:t>
                </a:r>
                <a:r>
                  <a:rPr kumimoji="1" lang="en-US" altLang="ja-JP" sz="2800" b="0" dirty="0" smtClean="0">
                    <a:solidFill>
                      <a:srgbClr val="CC3300"/>
                    </a:solidFill>
                  </a:rPr>
                  <a:t>”</a:t>
                </a:r>
                <a:r>
                  <a:rPr kumimoji="1" lang="ja-JP" altLang="en-US" sz="2800" b="0" dirty="0" smtClean="0">
                    <a:solidFill>
                      <a:srgbClr val="CC3300"/>
                    </a:solidFill>
                  </a:rPr>
                  <a:t>と呼ぶ</a:t>
                </a:r>
                <a:endParaRPr kumimoji="1" lang="ja-JP" altLang="en-US" sz="2800" b="0" dirty="0">
                  <a:solidFill>
                    <a:srgbClr val="CC3300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824" y="5877503"/>
                <a:ext cx="6506353" cy="523220"/>
              </a:xfrm>
              <a:prstGeom prst="rect">
                <a:avLst/>
              </a:prstGeom>
              <a:blipFill rotWithShape="1">
                <a:blip r:embed="rId37"/>
                <a:stretch>
                  <a:fillRect t="-12088" b="-26374"/>
                </a:stretch>
              </a:blipFill>
              <a:ln w="28575">
                <a:solidFill>
                  <a:srgbClr val="CC33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2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導入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/>
              <a:t>手法の詳細</a:t>
            </a:r>
            <a:r>
              <a:rPr lang="ja-JP" altLang="en-US" dirty="0" smtClean="0"/>
              <a:t>解説</a:t>
            </a:r>
            <a:endParaRPr lang="en-US" altLang="ja-JP" dirty="0" smtClean="0"/>
          </a:p>
          <a:p>
            <a:pPr marL="400050" lvl="1" indent="0">
              <a:buNone/>
            </a:pPr>
            <a:r>
              <a:rPr lang="ja-JP" altLang="en-US" dirty="0"/>
              <a:t>  </a:t>
            </a:r>
            <a:r>
              <a:rPr lang="ja-JP" altLang="en-US" dirty="0" smtClean="0"/>
              <a:t>   </a:t>
            </a:r>
            <a:r>
              <a:rPr lang="en-US" altLang="ja-JP" dirty="0" smtClean="0"/>
              <a:t>1</a:t>
            </a:r>
            <a:r>
              <a:rPr lang="en-US" altLang="ja-JP" dirty="0"/>
              <a:t>. </a:t>
            </a:r>
            <a:r>
              <a:rPr lang="ja-JP" altLang="en-US" dirty="0" smtClean="0"/>
              <a:t>最適な基底の計算方法</a:t>
            </a:r>
            <a:endParaRPr lang="en-US" altLang="ja-JP" dirty="0"/>
          </a:p>
          <a:p>
            <a:pPr marL="400050" lvl="1" indent="0">
              <a:buNone/>
            </a:pPr>
            <a:r>
              <a:rPr lang="en-US" altLang="ja-JP" dirty="0"/>
              <a:t>    </a:t>
            </a:r>
            <a:r>
              <a:rPr lang="en-US" altLang="ja-JP" dirty="0" smtClean="0"/>
              <a:t> </a:t>
            </a:r>
            <a:r>
              <a:rPr lang="en-US" altLang="ja-JP" dirty="0"/>
              <a:t>2. </a:t>
            </a:r>
            <a:r>
              <a:rPr lang="ja-JP" altLang="en-US" dirty="0" smtClean="0"/>
              <a:t>係数の計算方法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ショートデモ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25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導入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/>
              <a:t>手法の詳細</a:t>
            </a:r>
            <a:r>
              <a:rPr lang="ja-JP" altLang="en-US" dirty="0" smtClean="0"/>
              <a:t>解説</a:t>
            </a:r>
            <a:endParaRPr lang="en-US" altLang="ja-JP" dirty="0" smtClean="0"/>
          </a:p>
          <a:p>
            <a:pPr marL="400050" lvl="1" indent="0">
              <a:buNone/>
            </a:pPr>
            <a:r>
              <a:rPr lang="ja-JP" altLang="en-US" dirty="0"/>
              <a:t>  </a:t>
            </a:r>
            <a:r>
              <a:rPr lang="ja-JP" altLang="en-US" dirty="0" smtClean="0"/>
              <a:t>   </a:t>
            </a:r>
            <a:r>
              <a:rPr lang="en-US" altLang="ja-JP" dirty="0" smtClean="0"/>
              <a:t>1</a:t>
            </a:r>
            <a:r>
              <a:rPr lang="en-US" altLang="ja-JP" dirty="0"/>
              <a:t>. </a:t>
            </a:r>
            <a:r>
              <a:rPr lang="ja-JP" altLang="en-US" dirty="0" smtClean="0"/>
              <a:t>最適な基底の計算方法</a:t>
            </a:r>
            <a:endParaRPr lang="en-US" altLang="ja-JP" dirty="0"/>
          </a:p>
          <a:p>
            <a:pPr marL="400050" lvl="1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   </a:t>
            </a:r>
            <a:r>
              <a:rPr lang="en-US" altLang="ja-JP" dirty="0" smtClean="0">
                <a:solidFill>
                  <a:srgbClr val="C0C0C0"/>
                </a:solidFill>
              </a:rPr>
              <a:t> </a:t>
            </a:r>
            <a:r>
              <a:rPr lang="en-US" altLang="ja-JP" dirty="0">
                <a:solidFill>
                  <a:srgbClr val="C0C0C0"/>
                </a:solidFill>
              </a:rPr>
              <a:t>2. </a:t>
            </a:r>
            <a:r>
              <a:rPr lang="ja-JP" altLang="en-US" dirty="0" smtClean="0">
                <a:solidFill>
                  <a:srgbClr val="C0C0C0"/>
                </a:solidFill>
              </a:rPr>
              <a:t>係数の計算方法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ショートデモ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09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角丸四角形 56"/>
          <p:cNvSpPr/>
          <p:nvPr/>
        </p:nvSpPr>
        <p:spPr bwMode="auto">
          <a:xfrm>
            <a:off x="251520" y="2985823"/>
            <a:ext cx="8640960" cy="3467513"/>
          </a:xfrm>
          <a:prstGeom prst="roundRect">
            <a:avLst>
              <a:gd name="adj" fmla="val 7347"/>
            </a:avLst>
          </a:prstGeom>
          <a:gradFill>
            <a:gsLst>
              <a:gs pos="0">
                <a:srgbClr val="C1EF89"/>
              </a:gs>
              <a:gs pos="80000">
                <a:srgbClr val="F3FFE5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を求める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5385" b="-2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dirty="0" smtClean="0"/>
                  <a:t>２方向のアプローチが考えられる</a:t>
                </a:r>
              </a:p>
              <a:p>
                <a:pPr lvl="1"/>
                <a:r>
                  <a:rPr lang="ja-JP" altLang="en-US" dirty="0" smtClean="0">
                    <a:solidFill>
                      <a:srgbClr val="FF0000"/>
                    </a:solidFill>
                  </a:rPr>
                  <a:t>直接光優先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ja-JP" altLang="en-US" dirty="0" smtClean="0">
                    <a:solidFill>
                      <a:srgbClr val="FF0000"/>
                    </a:solidFill>
                  </a:rPr>
                  <a:t>を先に求めて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/>
                </a:r>
                <a:br>
                  <a:rPr lang="en-US" altLang="ja-JP" dirty="0" smtClean="0">
                    <a:solidFill>
                      <a:srgbClr val="FF0000"/>
                    </a:solidFill>
                  </a:rPr>
                </a:br>
                <a:r>
                  <a:rPr lang="en-US" altLang="ja-JP" dirty="0" smtClean="0">
                    <a:solidFill>
                      <a:srgbClr val="FF0000"/>
                    </a:solidFill>
                  </a:rPr>
                  <a:t>		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  <m:r>
                      <a:rPr lang="en-US" altLang="ja-JP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>
                        <a:solidFill>
                          <a:srgbClr val="FF0000"/>
                        </a:solidFill>
                        <a:latin typeface="Cambria Math"/>
                      </a:rPr>
                      <m:t>F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ja-JP" altLang="en-US" dirty="0" smtClean="0">
                    <a:solidFill>
                      <a:srgbClr val="FF0000"/>
                    </a:solidFill>
                  </a:rPr>
                  <a:t>から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  <m:r>
                      <a:rPr lang="ja-JP" alt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を</m:t>
                    </m:r>
                    <m:r>
                      <a:rPr lang="ja-JP" altLang="en-US" i="1">
                        <a:solidFill>
                          <a:srgbClr val="FF0000"/>
                        </a:solidFill>
                        <a:latin typeface="Cambria Math"/>
                      </a:rPr>
                      <m:t>算出</m:t>
                    </m:r>
                  </m:oMath>
                </a14:m>
                <a:endParaRPr lang="en-US" altLang="ja-JP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 t="-1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9" y="5096003"/>
            <a:ext cx="1238309" cy="123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05" y="5085780"/>
            <a:ext cx="1258755" cy="12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09" y="5085780"/>
            <a:ext cx="1258755" cy="12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55" y="5085780"/>
            <a:ext cx="1258755" cy="12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テキスト ボックス 47"/>
          <p:cNvSpPr txBox="1"/>
          <p:nvPr/>
        </p:nvSpPr>
        <p:spPr>
          <a:xfrm>
            <a:off x="8011163" y="5496662"/>
            <a:ext cx="65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8" y="3147410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97" y="3129688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50" y="3133629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05" y="3129688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/>
              <p:cNvSpPr txBox="1"/>
              <p:nvPr/>
            </p:nvSpPr>
            <p:spPr>
              <a:xfrm>
                <a:off x="2348392" y="3444981"/>
                <a:ext cx="5698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テキスト ボックス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392" y="3444981"/>
                <a:ext cx="569882" cy="52322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/>
              <p:cNvSpPr txBox="1"/>
              <p:nvPr/>
            </p:nvSpPr>
            <p:spPr>
              <a:xfrm>
                <a:off x="4096968" y="3444981"/>
                <a:ext cx="7387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テキスト ボックス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68" y="3444981"/>
                <a:ext cx="738769" cy="523220"/>
              </a:xfrm>
              <a:prstGeom prst="rect">
                <a:avLst/>
              </a:prstGeom>
              <a:blipFill rotWithShape="1">
                <a:blip r:embed="rId21"/>
                <a:stretch>
                  <a:fillRect l="-16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/>
              <p:cNvSpPr txBox="1"/>
              <p:nvPr/>
            </p:nvSpPr>
            <p:spPr>
              <a:xfrm>
                <a:off x="6069027" y="3444981"/>
                <a:ext cx="799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テキスト ボックス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027" y="3444981"/>
                <a:ext cx="799813" cy="523220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/>
              <p:cNvSpPr txBox="1"/>
              <p:nvPr/>
            </p:nvSpPr>
            <p:spPr>
              <a:xfrm>
                <a:off x="1944874" y="3405084"/>
                <a:ext cx="5065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874" y="3405084"/>
                <a:ext cx="506586" cy="646331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テキスト ボックス 60"/>
          <p:cNvSpPr txBox="1"/>
          <p:nvPr/>
        </p:nvSpPr>
        <p:spPr>
          <a:xfrm>
            <a:off x="8011163" y="3525402"/>
            <a:ext cx="65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/>
              <p:cNvSpPr txBox="1"/>
              <p:nvPr/>
            </p:nvSpPr>
            <p:spPr>
              <a:xfrm>
                <a:off x="2302030" y="5377064"/>
                <a:ext cx="5698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テキスト ボックス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030" y="5377064"/>
                <a:ext cx="569882" cy="523220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/>
              <p:cNvSpPr txBox="1"/>
              <p:nvPr/>
            </p:nvSpPr>
            <p:spPr>
              <a:xfrm>
                <a:off x="4112491" y="5377065"/>
                <a:ext cx="7387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テキスト ボックス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491" y="5377065"/>
                <a:ext cx="738769" cy="523220"/>
              </a:xfrm>
              <a:prstGeom prst="rect">
                <a:avLst/>
              </a:prstGeom>
              <a:blipFill rotWithShape="1">
                <a:blip r:embed="rId25"/>
                <a:stretch>
                  <a:fillRect l="-24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/>
              <p:cNvSpPr txBox="1"/>
              <p:nvPr/>
            </p:nvSpPr>
            <p:spPr>
              <a:xfrm>
                <a:off x="6084551" y="5377065"/>
                <a:ext cx="799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テキスト ボックス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551" y="5377065"/>
                <a:ext cx="799813" cy="523220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/>
              <p:cNvSpPr txBox="1"/>
              <p:nvPr/>
            </p:nvSpPr>
            <p:spPr>
              <a:xfrm>
                <a:off x="1948020" y="5337168"/>
                <a:ext cx="506586" cy="661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テキスト ボックス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020" y="5337168"/>
                <a:ext cx="506586" cy="66114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グループ化 65"/>
          <p:cNvGrpSpPr/>
          <p:nvPr/>
        </p:nvGrpSpPr>
        <p:grpSpPr>
          <a:xfrm>
            <a:off x="3094661" y="3089779"/>
            <a:ext cx="672529" cy="1284563"/>
            <a:chOff x="3248608" y="4646816"/>
            <a:chExt cx="720080" cy="1375387"/>
          </a:xfrm>
        </p:grpSpPr>
        <p:sp>
          <p:nvSpPr>
            <p:cNvPr id="111" name="角丸四角形 110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12" name="テキスト ボックス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グループ化 66"/>
          <p:cNvGrpSpPr/>
          <p:nvPr/>
        </p:nvGrpSpPr>
        <p:grpSpPr>
          <a:xfrm>
            <a:off x="1000817" y="3089778"/>
            <a:ext cx="672529" cy="1284563"/>
            <a:chOff x="3245354" y="4646816"/>
            <a:chExt cx="720080" cy="1375387"/>
          </a:xfrm>
        </p:grpSpPr>
        <p:sp>
          <p:nvSpPr>
            <p:cNvPr id="109" name="角丸四角形 108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テキスト ボックス 109"/>
                <p:cNvSpPr txBox="1"/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10" name="テキスト ボックス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グループ化 68"/>
          <p:cNvGrpSpPr/>
          <p:nvPr/>
        </p:nvGrpSpPr>
        <p:grpSpPr>
          <a:xfrm>
            <a:off x="5091609" y="3097528"/>
            <a:ext cx="672529" cy="1284563"/>
            <a:chOff x="3248608" y="4646816"/>
            <a:chExt cx="720080" cy="1375387"/>
          </a:xfrm>
        </p:grpSpPr>
        <p:sp>
          <p:nvSpPr>
            <p:cNvPr id="107" name="角丸四角形 106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テキスト ボックス 107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08" name="テキスト ボックス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グループ化 69"/>
          <p:cNvGrpSpPr/>
          <p:nvPr/>
        </p:nvGrpSpPr>
        <p:grpSpPr>
          <a:xfrm>
            <a:off x="7077167" y="3078758"/>
            <a:ext cx="672529" cy="1284563"/>
            <a:chOff x="3248608" y="4646816"/>
            <a:chExt cx="720080" cy="1375387"/>
          </a:xfrm>
        </p:grpSpPr>
        <p:sp>
          <p:nvSpPr>
            <p:cNvPr id="105" name="角丸四角形 104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テキスト ボックス 105"/>
                <p:cNvSpPr txBox="1"/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06" name="テキスト ボックス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グループ化 70"/>
          <p:cNvGrpSpPr/>
          <p:nvPr/>
        </p:nvGrpSpPr>
        <p:grpSpPr>
          <a:xfrm>
            <a:off x="3048107" y="5056226"/>
            <a:ext cx="719084" cy="1284563"/>
            <a:chOff x="3198762" y="4646816"/>
            <a:chExt cx="769926" cy="1375387"/>
          </a:xfrm>
        </p:grpSpPr>
        <p:sp>
          <p:nvSpPr>
            <p:cNvPr id="103" name="角丸四角形 102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テキスト ボックス 103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04" name="テキスト ボックス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グループ化 71"/>
          <p:cNvGrpSpPr/>
          <p:nvPr/>
        </p:nvGrpSpPr>
        <p:grpSpPr>
          <a:xfrm>
            <a:off x="948647" y="5074017"/>
            <a:ext cx="724700" cy="1284563"/>
            <a:chOff x="3189495" y="4646816"/>
            <a:chExt cx="775939" cy="1375387"/>
          </a:xfrm>
        </p:grpSpPr>
        <p:sp>
          <p:nvSpPr>
            <p:cNvPr id="91" name="角丸四角形 90"/>
            <p:cNvSpPr/>
            <p:nvPr/>
          </p:nvSpPr>
          <p:spPr bwMode="auto">
            <a:xfrm>
              <a:off x="3189495" y="4646816"/>
              <a:ext cx="771525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テキスト ボックス 91"/>
                <p:cNvSpPr txBox="1"/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92" name="テキスト ボックス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blipFill rotWithShape="1">
                  <a:blip r:embed="rId33"/>
                  <a:stretch>
                    <a:fillRect l="-909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グループ化 72"/>
          <p:cNvGrpSpPr/>
          <p:nvPr/>
        </p:nvGrpSpPr>
        <p:grpSpPr>
          <a:xfrm>
            <a:off x="5089140" y="5052403"/>
            <a:ext cx="719084" cy="1284563"/>
            <a:chOff x="3198762" y="4646816"/>
            <a:chExt cx="769926" cy="1375387"/>
          </a:xfrm>
        </p:grpSpPr>
        <p:sp>
          <p:nvSpPr>
            <p:cNvPr id="89" name="角丸四角形 88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テキスト ボックス 89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90" name="テキスト ボックス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34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グループ化 73"/>
          <p:cNvGrpSpPr/>
          <p:nvPr/>
        </p:nvGrpSpPr>
        <p:grpSpPr>
          <a:xfrm>
            <a:off x="7042693" y="5054101"/>
            <a:ext cx="719084" cy="1284563"/>
            <a:chOff x="3198762" y="4646816"/>
            <a:chExt cx="769926" cy="1375387"/>
          </a:xfrm>
        </p:grpSpPr>
        <p:sp>
          <p:nvSpPr>
            <p:cNvPr id="87" name="角丸四角形 86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テキスト ボックス 87"/>
                <p:cNvSpPr txBox="1"/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88" name="テキスト ボックス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blipFill rotWithShape="1">
                  <a:blip r:embed="rId3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右カーブ矢印 16"/>
          <p:cNvSpPr/>
          <p:nvPr/>
        </p:nvSpPr>
        <p:spPr bwMode="auto">
          <a:xfrm>
            <a:off x="827348" y="4244487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テキスト ボックス 112"/>
              <p:cNvSpPr txBox="1"/>
              <p:nvPr/>
            </p:nvSpPr>
            <p:spPr>
              <a:xfrm>
                <a:off x="110219" y="4458260"/>
                <a:ext cx="1005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l-GR" altLang="ja-JP" sz="2400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𝟊</m:t>
                      </m:r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3" name="テキスト ボックス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19" y="4458260"/>
                <a:ext cx="1005397" cy="461665"/>
              </a:xfrm>
              <a:prstGeom prst="rect">
                <a:avLst/>
              </a:prstGeom>
              <a:blipFill rotWithShape="1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右カーブ矢印 160"/>
          <p:cNvSpPr/>
          <p:nvPr/>
        </p:nvSpPr>
        <p:spPr bwMode="auto">
          <a:xfrm>
            <a:off x="2945831" y="4244487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テキスト ボックス 161"/>
              <p:cNvSpPr txBox="1"/>
              <p:nvPr/>
            </p:nvSpPr>
            <p:spPr>
              <a:xfrm>
                <a:off x="2198451" y="4458260"/>
                <a:ext cx="1005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l-GR" altLang="ja-JP" sz="2400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𝟊</m:t>
                      </m:r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2" name="テキスト ボックス 1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451" y="4458260"/>
                <a:ext cx="1005397" cy="461665"/>
              </a:xfrm>
              <a:prstGeom prst="rect">
                <a:avLst/>
              </a:prstGeom>
              <a:blipFill rotWithShape="1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右カーブ矢印 165"/>
          <p:cNvSpPr/>
          <p:nvPr/>
        </p:nvSpPr>
        <p:spPr bwMode="auto">
          <a:xfrm>
            <a:off x="4969409" y="4244487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テキスト ボックス 166"/>
              <p:cNvSpPr txBox="1"/>
              <p:nvPr/>
            </p:nvSpPr>
            <p:spPr>
              <a:xfrm>
                <a:off x="4214675" y="4458260"/>
                <a:ext cx="1005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l-GR" altLang="ja-JP" sz="2400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𝟊</m:t>
                      </m:r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7" name="テキスト ボックス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675" y="4458260"/>
                <a:ext cx="1005397" cy="461665"/>
              </a:xfrm>
              <a:prstGeom prst="rect">
                <a:avLst/>
              </a:prstGeom>
              <a:blipFill rotWithShape="1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右カーブ矢印 170"/>
          <p:cNvSpPr/>
          <p:nvPr/>
        </p:nvSpPr>
        <p:spPr bwMode="auto">
          <a:xfrm>
            <a:off x="6928189" y="4244487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テキスト ボックス 171"/>
              <p:cNvSpPr txBox="1"/>
              <p:nvPr/>
            </p:nvSpPr>
            <p:spPr>
              <a:xfrm>
                <a:off x="6156176" y="4458260"/>
                <a:ext cx="1005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l-GR" altLang="ja-JP" sz="2400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FF0000"/>
                          </a:solidFill>
                          <a:effectLst/>
                          <a:latin typeface="Cambria Math"/>
                          <a:ea typeface="Cambria Math"/>
                        </a:rPr>
                        <m:t>𝟊</m:t>
                      </m:r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2" name="テキスト ボックス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4458260"/>
                <a:ext cx="1005397" cy="461665"/>
              </a:xfrm>
              <a:prstGeom prst="rect">
                <a:avLst/>
              </a:prstGeom>
              <a:blipFill rotWithShape="1"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4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2" grpId="0"/>
      <p:bldP spid="63" grpId="0"/>
      <p:bldP spid="64" grpId="0"/>
      <p:bldP spid="65" grpId="0"/>
      <p:bldP spid="161" grpId="0" animBg="1"/>
      <p:bldP spid="162" grpId="0"/>
      <p:bldP spid="166" grpId="0" animBg="1"/>
      <p:bldP spid="167" grpId="0"/>
      <p:bldP spid="171" grpId="0" animBg="1"/>
      <p:bldP spid="17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角丸四角形 56"/>
          <p:cNvSpPr/>
          <p:nvPr/>
        </p:nvSpPr>
        <p:spPr bwMode="auto">
          <a:xfrm>
            <a:off x="251520" y="2985823"/>
            <a:ext cx="8640960" cy="3467513"/>
          </a:xfrm>
          <a:prstGeom prst="roundRect">
            <a:avLst>
              <a:gd name="adj" fmla="val 7347"/>
            </a:avLst>
          </a:prstGeom>
          <a:gradFill>
            <a:gsLst>
              <a:gs pos="0">
                <a:srgbClr val="C1EF89"/>
              </a:gs>
              <a:gs pos="80000">
                <a:srgbClr val="F3FFE5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を求める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5385" b="-2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dirty="0" smtClean="0"/>
                  <a:t>２方向のアプローチが考えられる</a:t>
                </a:r>
                <a:endParaRPr lang="en-US" altLang="ja-JP" dirty="0"/>
              </a:p>
              <a:p>
                <a:pPr lvl="1"/>
                <a:r>
                  <a:rPr lang="ja-JP" altLang="en-US" dirty="0" smtClean="0">
                    <a:solidFill>
                      <a:srgbClr val="0070C0"/>
                    </a:solidFill>
                  </a:rPr>
                  <a:t>間接光優先 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𝑖𝑛</m:t>
                        </m:r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0070C0"/>
                    </a:solidFill>
                  </a:rPr>
                  <a:t>を先に求めて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/>
                </a:r>
                <a:br>
                  <a:rPr lang="en-US" altLang="ja-JP" dirty="0">
                    <a:solidFill>
                      <a:srgbClr val="0070C0"/>
                    </a:solidFill>
                  </a:rPr>
                </a:br>
                <a:r>
                  <a:rPr lang="en-US" altLang="ja-JP" dirty="0">
                    <a:solidFill>
                      <a:srgbClr val="0070C0"/>
                    </a:solidFill>
                  </a:rPr>
                  <a:t>		</a:t>
                </a:r>
                <a:r>
                  <a:rPr lang="ja-JP" alt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ja-JP" altLang="en-US" dirty="0">
                    <a:solidFill>
                      <a:srgbClr val="0070C0"/>
                    </a:solidFill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rgbClr val="0070C0"/>
                            </a:solidFill>
                            <a:latin typeface="Cambria Math"/>
                          </a:rPr>
                          <m:t>F</m:t>
                        </m:r>
                      </m:e>
                      <m:sup>
                        <m:r>
                          <a:rPr lang="en-US" altLang="ja-JP">
                            <a:solidFill>
                              <a:srgbClr val="0070C0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0070C0"/>
                    </a:solidFill>
                  </a:rPr>
                  <a:t>から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ja-JP" altLang="en-US" i="1">
                        <a:solidFill>
                          <a:srgbClr val="0070C0"/>
                        </a:solidFill>
                        <a:latin typeface="Cambria Math"/>
                      </a:rPr>
                      <m:t>を算出</m:t>
                    </m:r>
                  </m:oMath>
                </a14:m>
                <a:endParaRPr lang="en-US" altLang="ja-JP" dirty="0">
                  <a:solidFill>
                    <a:srgbClr val="0070C0"/>
                  </a:solidFill>
                </a:endParaRPr>
              </a:p>
              <a:p>
                <a:pPr lvl="1"/>
                <a:endParaRPr lang="en-US" altLang="ja-JP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 t="-1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4" y="5096003"/>
            <a:ext cx="1238309" cy="123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20" y="5085780"/>
            <a:ext cx="1258755" cy="12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24" y="5085780"/>
            <a:ext cx="1258755" cy="12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0" y="5085780"/>
            <a:ext cx="1258755" cy="12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テキスト ボックス 47"/>
          <p:cNvSpPr txBox="1"/>
          <p:nvPr/>
        </p:nvSpPr>
        <p:spPr>
          <a:xfrm>
            <a:off x="8013878" y="5496662"/>
            <a:ext cx="65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" y="3147410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12" y="3129688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5" y="3133629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20" y="3129688"/>
            <a:ext cx="1244654" cy="12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/>
              <p:cNvSpPr txBox="1"/>
              <p:nvPr/>
            </p:nvSpPr>
            <p:spPr>
              <a:xfrm>
                <a:off x="2351107" y="3444981"/>
                <a:ext cx="5698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テキスト ボックス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107" y="3444981"/>
                <a:ext cx="569882" cy="52322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/>
              <p:cNvSpPr txBox="1"/>
              <p:nvPr/>
            </p:nvSpPr>
            <p:spPr>
              <a:xfrm>
                <a:off x="4099683" y="3444981"/>
                <a:ext cx="7387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テキスト ボックス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683" y="3444981"/>
                <a:ext cx="738769" cy="523220"/>
              </a:xfrm>
              <a:prstGeom prst="rect">
                <a:avLst/>
              </a:prstGeom>
              <a:blipFill rotWithShape="1">
                <a:blip r:embed="rId21"/>
                <a:stretch>
                  <a:fillRect l="-24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/>
              <p:cNvSpPr txBox="1"/>
              <p:nvPr/>
            </p:nvSpPr>
            <p:spPr>
              <a:xfrm>
                <a:off x="6071742" y="3444981"/>
                <a:ext cx="799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テキスト ボックス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742" y="3444981"/>
                <a:ext cx="799813" cy="523220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/>
              <p:cNvSpPr txBox="1"/>
              <p:nvPr/>
            </p:nvSpPr>
            <p:spPr>
              <a:xfrm>
                <a:off x="1947589" y="3405084"/>
                <a:ext cx="5065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589" y="3405084"/>
                <a:ext cx="506586" cy="646331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テキスト ボックス 60"/>
          <p:cNvSpPr txBox="1"/>
          <p:nvPr/>
        </p:nvSpPr>
        <p:spPr>
          <a:xfrm>
            <a:off x="8013878" y="3525402"/>
            <a:ext cx="65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/>
              <p:cNvSpPr txBox="1"/>
              <p:nvPr/>
            </p:nvSpPr>
            <p:spPr>
              <a:xfrm>
                <a:off x="2304745" y="5377064"/>
                <a:ext cx="5698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テキスト ボックス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745" y="5377064"/>
                <a:ext cx="569882" cy="523220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/>
              <p:cNvSpPr txBox="1"/>
              <p:nvPr/>
            </p:nvSpPr>
            <p:spPr>
              <a:xfrm>
                <a:off x="4115206" y="5377065"/>
                <a:ext cx="7387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テキスト ボックス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206" y="5377065"/>
                <a:ext cx="738769" cy="523220"/>
              </a:xfrm>
              <a:prstGeom prst="rect">
                <a:avLst/>
              </a:prstGeom>
              <a:blipFill rotWithShape="1">
                <a:blip r:embed="rId25"/>
                <a:stretch>
                  <a:fillRect l="-16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/>
              <p:cNvSpPr txBox="1"/>
              <p:nvPr/>
            </p:nvSpPr>
            <p:spPr>
              <a:xfrm>
                <a:off x="6087266" y="5377065"/>
                <a:ext cx="799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テキスト ボックス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266" y="5377065"/>
                <a:ext cx="799813" cy="523220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/>
              <p:cNvSpPr txBox="1"/>
              <p:nvPr/>
            </p:nvSpPr>
            <p:spPr>
              <a:xfrm>
                <a:off x="1950735" y="5337168"/>
                <a:ext cx="506586" cy="661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テキスト ボックス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735" y="5337168"/>
                <a:ext cx="506586" cy="66114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グループ化 65"/>
          <p:cNvGrpSpPr/>
          <p:nvPr/>
        </p:nvGrpSpPr>
        <p:grpSpPr>
          <a:xfrm>
            <a:off x="3097376" y="3089779"/>
            <a:ext cx="672529" cy="1284563"/>
            <a:chOff x="3248608" y="4646816"/>
            <a:chExt cx="720080" cy="1375387"/>
          </a:xfrm>
        </p:grpSpPr>
        <p:sp>
          <p:nvSpPr>
            <p:cNvPr id="111" name="角丸四角形 110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12" name="テキスト ボックス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グループ化 66"/>
          <p:cNvGrpSpPr/>
          <p:nvPr/>
        </p:nvGrpSpPr>
        <p:grpSpPr>
          <a:xfrm>
            <a:off x="1003532" y="3089778"/>
            <a:ext cx="672529" cy="1284563"/>
            <a:chOff x="3245354" y="4646816"/>
            <a:chExt cx="720080" cy="1375387"/>
          </a:xfrm>
        </p:grpSpPr>
        <p:sp>
          <p:nvSpPr>
            <p:cNvPr id="109" name="角丸四角形 108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テキスト ボックス 109"/>
                <p:cNvSpPr txBox="1"/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110" name="テキスト ボックス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グループ化 68"/>
          <p:cNvGrpSpPr/>
          <p:nvPr/>
        </p:nvGrpSpPr>
        <p:grpSpPr>
          <a:xfrm>
            <a:off x="5094324" y="3097528"/>
            <a:ext cx="672529" cy="1284563"/>
            <a:chOff x="3248608" y="4646816"/>
            <a:chExt cx="720080" cy="1375387"/>
          </a:xfrm>
        </p:grpSpPr>
        <p:sp>
          <p:nvSpPr>
            <p:cNvPr id="107" name="角丸四角形 106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テキスト ボックス 107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08" name="テキスト ボックス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グループ化 69"/>
          <p:cNvGrpSpPr/>
          <p:nvPr/>
        </p:nvGrpSpPr>
        <p:grpSpPr>
          <a:xfrm>
            <a:off x="7079882" y="3078758"/>
            <a:ext cx="672529" cy="1284563"/>
            <a:chOff x="3248608" y="4646816"/>
            <a:chExt cx="720080" cy="1375387"/>
          </a:xfrm>
        </p:grpSpPr>
        <p:sp>
          <p:nvSpPr>
            <p:cNvPr id="105" name="角丸四角形 104"/>
            <p:cNvSpPr/>
            <p:nvPr/>
          </p:nvSpPr>
          <p:spPr bwMode="auto">
            <a:xfrm>
              <a:off x="3251710" y="4646816"/>
              <a:ext cx="650118" cy="1375387"/>
            </a:xfrm>
            <a:prstGeom prst="roundRect">
              <a:avLst/>
            </a:prstGeom>
            <a:solidFill>
              <a:srgbClr val="EFE8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テキスト ボックス 105"/>
                <p:cNvSpPr txBox="1"/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06" name="テキスト ボックス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グループ化 70"/>
          <p:cNvGrpSpPr/>
          <p:nvPr/>
        </p:nvGrpSpPr>
        <p:grpSpPr>
          <a:xfrm>
            <a:off x="3050822" y="5056226"/>
            <a:ext cx="719084" cy="1284563"/>
            <a:chOff x="3198762" y="4646816"/>
            <a:chExt cx="769926" cy="1375387"/>
          </a:xfrm>
        </p:grpSpPr>
        <p:sp>
          <p:nvSpPr>
            <p:cNvPr id="103" name="角丸四角形 102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テキスト ボックス 103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𝟏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104" name="テキスト ボックス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グループ化 71"/>
          <p:cNvGrpSpPr/>
          <p:nvPr/>
        </p:nvGrpSpPr>
        <p:grpSpPr>
          <a:xfrm>
            <a:off x="951362" y="5074017"/>
            <a:ext cx="724700" cy="1284563"/>
            <a:chOff x="3189495" y="4646816"/>
            <a:chExt cx="775939" cy="1375387"/>
          </a:xfrm>
        </p:grpSpPr>
        <p:sp>
          <p:nvSpPr>
            <p:cNvPr id="91" name="角丸四角形 90"/>
            <p:cNvSpPr/>
            <p:nvPr/>
          </p:nvSpPr>
          <p:spPr bwMode="auto">
            <a:xfrm>
              <a:off x="3189495" y="4646816"/>
              <a:ext cx="771525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テキスト ボックス 91"/>
                <p:cNvSpPr txBox="1"/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6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6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6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6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6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/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6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6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600" dirty="0" smtClean="0"/>
                </a:p>
              </p:txBody>
            </p:sp>
          </mc:Choice>
          <mc:Fallback xmlns="">
            <p:sp>
              <p:nvSpPr>
                <p:cNvPr id="92" name="テキスト ボックス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354" y="4718388"/>
                  <a:ext cx="720080" cy="1247643"/>
                </a:xfrm>
                <a:prstGeom prst="rect">
                  <a:avLst/>
                </a:prstGeom>
                <a:blipFill rotWithShape="1">
                  <a:blip r:embed="rId33"/>
                  <a:stretch>
                    <a:fillRect l="-909"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グループ化 72"/>
          <p:cNvGrpSpPr/>
          <p:nvPr/>
        </p:nvGrpSpPr>
        <p:grpSpPr>
          <a:xfrm>
            <a:off x="5091855" y="5052403"/>
            <a:ext cx="719084" cy="1284563"/>
            <a:chOff x="3198762" y="4646816"/>
            <a:chExt cx="769926" cy="1375387"/>
          </a:xfrm>
        </p:grpSpPr>
        <p:sp>
          <p:nvSpPr>
            <p:cNvPr id="89" name="角丸四角形 88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テキスト ボックス 89"/>
                <p:cNvSpPr txBox="1"/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90" name="テキスト ボックス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2309"/>
                </a:xfrm>
                <a:prstGeom prst="rect">
                  <a:avLst/>
                </a:prstGeom>
                <a:blipFill rotWithShape="1">
                  <a:blip r:embed="rId34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グループ化 73"/>
          <p:cNvGrpSpPr/>
          <p:nvPr/>
        </p:nvGrpSpPr>
        <p:grpSpPr>
          <a:xfrm>
            <a:off x="7045408" y="5054101"/>
            <a:ext cx="719084" cy="1284563"/>
            <a:chOff x="3198762" y="4646816"/>
            <a:chExt cx="769926" cy="1375387"/>
          </a:xfrm>
        </p:grpSpPr>
        <p:sp>
          <p:nvSpPr>
            <p:cNvPr id="87" name="角丸四角形 86"/>
            <p:cNvSpPr/>
            <p:nvPr/>
          </p:nvSpPr>
          <p:spPr bwMode="auto">
            <a:xfrm>
              <a:off x="3198762" y="4646816"/>
              <a:ext cx="762000" cy="1375387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テキスト ボックス 87"/>
                <p:cNvSpPr txBox="1"/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400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14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kumimoji="1" lang="en-US" altLang="ja-JP" sz="140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kumimoji="1" lang="en-US" altLang="ja-JP" sz="1400" b="1" i="1" smtClean="0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𝒊𝒏</m:t>
                                                </m:r>
                                                <m:r>
                                                  <a:rPr lang="en-US" altLang="ja-JP" sz="1400" i="1">
                                                    <a:latin typeface="Cambria Math"/>
                                                  </a:rPr>
                                                  <m:t>𝒅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ja-JP" sz="1400" b="1" i="1" smtClean="0">
                                                    <a:latin typeface="Cambria Math"/>
                                                  </a:rPr>
                                                  <m:t>𝟑</m:t>
                                                </m:r>
                                              </m:sup>
                                            </m:sSubSup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altLang="ja-JP" sz="1400" b="1" i="1" smtClean="0"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1" lang="en-US" altLang="ja-JP" sz="1400" dirty="0" smtClean="0"/>
                </a:p>
              </p:txBody>
            </p:sp>
          </mc:Choice>
          <mc:Fallback xmlns="">
            <p:sp>
              <p:nvSpPr>
                <p:cNvPr id="88" name="テキスト ボックス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8608" y="4710090"/>
                  <a:ext cx="720080" cy="1195604"/>
                </a:xfrm>
                <a:prstGeom prst="rect">
                  <a:avLst/>
                </a:prstGeom>
                <a:blipFill rotWithShape="1">
                  <a:blip r:embed="rId35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テキスト ボックス 114"/>
              <p:cNvSpPr txBox="1"/>
              <p:nvPr/>
            </p:nvSpPr>
            <p:spPr>
              <a:xfrm>
                <a:off x="1697110" y="4472399"/>
                <a:ext cx="100539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0070C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400" b="1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5" name="テキスト ボックス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110" y="4472399"/>
                <a:ext cx="1005397" cy="470000"/>
              </a:xfrm>
              <a:prstGeom prst="rect">
                <a:avLst/>
              </a:prstGeom>
              <a:blipFill rotWithShape="1">
                <a:blip r:embed="rId36"/>
                <a:stretch>
                  <a:fillRect l="-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右カーブ矢印 157"/>
          <p:cNvSpPr/>
          <p:nvPr/>
        </p:nvSpPr>
        <p:spPr bwMode="auto">
          <a:xfrm rot="10800000">
            <a:off x="1292746" y="4164980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007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テキスト ボックス 162"/>
              <p:cNvSpPr txBox="1"/>
              <p:nvPr/>
            </p:nvSpPr>
            <p:spPr>
              <a:xfrm>
                <a:off x="3782627" y="4472399"/>
                <a:ext cx="100539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0070C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400" b="1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3" name="テキスト ボックス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27" y="4472399"/>
                <a:ext cx="1005397" cy="470000"/>
              </a:xfrm>
              <a:prstGeom prst="rect">
                <a:avLst/>
              </a:prstGeom>
              <a:blipFill rotWithShape="1">
                <a:blip r:embed="rId37"/>
                <a:stretch>
                  <a:fillRect l="-18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右カーブ矢印 163"/>
          <p:cNvSpPr/>
          <p:nvPr/>
        </p:nvSpPr>
        <p:spPr bwMode="auto">
          <a:xfrm rot="10800000">
            <a:off x="3411229" y="4164980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007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テキスト ボックス 167"/>
              <p:cNvSpPr txBox="1"/>
              <p:nvPr/>
            </p:nvSpPr>
            <p:spPr>
              <a:xfrm>
                <a:off x="5798851" y="4472399"/>
                <a:ext cx="100539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0070C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400" b="1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8" name="テキスト ボックス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851" y="4472399"/>
                <a:ext cx="1005397" cy="470000"/>
              </a:xfrm>
              <a:prstGeom prst="rect">
                <a:avLst/>
              </a:prstGeom>
              <a:blipFill rotWithShape="1">
                <a:blip r:embed="rId38"/>
                <a:stretch>
                  <a:fillRect l="-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右カーブ矢印 168"/>
          <p:cNvSpPr/>
          <p:nvPr/>
        </p:nvSpPr>
        <p:spPr bwMode="auto">
          <a:xfrm rot="10800000">
            <a:off x="5434807" y="4164980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007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テキスト ボックス 172"/>
              <p:cNvSpPr txBox="1"/>
              <p:nvPr/>
            </p:nvSpPr>
            <p:spPr>
              <a:xfrm>
                <a:off x="7743067" y="4472399"/>
                <a:ext cx="100539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rgbClr val="0070C0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400" b="1" i="0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ln w="18000">
                                <a:noFill/>
                                <a:prstDash val="solid"/>
                                <a:miter lim="800000"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ja-JP" altLang="en-US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3" name="テキスト ボックス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067" y="4472399"/>
                <a:ext cx="1005397" cy="470000"/>
              </a:xfrm>
              <a:prstGeom prst="rect">
                <a:avLst/>
              </a:prstGeom>
              <a:blipFill rotWithShape="1">
                <a:blip r:embed="rId39"/>
                <a:stretch>
                  <a:fillRect l="-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右カーブ矢印 173"/>
          <p:cNvSpPr/>
          <p:nvPr/>
        </p:nvSpPr>
        <p:spPr bwMode="auto">
          <a:xfrm rot="10800000">
            <a:off x="7393587" y="4164980"/>
            <a:ext cx="408143" cy="992862"/>
          </a:xfrm>
          <a:prstGeom prst="curvedRightArrow">
            <a:avLst>
              <a:gd name="adj1" fmla="val 44544"/>
              <a:gd name="adj2" fmla="val 88194"/>
              <a:gd name="adj3" fmla="val 41336"/>
            </a:avLst>
          </a:prstGeom>
          <a:solidFill>
            <a:srgbClr val="0070C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259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60" grpId="0"/>
      <p:bldP spid="61" grpId="0"/>
      <p:bldP spid="163" grpId="0"/>
      <p:bldP spid="164" grpId="0" animBg="1"/>
      <p:bldP spid="168" grpId="0"/>
      <p:bldP spid="169" grpId="0" animBg="1"/>
      <p:bldP spid="173" grpId="0"/>
      <p:bldP spid="1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 bwMode="auto">
          <a:xfrm>
            <a:off x="584577" y="3408434"/>
            <a:ext cx="7587823" cy="3044902"/>
          </a:xfrm>
          <a:prstGeom prst="roundRect">
            <a:avLst>
              <a:gd name="adj" fmla="val 7347"/>
            </a:avLst>
          </a:prstGeom>
          <a:gradFill>
            <a:gsLst>
              <a:gs pos="0">
                <a:srgbClr val="C1EF89"/>
              </a:gs>
              <a:gs pos="80000">
                <a:srgbClr val="F3FFE5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/>
                  <a:t>を求める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5385" b="-2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両方を並行して解説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最終的</a:t>
            </a:r>
            <a:r>
              <a:rPr lang="ja-JP" altLang="en-US" dirty="0"/>
              <a:t>には両方をハイブリッド</a:t>
            </a:r>
            <a:r>
              <a:rPr lang="ja-JP" altLang="en-US" dirty="0" smtClean="0"/>
              <a:t>したアプローチで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より良い</a:t>
            </a:r>
            <a:r>
              <a:rPr lang="ja-JP" altLang="en-US" dirty="0"/>
              <a:t>基底を算出</a:t>
            </a:r>
            <a:endParaRPr lang="en-US" altLang="ja-JP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488103" y="3536687"/>
            <a:ext cx="7525871" cy="2858367"/>
            <a:chOff x="-33797" y="3078758"/>
            <a:chExt cx="8635530" cy="3279822"/>
          </a:xfrm>
        </p:grpSpPr>
        <p:pic>
          <p:nvPicPr>
            <p:cNvPr id="42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73" y="5096003"/>
              <a:ext cx="1238309" cy="1238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289" y="5085780"/>
              <a:ext cx="1258755" cy="1258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093" y="5085780"/>
              <a:ext cx="1258755" cy="1258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039" y="5085780"/>
              <a:ext cx="1258755" cy="1258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テキスト ボックス 45"/>
            <p:cNvSpPr txBox="1"/>
            <p:nvPr/>
          </p:nvSpPr>
          <p:spPr>
            <a:xfrm>
              <a:off x="7867147" y="5496662"/>
              <a:ext cx="651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/>
                <a:t>・・・</a:t>
              </a:r>
              <a:endParaRPr kumimoji="1" lang="ja-JP" altLang="en-US" sz="2400" dirty="0"/>
            </a:p>
          </p:txBody>
        </p:sp>
        <p:pic>
          <p:nvPicPr>
            <p:cNvPr id="47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82" y="3147410"/>
              <a:ext cx="1244654" cy="1244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181" y="3129688"/>
              <a:ext cx="1244654" cy="1244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1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634" y="3133629"/>
              <a:ext cx="1244654" cy="1244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1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089" y="3129688"/>
              <a:ext cx="1244654" cy="1244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2204376" y="3444981"/>
                  <a:ext cx="5698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テキスト ボックス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4376" y="3444981"/>
                  <a:ext cx="569882" cy="52322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l="-241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テキスト ボックス 52"/>
                <p:cNvSpPr txBox="1"/>
                <p:nvPr/>
              </p:nvSpPr>
              <p:spPr>
                <a:xfrm>
                  <a:off x="3952952" y="3444981"/>
                  <a:ext cx="7387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テキスト ボックス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2952" y="3444981"/>
                  <a:ext cx="738769" cy="52322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l="-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/>
                <p:cNvSpPr txBox="1"/>
                <p:nvPr/>
              </p:nvSpPr>
              <p:spPr>
                <a:xfrm>
                  <a:off x="5925011" y="3444981"/>
                  <a:ext cx="79981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テキスト ボックス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5011" y="3444981"/>
                  <a:ext cx="799813" cy="52322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l="-341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テキスト ボックス 54"/>
                <p:cNvSpPr txBox="1"/>
                <p:nvPr/>
              </p:nvSpPr>
              <p:spPr>
                <a:xfrm>
                  <a:off x="1800858" y="3405084"/>
                  <a:ext cx="5065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3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≑</m:t>
                        </m:r>
                      </m:oMath>
                    </m:oMathPara>
                  </a14:m>
                  <a:endParaRPr kumimoji="1" lang="ja-JP" altLang="en-US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テキスト ボックス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0858" y="3405084"/>
                  <a:ext cx="506586" cy="646331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テキスト ボックス 55"/>
            <p:cNvSpPr txBox="1"/>
            <p:nvPr/>
          </p:nvSpPr>
          <p:spPr>
            <a:xfrm>
              <a:off x="7867147" y="3525402"/>
              <a:ext cx="651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/>
                <a:t>・・・</a:t>
              </a:r>
              <a:endParaRPr kumimoji="1" lang="ja-JP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2158014" y="5377064"/>
                  <a:ext cx="5698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テキスト ボックス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8014" y="5377064"/>
                  <a:ext cx="569882" cy="52322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 l="-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3968475" y="5377065"/>
                  <a:ext cx="7387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テキスト ボックス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8475" y="5377065"/>
                  <a:ext cx="738769" cy="52322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 l="-825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テキスト ボックス 61"/>
                <p:cNvSpPr txBox="1"/>
                <p:nvPr/>
              </p:nvSpPr>
              <p:spPr>
                <a:xfrm>
                  <a:off x="5940535" y="5377065"/>
                  <a:ext cx="79981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28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テキスト ボックス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0535" y="5377065"/>
                  <a:ext cx="799813" cy="52322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 l="-3419" b="-129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1804004" y="5337168"/>
                  <a:ext cx="506586" cy="661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3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≑</m:t>
                        </m:r>
                      </m:oMath>
                    </m:oMathPara>
                  </a14:m>
                  <a:endParaRPr kumimoji="1" lang="ja-JP" altLang="en-US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テキスト ボックス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4004" y="5337168"/>
                  <a:ext cx="506586" cy="661142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4" name="グループ化 63"/>
            <p:cNvGrpSpPr/>
            <p:nvPr/>
          </p:nvGrpSpPr>
          <p:grpSpPr>
            <a:xfrm>
              <a:off x="2950645" y="3080998"/>
              <a:ext cx="672529" cy="1293343"/>
              <a:chOff x="3248608" y="4637415"/>
              <a:chExt cx="720080" cy="1384788"/>
            </a:xfrm>
          </p:grpSpPr>
          <p:sp>
            <p:nvSpPr>
              <p:cNvPr id="65" name="角丸四角形 64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テキスト ボックス 65"/>
                  <p:cNvSpPr txBox="1"/>
                  <p:nvPr/>
                </p:nvSpPr>
                <p:spPr>
                  <a:xfrm>
                    <a:off x="3248608" y="4637415"/>
                    <a:ext cx="720080" cy="119231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4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4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400" dirty="0" smtClean="0"/>
                  </a:p>
                </p:txBody>
              </p:sp>
            </mc:Choice>
            <mc:Fallback xmlns="">
              <p:sp>
                <p:nvSpPr>
                  <p:cNvPr id="66" name="テキスト ボックス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637415"/>
                    <a:ext cx="720080" cy="1192310"/>
                  </a:xfrm>
                  <a:prstGeom prst="rect">
                    <a:avLst/>
                  </a:prstGeom>
                  <a:blipFill rotWithShape="1">
                    <a:blip r:embed="rId27"/>
                    <a:stretch>
                      <a:fillRect b="-9375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グループ化 66"/>
            <p:cNvGrpSpPr/>
            <p:nvPr/>
          </p:nvGrpSpPr>
          <p:grpSpPr>
            <a:xfrm>
              <a:off x="856801" y="3089778"/>
              <a:ext cx="672529" cy="1284563"/>
              <a:chOff x="3245354" y="4646816"/>
              <a:chExt cx="720080" cy="1375387"/>
            </a:xfrm>
          </p:grpSpPr>
          <p:sp>
            <p:nvSpPr>
              <p:cNvPr id="69" name="角丸四角形 68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テキスト ボックス 69"/>
                  <p:cNvSpPr txBox="1"/>
                  <p:nvPr/>
                </p:nvSpPr>
                <p:spPr>
                  <a:xfrm>
                    <a:off x="3245354" y="4670549"/>
                    <a:ext cx="720080" cy="1247643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70" name="テキスト ボックス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354" y="4670549"/>
                    <a:ext cx="720080" cy="1247643"/>
                  </a:xfrm>
                  <a:prstGeom prst="rect">
                    <a:avLst/>
                  </a:prstGeom>
                  <a:blipFill rotWithShape="1">
                    <a:blip r:embed="rId28"/>
                    <a:stretch>
                      <a:fillRect b="-9639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グループ化 70"/>
            <p:cNvGrpSpPr/>
            <p:nvPr/>
          </p:nvGrpSpPr>
          <p:grpSpPr>
            <a:xfrm>
              <a:off x="4947593" y="3097528"/>
              <a:ext cx="672529" cy="1284563"/>
              <a:chOff x="3248608" y="4646816"/>
              <a:chExt cx="720080" cy="1375387"/>
            </a:xfrm>
          </p:grpSpPr>
          <p:sp>
            <p:nvSpPr>
              <p:cNvPr id="72" name="角丸四角形 71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テキスト ボックス 72"/>
                  <p:cNvSpPr txBox="1"/>
                  <p:nvPr/>
                </p:nvSpPr>
                <p:spPr>
                  <a:xfrm>
                    <a:off x="3248608" y="4671352"/>
                    <a:ext cx="720080" cy="119231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4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4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400" dirty="0" smtClean="0"/>
                  </a:p>
                </p:txBody>
              </p:sp>
            </mc:Choice>
            <mc:Fallback xmlns="">
              <p:sp>
                <p:nvSpPr>
                  <p:cNvPr id="73" name="テキスト ボックス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671352"/>
                    <a:ext cx="720080" cy="1192310"/>
                  </a:xfrm>
                  <a:prstGeom prst="rect">
                    <a:avLst/>
                  </a:prstGeom>
                  <a:blipFill rotWithShape="1">
                    <a:blip r:embed="rId29"/>
                    <a:stretch>
                      <a:fillRect b="-9434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4" name="グループ化 73"/>
            <p:cNvGrpSpPr/>
            <p:nvPr/>
          </p:nvGrpSpPr>
          <p:grpSpPr>
            <a:xfrm>
              <a:off x="6933151" y="3078758"/>
              <a:ext cx="672529" cy="1284563"/>
              <a:chOff x="3248608" y="4646816"/>
              <a:chExt cx="720080" cy="1375387"/>
            </a:xfrm>
          </p:grpSpPr>
          <p:sp>
            <p:nvSpPr>
              <p:cNvPr id="75" name="角丸四角形 74"/>
              <p:cNvSpPr/>
              <p:nvPr/>
            </p:nvSpPr>
            <p:spPr bwMode="auto">
              <a:xfrm>
                <a:off x="3251710" y="4646816"/>
                <a:ext cx="650118" cy="1375387"/>
              </a:xfrm>
              <a:prstGeom prst="roundRect">
                <a:avLst/>
              </a:prstGeom>
              <a:solidFill>
                <a:srgbClr val="EFE8F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テキスト ボックス 75"/>
                  <p:cNvSpPr txBox="1"/>
                  <p:nvPr/>
                </p:nvSpPr>
                <p:spPr>
                  <a:xfrm>
                    <a:off x="3248608" y="4691449"/>
                    <a:ext cx="720080" cy="11956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4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4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400" dirty="0" smtClean="0"/>
                  </a:p>
                </p:txBody>
              </p:sp>
            </mc:Choice>
            <mc:Fallback xmlns="">
              <p:sp>
                <p:nvSpPr>
                  <p:cNvPr id="76" name="テキスト ボックス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691449"/>
                    <a:ext cx="720080" cy="1195605"/>
                  </a:xfrm>
                  <a:prstGeom prst="rect">
                    <a:avLst/>
                  </a:prstGeom>
                  <a:blipFill rotWithShape="1">
                    <a:blip r:embed="rId30"/>
                    <a:stretch>
                      <a:fillRect b="-10000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7" name="グループ化 76"/>
            <p:cNvGrpSpPr/>
            <p:nvPr/>
          </p:nvGrpSpPr>
          <p:grpSpPr>
            <a:xfrm>
              <a:off x="2904091" y="5020825"/>
              <a:ext cx="719084" cy="1319964"/>
              <a:chOff x="3198762" y="4608912"/>
              <a:chExt cx="769926" cy="1413291"/>
            </a:xfrm>
          </p:grpSpPr>
          <p:sp>
            <p:nvSpPr>
              <p:cNvPr id="78" name="角丸四角形 77"/>
              <p:cNvSpPr/>
              <p:nvPr/>
            </p:nvSpPr>
            <p:spPr bwMode="auto">
              <a:xfrm>
                <a:off x="3198762" y="4646816"/>
                <a:ext cx="762000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テキスト ボックス 78"/>
                  <p:cNvSpPr txBox="1"/>
                  <p:nvPr/>
                </p:nvSpPr>
                <p:spPr>
                  <a:xfrm>
                    <a:off x="3248608" y="4608912"/>
                    <a:ext cx="720080" cy="119231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4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4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𝟏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400" dirty="0" smtClean="0"/>
                  </a:p>
                </p:txBody>
              </p:sp>
            </mc:Choice>
            <mc:Fallback xmlns="">
              <p:sp>
                <p:nvSpPr>
                  <p:cNvPr id="79" name="テキスト ボックス 7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608912"/>
                    <a:ext cx="720080" cy="1192310"/>
                  </a:xfrm>
                  <a:prstGeom prst="rect">
                    <a:avLst/>
                  </a:prstGeom>
                  <a:blipFill rotWithShape="1">
                    <a:blip r:embed="rId31"/>
                    <a:stretch>
                      <a:fillRect l="-6250" b="-9434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0" name="グループ化 79"/>
            <p:cNvGrpSpPr/>
            <p:nvPr/>
          </p:nvGrpSpPr>
          <p:grpSpPr>
            <a:xfrm>
              <a:off x="804631" y="5020825"/>
              <a:ext cx="724700" cy="1337755"/>
              <a:chOff x="3189495" y="4589863"/>
              <a:chExt cx="775939" cy="1432340"/>
            </a:xfrm>
          </p:grpSpPr>
          <p:sp>
            <p:nvSpPr>
              <p:cNvPr id="81" name="角丸四角形 80"/>
              <p:cNvSpPr/>
              <p:nvPr/>
            </p:nvSpPr>
            <p:spPr bwMode="auto">
              <a:xfrm>
                <a:off x="3189495" y="4646816"/>
                <a:ext cx="771525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テキスト ボックス 81"/>
                  <p:cNvSpPr txBox="1"/>
                  <p:nvPr/>
                </p:nvSpPr>
                <p:spPr>
                  <a:xfrm>
                    <a:off x="3245355" y="4589863"/>
                    <a:ext cx="720079" cy="1247643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6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6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6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𝒍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6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6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6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600" dirty="0" smtClean="0"/>
                  </a:p>
                </p:txBody>
              </p:sp>
            </mc:Choice>
            <mc:Fallback xmlns="">
              <p:sp>
                <p:nvSpPr>
                  <p:cNvPr id="82" name="テキスト ボックス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355" y="4589863"/>
                    <a:ext cx="720079" cy="1247643"/>
                  </a:xfrm>
                  <a:prstGeom prst="rect">
                    <a:avLst/>
                  </a:prstGeom>
                  <a:blipFill rotWithShape="1">
                    <a:blip r:embed="rId32"/>
                    <a:stretch>
                      <a:fillRect l="-7216" b="-9639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3" name="グループ化 82"/>
            <p:cNvGrpSpPr/>
            <p:nvPr/>
          </p:nvGrpSpPr>
          <p:grpSpPr>
            <a:xfrm>
              <a:off x="4945124" y="5020825"/>
              <a:ext cx="719084" cy="1316140"/>
              <a:chOff x="3198762" y="4613006"/>
              <a:chExt cx="769926" cy="1409197"/>
            </a:xfrm>
          </p:grpSpPr>
          <p:sp>
            <p:nvSpPr>
              <p:cNvPr id="84" name="角丸四角形 83"/>
              <p:cNvSpPr/>
              <p:nvPr/>
            </p:nvSpPr>
            <p:spPr bwMode="auto">
              <a:xfrm>
                <a:off x="3198762" y="4646816"/>
                <a:ext cx="762000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テキスト ボックス 84"/>
                  <p:cNvSpPr txBox="1"/>
                  <p:nvPr/>
                </p:nvSpPr>
                <p:spPr>
                  <a:xfrm>
                    <a:off x="3248608" y="4613006"/>
                    <a:ext cx="720080" cy="119231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4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4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𝟐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400" dirty="0" smtClean="0"/>
                  </a:p>
                </p:txBody>
              </p:sp>
            </mc:Choice>
            <mc:Fallback xmlns="">
              <p:sp>
                <p:nvSpPr>
                  <p:cNvPr id="85" name="テキスト ボックス 8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613006"/>
                    <a:ext cx="720080" cy="1192310"/>
                  </a:xfrm>
                  <a:prstGeom prst="rect">
                    <a:avLst/>
                  </a:prstGeom>
                  <a:blipFill rotWithShape="1">
                    <a:blip r:embed="rId33"/>
                    <a:stretch>
                      <a:fillRect l="-6250" b="-9434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6" name="グループ化 85"/>
            <p:cNvGrpSpPr/>
            <p:nvPr/>
          </p:nvGrpSpPr>
          <p:grpSpPr>
            <a:xfrm>
              <a:off x="6898677" y="5020824"/>
              <a:ext cx="719084" cy="1317839"/>
              <a:chOff x="3198762" y="4611187"/>
              <a:chExt cx="769926" cy="1411016"/>
            </a:xfrm>
          </p:grpSpPr>
          <p:sp>
            <p:nvSpPr>
              <p:cNvPr id="87" name="角丸四角形 86"/>
              <p:cNvSpPr/>
              <p:nvPr/>
            </p:nvSpPr>
            <p:spPr bwMode="auto">
              <a:xfrm>
                <a:off x="3198762" y="4646816"/>
                <a:ext cx="762000" cy="1375387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テキスト ボックス 87"/>
                  <p:cNvSpPr txBox="1"/>
                  <p:nvPr/>
                </p:nvSpPr>
                <p:spPr>
                  <a:xfrm>
                    <a:off x="3248608" y="4611187"/>
                    <a:ext cx="720080" cy="119560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40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1" lang="en-US" altLang="ja-JP" sz="1400" i="1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kumimoji="1" lang="en-US" altLang="ja-JP" sz="1400" b="1" i="1" smtClean="0">
                                              <a:latin typeface="Cambria Math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𝒊𝒏</m:t>
                                                  </m:r>
                                                  <m:r>
                                                    <a:rPr lang="en-US" altLang="ja-JP" sz="1400" i="1">
                                                      <a:latin typeface="Cambria Math"/>
                                                    </a:rPr>
                                                    <m:t>𝒅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altLang="ja-JP" sz="1400" b="1" i="1" smtClean="0">
                                                      <a:latin typeface="Cambria Math"/>
                                                    </a:rPr>
                                                    <m:t>𝟑</m:t>
                                                  </m:r>
                                                </m:sup>
                                              </m:sSubSup>
                                            </m:e>
                                            <m:sub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1" lang="en-US" altLang="ja-JP" sz="1400" dirty="0" smtClean="0"/>
                  </a:p>
                </p:txBody>
              </p:sp>
            </mc:Choice>
            <mc:Fallback xmlns="">
              <p:sp>
                <p:nvSpPr>
                  <p:cNvPr id="88" name="テキスト ボックス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8608" y="4611187"/>
                    <a:ext cx="720080" cy="1195605"/>
                  </a:xfrm>
                  <a:prstGeom prst="rect">
                    <a:avLst/>
                  </a:prstGeom>
                  <a:blipFill rotWithShape="1">
                    <a:blip r:embed="rId34"/>
                    <a:stretch>
                      <a:fillRect l="-6250" b="-10692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0" name="右カーブ矢印 89"/>
            <p:cNvSpPr/>
            <p:nvPr/>
          </p:nvSpPr>
          <p:spPr bwMode="auto">
            <a:xfrm>
              <a:off x="683331" y="4244487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テキスト ボックス 90"/>
                <p:cNvSpPr txBox="1"/>
                <p:nvPr/>
              </p:nvSpPr>
              <p:spPr>
                <a:xfrm>
                  <a:off x="-33797" y="4651886"/>
                  <a:ext cx="1005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1" name="テキスト ボックス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3797" y="4651886"/>
                  <a:ext cx="1005397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右カーブ矢印 91"/>
            <p:cNvSpPr/>
            <p:nvPr/>
          </p:nvSpPr>
          <p:spPr bwMode="auto">
            <a:xfrm>
              <a:off x="2801815" y="4244487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テキスト ボックス 102"/>
                <p:cNvSpPr txBox="1"/>
                <p:nvPr/>
              </p:nvSpPr>
              <p:spPr>
                <a:xfrm>
                  <a:off x="2054435" y="4651886"/>
                  <a:ext cx="1005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03" name="テキスト ボックス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4435" y="4651886"/>
                  <a:ext cx="1005397" cy="461665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右カーブ矢印 103"/>
            <p:cNvSpPr/>
            <p:nvPr/>
          </p:nvSpPr>
          <p:spPr bwMode="auto">
            <a:xfrm>
              <a:off x="4825393" y="4244487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テキスト ボックス 104"/>
                <p:cNvSpPr txBox="1"/>
                <p:nvPr/>
              </p:nvSpPr>
              <p:spPr>
                <a:xfrm>
                  <a:off x="4070659" y="4651886"/>
                  <a:ext cx="1005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05" name="テキスト ボックス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0659" y="4651886"/>
                  <a:ext cx="1005397" cy="461665"/>
                </a:xfrm>
                <a:prstGeom prst="rect">
                  <a:avLst/>
                </a:prstGeom>
                <a:blipFill rotWithShape="1">
                  <a:blip r:embed="rId38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右カーブ矢印 105"/>
            <p:cNvSpPr/>
            <p:nvPr/>
          </p:nvSpPr>
          <p:spPr bwMode="auto">
            <a:xfrm>
              <a:off x="6784173" y="4244487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テキスト ボックス 106"/>
                <p:cNvSpPr txBox="1"/>
                <p:nvPr/>
              </p:nvSpPr>
              <p:spPr>
                <a:xfrm>
                  <a:off x="6012160" y="4651886"/>
                  <a:ext cx="10053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07" name="テキスト ボックス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2160" y="4651886"/>
                  <a:ext cx="1005397" cy="461665"/>
                </a:xfrm>
                <a:prstGeom prst="rect">
                  <a:avLst/>
                </a:prstGeom>
                <a:blipFill rotWithShape="1">
                  <a:blip r:embed="rId39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テキスト ボックス 108"/>
                <p:cNvSpPr txBox="1"/>
                <p:nvPr/>
              </p:nvSpPr>
              <p:spPr>
                <a:xfrm>
                  <a:off x="1550379" y="4249874"/>
                  <a:ext cx="1005397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1" lang="en-US" altLang="ja-JP" sz="2400" b="1" i="0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𝐅</m:t>
                            </m:r>
                          </m:e>
                          <m:sup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09" name="テキスト ボックス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379" y="4249874"/>
                  <a:ext cx="1005397" cy="470000"/>
                </a:xfrm>
                <a:prstGeom prst="rect">
                  <a:avLst/>
                </a:prstGeom>
                <a:blipFill rotWithShape="1">
                  <a:blip r:embed="rId40"/>
                  <a:stretch>
                    <a:fillRect l="-8163" b="-86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0" name="右カーブ矢印 109"/>
            <p:cNvSpPr/>
            <p:nvPr/>
          </p:nvSpPr>
          <p:spPr bwMode="auto">
            <a:xfrm rot="10800000">
              <a:off x="1146015" y="4164980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0070C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テキスト ボックス 110"/>
                <p:cNvSpPr txBox="1"/>
                <p:nvPr/>
              </p:nvSpPr>
              <p:spPr>
                <a:xfrm>
                  <a:off x="3635896" y="4249874"/>
                  <a:ext cx="1005397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1" lang="en-US" altLang="ja-JP" sz="2400" b="1" i="0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𝐅</m:t>
                            </m:r>
                          </m:e>
                          <m:sup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11" name="テキスト ボックス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96" y="4249874"/>
                  <a:ext cx="1005397" cy="470000"/>
                </a:xfrm>
                <a:prstGeom prst="rect">
                  <a:avLst/>
                </a:prstGeom>
                <a:blipFill rotWithShape="1">
                  <a:blip r:embed="rId41"/>
                  <a:stretch>
                    <a:fillRect l="-8163" b="-86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右カーブ矢印 111"/>
            <p:cNvSpPr/>
            <p:nvPr/>
          </p:nvSpPr>
          <p:spPr bwMode="auto">
            <a:xfrm rot="10800000">
              <a:off x="3264498" y="4164980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0070C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テキスト ボックス 112"/>
                <p:cNvSpPr txBox="1"/>
                <p:nvPr/>
              </p:nvSpPr>
              <p:spPr>
                <a:xfrm>
                  <a:off x="5652120" y="4249874"/>
                  <a:ext cx="1005397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1" lang="en-US" altLang="ja-JP" sz="2400" b="1" i="0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𝐅</m:t>
                            </m:r>
                          </m:e>
                          <m:sup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13" name="テキスト ボックス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2120" y="4249874"/>
                  <a:ext cx="1005397" cy="470000"/>
                </a:xfrm>
                <a:prstGeom prst="rect">
                  <a:avLst/>
                </a:prstGeom>
                <a:blipFill rotWithShape="1">
                  <a:blip r:embed="rId42"/>
                  <a:stretch>
                    <a:fillRect l="-8163" b="-86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右カーブ矢印 113"/>
            <p:cNvSpPr/>
            <p:nvPr/>
          </p:nvSpPr>
          <p:spPr bwMode="auto">
            <a:xfrm rot="10800000">
              <a:off x="5288076" y="4164980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0070C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テキスト ボックス 114"/>
                <p:cNvSpPr txBox="1"/>
                <p:nvPr/>
              </p:nvSpPr>
              <p:spPr>
                <a:xfrm>
                  <a:off x="7596336" y="4249874"/>
                  <a:ext cx="1005397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1" lang="en-US" altLang="ja-JP" sz="2400" b="1" i="0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𝐅</m:t>
                            </m:r>
                          </m:e>
                          <m:sup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kumimoji="1" lang="en-US" altLang="ja-JP" sz="2400" b="1" i="1" smtClean="0">
                                <a:ln w="18000">
                                  <a:noFill/>
                                  <a:prstDash val="solid"/>
                                  <a:miter lim="800000"/>
                                </a:ln>
                                <a:solidFill>
                                  <a:srgbClr val="0070C0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15" name="テキスト ボックス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6336" y="4249874"/>
                  <a:ext cx="1005397" cy="470000"/>
                </a:xfrm>
                <a:prstGeom prst="rect">
                  <a:avLst/>
                </a:prstGeom>
                <a:blipFill rotWithShape="1">
                  <a:blip r:embed="rId43"/>
                  <a:stretch>
                    <a:fillRect l="-8163" b="-86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6" name="右カーブ矢印 115"/>
            <p:cNvSpPr/>
            <p:nvPr/>
          </p:nvSpPr>
          <p:spPr bwMode="auto">
            <a:xfrm rot="10800000">
              <a:off x="7246856" y="4164980"/>
              <a:ext cx="408143" cy="992862"/>
            </a:xfrm>
            <a:prstGeom prst="curvedRightArrow">
              <a:avLst>
                <a:gd name="adj1" fmla="val 44544"/>
                <a:gd name="adj2" fmla="val 88194"/>
                <a:gd name="adj3" fmla="val 41336"/>
              </a:avLst>
            </a:prstGeom>
            <a:solidFill>
              <a:srgbClr val="0070C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1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最適な基底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2585" y="1340768"/>
            <a:ext cx="8641903" cy="1224136"/>
          </a:xfrm>
        </p:spPr>
        <p:txBody>
          <a:bodyPr/>
          <a:lstStyle/>
          <a:p>
            <a:r>
              <a:rPr lang="ja-JP" altLang="en-US" dirty="0" smtClean="0"/>
              <a:t>最適な基底は同じシーンでも場合によって異なる</a:t>
            </a:r>
            <a:endParaRPr lang="en-US" altLang="ja-JP" dirty="0" smtClean="0"/>
          </a:p>
          <a:p>
            <a:pPr lvl="1"/>
            <a:r>
              <a:rPr lang="ja-JP" altLang="en-US" dirty="0"/>
              <a:t>それぞれ</a:t>
            </a:r>
            <a:r>
              <a:rPr lang="ja-JP" altLang="en-US" dirty="0" smtClean="0"/>
              <a:t>に特化した基底のほうが良い結果を得られる</a:t>
            </a:r>
            <a:endParaRPr lang="en-US" altLang="ja-JP" dirty="0"/>
          </a:p>
        </p:txBody>
      </p:sp>
      <p:pic>
        <p:nvPicPr>
          <p:cNvPr id="1026" name="Picture 2" descr="C:\Users\re-yasuda\Desktop\CEDEC2012\stairs_forwa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2" y="2780928"/>
            <a:ext cx="3824425" cy="2151239"/>
          </a:xfrm>
          <a:prstGeom prst="rect">
            <a:avLst/>
          </a:prstGeom>
          <a:noFill/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-yasuda\Desktop\CEDEC2012\stairs_deffe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79850"/>
            <a:ext cx="3824425" cy="2151239"/>
          </a:xfrm>
          <a:prstGeom prst="rect">
            <a:avLst/>
          </a:prstGeom>
          <a:noFill/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819127" y="5479766"/>
            <a:ext cx="5505747" cy="504901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800" b="0" dirty="0">
                <a:solidFill>
                  <a:srgbClr val="CC3300"/>
                </a:solidFill>
              </a:rPr>
              <a:t>サンプリングベースの基底を採用</a:t>
            </a:r>
            <a:endParaRPr lang="en-US" altLang="ja-JP" sz="2800" b="0" dirty="0">
              <a:solidFill>
                <a:srgbClr val="CC3300"/>
              </a:solidFill>
            </a:endParaRPr>
          </a:p>
          <a:p>
            <a:endParaRPr lang="ja-JP" altLang="en-US" sz="2800" b="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角丸四角形 40"/>
          <p:cNvSpPr/>
          <p:nvPr/>
        </p:nvSpPr>
        <p:spPr bwMode="auto">
          <a:xfrm>
            <a:off x="4716016" y="2534463"/>
            <a:ext cx="4176464" cy="3911371"/>
          </a:xfrm>
          <a:custGeom>
            <a:avLst/>
            <a:gdLst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76464 w 4176464"/>
              <a:gd name="connsiteY4" fmla="*/ 3806290 h 3998540"/>
              <a:gd name="connsiteX5" fmla="*/ 3984214 w 4176464"/>
              <a:gd name="connsiteY5" fmla="*/ 3998540 h 3998540"/>
              <a:gd name="connsiteX6" fmla="*/ 192250 w 4176464"/>
              <a:gd name="connsiteY6" fmla="*/ 3998540 h 3998540"/>
              <a:gd name="connsiteX7" fmla="*/ 0 w 4176464"/>
              <a:gd name="connsiteY7" fmla="*/ 3806290 h 3998540"/>
              <a:gd name="connsiteX8" fmla="*/ 0 w 4176464"/>
              <a:gd name="connsiteY8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984214 w 4176464"/>
              <a:gd name="connsiteY5" fmla="*/ 3998540 h 3998540"/>
              <a:gd name="connsiteX6" fmla="*/ 192250 w 4176464"/>
              <a:gd name="connsiteY6" fmla="*/ 3998540 h 3998540"/>
              <a:gd name="connsiteX7" fmla="*/ 0 w 4176464"/>
              <a:gd name="connsiteY7" fmla="*/ 3806290 h 3998540"/>
              <a:gd name="connsiteX8" fmla="*/ 0 w 4176464"/>
              <a:gd name="connsiteY8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984214 w 4176464"/>
              <a:gd name="connsiteY5" fmla="*/ 3998540 h 3998540"/>
              <a:gd name="connsiteX6" fmla="*/ 192250 w 4176464"/>
              <a:gd name="connsiteY6" fmla="*/ 3998540 h 3998540"/>
              <a:gd name="connsiteX7" fmla="*/ 0 w 4176464"/>
              <a:gd name="connsiteY7" fmla="*/ 3806290 h 3998540"/>
              <a:gd name="connsiteX8" fmla="*/ 0 w 4176464"/>
              <a:gd name="connsiteY8" fmla="*/ 192250 h 3998540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6489 w 4176464"/>
              <a:gd name="connsiteY5" fmla="*/ 4008065 h 4008065"/>
              <a:gd name="connsiteX6" fmla="*/ 192250 w 4176464"/>
              <a:gd name="connsiteY6" fmla="*/ 3998540 h 4008065"/>
              <a:gd name="connsiteX7" fmla="*/ 0 w 4176464"/>
              <a:gd name="connsiteY7" fmla="*/ 3806290 h 4008065"/>
              <a:gd name="connsiteX8" fmla="*/ 0 w 4176464"/>
              <a:gd name="connsiteY8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6489 w 4176464"/>
              <a:gd name="connsiteY5" fmla="*/ 4008065 h 4008065"/>
              <a:gd name="connsiteX6" fmla="*/ 192250 w 4176464"/>
              <a:gd name="connsiteY6" fmla="*/ 3998540 h 4008065"/>
              <a:gd name="connsiteX7" fmla="*/ 0 w 4176464"/>
              <a:gd name="connsiteY7" fmla="*/ 3806290 h 4008065"/>
              <a:gd name="connsiteX8" fmla="*/ 0 w 4176464"/>
              <a:gd name="connsiteY8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229297 w 4176464"/>
              <a:gd name="connsiteY5" fmla="*/ 322210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229297 w 4176464"/>
              <a:gd name="connsiteY5" fmla="*/ 322210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229297 w 4176464"/>
              <a:gd name="connsiteY5" fmla="*/ 322210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4047 w 4176464"/>
              <a:gd name="connsiteY5" fmla="*/ 320305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4047 w 4176464"/>
              <a:gd name="connsiteY5" fmla="*/ 320305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4047 w 4176464"/>
              <a:gd name="connsiteY5" fmla="*/ 3307829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3134047 w 4176464"/>
              <a:gd name="connsiteY6" fmla="*/ 3307829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3134047 w 4176464"/>
              <a:gd name="connsiteY6" fmla="*/ 3307829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3134047 w 4176464"/>
              <a:gd name="connsiteY6" fmla="*/ 3307829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2572072 w 4176464"/>
              <a:gd name="connsiteY6" fmla="*/ 3164954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15022 w 4176464"/>
              <a:gd name="connsiteY5" fmla="*/ 3164954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76464" h="3998540">
                <a:moveTo>
                  <a:pt x="0" y="192250"/>
                </a:moveTo>
                <a:cubicBezTo>
                  <a:pt x="0" y="86073"/>
                  <a:pt x="86073" y="0"/>
                  <a:pt x="192250" y="0"/>
                </a:cubicBezTo>
                <a:lnTo>
                  <a:pt x="3984214" y="0"/>
                </a:lnTo>
                <a:cubicBezTo>
                  <a:pt x="4090391" y="0"/>
                  <a:pt x="4176464" y="86073"/>
                  <a:pt x="4176464" y="192250"/>
                </a:cubicBezTo>
                <a:cubicBezTo>
                  <a:pt x="4176464" y="1396930"/>
                  <a:pt x="4157414" y="1877710"/>
                  <a:pt x="4157414" y="3082390"/>
                </a:cubicBezTo>
                <a:cubicBezTo>
                  <a:pt x="3405828" y="3082541"/>
                  <a:pt x="4104708" y="3070231"/>
                  <a:pt x="3305497" y="3079229"/>
                </a:cubicBezTo>
                <a:cubicBezTo>
                  <a:pt x="2782511" y="3078702"/>
                  <a:pt x="2555790" y="3081586"/>
                  <a:pt x="2562547" y="3269729"/>
                </a:cubicBezTo>
                <a:cubicBezTo>
                  <a:pt x="2563843" y="3500208"/>
                  <a:pt x="2550463" y="3342084"/>
                  <a:pt x="2564989" y="3979490"/>
                </a:cubicBezTo>
                <a:lnTo>
                  <a:pt x="192250" y="3998540"/>
                </a:lnTo>
                <a:cubicBezTo>
                  <a:pt x="86073" y="3998540"/>
                  <a:pt x="0" y="3912467"/>
                  <a:pt x="0" y="3806290"/>
                </a:cubicBezTo>
                <a:lnTo>
                  <a:pt x="0" y="192250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様々な状況でライティング</a:t>
            </a:r>
            <a:r>
              <a:rPr lang="ja-JP" altLang="en-US" dirty="0" smtClean="0"/>
              <a:t>した結果を集め、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>
                <a:solidFill>
                  <a:srgbClr val="FF0000"/>
                </a:solidFill>
              </a:rPr>
              <a:t>特異値分解</a:t>
            </a:r>
            <a:r>
              <a:rPr lang="ja-JP" altLang="en-US" dirty="0" smtClean="0"/>
              <a:t>を用いて基底を算出</a:t>
            </a:r>
            <a:endParaRPr kumimoji="1" lang="ja-JP" altLang="en-US" dirty="0"/>
          </a:p>
        </p:txBody>
      </p:sp>
      <p:sp>
        <p:nvSpPr>
          <p:cNvPr id="41" name="角丸四角形 40"/>
          <p:cNvSpPr/>
          <p:nvPr/>
        </p:nvSpPr>
        <p:spPr bwMode="auto">
          <a:xfrm>
            <a:off x="323528" y="2492896"/>
            <a:ext cx="4176464" cy="3911371"/>
          </a:xfrm>
          <a:custGeom>
            <a:avLst/>
            <a:gdLst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76464 w 4176464"/>
              <a:gd name="connsiteY4" fmla="*/ 3806290 h 3998540"/>
              <a:gd name="connsiteX5" fmla="*/ 3984214 w 4176464"/>
              <a:gd name="connsiteY5" fmla="*/ 3998540 h 3998540"/>
              <a:gd name="connsiteX6" fmla="*/ 192250 w 4176464"/>
              <a:gd name="connsiteY6" fmla="*/ 3998540 h 3998540"/>
              <a:gd name="connsiteX7" fmla="*/ 0 w 4176464"/>
              <a:gd name="connsiteY7" fmla="*/ 3806290 h 3998540"/>
              <a:gd name="connsiteX8" fmla="*/ 0 w 4176464"/>
              <a:gd name="connsiteY8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984214 w 4176464"/>
              <a:gd name="connsiteY5" fmla="*/ 3998540 h 3998540"/>
              <a:gd name="connsiteX6" fmla="*/ 192250 w 4176464"/>
              <a:gd name="connsiteY6" fmla="*/ 3998540 h 3998540"/>
              <a:gd name="connsiteX7" fmla="*/ 0 w 4176464"/>
              <a:gd name="connsiteY7" fmla="*/ 3806290 h 3998540"/>
              <a:gd name="connsiteX8" fmla="*/ 0 w 4176464"/>
              <a:gd name="connsiteY8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984214 w 4176464"/>
              <a:gd name="connsiteY5" fmla="*/ 3998540 h 3998540"/>
              <a:gd name="connsiteX6" fmla="*/ 192250 w 4176464"/>
              <a:gd name="connsiteY6" fmla="*/ 3998540 h 3998540"/>
              <a:gd name="connsiteX7" fmla="*/ 0 w 4176464"/>
              <a:gd name="connsiteY7" fmla="*/ 3806290 h 3998540"/>
              <a:gd name="connsiteX8" fmla="*/ 0 w 4176464"/>
              <a:gd name="connsiteY8" fmla="*/ 192250 h 3998540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6489 w 4176464"/>
              <a:gd name="connsiteY5" fmla="*/ 4008065 h 4008065"/>
              <a:gd name="connsiteX6" fmla="*/ 192250 w 4176464"/>
              <a:gd name="connsiteY6" fmla="*/ 3998540 h 4008065"/>
              <a:gd name="connsiteX7" fmla="*/ 0 w 4176464"/>
              <a:gd name="connsiteY7" fmla="*/ 3806290 h 4008065"/>
              <a:gd name="connsiteX8" fmla="*/ 0 w 4176464"/>
              <a:gd name="connsiteY8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6489 w 4176464"/>
              <a:gd name="connsiteY5" fmla="*/ 4008065 h 4008065"/>
              <a:gd name="connsiteX6" fmla="*/ 192250 w 4176464"/>
              <a:gd name="connsiteY6" fmla="*/ 3998540 h 4008065"/>
              <a:gd name="connsiteX7" fmla="*/ 0 w 4176464"/>
              <a:gd name="connsiteY7" fmla="*/ 3806290 h 4008065"/>
              <a:gd name="connsiteX8" fmla="*/ 0 w 4176464"/>
              <a:gd name="connsiteY8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229297 w 4176464"/>
              <a:gd name="connsiteY5" fmla="*/ 322210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229297 w 4176464"/>
              <a:gd name="connsiteY5" fmla="*/ 322210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229297 w 4176464"/>
              <a:gd name="connsiteY5" fmla="*/ 322210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4047 w 4176464"/>
              <a:gd name="connsiteY5" fmla="*/ 320305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4047 w 4176464"/>
              <a:gd name="connsiteY5" fmla="*/ 3203054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134047 w 4176464"/>
              <a:gd name="connsiteY5" fmla="*/ 3307829 h 4008065"/>
              <a:gd name="connsiteX6" fmla="*/ 3136489 w 4176464"/>
              <a:gd name="connsiteY6" fmla="*/ 4008065 h 4008065"/>
              <a:gd name="connsiteX7" fmla="*/ 192250 w 4176464"/>
              <a:gd name="connsiteY7" fmla="*/ 3998540 h 4008065"/>
              <a:gd name="connsiteX8" fmla="*/ 0 w 4176464"/>
              <a:gd name="connsiteY8" fmla="*/ 3806290 h 4008065"/>
              <a:gd name="connsiteX9" fmla="*/ 0 w 4176464"/>
              <a:gd name="connsiteY9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3134047 w 4176464"/>
              <a:gd name="connsiteY6" fmla="*/ 3307829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3134047 w 4176464"/>
              <a:gd name="connsiteY6" fmla="*/ 3307829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3134047 w 4176464"/>
              <a:gd name="connsiteY6" fmla="*/ 3307829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4008065"/>
              <a:gd name="connsiteX1" fmla="*/ 192250 w 4176464"/>
              <a:gd name="connsiteY1" fmla="*/ 0 h 4008065"/>
              <a:gd name="connsiteX2" fmla="*/ 3984214 w 4176464"/>
              <a:gd name="connsiteY2" fmla="*/ 0 h 4008065"/>
              <a:gd name="connsiteX3" fmla="*/ 4176464 w 4176464"/>
              <a:gd name="connsiteY3" fmla="*/ 192250 h 4008065"/>
              <a:gd name="connsiteX4" fmla="*/ 4157414 w 4176464"/>
              <a:gd name="connsiteY4" fmla="*/ 3082390 h 4008065"/>
              <a:gd name="connsiteX5" fmla="*/ 3315022 w 4176464"/>
              <a:gd name="connsiteY5" fmla="*/ 3164954 h 4008065"/>
              <a:gd name="connsiteX6" fmla="*/ 2572072 w 4176464"/>
              <a:gd name="connsiteY6" fmla="*/ 3164954 h 4008065"/>
              <a:gd name="connsiteX7" fmla="*/ 3136489 w 4176464"/>
              <a:gd name="connsiteY7" fmla="*/ 4008065 h 4008065"/>
              <a:gd name="connsiteX8" fmla="*/ 192250 w 4176464"/>
              <a:gd name="connsiteY8" fmla="*/ 3998540 h 4008065"/>
              <a:gd name="connsiteX9" fmla="*/ 0 w 4176464"/>
              <a:gd name="connsiteY9" fmla="*/ 3806290 h 4008065"/>
              <a:gd name="connsiteX10" fmla="*/ 0 w 4176464"/>
              <a:gd name="connsiteY10" fmla="*/ 192250 h 4008065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15022 w 4176464"/>
              <a:gd name="connsiteY5" fmla="*/ 3164954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72072 w 4176464"/>
              <a:gd name="connsiteY6" fmla="*/ 316495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62547 w 4176464"/>
              <a:gd name="connsiteY6" fmla="*/ 3269729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  <a:gd name="connsiteX0" fmla="*/ 0 w 4176464"/>
              <a:gd name="connsiteY0" fmla="*/ 192250 h 3998540"/>
              <a:gd name="connsiteX1" fmla="*/ 192250 w 4176464"/>
              <a:gd name="connsiteY1" fmla="*/ 0 h 3998540"/>
              <a:gd name="connsiteX2" fmla="*/ 3984214 w 4176464"/>
              <a:gd name="connsiteY2" fmla="*/ 0 h 3998540"/>
              <a:gd name="connsiteX3" fmla="*/ 4176464 w 4176464"/>
              <a:gd name="connsiteY3" fmla="*/ 192250 h 3998540"/>
              <a:gd name="connsiteX4" fmla="*/ 4157414 w 4176464"/>
              <a:gd name="connsiteY4" fmla="*/ 3082390 h 3998540"/>
              <a:gd name="connsiteX5" fmla="*/ 3305497 w 4176464"/>
              <a:gd name="connsiteY5" fmla="*/ 3079229 h 3998540"/>
              <a:gd name="connsiteX6" fmla="*/ 2557785 w 4176464"/>
              <a:gd name="connsiteY6" fmla="*/ 3272164 h 3998540"/>
              <a:gd name="connsiteX7" fmla="*/ 2564989 w 4176464"/>
              <a:gd name="connsiteY7" fmla="*/ 3979490 h 3998540"/>
              <a:gd name="connsiteX8" fmla="*/ 192250 w 4176464"/>
              <a:gd name="connsiteY8" fmla="*/ 3998540 h 3998540"/>
              <a:gd name="connsiteX9" fmla="*/ 0 w 4176464"/>
              <a:gd name="connsiteY9" fmla="*/ 3806290 h 3998540"/>
              <a:gd name="connsiteX10" fmla="*/ 0 w 4176464"/>
              <a:gd name="connsiteY10" fmla="*/ 192250 h 399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76464" h="3998540">
                <a:moveTo>
                  <a:pt x="0" y="192250"/>
                </a:moveTo>
                <a:cubicBezTo>
                  <a:pt x="0" y="86073"/>
                  <a:pt x="86073" y="0"/>
                  <a:pt x="192250" y="0"/>
                </a:cubicBezTo>
                <a:lnTo>
                  <a:pt x="3984214" y="0"/>
                </a:lnTo>
                <a:cubicBezTo>
                  <a:pt x="4090391" y="0"/>
                  <a:pt x="4176464" y="86073"/>
                  <a:pt x="4176464" y="192250"/>
                </a:cubicBezTo>
                <a:cubicBezTo>
                  <a:pt x="4176464" y="1396930"/>
                  <a:pt x="4157414" y="1877710"/>
                  <a:pt x="4157414" y="3082390"/>
                </a:cubicBezTo>
                <a:cubicBezTo>
                  <a:pt x="3405828" y="3082541"/>
                  <a:pt x="4104708" y="3070231"/>
                  <a:pt x="3305497" y="3079229"/>
                </a:cubicBezTo>
                <a:cubicBezTo>
                  <a:pt x="2782511" y="3078702"/>
                  <a:pt x="2551028" y="3084021"/>
                  <a:pt x="2557785" y="3272164"/>
                </a:cubicBezTo>
                <a:cubicBezTo>
                  <a:pt x="2559081" y="3668178"/>
                  <a:pt x="2559988" y="3483275"/>
                  <a:pt x="2564989" y="3979490"/>
                </a:cubicBezTo>
                <a:lnTo>
                  <a:pt x="192250" y="3998540"/>
                </a:lnTo>
                <a:cubicBezTo>
                  <a:pt x="86073" y="3998540"/>
                  <a:pt x="0" y="3912467"/>
                  <a:pt x="0" y="3806290"/>
                </a:cubicBezTo>
                <a:lnTo>
                  <a:pt x="0" y="192250"/>
                </a:lnTo>
                <a:close/>
              </a:path>
            </a:pathLst>
          </a:custGeom>
          <a:solidFill>
            <a:srgbClr val="93C9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822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7" y="2658947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5" y="3273830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83" y="3758820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サンプリングベースの基底</a:t>
            </a:r>
            <a:endParaRPr kumimoji="1" lang="ja-JP" altLang="en-US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1023" y="2658947"/>
            <a:ext cx="2781773" cy="1699973"/>
          </a:xfrm>
          <a:prstGeom prst="rect">
            <a:avLst/>
          </a:prstGeom>
          <a:noFill/>
          <a:ln w="12700"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3362" y="3243085"/>
            <a:ext cx="2781772" cy="169997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2851" y="3688352"/>
            <a:ext cx="2781772" cy="169997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グループ化 36"/>
          <p:cNvGrpSpPr/>
          <p:nvPr/>
        </p:nvGrpSpPr>
        <p:grpSpPr>
          <a:xfrm>
            <a:off x="502883" y="5532790"/>
            <a:ext cx="3902987" cy="871477"/>
            <a:chOff x="502883" y="5532790"/>
            <a:chExt cx="3902987" cy="871477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711901" y="5532790"/>
              <a:ext cx="17315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0" dirty="0" smtClean="0">
                  <a:ln>
                    <a:solidFill>
                      <a:srgbClr val="008000"/>
                    </a:solidFill>
                  </a:ln>
                </a:rPr>
                <a:t>特異値分解</a:t>
              </a:r>
              <a:endParaRPr kumimoji="1" lang="ja-JP" altLang="en-US" sz="2400" b="0" dirty="0">
                <a:ln>
                  <a:solidFill>
                    <a:srgbClr val="008000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正方形/長方形 21"/>
                <p:cNvSpPr/>
                <p:nvPr/>
              </p:nvSpPr>
              <p:spPr>
                <a:xfrm>
                  <a:off x="3419254" y="5634826"/>
                  <a:ext cx="986616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4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ja-JP" altLang="en-US" sz="4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正方形/長方形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254" y="5634826"/>
                  <a:ext cx="986616" cy="76944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曲折矢印 44"/>
            <p:cNvSpPr/>
            <p:nvPr/>
          </p:nvSpPr>
          <p:spPr bwMode="auto">
            <a:xfrm flipV="1">
              <a:off x="502883" y="5532790"/>
              <a:ext cx="2810071" cy="776529"/>
            </a:xfrm>
            <a:prstGeom prst="bentArrow">
              <a:avLst>
                <a:gd name="adj1" fmla="val 22910"/>
                <a:gd name="adj2" fmla="val 25000"/>
                <a:gd name="adj3" fmla="val 43183"/>
                <a:gd name="adj4" fmla="val 4375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4891023" y="5532789"/>
            <a:ext cx="4180361" cy="871478"/>
            <a:chOff x="4891023" y="5532789"/>
            <a:chExt cx="4180361" cy="871478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5144692" y="5532789"/>
              <a:ext cx="1731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0" dirty="0" smtClean="0">
                  <a:ln>
                    <a:solidFill>
                      <a:srgbClr val="CC6600"/>
                    </a:solidFill>
                  </a:ln>
                </a:rPr>
                <a:t>特異値分解</a:t>
              </a:r>
              <a:endParaRPr kumimoji="1" lang="ja-JP" altLang="en-US" sz="2400" b="0" dirty="0">
                <a:ln>
                  <a:solidFill>
                    <a:srgbClr val="CC6600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正方形/長方形 30"/>
                <p:cNvSpPr/>
                <p:nvPr/>
              </p:nvSpPr>
              <p:spPr>
                <a:xfrm>
                  <a:off x="7672796" y="5634826"/>
                  <a:ext cx="1398588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4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4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𝑖𝑛</m:t>
                            </m:r>
                            <m:r>
                              <a:rPr lang="en-US" altLang="ja-JP" sz="4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ja-JP" altLang="en-US" sz="4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正方形/長方形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2796" y="5634826"/>
                  <a:ext cx="1398588" cy="76944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曲折矢印 49"/>
            <p:cNvSpPr/>
            <p:nvPr/>
          </p:nvSpPr>
          <p:spPr bwMode="auto">
            <a:xfrm flipV="1">
              <a:off x="4891023" y="5532790"/>
              <a:ext cx="2810071" cy="776529"/>
            </a:xfrm>
            <a:prstGeom prst="bentArrow">
              <a:avLst>
                <a:gd name="adj1" fmla="val 22910"/>
                <a:gd name="adj2" fmla="val 25000"/>
                <a:gd name="adj3" fmla="val 43183"/>
                <a:gd name="adj4" fmla="val 4375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サンプルの選び方について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特異値分解で得られるのは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「全ての入力サンプルを良く近似する基底</a:t>
            </a:r>
            <a:r>
              <a:rPr lang="ja-JP" altLang="en-US" dirty="0" smtClean="0">
                <a:solidFill>
                  <a:srgbClr val="FF0000"/>
                </a:solidFill>
              </a:rPr>
              <a:t>」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 smtClean="0"/>
              <a:t>サンプルで用いる光源のタイプ・方向・位置を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予め分かっている範囲で厳選するのが好ましい</a:t>
            </a:r>
            <a:endParaRPr kumimoji="1" lang="ja-JP" altLang="en-US" dirty="0"/>
          </a:p>
        </p:txBody>
      </p:sp>
      <p:pic>
        <p:nvPicPr>
          <p:cNvPr id="4" name="Picture 2" descr="C:\Users\re-yasuda\Desktop\CEDEC2012\stairs_forwa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73905"/>
            <a:ext cx="3952439" cy="2223247"/>
          </a:xfrm>
          <a:prstGeom prst="rect">
            <a:avLst/>
          </a:prstGeom>
          <a:noFill/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re-yasuda\Desktop\CEDEC2012\stairs_deffe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17" y="2573905"/>
            <a:ext cx="3952439" cy="2223247"/>
          </a:xfrm>
          <a:prstGeom prst="rect">
            <a:avLst/>
          </a:prstGeom>
          <a:noFill/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本セッションの目的</a:t>
            </a:r>
            <a:endParaRPr kumimoji="1" lang="en-US" altLang="ja-JP" dirty="0" smtClean="0"/>
          </a:p>
          <a:p>
            <a:pPr lvl="1"/>
            <a:r>
              <a:rPr lang="ja-JP" altLang="en-US" sz="2500" dirty="0" smtClean="0"/>
              <a:t>ゲーム業界にとって有望な技術の理解及び知識の共有</a:t>
            </a:r>
            <a:endParaRPr lang="en-US" altLang="ja-JP" sz="2500" dirty="0" smtClean="0"/>
          </a:p>
          <a:p>
            <a:pPr lvl="1"/>
            <a:endParaRPr lang="en-US" altLang="ja-JP" sz="200" dirty="0" smtClean="0"/>
          </a:p>
          <a:p>
            <a:r>
              <a:rPr kumimoji="1" lang="ja-JP" altLang="en-US" dirty="0" smtClean="0"/>
              <a:t>本セッションの内容</a:t>
            </a:r>
            <a:endParaRPr kumimoji="1" lang="en-US" altLang="ja-JP" dirty="0" smtClean="0"/>
          </a:p>
          <a:p>
            <a:pPr lvl="1"/>
            <a:r>
              <a:rPr lang="ja-JP" altLang="en-US" sz="2500" dirty="0" smtClean="0"/>
              <a:t>［</a:t>
            </a:r>
            <a:r>
              <a:rPr lang="en-US" altLang="ja-JP" sz="2500" b="1" dirty="0" smtClean="0">
                <a:solidFill>
                  <a:srgbClr val="FF0000"/>
                </a:solidFill>
              </a:rPr>
              <a:t>Modular Radiance Transfer</a:t>
            </a:r>
            <a:r>
              <a:rPr lang="ja-JP" altLang="en-US" sz="2500" dirty="0" smtClean="0">
                <a:solidFill>
                  <a:srgbClr val="FF0000"/>
                </a:solidFill>
              </a:rPr>
              <a:t>法</a:t>
            </a:r>
            <a:r>
              <a:rPr lang="ja-JP" altLang="en-US" sz="2500" dirty="0" smtClean="0"/>
              <a:t>］を利用した</a:t>
            </a:r>
            <a:endParaRPr lang="en-US" altLang="ja-JP" sz="2500" dirty="0" smtClean="0"/>
          </a:p>
          <a:p>
            <a:pPr marL="457200" lvl="1" indent="0">
              <a:buNone/>
            </a:pPr>
            <a:r>
              <a:rPr lang="ja-JP" altLang="en-US" sz="2500" dirty="0"/>
              <a:t>　 </a:t>
            </a:r>
            <a:r>
              <a:rPr lang="ja-JP" altLang="en-US" sz="2500" dirty="0" smtClean="0"/>
              <a:t>リアルタイム</a:t>
            </a:r>
            <a:r>
              <a:rPr lang="en-US" altLang="ja-JP" sz="2500" dirty="0" smtClean="0"/>
              <a:t>GI(Global Illumination)</a:t>
            </a:r>
            <a:r>
              <a:rPr lang="ja-JP" altLang="en-US" sz="2500" dirty="0" smtClean="0"/>
              <a:t>技術の解説</a:t>
            </a:r>
            <a:endParaRPr lang="en-US" altLang="ja-JP" sz="2500" dirty="0" smtClean="0"/>
          </a:p>
          <a:p>
            <a:pPr lvl="1"/>
            <a:endParaRPr kumimoji="1" lang="en-US" altLang="ja-JP" sz="2500" dirty="0" smtClean="0"/>
          </a:p>
          <a:p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11" name="角丸四角形 10"/>
          <p:cNvSpPr/>
          <p:nvPr/>
        </p:nvSpPr>
        <p:spPr bwMode="auto">
          <a:xfrm>
            <a:off x="1331640" y="3933056"/>
            <a:ext cx="5976664" cy="2448272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発表の概要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4600423"/>
            <a:ext cx="5904656" cy="31435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004495"/>
            <a:ext cx="5400600" cy="126823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495" y="4343111"/>
            <a:ext cx="1664955" cy="15812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23" y="4001988"/>
            <a:ext cx="2864499" cy="291108"/>
          </a:xfrm>
          <a:prstGeom prst="rect">
            <a:avLst/>
          </a:prstGeom>
        </p:spPr>
      </p:pic>
      <p:sp>
        <p:nvSpPr>
          <p:cNvPr id="10" name="動作設定ボタン : 進む/次へ 9">
            <a:hlinkClick r:id="rId6" action="ppaction://program" highlightClick="1"/>
          </p:cNvPr>
          <p:cNvSpPr/>
          <p:nvPr/>
        </p:nvSpPr>
        <p:spPr bwMode="auto">
          <a:xfrm>
            <a:off x="7812360" y="5877272"/>
            <a:ext cx="864096" cy="432048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サンプリング行列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特異値分解を施すために、各サンプルの頂点の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入射光を列に並べた行列を作成</a:t>
            </a:r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9" y="2445478"/>
            <a:ext cx="2736304" cy="16721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大かっこ 6"/>
          <p:cNvSpPr/>
          <p:nvPr/>
        </p:nvSpPr>
        <p:spPr bwMode="auto">
          <a:xfrm>
            <a:off x="1043608" y="4797152"/>
            <a:ext cx="3047874" cy="1644857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  <a:blipFill rotWithShape="1">
                <a:blip r:embed="rId4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サンプリング行列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特異値分解を施すために、各サンプルの頂点の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入射光を列に並べた行列を作成</a:t>
            </a:r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9" y="2445478"/>
            <a:ext cx="2736304" cy="167218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" name="下矢印 113"/>
          <p:cNvSpPr/>
          <p:nvPr/>
        </p:nvSpPr>
        <p:spPr bwMode="auto">
          <a:xfrm>
            <a:off x="1001099" y="4117663"/>
            <a:ext cx="581774" cy="607481"/>
          </a:xfrm>
          <a:prstGeom prst="downArrow">
            <a:avLst>
              <a:gd name="adj1" fmla="val 50000"/>
              <a:gd name="adj2" fmla="val 35265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大かっこ 23"/>
          <p:cNvSpPr/>
          <p:nvPr/>
        </p:nvSpPr>
        <p:spPr bwMode="auto">
          <a:xfrm>
            <a:off x="1043608" y="4797152"/>
            <a:ext cx="3047874" cy="1644857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1228794" y="4939770"/>
            <a:ext cx="126384" cy="1388646"/>
            <a:chOff x="6300192" y="2877218"/>
            <a:chExt cx="144016" cy="1582383"/>
          </a:xfrm>
        </p:grpSpPr>
        <p:sp>
          <p:nvSpPr>
            <p:cNvPr id="26" name="正方形/長方形 25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正方形/長方形 59"/>
              <p:cNvSpPr/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60" name="正方形/長方形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  <a:blipFill rotWithShape="1">
                <a:blip r:embed="rId3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33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サンプリング行列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特異値分解を施すために、各サンプルの頂点の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入射光を列に並べた行列を作成</a:t>
            </a:r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9" y="2445478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6" y="2610484"/>
            <a:ext cx="2736304" cy="167218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下矢印 62"/>
          <p:cNvSpPr/>
          <p:nvPr/>
        </p:nvSpPr>
        <p:spPr bwMode="auto">
          <a:xfrm>
            <a:off x="1355178" y="4282669"/>
            <a:ext cx="581774" cy="516603"/>
          </a:xfrm>
          <a:prstGeom prst="downArrow">
            <a:avLst>
              <a:gd name="adj1" fmla="val 50000"/>
              <a:gd name="adj2" fmla="val 40781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大かっこ 34"/>
          <p:cNvSpPr/>
          <p:nvPr/>
        </p:nvSpPr>
        <p:spPr bwMode="auto">
          <a:xfrm>
            <a:off x="1043608" y="4797152"/>
            <a:ext cx="3047874" cy="1644857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1228794" y="4939770"/>
            <a:ext cx="126384" cy="1388646"/>
            <a:chOff x="6300192" y="2877218"/>
            <a:chExt cx="144016" cy="1582383"/>
          </a:xfrm>
        </p:grpSpPr>
        <p:sp>
          <p:nvSpPr>
            <p:cNvPr id="37" name="正方形/長方形 36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1576875" y="4940628"/>
            <a:ext cx="126384" cy="1388646"/>
            <a:chOff x="6300192" y="2877218"/>
            <a:chExt cx="144016" cy="1582383"/>
          </a:xfrm>
        </p:grpSpPr>
        <p:sp>
          <p:nvSpPr>
            <p:cNvPr id="48" name="正方形/長方形 4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正方形/長方形 72"/>
              <p:cNvSpPr/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73" name="正方形/長方形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  <a:blipFill rotWithShape="1">
                <a:blip r:embed="rId4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7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大かっこ 45"/>
          <p:cNvSpPr/>
          <p:nvPr/>
        </p:nvSpPr>
        <p:spPr bwMode="auto">
          <a:xfrm>
            <a:off x="1043608" y="4797152"/>
            <a:ext cx="3047874" cy="1644857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1228794" y="4939770"/>
            <a:ext cx="126384" cy="1388646"/>
            <a:chOff x="6300192" y="2877218"/>
            <a:chExt cx="144016" cy="1582383"/>
          </a:xfrm>
        </p:grpSpPr>
        <p:sp>
          <p:nvSpPr>
            <p:cNvPr id="48" name="正方形/長方形 4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1576875" y="4940628"/>
            <a:ext cx="126384" cy="1388646"/>
            <a:chOff x="6300192" y="2877218"/>
            <a:chExt cx="144016" cy="1582383"/>
          </a:xfrm>
        </p:grpSpPr>
        <p:sp>
          <p:nvSpPr>
            <p:cNvPr id="65" name="正方形/長方形 6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1918532" y="4933962"/>
            <a:ext cx="126384" cy="1388646"/>
            <a:chOff x="6300192" y="2877218"/>
            <a:chExt cx="144016" cy="1582383"/>
          </a:xfrm>
        </p:grpSpPr>
        <p:sp>
          <p:nvSpPr>
            <p:cNvPr id="76" name="正方形/長方形 75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1" name="正方形/長方形 80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正方形/長方形 85"/>
              <p:cNvSpPr/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86" name="正方形/長方形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  <a:blipFill rotWithShape="1">
                <a:blip r:embed="rId2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テキスト ボックス 86"/>
          <p:cNvSpPr txBox="1"/>
          <p:nvPr/>
        </p:nvSpPr>
        <p:spPr>
          <a:xfrm>
            <a:off x="2203503" y="5422416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サンプリング行列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特異値分解を施すために、各サンプルの頂点の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入射光を列に並べた行列を作成</a:t>
            </a:r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9" y="2445478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6" y="2610484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78" y="2805542"/>
            <a:ext cx="2736304" cy="167218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下矢印 56"/>
          <p:cNvSpPr/>
          <p:nvPr/>
        </p:nvSpPr>
        <p:spPr bwMode="auto">
          <a:xfrm>
            <a:off x="1703259" y="4477725"/>
            <a:ext cx="581774" cy="371879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138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サンプリング行列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特異値分解を施すために、各サンプルの頂点の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入射光を列に並べた行列を作成</a:t>
            </a:r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9" y="2445478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6" y="2610484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78" y="2805542"/>
            <a:ext cx="2736304" cy="16721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995" y="2455772"/>
            <a:ext cx="2781773" cy="169997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下矢印 92"/>
          <p:cNvSpPr/>
          <p:nvPr/>
        </p:nvSpPr>
        <p:spPr bwMode="auto">
          <a:xfrm>
            <a:off x="5050603" y="4172526"/>
            <a:ext cx="581774" cy="607481"/>
          </a:xfrm>
          <a:prstGeom prst="downArrow">
            <a:avLst>
              <a:gd name="adj1" fmla="val 50000"/>
              <a:gd name="adj2" fmla="val 35265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7" name="大かっこ 66"/>
          <p:cNvSpPr/>
          <p:nvPr/>
        </p:nvSpPr>
        <p:spPr bwMode="auto">
          <a:xfrm>
            <a:off x="1043608" y="4797152"/>
            <a:ext cx="3047874" cy="1644857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68" name="グループ化 67"/>
          <p:cNvGrpSpPr/>
          <p:nvPr/>
        </p:nvGrpSpPr>
        <p:grpSpPr>
          <a:xfrm>
            <a:off x="1228794" y="4939770"/>
            <a:ext cx="126384" cy="1388646"/>
            <a:chOff x="6300192" y="2877218"/>
            <a:chExt cx="144016" cy="1582383"/>
          </a:xfrm>
        </p:grpSpPr>
        <p:sp>
          <p:nvSpPr>
            <p:cNvPr id="69" name="正方形/長方形 68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1576875" y="4940628"/>
            <a:ext cx="126384" cy="1388646"/>
            <a:chOff x="6300192" y="2877218"/>
            <a:chExt cx="144016" cy="1582383"/>
          </a:xfrm>
        </p:grpSpPr>
        <p:sp>
          <p:nvSpPr>
            <p:cNvPr id="80" name="正方形/長方形 79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1" name="正方形/長方形 80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1918532" y="4933962"/>
            <a:ext cx="126384" cy="1388646"/>
            <a:chOff x="6300192" y="2877218"/>
            <a:chExt cx="144016" cy="1582383"/>
          </a:xfrm>
        </p:grpSpPr>
        <p:sp>
          <p:nvSpPr>
            <p:cNvPr id="92" name="正方形/長方形 91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4" name="正方形/長方形 93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7" name="正方形/長方形 96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8" name="正方形/長方形 97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9" name="正方形/長方形 98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0" name="正方形/長方形 99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1" name="正方形/長方形 100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" name="正方形/長方形 101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正方形/長方形 102"/>
              <p:cNvSpPr/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03" name="正方形/長方形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  <a:blipFill rotWithShape="1">
                <a:blip r:embed="rId7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テキスト ボックス 103"/>
          <p:cNvSpPr txBox="1"/>
          <p:nvPr/>
        </p:nvSpPr>
        <p:spPr>
          <a:xfrm>
            <a:off x="2203503" y="5422416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sp>
        <p:nvSpPr>
          <p:cNvPr id="105" name="大かっこ 104"/>
          <p:cNvSpPr/>
          <p:nvPr/>
        </p:nvSpPr>
        <p:spPr bwMode="auto">
          <a:xfrm>
            <a:off x="5082594" y="4814605"/>
            <a:ext cx="3083801" cy="1644857"/>
          </a:xfrm>
          <a:prstGeom prst="bracketPair">
            <a:avLst>
              <a:gd name="adj" fmla="val 905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06" name="グループ化 105"/>
          <p:cNvGrpSpPr/>
          <p:nvPr/>
        </p:nvGrpSpPr>
        <p:grpSpPr>
          <a:xfrm>
            <a:off x="5258240" y="4940994"/>
            <a:ext cx="126384" cy="1388646"/>
            <a:chOff x="6300192" y="2877218"/>
            <a:chExt cx="144016" cy="1582383"/>
          </a:xfrm>
        </p:grpSpPr>
        <p:sp>
          <p:nvSpPr>
            <p:cNvPr id="107" name="正方形/長方形 106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8" name="正方形/長方形 107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9" name="正方形/長方形 108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0" name="正方形/長方形 109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1" name="正方形/長方形 110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2" name="正方形/長方形 111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4" name="正方形/長方形 113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5" name="正方形/長方形 114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6" name="正方形/長方形 115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正方形/長方形 138"/>
              <p:cNvSpPr/>
              <p:nvPr/>
            </p:nvSpPr>
            <p:spPr>
              <a:xfrm>
                <a:off x="7025314" y="4800496"/>
                <a:ext cx="11410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39" name="正方形/長方形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314" y="4800496"/>
                <a:ext cx="1141082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15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サンプリング行列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特異値分解を施すために、各サンプルの頂点の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入射光を列に並べた行列を作成</a:t>
            </a:r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9" y="2445478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6" y="2610484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78" y="2805542"/>
            <a:ext cx="2736304" cy="16721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995" y="2455772"/>
            <a:ext cx="2781773" cy="1699973"/>
          </a:xfrm>
          <a:prstGeom prst="rect">
            <a:avLst/>
          </a:prstGeom>
          <a:noFill/>
          <a:ln w="12700"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3222" y="2631711"/>
            <a:ext cx="2781772" cy="16999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下矢印 89"/>
          <p:cNvSpPr/>
          <p:nvPr/>
        </p:nvSpPr>
        <p:spPr bwMode="auto">
          <a:xfrm>
            <a:off x="5378626" y="4331681"/>
            <a:ext cx="581774" cy="516603"/>
          </a:xfrm>
          <a:prstGeom prst="downArrow">
            <a:avLst>
              <a:gd name="adj1" fmla="val 50000"/>
              <a:gd name="adj2" fmla="val 40781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8" name="大かっこ 77"/>
          <p:cNvSpPr/>
          <p:nvPr/>
        </p:nvSpPr>
        <p:spPr bwMode="auto">
          <a:xfrm>
            <a:off x="1043608" y="4797152"/>
            <a:ext cx="3047874" cy="1644857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79" name="グループ化 78"/>
          <p:cNvGrpSpPr/>
          <p:nvPr/>
        </p:nvGrpSpPr>
        <p:grpSpPr>
          <a:xfrm>
            <a:off x="1228794" y="4939770"/>
            <a:ext cx="126384" cy="1388646"/>
            <a:chOff x="6300192" y="2877218"/>
            <a:chExt cx="144016" cy="1582383"/>
          </a:xfrm>
        </p:grpSpPr>
        <p:sp>
          <p:nvSpPr>
            <p:cNvPr id="80" name="正方形/長方形 79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1" name="正方形/長方形 80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1" name="正方形/長方形 90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1576875" y="4940628"/>
            <a:ext cx="126384" cy="1388646"/>
            <a:chOff x="6300192" y="2877218"/>
            <a:chExt cx="144016" cy="1582383"/>
          </a:xfrm>
        </p:grpSpPr>
        <p:sp>
          <p:nvSpPr>
            <p:cNvPr id="93" name="正方形/長方形 92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4" name="正方形/長方形 93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7" name="正方形/長方形 96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8" name="正方形/長方形 97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9" name="正方形/長方形 98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0" name="正方形/長方形 99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1" name="正方形/長方形 100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" name="正方形/長方形 101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1918532" y="4933962"/>
            <a:ext cx="126384" cy="1388646"/>
            <a:chOff x="6300192" y="2877218"/>
            <a:chExt cx="144016" cy="1582383"/>
          </a:xfrm>
        </p:grpSpPr>
        <p:sp>
          <p:nvSpPr>
            <p:cNvPr id="104" name="正方形/長方形 103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5" name="正方形/長方形 104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6" name="正方形/長方形 105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7" name="正方形/長方形 106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8" name="正方形/長方形 107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9" name="正方形/長方形 108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0" name="正方形/長方形 109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1" name="正方形/長方形 110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2" name="正方形/長方形 111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正方形/長方形 113"/>
              <p:cNvSpPr/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14" name="正方形/長方形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  <a:blipFill rotWithShape="1">
                <a:blip r:embed="rId7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テキスト ボックス 114"/>
          <p:cNvSpPr txBox="1"/>
          <p:nvPr/>
        </p:nvSpPr>
        <p:spPr>
          <a:xfrm>
            <a:off x="2203503" y="5422416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sp>
        <p:nvSpPr>
          <p:cNvPr id="116" name="大かっこ 115"/>
          <p:cNvSpPr/>
          <p:nvPr/>
        </p:nvSpPr>
        <p:spPr bwMode="auto">
          <a:xfrm>
            <a:off x="5082594" y="4814605"/>
            <a:ext cx="3083801" cy="1644857"/>
          </a:xfrm>
          <a:prstGeom prst="bracketPair">
            <a:avLst>
              <a:gd name="adj" fmla="val 905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17" name="グループ化 116"/>
          <p:cNvGrpSpPr/>
          <p:nvPr/>
        </p:nvGrpSpPr>
        <p:grpSpPr>
          <a:xfrm>
            <a:off x="5258240" y="4940994"/>
            <a:ext cx="126384" cy="1388646"/>
            <a:chOff x="6300192" y="2877218"/>
            <a:chExt cx="144016" cy="1582383"/>
          </a:xfrm>
        </p:grpSpPr>
        <p:sp>
          <p:nvSpPr>
            <p:cNvPr id="118" name="正方形/長方形 11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9" name="正方形/長方形 11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0" name="正方形/長方形 11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1" name="正方形/長方形 12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2" name="正方形/長方形 12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3" name="正方形/長方形 12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4" name="正方形/長方形 12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5" name="正方形/長方形 12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6" name="正方形/長方形 12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7" name="正方形/長方形 126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28" name="グループ化 127"/>
          <p:cNvGrpSpPr/>
          <p:nvPr/>
        </p:nvGrpSpPr>
        <p:grpSpPr>
          <a:xfrm>
            <a:off x="5606321" y="4941852"/>
            <a:ext cx="126384" cy="1388646"/>
            <a:chOff x="6300192" y="2877218"/>
            <a:chExt cx="144016" cy="1582383"/>
          </a:xfrm>
        </p:grpSpPr>
        <p:sp>
          <p:nvSpPr>
            <p:cNvPr id="129" name="正方形/長方形 128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0" name="正方形/長方形 129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1" name="正方形/長方形 130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2" name="正方形/長方形 131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3" name="正方形/長方形 132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4" name="正方形/長方形 133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5" name="正方形/長方形 134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6" name="正方形/長方形 135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7" name="正方形/長方形 136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8" name="正方形/長方形 137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正方形/長方形 149"/>
              <p:cNvSpPr/>
              <p:nvPr/>
            </p:nvSpPr>
            <p:spPr>
              <a:xfrm>
                <a:off x="7025314" y="4800496"/>
                <a:ext cx="11410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50" name="正方形/長方形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314" y="4800496"/>
                <a:ext cx="1141082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16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サンプリング行列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特異値分解を施すために、各サンプルの頂点の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入射光を列に並べた行列を作成</a:t>
            </a:r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4" name="大かっこ 3"/>
          <p:cNvSpPr/>
          <p:nvPr/>
        </p:nvSpPr>
        <p:spPr bwMode="auto">
          <a:xfrm>
            <a:off x="1043608" y="4797152"/>
            <a:ext cx="3047874" cy="1644857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1228794" y="4939770"/>
            <a:ext cx="126384" cy="1388646"/>
            <a:chOff x="6300192" y="2877218"/>
            <a:chExt cx="144016" cy="1582383"/>
          </a:xfrm>
        </p:grpSpPr>
        <p:sp>
          <p:nvSpPr>
            <p:cNvPr id="13" name="正方形/長方形 12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576875" y="4940628"/>
            <a:ext cx="126384" cy="1388646"/>
            <a:chOff x="6300192" y="2877218"/>
            <a:chExt cx="144016" cy="1582383"/>
          </a:xfrm>
        </p:grpSpPr>
        <p:sp>
          <p:nvSpPr>
            <p:cNvPr id="25" name="正方形/長方形 2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1918532" y="4933962"/>
            <a:ext cx="126384" cy="1388646"/>
            <a:chOff x="6300192" y="2877218"/>
            <a:chExt cx="144016" cy="1582383"/>
          </a:xfrm>
        </p:grpSpPr>
        <p:sp>
          <p:nvSpPr>
            <p:cNvPr id="36" name="正方形/長方形 35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正方形/長方形 57"/>
              <p:cNvSpPr/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58" name="正方形/長方形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77" y="4799272"/>
                <a:ext cx="704551" cy="567198"/>
              </a:xfrm>
              <a:prstGeom prst="rect">
                <a:avLst/>
              </a:prstGeom>
              <a:blipFill rotWithShape="1">
                <a:blip r:embed="rId2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9" y="2445478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6" y="2610484"/>
            <a:ext cx="2736304" cy="16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78" y="2805542"/>
            <a:ext cx="2736304" cy="16721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テキスト ボックス 61"/>
          <p:cNvSpPr txBox="1"/>
          <p:nvPr/>
        </p:nvSpPr>
        <p:spPr>
          <a:xfrm>
            <a:off x="2203503" y="5422416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995" y="2455772"/>
            <a:ext cx="2781773" cy="1699973"/>
          </a:xfrm>
          <a:prstGeom prst="rect">
            <a:avLst/>
          </a:prstGeom>
          <a:noFill/>
          <a:ln w="12700"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3222" y="2631711"/>
            <a:ext cx="2781772" cy="169997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4624" y="2838367"/>
            <a:ext cx="2781772" cy="16999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大かっこ 48"/>
          <p:cNvSpPr/>
          <p:nvPr/>
        </p:nvSpPr>
        <p:spPr bwMode="auto">
          <a:xfrm>
            <a:off x="5082594" y="4814605"/>
            <a:ext cx="3083801" cy="1644857"/>
          </a:xfrm>
          <a:prstGeom prst="bracketPair">
            <a:avLst>
              <a:gd name="adj" fmla="val 905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5258240" y="4940994"/>
            <a:ext cx="126384" cy="1388646"/>
            <a:chOff x="6300192" y="2877218"/>
            <a:chExt cx="144016" cy="1582383"/>
          </a:xfrm>
        </p:grpSpPr>
        <p:sp>
          <p:nvSpPr>
            <p:cNvPr id="51" name="正方形/長方形 5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606321" y="4941852"/>
            <a:ext cx="126384" cy="1388646"/>
            <a:chOff x="6300192" y="2877218"/>
            <a:chExt cx="144016" cy="1582383"/>
          </a:xfrm>
        </p:grpSpPr>
        <p:sp>
          <p:nvSpPr>
            <p:cNvPr id="68" name="正方形/長方形 6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8" name="グループ化 77"/>
          <p:cNvGrpSpPr/>
          <p:nvPr/>
        </p:nvGrpSpPr>
        <p:grpSpPr>
          <a:xfrm>
            <a:off x="5947978" y="4935186"/>
            <a:ext cx="126384" cy="1388646"/>
            <a:chOff x="6300192" y="2877218"/>
            <a:chExt cx="144016" cy="1582383"/>
          </a:xfrm>
        </p:grpSpPr>
        <p:sp>
          <p:nvSpPr>
            <p:cNvPr id="79" name="正方形/長方形 78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1" name="正方形/長方形 80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正方形/長方形 88"/>
              <p:cNvSpPr/>
              <p:nvPr/>
            </p:nvSpPr>
            <p:spPr>
              <a:xfrm>
                <a:off x="7025314" y="4800496"/>
                <a:ext cx="11410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3600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altLang="ja-JP" sz="3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89" name="正方形/長方形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314" y="4800496"/>
                <a:ext cx="1141082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テキスト ボックス 90"/>
          <p:cNvSpPr txBox="1"/>
          <p:nvPr/>
        </p:nvSpPr>
        <p:spPr>
          <a:xfrm>
            <a:off x="6225182" y="542364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sp>
        <p:nvSpPr>
          <p:cNvPr id="90" name="下矢印 89"/>
          <p:cNvSpPr/>
          <p:nvPr/>
        </p:nvSpPr>
        <p:spPr bwMode="auto">
          <a:xfrm>
            <a:off x="5720283" y="4538337"/>
            <a:ext cx="581774" cy="311267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69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dirty="0" smtClean="0"/>
                  <a:t>入力された行列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ja-JP" altLang="en-US" dirty="0" smtClean="0"/>
                  <a:t>を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𝑈</m:t>
                    </m:r>
                    <m:r>
                      <a:rPr lang="en-US" altLang="ja-JP" b="0" i="1" smtClean="0">
                        <a:latin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/>
                      </a:rPr>
                      <m:t>Σ</m:t>
                    </m:r>
                    <m:r>
                      <a:rPr lang="en-US" altLang="ja-JP" b="0" i="1" smtClean="0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altLang="ja-JP" b="0" i="1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ja-JP" altLang="en-US" dirty="0" smtClean="0"/>
                  <a:t>という</a:t>
                </a:r>
                <a:r>
                  <a:rPr lang="en-US" altLang="ja-JP" dirty="0" smtClean="0"/>
                  <a:t>3</a:t>
                </a:r>
                <a:r>
                  <a:rPr lang="ja-JP" altLang="en-US" dirty="0" smtClean="0"/>
                  <a:t>行列に分解</a:t>
                </a:r>
                <a:endParaRPr lang="en-US" altLang="ja-JP" dirty="0" smtClean="0"/>
              </a:p>
              <a:p>
                <a:pPr lvl="1"/>
                <a:r>
                  <a:rPr lang="ja-JP" altLang="en-US" dirty="0" smtClean="0"/>
                  <a:t>数多くの数学ライブラリがサポート</a:t>
                </a:r>
                <a:endParaRPr lang="en-US" altLang="ja-JP" dirty="0" smtClean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 smtClean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 smtClean="0"/>
              </a:p>
              <a:p>
                <a:pPr lvl="1"/>
                <a:endParaRPr lang="en-US" altLang="ja-JP" dirty="0"/>
              </a:p>
              <a:p>
                <a:pPr marL="457200" lvl="1" indent="0">
                  <a:buNone/>
                </a:pPr>
                <a:endParaRPr lang="ja-JP" altLang="en-US" sz="2800" dirty="0"/>
              </a:p>
              <a:p>
                <a:pPr lvl="1"/>
                <a:endParaRPr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 t="-1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特異値</a:t>
            </a:r>
            <a:r>
              <a:rPr kumimoji="1" lang="ja-JP" altLang="en-US" dirty="0" smtClean="0"/>
              <a:t>分解</a:t>
            </a:r>
            <a:r>
              <a:rPr kumimoji="1" lang="en-US" altLang="ja-JP" sz="2000" dirty="0" smtClean="0"/>
              <a:t>(Singular Value Decomposition)</a:t>
            </a:r>
            <a:endParaRPr kumimoji="1" lang="ja-JP" altLang="en-US" sz="2000" dirty="0"/>
          </a:p>
        </p:txBody>
      </p:sp>
      <p:sp>
        <p:nvSpPr>
          <p:cNvPr id="6" name="大かっこ 5"/>
          <p:cNvSpPr/>
          <p:nvPr/>
        </p:nvSpPr>
        <p:spPr bwMode="auto">
          <a:xfrm>
            <a:off x="647329" y="3380133"/>
            <a:ext cx="2312260" cy="1874339"/>
          </a:xfrm>
          <a:prstGeom prst="bracketPair">
            <a:avLst>
              <a:gd name="adj" fmla="val 90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54495" y="406659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858351" y="3542648"/>
            <a:ext cx="144016" cy="1582383"/>
            <a:chOff x="6300192" y="2877218"/>
            <a:chExt cx="144016" cy="1582383"/>
          </a:xfrm>
        </p:grpSpPr>
        <p:sp>
          <p:nvSpPr>
            <p:cNvPr id="9" name="正方形/長方形 8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1254995" y="3543626"/>
            <a:ext cx="144016" cy="1582383"/>
            <a:chOff x="6300192" y="2877218"/>
            <a:chExt cx="144016" cy="1582383"/>
          </a:xfrm>
        </p:grpSpPr>
        <p:sp>
          <p:nvSpPr>
            <p:cNvPr id="20" name="正方形/長方形 19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644318" y="3536030"/>
            <a:ext cx="144016" cy="1582383"/>
            <a:chOff x="6300192" y="2877218"/>
            <a:chExt cx="144016" cy="1582383"/>
          </a:xfrm>
        </p:grpSpPr>
        <p:sp>
          <p:nvSpPr>
            <p:cNvPr id="31" name="正方形/長方形 3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2010479" y="3537008"/>
            <a:ext cx="144016" cy="1582383"/>
            <a:chOff x="6300192" y="2877218"/>
            <a:chExt cx="144016" cy="1582383"/>
          </a:xfrm>
        </p:grpSpPr>
        <p:sp>
          <p:nvSpPr>
            <p:cNvPr id="42" name="正方形/長方形 41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5" name="正方形/長方形 44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正方形/長方形 51"/>
              <p:cNvSpPr/>
              <p:nvPr/>
            </p:nvSpPr>
            <p:spPr>
              <a:xfrm>
                <a:off x="1429869" y="2615523"/>
                <a:ext cx="71692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ja-JP" altLang="en-US" sz="3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正方形/長方形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869" y="2615523"/>
                <a:ext cx="716928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グループ化 102"/>
          <p:cNvGrpSpPr/>
          <p:nvPr/>
        </p:nvGrpSpPr>
        <p:grpSpPr>
          <a:xfrm>
            <a:off x="3017382" y="3718491"/>
            <a:ext cx="1136003" cy="1059419"/>
            <a:chOff x="2915816" y="404664"/>
            <a:chExt cx="1136003" cy="1059419"/>
          </a:xfrm>
        </p:grpSpPr>
        <p:sp>
          <p:nvSpPr>
            <p:cNvPr id="53" name="右矢印 52"/>
            <p:cNvSpPr/>
            <p:nvPr/>
          </p:nvSpPr>
          <p:spPr bwMode="auto">
            <a:xfrm>
              <a:off x="3043707" y="404664"/>
              <a:ext cx="1008112" cy="1059419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915816" y="696697"/>
              <a:ext cx="1136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SVD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大かっこ 55"/>
          <p:cNvSpPr/>
          <p:nvPr/>
        </p:nvSpPr>
        <p:spPr bwMode="auto">
          <a:xfrm>
            <a:off x="4302662" y="3380132"/>
            <a:ext cx="2312260" cy="1874339"/>
          </a:xfrm>
          <a:prstGeom prst="bracketPair">
            <a:avLst>
              <a:gd name="adj" fmla="val 90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809828" y="4066589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grpSp>
        <p:nvGrpSpPr>
          <p:cNvPr id="58" name="グループ化 57"/>
          <p:cNvGrpSpPr/>
          <p:nvPr/>
        </p:nvGrpSpPr>
        <p:grpSpPr>
          <a:xfrm>
            <a:off x="5314776" y="3542647"/>
            <a:ext cx="144016" cy="1582383"/>
            <a:chOff x="6300192" y="2877218"/>
            <a:chExt cx="144016" cy="1582383"/>
          </a:xfrm>
        </p:grpSpPr>
        <p:sp>
          <p:nvSpPr>
            <p:cNvPr id="59" name="正方形/長方形 58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4910328" y="3543625"/>
            <a:ext cx="144016" cy="1582383"/>
            <a:chOff x="6300192" y="2877218"/>
            <a:chExt cx="144016" cy="1582383"/>
          </a:xfrm>
        </p:grpSpPr>
        <p:sp>
          <p:nvSpPr>
            <p:cNvPr id="70" name="正方形/長方形 69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4552950" y="3536029"/>
            <a:ext cx="144016" cy="1582383"/>
            <a:chOff x="6300192" y="2877218"/>
            <a:chExt cx="144016" cy="1582383"/>
          </a:xfrm>
        </p:grpSpPr>
        <p:sp>
          <p:nvSpPr>
            <p:cNvPr id="81" name="正方形/長方形 8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9" name="正方形/長方形 88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5665812" y="3537007"/>
            <a:ext cx="144016" cy="1582383"/>
            <a:chOff x="6300192" y="2877218"/>
            <a:chExt cx="144016" cy="1582383"/>
          </a:xfrm>
        </p:grpSpPr>
        <p:sp>
          <p:nvSpPr>
            <p:cNvPr id="92" name="正方形/長方形 91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3" name="正方形/長方形 92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4" name="正方形/長方形 93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7" name="正方形/長方形 96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8" name="正方形/長方形 97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9" name="正方形/長方形 98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0" name="正方形/長方形 99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1" name="正方形/長方形 100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正方形/長方形 101"/>
              <p:cNvSpPr/>
              <p:nvPr/>
            </p:nvSpPr>
            <p:spPr>
              <a:xfrm>
                <a:off x="5158090" y="2615522"/>
                <a:ext cx="63934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>
                          <a:latin typeface="Cambria Math"/>
                        </a:rPr>
                        <m:t>𝑈</m:t>
                      </m:r>
                    </m:oMath>
                  </m:oMathPara>
                </a14:m>
                <a:endParaRPr lang="ja-JP" altLang="en-US" sz="3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正方形/長方形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090" y="2615522"/>
                <a:ext cx="639342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大かっこ 103"/>
          <p:cNvSpPr/>
          <p:nvPr/>
        </p:nvSpPr>
        <p:spPr bwMode="auto">
          <a:xfrm>
            <a:off x="6848626" y="3380131"/>
            <a:ext cx="899168" cy="1874339"/>
          </a:xfrm>
          <a:prstGeom prst="bracketPair">
            <a:avLst>
              <a:gd name="adj" fmla="val 90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正方形/長方形 104"/>
              <p:cNvSpPr/>
              <p:nvPr/>
            </p:nvSpPr>
            <p:spPr>
              <a:xfrm>
                <a:off x="7076569" y="2615523"/>
                <a:ext cx="56618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3600" b="0">
                          <a:latin typeface="Cambria Math"/>
                        </a:rPr>
                        <m:t>Σ</m:t>
                      </m:r>
                    </m:oMath>
                  </m:oMathPara>
                </a14:m>
                <a:endParaRPr lang="ja-JP" altLang="en-US" sz="3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正方形/長方形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569" y="2615523"/>
                <a:ext cx="566181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大かっこ 105"/>
          <p:cNvSpPr/>
          <p:nvPr/>
        </p:nvSpPr>
        <p:spPr bwMode="auto">
          <a:xfrm>
            <a:off x="7939801" y="3845526"/>
            <a:ext cx="899168" cy="820543"/>
          </a:xfrm>
          <a:prstGeom prst="bracketPair">
            <a:avLst>
              <a:gd name="adj" fmla="val 90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正方形/長方形 106"/>
              <p:cNvSpPr/>
              <p:nvPr/>
            </p:nvSpPr>
            <p:spPr>
              <a:xfrm>
                <a:off x="8158148" y="2615523"/>
                <a:ext cx="665698" cy="66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/>
                        <m:sup>
                          <m:r>
                            <a:rPr lang="en-US" altLang="ja-JP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7" name="正方形/長方形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148" y="2615523"/>
                <a:ext cx="665698" cy="6686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正方形/長方形 108"/>
              <p:cNvSpPr/>
              <p:nvPr/>
            </p:nvSpPr>
            <p:spPr>
              <a:xfrm>
                <a:off x="6445779" y="2615523"/>
                <a:ext cx="53572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正方形/長方形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779" y="2615523"/>
                <a:ext cx="535724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正方形/長方形 109"/>
              <p:cNvSpPr/>
              <p:nvPr/>
            </p:nvSpPr>
            <p:spPr>
              <a:xfrm>
                <a:off x="7656816" y="2615523"/>
                <a:ext cx="53572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正方形/長方形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816" y="2615523"/>
                <a:ext cx="535724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正方形/長方形 110"/>
              <p:cNvSpPr/>
              <p:nvPr/>
            </p:nvSpPr>
            <p:spPr>
              <a:xfrm>
                <a:off x="3305430" y="2615521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1" name="正方形/長方形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430" y="2615521"/>
                <a:ext cx="657551" cy="6463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0"/>
              <p:cNvSpPr>
                <a:spLocks noChangeArrowheads="1"/>
              </p:cNvSpPr>
              <p:nvPr/>
            </p:nvSpPr>
            <p:spPr bwMode="auto">
              <a:xfrm>
                <a:off x="1754982" y="5702049"/>
                <a:ext cx="5634037" cy="49301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CC3300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ja-JP" altLang="en-US" sz="2800" b="0" dirty="0" smtClean="0">
                    <a:solidFill>
                      <a:srgbClr val="CC3300"/>
                    </a:solidFill>
                  </a:rPr>
                  <a:t>が異なれば当然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CC3300"/>
                        </a:solidFill>
                        <a:latin typeface="Cambria Math"/>
                      </a:rPr>
                      <m:t>𝑈</m:t>
                    </m:r>
                    <m:r>
                      <a:rPr lang="en-US" altLang="ja-JP" sz="2800" b="0" i="1" smtClean="0">
                        <a:solidFill>
                          <a:srgbClr val="CC3300"/>
                        </a:solidFill>
                        <a:latin typeface="Cambria Math"/>
                      </a:rPr>
                      <m:t>,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rgbClr val="CC3300"/>
                        </a:solidFill>
                        <a:latin typeface="Cambria Math"/>
                      </a:rPr>
                      <m:t>Σ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ja-JP" sz="2800" b="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ja-JP" altLang="en-US" sz="2800" b="0" dirty="0" smtClean="0">
                    <a:solidFill>
                      <a:srgbClr val="CC3300"/>
                    </a:solidFill>
                  </a:rPr>
                  <a:t>も異なる</a:t>
                </a:r>
                <a:endParaRPr lang="ja-JP" altLang="en-US" sz="2800" b="0" dirty="0">
                  <a:solidFill>
                    <a:srgbClr val="CC3300"/>
                  </a:solidFill>
                </a:endParaRPr>
              </a:p>
              <a:p>
                <a:endParaRPr lang="ja-JP" altLang="en-US" sz="2800" b="0" dirty="0">
                  <a:solidFill>
                    <a:srgbClr val="CC3300"/>
                  </a:solidFill>
                </a:endParaRPr>
              </a:p>
            </p:txBody>
          </p:sp>
        </mc:Choice>
        <mc:Fallback xmlns="">
          <p:sp>
            <p:nvSpPr>
              <p:cNvPr id="112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4982" y="5702049"/>
                <a:ext cx="5634037" cy="493011"/>
              </a:xfrm>
              <a:prstGeom prst="rect">
                <a:avLst/>
              </a:prstGeom>
              <a:blipFill rotWithShape="1">
                <a:blip r:embed="rId11"/>
                <a:stretch>
                  <a:fillRect t="-14286" b="-32143"/>
                </a:stretch>
              </a:blip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特異値</a:t>
            </a:r>
            <a:r>
              <a:rPr kumimoji="1" lang="ja-JP" altLang="en-US" dirty="0" smtClean="0"/>
              <a:t>分解</a:t>
            </a:r>
            <a:r>
              <a:rPr kumimoji="1" lang="en-US" altLang="ja-JP" sz="2000" smtClean="0"/>
              <a:t>(Singular Value </a:t>
            </a:r>
            <a:r>
              <a:rPr kumimoji="1" lang="en-US" altLang="ja-JP" sz="2000" dirty="0" smtClean="0"/>
              <a:t>Decomposition)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sz="3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に特異値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分解を適用すると、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/>
                </a:r>
                <a:br>
                  <a:rPr lang="en-US" altLang="ja-JP" dirty="0" smtClean="0">
                    <a:solidFill>
                      <a:srgbClr val="FF0000"/>
                    </a:solidFill>
                  </a:rPr>
                </a:br>
                <a:r>
                  <a:rPr lang="ja-JP" altLang="en-US" dirty="0" smtClean="0">
                    <a:solidFill>
                      <a:srgbClr val="FF0000"/>
                    </a:solidFill>
                  </a:rPr>
                  <a:t>行列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ja-JP" altLang="en-US" dirty="0" smtClean="0">
                    <a:solidFill>
                      <a:srgbClr val="FF0000"/>
                    </a:solidFill>
                  </a:rPr>
                  <a:t>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 smtClean="0">
                    <a:solidFill>
                      <a:srgbClr val="FF0000"/>
                    </a:solidFill>
                  </a:rPr>
                  <a:t>となる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15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正方形/長方形 142"/>
              <p:cNvSpPr/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 b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3600" b="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3600" b="0" i="1">
                            <a:latin typeface="Cambria Math"/>
                          </a:rPr>
                          <m:t>𝑇</m:t>
                        </m:r>
                      </m:sup>
                    </m:sSubSup>
                  </m:oMath>
                </a14:m>
                <a:endParaRPr lang="ja-JP" altLang="en-US" sz="3600" b="0" dirty="0"/>
              </a:p>
            </p:txBody>
          </p:sp>
        </mc:Choice>
        <mc:Fallback xmlns="">
          <p:sp>
            <p:nvSpPr>
              <p:cNvPr id="143" name="正方形/長方形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 bwMode="auto">
          <a:xfrm>
            <a:off x="1457060" y="2652911"/>
            <a:ext cx="633731" cy="66864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" name="下矢印 5"/>
          <p:cNvSpPr/>
          <p:nvPr/>
        </p:nvSpPr>
        <p:spPr bwMode="auto">
          <a:xfrm>
            <a:off x="1489963" y="3321556"/>
            <a:ext cx="567924" cy="75551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大かっこ 44"/>
          <p:cNvSpPr/>
          <p:nvPr/>
        </p:nvSpPr>
        <p:spPr bwMode="auto">
          <a:xfrm>
            <a:off x="728423" y="4376063"/>
            <a:ext cx="2762249" cy="1874339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041829" y="506252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grpSp>
        <p:nvGrpSpPr>
          <p:cNvPr id="47" name="グループ化 46"/>
          <p:cNvGrpSpPr/>
          <p:nvPr/>
        </p:nvGrpSpPr>
        <p:grpSpPr>
          <a:xfrm>
            <a:off x="939446" y="4538578"/>
            <a:ext cx="144016" cy="1582383"/>
            <a:chOff x="6300192" y="2877218"/>
            <a:chExt cx="144016" cy="1582383"/>
          </a:xfrm>
        </p:grpSpPr>
        <p:sp>
          <p:nvSpPr>
            <p:cNvPr id="48" name="正方形/長方形 4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5" name="正方形/長方形 5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1" name="正方形/長方形 90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2" name="正方形/長方形 91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3" name="グループ化 92"/>
          <p:cNvGrpSpPr/>
          <p:nvPr/>
        </p:nvGrpSpPr>
        <p:grpSpPr>
          <a:xfrm>
            <a:off x="1336090" y="4539556"/>
            <a:ext cx="144016" cy="1582383"/>
            <a:chOff x="6300192" y="2877218"/>
            <a:chExt cx="144016" cy="1582383"/>
          </a:xfrm>
        </p:grpSpPr>
        <p:sp>
          <p:nvSpPr>
            <p:cNvPr id="94" name="正方形/長方形 93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7" name="正方形/長方形 96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8" name="正方形/長方形 97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9" name="正方形/長方形 98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0" name="正方形/長方形 99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1" name="正方形/長方形 100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" name="正方形/長方形 101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3" name="正方形/長方形 102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04" name="グループ化 103"/>
          <p:cNvGrpSpPr/>
          <p:nvPr/>
        </p:nvGrpSpPr>
        <p:grpSpPr>
          <a:xfrm>
            <a:off x="1725413" y="4531960"/>
            <a:ext cx="144016" cy="1582383"/>
            <a:chOff x="6300192" y="2877218"/>
            <a:chExt cx="144016" cy="1582383"/>
          </a:xfrm>
        </p:grpSpPr>
        <p:sp>
          <p:nvSpPr>
            <p:cNvPr id="105" name="正方形/長方形 104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6" name="正方形/長方形 105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7" name="正方形/長方形 106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8" name="正方形/長方形 107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9" name="正方形/長方形 108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0" name="正方形/長方形 109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1" name="正方形/長方形 110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2" name="正方形/長方形 111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4" name="正方形/長方形 113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正方形/長方形 114"/>
              <p:cNvSpPr/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:endParaRPr lang="ja-JP" altLang="en-US" sz="3600" dirty="0"/>
              </a:p>
            </p:txBody>
          </p:sp>
        </mc:Choice>
        <mc:Fallback xmlns="">
          <p:sp>
            <p:nvSpPr>
              <p:cNvPr id="115" name="正方形/長方形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0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大かっこ 154"/>
          <p:cNvSpPr/>
          <p:nvPr/>
        </p:nvSpPr>
        <p:spPr bwMode="auto">
          <a:xfrm>
            <a:off x="728423" y="4376063"/>
            <a:ext cx="2762249" cy="1874339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2041829" y="506252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grpSp>
        <p:nvGrpSpPr>
          <p:cNvPr id="157" name="グループ化 156"/>
          <p:cNvGrpSpPr/>
          <p:nvPr/>
        </p:nvGrpSpPr>
        <p:grpSpPr>
          <a:xfrm>
            <a:off x="939446" y="4538578"/>
            <a:ext cx="144016" cy="1582383"/>
            <a:chOff x="6300192" y="2877218"/>
            <a:chExt cx="144016" cy="1582383"/>
          </a:xfrm>
        </p:grpSpPr>
        <p:sp>
          <p:nvSpPr>
            <p:cNvPr id="158" name="正方形/長方形 15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9" name="正方形/長方形 15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0" name="正方形/長方形 15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1" name="正方形/長方形 16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2" name="正方形/長方形 16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3" name="正方形/長方形 16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4" name="正方形/長方形 16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5" name="正方形/長方形 16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6" name="正方形/長方形 16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7" name="正方形/長方形 166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68" name="グループ化 167"/>
          <p:cNvGrpSpPr/>
          <p:nvPr/>
        </p:nvGrpSpPr>
        <p:grpSpPr>
          <a:xfrm>
            <a:off x="1336090" y="4539556"/>
            <a:ext cx="144016" cy="1582383"/>
            <a:chOff x="6300192" y="2877218"/>
            <a:chExt cx="144016" cy="1582383"/>
          </a:xfrm>
        </p:grpSpPr>
        <p:sp>
          <p:nvSpPr>
            <p:cNvPr id="169" name="正方形/長方形 168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0" name="正方形/長方形 169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1" name="正方形/長方形 170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2" name="正方形/長方形 171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3" name="正方形/長方形 172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4" name="正方形/長方形 173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5" name="正方形/長方形 174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6" name="正方形/長方形 175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7" name="正方形/長方形 176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8" name="正方形/長方形 177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79" name="グループ化 178"/>
          <p:cNvGrpSpPr/>
          <p:nvPr/>
        </p:nvGrpSpPr>
        <p:grpSpPr>
          <a:xfrm>
            <a:off x="1725413" y="4531960"/>
            <a:ext cx="144016" cy="1582383"/>
            <a:chOff x="6300192" y="2877218"/>
            <a:chExt cx="144016" cy="1582383"/>
          </a:xfrm>
        </p:grpSpPr>
        <p:sp>
          <p:nvSpPr>
            <p:cNvPr id="180" name="正方形/長方形 179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1" name="正方形/長方形 180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2" name="正方形/長方形 181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3" name="正方形/長方形 182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4" name="正方形/長方形 183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5" name="正方形/長方形 184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6" name="正方形/長方形 185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7" name="正方形/長方形 186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8" name="正方形/長方形 187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9" name="正方形/長方形 188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正方形/長方形 189"/>
              <p:cNvSpPr/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:endParaRPr lang="ja-JP" altLang="en-US" sz="3600" dirty="0"/>
              </a:p>
            </p:txBody>
          </p:sp>
        </mc:Choice>
        <mc:Fallback xmlns="">
          <p:sp>
            <p:nvSpPr>
              <p:cNvPr id="190" name="正方形/長方形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下矢印 44"/>
          <p:cNvSpPr/>
          <p:nvPr/>
        </p:nvSpPr>
        <p:spPr bwMode="auto">
          <a:xfrm>
            <a:off x="1489963" y="3321556"/>
            <a:ext cx="567924" cy="75551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特異値</a:t>
            </a:r>
            <a:r>
              <a:rPr kumimoji="1" lang="ja-JP" altLang="en-US" dirty="0" smtClean="0"/>
              <a:t>分解</a:t>
            </a:r>
            <a:r>
              <a:rPr kumimoji="1" lang="en-US" altLang="ja-JP" sz="2000" smtClean="0"/>
              <a:t>(Singular Value </a:t>
            </a:r>
            <a:r>
              <a:rPr kumimoji="1" lang="en-US" altLang="ja-JP" sz="2000" dirty="0" smtClean="0"/>
              <a:t>Decomposition)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200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に特異値分解を適用すると、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/>
                </a:r>
                <a:br>
                  <a:rPr lang="en-US" altLang="ja-JP" dirty="0">
                    <a:solidFill>
                      <a:srgbClr val="FF0000"/>
                    </a:solidFill>
                  </a:rPr>
                </a:br>
                <a:r>
                  <a:rPr lang="ja-JP" altLang="en-US" dirty="0">
                    <a:solidFill>
                      <a:srgbClr val="FF0000"/>
                    </a:solidFill>
                  </a:rPr>
                  <a:t>行列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となる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15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正方形/長方形 142"/>
              <p:cNvSpPr/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 b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3600" b="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3600" b="0" i="1">
                            <a:latin typeface="Cambria Math"/>
                          </a:rPr>
                          <m:t>𝑇</m:t>
                        </m:r>
                      </m:sup>
                    </m:sSubSup>
                  </m:oMath>
                </a14:m>
                <a:endParaRPr lang="ja-JP" altLang="en-US" sz="3600" b="0" dirty="0"/>
              </a:p>
            </p:txBody>
          </p:sp>
        </mc:Choice>
        <mc:Fallback xmlns="">
          <p:sp>
            <p:nvSpPr>
              <p:cNvPr id="143" name="正方形/長方形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 bwMode="auto">
          <a:xfrm>
            <a:off x="1457060" y="2652911"/>
            <a:ext cx="633731" cy="66864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24" y="2561683"/>
            <a:ext cx="4290060" cy="262170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254000" dist="635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曲折矢印 7"/>
          <p:cNvSpPr/>
          <p:nvPr/>
        </p:nvSpPr>
        <p:spPr bwMode="auto">
          <a:xfrm>
            <a:off x="939445" y="3761130"/>
            <a:ext cx="2696451" cy="648072"/>
          </a:xfrm>
          <a:prstGeom prst="bentArrow">
            <a:avLst>
              <a:gd name="adj1" fmla="val 25000"/>
              <a:gd name="adj2" fmla="val 30144"/>
              <a:gd name="adj3" fmla="val 42636"/>
              <a:gd name="adj4" fmla="val 4375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827584" y="4398952"/>
            <a:ext cx="360040" cy="1910368"/>
          </a:xfrm>
          <a:prstGeom prst="roundRect">
            <a:avLst/>
          </a:prstGeom>
          <a:noFill/>
          <a:ln w="38100" cap="flat" cmpd="sng" algn="ctr">
            <a:solidFill>
              <a:srgbClr val="FF2F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36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解説技術</a:t>
            </a:r>
            <a:r>
              <a:rPr kumimoji="1" lang="ja-JP" altLang="en-US" dirty="0" smtClean="0"/>
              <a:t>の特徴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長所</a:t>
            </a:r>
            <a:endParaRPr lang="en-US" altLang="ja-JP" dirty="0" smtClean="0"/>
          </a:p>
          <a:p>
            <a:pPr lvl="1"/>
            <a:r>
              <a:rPr lang="ja-JP" altLang="en-US" dirty="0"/>
              <a:t>とにかく</a:t>
            </a:r>
            <a:r>
              <a:rPr lang="ja-JP" altLang="en-US" dirty="0" smtClean="0"/>
              <a:t>高速</a:t>
            </a:r>
            <a:endParaRPr lang="en-US" altLang="ja-JP" dirty="0" smtClean="0"/>
          </a:p>
          <a:p>
            <a:pPr lvl="1"/>
            <a:r>
              <a:rPr lang="ja-JP" altLang="en-US" dirty="0"/>
              <a:t>多重</a:t>
            </a:r>
            <a:r>
              <a:rPr lang="ja-JP" altLang="en-US" dirty="0" smtClean="0"/>
              <a:t>反射を扱える</a:t>
            </a:r>
            <a:endParaRPr lang="en-US" altLang="ja-JP" dirty="0" smtClean="0"/>
          </a:p>
          <a:p>
            <a:pPr marL="457200" lvl="1" indent="0">
              <a:buNone/>
            </a:pPr>
            <a:endParaRPr lang="en-US" altLang="ja-JP" sz="800" dirty="0" smtClean="0"/>
          </a:p>
          <a:p>
            <a:r>
              <a:rPr lang="ja-JP" altLang="en-US" dirty="0" smtClean="0"/>
              <a:t>短所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使い所を選ぶ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多少込み入った前計算が必要</a:t>
            </a:r>
            <a:endParaRPr lang="en-US" altLang="ja-JP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7" y="4648745"/>
            <a:ext cx="3055081" cy="18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814" y="4648746"/>
            <a:ext cx="2407376" cy="18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02" y="4648748"/>
            <a:ext cx="1815330" cy="1804588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139952" y="2314232"/>
            <a:ext cx="4476312" cy="104276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8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使いこなせれば</a:t>
            </a:r>
            <a:endParaRPr lang="en-US" altLang="ja-JP" sz="28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8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ワンランク上の表現が可能</a:t>
            </a:r>
            <a:endParaRPr lang="en-US" altLang="ja-JP" sz="28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かっこ 56"/>
          <p:cNvSpPr/>
          <p:nvPr/>
        </p:nvSpPr>
        <p:spPr bwMode="auto">
          <a:xfrm>
            <a:off x="728423" y="4376063"/>
            <a:ext cx="2762249" cy="1874339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041829" y="506252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grpSp>
        <p:nvGrpSpPr>
          <p:cNvPr id="59" name="グループ化 58"/>
          <p:cNvGrpSpPr/>
          <p:nvPr/>
        </p:nvGrpSpPr>
        <p:grpSpPr>
          <a:xfrm>
            <a:off x="939446" y="4538578"/>
            <a:ext cx="144016" cy="1582383"/>
            <a:chOff x="6300192" y="2877218"/>
            <a:chExt cx="144016" cy="1582383"/>
          </a:xfrm>
        </p:grpSpPr>
        <p:sp>
          <p:nvSpPr>
            <p:cNvPr id="60" name="正方形/長方形 59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1336090" y="4539556"/>
            <a:ext cx="144016" cy="1582383"/>
            <a:chOff x="6300192" y="2877218"/>
            <a:chExt cx="144016" cy="1582383"/>
          </a:xfrm>
        </p:grpSpPr>
        <p:sp>
          <p:nvSpPr>
            <p:cNvPr id="71" name="正方形/長方形 7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1725413" y="4531960"/>
            <a:ext cx="144016" cy="1582383"/>
            <a:chOff x="6300192" y="2877218"/>
            <a:chExt cx="144016" cy="1582383"/>
          </a:xfrm>
        </p:grpSpPr>
        <p:sp>
          <p:nvSpPr>
            <p:cNvPr id="82" name="正方形/長方形 81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9" name="正方形/長方形 88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9" name="正方形/長方形 118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正方形/長方形 119"/>
              <p:cNvSpPr/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:endParaRPr lang="ja-JP" altLang="en-US" sz="3600" dirty="0"/>
              </a:p>
            </p:txBody>
          </p:sp>
        </mc:Choice>
        <mc:Fallback xmlns="">
          <p:sp>
            <p:nvSpPr>
              <p:cNvPr id="120" name="正方形/長方形 1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下矢印 55"/>
          <p:cNvSpPr/>
          <p:nvPr/>
        </p:nvSpPr>
        <p:spPr bwMode="auto">
          <a:xfrm>
            <a:off x="1489963" y="3321556"/>
            <a:ext cx="567924" cy="75551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特異値</a:t>
            </a:r>
            <a:r>
              <a:rPr kumimoji="1" lang="ja-JP" altLang="en-US" dirty="0" smtClean="0"/>
              <a:t>分解</a:t>
            </a:r>
            <a:r>
              <a:rPr kumimoji="1" lang="en-US" altLang="ja-JP" sz="2000" smtClean="0"/>
              <a:t>(Singular Value </a:t>
            </a:r>
            <a:r>
              <a:rPr kumimoji="1" lang="en-US" altLang="ja-JP" sz="2000" dirty="0" smtClean="0"/>
              <a:t>Decomposition)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200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に特異値分解を適用すると、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/>
                </a:r>
                <a:br>
                  <a:rPr lang="en-US" altLang="ja-JP" dirty="0">
                    <a:solidFill>
                      <a:srgbClr val="FF0000"/>
                    </a:solidFill>
                  </a:rPr>
                </a:br>
                <a:r>
                  <a:rPr lang="ja-JP" altLang="en-US" dirty="0">
                    <a:solidFill>
                      <a:srgbClr val="FF0000"/>
                    </a:solidFill>
                  </a:rPr>
                  <a:t>行列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となる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15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正方形/長方形 142"/>
              <p:cNvSpPr/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 b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3600" b="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3600" b="0" i="1">
                            <a:latin typeface="Cambria Math"/>
                          </a:rPr>
                          <m:t>𝑇</m:t>
                        </m:r>
                      </m:sup>
                    </m:sSubSup>
                  </m:oMath>
                </a14:m>
                <a:endParaRPr lang="ja-JP" altLang="en-US" sz="3600" b="0" dirty="0"/>
              </a:p>
            </p:txBody>
          </p:sp>
        </mc:Choice>
        <mc:Fallback xmlns="">
          <p:sp>
            <p:nvSpPr>
              <p:cNvPr id="143" name="正方形/長方形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 bwMode="auto">
          <a:xfrm>
            <a:off x="1457060" y="2652911"/>
            <a:ext cx="633731" cy="66864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24" y="2561683"/>
            <a:ext cx="4290060" cy="26217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254000" dist="635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06" y="2848804"/>
            <a:ext cx="4346113" cy="26559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254000" dist="635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7" name="曲折矢印 116"/>
          <p:cNvSpPr/>
          <p:nvPr/>
        </p:nvSpPr>
        <p:spPr bwMode="auto">
          <a:xfrm>
            <a:off x="1336090" y="3761130"/>
            <a:ext cx="2696451" cy="648072"/>
          </a:xfrm>
          <a:prstGeom prst="bentArrow">
            <a:avLst>
              <a:gd name="adj1" fmla="val 25000"/>
              <a:gd name="adj2" fmla="val 30144"/>
              <a:gd name="adj3" fmla="val 42636"/>
              <a:gd name="adj4" fmla="val 4375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8" name="角丸四角形 117"/>
          <p:cNvSpPr/>
          <p:nvPr/>
        </p:nvSpPr>
        <p:spPr bwMode="auto">
          <a:xfrm>
            <a:off x="1224229" y="4398952"/>
            <a:ext cx="360040" cy="1910368"/>
          </a:xfrm>
          <a:prstGeom prst="roundRect">
            <a:avLst/>
          </a:prstGeom>
          <a:noFill/>
          <a:ln w="38100" cap="flat" cmpd="sng" algn="ctr">
            <a:solidFill>
              <a:srgbClr val="FF2F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77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かっこ 56"/>
          <p:cNvSpPr/>
          <p:nvPr/>
        </p:nvSpPr>
        <p:spPr bwMode="auto">
          <a:xfrm>
            <a:off x="728423" y="4376063"/>
            <a:ext cx="2762249" cy="1874339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041829" y="5062520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0" dirty="0" smtClean="0"/>
              <a:t>・・・</a:t>
            </a:r>
            <a:endParaRPr kumimoji="1" lang="ja-JP" altLang="en-US" sz="2800" b="0" dirty="0"/>
          </a:p>
        </p:txBody>
      </p:sp>
      <p:grpSp>
        <p:nvGrpSpPr>
          <p:cNvPr id="59" name="グループ化 58"/>
          <p:cNvGrpSpPr/>
          <p:nvPr/>
        </p:nvGrpSpPr>
        <p:grpSpPr>
          <a:xfrm>
            <a:off x="939446" y="4538578"/>
            <a:ext cx="144016" cy="1582383"/>
            <a:chOff x="6300192" y="2877218"/>
            <a:chExt cx="144016" cy="1582383"/>
          </a:xfrm>
        </p:grpSpPr>
        <p:sp>
          <p:nvSpPr>
            <p:cNvPr id="60" name="正方形/長方形 59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1336090" y="4539556"/>
            <a:ext cx="144016" cy="1582383"/>
            <a:chOff x="6300192" y="2877218"/>
            <a:chExt cx="144016" cy="1582383"/>
          </a:xfrm>
        </p:grpSpPr>
        <p:sp>
          <p:nvSpPr>
            <p:cNvPr id="71" name="正方形/長方形 7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正方形/長方形 76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正方形/長方形 77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1725413" y="4531960"/>
            <a:ext cx="144016" cy="1582383"/>
            <a:chOff x="6300192" y="2877218"/>
            <a:chExt cx="144016" cy="1582383"/>
          </a:xfrm>
        </p:grpSpPr>
        <p:sp>
          <p:nvSpPr>
            <p:cNvPr id="82" name="正方形/長方形 81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正方形/長方形 83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7" name="正方形/長方形 86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9" name="正方形/長方形 88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1" name="正方形/長方形 120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正方形/長方形 121"/>
              <p:cNvSpPr/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:endParaRPr lang="ja-JP" altLang="en-US" sz="3600" dirty="0"/>
              </a:p>
            </p:txBody>
          </p:sp>
        </mc:Choice>
        <mc:Fallback xmlns="">
          <p:sp>
            <p:nvSpPr>
              <p:cNvPr id="122" name="正方形/長方形 1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398952"/>
                <a:ext cx="846835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下矢印 55"/>
          <p:cNvSpPr/>
          <p:nvPr/>
        </p:nvSpPr>
        <p:spPr bwMode="auto">
          <a:xfrm>
            <a:off x="1489963" y="3321556"/>
            <a:ext cx="567924" cy="75551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特異値</a:t>
            </a:r>
            <a:r>
              <a:rPr kumimoji="1" lang="ja-JP" altLang="en-US" dirty="0" smtClean="0"/>
              <a:t>分解</a:t>
            </a:r>
            <a:r>
              <a:rPr kumimoji="1" lang="en-US" altLang="ja-JP" sz="2000" smtClean="0"/>
              <a:t>(Singular Value </a:t>
            </a:r>
            <a:r>
              <a:rPr kumimoji="1" lang="en-US" altLang="ja-JP" sz="2000" dirty="0" smtClean="0"/>
              <a:t>Decomposition)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200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に特異値分解を適用すると、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/>
                </a:r>
                <a:br>
                  <a:rPr lang="en-US" altLang="ja-JP" dirty="0">
                    <a:solidFill>
                      <a:srgbClr val="FF0000"/>
                    </a:solidFill>
                  </a:rPr>
                </a:br>
                <a:r>
                  <a:rPr lang="ja-JP" altLang="en-US" dirty="0">
                    <a:solidFill>
                      <a:srgbClr val="FF0000"/>
                    </a:solidFill>
                  </a:rPr>
                  <a:t>行列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ja-JP" altLang="en-US" dirty="0">
                    <a:solidFill>
                      <a:srgbClr val="FF0000"/>
                    </a:solidFill>
                  </a:rPr>
                  <a:t>となる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15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正方形/長方形 142"/>
              <p:cNvSpPr/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ja-JP" sz="3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3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 b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6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3600" b="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3600" b="0" i="1"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3600" b="0" i="1">
                            <a:latin typeface="Cambria Math"/>
                          </a:rPr>
                          <m:t>𝑇</m:t>
                        </m:r>
                      </m:sup>
                    </m:sSubSup>
                  </m:oMath>
                </a14:m>
                <a:endParaRPr lang="ja-JP" altLang="en-US" sz="3600" b="0" dirty="0"/>
              </a:p>
            </p:txBody>
          </p:sp>
        </mc:Choice>
        <mc:Fallback xmlns="">
          <p:sp>
            <p:nvSpPr>
              <p:cNvPr id="143" name="正方形/長方形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9" y="2652911"/>
                <a:ext cx="3114314" cy="6686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 bwMode="auto">
          <a:xfrm>
            <a:off x="1457060" y="2652911"/>
            <a:ext cx="633731" cy="66864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24" y="2561683"/>
            <a:ext cx="4290060" cy="26217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06" y="2848804"/>
            <a:ext cx="4346113" cy="2655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3340"/>
            <a:ext cx="4363782" cy="26667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曲折矢印 117"/>
          <p:cNvSpPr/>
          <p:nvPr/>
        </p:nvSpPr>
        <p:spPr bwMode="auto">
          <a:xfrm>
            <a:off x="1725413" y="3761130"/>
            <a:ext cx="2696451" cy="648072"/>
          </a:xfrm>
          <a:prstGeom prst="bentArrow">
            <a:avLst>
              <a:gd name="adj1" fmla="val 25000"/>
              <a:gd name="adj2" fmla="val 30144"/>
              <a:gd name="adj3" fmla="val 42636"/>
              <a:gd name="adj4" fmla="val 4375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9" name="角丸四角形 118"/>
          <p:cNvSpPr/>
          <p:nvPr/>
        </p:nvSpPr>
        <p:spPr bwMode="auto">
          <a:xfrm>
            <a:off x="1613552" y="4398952"/>
            <a:ext cx="360040" cy="1910368"/>
          </a:xfrm>
          <a:prstGeom prst="roundRect">
            <a:avLst/>
          </a:prstGeom>
          <a:noFill/>
          <a:ln w="38100" cap="flat" cmpd="sng" algn="ctr">
            <a:solidFill>
              <a:srgbClr val="FF2F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0" name="Rectangle 10"/>
          <p:cNvSpPr>
            <a:spLocks noChangeArrowheads="1"/>
          </p:cNvSpPr>
          <p:nvPr/>
        </p:nvSpPr>
        <p:spPr bwMode="auto">
          <a:xfrm>
            <a:off x="3952131" y="5516244"/>
            <a:ext cx="4856791" cy="807703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400" b="0" dirty="0">
                <a:solidFill>
                  <a:srgbClr val="CC3300"/>
                </a:solidFill>
              </a:rPr>
              <a:t>左から</a:t>
            </a:r>
            <a:r>
              <a:rPr lang="ja-JP" altLang="en-US" sz="2400" b="0" dirty="0" smtClean="0">
                <a:solidFill>
                  <a:srgbClr val="CC3300"/>
                </a:solidFill>
              </a:rPr>
              <a:t>重要度順に並んでいるため、必要な数だけ用いればよい</a:t>
            </a:r>
            <a:endParaRPr lang="ja-JP" altLang="en-US" sz="2400" b="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基底による直接光の近似</a:t>
            </a:r>
            <a:endParaRPr kumimoji="1" lang="ja-JP" altLang="en-US" dirty="0"/>
          </a:p>
        </p:txBody>
      </p:sp>
      <p:pic>
        <p:nvPicPr>
          <p:cNvPr id="6" name="CEDEC201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263" y="1466850"/>
            <a:ext cx="8642350" cy="4860925"/>
          </a:xfrm>
        </p:spPr>
      </p:pic>
    </p:spTree>
    <p:extLst>
      <p:ext uri="{BB962C8B-B14F-4D97-AF65-F5344CB8AC3E}">
        <p14:creationId xmlns:p14="http://schemas.microsoft.com/office/powerpoint/2010/main" val="346674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>
          <a:xfrm>
            <a:off x="323528" y="3717032"/>
            <a:ext cx="8641903" cy="2592288"/>
          </a:xfrm>
        </p:spPr>
        <p:txBody>
          <a:bodyPr/>
          <a:lstStyle/>
          <a:p>
            <a:r>
              <a:rPr lang="ja-JP" altLang="en-US" sz="2800" dirty="0" smtClean="0"/>
              <a:t>優先してサンプリングした方の近似精度が高い</a:t>
            </a:r>
            <a:endParaRPr lang="en-US" altLang="ja-JP" sz="2800" dirty="0" smtClean="0"/>
          </a:p>
          <a:p>
            <a:r>
              <a:rPr lang="ja-JP" altLang="en-US" sz="2800" dirty="0" smtClean="0"/>
              <a:t>近似したいのは間接光なので間接光優先が好ましい</a:t>
            </a:r>
            <a:endParaRPr lang="en-US" altLang="ja-JP" sz="2800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アプローチの比較</a:t>
            </a:r>
            <a:endParaRPr kumimoji="1" lang="ja-JP" altLang="en-US" dirty="0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55846"/>
              </p:ext>
            </p:extLst>
          </p:nvPr>
        </p:nvGraphicFramePr>
        <p:xfrm>
          <a:off x="251521" y="1484784"/>
          <a:ext cx="8712966" cy="205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2"/>
                <a:gridCol w="2904322"/>
                <a:gridCol w="2904322"/>
              </a:tblGrid>
              <a:tr h="514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600" b="0" dirty="0" smtClean="0">
                          <a:solidFill>
                            <a:schemeClr val="tx1"/>
                          </a:solidFill>
                        </a:rPr>
                        <a:t>直接光の近似精度</a:t>
                      </a:r>
                      <a:endParaRPr kumimoji="1" lang="ja-JP" alt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600" b="0" dirty="0" smtClean="0">
                          <a:solidFill>
                            <a:schemeClr val="tx1"/>
                          </a:solidFill>
                        </a:rPr>
                        <a:t>間接光の近似精度</a:t>
                      </a:r>
                      <a:endParaRPr lang="en-US" altLang="ja-JP" sz="2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0843" marR="100843" marT="50421" marB="50421"/>
                </a:tc>
              </a:tr>
              <a:tr h="5148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600" dirty="0" smtClean="0"/>
                        <a:t>直接</a:t>
                      </a:r>
                      <a:r>
                        <a:rPr lang="ja-JP" altLang="en-US" sz="2600" dirty="0" smtClean="0"/>
                        <a:t>光優先</a:t>
                      </a:r>
                      <a:endParaRPr kumimoji="1" lang="ja-JP" altLang="en-US" sz="2600" dirty="0"/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6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600" dirty="0">
                        <a:solidFill>
                          <a:srgbClr val="FF0000"/>
                        </a:solidFill>
                      </a:endParaRPr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600" dirty="0" smtClean="0">
                          <a:solidFill>
                            <a:srgbClr val="FF0000"/>
                          </a:solidFill>
                        </a:rPr>
                        <a:t>△</a:t>
                      </a:r>
                    </a:p>
                  </a:txBody>
                  <a:tcPr marL="100843" marR="100843" marT="50421" marB="50421"/>
                </a:tc>
              </a:tr>
              <a:tr h="5148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600" dirty="0" smtClean="0"/>
                        <a:t>間接光優先</a:t>
                      </a:r>
                      <a:endParaRPr kumimoji="1" lang="ja-JP" altLang="en-US" sz="2600" dirty="0"/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600" dirty="0" smtClean="0">
                          <a:solidFill>
                            <a:srgbClr val="FF0000"/>
                          </a:solidFill>
                        </a:rPr>
                        <a:t>△</a:t>
                      </a:r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6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2600" dirty="0">
                        <a:solidFill>
                          <a:srgbClr val="FF0000"/>
                        </a:solidFill>
                      </a:endParaRPr>
                    </a:p>
                  </a:txBody>
                  <a:tcPr marL="100843" marR="100843" marT="50421" marB="50421"/>
                </a:tc>
              </a:tr>
              <a:tr h="51485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600" dirty="0" smtClean="0"/>
                        <a:t>ハイブリッド</a:t>
                      </a:r>
                      <a:endParaRPr kumimoji="1" lang="ja-JP" altLang="en-US" sz="2600" dirty="0"/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600" dirty="0" smtClean="0">
                          <a:solidFill>
                            <a:srgbClr val="FF0000"/>
                          </a:solidFill>
                        </a:rPr>
                        <a:t>△</a:t>
                      </a:r>
                    </a:p>
                  </a:txBody>
                  <a:tcPr marL="100843" marR="100843" marT="50421" marB="5042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600" dirty="0" smtClean="0">
                          <a:solidFill>
                            <a:srgbClr val="FF0000"/>
                          </a:solidFill>
                        </a:rPr>
                        <a:t>◎</a:t>
                      </a:r>
                      <a:endParaRPr kumimoji="1" lang="ja-JP" altLang="en-US" sz="2600" dirty="0">
                        <a:solidFill>
                          <a:srgbClr val="FF0000"/>
                        </a:solidFill>
                      </a:endParaRPr>
                    </a:p>
                  </a:txBody>
                  <a:tcPr marL="100843" marR="100843" marT="50421" marB="50421"/>
                </a:tc>
              </a:tr>
            </a:tbl>
          </a:graphicData>
        </a:graphic>
      </p:graphicFrame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11560" y="5373216"/>
            <a:ext cx="7992888" cy="45821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400" dirty="0">
                <a:solidFill>
                  <a:srgbClr val="CC3300"/>
                </a:solidFill>
              </a:rPr>
              <a:t>論文で</a:t>
            </a:r>
            <a:r>
              <a:rPr lang="ja-JP" altLang="en-US" sz="2400" dirty="0" smtClean="0">
                <a:solidFill>
                  <a:srgbClr val="CC3300"/>
                </a:solidFill>
              </a:rPr>
              <a:t>はもう一歩</a:t>
            </a:r>
            <a:r>
              <a:rPr lang="ja-JP" altLang="en-US" sz="2400" dirty="0">
                <a:solidFill>
                  <a:srgbClr val="CC3300"/>
                </a:solidFill>
              </a:rPr>
              <a:t>進んだハイブリッドなアプローチを採用</a:t>
            </a:r>
            <a:endParaRPr lang="en-US" altLang="ja-JP" sz="2400" dirty="0">
              <a:solidFill>
                <a:srgbClr val="CC33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4283968" y="3140968"/>
            <a:ext cx="648072" cy="351532"/>
          </a:xfrm>
          <a:prstGeom prst="rect">
            <a:avLst/>
          </a:prstGeom>
          <a:solidFill>
            <a:srgbClr val="E7F3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7236296" y="3140968"/>
            <a:ext cx="648072" cy="326132"/>
          </a:xfrm>
          <a:prstGeom prst="rect">
            <a:avLst/>
          </a:prstGeom>
          <a:solidFill>
            <a:srgbClr val="E7F3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755576" y="3068960"/>
            <a:ext cx="1944216" cy="398140"/>
          </a:xfrm>
          <a:prstGeom prst="rect">
            <a:avLst/>
          </a:prstGeom>
          <a:solidFill>
            <a:srgbClr val="E7F3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0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1" animBg="1"/>
      <p:bldP spid="7" grpId="1" animBg="1"/>
      <p:bldP spid="8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02542" y="2208612"/>
            <a:ext cx="8260000" cy="940004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95061" y="4360580"/>
            <a:ext cx="8260000" cy="1300668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402542" y="3231247"/>
            <a:ext cx="8260000" cy="1042849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402542" y="1363057"/>
            <a:ext cx="8260000" cy="742415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3477966" y="5809488"/>
            <a:ext cx="5184576" cy="613368"/>
          </a:xfrm>
          <a:prstGeom prst="roundRect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ハイブリッド手法の計算手順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3592245" y="5834287"/>
                <a:ext cx="23752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𝑖𝑛𝑑</m:t>
                        </m:r>
                      </m:sub>
                    </m:sSub>
                    <m:r>
                      <a:rPr lang="en-US" altLang="ja-JP" sz="2800" b="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800" b="0">
                            <a:solidFill>
                              <a:srgbClr val="FF0000"/>
                            </a:solidFill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altLang="ja-JP" sz="28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ja-JP" sz="2800" dirty="0" smtClean="0">
                    <a:solidFill>
                      <a:srgbClr val="FF0000"/>
                    </a:solidFill>
                  </a:rPr>
                  <a:t>,</a:t>
                </a:r>
                <a:endParaRPr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245" y="5834287"/>
                <a:ext cx="2375266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1628" r="-4872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6009467" y="5830689"/>
                <a:ext cx="23725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ja-JP" sz="2800" b="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sz="28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ja-JP" sz="28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ja-JP" sz="2800" b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  <m:sup/>
                      </m:sSubSup>
                    </m:oMath>
                  </m:oMathPara>
                </a14:m>
                <a:endParaRPr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467" y="5830689"/>
                <a:ext cx="237257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/>
          <p:cNvSpPr txBox="1"/>
          <p:nvPr/>
        </p:nvSpPr>
        <p:spPr>
          <a:xfrm>
            <a:off x="481824" y="1539435"/>
            <a:ext cx="595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dirty="0">
                <a:solidFill>
                  <a:schemeClr val="accent2"/>
                </a:solidFill>
              </a:rPr>
              <a:t>①</a:t>
            </a:r>
            <a:endParaRPr kumimoji="1" lang="ja-JP" altLang="en-US" sz="2400" b="0" dirty="0">
              <a:solidFill>
                <a:schemeClr val="accent2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1824" y="2444157"/>
            <a:ext cx="595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dirty="0">
                <a:solidFill>
                  <a:schemeClr val="accent2"/>
                </a:solidFill>
              </a:rPr>
              <a:t>②</a:t>
            </a:r>
            <a:endParaRPr kumimoji="1" lang="ja-JP" altLang="en-US" sz="2400" b="0" dirty="0">
              <a:solidFill>
                <a:schemeClr val="accent2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81824" y="4760935"/>
            <a:ext cx="595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0" dirty="0" smtClean="0">
                <a:solidFill>
                  <a:schemeClr val="accent2"/>
                </a:solidFill>
              </a:rPr>
              <a:t>④</a:t>
            </a:r>
            <a:endParaRPr kumimoji="1" lang="ja-JP" altLang="en-US" sz="2400" b="0" dirty="0">
              <a:solidFill>
                <a:schemeClr val="accent2"/>
              </a:solidFill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932040" y="1484784"/>
            <a:ext cx="3490278" cy="45821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300" dirty="0" smtClean="0">
                <a:solidFill>
                  <a:srgbClr val="CC3300"/>
                </a:solidFill>
              </a:rPr>
              <a:t>直接光優先アプローチ</a:t>
            </a:r>
            <a:endParaRPr lang="en-US" altLang="ja-JP" sz="2300" dirty="0">
              <a:solidFill>
                <a:srgbClr val="CC3300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932040" y="2271287"/>
            <a:ext cx="3490278" cy="803236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300" dirty="0" smtClean="0">
                <a:solidFill>
                  <a:srgbClr val="CC3300"/>
                </a:solidFill>
              </a:rPr>
              <a:t>①で求めた基底を元に</a:t>
            </a:r>
            <a:r>
              <a:rPr lang="en-US" altLang="ja-JP" sz="2300" dirty="0" smtClean="0">
                <a:solidFill>
                  <a:srgbClr val="CC3300"/>
                </a:solidFill>
              </a:rPr>
              <a:t/>
            </a:r>
            <a:br>
              <a:rPr lang="en-US" altLang="ja-JP" sz="2300" dirty="0" smtClean="0">
                <a:solidFill>
                  <a:srgbClr val="CC3300"/>
                </a:solidFill>
              </a:rPr>
            </a:br>
            <a:r>
              <a:rPr lang="ja-JP" altLang="en-US" sz="2300" dirty="0" smtClean="0">
                <a:solidFill>
                  <a:srgbClr val="CC3300"/>
                </a:solidFill>
              </a:rPr>
              <a:t>間接光サンプルを計算</a:t>
            </a:r>
            <a:endParaRPr lang="en-US" altLang="ja-JP" sz="230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4932040" y="3344240"/>
                <a:ext cx="3503227" cy="82488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 sz="2300" dirty="0" smtClean="0">
                    <a:solidFill>
                      <a:srgbClr val="CC3300"/>
                    </a:solidFill>
                  </a:rPr>
                  <a:t>間接</a:t>
                </a:r>
                <a:r>
                  <a:rPr lang="ja-JP" altLang="en-US" sz="2300" dirty="0">
                    <a:solidFill>
                      <a:srgbClr val="CC3300"/>
                    </a:solidFill>
                  </a:rPr>
                  <a:t>光優先アプローチ</a:t>
                </a:r>
                <a:r>
                  <a:rPr lang="ja-JP" altLang="en-US" sz="2300" dirty="0" smtClean="0">
                    <a:solidFill>
                      <a:srgbClr val="CC3300"/>
                    </a:solidFill>
                  </a:rPr>
                  <a:t>を</a:t>
                </a:r>
                <a:r>
                  <a:rPr lang="en-US" altLang="ja-JP" sz="2300" dirty="0" smtClean="0">
                    <a:solidFill>
                      <a:srgbClr val="CC3300"/>
                    </a:solidFill>
                  </a:rPr>
                  <a:t/>
                </a:r>
                <a:br>
                  <a:rPr lang="en-US" altLang="ja-JP" sz="2300" dirty="0" smtClean="0">
                    <a:solidFill>
                      <a:srgbClr val="CC3300"/>
                    </a:solidFill>
                  </a:rPr>
                </a:br>
                <a:r>
                  <a:rPr lang="ja-JP" altLang="en-US" sz="2300" dirty="0" smtClean="0">
                    <a:solidFill>
                      <a:srgbClr val="CC3300"/>
                    </a:solidFill>
                  </a:rPr>
                  <a:t>利用して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300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300" b="1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ja-JP" sz="2300" b="1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𝒊𝒏𝒅</m:t>
                        </m:r>
                      </m:sub>
                    </m:sSub>
                  </m:oMath>
                </a14:m>
                <a:r>
                  <a:rPr lang="ja-JP" altLang="en-US" sz="2300" dirty="0" err="1" smtClean="0">
                    <a:solidFill>
                      <a:srgbClr val="CC3300"/>
                    </a:solidFill>
                  </a:rPr>
                  <a:t>を算</a:t>
                </a:r>
                <a:r>
                  <a:rPr lang="ja-JP" altLang="en-US" sz="2300" dirty="0" smtClean="0">
                    <a:solidFill>
                      <a:srgbClr val="CC3300"/>
                    </a:solidFill>
                  </a:rPr>
                  <a:t>出</a:t>
                </a:r>
                <a:endParaRPr lang="en-US" altLang="ja-JP" sz="2300" dirty="0">
                  <a:solidFill>
                    <a:srgbClr val="CC3300"/>
                  </a:solidFill>
                </a:endParaRPr>
              </a:p>
            </p:txBody>
          </p:sp>
        </mc:Choice>
        <mc:Fallback xmlns="">
          <p:sp>
            <p:nvSpPr>
              <p:cNvPr id="2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3344240"/>
                <a:ext cx="3503227" cy="824883"/>
              </a:xfrm>
              <a:prstGeom prst="rect">
                <a:avLst/>
              </a:prstGeom>
              <a:blipFill rotWithShape="1">
                <a:blip r:embed="rId5"/>
                <a:stretch>
                  <a:fillRect t="-6522" b="-9420"/>
                </a:stretch>
              </a:blip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>
                <a:off x="4932040" y="4733609"/>
                <a:ext cx="3490278" cy="4582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300" i="1" dirty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300" i="1" dirty="0">
                            <a:solidFill>
                              <a:srgbClr val="CC3300"/>
                            </a:solidFill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ja-JP" sz="2300" i="1" dirty="0">
                            <a:solidFill>
                              <a:srgbClr val="CC3300"/>
                            </a:solidFill>
                            <a:latin typeface="Cambria Math"/>
                          </a:rPr>
                          <m:t>𝒊𝒏𝒅</m:t>
                        </m:r>
                      </m:sub>
                    </m:sSub>
                  </m:oMath>
                </a14:m>
                <a:r>
                  <a:rPr lang="ja-JP" altLang="en-US" sz="2300" dirty="0" smtClean="0">
                    <a:solidFill>
                      <a:srgbClr val="CC3300"/>
                    </a:solidFill>
                  </a:rPr>
                  <a:t>から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300" i="1" dirty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300" i="1" dirty="0">
                            <a:solidFill>
                              <a:srgbClr val="CC3300"/>
                            </a:solidFill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ja-JP" sz="2300" i="1" dirty="0">
                            <a:solidFill>
                              <a:srgbClr val="CC3300"/>
                            </a:solidFill>
                            <a:latin typeface="Cambria Math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ja-JP" altLang="en-US" sz="2300" dirty="0" smtClean="0">
                    <a:solidFill>
                      <a:srgbClr val="CC3300"/>
                    </a:solidFill>
                  </a:rPr>
                  <a:t>を計算</a:t>
                </a:r>
                <a:endParaRPr lang="en-US" altLang="ja-JP" sz="2300" dirty="0">
                  <a:solidFill>
                    <a:srgbClr val="CC3300"/>
                  </a:solidFill>
                </a:endParaRPr>
              </a:p>
            </p:txBody>
          </p:sp>
        </mc:Choice>
        <mc:Fallback xmlns="">
          <p:sp>
            <p:nvSpPr>
              <p:cNvPr id="26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4733609"/>
                <a:ext cx="3490278" cy="458214"/>
              </a:xfrm>
              <a:prstGeom prst="rect">
                <a:avLst/>
              </a:prstGeom>
              <a:blipFill rotWithShape="1">
                <a:blip r:embed="rId6"/>
                <a:stretch>
                  <a:fillRect t="-11538" b="-19231"/>
                </a:stretch>
              </a:blip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129342" y="1382708"/>
                <a:ext cx="3413896" cy="632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600" b="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ja-JP" sz="2600" b="0" i="1">
                            <a:latin typeface="Cambria Math"/>
                          </a:rPr>
                          <m:t>𝑑</m:t>
                        </m:r>
                      </m:sub>
                    </m:sSub>
                    <m:groupChr>
                      <m:groupChrPr>
                        <m:chr m:val="→"/>
                        <m:vertJc m:val="bot"/>
                        <m:ctrlPr>
                          <a:rPr lang="en-US" altLang="ja-JP" sz="2600" b="0" i="1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altLang="ja-JP" sz="2600" b="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𝑆</m:t>
                        </m:r>
                        <m:r>
                          <a:rPr lang="en-US" altLang="ja-JP" sz="2600" b="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𝑉𝐷</m:t>
                        </m:r>
                      </m:e>
                    </m:groupChr>
                    <m:sSub>
                      <m:sSubPr>
                        <m:ctrlPr>
                          <a:rPr lang="en-US" altLang="ja-JP" sz="2600" b="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600" b="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2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26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600" b="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600" b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altLang="ja-JP" sz="2600" b="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2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600" b="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2600" b="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2600" b="0" i="1"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2600" b="0" i="1">
                            <a:latin typeface="Cambria Math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ja-JP" altLang="en-US" sz="2400" b="0" dirty="0"/>
                  <a:t> </a:t>
                </a:r>
                <a:endParaRPr lang="en-US" altLang="ja-JP" sz="2400" b="0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342" y="1382708"/>
                <a:ext cx="3413896" cy="63216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1129342" y="3212976"/>
                <a:ext cx="4572000" cy="10322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𝑖𝑛𝑑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altLang="ja-JP" sz="2600" b="0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ja-JP" sz="2600" b="0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𝑆</m:t>
                          </m:r>
                          <m:r>
                            <a:rPr lang="en-US" altLang="ja-JP" sz="2600" b="0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𝑉𝐷</m:t>
                          </m:r>
                        </m:e>
                      </m:groupChr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600" b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𝑚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𝑚</m:t>
                          </m:r>
                        </m:sub>
                        <m:sup>
                          <m:r>
                            <a:rPr lang="en-US" altLang="ja-JP" sz="2600" b="0" i="1">
                              <a:latin typeface="Cambria Math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altLang="ja-JP" sz="2600" b="0" i="1" dirty="0">
                  <a:solidFill>
                    <a:srgbClr val="FF0000"/>
                  </a:solidFill>
                  <a:latin typeface="Cambria Math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𝑖𝑛𝑑</m:t>
                          </m:r>
                        </m:sub>
                      </m:sSub>
                      <m:r>
                        <a:rPr lang="en-US" altLang="ja-JP" sz="2600" b="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600" b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ja-JP" altLang="en-US" sz="2600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342" y="3212976"/>
                <a:ext cx="4572000" cy="103227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1129342" y="4345436"/>
                <a:ext cx="3874706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𝑖𝑛𝑑</m:t>
                          </m:r>
                        </m:sub>
                      </m:sSub>
                      <m:r>
                        <a:rPr lang="en-US" altLang="ja-JP" sz="2600" b="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𝑖𝑛𝑑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𝑚</m:t>
                          </m:r>
                        </m:sub>
                        <m:sup>
                          <m:r>
                            <a:rPr lang="en-US" altLang="ja-JP" sz="2600" b="0" i="1">
                              <a:latin typeface="Cambria Math"/>
                            </a:rPr>
                            <m:t>𝑇</m:t>
                          </m:r>
                        </m:sup>
                      </m:sSubSup>
                      <m:r>
                        <a:rPr lang="en-US" altLang="ja-JP" sz="2600" b="0" i="1">
                          <a:latin typeface="Cambria Math"/>
                        </a:rPr>
                        <m:t>=</m:t>
                      </m:r>
                      <m:r>
                        <a:rPr lang="en-US" altLang="ja-JP" sz="2600" b="0" i="1">
                          <a:solidFill>
                            <a:srgbClr val="339933"/>
                          </a:solidFill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600" b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altLang="ja-JP" sz="2600" b="0" i="1" dirty="0">
                  <a:latin typeface="Cambria Math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𝑖𝑛𝑑</m:t>
                          </m:r>
                        </m:sub>
                      </m:sSub>
                      <m:r>
                        <a:rPr lang="en-US" altLang="ja-JP" sz="2600" b="0" i="1">
                          <a:latin typeface="Cambria Math"/>
                        </a:rPr>
                        <m:t>=</m:t>
                      </m:r>
                      <m:r>
                        <a:rPr lang="en-US" altLang="ja-JP" sz="2600" b="0" i="1">
                          <a:solidFill>
                            <a:srgbClr val="339933"/>
                          </a:solidFill>
                          <a:latin typeface="Cambria Math"/>
                        </a:rPr>
                        <m:t>𝐹</m:t>
                      </m:r>
                      <m:sSubSup>
                        <m:sSubSup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ja-JP" sz="2600" b="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600" b="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ja-JP" sz="2600" b="0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600" b="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600" b="0"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ja-JP" sz="2600" b="0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ja-JP" sz="2600" b="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𝑚</m:t>
                          </m:r>
                        </m:sub>
                        <m:sup/>
                      </m:sSubSup>
                      <m:r>
                        <a:rPr lang="en-US" altLang="ja-JP" sz="2600" b="0" i="1">
                          <a:latin typeface="Cambria Math"/>
                        </a:rPr>
                        <m:t>=</m:t>
                      </m:r>
                      <m:r>
                        <a:rPr lang="en-US" altLang="ja-JP" sz="2600" b="0" i="1">
                          <a:solidFill>
                            <a:srgbClr val="339933"/>
                          </a:solidFill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altLang="ja-JP" sz="2600" b="0" i="1" dirty="0">
                  <a:solidFill>
                    <a:srgbClr val="FF000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ja-JP" sz="2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altLang="ja-JP" sz="2600" b="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600" b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  <m:sup/>
                      </m:sSubSup>
                    </m:oMath>
                  </m:oMathPara>
                </a14:m>
                <a:endParaRPr lang="en-US" altLang="ja-JP" sz="2600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342" y="4345436"/>
                <a:ext cx="3874706" cy="129266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1129342" y="2441501"/>
                <a:ext cx="2348624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𝑖𝑛𝑑</m:t>
                          </m:r>
                        </m:sub>
                      </m:sSub>
                      <m:r>
                        <a:rPr lang="en-US" altLang="ja-JP" sz="2600" b="0" i="1">
                          <a:latin typeface="Cambria Math"/>
                        </a:rPr>
                        <m:t>=</m:t>
                      </m:r>
                      <m:r>
                        <a:rPr lang="en-US" altLang="ja-JP" sz="2600" b="0" i="1">
                          <a:solidFill>
                            <a:srgbClr val="339933"/>
                          </a:solidFill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600" b="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altLang="ja-JP" sz="2600" b="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600" b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altLang="ja-JP" sz="2600" b="0" i="1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2600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342" y="2441501"/>
                <a:ext cx="2348624" cy="49244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/>
          <p:cNvSpPr txBox="1"/>
          <p:nvPr/>
        </p:nvSpPr>
        <p:spPr>
          <a:xfrm>
            <a:off x="481824" y="3488459"/>
            <a:ext cx="595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0" dirty="0" smtClean="0">
                <a:solidFill>
                  <a:schemeClr val="accent2"/>
                </a:solidFill>
              </a:rPr>
              <a:t>③</a:t>
            </a:r>
            <a:endParaRPr kumimoji="1" lang="ja-JP" altLang="en-US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0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  <p:bldP spid="21" grpId="0" animBg="1"/>
      <p:bldP spid="22" grpId="0" animBg="1"/>
      <p:bldP spid="24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係数の数の比較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 dirty="0" smtClean="0"/>
              <a:t>直接光優先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ja-JP" altLang="en-US" dirty="0" smtClean="0"/>
              <a:t>ハイブリッド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96697" y="5229200"/>
            <a:ext cx="1114408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係数の数</a:t>
            </a:r>
            <a:endParaRPr lang="en-US" altLang="ja-JP" dirty="0" smtClean="0"/>
          </a:p>
          <a:p>
            <a:r>
              <a:rPr lang="en-US" altLang="ja-JP" sz="3600" dirty="0"/>
              <a:t>4</a:t>
            </a:r>
            <a:endParaRPr kumimoji="1" lang="ja-JP" altLang="en-US" sz="3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13" y="2996952"/>
            <a:ext cx="1800200" cy="178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58" y="2599744"/>
            <a:ext cx="2202766" cy="219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5" y="2600186"/>
            <a:ext cx="2243534" cy="219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653968" y="5301208"/>
            <a:ext cx="1114408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係数の数</a:t>
            </a:r>
            <a:endParaRPr lang="en-US" altLang="ja-JP" dirty="0" smtClean="0"/>
          </a:p>
          <a:p>
            <a:r>
              <a:rPr lang="en-US" altLang="ja-JP" sz="3600" dirty="0" smtClean="0"/>
              <a:t>32</a:t>
            </a:r>
            <a:endParaRPr kumimoji="1" lang="ja-JP" altLang="en-US" sz="36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49" y="2996952"/>
            <a:ext cx="1800200" cy="179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688383" y="4458598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 </a:t>
            </a:r>
            <a:r>
              <a:rPr kumimoji="1" lang="en-US" altLang="ja-JP" sz="1600" b="0" dirty="0" smtClean="0">
                <a:solidFill>
                  <a:schemeClr val="accent3"/>
                </a:solidFill>
              </a:rPr>
              <a:t>+ </a:t>
            </a:r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08863" y="4458598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直接光 </a:t>
            </a:r>
            <a:r>
              <a:rPr kumimoji="1" lang="en-US" altLang="ja-JP" sz="1600" b="0" dirty="0" smtClean="0">
                <a:solidFill>
                  <a:schemeClr val="accent3"/>
                </a:solidFill>
              </a:rPr>
              <a:t>+ </a:t>
            </a:r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88064" y="4434999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間接光のみ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25087" y="4437112"/>
            <a:ext cx="17953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>
                <a:solidFill>
                  <a:schemeClr val="accent3"/>
                </a:solidFill>
              </a:rPr>
              <a:t>間接光のみ</a:t>
            </a:r>
            <a:endParaRPr kumimoji="1" lang="ja-JP" altLang="en-US" sz="16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導入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/>
              <a:t>手法の詳細</a:t>
            </a:r>
            <a:r>
              <a:rPr lang="ja-JP" altLang="en-US" dirty="0" smtClean="0"/>
              <a:t>解説</a:t>
            </a:r>
            <a:endParaRPr lang="en-US" altLang="ja-JP" dirty="0" smtClean="0"/>
          </a:p>
          <a:p>
            <a:pPr marL="400050" lvl="1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 </a:t>
            </a:r>
            <a:r>
              <a:rPr lang="ja-JP" altLang="en-US" dirty="0" smtClean="0">
                <a:solidFill>
                  <a:srgbClr val="C0C0C0"/>
                </a:solidFill>
              </a:rPr>
              <a:t>   </a:t>
            </a:r>
            <a:r>
              <a:rPr lang="en-US" altLang="ja-JP" dirty="0" smtClean="0">
                <a:solidFill>
                  <a:srgbClr val="C0C0C0"/>
                </a:solidFill>
              </a:rPr>
              <a:t>1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 smtClean="0">
                <a:solidFill>
                  <a:srgbClr val="C0C0C0"/>
                </a:solidFill>
              </a:rPr>
              <a:t>最適な基底の計算方法</a:t>
            </a:r>
            <a:endParaRPr lang="en-US" altLang="ja-JP" dirty="0">
              <a:solidFill>
                <a:srgbClr val="C0C0C0"/>
              </a:solidFill>
            </a:endParaRPr>
          </a:p>
          <a:p>
            <a:pPr marL="400050" lvl="1" indent="0">
              <a:buNone/>
            </a:pPr>
            <a:r>
              <a:rPr lang="en-US" altLang="ja-JP" dirty="0"/>
              <a:t>    </a:t>
            </a:r>
            <a:r>
              <a:rPr lang="en-US" altLang="ja-JP" dirty="0" smtClean="0"/>
              <a:t> </a:t>
            </a:r>
            <a:r>
              <a:rPr lang="en-US" altLang="ja-JP" dirty="0"/>
              <a:t>2</a:t>
            </a:r>
            <a:r>
              <a:rPr lang="en-US" altLang="ja-JP" dirty="0" smtClean="0"/>
              <a:t>. </a:t>
            </a:r>
            <a:r>
              <a:rPr lang="ja-JP" altLang="en-US" dirty="0" smtClean="0"/>
              <a:t>係数の計算方法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ショートデモ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lang="ja-JP" altLang="en-US" dirty="0"/>
              <a:t>ランタイムの計算処理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角丸四角形 122"/>
          <p:cNvSpPr/>
          <p:nvPr/>
        </p:nvSpPr>
        <p:spPr bwMode="auto">
          <a:xfrm>
            <a:off x="1157978" y="5538916"/>
            <a:ext cx="4685802" cy="8640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accent1">
                  <a:lumMod val="25000"/>
                </a:schemeClr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係数の計算方法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340768"/>
                <a:ext cx="8641903" cy="5112568"/>
              </a:xfrm>
            </p:spPr>
            <p:txBody>
              <a:bodyPr/>
              <a:lstStyle/>
              <a:p>
                <a:r>
                  <a:rPr lang="ja-JP" altLang="en-US" dirty="0" smtClean="0"/>
                  <a:t>ランタイムで必要な計算は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ここで</a:t>
                </a:r>
                <a:endParaRPr lang="en-US" altLang="ja-JP" dirty="0"/>
              </a:p>
              <a:p>
                <a:endParaRPr lang="en-US" altLang="ja-JP" sz="280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endParaRPr lang="en-US" altLang="ja-JP" sz="28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bSup>
                  </m:oMath>
                </a14:m>
                <a:r>
                  <a:rPr kumimoji="1" lang="ja-JP" altLang="en-US" dirty="0" smtClean="0">
                    <a:solidFill>
                      <a:schemeClr val="tx1"/>
                    </a:solidFill>
                  </a:rPr>
                  <a:t>が必要だが、ハイブリッド手法の場合</a:t>
                </a:r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ja-JP" dirty="0" smtClean="0">
                    <a:solidFill>
                      <a:schemeClr val="tx1"/>
                    </a:solidFill>
                  </a:rPr>
                </a:br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/>
                </a:r>
                <a:br>
                  <a:rPr kumimoji="1" lang="en-US" altLang="ja-JP" dirty="0" smtClean="0">
                    <a:solidFill>
                      <a:schemeClr val="tx1"/>
                    </a:solidFill>
                  </a:rPr>
                </a:br>
                <a:r>
                  <a:rPr kumimoji="1" lang="ja-JP" altLang="en-US" dirty="0" smtClean="0">
                    <a:solidFill>
                      <a:schemeClr val="tx1"/>
                    </a:solidFill>
                  </a:rPr>
                  <a:t>　　　　　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  <m:sup>
                        <m: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bSup>
                    <m:r>
                      <a:rPr lang="en-US" altLang="ja-JP" sz="3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sub>
                      <m:sup>
                        <m: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ja-JP" sz="3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36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ja-JP" sz="3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  <m:sup>
                            <m:r>
                              <a:rPr lang="en-US" altLang="ja-JP" sz="3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bSup>
                        <m: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ja-JP" sz="3600" dirty="0" smtClean="0">
                    <a:solidFill>
                      <a:srgbClr val="FF0000"/>
                    </a:solidFill>
                  </a:rPr>
                  <a:t/>
                </a:r>
                <a:br>
                  <a:rPr lang="en-US" altLang="ja-JP" sz="3600" dirty="0" smtClean="0">
                    <a:solidFill>
                      <a:srgbClr val="FF0000"/>
                    </a:solidFill>
                  </a:rPr>
                </a:b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340768"/>
                <a:ext cx="8641903" cy="5112568"/>
              </a:xfrm>
              <a:blipFill rotWithShape="1">
                <a:blip r:embed="rId2"/>
                <a:stretch>
                  <a:fillRect l="-1410" t="-1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角丸四角形 121"/>
          <p:cNvSpPr/>
          <p:nvPr/>
        </p:nvSpPr>
        <p:spPr bwMode="auto">
          <a:xfrm>
            <a:off x="1187624" y="2063645"/>
            <a:ext cx="6942334" cy="897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テキスト ボックス 123"/>
              <p:cNvSpPr txBox="1"/>
              <p:nvPr/>
            </p:nvSpPr>
            <p:spPr>
              <a:xfrm>
                <a:off x="1642775" y="2236965"/>
                <a:ext cx="25460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𝑖𝑛𝑑</m:t>
                          </m:r>
                        </m:sub>
                      </m:sSub>
                      <m:r>
                        <a:rPr lang="en-US" altLang="ja-JP" sz="320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𝑖𝑛𝑑</m:t>
                          </m:r>
                        </m:sub>
                      </m:sSub>
                      <m:r>
                        <a:rPr lang="en-US" altLang="ja-JP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𝒘</m:t>
                      </m:r>
                    </m:oMath>
                  </m:oMathPara>
                </a14:m>
                <a:endParaRPr lang="en-US" altLang="ja-JP" sz="3200" b="0" i="1" dirty="0" smtClean="0">
                  <a:solidFill>
                    <a:srgbClr val="FF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24" name="テキスト ボックス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75" y="2236965"/>
                <a:ext cx="2546082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/>
          <p:cNvGrpSpPr/>
          <p:nvPr/>
        </p:nvGrpSpPr>
        <p:grpSpPr>
          <a:xfrm>
            <a:off x="4636308" y="2145609"/>
            <a:ext cx="3351127" cy="707883"/>
            <a:chOff x="534836" y="4748501"/>
            <a:chExt cx="8070713" cy="1704835"/>
          </a:xfrm>
        </p:grpSpPr>
        <p:sp>
          <p:nvSpPr>
            <p:cNvPr id="8" name="角丸四角形 7"/>
            <p:cNvSpPr/>
            <p:nvPr/>
          </p:nvSpPr>
          <p:spPr bwMode="auto">
            <a:xfrm rot="5400000">
              <a:off x="3717775" y="1565562"/>
              <a:ext cx="1704835" cy="8070713"/>
            </a:xfrm>
            <a:prstGeom prst="roundRect">
              <a:avLst>
                <a:gd name="adj" fmla="val 8054"/>
              </a:avLst>
            </a:prstGeom>
            <a:gradFill>
              <a:gsLst>
                <a:gs pos="0">
                  <a:srgbClr val="CBDBBB"/>
                </a:gs>
                <a:gs pos="80000">
                  <a:srgbClr val="F4F8EC"/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58" y="4978985"/>
              <a:ext cx="1267566" cy="1267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179" y="4968520"/>
              <a:ext cx="1288496" cy="1288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614" y="4968520"/>
              <a:ext cx="1288496" cy="1288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351" y="4968520"/>
              <a:ext cx="1288496" cy="1288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2317428" y="5266688"/>
                  <a:ext cx="583345" cy="667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2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テキスト ボックス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428" y="5266688"/>
                  <a:ext cx="583345" cy="66711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1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4170666" y="5266688"/>
                  <a:ext cx="756224" cy="667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12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テキスト ボックス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0666" y="5266688"/>
                  <a:ext cx="756224" cy="66711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21154" r="-38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6189318" y="5266688"/>
                  <a:ext cx="818712" cy="667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12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JP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テキスト ボックス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9318" y="5266688"/>
                  <a:ext cx="818712" cy="66711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1818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1955054" y="5225849"/>
                  <a:ext cx="518553" cy="8153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1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≑</m:t>
                        </m:r>
                      </m:oMath>
                    </m:oMathPara>
                  </a14:m>
                  <a:endParaRPr kumimoji="1" lang="ja-JP" alt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テキスト ボックス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5054" y="5225849"/>
                  <a:ext cx="518553" cy="815359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30556" r="-555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角丸四角形 17"/>
          <p:cNvSpPr/>
          <p:nvPr/>
        </p:nvSpPr>
        <p:spPr bwMode="auto">
          <a:xfrm>
            <a:off x="1187624" y="3717032"/>
            <a:ext cx="3888433" cy="897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正方形/長方形 124"/>
              <p:cNvSpPr/>
              <p:nvPr/>
            </p:nvSpPr>
            <p:spPr>
              <a:xfrm>
                <a:off x="1871969" y="3864031"/>
                <a:ext cx="2192139" cy="603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>
                          <a:solidFill>
                            <a:srgbClr val="FF0000"/>
                          </a:solidFill>
                          <a:latin typeface="Cambria Math"/>
                        </a:rPr>
                        <m:t>𝒘</m:t>
                      </m:r>
                      <m:r>
                        <a:rPr lang="en-US" altLang="ja-JP" sz="32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125" name="正方形/長方形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969" y="3864031"/>
                <a:ext cx="2192139" cy="60330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6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角丸四角形 49"/>
          <p:cNvSpPr/>
          <p:nvPr/>
        </p:nvSpPr>
        <p:spPr bwMode="auto">
          <a:xfrm>
            <a:off x="467544" y="1322859"/>
            <a:ext cx="8424936" cy="3330277"/>
          </a:xfrm>
          <a:prstGeom prst="roundRect">
            <a:avLst>
              <a:gd name="adj" fmla="val 5864"/>
            </a:avLst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ランタイム</a:t>
            </a:r>
            <a:r>
              <a:rPr lang="ja-JP" altLang="en-US" dirty="0" smtClean="0"/>
              <a:t>の計算処理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22585" y="4725144"/>
                <a:ext cx="8641903" cy="1728192"/>
              </a:xfrm>
            </p:spPr>
            <p:txBody>
              <a:bodyPr/>
              <a:lstStyle/>
              <a:p>
                <a:r>
                  <a:rPr kumimoji="1" lang="ja-JP" altLang="en-US" dirty="0" smtClean="0"/>
                  <a:t>ここで</a:t>
                </a:r>
                <a:r>
                  <a:rPr lang="en-US" altLang="ja-JP" dirty="0" smtClean="0"/>
                  <a:t>k</a:t>
                </a:r>
                <a:r>
                  <a:rPr lang="ja-JP" altLang="en-US" dirty="0" smtClean="0"/>
                  <a:t>は使用する係数の数</a:t>
                </a:r>
                <a:endParaRPr lang="en-US" altLang="ja-JP" dirty="0" smtClean="0"/>
              </a:p>
              <a:p>
                <a:pPr lvl="1"/>
                <a:r>
                  <a:rPr lang="ja-JP" altLang="en-US" dirty="0" smtClean="0"/>
                  <a:t>自分たちのデモでは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/>
                      </a:rPr>
                      <m:t>𝒌</m:t>
                    </m:r>
                    <m:r>
                      <a:rPr lang="en-US" altLang="ja-JP" sz="2400" b="0" i="0" smtClean="0">
                        <a:solidFill>
                          <a:srgbClr val="FF0000"/>
                        </a:solidFill>
                        <a:latin typeface="Cambria Math"/>
                      </a:rPr>
                      <m:t>=4~32</m:t>
                    </m:r>
                  </m:oMath>
                </a14:m>
                <a:endParaRPr kumimoji="1" lang="en-US" altLang="ja-JP" dirty="0" smtClean="0"/>
              </a:p>
              <a:p>
                <a:pPr lvl="1"/>
                <a:r>
                  <a:rPr lang="ja-JP" altLang="en-US" dirty="0"/>
                  <a:t>頂</a:t>
                </a:r>
                <a:r>
                  <a:rPr lang="ja-JP" altLang="en-US" dirty="0" smtClean="0"/>
                  <a:t>点数に比べ非常に少ない→高速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585" y="4725144"/>
                <a:ext cx="8641903" cy="1728192"/>
              </a:xfrm>
              <a:blipFill rotWithShape="1">
                <a:blip r:embed="rId2"/>
                <a:stretch>
                  <a:fillRect l="-1481" t="-5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大かっこ 3"/>
          <p:cNvSpPr/>
          <p:nvPr/>
        </p:nvSpPr>
        <p:spPr bwMode="auto">
          <a:xfrm rot="16200000">
            <a:off x="2543448" y="2235253"/>
            <a:ext cx="1831825" cy="1440160"/>
          </a:xfrm>
          <a:prstGeom prst="bracketPair">
            <a:avLst>
              <a:gd name="adj" fmla="val 9057"/>
            </a:avLst>
          </a:prstGeom>
          <a:solidFill>
            <a:srgbClr val="C0F2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922338" y="2142129"/>
            <a:ext cx="1085618" cy="1592463"/>
            <a:chOff x="3414374" y="4523322"/>
            <a:chExt cx="1085618" cy="1592463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3414374" y="4523322"/>
              <a:ext cx="144016" cy="1582383"/>
              <a:chOff x="6300192" y="2877218"/>
              <a:chExt cx="144016" cy="1582383"/>
            </a:xfrm>
          </p:grpSpPr>
          <p:sp>
            <p:nvSpPr>
              <p:cNvPr id="40" name="正方形/長方形 3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1" name="正方形/長方形 4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3743469" y="4533402"/>
              <a:ext cx="144016" cy="1582383"/>
              <a:chOff x="6300192" y="2877218"/>
              <a:chExt cx="144016" cy="1582383"/>
            </a:xfrm>
          </p:grpSpPr>
          <p:sp>
            <p:nvSpPr>
              <p:cNvPr id="30" name="正方形/長方形 2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3" name="正方形/長方形 3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4" name="正方形/長方形 3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5" name="正方形/長方形 3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7" name="正方形/長方形 3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8" name="正方形/長方形 3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9" name="正方形/長方形 3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4064521" y="4525806"/>
              <a:ext cx="144016" cy="1582383"/>
              <a:chOff x="6300192" y="2877218"/>
              <a:chExt cx="144016" cy="1582383"/>
            </a:xfrm>
          </p:grpSpPr>
          <p:sp>
            <p:nvSpPr>
              <p:cNvPr id="20" name="正方形/長方形 1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9" name="正方形/長方形 2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4355976" y="4526784"/>
              <a:ext cx="144016" cy="1582383"/>
              <a:chOff x="6300192" y="2877218"/>
              <a:chExt cx="144016" cy="1582383"/>
            </a:xfrm>
          </p:grpSpPr>
          <p:sp>
            <p:nvSpPr>
              <p:cNvPr id="10" name="正方形/長方形 9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2" name="正方形/長方形 11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61" name="大かっこ 60"/>
          <p:cNvSpPr/>
          <p:nvPr/>
        </p:nvSpPr>
        <p:spPr bwMode="auto">
          <a:xfrm>
            <a:off x="4703795" y="2275334"/>
            <a:ext cx="1850605" cy="1440160"/>
          </a:xfrm>
          <a:prstGeom prst="bracketPair">
            <a:avLst>
              <a:gd name="adj" fmla="val 905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62" name="グループ化 61"/>
          <p:cNvGrpSpPr/>
          <p:nvPr/>
        </p:nvGrpSpPr>
        <p:grpSpPr>
          <a:xfrm rot="5400000">
            <a:off x="5078772" y="2180851"/>
            <a:ext cx="1085618" cy="1592463"/>
            <a:chOff x="3414374" y="4523322"/>
            <a:chExt cx="1085618" cy="1592463"/>
          </a:xfrm>
        </p:grpSpPr>
        <p:grpSp>
          <p:nvGrpSpPr>
            <p:cNvPr id="63" name="グループ化 62"/>
            <p:cNvGrpSpPr/>
            <p:nvPr/>
          </p:nvGrpSpPr>
          <p:grpSpPr>
            <a:xfrm>
              <a:off x="3414374" y="4523322"/>
              <a:ext cx="144016" cy="1582383"/>
              <a:chOff x="6300192" y="2877218"/>
              <a:chExt cx="144016" cy="1582383"/>
            </a:xfrm>
          </p:grpSpPr>
          <p:sp>
            <p:nvSpPr>
              <p:cNvPr id="97" name="正方形/長方形 96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8" name="正方形/長方形 97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9" name="正方形/長方形 98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0" name="正方形/長方形 99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1" name="正方形/長方形 100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2" name="正方形/長方形 101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3" name="正方形/長方形 102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4" name="正方形/長方形 103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5" name="正方形/長方形 104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06" name="正方形/長方形 105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>
              <a:off x="3743469" y="4533402"/>
              <a:ext cx="144016" cy="1582383"/>
              <a:chOff x="6300192" y="2877218"/>
              <a:chExt cx="144016" cy="1582383"/>
            </a:xfrm>
          </p:grpSpPr>
          <p:sp>
            <p:nvSpPr>
              <p:cNvPr id="87" name="正方形/長方形 86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8" name="正方形/長方形 87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9" name="正方形/長方形 88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0" name="正方形/長方形 89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1" name="正方形/長方形 90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2" name="正方形/長方形 91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3" name="正方形/長方形 92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4" name="正方形/長方形 93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5" name="正方形/長方形 94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96" name="正方形/長方形 95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>
              <a:off x="4064521" y="4525806"/>
              <a:ext cx="144016" cy="1582383"/>
              <a:chOff x="6300192" y="2877218"/>
              <a:chExt cx="144016" cy="1582383"/>
            </a:xfrm>
          </p:grpSpPr>
          <p:sp>
            <p:nvSpPr>
              <p:cNvPr id="77" name="正方形/長方形 76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8" name="正方形/長方形 77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9" name="正方形/長方形 78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0" name="正方形/長方形 79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1" name="正方形/長方形 80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2" name="正方形/長方形 81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3" name="正方形/長方形 82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4" name="正方形/長方形 83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5" name="正方形/長方形 84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86" name="正方形/長方形 85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>
              <a:off x="4355976" y="4526784"/>
              <a:ext cx="144016" cy="1582383"/>
              <a:chOff x="6300192" y="2877218"/>
              <a:chExt cx="144016" cy="1582383"/>
            </a:xfrm>
          </p:grpSpPr>
          <p:sp>
            <p:nvSpPr>
              <p:cNvPr id="67" name="正方形/長方形 66"/>
              <p:cNvSpPr/>
              <p:nvPr/>
            </p:nvSpPr>
            <p:spPr bwMode="auto">
              <a:xfrm>
                <a:off x="6300192" y="3196996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68" name="正方形/長方形 67"/>
              <p:cNvSpPr/>
              <p:nvPr/>
            </p:nvSpPr>
            <p:spPr bwMode="auto">
              <a:xfrm>
                <a:off x="6300192" y="3356992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69" name="正方形/長方形 68"/>
              <p:cNvSpPr/>
              <p:nvPr/>
            </p:nvSpPr>
            <p:spPr bwMode="auto">
              <a:xfrm>
                <a:off x="6300192" y="3509392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0" name="正方形/長方形 69"/>
              <p:cNvSpPr/>
              <p:nvPr/>
            </p:nvSpPr>
            <p:spPr bwMode="auto">
              <a:xfrm>
                <a:off x="6300192" y="3669388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1" name="正方形/長方形 70"/>
              <p:cNvSpPr/>
              <p:nvPr/>
            </p:nvSpPr>
            <p:spPr bwMode="auto">
              <a:xfrm>
                <a:off x="6300192" y="3827213"/>
                <a:ext cx="144016" cy="159996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2" name="正方形/長方形 71"/>
              <p:cNvSpPr/>
              <p:nvPr/>
            </p:nvSpPr>
            <p:spPr bwMode="auto">
              <a:xfrm>
                <a:off x="6300192" y="3987209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3" name="正方形/長方形 72"/>
              <p:cNvSpPr/>
              <p:nvPr/>
            </p:nvSpPr>
            <p:spPr bwMode="auto">
              <a:xfrm>
                <a:off x="6300192" y="4139609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4" name="正方形/長方形 73"/>
              <p:cNvSpPr/>
              <p:nvPr/>
            </p:nvSpPr>
            <p:spPr bwMode="auto">
              <a:xfrm>
                <a:off x="6300192" y="4299605"/>
                <a:ext cx="144016" cy="15999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5" name="正方形/長方形 74"/>
              <p:cNvSpPr/>
              <p:nvPr/>
            </p:nvSpPr>
            <p:spPr bwMode="auto">
              <a:xfrm>
                <a:off x="6300192" y="2877218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6" name="正方形/長方形 75"/>
              <p:cNvSpPr/>
              <p:nvPr/>
            </p:nvSpPr>
            <p:spPr bwMode="auto">
              <a:xfrm>
                <a:off x="6300192" y="3037214"/>
                <a:ext cx="144016" cy="15999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</p:grpSp>
      <p:grpSp>
        <p:nvGrpSpPr>
          <p:cNvPr id="107" name="グループ化 106"/>
          <p:cNvGrpSpPr/>
          <p:nvPr/>
        </p:nvGrpSpPr>
        <p:grpSpPr>
          <a:xfrm>
            <a:off x="7547459" y="2222127"/>
            <a:ext cx="144016" cy="1582383"/>
            <a:chOff x="6300192" y="2877218"/>
            <a:chExt cx="144016" cy="1582383"/>
          </a:xfrm>
        </p:grpSpPr>
        <p:sp>
          <p:nvSpPr>
            <p:cNvPr id="108" name="正方形/長方形 107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9" name="正方形/長方形 108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0" name="正方形/長方形 109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1" name="正方形/長方形 110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2" name="正方形/長方形 111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4" name="正方形/長方形 113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5" name="正方形/長方形 114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6" name="正方形/長方形 115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7" name="正方形/長方形 116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正方形/長方形 117"/>
              <p:cNvSpPr/>
              <p:nvPr/>
            </p:nvSpPr>
            <p:spPr>
              <a:xfrm>
                <a:off x="5193827" y="1384415"/>
                <a:ext cx="887230" cy="539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8" name="正方形/長方形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827" y="1384415"/>
                <a:ext cx="887230" cy="53937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正方形/長方形 118"/>
              <p:cNvSpPr/>
              <p:nvPr/>
            </p:nvSpPr>
            <p:spPr>
              <a:xfrm>
                <a:off x="2975007" y="1384415"/>
                <a:ext cx="9566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𝑖𝑛</m:t>
                          </m:r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9" name="正方形/長方形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007" y="1384415"/>
                <a:ext cx="956672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0" name="グループ化 119"/>
          <p:cNvGrpSpPr/>
          <p:nvPr/>
        </p:nvGrpSpPr>
        <p:grpSpPr>
          <a:xfrm>
            <a:off x="1568842" y="2204222"/>
            <a:ext cx="144016" cy="1582383"/>
            <a:chOff x="6300192" y="2877218"/>
            <a:chExt cx="144016" cy="1582383"/>
          </a:xfrm>
        </p:grpSpPr>
        <p:sp>
          <p:nvSpPr>
            <p:cNvPr id="121" name="正方形/長方形 120"/>
            <p:cNvSpPr/>
            <p:nvPr/>
          </p:nvSpPr>
          <p:spPr bwMode="auto">
            <a:xfrm>
              <a:off x="6300192" y="3196996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2" name="正方形/長方形 121"/>
            <p:cNvSpPr/>
            <p:nvPr/>
          </p:nvSpPr>
          <p:spPr bwMode="auto">
            <a:xfrm>
              <a:off x="6300192" y="3356992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3" name="正方形/長方形 122"/>
            <p:cNvSpPr/>
            <p:nvPr/>
          </p:nvSpPr>
          <p:spPr bwMode="auto">
            <a:xfrm>
              <a:off x="6300192" y="3509392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4" name="正方形/長方形 123"/>
            <p:cNvSpPr/>
            <p:nvPr/>
          </p:nvSpPr>
          <p:spPr bwMode="auto">
            <a:xfrm>
              <a:off x="6300192" y="3669388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5" name="正方形/長方形 124"/>
            <p:cNvSpPr/>
            <p:nvPr/>
          </p:nvSpPr>
          <p:spPr bwMode="auto">
            <a:xfrm>
              <a:off x="6300192" y="3827213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6" name="正方形/長方形 125"/>
            <p:cNvSpPr/>
            <p:nvPr/>
          </p:nvSpPr>
          <p:spPr bwMode="auto">
            <a:xfrm>
              <a:off x="6300192" y="3987209"/>
              <a:ext cx="144016" cy="159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7" name="正方形/長方形 126"/>
            <p:cNvSpPr/>
            <p:nvPr/>
          </p:nvSpPr>
          <p:spPr bwMode="auto">
            <a:xfrm>
              <a:off x="6300192" y="4139609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8" name="正方形/長方形 127"/>
            <p:cNvSpPr/>
            <p:nvPr/>
          </p:nvSpPr>
          <p:spPr bwMode="auto">
            <a:xfrm>
              <a:off x="6300192" y="4299605"/>
              <a:ext cx="144016" cy="1599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9" name="正方形/長方形 128"/>
            <p:cNvSpPr/>
            <p:nvPr/>
          </p:nvSpPr>
          <p:spPr bwMode="auto">
            <a:xfrm>
              <a:off x="6300192" y="2877218"/>
              <a:ext cx="144016" cy="1599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0" name="正方形/長方形 129"/>
            <p:cNvSpPr/>
            <p:nvPr/>
          </p:nvSpPr>
          <p:spPr bwMode="auto">
            <a:xfrm>
              <a:off x="6300192" y="3037214"/>
              <a:ext cx="144016" cy="1599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正方形/長方形 130"/>
              <p:cNvSpPr/>
              <p:nvPr/>
            </p:nvSpPr>
            <p:spPr>
              <a:xfrm>
                <a:off x="7392881" y="1386042"/>
                <a:ext cx="5893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1" name="正方形/長方形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881" y="1386042"/>
                <a:ext cx="58932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正方形/長方形 131"/>
              <p:cNvSpPr/>
              <p:nvPr/>
            </p:nvSpPr>
            <p:spPr>
              <a:xfrm>
                <a:off x="1215540" y="1386042"/>
                <a:ext cx="85061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𝑖𝑛</m:t>
                          </m:r>
                          <m:r>
                            <a:rPr lang="en-US" altLang="ja-JP" sz="28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2" name="正方形/長方形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540" y="1386042"/>
                <a:ext cx="85061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正方形/長方形 136"/>
              <p:cNvSpPr/>
              <p:nvPr/>
            </p:nvSpPr>
            <p:spPr>
              <a:xfrm>
                <a:off x="2066157" y="1322859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7" name="正方形/長方形 1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157" y="1322859"/>
                <a:ext cx="657551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正方形/長方形 137"/>
              <p:cNvSpPr/>
              <p:nvPr/>
            </p:nvSpPr>
            <p:spPr>
              <a:xfrm>
                <a:off x="4373386" y="1322858"/>
                <a:ext cx="53572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ja-JP" alt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8" name="正方形/長方形 1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386" y="1322858"/>
                <a:ext cx="535724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正方形/長方形 138"/>
              <p:cNvSpPr/>
              <p:nvPr/>
            </p:nvSpPr>
            <p:spPr>
              <a:xfrm>
                <a:off x="6518928" y="1319808"/>
                <a:ext cx="53572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∗</m:t>
                      </m:r>
                    </m:oMath>
                  </m:oMathPara>
                </a14:m>
                <a:endParaRPr lang="ja-JP" alt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9" name="正方形/長方形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928" y="1319808"/>
                <a:ext cx="535724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正方形/長方形 140"/>
              <p:cNvSpPr/>
              <p:nvPr/>
            </p:nvSpPr>
            <p:spPr>
              <a:xfrm>
                <a:off x="2081729" y="2587884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41" name="正方形/長方形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729" y="2587884"/>
                <a:ext cx="657551" cy="6463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右中かっこ 145"/>
          <p:cNvSpPr/>
          <p:nvPr/>
        </p:nvSpPr>
        <p:spPr bwMode="auto">
          <a:xfrm rot="5400000">
            <a:off x="3344833" y="3350664"/>
            <a:ext cx="253319" cy="1434947"/>
          </a:xfrm>
          <a:prstGeom prst="rightBrace">
            <a:avLst>
              <a:gd name="adj1" fmla="val 50362"/>
              <a:gd name="adj2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テキスト ボックス 146"/>
              <p:cNvSpPr txBox="1"/>
              <p:nvPr/>
            </p:nvSpPr>
            <p:spPr>
              <a:xfrm>
                <a:off x="3251433" y="4164193"/>
                <a:ext cx="5036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𝒌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7" name="テキスト ボックス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433" y="4164193"/>
                <a:ext cx="503663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右中かっこ 147"/>
          <p:cNvSpPr/>
          <p:nvPr/>
        </p:nvSpPr>
        <p:spPr bwMode="auto">
          <a:xfrm>
            <a:off x="6687234" y="2311185"/>
            <a:ext cx="253319" cy="1434947"/>
          </a:xfrm>
          <a:prstGeom prst="rightBrace">
            <a:avLst>
              <a:gd name="adj1" fmla="val 50362"/>
              <a:gd name="adj2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テキスト ボックス 148"/>
              <p:cNvSpPr txBox="1"/>
              <p:nvPr/>
            </p:nvSpPr>
            <p:spPr>
              <a:xfrm>
                <a:off x="6962090" y="2783555"/>
                <a:ext cx="5036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𝒌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9" name="テキスト ボックス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090" y="2783555"/>
                <a:ext cx="503663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7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背景オブジェクトの間接光計算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 smtClean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導入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>
                <a:solidFill>
                  <a:srgbClr val="C0C0C0"/>
                </a:solidFill>
              </a:rPr>
              <a:t>手法の詳細</a:t>
            </a:r>
            <a:r>
              <a:rPr lang="ja-JP" altLang="en-US" dirty="0" smtClean="0">
                <a:solidFill>
                  <a:srgbClr val="C0C0C0"/>
                </a:solidFill>
              </a:rPr>
              <a:t>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/>
              <a:t>　　</a:t>
            </a:r>
            <a:r>
              <a:rPr lang="en-US" altLang="ja-JP" dirty="0" smtClean="0"/>
              <a:t>- </a:t>
            </a:r>
            <a:r>
              <a:rPr lang="ja-JP" altLang="en-US" dirty="0" smtClean="0"/>
              <a:t>ショートデモ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Step3.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51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注意点</a:t>
            </a:r>
            <a:endParaRPr lang="en-US" altLang="ja-JP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600" dirty="0" smtClean="0"/>
              <a:t>元論文では</a:t>
            </a:r>
            <a:r>
              <a:rPr lang="ja-JP" altLang="en-US" sz="2600" smtClean="0"/>
              <a:t>、</a:t>
            </a:r>
            <a:r>
              <a:rPr lang="en-US" altLang="ja-JP" sz="2600" smtClean="0"/>
              <a:t>Modular </a:t>
            </a:r>
            <a:r>
              <a:rPr lang="en-US" altLang="ja-JP" sz="2600" dirty="0" smtClean="0"/>
              <a:t>(</a:t>
            </a:r>
            <a:r>
              <a:rPr lang="ja-JP" altLang="en-US" sz="2600" dirty="0" smtClean="0"/>
              <a:t>モジュール式</a:t>
            </a:r>
            <a:r>
              <a:rPr lang="en-US" altLang="ja-JP" sz="2600" dirty="0" smtClean="0"/>
              <a:t>)</a:t>
            </a:r>
            <a:r>
              <a:rPr lang="ja-JP" altLang="en-US" sz="2600" dirty="0" smtClean="0"/>
              <a:t>という概念が前面に押し出されており、立方体を組み合わせたシーン以外は</a:t>
            </a:r>
            <a:r>
              <a:rPr lang="en-US" altLang="ja-JP" sz="2600" dirty="0" smtClean="0"/>
              <a:t/>
            </a:r>
            <a:br>
              <a:rPr lang="en-US" altLang="ja-JP" sz="2600" dirty="0" smtClean="0"/>
            </a:br>
            <a:r>
              <a:rPr lang="ja-JP" altLang="en-US" sz="2600" dirty="0" smtClean="0"/>
              <a:t>適用しにくいような印象を受けます</a:t>
            </a:r>
            <a:endParaRPr lang="en-US" altLang="ja-JP" sz="2600" dirty="0" smtClean="0"/>
          </a:p>
          <a:p>
            <a:r>
              <a:rPr lang="ja-JP" altLang="en-US" sz="2600" dirty="0" smtClean="0"/>
              <a:t>本セッションでは</a:t>
            </a:r>
            <a:r>
              <a:rPr lang="ja-JP" altLang="en-US" sz="2600" smtClean="0"/>
              <a:t>、</a:t>
            </a:r>
            <a:r>
              <a:rPr lang="en-US" altLang="ja-JP" sz="2600" smtClean="0"/>
              <a:t>Modular</a:t>
            </a:r>
            <a:r>
              <a:rPr lang="ja-JP" altLang="en-US" sz="2600" dirty="0" smtClean="0"/>
              <a:t>の部分は抑えて説明しますので論文の流れと多少異なります</a:t>
            </a:r>
            <a:endParaRPr lang="en-US" altLang="ja-JP" dirty="0"/>
          </a:p>
        </p:txBody>
      </p:sp>
      <p:pic>
        <p:nvPicPr>
          <p:cNvPr id="5" name="Picture 4" descr="C:\Users\re-yasuda\Downloads\cu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8937"/>
            <a:ext cx="4984491" cy="280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ショートデモ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動作設定ボタン : 進む/次へ 4">
            <a:hlinkClick r:id="rId3" action="ppaction://program" highlightClick="1"/>
          </p:cNvPr>
          <p:cNvSpPr/>
          <p:nvPr/>
        </p:nvSpPr>
        <p:spPr bwMode="auto">
          <a:xfrm>
            <a:off x="7380312" y="5744254"/>
            <a:ext cx="965780" cy="579468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5126"/>
            <a:ext cx="4236778" cy="42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58" y="1412776"/>
            <a:ext cx="4284344" cy="421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5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静的オブジェクトの間接光計算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Step2. </a:t>
            </a:r>
            <a:r>
              <a:rPr kumimoji="1" lang="ja-JP" altLang="en-US" dirty="0" smtClean="0"/>
              <a:t>その他</a:t>
            </a:r>
            <a:r>
              <a:rPr lang="ja-JP" altLang="en-US" dirty="0" smtClean="0"/>
              <a:t>オブジェクトへの光の伝播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 smtClean="0"/>
              <a:t>手法概要の説明</a:t>
            </a:r>
            <a:endParaRPr lang="en-US" altLang="ja-JP" dirty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 smtClean="0"/>
              <a:t>データ更新時における高速化の解説</a:t>
            </a:r>
            <a:endParaRPr lang="en-US" altLang="ja-JP" dirty="0"/>
          </a:p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デモ及び考察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10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静的オブジェクトの間接光計算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Step2. </a:t>
            </a:r>
            <a:r>
              <a:rPr kumimoji="1" lang="ja-JP" altLang="en-US" dirty="0" smtClean="0"/>
              <a:t>その他</a:t>
            </a:r>
            <a:r>
              <a:rPr lang="ja-JP" altLang="en-US" dirty="0" smtClean="0"/>
              <a:t>オブジェクトへの光の伝播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 smtClean="0"/>
              <a:t>手法概要の説明</a:t>
            </a:r>
            <a:endParaRPr lang="en-US" altLang="ja-JP" dirty="0"/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データ更新時における高速化の解説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デモ及び考察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54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Light </a:t>
            </a:r>
            <a:r>
              <a:rPr kumimoji="1" lang="en-US" altLang="ja-JP" dirty="0" smtClean="0"/>
              <a:t>Probe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背景以外の</a:t>
            </a:r>
            <a:r>
              <a:rPr lang="ja-JP" altLang="en-US" dirty="0" smtClean="0"/>
              <a:t>オブジェクトには</a:t>
            </a:r>
            <a:r>
              <a:rPr lang="en-US" altLang="ja-JP" dirty="0" smtClean="0">
                <a:solidFill>
                  <a:srgbClr val="FF0000"/>
                </a:solidFill>
              </a:rPr>
              <a:t>Light Probe</a:t>
            </a:r>
            <a:r>
              <a:rPr lang="ja-JP" altLang="en-US" dirty="0" smtClean="0"/>
              <a:t>を用いる</a:t>
            </a:r>
            <a:endParaRPr lang="en-US" altLang="ja-JP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416824" cy="434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動作設定ボタン : 進む/次へ 3">
            <a:hlinkClick r:id="rId3" action="ppaction://program" highlightClick="1"/>
          </p:cNvPr>
          <p:cNvSpPr/>
          <p:nvPr/>
        </p:nvSpPr>
        <p:spPr bwMode="auto">
          <a:xfrm>
            <a:off x="7164288" y="5755298"/>
            <a:ext cx="1008112" cy="648072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67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88675"/>
            <a:ext cx="7748604" cy="327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円/楕円 12"/>
          <p:cNvSpPr/>
          <p:nvPr/>
        </p:nvSpPr>
        <p:spPr bwMode="auto">
          <a:xfrm>
            <a:off x="3985289" y="3922409"/>
            <a:ext cx="1378799" cy="137879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7748604" cy="327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Light </a:t>
            </a:r>
            <a:r>
              <a:rPr kumimoji="1" lang="en-US" altLang="ja-JP" dirty="0" smtClean="0"/>
              <a:t>Probe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Light Probe</a:t>
            </a:r>
            <a:r>
              <a:rPr kumimoji="1" lang="ja-JP" altLang="en-US" dirty="0" smtClean="0"/>
              <a:t>とは</a:t>
            </a:r>
          </a:p>
          <a:p>
            <a:pPr lvl="1"/>
            <a:r>
              <a:rPr lang="ja-JP" altLang="en-US" dirty="0" smtClean="0"/>
              <a:t>全方位の入射光を保持する仮想的な球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今回は球面調和関数</a:t>
            </a:r>
            <a:r>
              <a:rPr lang="en-US" altLang="ja-JP" dirty="0" smtClean="0"/>
              <a:t>(SH)</a:t>
            </a:r>
            <a:r>
              <a:rPr lang="ja-JP" altLang="en-US" dirty="0" smtClean="0"/>
              <a:t>を使用</a:t>
            </a:r>
            <a:endParaRPr lang="en-US" altLang="ja-JP" dirty="0" smtClean="0"/>
          </a:p>
          <a:p>
            <a:pPr lvl="2"/>
            <a:endParaRPr lang="en-US" altLang="ja-JP" dirty="0"/>
          </a:p>
        </p:txBody>
      </p:sp>
      <p:sp>
        <p:nvSpPr>
          <p:cNvPr id="16" name="右矢印 15"/>
          <p:cNvSpPr/>
          <p:nvPr/>
        </p:nvSpPr>
        <p:spPr bwMode="auto">
          <a:xfrm rot="19800000">
            <a:off x="2602971" y="5291396"/>
            <a:ext cx="1485286" cy="274139"/>
          </a:xfrm>
          <a:prstGeom prst="rightArrow">
            <a:avLst>
              <a:gd name="adj1" fmla="val 33558"/>
              <a:gd name="adj2" fmla="val 110327"/>
            </a:avLst>
          </a:prstGeom>
          <a:solidFill>
            <a:srgbClr val="FFE0C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右矢印 16"/>
          <p:cNvSpPr/>
          <p:nvPr/>
        </p:nvSpPr>
        <p:spPr bwMode="auto">
          <a:xfrm rot="893675">
            <a:off x="2322997" y="4002010"/>
            <a:ext cx="1584176" cy="308662"/>
          </a:xfrm>
          <a:prstGeom prst="rightArrow">
            <a:avLst>
              <a:gd name="adj1" fmla="val 39658"/>
              <a:gd name="adj2" fmla="val 105115"/>
            </a:avLst>
          </a:prstGeom>
          <a:solidFill>
            <a:srgbClr val="FFCC99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右矢印 17"/>
          <p:cNvSpPr/>
          <p:nvPr/>
        </p:nvSpPr>
        <p:spPr bwMode="auto">
          <a:xfrm rot="9000000">
            <a:off x="5333119" y="3796520"/>
            <a:ext cx="1584176" cy="313513"/>
          </a:xfrm>
          <a:prstGeom prst="rightArrow">
            <a:avLst>
              <a:gd name="adj1" fmla="val 37251"/>
              <a:gd name="adj2" fmla="val 105115"/>
            </a:avLst>
          </a:prstGeom>
          <a:solidFill>
            <a:srgbClr val="FF33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右矢印 18"/>
          <p:cNvSpPr/>
          <p:nvPr/>
        </p:nvSpPr>
        <p:spPr bwMode="auto">
          <a:xfrm rot="11735544">
            <a:off x="5333119" y="5128346"/>
            <a:ext cx="1584176" cy="252638"/>
          </a:xfrm>
          <a:prstGeom prst="rightArrow">
            <a:avLst>
              <a:gd name="adj1" fmla="val 50000"/>
              <a:gd name="adj2" fmla="val 123272"/>
            </a:avLst>
          </a:prstGeom>
          <a:solidFill>
            <a:srgbClr val="FF33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右矢印 19"/>
          <p:cNvSpPr/>
          <p:nvPr/>
        </p:nvSpPr>
        <p:spPr bwMode="auto">
          <a:xfrm rot="16200000">
            <a:off x="4349540" y="5547721"/>
            <a:ext cx="719072" cy="305942"/>
          </a:xfrm>
          <a:prstGeom prst="rightArrow">
            <a:avLst>
              <a:gd name="adj1" fmla="val 37546"/>
              <a:gd name="adj2" fmla="val 105115"/>
            </a:avLst>
          </a:prstGeom>
          <a:solidFill>
            <a:srgbClr val="FFE0C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rot="5400000">
            <a:off x="4406576" y="3348125"/>
            <a:ext cx="590620" cy="320322"/>
          </a:xfrm>
          <a:prstGeom prst="rightArrow">
            <a:avLst>
              <a:gd name="adj1" fmla="val 38105"/>
              <a:gd name="adj2" fmla="val 72406"/>
            </a:avLst>
          </a:prstGeom>
          <a:solidFill>
            <a:srgbClr val="FF9966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rgbClr val="FF9966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145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Light Probe</a:t>
            </a:r>
            <a:r>
              <a:rPr kumimoji="1" lang="ja-JP" altLang="en-US" dirty="0" smtClean="0"/>
              <a:t>によるライティング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Light Probe</a:t>
            </a:r>
            <a:r>
              <a:rPr kumimoji="1" lang="ja-JP" altLang="en-US" dirty="0" smtClean="0"/>
              <a:t>を離散的に配置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シェーダで近傍の</a:t>
            </a:r>
            <a:r>
              <a:rPr kumimoji="1" lang="en-US" altLang="ja-JP" dirty="0" smtClean="0"/>
              <a:t>Light Probe</a:t>
            </a:r>
            <a:r>
              <a:rPr kumimoji="1" lang="ja-JP" altLang="en-US" dirty="0" smtClean="0"/>
              <a:t>の値を補間して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間接光の表現が可能</a:t>
            </a:r>
            <a:endParaRPr kumimoji="1" lang="ja-JP" altLang="en-US" dirty="0" smtClean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936974" cy="32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3"/>
            <a:ext cx="7936974" cy="32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re-yasuda\Desktop\CEDEC2012\名称未設定-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82" y="2924944"/>
            <a:ext cx="7936974" cy="33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グループ化 27"/>
          <p:cNvGrpSpPr/>
          <p:nvPr/>
        </p:nvGrpSpPr>
        <p:grpSpPr>
          <a:xfrm>
            <a:off x="1691680" y="3198136"/>
            <a:ext cx="5760640" cy="2801820"/>
            <a:chOff x="1691680" y="3198136"/>
            <a:chExt cx="5760640" cy="2801820"/>
          </a:xfrm>
        </p:grpSpPr>
        <p:cxnSp>
          <p:nvCxnSpPr>
            <p:cNvPr id="6" name="直線矢印コネクタ 5"/>
            <p:cNvCxnSpPr/>
            <p:nvPr/>
          </p:nvCxnSpPr>
          <p:spPr bwMode="auto">
            <a:xfrm>
              <a:off x="1691680" y="3429000"/>
              <a:ext cx="1800200" cy="7920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  <p:cxnSp>
          <p:nvCxnSpPr>
            <p:cNvPr id="17" name="直線矢印コネクタ 16"/>
            <p:cNvCxnSpPr/>
            <p:nvPr/>
          </p:nvCxnSpPr>
          <p:spPr bwMode="auto">
            <a:xfrm flipV="1">
              <a:off x="1752600" y="4991100"/>
              <a:ext cx="1803400" cy="2667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  <p:cxnSp>
          <p:nvCxnSpPr>
            <p:cNvPr id="20" name="直線矢印コネクタ 19"/>
            <p:cNvCxnSpPr/>
            <p:nvPr/>
          </p:nvCxnSpPr>
          <p:spPr bwMode="auto">
            <a:xfrm flipV="1">
              <a:off x="2632224" y="5041900"/>
              <a:ext cx="1190476" cy="95805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  <p:cxnSp>
          <p:nvCxnSpPr>
            <p:cNvPr id="22" name="直線矢印コネクタ 21"/>
            <p:cNvCxnSpPr/>
            <p:nvPr/>
          </p:nvCxnSpPr>
          <p:spPr bwMode="auto">
            <a:xfrm>
              <a:off x="2627040" y="3198136"/>
              <a:ext cx="1080864" cy="87893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  <p:cxnSp>
          <p:nvCxnSpPr>
            <p:cNvPr id="33" name="直線矢印コネクタ 32"/>
            <p:cNvCxnSpPr/>
            <p:nvPr/>
          </p:nvCxnSpPr>
          <p:spPr bwMode="auto">
            <a:xfrm flipH="1">
              <a:off x="4584700" y="3429000"/>
              <a:ext cx="635372" cy="64807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37" name="直線矢印コネクタ 36"/>
            <p:cNvCxnSpPr/>
            <p:nvPr/>
          </p:nvCxnSpPr>
          <p:spPr bwMode="auto">
            <a:xfrm flipH="1" flipV="1">
              <a:off x="4652055" y="4951480"/>
              <a:ext cx="568018" cy="1729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27" name="直線矢印コネクタ 26"/>
            <p:cNvCxnSpPr/>
            <p:nvPr/>
          </p:nvCxnSpPr>
          <p:spPr bwMode="auto">
            <a:xfrm flipH="1">
              <a:off x="5076056" y="3268296"/>
              <a:ext cx="2376264" cy="80877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  <p:cxnSp>
          <p:nvCxnSpPr>
            <p:cNvPr id="30" name="直線矢印コネクタ 29"/>
            <p:cNvCxnSpPr/>
            <p:nvPr/>
          </p:nvCxnSpPr>
          <p:spPr bwMode="auto">
            <a:xfrm flipH="1" flipV="1">
              <a:off x="5076056" y="4866912"/>
              <a:ext cx="2160240" cy="78177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</p:grpSp>
      <p:pic>
        <p:nvPicPr>
          <p:cNvPr id="1033" name="Picture 9" descr="C:\Users\re-yasuda\Desktop\CEDEC2012\名称未設定-2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81" y="2924942"/>
            <a:ext cx="7936977" cy="33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8" y="2924944"/>
            <a:ext cx="7941065" cy="330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04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Light Probe</a:t>
            </a:r>
            <a:r>
              <a:rPr kumimoji="1" lang="ja-JP" altLang="en-US" dirty="0" smtClean="0"/>
              <a:t>によるライティング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時間の都合上、詳細は割愛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詳しくは下記書籍をご参照下さい</a:t>
            </a:r>
            <a:endParaRPr lang="en-US" altLang="ja-JP" dirty="0" smtClean="0"/>
          </a:p>
          <a:p>
            <a:pPr lvl="1"/>
            <a:r>
              <a:rPr lang="en-US" altLang="ja-JP" sz="2300" dirty="0" smtClean="0"/>
              <a:t>Chapter8 </a:t>
            </a:r>
            <a:r>
              <a:rPr lang="ja-JP" altLang="en-US" sz="2300" dirty="0" smtClean="0"/>
              <a:t>「</a:t>
            </a:r>
            <a:r>
              <a:rPr lang="en-US" altLang="ja-JP" sz="2300" dirty="0" smtClean="0"/>
              <a:t>KILLZONE2</a:t>
            </a:r>
            <a:r>
              <a:rPr lang="ja-JP" altLang="en-US" sz="2300" dirty="0" smtClean="0"/>
              <a:t>」 </a:t>
            </a:r>
            <a:r>
              <a:rPr lang="en-US" altLang="ja-JP" sz="2300" dirty="0" smtClean="0"/>
              <a:t>: Light Probe</a:t>
            </a:r>
            <a:r>
              <a:rPr lang="ja-JP" altLang="en-US" sz="2300" dirty="0" smtClean="0"/>
              <a:t>自体の解説</a:t>
            </a:r>
            <a:endParaRPr lang="en-US" altLang="ja-JP" sz="2300" dirty="0" smtClean="0"/>
          </a:p>
          <a:p>
            <a:pPr lvl="1"/>
            <a:r>
              <a:rPr lang="en-US" altLang="ja-JP" sz="2300" dirty="0" smtClean="0"/>
              <a:t>Chapter9</a:t>
            </a:r>
            <a:r>
              <a:rPr lang="ja-JP" altLang="en-US" sz="2300" dirty="0" smtClean="0"/>
              <a:t> 「バイオハザード</a:t>
            </a:r>
            <a:r>
              <a:rPr lang="en-US" altLang="ja-JP" sz="2300" dirty="0" smtClean="0"/>
              <a:t>5</a:t>
            </a:r>
            <a:r>
              <a:rPr lang="ja-JP" altLang="en-US" sz="2300" dirty="0" smtClean="0"/>
              <a:t>」 </a:t>
            </a:r>
            <a:r>
              <a:rPr lang="en-US" altLang="ja-JP" sz="2300" dirty="0" smtClean="0"/>
              <a:t>: Light Probe</a:t>
            </a:r>
            <a:r>
              <a:rPr lang="ja-JP" altLang="en-US" sz="2300" dirty="0" smtClean="0"/>
              <a:t>によるライティング</a:t>
            </a:r>
            <a:endParaRPr lang="en-US" altLang="ja-JP" sz="2300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6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78770"/>
            <a:ext cx="1944216" cy="252649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289538" y="4077072"/>
            <a:ext cx="3450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西川善司著</a:t>
            </a:r>
            <a:endParaRPr lang="en-US" altLang="ja-JP" sz="1600" dirty="0" smtClean="0"/>
          </a:p>
          <a:p>
            <a:r>
              <a:rPr kumimoji="1" lang="ja-JP" altLang="en-US" sz="1600" dirty="0" smtClean="0"/>
              <a:t>「</a:t>
            </a:r>
            <a:r>
              <a:rPr kumimoji="1" lang="en-US" altLang="ja-JP" sz="1600" dirty="0" smtClean="0"/>
              <a:t>3D</a:t>
            </a:r>
            <a:r>
              <a:rPr kumimoji="1" lang="ja-JP" altLang="en-US" sz="1600" dirty="0" smtClean="0"/>
              <a:t>ゲームファンのための</a:t>
            </a:r>
            <a:r>
              <a:rPr kumimoji="1" lang="en-US" altLang="ja-JP" sz="1600" dirty="0" smtClean="0"/>
              <a:t/>
            </a:r>
            <a:br>
              <a:rPr kumimoji="1" lang="en-US" altLang="ja-JP" sz="1600" dirty="0" smtClean="0"/>
            </a:br>
            <a:r>
              <a:rPr kumimoji="1" lang="ja-JP" altLang="en-US" sz="1600" dirty="0" smtClean="0"/>
              <a:t>グラフィックス講座」</a:t>
            </a:r>
            <a:endParaRPr kumimoji="1" lang="en-US" altLang="ja-JP" sz="1600" dirty="0" smtClean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691680" y="5923114"/>
            <a:ext cx="5184576" cy="45821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400" dirty="0" smtClean="0">
                <a:solidFill>
                  <a:srgbClr val="CC3300"/>
                </a:solidFill>
              </a:rPr>
              <a:t>ここまでは、あくまで既存の手法の話</a:t>
            </a:r>
            <a:endParaRPr lang="en-US" altLang="ja-JP" sz="24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静的オブジェクトの間接光計算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Step2. </a:t>
            </a:r>
            <a:r>
              <a:rPr kumimoji="1" lang="ja-JP" altLang="en-US" dirty="0" smtClean="0"/>
              <a:t>その他</a:t>
            </a:r>
            <a:r>
              <a:rPr lang="ja-JP" altLang="en-US" dirty="0" smtClean="0"/>
              <a:t>オブジェクトへの光の伝播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>
                <a:solidFill>
                  <a:srgbClr val="C0C0C0"/>
                </a:solidFill>
              </a:rPr>
              <a:t>　　</a:t>
            </a:r>
            <a:r>
              <a:rPr lang="en-US" altLang="ja-JP" dirty="0">
                <a:solidFill>
                  <a:srgbClr val="C0C0C0"/>
                </a:solidFill>
              </a:rPr>
              <a:t>- </a:t>
            </a:r>
            <a:r>
              <a:rPr lang="ja-JP" altLang="en-US" dirty="0" smtClean="0">
                <a:solidFill>
                  <a:srgbClr val="C0C0C0"/>
                </a:solidFill>
              </a:rPr>
              <a:t>手法概要の説明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/>
              <a:t>　　</a:t>
            </a:r>
            <a:r>
              <a:rPr lang="en-US" altLang="ja-JP" dirty="0"/>
              <a:t>- </a:t>
            </a:r>
            <a:r>
              <a:rPr lang="ja-JP" altLang="en-US" dirty="0" smtClean="0"/>
              <a:t>データ更新時における高速化の解説</a:t>
            </a:r>
            <a:endParaRPr lang="en-US" altLang="ja-JP" dirty="0"/>
          </a:p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デモ及び考察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1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Light Probe</a:t>
            </a:r>
            <a:r>
              <a:rPr lang="ja-JP" altLang="en-US" dirty="0" smtClean="0"/>
              <a:t>の計算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通常</a:t>
            </a:r>
            <a:r>
              <a:rPr kumimoji="1" lang="en-US" altLang="ja-JP" dirty="0" smtClean="0"/>
              <a:t>Light Probe</a:t>
            </a:r>
            <a:r>
              <a:rPr kumimoji="1" lang="ja-JP" altLang="en-US" dirty="0" smtClean="0"/>
              <a:t>は前計算した後更新しない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Light Probe</a:t>
            </a:r>
            <a:r>
              <a:rPr lang="ja-JP" altLang="en-US" dirty="0" smtClean="0"/>
              <a:t>の計算は負荷が高い</a:t>
            </a:r>
            <a:endParaRPr lang="en-US" altLang="ja-JP" dirty="0" smtClean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247341" y="5792181"/>
            <a:ext cx="6984776" cy="45821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ja-JP" altLang="en-US" sz="2400" dirty="0" smtClean="0">
                <a:solidFill>
                  <a:srgbClr val="CC3300"/>
                </a:solidFill>
              </a:rPr>
              <a:t>今回は、動的に</a:t>
            </a:r>
            <a:r>
              <a:rPr lang="en-US" altLang="ja-JP" sz="2400" dirty="0" smtClean="0">
                <a:solidFill>
                  <a:srgbClr val="CC3300"/>
                </a:solidFill>
              </a:rPr>
              <a:t>Light Probe</a:t>
            </a:r>
            <a:r>
              <a:rPr lang="ja-JP" altLang="en-US" sz="2400" dirty="0" smtClean="0">
                <a:solidFill>
                  <a:srgbClr val="CC3300"/>
                </a:solidFill>
              </a:rPr>
              <a:t>を更新する必要がある</a:t>
            </a:r>
            <a:r>
              <a:rPr lang="en-US" altLang="ja-JP" sz="2400" dirty="0" smtClean="0">
                <a:solidFill>
                  <a:srgbClr val="CC3300"/>
                </a:solidFill>
              </a:rPr>
              <a:t/>
            </a:r>
            <a:br>
              <a:rPr lang="en-US" altLang="ja-JP" sz="2400" dirty="0" smtClean="0">
                <a:solidFill>
                  <a:srgbClr val="CC3300"/>
                </a:solidFill>
              </a:rPr>
            </a:br>
            <a:endParaRPr lang="en-US" altLang="ja-JP" sz="2400" dirty="0">
              <a:solidFill>
                <a:srgbClr val="CC3300"/>
              </a:solidFill>
            </a:endParaRPr>
          </a:p>
        </p:txBody>
      </p:sp>
      <p:sp>
        <p:nvSpPr>
          <p:cNvPr id="8" name="上矢印 7"/>
          <p:cNvSpPr/>
          <p:nvPr/>
        </p:nvSpPr>
        <p:spPr bwMode="auto">
          <a:xfrm rot="5400000">
            <a:off x="4062901" y="3634744"/>
            <a:ext cx="938401" cy="709872"/>
          </a:xfrm>
          <a:prstGeom prst="upArrow">
            <a:avLst>
              <a:gd name="adj1" fmla="val 56498"/>
              <a:gd name="adj2" fmla="val 48926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6002"/>
            <a:ext cx="3384984" cy="288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381565" cy="28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6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動的な</a:t>
            </a:r>
            <a:r>
              <a:rPr kumimoji="1" lang="en-US" altLang="ja-JP" dirty="0" smtClean="0"/>
              <a:t>Light Probe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今回</a:t>
            </a:r>
            <a:r>
              <a:rPr lang="ja-JP" altLang="en-US" dirty="0"/>
              <a:t>、シーンのライティング結果は既知の</a:t>
            </a:r>
            <a:r>
              <a:rPr lang="ja-JP" altLang="en-US" dirty="0" smtClean="0"/>
              <a:t>状態の</a:t>
            </a:r>
            <a:r>
              <a:rPr lang="ja-JP" altLang="en-US" dirty="0"/>
              <a:t>組み合わせに分解される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3" y="4882604"/>
            <a:ext cx="1325862" cy="13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29" y="4871658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88" y="4871658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95" y="4871658"/>
            <a:ext cx="1347754" cy="13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8308413" y="5311591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4" y="279623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4" y="277726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97" y="278148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44" y="277726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2260713" y="3114847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713" y="3114847"/>
                <a:ext cx="610175" cy="58477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4132921" y="3114848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21" y="3114848"/>
                <a:ext cx="791003" cy="584775"/>
              </a:xfrm>
              <a:prstGeom prst="rect">
                <a:avLst/>
              </a:prstGeom>
              <a:blipFill rotWithShape="1">
                <a:blip r:embed="rId19"/>
                <a:stretch>
                  <a:fillRect l="-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6244413" y="3114848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13" y="3114848"/>
                <a:ext cx="856363" cy="584775"/>
              </a:xfrm>
              <a:prstGeom prst="rect">
                <a:avLst/>
              </a:prstGeom>
              <a:blipFill rotWithShape="1">
                <a:blip r:embed="rId20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1828665" y="3072130"/>
                <a:ext cx="542404" cy="754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65" y="3072130"/>
                <a:ext cx="542404" cy="754099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テキスト ボックス 39"/>
          <p:cNvSpPr txBox="1"/>
          <p:nvPr/>
        </p:nvSpPr>
        <p:spPr>
          <a:xfrm>
            <a:off x="8308413" y="3200955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2211073" y="5183537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073" y="5183537"/>
                <a:ext cx="610175" cy="584775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4149541" y="5183538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41" y="5183538"/>
                <a:ext cx="791003" cy="584775"/>
              </a:xfrm>
              <a:prstGeom prst="rect">
                <a:avLst/>
              </a:prstGeom>
              <a:blipFill rotWithShape="1">
                <a:blip r:embed="rId23"/>
                <a:stretch>
                  <a:fillRect l="-5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6261033" y="5183538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033" y="5183538"/>
                <a:ext cx="856363" cy="584775"/>
              </a:xfrm>
              <a:prstGeom prst="rect">
                <a:avLst/>
              </a:prstGeom>
              <a:blipFill rotWithShape="1">
                <a:blip r:embed="rId24"/>
                <a:stretch>
                  <a:fillRect l="-14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832033" y="5140820"/>
                <a:ext cx="5424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033" y="5140820"/>
                <a:ext cx="542404" cy="707886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グループ化 68"/>
          <p:cNvGrpSpPr/>
          <p:nvPr/>
        </p:nvGrpSpPr>
        <p:grpSpPr>
          <a:xfrm>
            <a:off x="2790245" y="4149081"/>
            <a:ext cx="1196039" cy="516316"/>
            <a:chOff x="1126623" y="4842896"/>
            <a:chExt cx="1040068" cy="553484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0" name="下矢印 69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テキスト ボックス 70"/>
                <p:cNvSpPr txBox="1"/>
                <p:nvPr/>
              </p:nvSpPr>
              <p:spPr>
                <a:xfrm>
                  <a:off x="1219299" y="4842896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グループ化 71"/>
          <p:cNvGrpSpPr/>
          <p:nvPr/>
        </p:nvGrpSpPr>
        <p:grpSpPr>
          <a:xfrm>
            <a:off x="4983128" y="4149080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下矢印 72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グループ化 74"/>
          <p:cNvGrpSpPr/>
          <p:nvPr/>
        </p:nvGrpSpPr>
        <p:grpSpPr>
          <a:xfrm>
            <a:off x="7027068" y="4149080"/>
            <a:ext cx="1196039" cy="516319"/>
            <a:chOff x="1126623" y="4842893"/>
            <a:chExt cx="1040068" cy="553487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6" name="下矢印 75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テキスト ボックス 76"/>
                <p:cNvSpPr txBox="1"/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グループ化 77"/>
          <p:cNvGrpSpPr/>
          <p:nvPr/>
        </p:nvGrpSpPr>
        <p:grpSpPr>
          <a:xfrm>
            <a:off x="525551" y="4160566"/>
            <a:ext cx="1196039" cy="516318"/>
            <a:chOff x="1126623" y="4842894"/>
            <a:chExt cx="1040068" cy="553486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下矢印 78"/>
            <p:cNvSpPr/>
            <p:nvPr/>
          </p:nvSpPr>
          <p:spPr bwMode="auto">
            <a:xfrm>
              <a:off x="1126623" y="4867672"/>
              <a:ext cx="1040068" cy="528708"/>
            </a:xfrm>
            <a:prstGeom prst="downArrow">
              <a:avLst>
                <a:gd name="adj1" fmla="val 58683"/>
                <a:gd name="adj2" fmla="val 65783"/>
              </a:avLst>
            </a:prstGeom>
            <a:solidFill>
              <a:schemeClr val="bg2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テキスト ボックス 79"/>
                <p:cNvSpPr txBox="1"/>
                <p:nvPr/>
              </p:nvSpPr>
              <p:spPr>
                <a:xfrm>
                  <a:off x="1219299" y="4842894"/>
                  <a:ext cx="9361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kumimoji="1" lang="el-GR" altLang="ja-JP" sz="2400" i="0" smtClean="0">
                            <a:ln w="18000">
                              <a:noFill/>
                              <a:prstDash val="solid"/>
                              <a:miter lim="800000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𝟊</m:t>
                        </m:r>
                      </m:oMath>
                    </m:oMathPara>
                  </a14:m>
                  <a:endParaRPr kumimoji="1" lang="ja-JP" altLang="en-US" sz="3200" dirty="0">
                    <a:ln w="18000">
                      <a:solidFill>
                        <a:schemeClr val="bg1"/>
                      </a:solidFill>
                      <a:prstDash val="solid"/>
                      <a:miter lim="800000"/>
                    </a:ln>
                    <a:noFill/>
                    <a:effectLst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99" y="4842893"/>
                  <a:ext cx="936103" cy="461665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91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kumimoji="1" lang="ja-JP" altLang="en-US" dirty="0" smtClean="0"/>
              <a:t>技術紹介 </a:t>
            </a:r>
            <a:r>
              <a:rPr kumimoji="1" lang="en-US" altLang="ja-JP" dirty="0" smtClean="0"/>
              <a:t>+ </a:t>
            </a:r>
            <a:r>
              <a:rPr kumimoji="1" lang="ja-JP" altLang="en-US" dirty="0" smtClean="0"/>
              <a:t>デモ</a:t>
            </a:r>
            <a:endParaRPr kumimoji="1" lang="en-US" altLang="ja-JP" dirty="0" smtClean="0"/>
          </a:p>
          <a:p>
            <a:pPr marL="914400" lvl="1" indent="-514350"/>
            <a:r>
              <a:rPr lang="ja-JP" altLang="en-US" dirty="0"/>
              <a:t>間接光計算手法の</a:t>
            </a:r>
            <a:r>
              <a:rPr lang="ja-JP" altLang="en-US" dirty="0" smtClean="0"/>
              <a:t>解説 （</a:t>
            </a:r>
            <a:r>
              <a:rPr lang="ja-JP" altLang="en-US" dirty="0"/>
              <a:t>論文</a:t>
            </a:r>
            <a:r>
              <a:rPr lang="en-US" altLang="ja-JP" dirty="0"/>
              <a:t>4</a:t>
            </a:r>
            <a:r>
              <a:rPr lang="ja-JP" altLang="en-US" dirty="0"/>
              <a:t>節）</a:t>
            </a:r>
            <a:endParaRPr lang="en-US" altLang="ja-JP" dirty="0"/>
          </a:p>
          <a:p>
            <a:pPr marL="914400" lvl="1" indent="-514350"/>
            <a:r>
              <a:rPr lang="ja-JP" altLang="en-US" dirty="0"/>
              <a:t>シーン分割による高速化の</a:t>
            </a:r>
            <a:r>
              <a:rPr lang="ja-JP" altLang="en-US" dirty="0" smtClean="0"/>
              <a:t>解説 （</a:t>
            </a:r>
            <a:r>
              <a:rPr lang="ja-JP" altLang="en-US" dirty="0"/>
              <a:t>論文</a:t>
            </a:r>
            <a:r>
              <a:rPr lang="en-US" altLang="ja-JP" dirty="0"/>
              <a:t>5</a:t>
            </a:r>
            <a:r>
              <a:rPr lang="ja-JP" altLang="en-US" dirty="0"/>
              <a:t>節）</a:t>
            </a:r>
            <a:endParaRPr lang="en-US" altLang="ja-JP" dirty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3.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1035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 rot="5400000">
            <a:off x="3600032" y="1273819"/>
            <a:ext cx="1934819" cy="8441888"/>
          </a:xfrm>
          <a:prstGeom prst="roundRect">
            <a:avLst>
              <a:gd name="adj" fmla="val 8054"/>
            </a:avLst>
          </a:prstGeom>
          <a:gradFill>
            <a:gsLst>
              <a:gs pos="0">
                <a:srgbClr val="DDE8CA"/>
              </a:gs>
              <a:gs pos="80000">
                <a:srgbClr val="E7EFD9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動的な</a:t>
            </a:r>
            <a:r>
              <a:rPr lang="en-US" altLang="ja-JP" dirty="0" smtClean="0"/>
              <a:t>Light </a:t>
            </a:r>
            <a:r>
              <a:rPr lang="en-US" altLang="ja-JP" dirty="0"/>
              <a:t>Probe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間接光と同様に、</a:t>
            </a:r>
            <a:r>
              <a:rPr lang="ja-JP" altLang="en-US" dirty="0" smtClean="0"/>
              <a:t>それぞれに</a:t>
            </a:r>
            <a:r>
              <a:rPr lang="ja-JP" altLang="en-US" dirty="0"/>
              <a:t>対応した</a:t>
            </a:r>
            <a:r>
              <a:rPr lang="en-US" altLang="ja-JP" dirty="0"/>
              <a:t>Light Probe</a:t>
            </a:r>
            <a:r>
              <a:rPr lang="ja-JP" altLang="en-US" dirty="0"/>
              <a:t>を計算</a:t>
            </a:r>
            <a:r>
              <a:rPr lang="ja-JP" altLang="en-US" dirty="0" smtClean="0"/>
              <a:t>しておけば足し合わせで高速に計算可能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308413" y="5311591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4" y="2796237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4" y="277726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97" y="278148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44" y="2777262"/>
            <a:ext cx="1332656" cy="1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2260713" y="3114847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713" y="3114847"/>
                <a:ext cx="610175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4132921" y="3114848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21" y="3114848"/>
                <a:ext cx="791003" cy="584775"/>
              </a:xfrm>
              <a:prstGeom prst="rect">
                <a:avLst/>
              </a:prstGeom>
              <a:blipFill rotWithShape="1">
                <a:blip r:embed="rId11"/>
                <a:stretch>
                  <a:fillRect l="-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6244413" y="3114848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13" y="3114848"/>
                <a:ext cx="856363" cy="584775"/>
              </a:xfrm>
              <a:prstGeom prst="rect">
                <a:avLst/>
              </a:prstGeom>
              <a:blipFill rotWithShape="1">
                <a:blip r:embed="rId12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1828665" y="3072130"/>
                <a:ext cx="542404" cy="754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65" y="3072130"/>
                <a:ext cx="542404" cy="75409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テキスト ボックス 39"/>
          <p:cNvSpPr txBox="1"/>
          <p:nvPr/>
        </p:nvSpPr>
        <p:spPr>
          <a:xfrm>
            <a:off x="8308413" y="3200955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・・・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2211073" y="5183537"/>
                <a:ext cx="610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073" y="5183537"/>
                <a:ext cx="610175" cy="58477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4149541" y="5183538"/>
                <a:ext cx="7910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41" y="5183538"/>
                <a:ext cx="791003" cy="584775"/>
              </a:xfrm>
              <a:prstGeom prst="rect">
                <a:avLst/>
              </a:prstGeom>
              <a:blipFill rotWithShape="1">
                <a:blip r:embed="rId15"/>
                <a:stretch>
                  <a:fillRect l="-5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6261033" y="5183538"/>
                <a:ext cx="856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033" y="5183538"/>
                <a:ext cx="856363" cy="584775"/>
              </a:xfrm>
              <a:prstGeom prst="rect">
                <a:avLst/>
              </a:prstGeom>
              <a:blipFill rotWithShape="1">
                <a:blip r:embed="rId16"/>
                <a:stretch>
                  <a:fillRect l="-14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832033" y="5140820"/>
                <a:ext cx="5424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033" y="5140820"/>
                <a:ext cx="542404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下矢印 69"/>
          <p:cNvSpPr/>
          <p:nvPr/>
        </p:nvSpPr>
        <p:spPr bwMode="auto">
          <a:xfrm>
            <a:off x="2790245" y="4172195"/>
            <a:ext cx="1196039" cy="493204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sp>
        <p:nvSpPr>
          <p:cNvPr id="73" name="下矢印 72"/>
          <p:cNvSpPr/>
          <p:nvPr/>
        </p:nvSpPr>
        <p:spPr bwMode="auto">
          <a:xfrm>
            <a:off x="4983128" y="4172195"/>
            <a:ext cx="1196039" cy="493204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sp>
        <p:nvSpPr>
          <p:cNvPr id="76" name="下矢印 75"/>
          <p:cNvSpPr/>
          <p:nvPr/>
        </p:nvSpPr>
        <p:spPr bwMode="auto">
          <a:xfrm>
            <a:off x="7027068" y="4172195"/>
            <a:ext cx="1196039" cy="493204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sp>
        <p:nvSpPr>
          <p:cNvPr id="79" name="下矢印 78"/>
          <p:cNvSpPr/>
          <p:nvPr/>
        </p:nvSpPr>
        <p:spPr bwMode="auto">
          <a:xfrm>
            <a:off x="525551" y="4183681"/>
            <a:ext cx="1196039" cy="493204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1" y="4882604"/>
            <a:ext cx="1345034" cy="133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88" y="4871658"/>
            <a:ext cx="1343026" cy="133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38" y="4871479"/>
            <a:ext cx="1348111" cy="134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97" y="4871658"/>
            <a:ext cx="1345098" cy="133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4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1" grpId="0"/>
      <p:bldP spid="42" grpId="0"/>
      <p:bldP spid="43" grpId="0"/>
      <p:bldP spid="44" grpId="0"/>
      <p:bldP spid="70" grpId="0" animBg="1"/>
      <p:bldP spid="73" grpId="0" animBg="1"/>
      <p:bldP spid="7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背景オブジェクトの間接光計算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その他</a:t>
            </a:r>
            <a:r>
              <a:rPr lang="ja-JP" altLang="en-US" dirty="0" smtClean="0">
                <a:solidFill>
                  <a:srgbClr val="C0C0C0"/>
                </a:solidFill>
              </a:rPr>
              <a:t>オブジェクトへの光の伝播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/>
              <a:t>  Step3</a:t>
            </a:r>
            <a:r>
              <a:rPr lang="en-US" altLang="ja-JP" dirty="0"/>
              <a:t>. </a:t>
            </a:r>
            <a:r>
              <a:rPr lang="ja-JP" altLang="en-US" dirty="0"/>
              <a:t>デモ及び考察</a:t>
            </a:r>
            <a:endParaRPr lang="en-US" altLang="ja-JP" dirty="0"/>
          </a:p>
          <a:p>
            <a:pPr>
              <a:buNone/>
            </a:pP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間接光計算の解説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29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8652"/>
            <a:ext cx="7992888" cy="506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動作設定ボタン : 進む/次へ 3">
            <a:hlinkClick r:id="rId3" action="ppaction://program" highlightClick="1"/>
          </p:cNvPr>
          <p:cNvSpPr/>
          <p:nvPr/>
        </p:nvSpPr>
        <p:spPr bwMode="auto">
          <a:xfrm>
            <a:off x="7740352" y="5733256"/>
            <a:ext cx="936104" cy="576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6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デモ詳細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322585" y="2658156"/>
            <a:ext cx="8641903" cy="3867187"/>
          </a:xfrm>
        </p:spPr>
        <p:txBody>
          <a:bodyPr/>
          <a:lstStyle/>
          <a:p>
            <a:r>
              <a:rPr kumimoji="1" lang="ja-JP" altLang="en-US" sz="3200" dirty="0" smtClean="0"/>
              <a:t>背景オブジェ</a:t>
            </a:r>
            <a:r>
              <a:rPr lang="ja-JP" altLang="en-US" sz="3200" dirty="0" smtClean="0"/>
              <a:t>クト</a:t>
            </a:r>
            <a:endParaRPr lang="en-US" altLang="ja-JP" sz="3200" dirty="0" smtClean="0"/>
          </a:p>
          <a:p>
            <a:pPr lvl="1"/>
            <a:r>
              <a:rPr lang="ja-JP" altLang="en-US" sz="2800" dirty="0" smtClean="0"/>
              <a:t>頂点数</a:t>
            </a:r>
            <a:r>
              <a:rPr lang="en-US" altLang="ja-JP" sz="2800" dirty="0" smtClean="0"/>
              <a:t>				10800	</a:t>
            </a:r>
            <a:r>
              <a:rPr lang="en-US" altLang="ja-JP" sz="2800" dirty="0" smtClean="0">
                <a:solidFill>
                  <a:schemeClr val="bg2"/>
                </a:solidFill>
              </a:rPr>
              <a:t>(</a:t>
            </a:r>
            <a:r>
              <a:rPr lang="ja-JP" altLang="en-US" sz="2800" dirty="0" smtClean="0">
                <a:solidFill>
                  <a:schemeClr val="bg2"/>
                </a:solidFill>
              </a:rPr>
              <a:t>頂点</a:t>
            </a:r>
            <a:r>
              <a:rPr lang="en-US" altLang="ja-JP" sz="2800" dirty="0" smtClean="0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ja-JP" altLang="en-US" sz="2800" dirty="0" smtClean="0"/>
              <a:t>基底の係数</a:t>
            </a:r>
            <a:r>
              <a:rPr lang="en-US" altLang="ja-JP" sz="2800" dirty="0" smtClean="0"/>
              <a:t>			22	</a:t>
            </a:r>
            <a:r>
              <a:rPr lang="en-US" altLang="ja-JP" sz="2800" dirty="0"/>
              <a:t>	</a:t>
            </a:r>
            <a:r>
              <a:rPr lang="en-US" altLang="ja-JP" sz="2800" dirty="0" smtClean="0">
                <a:solidFill>
                  <a:schemeClr val="bg2"/>
                </a:solidFill>
              </a:rPr>
              <a:t>(</a:t>
            </a:r>
            <a:r>
              <a:rPr lang="ja-JP" altLang="en-US" sz="2800" dirty="0" smtClean="0">
                <a:solidFill>
                  <a:schemeClr val="bg2"/>
                </a:solidFill>
              </a:rPr>
              <a:t>係数</a:t>
            </a:r>
            <a:r>
              <a:rPr lang="en-US" altLang="ja-JP" sz="2800" dirty="0" smtClean="0">
                <a:solidFill>
                  <a:schemeClr val="bg2"/>
                </a:solidFill>
              </a:rPr>
              <a:t>)</a:t>
            </a:r>
          </a:p>
          <a:p>
            <a:r>
              <a:rPr kumimoji="1" lang="en-US" altLang="ja-JP" sz="3200" dirty="0" smtClean="0"/>
              <a:t>Light Probe</a:t>
            </a:r>
          </a:p>
          <a:p>
            <a:pPr lvl="1"/>
            <a:r>
              <a:rPr lang="en-US" altLang="ja-JP" sz="2800" dirty="0" smtClean="0"/>
              <a:t>Probe</a:t>
            </a:r>
            <a:r>
              <a:rPr lang="ja-JP" altLang="en-US" sz="2800" dirty="0" smtClean="0"/>
              <a:t>総数</a:t>
            </a:r>
            <a:r>
              <a:rPr lang="en-US" altLang="ja-JP" sz="2800" dirty="0" smtClean="0"/>
              <a:t>			500		</a:t>
            </a:r>
            <a:r>
              <a:rPr lang="en-US" altLang="ja-JP" sz="2800" dirty="0" smtClean="0">
                <a:solidFill>
                  <a:schemeClr val="bg2"/>
                </a:solidFill>
              </a:rPr>
              <a:t>(</a:t>
            </a:r>
            <a:r>
              <a:rPr lang="ja-JP" altLang="en-US" sz="2800" dirty="0" smtClean="0">
                <a:solidFill>
                  <a:schemeClr val="bg2"/>
                </a:solidFill>
              </a:rPr>
              <a:t>個</a:t>
            </a:r>
            <a:r>
              <a:rPr lang="en-US" altLang="ja-JP" sz="2800" dirty="0" smtClean="0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ja-JP" altLang="en-US" sz="2800" dirty="0" smtClean="0"/>
              <a:t>基底の係数</a:t>
            </a:r>
            <a:r>
              <a:rPr lang="en-US" altLang="ja-JP" sz="2800" dirty="0" smtClean="0"/>
              <a:t>			12		</a:t>
            </a:r>
            <a:r>
              <a:rPr lang="en-US" altLang="ja-JP" sz="2800" dirty="0" smtClean="0">
                <a:solidFill>
                  <a:schemeClr val="bg2"/>
                </a:solidFill>
              </a:rPr>
              <a:t>(</a:t>
            </a:r>
            <a:r>
              <a:rPr lang="ja-JP" altLang="en-US" sz="2800" dirty="0" smtClean="0">
                <a:solidFill>
                  <a:schemeClr val="bg2"/>
                </a:solidFill>
              </a:rPr>
              <a:t>係数</a:t>
            </a:r>
            <a:r>
              <a:rPr lang="en-US" altLang="ja-JP" sz="2800" dirty="0" smtClean="0">
                <a:solidFill>
                  <a:schemeClr val="bg2"/>
                </a:solidFill>
              </a:rPr>
              <a:t>)</a:t>
            </a:r>
            <a:endParaRPr kumimoji="1" lang="en-US" altLang="ja-JP" sz="2800" dirty="0" smtClean="0">
              <a:solidFill>
                <a:schemeClr val="bg2"/>
              </a:solidFill>
            </a:endParaRPr>
          </a:p>
          <a:p>
            <a:pPr lvl="1"/>
            <a:r>
              <a:rPr lang="ja-JP" altLang="en-US" sz="2800" dirty="0" smtClean="0"/>
              <a:t>球面調和関数の係数</a:t>
            </a:r>
            <a:r>
              <a:rPr lang="en-US" altLang="ja-JP" sz="2800" dirty="0" smtClean="0"/>
              <a:t>	9		</a:t>
            </a:r>
            <a:r>
              <a:rPr lang="en-US" altLang="ja-JP" sz="2800" dirty="0" smtClean="0">
                <a:solidFill>
                  <a:schemeClr val="bg2"/>
                </a:solidFill>
              </a:rPr>
              <a:t>(</a:t>
            </a:r>
            <a:r>
              <a:rPr lang="ja-JP" altLang="en-US" sz="2800" dirty="0" smtClean="0">
                <a:solidFill>
                  <a:schemeClr val="bg2"/>
                </a:solidFill>
              </a:rPr>
              <a:t>係数</a:t>
            </a:r>
            <a:r>
              <a:rPr lang="en-US" altLang="ja-JP" sz="2800" dirty="0" smtClean="0">
                <a:solidFill>
                  <a:schemeClr val="bg2"/>
                </a:solidFill>
              </a:rPr>
              <a:t>)</a:t>
            </a:r>
          </a:p>
          <a:p>
            <a:pPr marL="457200" lvl="1" indent="0">
              <a:buNone/>
            </a:pP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4125" y="2780928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8217"/>
            <a:ext cx="8424936" cy="132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0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パフォーマンス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2585" y="3645024"/>
            <a:ext cx="8641903" cy="2808312"/>
          </a:xfrm>
        </p:spPr>
        <p:txBody>
          <a:bodyPr/>
          <a:lstStyle/>
          <a:p>
            <a:r>
              <a:rPr kumimoji="1" lang="ja-JP" altLang="en-US" sz="2800" dirty="0" smtClean="0"/>
              <a:t>解像度は</a:t>
            </a:r>
            <a:r>
              <a:rPr lang="en-US" altLang="ja-JP" sz="2800" dirty="0" smtClean="0"/>
              <a:t>1400*800</a:t>
            </a:r>
            <a:r>
              <a:rPr lang="ja-JP" altLang="en-US" sz="2800" dirty="0" smtClean="0"/>
              <a:t>で測定</a:t>
            </a:r>
            <a:endParaRPr lang="en-US" altLang="ja-JP" sz="2800" dirty="0" smtClean="0"/>
          </a:p>
          <a:p>
            <a:r>
              <a:rPr kumimoji="1" lang="ja-JP" altLang="en-US" sz="2800" dirty="0"/>
              <a:t>実装に</a:t>
            </a:r>
            <a:r>
              <a:rPr kumimoji="1" lang="ja-JP" altLang="en-US" sz="2800" dirty="0" smtClean="0"/>
              <a:t>は</a:t>
            </a:r>
            <a:r>
              <a:rPr kumimoji="1" lang="en-US" altLang="ja-JP" sz="2800" dirty="0" smtClean="0"/>
              <a:t>Compute </a:t>
            </a:r>
            <a:r>
              <a:rPr kumimoji="1" lang="en-US" altLang="ja-JP" sz="2800" dirty="0" err="1" smtClean="0"/>
              <a:t>Shader</a:t>
            </a:r>
            <a:r>
              <a:rPr kumimoji="1" lang="ja-JP" altLang="en-US" sz="2800" dirty="0" smtClean="0"/>
              <a:t>を使用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前計算</a:t>
            </a:r>
            <a:r>
              <a:rPr lang="ja-JP" altLang="en-US" sz="2800" dirty="0" smtClean="0"/>
              <a:t>約</a:t>
            </a:r>
            <a:r>
              <a:rPr lang="en-US" altLang="ja-JP" sz="2800" dirty="0" smtClean="0"/>
              <a:t>45</a:t>
            </a:r>
            <a:r>
              <a:rPr lang="ja-JP" altLang="en-US" sz="2800" dirty="0" smtClean="0"/>
              <a:t>分</a:t>
            </a:r>
            <a:endParaRPr lang="en-US" altLang="ja-JP" sz="2800" dirty="0" smtClean="0"/>
          </a:p>
          <a:p>
            <a:pPr lvl="1"/>
            <a:r>
              <a:rPr lang="en-US" altLang="ja-JP" sz="2400" dirty="0" smtClean="0"/>
              <a:t>2</a:t>
            </a:r>
            <a:r>
              <a:rPr kumimoji="1" lang="en-US" altLang="ja-JP" sz="2400" dirty="0" smtClean="0"/>
              <a:t>520</a:t>
            </a:r>
            <a:r>
              <a:rPr kumimoji="1" lang="ja-JP" altLang="en-US" sz="2400" dirty="0" smtClean="0"/>
              <a:t>光源サンプル</a:t>
            </a:r>
            <a:endParaRPr kumimoji="1" lang="en-US" altLang="ja-JP" sz="2400" dirty="0" smtClean="0"/>
          </a:p>
          <a:p>
            <a:pPr lvl="1"/>
            <a:r>
              <a:rPr kumimoji="1" lang="en-US" altLang="ja-JP" sz="2400" dirty="0" smtClean="0"/>
              <a:t>20</a:t>
            </a:r>
            <a:r>
              <a:rPr kumimoji="1" lang="ja-JP" altLang="en-US" sz="2400" dirty="0" smtClean="0"/>
              <a:t>回反射まで</a:t>
            </a:r>
            <a:r>
              <a:rPr kumimoji="1" lang="ja-JP" altLang="en-US" sz="2400" dirty="0" smtClean="0"/>
              <a:t>考慮</a:t>
            </a:r>
            <a:endParaRPr kumimoji="1" lang="en-US" altLang="ja-JP" sz="2400" dirty="0" smtClean="0"/>
          </a:p>
          <a:p>
            <a:pPr lvl="1"/>
            <a:r>
              <a:rPr lang="ja-JP" altLang="en-US" sz="2400" dirty="0" smtClean="0"/>
              <a:t>最適化で</a:t>
            </a:r>
            <a:r>
              <a:rPr lang="en-US" altLang="ja-JP" sz="2400" dirty="0" smtClean="0"/>
              <a:t>10</a:t>
            </a:r>
            <a:r>
              <a:rPr lang="ja-JP" altLang="en-US" sz="2400" dirty="0" smtClean="0"/>
              <a:t>倍以上の高速化の余地あり</a:t>
            </a:r>
            <a:endParaRPr kumimoji="1" lang="en-US" altLang="ja-JP" sz="2400" dirty="0" smtClean="0"/>
          </a:p>
        </p:txBody>
      </p:sp>
      <p:graphicFrame>
        <p:nvGraphicFramePr>
          <p:cNvPr id="4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625571"/>
              </p:ext>
            </p:extLst>
          </p:nvPr>
        </p:nvGraphicFramePr>
        <p:xfrm>
          <a:off x="395535" y="1412776"/>
          <a:ext cx="8569076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3"/>
                <a:gridCol w="1800200"/>
                <a:gridCol w="1800200"/>
                <a:gridCol w="2160363"/>
              </a:tblGrid>
              <a:tr h="504056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>
                          <a:solidFill>
                            <a:srgbClr val="0070C0"/>
                          </a:solidFill>
                        </a:rPr>
                        <a:t>影あり</a:t>
                      </a:r>
                      <a:endParaRPr kumimoji="1" lang="ja-JP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>
                          <a:solidFill>
                            <a:srgbClr val="0070C0"/>
                          </a:solidFill>
                        </a:rPr>
                        <a:t>影なし</a:t>
                      </a:r>
                      <a:endParaRPr kumimoji="1" lang="ja-JP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>
                          <a:solidFill>
                            <a:srgbClr val="0070C0"/>
                          </a:solidFill>
                        </a:rPr>
                        <a:t>影なし・</a:t>
                      </a:r>
                      <a:r>
                        <a:rPr kumimoji="1" lang="en-US" altLang="ja-JP" sz="2400" dirty="0" smtClean="0">
                          <a:solidFill>
                            <a:srgbClr val="0070C0"/>
                          </a:solidFill>
                        </a:rPr>
                        <a:t>GI</a:t>
                      </a:r>
                      <a:r>
                        <a:rPr kumimoji="1" lang="ja-JP" altLang="en-US" sz="2400" dirty="0" smtClean="0">
                          <a:solidFill>
                            <a:srgbClr val="0070C0"/>
                          </a:solidFill>
                        </a:rPr>
                        <a:t>なし</a:t>
                      </a:r>
                      <a:endParaRPr kumimoji="1" lang="ja-JP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/>
                        <a:t>Geforce</a:t>
                      </a:r>
                      <a:r>
                        <a:rPr kumimoji="1" lang="en-US" altLang="ja-JP" sz="2400" dirty="0" smtClean="0"/>
                        <a:t> GTX 680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500</a:t>
                      </a:r>
                      <a:r>
                        <a:rPr kumimoji="1" lang="en-US" altLang="ja-JP" sz="2400" baseline="0" dirty="0" smtClean="0"/>
                        <a:t> fps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800 fps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1500 fps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/>
                        <a:t>Geforce</a:t>
                      </a:r>
                      <a:r>
                        <a:rPr kumimoji="1" lang="en-US" altLang="ja-JP" sz="2400" dirty="0" smtClean="0"/>
                        <a:t> GTX</a:t>
                      </a:r>
                      <a:r>
                        <a:rPr kumimoji="1" lang="en-US" altLang="ja-JP" sz="2400" baseline="0" dirty="0" smtClean="0"/>
                        <a:t> 560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360 </a:t>
                      </a:r>
                      <a:r>
                        <a:rPr kumimoji="1" lang="en-US" altLang="ja-JP" sz="2400" baseline="0" dirty="0" smtClean="0"/>
                        <a:t>fps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440 fps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750 fps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Radeon 6630 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aseline="0" dirty="0" smtClean="0"/>
                        <a:t>80   fps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120   fps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280 fps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99992" y="5301208"/>
            <a:ext cx="4464496" cy="457627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実装の</a:t>
            </a: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Tips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は</a:t>
            </a: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Appendix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に記載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471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auto">
          <a:xfrm>
            <a:off x="330242" y="3861048"/>
            <a:ext cx="8490230" cy="2520280"/>
          </a:xfrm>
          <a:prstGeom prst="rect">
            <a:avLst/>
          </a:prstGeom>
          <a:solidFill>
            <a:srgbClr val="FFF7F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330242" y="1340768"/>
            <a:ext cx="8490230" cy="2520280"/>
          </a:xfrm>
          <a:prstGeom prst="rect">
            <a:avLst/>
          </a:prstGeom>
          <a:solidFill>
            <a:srgbClr val="EAF5F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2585" y="1340768"/>
            <a:ext cx="8641903" cy="2520280"/>
          </a:xfrm>
        </p:spPr>
        <p:txBody>
          <a:bodyPr/>
          <a:lstStyle/>
          <a:p>
            <a:r>
              <a:rPr lang="ja-JP" altLang="en-US" dirty="0" smtClean="0">
                <a:solidFill>
                  <a:srgbClr val="00B0F0"/>
                </a:solidFill>
              </a:rPr>
              <a:t>良い点</a:t>
            </a:r>
            <a:endParaRPr lang="en-US" altLang="ja-JP" dirty="0" smtClean="0">
              <a:solidFill>
                <a:srgbClr val="00B0F0"/>
              </a:solidFill>
            </a:endParaRPr>
          </a:p>
          <a:p>
            <a:pPr lvl="1"/>
            <a:r>
              <a:rPr lang="ja-JP" altLang="en-US" dirty="0" smtClean="0"/>
              <a:t>非常に高速＆計算負荷が一定</a:t>
            </a:r>
            <a:endParaRPr lang="en-US" altLang="ja-JP" dirty="0"/>
          </a:p>
          <a:p>
            <a:pPr lvl="1"/>
            <a:r>
              <a:rPr lang="ja-JP" altLang="en-US" dirty="0" smtClean="0"/>
              <a:t>反射回数が</a:t>
            </a:r>
            <a:r>
              <a:rPr lang="ja-JP" altLang="en-US" dirty="0"/>
              <a:t>無制限</a:t>
            </a:r>
            <a:r>
              <a:rPr lang="ja-JP" altLang="en-US" dirty="0" smtClean="0"/>
              <a:t>（行列</a:t>
            </a:r>
            <a:r>
              <a:rPr lang="en-US" altLang="ja-JP" dirty="0" smtClean="0">
                <a:latin typeface="Cambria Math" pitchFamily="18" charset="0"/>
                <a:ea typeface="Cambria Math" pitchFamily="18" charset="0"/>
              </a:rPr>
              <a:t>F</a:t>
            </a:r>
            <a:r>
              <a:rPr lang="ja-JP" altLang="en-US" dirty="0" smtClean="0"/>
              <a:t>に含められる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高速な</a:t>
            </a:r>
            <a:r>
              <a:rPr lang="en-US" altLang="ja-JP" dirty="0" smtClean="0"/>
              <a:t>Light Probe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pPr lvl="1"/>
            <a:r>
              <a:rPr lang="ja-JP" altLang="en-US" dirty="0"/>
              <a:t>様々</a:t>
            </a:r>
            <a:r>
              <a:rPr lang="ja-JP" altLang="en-US" dirty="0" smtClean="0"/>
              <a:t>な拡張</a:t>
            </a:r>
            <a:endParaRPr lang="en-US" altLang="ja-JP" dirty="0" smtClean="0"/>
          </a:p>
        </p:txBody>
      </p:sp>
      <p:sp>
        <p:nvSpPr>
          <p:cNvPr id="7" name="正方形/長方形 6"/>
          <p:cNvSpPr/>
          <p:nvPr/>
        </p:nvSpPr>
        <p:spPr bwMode="auto">
          <a:xfrm>
            <a:off x="1091184" y="5858256"/>
            <a:ext cx="2694432" cy="432816"/>
          </a:xfrm>
          <a:prstGeom prst="rect">
            <a:avLst/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330243" y="3861048"/>
            <a:ext cx="8490230" cy="243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b="0" dirty="0" smtClean="0">
                <a:solidFill>
                  <a:srgbClr val="FF0000"/>
                </a:solidFill>
              </a:rPr>
              <a:t>悪い点</a:t>
            </a:r>
            <a:endParaRPr lang="en-US" altLang="ja-JP" b="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b="0" dirty="0" smtClean="0"/>
              <a:t>Light</a:t>
            </a:r>
            <a:r>
              <a:rPr lang="ja-JP" altLang="en-US" b="0" dirty="0" smtClean="0"/>
              <a:t>の位置・方向を含めた前計算</a:t>
            </a:r>
            <a:endParaRPr lang="en-US" altLang="ja-JP" b="0" dirty="0" smtClean="0"/>
          </a:p>
          <a:p>
            <a:pPr lvl="1"/>
            <a:r>
              <a:rPr lang="ja-JP" altLang="en-US" b="0" dirty="0" smtClean="0"/>
              <a:t>動的すぎるシーンは不可</a:t>
            </a:r>
            <a:r>
              <a:rPr lang="en-US" altLang="ja-JP" b="0" dirty="0" smtClean="0">
                <a:solidFill>
                  <a:srgbClr val="FF5050"/>
                </a:solidFill>
              </a:rPr>
              <a:t>(</a:t>
            </a:r>
            <a:r>
              <a:rPr lang="ja-JP" altLang="en-US" b="0" dirty="0" smtClean="0">
                <a:solidFill>
                  <a:srgbClr val="FF5050"/>
                </a:solidFill>
              </a:rPr>
              <a:t>→</a:t>
            </a:r>
            <a:r>
              <a:rPr lang="en-US" altLang="ja-JP" sz="2400" b="0" dirty="0" smtClean="0">
                <a:solidFill>
                  <a:srgbClr val="FF5050"/>
                </a:solidFill>
              </a:rPr>
              <a:t>Delta Radiance Transfer</a:t>
            </a:r>
            <a:r>
              <a:rPr lang="en-US" altLang="ja-JP" b="0" dirty="0" smtClean="0">
                <a:solidFill>
                  <a:srgbClr val="FF5050"/>
                </a:solidFill>
              </a:rPr>
              <a:t>)</a:t>
            </a:r>
          </a:p>
          <a:p>
            <a:pPr lvl="1"/>
            <a:r>
              <a:rPr lang="ja-JP" altLang="en-US" b="0" dirty="0" smtClean="0"/>
              <a:t>頂点カラーを念頭に置いたメッシュ分割＆頂点配置</a:t>
            </a:r>
            <a:endParaRPr lang="en-US" altLang="ja-JP" b="0" dirty="0" smtClean="0"/>
          </a:p>
          <a:p>
            <a:pPr lvl="1"/>
            <a:r>
              <a:rPr lang="ja-JP" altLang="en-US" b="0" dirty="0" smtClean="0"/>
              <a:t>複雑すぎない形状</a:t>
            </a:r>
            <a:endParaRPr lang="en-US" altLang="ja-JP" b="0" dirty="0" smtClean="0"/>
          </a:p>
        </p:txBody>
      </p:sp>
    </p:spTree>
    <p:extLst>
      <p:ext uri="{BB962C8B-B14F-4D97-AF65-F5344CB8AC3E}">
        <p14:creationId xmlns:p14="http://schemas.microsoft.com/office/powerpoint/2010/main" val="40978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kumimoji="1" lang="ja-JP" altLang="en-US" dirty="0" smtClean="0"/>
              <a:t>技術紹介 </a:t>
            </a:r>
            <a:r>
              <a:rPr kumimoji="1" lang="en-US" altLang="ja-JP" dirty="0" smtClean="0"/>
              <a:t>+ </a:t>
            </a:r>
            <a:r>
              <a:rPr kumimoji="1" lang="ja-JP" altLang="en-US" dirty="0" smtClean="0"/>
              <a:t>デモ</a:t>
            </a:r>
            <a:endParaRPr kumimoji="1" lang="en-US" altLang="ja-JP" dirty="0" smtClean="0"/>
          </a:p>
          <a:p>
            <a:pPr marL="914400" lvl="1" indent="-514350"/>
            <a:r>
              <a:rPr lang="ja-JP" altLang="en-US" dirty="0">
                <a:solidFill>
                  <a:srgbClr val="C0C0C0"/>
                </a:solidFill>
              </a:rPr>
              <a:t>間接光計算手法の</a:t>
            </a:r>
            <a:r>
              <a:rPr lang="ja-JP" altLang="en-US" dirty="0" smtClean="0">
                <a:solidFill>
                  <a:srgbClr val="C0C0C0"/>
                </a:solidFill>
              </a:rPr>
              <a:t>解説 （</a:t>
            </a:r>
            <a:r>
              <a:rPr lang="ja-JP" altLang="en-US" dirty="0">
                <a:solidFill>
                  <a:srgbClr val="C0C0C0"/>
                </a:solidFill>
              </a:rPr>
              <a:t>論文</a:t>
            </a:r>
            <a:r>
              <a:rPr lang="en-US" altLang="ja-JP" dirty="0">
                <a:solidFill>
                  <a:srgbClr val="C0C0C0"/>
                </a:solidFill>
              </a:rPr>
              <a:t>4</a:t>
            </a:r>
            <a:r>
              <a:rPr lang="ja-JP" altLang="en-US" dirty="0">
                <a:solidFill>
                  <a:srgbClr val="C0C0C0"/>
                </a:solidFill>
              </a:rPr>
              <a:t>節）</a:t>
            </a:r>
            <a:endParaRPr lang="en-US" altLang="ja-JP" dirty="0">
              <a:solidFill>
                <a:srgbClr val="C0C0C0"/>
              </a:solidFill>
            </a:endParaRPr>
          </a:p>
          <a:p>
            <a:pPr marL="914400" lvl="1" indent="-514350"/>
            <a:r>
              <a:rPr lang="ja-JP" altLang="en-US" dirty="0"/>
              <a:t>シーン分割による高速化の</a:t>
            </a:r>
            <a:r>
              <a:rPr lang="ja-JP" altLang="en-US" dirty="0" smtClean="0"/>
              <a:t>解説 （</a:t>
            </a:r>
            <a:r>
              <a:rPr lang="ja-JP" altLang="en-US" dirty="0"/>
              <a:t>論文</a:t>
            </a:r>
            <a:r>
              <a:rPr lang="en-US" altLang="ja-JP" dirty="0"/>
              <a:t>5</a:t>
            </a:r>
            <a:r>
              <a:rPr lang="ja-JP" altLang="en-US" dirty="0"/>
              <a:t>節）</a:t>
            </a:r>
            <a:endParaRPr lang="en-US" altLang="ja-JP" dirty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3.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086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</a:t>
            </a:r>
            <a:r>
              <a:rPr lang="en-US" altLang="ja-JP" dirty="0" smtClean="0"/>
              <a:t>Step1. </a:t>
            </a:r>
            <a:r>
              <a:rPr lang="ja-JP" altLang="en-US" dirty="0" smtClean="0"/>
              <a:t>問題提起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Step2. </a:t>
            </a:r>
            <a:r>
              <a:rPr lang="ja-JP" altLang="en-US" dirty="0" smtClean="0"/>
              <a:t>小領域間の</a:t>
            </a:r>
            <a:r>
              <a:rPr lang="ja-JP" altLang="en-US" dirty="0"/>
              <a:t>光の</a:t>
            </a:r>
            <a:r>
              <a:rPr lang="ja-JP" altLang="en-US" dirty="0" smtClean="0"/>
              <a:t>伝播の計算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 Step3. </a:t>
            </a:r>
            <a:r>
              <a:rPr lang="ja-JP" altLang="en-US" dirty="0" smtClean="0"/>
              <a:t>手法の拡張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Step4. </a:t>
            </a:r>
            <a:r>
              <a:rPr lang="ja-JP" altLang="en-US" dirty="0" smtClean="0"/>
              <a:t>デモ及び考察</a:t>
            </a:r>
            <a:endParaRPr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061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</a:t>
            </a:r>
            <a:r>
              <a:rPr lang="en-US" altLang="ja-JP" dirty="0" smtClean="0"/>
              <a:t>Step1. </a:t>
            </a:r>
            <a:r>
              <a:rPr lang="ja-JP" altLang="en-US" dirty="0" smtClean="0"/>
              <a:t>問題提起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Step2. </a:t>
            </a:r>
            <a:r>
              <a:rPr lang="ja-JP" altLang="en-US" dirty="0" smtClean="0">
                <a:solidFill>
                  <a:srgbClr val="C0C0C0"/>
                </a:solidFill>
              </a:rPr>
              <a:t>小領域間の</a:t>
            </a:r>
            <a:r>
              <a:rPr lang="ja-JP" altLang="en-US" dirty="0">
                <a:solidFill>
                  <a:srgbClr val="C0C0C0"/>
                </a:solidFill>
              </a:rPr>
              <a:t>光の</a:t>
            </a:r>
            <a:r>
              <a:rPr lang="ja-JP" altLang="en-US" dirty="0" smtClean="0">
                <a:solidFill>
                  <a:srgbClr val="C0C0C0"/>
                </a:solidFill>
              </a:rPr>
              <a:t>伝播の計算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拡張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Step4.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800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問題提起 （</a:t>
            </a:r>
            <a:r>
              <a:rPr lang="en-US" altLang="ja-JP" dirty="0" smtClean="0"/>
              <a:t>1/4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対象とする問題：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 シーンが複雑になった場合の計算負荷の増大</a:t>
            </a:r>
            <a:endParaRPr lang="en-US" altLang="ja-JP" dirty="0" smtClean="0"/>
          </a:p>
        </p:txBody>
      </p:sp>
      <p:pic>
        <p:nvPicPr>
          <p:cNvPr id="5" name="Picture 4" descr="C:\Users\re-yasuda\Downloads\cu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5112568" cy="28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re-yasuda\Downloads\cub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29" y="3927782"/>
            <a:ext cx="2827083" cy="15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358258" y="5733256"/>
            <a:ext cx="1773582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シンプルなシーン</a:t>
            </a:r>
            <a:endParaRPr kumimoji="1" lang="ja-JP" altLang="en-US" sz="1600" b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5733256"/>
            <a:ext cx="1773582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より複雑なシーン</a:t>
            </a:r>
            <a:endParaRPr kumimoji="1" lang="ja-JP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239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kumimoji="1" lang="ja-JP" altLang="en-US" dirty="0" smtClean="0"/>
              <a:t>技術紹介 </a:t>
            </a:r>
            <a:r>
              <a:rPr kumimoji="1" lang="en-US" altLang="ja-JP" dirty="0" smtClean="0"/>
              <a:t>+ </a:t>
            </a:r>
            <a:r>
              <a:rPr kumimoji="1" lang="ja-JP" altLang="en-US" dirty="0" smtClean="0"/>
              <a:t>デモ</a:t>
            </a:r>
            <a:endParaRPr kumimoji="1" lang="en-US" altLang="ja-JP" dirty="0" smtClean="0"/>
          </a:p>
          <a:p>
            <a:pPr marL="914400" lvl="1" indent="-514350"/>
            <a:r>
              <a:rPr lang="ja-JP" altLang="en-US" dirty="0"/>
              <a:t>間接光計算手法の</a:t>
            </a:r>
            <a:r>
              <a:rPr lang="ja-JP" altLang="en-US" dirty="0" smtClean="0"/>
              <a:t>解説 （</a:t>
            </a:r>
            <a:r>
              <a:rPr lang="ja-JP" altLang="en-US" dirty="0"/>
              <a:t>論文</a:t>
            </a:r>
            <a:r>
              <a:rPr lang="en-US" altLang="ja-JP" dirty="0"/>
              <a:t>4</a:t>
            </a:r>
            <a:r>
              <a:rPr lang="ja-JP" altLang="en-US" dirty="0"/>
              <a:t>節）</a:t>
            </a:r>
            <a:endParaRPr lang="en-US" altLang="ja-JP" dirty="0"/>
          </a:p>
          <a:p>
            <a:pPr marL="914400" lvl="1" indent="-514350"/>
            <a:r>
              <a:rPr lang="ja-JP" altLang="en-US" dirty="0">
                <a:solidFill>
                  <a:srgbClr val="C0C0C0"/>
                </a:solidFill>
              </a:rPr>
              <a:t>シーン分割による高速化の</a:t>
            </a:r>
            <a:r>
              <a:rPr lang="ja-JP" altLang="en-US" dirty="0" smtClean="0">
                <a:solidFill>
                  <a:srgbClr val="C0C0C0"/>
                </a:solidFill>
              </a:rPr>
              <a:t>解説 （</a:t>
            </a:r>
            <a:r>
              <a:rPr lang="ja-JP" altLang="en-US" dirty="0">
                <a:solidFill>
                  <a:srgbClr val="C0C0C0"/>
                </a:solidFill>
              </a:rPr>
              <a:t>論文</a:t>
            </a:r>
            <a:r>
              <a:rPr lang="en-US" altLang="ja-JP" dirty="0">
                <a:solidFill>
                  <a:srgbClr val="C0C0C0"/>
                </a:solidFill>
              </a:rPr>
              <a:t>5</a:t>
            </a:r>
            <a:r>
              <a:rPr lang="ja-JP" altLang="en-US" dirty="0">
                <a:solidFill>
                  <a:srgbClr val="C0C0C0"/>
                </a:solidFill>
              </a:rPr>
              <a:t>節）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3.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438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問題提起 （</a:t>
            </a:r>
            <a:r>
              <a:rPr lang="en-US" altLang="ja-JP" dirty="0" smtClean="0"/>
              <a:t>2/4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複雑なシーンでは：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メッシュ頂点数が増加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必要な係数の数の増大</a:t>
            </a:r>
            <a:endParaRPr lang="en-US" altLang="ja-JP" dirty="0" smtClean="0"/>
          </a:p>
        </p:txBody>
      </p:sp>
      <p:pic>
        <p:nvPicPr>
          <p:cNvPr id="5" name="Picture 4" descr="C:\Users\re-yasuda\Downloads\cu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97648"/>
            <a:ext cx="4104456" cy="23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41390"/>
            <a:ext cx="4990613" cy="219186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139533" y="2097918"/>
            <a:ext cx="2985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b="0" dirty="0" smtClean="0"/>
              <a:t>⇒ 計算量の増大</a:t>
            </a:r>
            <a:endParaRPr kumimoji="1" lang="ja-JP" altLang="en-US" sz="3000" b="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27116" y="1737464"/>
            <a:ext cx="720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0" b="0" dirty="0" smtClean="0">
                <a:latin typeface="HGP行書体" pitchFamily="66" charset="-128"/>
                <a:ea typeface="HGP行書体" pitchFamily="66" charset="-128"/>
              </a:rPr>
              <a:t>｝</a:t>
            </a:r>
            <a:endParaRPr kumimoji="1" lang="ja-JP" altLang="en-US" sz="7000" b="0" dirty="0">
              <a:latin typeface="HGP行書体" pitchFamily="66" charset="-128"/>
              <a:ea typeface="HGP行書体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43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4536271" y="2240325"/>
            <a:ext cx="4068177" cy="2177520"/>
            <a:chOff x="323528" y="4010048"/>
            <a:chExt cx="4810624" cy="257492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23528" y="5144968"/>
              <a:ext cx="1800000" cy="1440000"/>
              <a:chOff x="971600" y="4752000"/>
              <a:chExt cx="1800000" cy="1440000"/>
            </a:xfrm>
          </p:grpSpPr>
          <p:pic>
            <p:nvPicPr>
              <p:cNvPr id="16" name="Picture 3" descr="C:\Users\re-yasuda\Downloads\3_0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93" r="54565" b="-1843"/>
              <a:stretch/>
            </p:blipFill>
            <p:spPr bwMode="auto">
              <a:xfrm>
                <a:off x="971600" y="4752000"/>
                <a:ext cx="1800000" cy="14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フリーフォーム 16"/>
              <p:cNvSpPr/>
              <p:nvPr/>
            </p:nvSpPr>
            <p:spPr>
              <a:xfrm>
                <a:off x="2263140" y="5105400"/>
                <a:ext cx="381000" cy="640080"/>
              </a:xfrm>
              <a:custGeom>
                <a:avLst/>
                <a:gdLst>
                  <a:gd name="connsiteX0" fmla="*/ 0 w 396240"/>
                  <a:gd name="connsiteY0" fmla="*/ 0 h 617220"/>
                  <a:gd name="connsiteX1" fmla="*/ 30480 w 396240"/>
                  <a:gd name="connsiteY1" fmla="*/ 281940 h 617220"/>
                  <a:gd name="connsiteX2" fmla="*/ 396240 w 396240"/>
                  <a:gd name="connsiteY2" fmla="*/ 617220 h 617220"/>
                  <a:gd name="connsiteX3" fmla="*/ 396240 w 396240"/>
                  <a:gd name="connsiteY3" fmla="*/ 358140 h 617220"/>
                  <a:gd name="connsiteX4" fmla="*/ 0 w 396240"/>
                  <a:gd name="connsiteY4" fmla="*/ 0 h 617220"/>
                  <a:gd name="connsiteX0" fmla="*/ 0 w 396240"/>
                  <a:gd name="connsiteY0" fmla="*/ 0 h 640080"/>
                  <a:gd name="connsiteX1" fmla="*/ 30480 w 396240"/>
                  <a:gd name="connsiteY1" fmla="*/ 281940 h 640080"/>
                  <a:gd name="connsiteX2" fmla="*/ 373380 w 396240"/>
                  <a:gd name="connsiteY2" fmla="*/ 640080 h 640080"/>
                  <a:gd name="connsiteX3" fmla="*/ 396240 w 396240"/>
                  <a:gd name="connsiteY3" fmla="*/ 358140 h 640080"/>
                  <a:gd name="connsiteX4" fmla="*/ 0 w 396240"/>
                  <a:gd name="connsiteY4" fmla="*/ 0 h 640080"/>
                  <a:gd name="connsiteX0" fmla="*/ 0 w 373380"/>
                  <a:gd name="connsiteY0" fmla="*/ 0 h 640080"/>
                  <a:gd name="connsiteX1" fmla="*/ 30480 w 373380"/>
                  <a:gd name="connsiteY1" fmla="*/ 281940 h 640080"/>
                  <a:gd name="connsiteX2" fmla="*/ 373380 w 373380"/>
                  <a:gd name="connsiteY2" fmla="*/ 640080 h 640080"/>
                  <a:gd name="connsiteX3" fmla="*/ 373380 w 373380"/>
                  <a:gd name="connsiteY3" fmla="*/ 358140 h 640080"/>
                  <a:gd name="connsiteX4" fmla="*/ 0 w 373380"/>
                  <a:gd name="connsiteY4" fmla="*/ 0 h 640080"/>
                  <a:gd name="connsiteX0" fmla="*/ 0 w 373380"/>
                  <a:gd name="connsiteY0" fmla="*/ 0 h 609600"/>
                  <a:gd name="connsiteX1" fmla="*/ 30480 w 373380"/>
                  <a:gd name="connsiteY1" fmla="*/ 281940 h 609600"/>
                  <a:gd name="connsiteX2" fmla="*/ 358140 w 373380"/>
                  <a:gd name="connsiteY2" fmla="*/ 609600 h 609600"/>
                  <a:gd name="connsiteX3" fmla="*/ 373380 w 373380"/>
                  <a:gd name="connsiteY3" fmla="*/ 358140 h 609600"/>
                  <a:gd name="connsiteX4" fmla="*/ 0 w 373380"/>
                  <a:gd name="connsiteY4" fmla="*/ 0 h 609600"/>
                  <a:gd name="connsiteX0" fmla="*/ 0 w 381000"/>
                  <a:gd name="connsiteY0" fmla="*/ 0 h 640080"/>
                  <a:gd name="connsiteX1" fmla="*/ 30480 w 381000"/>
                  <a:gd name="connsiteY1" fmla="*/ 281940 h 640080"/>
                  <a:gd name="connsiteX2" fmla="*/ 381000 w 381000"/>
                  <a:gd name="connsiteY2" fmla="*/ 640080 h 640080"/>
                  <a:gd name="connsiteX3" fmla="*/ 373380 w 381000"/>
                  <a:gd name="connsiteY3" fmla="*/ 358140 h 640080"/>
                  <a:gd name="connsiteX4" fmla="*/ 0 w 381000"/>
                  <a:gd name="connsiteY4" fmla="*/ 0 h 64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0" h="640080">
                    <a:moveTo>
                      <a:pt x="0" y="0"/>
                    </a:moveTo>
                    <a:lnTo>
                      <a:pt x="30480" y="281940"/>
                    </a:lnTo>
                    <a:lnTo>
                      <a:pt x="381000" y="640080"/>
                    </a:lnTo>
                    <a:lnTo>
                      <a:pt x="373380" y="3581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>
                  <a:alpha val="64000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1871928" y="4182008"/>
              <a:ext cx="1800000" cy="2227362"/>
              <a:chOff x="2520000" y="3789040"/>
              <a:chExt cx="1800000" cy="2227362"/>
            </a:xfrm>
          </p:grpSpPr>
          <p:pic>
            <p:nvPicPr>
              <p:cNvPr id="13" name="Picture 2" descr="C:\Users\re-yasuda\Downloads\3_1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96" r="24569"/>
              <a:stretch/>
            </p:blipFill>
            <p:spPr bwMode="auto">
              <a:xfrm>
                <a:off x="2520000" y="3789040"/>
                <a:ext cx="1800000" cy="2227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フリーフォーム 13"/>
              <p:cNvSpPr/>
              <p:nvPr/>
            </p:nvSpPr>
            <p:spPr>
              <a:xfrm>
                <a:off x="2631366" y="4969356"/>
                <a:ext cx="381000" cy="624840"/>
              </a:xfrm>
              <a:custGeom>
                <a:avLst/>
                <a:gdLst>
                  <a:gd name="connsiteX0" fmla="*/ 0 w 396240"/>
                  <a:gd name="connsiteY0" fmla="*/ 0 h 617220"/>
                  <a:gd name="connsiteX1" fmla="*/ 30480 w 396240"/>
                  <a:gd name="connsiteY1" fmla="*/ 281940 h 617220"/>
                  <a:gd name="connsiteX2" fmla="*/ 396240 w 396240"/>
                  <a:gd name="connsiteY2" fmla="*/ 617220 h 617220"/>
                  <a:gd name="connsiteX3" fmla="*/ 396240 w 396240"/>
                  <a:gd name="connsiteY3" fmla="*/ 358140 h 617220"/>
                  <a:gd name="connsiteX4" fmla="*/ 0 w 396240"/>
                  <a:gd name="connsiteY4" fmla="*/ 0 h 617220"/>
                  <a:gd name="connsiteX0" fmla="*/ 0 w 396240"/>
                  <a:gd name="connsiteY0" fmla="*/ 0 h 640080"/>
                  <a:gd name="connsiteX1" fmla="*/ 30480 w 396240"/>
                  <a:gd name="connsiteY1" fmla="*/ 281940 h 640080"/>
                  <a:gd name="connsiteX2" fmla="*/ 373380 w 396240"/>
                  <a:gd name="connsiteY2" fmla="*/ 640080 h 640080"/>
                  <a:gd name="connsiteX3" fmla="*/ 396240 w 396240"/>
                  <a:gd name="connsiteY3" fmla="*/ 358140 h 640080"/>
                  <a:gd name="connsiteX4" fmla="*/ 0 w 396240"/>
                  <a:gd name="connsiteY4" fmla="*/ 0 h 640080"/>
                  <a:gd name="connsiteX0" fmla="*/ 0 w 373380"/>
                  <a:gd name="connsiteY0" fmla="*/ 0 h 640080"/>
                  <a:gd name="connsiteX1" fmla="*/ 30480 w 373380"/>
                  <a:gd name="connsiteY1" fmla="*/ 281940 h 640080"/>
                  <a:gd name="connsiteX2" fmla="*/ 373380 w 373380"/>
                  <a:gd name="connsiteY2" fmla="*/ 640080 h 640080"/>
                  <a:gd name="connsiteX3" fmla="*/ 373380 w 373380"/>
                  <a:gd name="connsiteY3" fmla="*/ 358140 h 640080"/>
                  <a:gd name="connsiteX4" fmla="*/ 0 w 373380"/>
                  <a:gd name="connsiteY4" fmla="*/ 0 h 640080"/>
                  <a:gd name="connsiteX0" fmla="*/ 0 w 388620"/>
                  <a:gd name="connsiteY0" fmla="*/ 0 h 594360"/>
                  <a:gd name="connsiteX1" fmla="*/ 30480 w 388620"/>
                  <a:gd name="connsiteY1" fmla="*/ 281940 h 594360"/>
                  <a:gd name="connsiteX2" fmla="*/ 388620 w 388620"/>
                  <a:gd name="connsiteY2" fmla="*/ 594360 h 594360"/>
                  <a:gd name="connsiteX3" fmla="*/ 373380 w 388620"/>
                  <a:gd name="connsiteY3" fmla="*/ 358140 h 594360"/>
                  <a:gd name="connsiteX4" fmla="*/ 0 w 388620"/>
                  <a:gd name="connsiteY4" fmla="*/ 0 h 594360"/>
                  <a:gd name="connsiteX0" fmla="*/ 0 w 373380"/>
                  <a:gd name="connsiteY0" fmla="*/ 0 h 624840"/>
                  <a:gd name="connsiteX1" fmla="*/ 30480 w 373380"/>
                  <a:gd name="connsiteY1" fmla="*/ 281940 h 624840"/>
                  <a:gd name="connsiteX2" fmla="*/ 373380 w 373380"/>
                  <a:gd name="connsiteY2" fmla="*/ 624840 h 624840"/>
                  <a:gd name="connsiteX3" fmla="*/ 373380 w 373380"/>
                  <a:gd name="connsiteY3" fmla="*/ 358140 h 624840"/>
                  <a:gd name="connsiteX4" fmla="*/ 0 w 373380"/>
                  <a:gd name="connsiteY4" fmla="*/ 0 h 624840"/>
                  <a:gd name="connsiteX0" fmla="*/ 0 w 381000"/>
                  <a:gd name="connsiteY0" fmla="*/ 0 h 624840"/>
                  <a:gd name="connsiteX1" fmla="*/ 30480 w 381000"/>
                  <a:gd name="connsiteY1" fmla="*/ 281940 h 624840"/>
                  <a:gd name="connsiteX2" fmla="*/ 373380 w 381000"/>
                  <a:gd name="connsiteY2" fmla="*/ 624840 h 624840"/>
                  <a:gd name="connsiteX3" fmla="*/ 381000 w 381000"/>
                  <a:gd name="connsiteY3" fmla="*/ 342900 h 624840"/>
                  <a:gd name="connsiteX4" fmla="*/ 0 w 381000"/>
                  <a:gd name="connsiteY4" fmla="*/ 0 h 62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0" h="624840">
                    <a:moveTo>
                      <a:pt x="0" y="0"/>
                    </a:moveTo>
                    <a:lnTo>
                      <a:pt x="30480" y="281940"/>
                    </a:lnTo>
                    <a:lnTo>
                      <a:pt x="373380" y="624840"/>
                    </a:lnTo>
                    <a:lnTo>
                      <a:pt x="381000" y="3429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>
                  <a:alpha val="64000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フリーフォーム 14"/>
              <p:cNvSpPr/>
              <p:nvPr/>
            </p:nvSpPr>
            <p:spPr>
              <a:xfrm>
                <a:off x="3746004" y="4520128"/>
                <a:ext cx="457200" cy="624840"/>
              </a:xfrm>
              <a:custGeom>
                <a:avLst/>
                <a:gdLst>
                  <a:gd name="connsiteX0" fmla="*/ 0 w 396240"/>
                  <a:gd name="connsiteY0" fmla="*/ 0 h 617220"/>
                  <a:gd name="connsiteX1" fmla="*/ 30480 w 396240"/>
                  <a:gd name="connsiteY1" fmla="*/ 281940 h 617220"/>
                  <a:gd name="connsiteX2" fmla="*/ 396240 w 396240"/>
                  <a:gd name="connsiteY2" fmla="*/ 617220 h 617220"/>
                  <a:gd name="connsiteX3" fmla="*/ 396240 w 396240"/>
                  <a:gd name="connsiteY3" fmla="*/ 358140 h 617220"/>
                  <a:gd name="connsiteX4" fmla="*/ 0 w 396240"/>
                  <a:gd name="connsiteY4" fmla="*/ 0 h 617220"/>
                  <a:gd name="connsiteX0" fmla="*/ 0 w 396240"/>
                  <a:gd name="connsiteY0" fmla="*/ 0 h 640080"/>
                  <a:gd name="connsiteX1" fmla="*/ 30480 w 396240"/>
                  <a:gd name="connsiteY1" fmla="*/ 281940 h 640080"/>
                  <a:gd name="connsiteX2" fmla="*/ 373380 w 396240"/>
                  <a:gd name="connsiteY2" fmla="*/ 640080 h 640080"/>
                  <a:gd name="connsiteX3" fmla="*/ 396240 w 396240"/>
                  <a:gd name="connsiteY3" fmla="*/ 358140 h 640080"/>
                  <a:gd name="connsiteX4" fmla="*/ 0 w 396240"/>
                  <a:gd name="connsiteY4" fmla="*/ 0 h 640080"/>
                  <a:gd name="connsiteX0" fmla="*/ 0 w 373380"/>
                  <a:gd name="connsiteY0" fmla="*/ 0 h 640080"/>
                  <a:gd name="connsiteX1" fmla="*/ 30480 w 373380"/>
                  <a:gd name="connsiteY1" fmla="*/ 281940 h 640080"/>
                  <a:gd name="connsiteX2" fmla="*/ 373380 w 373380"/>
                  <a:gd name="connsiteY2" fmla="*/ 640080 h 640080"/>
                  <a:gd name="connsiteX3" fmla="*/ 373380 w 373380"/>
                  <a:gd name="connsiteY3" fmla="*/ 358140 h 640080"/>
                  <a:gd name="connsiteX4" fmla="*/ 0 w 373380"/>
                  <a:gd name="connsiteY4" fmla="*/ 0 h 640080"/>
                  <a:gd name="connsiteX0" fmla="*/ 0 w 388620"/>
                  <a:gd name="connsiteY0" fmla="*/ 0 h 594360"/>
                  <a:gd name="connsiteX1" fmla="*/ 30480 w 388620"/>
                  <a:gd name="connsiteY1" fmla="*/ 281940 h 594360"/>
                  <a:gd name="connsiteX2" fmla="*/ 388620 w 388620"/>
                  <a:gd name="connsiteY2" fmla="*/ 594360 h 594360"/>
                  <a:gd name="connsiteX3" fmla="*/ 373380 w 388620"/>
                  <a:gd name="connsiteY3" fmla="*/ 358140 h 594360"/>
                  <a:gd name="connsiteX4" fmla="*/ 0 w 388620"/>
                  <a:gd name="connsiteY4" fmla="*/ 0 h 594360"/>
                  <a:gd name="connsiteX0" fmla="*/ 0 w 373380"/>
                  <a:gd name="connsiteY0" fmla="*/ 0 h 624840"/>
                  <a:gd name="connsiteX1" fmla="*/ 30480 w 373380"/>
                  <a:gd name="connsiteY1" fmla="*/ 281940 h 624840"/>
                  <a:gd name="connsiteX2" fmla="*/ 373380 w 373380"/>
                  <a:gd name="connsiteY2" fmla="*/ 624840 h 624840"/>
                  <a:gd name="connsiteX3" fmla="*/ 373380 w 373380"/>
                  <a:gd name="connsiteY3" fmla="*/ 358140 h 624840"/>
                  <a:gd name="connsiteX4" fmla="*/ 0 w 373380"/>
                  <a:gd name="connsiteY4" fmla="*/ 0 h 624840"/>
                  <a:gd name="connsiteX0" fmla="*/ 0 w 381000"/>
                  <a:gd name="connsiteY0" fmla="*/ 0 h 624840"/>
                  <a:gd name="connsiteX1" fmla="*/ 30480 w 381000"/>
                  <a:gd name="connsiteY1" fmla="*/ 281940 h 624840"/>
                  <a:gd name="connsiteX2" fmla="*/ 373380 w 381000"/>
                  <a:gd name="connsiteY2" fmla="*/ 624840 h 624840"/>
                  <a:gd name="connsiteX3" fmla="*/ 381000 w 381000"/>
                  <a:gd name="connsiteY3" fmla="*/ 342900 h 624840"/>
                  <a:gd name="connsiteX4" fmla="*/ 0 w 381000"/>
                  <a:gd name="connsiteY4" fmla="*/ 0 h 624840"/>
                  <a:gd name="connsiteX0" fmla="*/ 0 w 502920"/>
                  <a:gd name="connsiteY0" fmla="*/ 0 h 518160"/>
                  <a:gd name="connsiteX1" fmla="*/ 30480 w 502920"/>
                  <a:gd name="connsiteY1" fmla="*/ 281940 h 518160"/>
                  <a:gd name="connsiteX2" fmla="*/ 502920 w 502920"/>
                  <a:gd name="connsiteY2" fmla="*/ 518160 h 518160"/>
                  <a:gd name="connsiteX3" fmla="*/ 381000 w 502920"/>
                  <a:gd name="connsiteY3" fmla="*/ 342900 h 518160"/>
                  <a:gd name="connsiteX4" fmla="*/ 0 w 502920"/>
                  <a:gd name="connsiteY4" fmla="*/ 0 h 518160"/>
                  <a:gd name="connsiteX0" fmla="*/ 0 w 495300"/>
                  <a:gd name="connsiteY0" fmla="*/ 0 h 487680"/>
                  <a:gd name="connsiteX1" fmla="*/ 30480 w 495300"/>
                  <a:gd name="connsiteY1" fmla="*/ 281940 h 487680"/>
                  <a:gd name="connsiteX2" fmla="*/ 495300 w 495300"/>
                  <a:gd name="connsiteY2" fmla="*/ 487680 h 487680"/>
                  <a:gd name="connsiteX3" fmla="*/ 381000 w 495300"/>
                  <a:gd name="connsiteY3" fmla="*/ 342900 h 487680"/>
                  <a:gd name="connsiteX4" fmla="*/ 0 w 495300"/>
                  <a:gd name="connsiteY4" fmla="*/ 0 h 487680"/>
                  <a:gd name="connsiteX0" fmla="*/ 0 w 487680"/>
                  <a:gd name="connsiteY0" fmla="*/ 0 h 464820"/>
                  <a:gd name="connsiteX1" fmla="*/ 30480 w 487680"/>
                  <a:gd name="connsiteY1" fmla="*/ 281940 h 464820"/>
                  <a:gd name="connsiteX2" fmla="*/ 487680 w 487680"/>
                  <a:gd name="connsiteY2" fmla="*/ 464820 h 464820"/>
                  <a:gd name="connsiteX3" fmla="*/ 381000 w 487680"/>
                  <a:gd name="connsiteY3" fmla="*/ 342900 h 464820"/>
                  <a:gd name="connsiteX4" fmla="*/ 0 w 487680"/>
                  <a:gd name="connsiteY4" fmla="*/ 0 h 464820"/>
                  <a:gd name="connsiteX0" fmla="*/ 15240 w 457200"/>
                  <a:gd name="connsiteY0" fmla="*/ 0 h 586740"/>
                  <a:gd name="connsiteX1" fmla="*/ 0 w 457200"/>
                  <a:gd name="connsiteY1" fmla="*/ 403860 h 586740"/>
                  <a:gd name="connsiteX2" fmla="*/ 457200 w 457200"/>
                  <a:gd name="connsiteY2" fmla="*/ 586740 h 586740"/>
                  <a:gd name="connsiteX3" fmla="*/ 350520 w 457200"/>
                  <a:gd name="connsiteY3" fmla="*/ 464820 h 586740"/>
                  <a:gd name="connsiteX4" fmla="*/ 15240 w 457200"/>
                  <a:gd name="connsiteY4" fmla="*/ 0 h 586740"/>
                  <a:gd name="connsiteX0" fmla="*/ 15240 w 457200"/>
                  <a:gd name="connsiteY0" fmla="*/ 0 h 586740"/>
                  <a:gd name="connsiteX1" fmla="*/ 0 w 457200"/>
                  <a:gd name="connsiteY1" fmla="*/ 403860 h 586740"/>
                  <a:gd name="connsiteX2" fmla="*/ 457200 w 457200"/>
                  <a:gd name="connsiteY2" fmla="*/ 586740 h 586740"/>
                  <a:gd name="connsiteX3" fmla="*/ 434340 w 457200"/>
                  <a:gd name="connsiteY3" fmla="*/ 114300 h 586740"/>
                  <a:gd name="connsiteX4" fmla="*/ 15240 w 457200"/>
                  <a:gd name="connsiteY4" fmla="*/ 0 h 586740"/>
                  <a:gd name="connsiteX0" fmla="*/ 15240 w 449580"/>
                  <a:gd name="connsiteY0" fmla="*/ 0 h 609600"/>
                  <a:gd name="connsiteX1" fmla="*/ 0 w 449580"/>
                  <a:gd name="connsiteY1" fmla="*/ 403860 h 609600"/>
                  <a:gd name="connsiteX2" fmla="*/ 449580 w 449580"/>
                  <a:gd name="connsiteY2" fmla="*/ 609600 h 609600"/>
                  <a:gd name="connsiteX3" fmla="*/ 434340 w 449580"/>
                  <a:gd name="connsiteY3" fmla="*/ 114300 h 609600"/>
                  <a:gd name="connsiteX4" fmla="*/ 15240 w 449580"/>
                  <a:gd name="connsiteY4" fmla="*/ 0 h 609600"/>
                  <a:gd name="connsiteX0" fmla="*/ 0 w 434340"/>
                  <a:gd name="connsiteY0" fmla="*/ 0 h 609600"/>
                  <a:gd name="connsiteX1" fmla="*/ 91440 w 434340"/>
                  <a:gd name="connsiteY1" fmla="*/ 373380 h 609600"/>
                  <a:gd name="connsiteX2" fmla="*/ 434340 w 434340"/>
                  <a:gd name="connsiteY2" fmla="*/ 609600 h 609600"/>
                  <a:gd name="connsiteX3" fmla="*/ 419100 w 434340"/>
                  <a:gd name="connsiteY3" fmla="*/ 114300 h 609600"/>
                  <a:gd name="connsiteX4" fmla="*/ 0 w 434340"/>
                  <a:gd name="connsiteY4" fmla="*/ 0 h 609600"/>
                  <a:gd name="connsiteX0" fmla="*/ 7620 w 441960"/>
                  <a:gd name="connsiteY0" fmla="*/ 0 h 609600"/>
                  <a:gd name="connsiteX1" fmla="*/ 0 w 441960"/>
                  <a:gd name="connsiteY1" fmla="*/ 411480 h 609600"/>
                  <a:gd name="connsiteX2" fmla="*/ 441960 w 441960"/>
                  <a:gd name="connsiteY2" fmla="*/ 609600 h 609600"/>
                  <a:gd name="connsiteX3" fmla="*/ 426720 w 441960"/>
                  <a:gd name="connsiteY3" fmla="*/ 114300 h 609600"/>
                  <a:gd name="connsiteX4" fmla="*/ 7620 w 441960"/>
                  <a:gd name="connsiteY4" fmla="*/ 0 h 609600"/>
                  <a:gd name="connsiteX0" fmla="*/ 7620 w 441960"/>
                  <a:gd name="connsiteY0" fmla="*/ 0 h 609600"/>
                  <a:gd name="connsiteX1" fmla="*/ 0 w 441960"/>
                  <a:gd name="connsiteY1" fmla="*/ 411480 h 609600"/>
                  <a:gd name="connsiteX2" fmla="*/ 441960 w 441960"/>
                  <a:gd name="connsiteY2" fmla="*/ 609600 h 609600"/>
                  <a:gd name="connsiteX3" fmla="*/ 434340 w 441960"/>
                  <a:gd name="connsiteY3" fmla="*/ 175260 h 609600"/>
                  <a:gd name="connsiteX4" fmla="*/ 7620 w 441960"/>
                  <a:gd name="connsiteY4" fmla="*/ 0 h 609600"/>
                  <a:gd name="connsiteX0" fmla="*/ 7620 w 472440"/>
                  <a:gd name="connsiteY0" fmla="*/ 0 h 609600"/>
                  <a:gd name="connsiteX1" fmla="*/ 0 w 472440"/>
                  <a:gd name="connsiteY1" fmla="*/ 411480 h 609600"/>
                  <a:gd name="connsiteX2" fmla="*/ 441960 w 472440"/>
                  <a:gd name="connsiteY2" fmla="*/ 609600 h 609600"/>
                  <a:gd name="connsiteX3" fmla="*/ 472440 w 472440"/>
                  <a:gd name="connsiteY3" fmla="*/ 167640 h 609600"/>
                  <a:gd name="connsiteX4" fmla="*/ 7620 w 472440"/>
                  <a:gd name="connsiteY4" fmla="*/ 0 h 609600"/>
                  <a:gd name="connsiteX0" fmla="*/ 7620 w 472440"/>
                  <a:gd name="connsiteY0" fmla="*/ 0 h 624840"/>
                  <a:gd name="connsiteX1" fmla="*/ 0 w 472440"/>
                  <a:gd name="connsiteY1" fmla="*/ 426720 h 624840"/>
                  <a:gd name="connsiteX2" fmla="*/ 441960 w 472440"/>
                  <a:gd name="connsiteY2" fmla="*/ 624840 h 624840"/>
                  <a:gd name="connsiteX3" fmla="*/ 472440 w 472440"/>
                  <a:gd name="connsiteY3" fmla="*/ 182880 h 624840"/>
                  <a:gd name="connsiteX4" fmla="*/ 7620 w 472440"/>
                  <a:gd name="connsiteY4" fmla="*/ 0 h 624840"/>
                  <a:gd name="connsiteX0" fmla="*/ 7620 w 472440"/>
                  <a:gd name="connsiteY0" fmla="*/ 0 h 624840"/>
                  <a:gd name="connsiteX1" fmla="*/ 0 w 472440"/>
                  <a:gd name="connsiteY1" fmla="*/ 426720 h 624840"/>
                  <a:gd name="connsiteX2" fmla="*/ 441960 w 472440"/>
                  <a:gd name="connsiteY2" fmla="*/ 624840 h 624840"/>
                  <a:gd name="connsiteX3" fmla="*/ 472440 w 472440"/>
                  <a:gd name="connsiteY3" fmla="*/ 160020 h 624840"/>
                  <a:gd name="connsiteX4" fmla="*/ 7620 w 472440"/>
                  <a:gd name="connsiteY4" fmla="*/ 0 h 624840"/>
                  <a:gd name="connsiteX0" fmla="*/ 7620 w 472440"/>
                  <a:gd name="connsiteY0" fmla="*/ 0 h 624840"/>
                  <a:gd name="connsiteX1" fmla="*/ 0 w 472440"/>
                  <a:gd name="connsiteY1" fmla="*/ 419100 h 624840"/>
                  <a:gd name="connsiteX2" fmla="*/ 441960 w 472440"/>
                  <a:gd name="connsiteY2" fmla="*/ 624840 h 624840"/>
                  <a:gd name="connsiteX3" fmla="*/ 472440 w 472440"/>
                  <a:gd name="connsiteY3" fmla="*/ 160020 h 624840"/>
                  <a:gd name="connsiteX4" fmla="*/ 7620 w 472440"/>
                  <a:gd name="connsiteY4" fmla="*/ 0 h 624840"/>
                  <a:gd name="connsiteX0" fmla="*/ 7620 w 457200"/>
                  <a:gd name="connsiteY0" fmla="*/ 0 h 624840"/>
                  <a:gd name="connsiteX1" fmla="*/ 0 w 457200"/>
                  <a:gd name="connsiteY1" fmla="*/ 419100 h 624840"/>
                  <a:gd name="connsiteX2" fmla="*/ 441960 w 457200"/>
                  <a:gd name="connsiteY2" fmla="*/ 624840 h 624840"/>
                  <a:gd name="connsiteX3" fmla="*/ 457200 w 457200"/>
                  <a:gd name="connsiteY3" fmla="*/ 167640 h 624840"/>
                  <a:gd name="connsiteX4" fmla="*/ 7620 w 457200"/>
                  <a:gd name="connsiteY4" fmla="*/ 0 h 62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624840">
                    <a:moveTo>
                      <a:pt x="7620" y="0"/>
                    </a:moveTo>
                    <a:lnTo>
                      <a:pt x="0" y="419100"/>
                    </a:lnTo>
                    <a:lnTo>
                      <a:pt x="441960" y="624840"/>
                    </a:lnTo>
                    <a:lnTo>
                      <a:pt x="457200" y="167640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FFFF00">
                  <a:alpha val="64000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3334152" y="4010048"/>
              <a:ext cx="1800000" cy="1440000"/>
              <a:chOff x="3721244" y="3680218"/>
              <a:chExt cx="1800000" cy="1440000"/>
            </a:xfrm>
          </p:grpSpPr>
          <p:pic>
            <p:nvPicPr>
              <p:cNvPr id="11" name="Picture 4" descr="C:\Users\re-yasuda\Downloads\3_2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89" t="-2023" r="2776" b="37373"/>
              <a:stretch/>
            </p:blipFill>
            <p:spPr bwMode="auto">
              <a:xfrm>
                <a:off x="3721244" y="3680218"/>
                <a:ext cx="1800000" cy="14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フリーフォーム 11"/>
              <p:cNvSpPr/>
              <p:nvPr/>
            </p:nvSpPr>
            <p:spPr>
              <a:xfrm>
                <a:off x="4081284" y="4435758"/>
                <a:ext cx="441960" cy="632460"/>
              </a:xfrm>
              <a:custGeom>
                <a:avLst/>
                <a:gdLst>
                  <a:gd name="connsiteX0" fmla="*/ 0 w 396240"/>
                  <a:gd name="connsiteY0" fmla="*/ 0 h 617220"/>
                  <a:gd name="connsiteX1" fmla="*/ 30480 w 396240"/>
                  <a:gd name="connsiteY1" fmla="*/ 281940 h 617220"/>
                  <a:gd name="connsiteX2" fmla="*/ 396240 w 396240"/>
                  <a:gd name="connsiteY2" fmla="*/ 617220 h 617220"/>
                  <a:gd name="connsiteX3" fmla="*/ 396240 w 396240"/>
                  <a:gd name="connsiteY3" fmla="*/ 358140 h 617220"/>
                  <a:gd name="connsiteX4" fmla="*/ 0 w 396240"/>
                  <a:gd name="connsiteY4" fmla="*/ 0 h 617220"/>
                  <a:gd name="connsiteX0" fmla="*/ 0 w 396240"/>
                  <a:gd name="connsiteY0" fmla="*/ 0 h 640080"/>
                  <a:gd name="connsiteX1" fmla="*/ 30480 w 396240"/>
                  <a:gd name="connsiteY1" fmla="*/ 281940 h 640080"/>
                  <a:gd name="connsiteX2" fmla="*/ 373380 w 396240"/>
                  <a:gd name="connsiteY2" fmla="*/ 640080 h 640080"/>
                  <a:gd name="connsiteX3" fmla="*/ 396240 w 396240"/>
                  <a:gd name="connsiteY3" fmla="*/ 358140 h 640080"/>
                  <a:gd name="connsiteX4" fmla="*/ 0 w 396240"/>
                  <a:gd name="connsiteY4" fmla="*/ 0 h 640080"/>
                  <a:gd name="connsiteX0" fmla="*/ 0 w 373380"/>
                  <a:gd name="connsiteY0" fmla="*/ 0 h 640080"/>
                  <a:gd name="connsiteX1" fmla="*/ 30480 w 373380"/>
                  <a:gd name="connsiteY1" fmla="*/ 281940 h 640080"/>
                  <a:gd name="connsiteX2" fmla="*/ 373380 w 373380"/>
                  <a:gd name="connsiteY2" fmla="*/ 640080 h 640080"/>
                  <a:gd name="connsiteX3" fmla="*/ 373380 w 373380"/>
                  <a:gd name="connsiteY3" fmla="*/ 358140 h 640080"/>
                  <a:gd name="connsiteX4" fmla="*/ 0 w 373380"/>
                  <a:gd name="connsiteY4" fmla="*/ 0 h 640080"/>
                  <a:gd name="connsiteX0" fmla="*/ 0 w 388620"/>
                  <a:gd name="connsiteY0" fmla="*/ 0 h 594360"/>
                  <a:gd name="connsiteX1" fmla="*/ 30480 w 388620"/>
                  <a:gd name="connsiteY1" fmla="*/ 281940 h 594360"/>
                  <a:gd name="connsiteX2" fmla="*/ 388620 w 388620"/>
                  <a:gd name="connsiteY2" fmla="*/ 594360 h 594360"/>
                  <a:gd name="connsiteX3" fmla="*/ 373380 w 388620"/>
                  <a:gd name="connsiteY3" fmla="*/ 358140 h 594360"/>
                  <a:gd name="connsiteX4" fmla="*/ 0 w 388620"/>
                  <a:gd name="connsiteY4" fmla="*/ 0 h 594360"/>
                  <a:gd name="connsiteX0" fmla="*/ 0 w 373380"/>
                  <a:gd name="connsiteY0" fmla="*/ 0 h 624840"/>
                  <a:gd name="connsiteX1" fmla="*/ 30480 w 373380"/>
                  <a:gd name="connsiteY1" fmla="*/ 281940 h 624840"/>
                  <a:gd name="connsiteX2" fmla="*/ 373380 w 373380"/>
                  <a:gd name="connsiteY2" fmla="*/ 624840 h 624840"/>
                  <a:gd name="connsiteX3" fmla="*/ 373380 w 373380"/>
                  <a:gd name="connsiteY3" fmla="*/ 358140 h 624840"/>
                  <a:gd name="connsiteX4" fmla="*/ 0 w 373380"/>
                  <a:gd name="connsiteY4" fmla="*/ 0 h 624840"/>
                  <a:gd name="connsiteX0" fmla="*/ 0 w 381000"/>
                  <a:gd name="connsiteY0" fmla="*/ 0 h 624840"/>
                  <a:gd name="connsiteX1" fmla="*/ 30480 w 381000"/>
                  <a:gd name="connsiteY1" fmla="*/ 281940 h 624840"/>
                  <a:gd name="connsiteX2" fmla="*/ 373380 w 381000"/>
                  <a:gd name="connsiteY2" fmla="*/ 624840 h 624840"/>
                  <a:gd name="connsiteX3" fmla="*/ 381000 w 381000"/>
                  <a:gd name="connsiteY3" fmla="*/ 342900 h 624840"/>
                  <a:gd name="connsiteX4" fmla="*/ 0 w 381000"/>
                  <a:gd name="connsiteY4" fmla="*/ 0 h 624840"/>
                  <a:gd name="connsiteX0" fmla="*/ 0 w 502920"/>
                  <a:gd name="connsiteY0" fmla="*/ 0 h 518160"/>
                  <a:gd name="connsiteX1" fmla="*/ 30480 w 502920"/>
                  <a:gd name="connsiteY1" fmla="*/ 281940 h 518160"/>
                  <a:gd name="connsiteX2" fmla="*/ 502920 w 502920"/>
                  <a:gd name="connsiteY2" fmla="*/ 518160 h 518160"/>
                  <a:gd name="connsiteX3" fmla="*/ 381000 w 502920"/>
                  <a:gd name="connsiteY3" fmla="*/ 342900 h 518160"/>
                  <a:gd name="connsiteX4" fmla="*/ 0 w 502920"/>
                  <a:gd name="connsiteY4" fmla="*/ 0 h 518160"/>
                  <a:gd name="connsiteX0" fmla="*/ 0 w 495300"/>
                  <a:gd name="connsiteY0" fmla="*/ 0 h 487680"/>
                  <a:gd name="connsiteX1" fmla="*/ 30480 w 495300"/>
                  <a:gd name="connsiteY1" fmla="*/ 281940 h 487680"/>
                  <a:gd name="connsiteX2" fmla="*/ 495300 w 495300"/>
                  <a:gd name="connsiteY2" fmla="*/ 487680 h 487680"/>
                  <a:gd name="connsiteX3" fmla="*/ 381000 w 495300"/>
                  <a:gd name="connsiteY3" fmla="*/ 342900 h 487680"/>
                  <a:gd name="connsiteX4" fmla="*/ 0 w 495300"/>
                  <a:gd name="connsiteY4" fmla="*/ 0 h 487680"/>
                  <a:gd name="connsiteX0" fmla="*/ 0 w 487680"/>
                  <a:gd name="connsiteY0" fmla="*/ 0 h 464820"/>
                  <a:gd name="connsiteX1" fmla="*/ 30480 w 487680"/>
                  <a:gd name="connsiteY1" fmla="*/ 281940 h 464820"/>
                  <a:gd name="connsiteX2" fmla="*/ 487680 w 487680"/>
                  <a:gd name="connsiteY2" fmla="*/ 464820 h 464820"/>
                  <a:gd name="connsiteX3" fmla="*/ 381000 w 487680"/>
                  <a:gd name="connsiteY3" fmla="*/ 342900 h 464820"/>
                  <a:gd name="connsiteX4" fmla="*/ 0 w 487680"/>
                  <a:gd name="connsiteY4" fmla="*/ 0 h 464820"/>
                  <a:gd name="connsiteX0" fmla="*/ 15240 w 457200"/>
                  <a:gd name="connsiteY0" fmla="*/ 0 h 586740"/>
                  <a:gd name="connsiteX1" fmla="*/ 0 w 457200"/>
                  <a:gd name="connsiteY1" fmla="*/ 403860 h 586740"/>
                  <a:gd name="connsiteX2" fmla="*/ 457200 w 457200"/>
                  <a:gd name="connsiteY2" fmla="*/ 586740 h 586740"/>
                  <a:gd name="connsiteX3" fmla="*/ 350520 w 457200"/>
                  <a:gd name="connsiteY3" fmla="*/ 464820 h 586740"/>
                  <a:gd name="connsiteX4" fmla="*/ 15240 w 457200"/>
                  <a:gd name="connsiteY4" fmla="*/ 0 h 586740"/>
                  <a:gd name="connsiteX0" fmla="*/ 15240 w 457200"/>
                  <a:gd name="connsiteY0" fmla="*/ 0 h 586740"/>
                  <a:gd name="connsiteX1" fmla="*/ 0 w 457200"/>
                  <a:gd name="connsiteY1" fmla="*/ 403860 h 586740"/>
                  <a:gd name="connsiteX2" fmla="*/ 457200 w 457200"/>
                  <a:gd name="connsiteY2" fmla="*/ 586740 h 586740"/>
                  <a:gd name="connsiteX3" fmla="*/ 434340 w 457200"/>
                  <a:gd name="connsiteY3" fmla="*/ 114300 h 586740"/>
                  <a:gd name="connsiteX4" fmla="*/ 15240 w 457200"/>
                  <a:gd name="connsiteY4" fmla="*/ 0 h 586740"/>
                  <a:gd name="connsiteX0" fmla="*/ 15240 w 449580"/>
                  <a:gd name="connsiteY0" fmla="*/ 0 h 609600"/>
                  <a:gd name="connsiteX1" fmla="*/ 0 w 449580"/>
                  <a:gd name="connsiteY1" fmla="*/ 403860 h 609600"/>
                  <a:gd name="connsiteX2" fmla="*/ 449580 w 449580"/>
                  <a:gd name="connsiteY2" fmla="*/ 609600 h 609600"/>
                  <a:gd name="connsiteX3" fmla="*/ 434340 w 449580"/>
                  <a:gd name="connsiteY3" fmla="*/ 114300 h 609600"/>
                  <a:gd name="connsiteX4" fmla="*/ 15240 w 449580"/>
                  <a:gd name="connsiteY4" fmla="*/ 0 h 609600"/>
                  <a:gd name="connsiteX0" fmla="*/ 0 w 434340"/>
                  <a:gd name="connsiteY0" fmla="*/ 0 h 609600"/>
                  <a:gd name="connsiteX1" fmla="*/ 91440 w 434340"/>
                  <a:gd name="connsiteY1" fmla="*/ 373380 h 609600"/>
                  <a:gd name="connsiteX2" fmla="*/ 434340 w 434340"/>
                  <a:gd name="connsiteY2" fmla="*/ 609600 h 609600"/>
                  <a:gd name="connsiteX3" fmla="*/ 419100 w 434340"/>
                  <a:gd name="connsiteY3" fmla="*/ 114300 h 609600"/>
                  <a:gd name="connsiteX4" fmla="*/ 0 w 434340"/>
                  <a:gd name="connsiteY4" fmla="*/ 0 h 609600"/>
                  <a:gd name="connsiteX0" fmla="*/ 7620 w 441960"/>
                  <a:gd name="connsiteY0" fmla="*/ 0 h 609600"/>
                  <a:gd name="connsiteX1" fmla="*/ 0 w 441960"/>
                  <a:gd name="connsiteY1" fmla="*/ 411480 h 609600"/>
                  <a:gd name="connsiteX2" fmla="*/ 441960 w 441960"/>
                  <a:gd name="connsiteY2" fmla="*/ 609600 h 609600"/>
                  <a:gd name="connsiteX3" fmla="*/ 426720 w 441960"/>
                  <a:gd name="connsiteY3" fmla="*/ 114300 h 609600"/>
                  <a:gd name="connsiteX4" fmla="*/ 7620 w 441960"/>
                  <a:gd name="connsiteY4" fmla="*/ 0 h 609600"/>
                  <a:gd name="connsiteX0" fmla="*/ 7620 w 441960"/>
                  <a:gd name="connsiteY0" fmla="*/ 0 h 609600"/>
                  <a:gd name="connsiteX1" fmla="*/ 0 w 441960"/>
                  <a:gd name="connsiteY1" fmla="*/ 411480 h 609600"/>
                  <a:gd name="connsiteX2" fmla="*/ 441960 w 441960"/>
                  <a:gd name="connsiteY2" fmla="*/ 609600 h 609600"/>
                  <a:gd name="connsiteX3" fmla="*/ 434340 w 441960"/>
                  <a:gd name="connsiteY3" fmla="*/ 175260 h 609600"/>
                  <a:gd name="connsiteX4" fmla="*/ 7620 w 441960"/>
                  <a:gd name="connsiteY4" fmla="*/ 0 h 609600"/>
                  <a:gd name="connsiteX0" fmla="*/ 7620 w 472440"/>
                  <a:gd name="connsiteY0" fmla="*/ 0 h 609600"/>
                  <a:gd name="connsiteX1" fmla="*/ 0 w 472440"/>
                  <a:gd name="connsiteY1" fmla="*/ 411480 h 609600"/>
                  <a:gd name="connsiteX2" fmla="*/ 441960 w 472440"/>
                  <a:gd name="connsiteY2" fmla="*/ 609600 h 609600"/>
                  <a:gd name="connsiteX3" fmla="*/ 472440 w 472440"/>
                  <a:gd name="connsiteY3" fmla="*/ 167640 h 609600"/>
                  <a:gd name="connsiteX4" fmla="*/ 7620 w 472440"/>
                  <a:gd name="connsiteY4" fmla="*/ 0 h 609600"/>
                  <a:gd name="connsiteX0" fmla="*/ 7620 w 472440"/>
                  <a:gd name="connsiteY0" fmla="*/ 0 h 624840"/>
                  <a:gd name="connsiteX1" fmla="*/ 0 w 472440"/>
                  <a:gd name="connsiteY1" fmla="*/ 426720 h 624840"/>
                  <a:gd name="connsiteX2" fmla="*/ 441960 w 472440"/>
                  <a:gd name="connsiteY2" fmla="*/ 624840 h 624840"/>
                  <a:gd name="connsiteX3" fmla="*/ 472440 w 472440"/>
                  <a:gd name="connsiteY3" fmla="*/ 182880 h 624840"/>
                  <a:gd name="connsiteX4" fmla="*/ 7620 w 472440"/>
                  <a:gd name="connsiteY4" fmla="*/ 0 h 624840"/>
                  <a:gd name="connsiteX0" fmla="*/ 7620 w 472440"/>
                  <a:gd name="connsiteY0" fmla="*/ 0 h 624840"/>
                  <a:gd name="connsiteX1" fmla="*/ 0 w 472440"/>
                  <a:gd name="connsiteY1" fmla="*/ 426720 h 624840"/>
                  <a:gd name="connsiteX2" fmla="*/ 441960 w 472440"/>
                  <a:gd name="connsiteY2" fmla="*/ 624840 h 624840"/>
                  <a:gd name="connsiteX3" fmla="*/ 472440 w 472440"/>
                  <a:gd name="connsiteY3" fmla="*/ 160020 h 624840"/>
                  <a:gd name="connsiteX4" fmla="*/ 7620 w 472440"/>
                  <a:gd name="connsiteY4" fmla="*/ 0 h 624840"/>
                  <a:gd name="connsiteX0" fmla="*/ 7620 w 472440"/>
                  <a:gd name="connsiteY0" fmla="*/ 0 h 632460"/>
                  <a:gd name="connsiteX1" fmla="*/ 0 w 472440"/>
                  <a:gd name="connsiteY1" fmla="*/ 426720 h 632460"/>
                  <a:gd name="connsiteX2" fmla="*/ 434340 w 472440"/>
                  <a:gd name="connsiteY2" fmla="*/ 632460 h 632460"/>
                  <a:gd name="connsiteX3" fmla="*/ 472440 w 472440"/>
                  <a:gd name="connsiteY3" fmla="*/ 160020 h 632460"/>
                  <a:gd name="connsiteX4" fmla="*/ 7620 w 472440"/>
                  <a:gd name="connsiteY4" fmla="*/ 0 h 632460"/>
                  <a:gd name="connsiteX0" fmla="*/ 7620 w 441960"/>
                  <a:gd name="connsiteY0" fmla="*/ 0 h 632460"/>
                  <a:gd name="connsiteX1" fmla="*/ 0 w 441960"/>
                  <a:gd name="connsiteY1" fmla="*/ 426720 h 632460"/>
                  <a:gd name="connsiteX2" fmla="*/ 434340 w 441960"/>
                  <a:gd name="connsiteY2" fmla="*/ 632460 h 632460"/>
                  <a:gd name="connsiteX3" fmla="*/ 441960 w 441960"/>
                  <a:gd name="connsiteY3" fmla="*/ 160020 h 632460"/>
                  <a:gd name="connsiteX4" fmla="*/ 7620 w 441960"/>
                  <a:gd name="connsiteY4" fmla="*/ 0 h 632460"/>
                  <a:gd name="connsiteX0" fmla="*/ 7620 w 449580"/>
                  <a:gd name="connsiteY0" fmla="*/ 0 h 632460"/>
                  <a:gd name="connsiteX1" fmla="*/ 0 w 449580"/>
                  <a:gd name="connsiteY1" fmla="*/ 426720 h 632460"/>
                  <a:gd name="connsiteX2" fmla="*/ 434340 w 449580"/>
                  <a:gd name="connsiteY2" fmla="*/ 632460 h 632460"/>
                  <a:gd name="connsiteX3" fmla="*/ 449580 w 449580"/>
                  <a:gd name="connsiteY3" fmla="*/ 175260 h 632460"/>
                  <a:gd name="connsiteX4" fmla="*/ 7620 w 449580"/>
                  <a:gd name="connsiteY4" fmla="*/ 0 h 632460"/>
                  <a:gd name="connsiteX0" fmla="*/ 7620 w 441960"/>
                  <a:gd name="connsiteY0" fmla="*/ 0 h 632460"/>
                  <a:gd name="connsiteX1" fmla="*/ 0 w 441960"/>
                  <a:gd name="connsiteY1" fmla="*/ 426720 h 632460"/>
                  <a:gd name="connsiteX2" fmla="*/ 434340 w 441960"/>
                  <a:gd name="connsiteY2" fmla="*/ 632460 h 632460"/>
                  <a:gd name="connsiteX3" fmla="*/ 441960 w 441960"/>
                  <a:gd name="connsiteY3" fmla="*/ 175260 h 632460"/>
                  <a:gd name="connsiteX4" fmla="*/ 7620 w 441960"/>
                  <a:gd name="connsiteY4" fmla="*/ 0 h 632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960" h="632460">
                    <a:moveTo>
                      <a:pt x="7620" y="0"/>
                    </a:moveTo>
                    <a:lnTo>
                      <a:pt x="0" y="426720"/>
                    </a:lnTo>
                    <a:lnTo>
                      <a:pt x="434340" y="632460"/>
                    </a:lnTo>
                    <a:lnTo>
                      <a:pt x="441960" y="175260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FFFF00">
                  <a:alpha val="64000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18" name="Picture 5" descr="C:\Users\re-yasuda\Downloads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1" y="2230284"/>
            <a:ext cx="3925188" cy="2206828"/>
          </a:xfrm>
          <a:prstGeom prst="rect">
            <a:avLst/>
          </a:prstGeom>
          <a:noFill/>
          <a:ex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問題提起 （</a:t>
            </a:r>
            <a:r>
              <a:rPr lang="en-US" altLang="ja-JP" dirty="0" smtClean="0"/>
              <a:t>3/4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解決</a:t>
            </a:r>
            <a:r>
              <a:rPr lang="ja-JP" altLang="en-US" dirty="0" smtClean="0"/>
              <a:t>策：シーンを複数の小領域に分割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 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  ⇒ 適切</a:t>
            </a:r>
            <a:r>
              <a:rPr lang="ja-JP" altLang="en-US" dirty="0"/>
              <a:t>に</a:t>
            </a:r>
            <a:r>
              <a:rPr lang="ja-JP" altLang="en-US" dirty="0" smtClean="0"/>
              <a:t>小領域を設定すればシーンの</a:t>
            </a:r>
            <a:r>
              <a:rPr lang="ja-JP" altLang="en-US" dirty="0"/>
              <a:t>複雑さを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　</a:t>
            </a:r>
            <a:r>
              <a:rPr lang="ja-JP" altLang="en-US" dirty="0" smtClean="0"/>
              <a:t>   </a:t>
            </a:r>
            <a:r>
              <a:rPr lang="ja-JP" altLang="en-US" dirty="0"/>
              <a:t>抑える事が可能</a:t>
            </a:r>
            <a:endParaRPr lang="en-US" altLang="ja-JP" dirty="0"/>
          </a:p>
          <a:p>
            <a:r>
              <a:rPr lang="ja-JP" altLang="en-US" dirty="0" smtClean="0"/>
              <a:t>小領域の分割方法はユーザーが決定</a:t>
            </a:r>
            <a:endParaRPr lang="en-US" altLang="ja-JP" dirty="0" smtClean="0"/>
          </a:p>
        </p:txBody>
      </p:sp>
      <p:sp>
        <p:nvSpPr>
          <p:cNvPr id="3" name="右矢印 2"/>
          <p:cNvSpPr/>
          <p:nvPr/>
        </p:nvSpPr>
        <p:spPr bwMode="auto">
          <a:xfrm>
            <a:off x="4067944" y="3327547"/>
            <a:ext cx="468327" cy="320553"/>
          </a:xfrm>
          <a:prstGeom prst="rightArrow">
            <a:avLst>
              <a:gd name="adj1" fmla="val 38436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71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問題</a:t>
            </a:r>
            <a:r>
              <a:rPr lang="ja-JP" altLang="en-US" dirty="0" smtClean="0"/>
              <a:t>提起 （</a:t>
            </a:r>
            <a:r>
              <a:rPr lang="en-US" altLang="ja-JP" dirty="0" smtClean="0"/>
              <a:t>4/4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各小領域内の間接光は、前述の方法で計算可能</a:t>
            </a:r>
            <a:endParaRPr lang="en-US" altLang="ja-JP" dirty="0" smtClean="0"/>
          </a:p>
          <a:p>
            <a:r>
              <a:rPr lang="ja-JP" altLang="en-US" dirty="0" smtClean="0"/>
              <a:t>小領域間の光の伝播を別途考慮する必要がある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</p:txBody>
      </p:sp>
      <p:pic>
        <p:nvPicPr>
          <p:cNvPr id="70" name="Picture 4" descr="C:\Users\re-yasuda\Downloads\3_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9" t="-2023" r="2776" b="37373"/>
          <a:stretch/>
        </p:blipFill>
        <p:spPr bwMode="auto">
          <a:xfrm>
            <a:off x="5387675" y="2636912"/>
            <a:ext cx="2136653" cy="17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" descr="C:\Users\re-yasuda\Downloads\3_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3" r="54565" b="-1843"/>
          <a:stretch/>
        </p:blipFill>
        <p:spPr bwMode="auto">
          <a:xfrm>
            <a:off x="1823021" y="4023934"/>
            <a:ext cx="2136653" cy="17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re-yasuda\Downloads\3_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6" r="24569"/>
          <a:stretch/>
        </p:blipFill>
        <p:spPr bwMode="auto">
          <a:xfrm>
            <a:off x="3661017" y="2880872"/>
            <a:ext cx="2136653" cy="26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フリーフォーム 84"/>
          <p:cNvSpPr/>
          <p:nvPr/>
        </p:nvSpPr>
        <p:spPr>
          <a:xfrm>
            <a:off x="5814758" y="3539758"/>
            <a:ext cx="524619" cy="750749"/>
          </a:xfrm>
          <a:custGeom>
            <a:avLst/>
            <a:gdLst>
              <a:gd name="connsiteX0" fmla="*/ 0 w 396240"/>
              <a:gd name="connsiteY0" fmla="*/ 0 h 617220"/>
              <a:gd name="connsiteX1" fmla="*/ 30480 w 396240"/>
              <a:gd name="connsiteY1" fmla="*/ 281940 h 617220"/>
              <a:gd name="connsiteX2" fmla="*/ 396240 w 396240"/>
              <a:gd name="connsiteY2" fmla="*/ 617220 h 617220"/>
              <a:gd name="connsiteX3" fmla="*/ 396240 w 396240"/>
              <a:gd name="connsiteY3" fmla="*/ 358140 h 617220"/>
              <a:gd name="connsiteX4" fmla="*/ 0 w 396240"/>
              <a:gd name="connsiteY4" fmla="*/ 0 h 617220"/>
              <a:gd name="connsiteX0" fmla="*/ 0 w 396240"/>
              <a:gd name="connsiteY0" fmla="*/ 0 h 640080"/>
              <a:gd name="connsiteX1" fmla="*/ 30480 w 396240"/>
              <a:gd name="connsiteY1" fmla="*/ 281940 h 640080"/>
              <a:gd name="connsiteX2" fmla="*/ 373380 w 396240"/>
              <a:gd name="connsiteY2" fmla="*/ 640080 h 640080"/>
              <a:gd name="connsiteX3" fmla="*/ 396240 w 396240"/>
              <a:gd name="connsiteY3" fmla="*/ 358140 h 640080"/>
              <a:gd name="connsiteX4" fmla="*/ 0 w 396240"/>
              <a:gd name="connsiteY4" fmla="*/ 0 h 640080"/>
              <a:gd name="connsiteX0" fmla="*/ 0 w 373380"/>
              <a:gd name="connsiteY0" fmla="*/ 0 h 640080"/>
              <a:gd name="connsiteX1" fmla="*/ 30480 w 373380"/>
              <a:gd name="connsiteY1" fmla="*/ 281940 h 640080"/>
              <a:gd name="connsiteX2" fmla="*/ 373380 w 373380"/>
              <a:gd name="connsiteY2" fmla="*/ 640080 h 640080"/>
              <a:gd name="connsiteX3" fmla="*/ 373380 w 373380"/>
              <a:gd name="connsiteY3" fmla="*/ 358140 h 640080"/>
              <a:gd name="connsiteX4" fmla="*/ 0 w 373380"/>
              <a:gd name="connsiteY4" fmla="*/ 0 h 640080"/>
              <a:gd name="connsiteX0" fmla="*/ 0 w 388620"/>
              <a:gd name="connsiteY0" fmla="*/ 0 h 594360"/>
              <a:gd name="connsiteX1" fmla="*/ 30480 w 388620"/>
              <a:gd name="connsiteY1" fmla="*/ 281940 h 594360"/>
              <a:gd name="connsiteX2" fmla="*/ 388620 w 388620"/>
              <a:gd name="connsiteY2" fmla="*/ 594360 h 594360"/>
              <a:gd name="connsiteX3" fmla="*/ 373380 w 388620"/>
              <a:gd name="connsiteY3" fmla="*/ 358140 h 594360"/>
              <a:gd name="connsiteX4" fmla="*/ 0 w 388620"/>
              <a:gd name="connsiteY4" fmla="*/ 0 h 594360"/>
              <a:gd name="connsiteX0" fmla="*/ 0 w 373380"/>
              <a:gd name="connsiteY0" fmla="*/ 0 h 624840"/>
              <a:gd name="connsiteX1" fmla="*/ 30480 w 373380"/>
              <a:gd name="connsiteY1" fmla="*/ 281940 h 624840"/>
              <a:gd name="connsiteX2" fmla="*/ 373380 w 373380"/>
              <a:gd name="connsiteY2" fmla="*/ 624840 h 624840"/>
              <a:gd name="connsiteX3" fmla="*/ 373380 w 373380"/>
              <a:gd name="connsiteY3" fmla="*/ 358140 h 624840"/>
              <a:gd name="connsiteX4" fmla="*/ 0 w 373380"/>
              <a:gd name="connsiteY4" fmla="*/ 0 h 624840"/>
              <a:gd name="connsiteX0" fmla="*/ 0 w 381000"/>
              <a:gd name="connsiteY0" fmla="*/ 0 h 624840"/>
              <a:gd name="connsiteX1" fmla="*/ 30480 w 381000"/>
              <a:gd name="connsiteY1" fmla="*/ 281940 h 624840"/>
              <a:gd name="connsiteX2" fmla="*/ 373380 w 381000"/>
              <a:gd name="connsiteY2" fmla="*/ 624840 h 624840"/>
              <a:gd name="connsiteX3" fmla="*/ 381000 w 381000"/>
              <a:gd name="connsiteY3" fmla="*/ 342900 h 624840"/>
              <a:gd name="connsiteX4" fmla="*/ 0 w 381000"/>
              <a:gd name="connsiteY4" fmla="*/ 0 h 624840"/>
              <a:gd name="connsiteX0" fmla="*/ 0 w 502920"/>
              <a:gd name="connsiteY0" fmla="*/ 0 h 518160"/>
              <a:gd name="connsiteX1" fmla="*/ 30480 w 502920"/>
              <a:gd name="connsiteY1" fmla="*/ 281940 h 518160"/>
              <a:gd name="connsiteX2" fmla="*/ 502920 w 502920"/>
              <a:gd name="connsiteY2" fmla="*/ 518160 h 518160"/>
              <a:gd name="connsiteX3" fmla="*/ 381000 w 502920"/>
              <a:gd name="connsiteY3" fmla="*/ 342900 h 518160"/>
              <a:gd name="connsiteX4" fmla="*/ 0 w 502920"/>
              <a:gd name="connsiteY4" fmla="*/ 0 h 518160"/>
              <a:gd name="connsiteX0" fmla="*/ 0 w 495300"/>
              <a:gd name="connsiteY0" fmla="*/ 0 h 487680"/>
              <a:gd name="connsiteX1" fmla="*/ 30480 w 495300"/>
              <a:gd name="connsiteY1" fmla="*/ 281940 h 487680"/>
              <a:gd name="connsiteX2" fmla="*/ 495300 w 495300"/>
              <a:gd name="connsiteY2" fmla="*/ 487680 h 487680"/>
              <a:gd name="connsiteX3" fmla="*/ 381000 w 495300"/>
              <a:gd name="connsiteY3" fmla="*/ 342900 h 487680"/>
              <a:gd name="connsiteX4" fmla="*/ 0 w 495300"/>
              <a:gd name="connsiteY4" fmla="*/ 0 h 487680"/>
              <a:gd name="connsiteX0" fmla="*/ 0 w 487680"/>
              <a:gd name="connsiteY0" fmla="*/ 0 h 464820"/>
              <a:gd name="connsiteX1" fmla="*/ 30480 w 487680"/>
              <a:gd name="connsiteY1" fmla="*/ 281940 h 464820"/>
              <a:gd name="connsiteX2" fmla="*/ 487680 w 487680"/>
              <a:gd name="connsiteY2" fmla="*/ 464820 h 464820"/>
              <a:gd name="connsiteX3" fmla="*/ 381000 w 487680"/>
              <a:gd name="connsiteY3" fmla="*/ 342900 h 464820"/>
              <a:gd name="connsiteX4" fmla="*/ 0 w 487680"/>
              <a:gd name="connsiteY4" fmla="*/ 0 h 464820"/>
              <a:gd name="connsiteX0" fmla="*/ 15240 w 457200"/>
              <a:gd name="connsiteY0" fmla="*/ 0 h 586740"/>
              <a:gd name="connsiteX1" fmla="*/ 0 w 457200"/>
              <a:gd name="connsiteY1" fmla="*/ 403860 h 586740"/>
              <a:gd name="connsiteX2" fmla="*/ 457200 w 457200"/>
              <a:gd name="connsiteY2" fmla="*/ 586740 h 586740"/>
              <a:gd name="connsiteX3" fmla="*/ 350520 w 457200"/>
              <a:gd name="connsiteY3" fmla="*/ 464820 h 586740"/>
              <a:gd name="connsiteX4" fmla="*/ 15240 w 457200"/>
              <a:gd name="connsiteY4" fmla="*/ 0 h 586740"/>
              <a:gd name="connsiteX0" fmla="*/ 15240 w 457200"/>
              <a:gd name="connsiteY0" fmla="*/ 0 h 586740"/>
              <a:gd name="connsiteX1" fmla="*/ 0 w 457200"/>
              <a:gd name="connsiteY1" fmla="*/ 403860 h 586740"/>
              <a:gd name="connsiteX2" fmla="*/ 457200 w 457200"/>
              <a:gd name="connsiteY2" fmla="*/ 586740 h 586740"/>
              <a:gd name="connsiteX3" fmla="*/ 434340 w 457200"/>
              <a:gd name="connsiteY3" fmla="*/ 114300 h 586740"/>
              <a:gd name="connsiteX4" fmla="*/ 15240 w 457200"/>
              <a:gd name="connsiteY4" fmla="*/ 0 h 586740"/>
              <a:gd name="connsiteX0" fmla="*/ 15240 w 449580"/>
              <a:gd name="connsiteY0" fmla="*/ 0 h 609600"/>
              <a:gd name="connsiteX1" fmla="*/ 0 w 449580"/>
              <a:gd name="connsiteY1" fmla="*/ 403860 h 609600"/>
              <a:gd name="connsiteX2" fmla="*/ 449580 w 449580"/>
              <a:gd name="connsiteY2" fmla="*/ 609600 h 609600"/>
              <a:gd name="connsiteX3" fmla="*/ 434340 w 449580"/>
              <a:gd name="connsiteY3" fmla="*/ 114300 h 609600"/>
              <a:gd name="connsiteX4" fmla="*/ 15240 w 449580"/>
              <a:gd name="connsiteY4" fmla="*/ 0 h 609600"/>
              <a:gd name="connsiteX0" fmla="*/ 0 w 434340"/>
              <a:gd name="connsiteY0" fmla="*/ 0 h 609600"/>
              <a:gd name="connsiteX1" fmla="*/ 91440 w 434340"/>
              <a:gd name="connsiteY1" fmla="*/ 373380 h 609600"/>
              <a:gd name="connsiteX2" fmla="*/ 434340 w 434340"/>
              <a:gd name="connsiteY2" fmla="*/ 609600 h 609600"/>
              <a:gd name="connsiteX3" fmla="*/ 419100 w 434340"/>
              <a:gd name="connsiteY3" fmla="*/ 114300 h 609600"/>
              <a:gd name="connsiteX4" fmla="*/ 0 w 434340"/>
              <a:gd name="connsiteY4" fmla="*/ 0 h 609600"/>
              <a:gd name="connsiteX0" fmla="*/ 7620 w 441960"/>
              <a:gd name="connsiteY0" fmla="*/ 0 h 609600"/>
              <a:gd name="connsiteX1" fmla="*/ 0 w 441960"/>
              <a:gd name="connsiteY1" fmla="*/ 411480 h 609600"/>
              <a:gd name="connsiteX2" fmla="*/ 441960 w 441960"/>
              <a:gd name="connsiteY2" fmla="*/ 609600 h 609600"/>
              <a:gd name="connsiteX3" fmla="*/ 426720 w 441960"/>
              <a:gd name="connsiteY3" fmla="*/ 114300 h 609600"/>
              <a:gd name="connsiteX4" fmla="*/ 7620 w 441960"/>
              <a:gd name="connsiteY4" fmla="*/ 0 h 609600"/>
              <a:gd name="connsiteX0" fmla="*/ 7620 w 441960"/>
              <a:gd name="connsiteY0" fmla="*/ 0 h 609600"/>
              <a:gd name="connsiteX1" fmla="*/ 0 w 441960"/>
              <a:gd name="connsiteY1" fmla="*/ 411480 h 609600"/>
              <a:gd name="connsiteX2" fmla="*/ 441960 w 441960"/>
              <a:gd name="connsiteY2" fmla="*/ 609600 h 609600"/>
              <a:gd name="connsiteX3" fmla="*/ 434340 w 441960"/>
              <a:gd name="connsiteY3" fmla="*/ 175260 h 609600"/>
              <a:gd name="connsiteX4" fmla="*/ 7620 w 441960"/>
              <a:gd name="connsiteY4" fmla="*/ 0 h 609600"/>
              <a:gd name="connsiteX0" fmla="*/ 7620 w 472440"/>
              <a:gd name="connsiteY0" fmla="*/ 0 h 609600"/>
              <a:gd name="connsiteX1" fmla="*/ 0 w 472440"/>
              <a:gd name="connsiteY1" fmla="*/ 411480 h 609600"/>
              <a:gd name="connsiteX2" fmla="*/ 441960 w 472440"/>
              <a:gd name="connsiteY2" fmla="*/ 609600 h 609600"/>
              <a:gd name="connsiteX3" fmla="*/ 472440 w 472440"/>
              <a:gd name="connsiteY3" fmla="*/ 167640 h 609600"/>
              <a:gd name="connsiteX4" fmla="*/ 7620 w 472440"/>
              <a:gd name="connsiteY4" fmla="*/ 0 h 609600"/>
              <a:gd name="connsiteX0" fmla="*/ 7620 w 472440"/>
              <a:gd name="connsiteY0" fmla="*/ 0 h 624840"/>
              <a:gd name="connsiteX1" fmla="*/ 0 w 472440"/>
              <a:gd name="connsiteY1" fmla="*/ 426720 h 624840"/>
              <a:gd name="connsiteX2" fmla="*/ 441960 w 472440"/>
              <a:gd name="connsiteY2" fmla="*/ 624840 h 624840"/>
              <a:gd name="connsiteX3" fmla="*/ 472440 w 472440"/>
              <a:gd name="connsiteY3" fmla="*/ 182880 h 624840"/>
              <a:gd name="connsiteX4" fmla="*/ 7620 w 472440"/>
              <a:gd name="connsiteY4" fmla="*/ 0 h 624840"/>
              <a:gd name="connsiteX0" fmla="*/ 7620 w 472440"/>
              <a:gd name="connsiteY0" fmla="*/ 0 h 624840"/>
              <a:gd name="connsiteX1" fmla="*/ 0 w 472440"/>
              <a:gd name="connsiteY1" fmla="*/ 426720 h 624840"/>
              <a:gd name="connsiteX2" fmla="*/ 441960 w 472440"/>
              <a:gd name="connsiteY2" fmla="*/ 624840 h 624840"/>
              <a:gd name="connsiteX3" fmla="*/ 472440 w 472440"/>
              <a:gd name="connsiteY3" fmla="*/ 160020 h 624840"/>
              <a:gd name="connsiteX4" fmla="*/ 7620 w 472440"/>
              <a:gd name="connsiteY4" fmla="*/ 0 h 624840"/>
              <a:gd name="connsiteX0" fmla="*/ 7620 w 472440"/>
              <a:gd name="connsiteY0" fmla="*/ 0 h 632460"/>
              <a:gd name="connsiteX1" fmla="*/ 0 w 472440"/>
              <a:gd name="connsiteY1" fmla="*/ 426720 h 632460"/>
              <a:gd name="connsiteX2" fmla="*/ 434340 w 472440"/>
              <a:gd name="connsiteY2" fmla="*/ 632460 h 632460"/>
              <a:gd name="connsiteX3" fmla="*/ 472440 w 472440"/>
              <a:gd name="connsiteY3" fmla="*/ 160020 h 632460"/>
              <a:gd name="connsiteX4" fmla="*/ 7620 w 472440"/>
              <a:gd name="connsiteY4" fmla="*/ 0 h 632460"/>
              <a:gd name="connsiteX0" fmla="*/ 7620 w 441960"/>
              <a:gd name="connsiteY0" fmla="*/ 0 h 632460"/>
              <a:gd name="connsiteX1" fmla="*/ 0 w 441960"/>
              <a:gd name="connsiteY1" fmla="*/ 426720 h 632460"/>
              <a:gd name="connsiteX2" fmla="*/ 434340 w 441960"/>
              <a:gd name="connsiteY2" fmla="*/ 632460 h 632460"/>
              <a:gd name="connsiteX3" fmla="*/ 441960 w 441960"/>
              <a:gd name="connsiteY3" fmla="*/ 160020 h 632460"/>
              <a:gd name="connsiteX4" fmla="*/ 7620 w 441960"/>
              <a:gd name="connsiteY4" fmla="*/ 0 h 632460"/>
              <a:gd name="connsiteX0" fmla="*/ 7620 w 449580"/>
              <a:gd name="connsiteY0" fmla="*/ 0 h 632460"/>
              <a:gd name="connsiteX1" fmla="*/ 0 w 449580"/>
              <a:gd name="connsiteY1" fmla="*/ 426720 h 632460"/>
              <a:gd name="connsiteX2" fmla="*/ 434340 w 449580"/>
              <a:gd name="connsiteY2" fmla="*/ 632460 h 632460"/>
              <a:gd name="connsiteX3" fmla="*/ 449580 w 449580"/>
              <a:gd name="connsiteY3" fmla="*/ 175260 h 632460"/>
              <a:gd name="connsiteX4" fmla="*/ 7620 w 449580"/>
              <a:gd name="connsiteY4" fmla="*/ 0 h 632460"/>
              <a:gd name="connsiteX0" fmla="*/ 7620 w 441960"/>
              <a:gd name="connsiteY0" fmla="*/ 0 h 632460"/>
              <a:gd name="connsiteX1" fmla="*/ 0 w 441960"/>
              <a:gd name="connsiteY1" fmla="*/ 426720 h 632460"/>
              <a:gd name="connsiteX2" fmla="*/ 434340 w 441960"/>
              <a:gd name="connsiteY2" fmla="*/ 632460 h 632460"/>
              <a:gd name="connsiteX3" fmla="*/ 441960 w 441960"/>
              <a:gd name="connsiteY3" fmla="*/ 175260 h 632460"/>
              <a:gd name="connsiteX4" fmla="*/ 7620 w 441960"/>
              <a:gd name="connsiteY4" fmla="*/ 0 h 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632460">
                <a:moveTo>
                  <a:pt x="7620" y="0"/>
                </a:moveTo>
                <a:lnTo>
                  <a:pt x="0" y="426720"/>
                </a:lnTo>
                <a:lnTo>
                  <a:pt x="434340" y="632460"/>
                </a:lnTo>
                <a:lnTo>
                  <a:pt x="441960" y="175260"/>
                </a:lnTo>
                <a:lnTo>
                  <a:pt x="7620" y="0"/>
                </a:lnTo>
                <a:close/>
              </a:path>
            </a:pathLst>
          </a:custGeom>
          <a:solidFill>
            <a:schemeClr val="bg2">
              <a:lumMod val="75000"/>
              <a:alpha val="64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97" name="フリーフォーム 96"/>
          <p:cNvSpPr/>
          <p:nvPr/>
        </p:nvSpPr>
        <p:spPr>
          <a:xfrm>
            <a:off x="3793212" y="4281941"/>
            <a:ext cx="452258" cy="741703"/>
          </a:xfrm>
          <a:custGeom>
            <a:avLst/>
            <a:gdLst>
              <a:gd name="connsiteX0" fmla="*/ 0 w 396240"/>
              <a:gd name="connsiteY0" fmla="*/ 0 h 617220"/>
              <a:gd name="connsiteX1" fmla="*/ 30480 w 396240"/>
              <a:gd name="connsiteY1" fmla="*/ 281940 h 617220"/>
              <a:gd name="connsiteX2" fmla="*/ 396240 w 396240"/>
              <a:gd name="connsiteY2" fmla="*/ 617220 h 617220"/>
              <a:gd name="connsiteX3" fmla="*/ 396240 w 396240"/>
              <a:gd name="connsiteY3" fmla="*/ 358140 h 617220"/>
              <a:gd name="connsiteX4" fmla="*/ 0 w 396240"/>
              <a:gd name="connsiteY4" fmla="*/ 0 h 617220"/>
              <a:gd name="connsiteX0" fmla="*/ 0 w 396240"/>
              <a:gd name="connsiteY0" fmla="*/ 0 h 640080"/>
              <a:gd name="connsiteX1" fmla="*/ 30480 w 396240"/>
              <a:gd name="connsiteY1" fmla="*/ 281940 h 640080"/>
              <a:gd name="connsiteX2" fmla="*/ 373380 w 396240"/>
              <a:gd name="connsiteY2" fmla="*/ 640080 h 640080"/>
              <a:gd name="connsiteX3" fmla="*/ 396240 w 396240"/>
              <a:gd name="connsiteY3" fmla="*/ 358140 h 640080"/>
              <a:gd name="connsiteX4" fmla="*/ 0 w 396240"/>
              <a:gd name="connsiteY4" fmla="*/ 0 h 640080"/>
              <a:gd name="connsiteX0" fmla="*/ 0 w 373380"/>
              <a:gd name="connsiteY0" fmla="*/ 0 h 640080"/>
              <a:gd name="connsiteX1" fmla="*/ 30480 w 373380"/>
              <a:gd name="connsiteY1" fmla="*/ 281940 h 640080"/>
              <a:gd name="connsiteX2" fmla="*/ 373380 w 373380"/>
              <a:gd name="connsiteY2" fmla="*/ 640080 h 640080"/>
              <a:gd name="connsiteX3" fmla="*/ 373380 w 373380"/>
              <a:gd name="connsiteY3" fmla="*/ 358140 h 640080"/>
              <a:gd name="connsiteX4" fmla="*/ 0 w 373380"/>
              <a:gd name="connsiteY4" fmla="*/ 0 h 640080"/>
              <a:gd name="connsiteX0" fmla="*/ 0 w 388620"/>
              <a:gd name="connsiteY0" fmla="*/ 0 h 594360"/>
              <a:gd name="connsiteX1" fmla="*/ 30480 w 388620"/>
              <a:gd name="connsiteY1" fmla="*/ 281940 h 594360"/>
              <a:gd name="connsiteX2" fmla="*/ 388620 w 388620"/>
              <a:gd name="connsiteY2" fmla="*/ 594360 h 594360"/>
              <a:gd name="connsiteX3" fmla="*/ 373380 w 388620"/>
              <a:gd name="connsiteY3" fmla="*/ 358140 h 594360"/>
              <a:gd name="connsiteX4" fmla="*/ 0 w 388620"/>
              <a:gd name="connsiteY4" fmla="*/ 0 h 594360"/>
              <a:gd name="connsiteX0" fmla="*/ 0 w 373380"/>
              <a:gd name="connsiteY0" fmla="*/ 0 h 624840"/>
              <a:gd name="connsiteX1" fmla="*/ 30480 w 373380"/>
              <a:gd name="connsiteY1" fmla="*/ 281940 h 624840"/>
              <a:gd name="connsiteX2" fmla="*/ 373380 w 373380"/>
              <a:gd name="connsiteY2" fmla="*/ 624840 h 624840"/>
              <a:gd name="connsiteX3" fmla="*/ 373380 w 373380"/>
              <a:gd name="connsiteY3" fmla="*/ 358140 h 624840"/>
              <a:gd name="connsiteX4" fmla="*/ 0 w 373380"/>
              <a:gd name="connsiteY4" fmla="*/ 0 h 624840"/>
              <a:gd name="connsiteX0" fmla="*/ 0 w 381000"/>
              <a:gd name="connsiteY0" fmla="*/ 0 h 624840"/>
              <a:gd name="connsiteX1" fmla="*/ 30480 w 381000"/>
              <a:gd name="connsiteY1" fmla="*/ 281940 h 624840"/>
              <a:gd name="connsiteX2" fmla="*/ 373380 w 381000"/>
              <a:gd name="connsiteY2" fmla="*/ 624840 h 624840"/>
              <a:gd name="connsiteX3" fmla="*/ 381000 w 381000"/>
              <a:gd name="connsiteY3" fmla="*/ 342900 h 624840"/>
              <a:gd name="connsiteX4" fmla="*/ 0 w 381000"/>
              <a:gd name="connsiteY4" fmla="*/ 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624840">
                <a:moveTo>
                  <a:pt x="0" y="0"/>
                </a:moveTo>
                <a:lnTo>
                  <a:pt x="30480" y="281940"/>
                </a:lnTo>
                <a:lnTo>
                  <a:pt x="373380" y="624840"/>
                </a:lnTo>
                <a:lnTo>
                  <a:pt x="381000" y="3429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  <a:alpha val="64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98" name="フリーフォーム 97"/>
          <p:cNvSpPr/>
          <p:nvPr/>
        </p:nvSpPr>
        <p:spPr>
          <a:xfrm>
            <a:off x="5116320" y="3748695"/>
            <a:ext cx="542711" cy="741703"/>
          </a:xfrm>
          <a:custGeom>
            <a:avLst/>
            <a:gdLst>
              <a:gd name="connsiteX0" fmla="*/ 0 w 396240"/>
              <a:gd name="connsiteY0" fmla="*/ 0 h 617220"/>
              <a:gd name="connsiteX1" fmla="*/ 30480 w 396240"/>
              <a:gd name="connsiteY1" fmla="*/ 281940 h 617220"/>
              <a:gd name="connsiteX2" fmla="*/ 396240 w 396240"/>
              <a:gd name="connsiteY2" fmla="*/ 617220 h 617220"/>
              <a:gd name="connsiteX3" fmla="*/ 396240 w 396240"/>
              <a:gd name="connsiteY3" fmla="*/ 358140 h 617220"/>
              <a:gd name="connsiteX4" fmla="*/ 0 w 396240"/>
              <a:gd name="connsiteY4" fmla="*/ 0 h 617220"/>
              <a:gd name="connsiteX0" fmla="*/ 0 w 396240"/>
              <a:gd name="connsiteY0" fmla="*/ 0 h 640080"/>
              <a:gd name="connsiteX1" fmla="*/ 30480 w 396240"/>
              <a:gd name="connsiteY1" fmla="*/ 281940 h 640080"/>
              <a:gd name="connsiteX2" fmla="*/ 373380 w 396240"/>
              <a:gd name="connsiteY2" fmla="*/ 640080 h 640080"/>
              <a:gd name="connsiteX3" fmla="*/ 396240 w 396240"/>
              <a:gd name="connsiteY3" fmla="*/ 358140 h 640080"/>
              <a:gd name="connsiteX4" fmla="*/ 0 w 396240"/>
              <a:gd name="connsiteY4" fmla="*/ 0 h 640080"/>
              <a:gd name="connsiteX0" fmla="*/ 0 w 373380"/>
              <a:gd name="connsiteY0" fmla="*/ 0 h 640080"/>
              <a:gd name="connsiteX1" fmla="*/ 30480 w 373380"/>
              <a:gd name="connsiteY1" fmla="*/ 281940 h 640080"/>
              <a:gd name="connsiteX2" fmla="*/ 373380 w 373380"/>
              <a:gd name="connsiteY2" fmla="*/ 640080 h 640080"/>
              <a:gd name="connsiteX3" fmla="*/ 373380 w 373380"/>
              <a:gd name="connsiteY3" fmla="*/ 358140 h 640080"/>
              <a:gd name="connsiteX4" fmla="*/ 0 w 373380"/>
              <a:gd name="connsiteY4" fmla="*/ 0 h 640080"/>
              <a:gd name="connsiteX0" fmla="*/ 0 w 388620"/>
              <a:gd name="connsiteY0" fmla="*/ 0 h 594360"/>
              <a:gd name="connsiteX1" fmla="*/ 30480 w 388620"/>
              <a:gd name="connsiteY1" fmla="*/ 281940 h 594360"/>
              <a:gd name="connsiteX2" fmla="*/ 388620 w 388620"/>
              <a:gd name="connsiteY2" fmla="*/ 594360 h 594360"/>
              <a:gd name="connsiteX3" fmla="*/ 373380 w 388620"/>
              <a:gd name="connsiteY3" fmla="*/ 358140 h 594360"/>
              <a:gd name="connsiteX4" fmla="*/ 0 w 388620"/>
              <a:gd name="connsiteY4" fmla="*/ 0 h 594360"/>
              <a:gd name="connsiteX0" fmla="*/ 0 w 373380"/>
              <a:gd name="connsiteY0" fmla="*/ 0 h 624840"/>
              <a:gd name="connsiteX1" fmla="*/ 30480 w 373380"/>
              <a:gd name="connsiteY1" fmla="*/ 281940 h 624840"/>
              <a:gd name="connsiteX2" fmla="*/ 373380 w 373380"/>
              <a:gd name="connsiteY2" fmla="*/ 624840 h 624840"/>
              <a:gd name="connsiteX3" fmla="*/ 373380 w 373380"/>
              <a:gd name="connsiteY3" fmla="*/ 358140 h 624840"/>
              <a:gd name="connsiteX4" fmla="*/ 0 w 373380"/>
              <a:gd name="connsiteY4" fmla="*/ 0 h 624840"/>
              <a:gd name="connsiteX0" fmla="*/ 0 w 381000"/>
              <a:gd name="connsiteY0" fmla="*/ 0 h 624840"/>
              <a:gd name="connsiteX1" fmla="*/ 30480 w 381000"/>
              <a:gd name="connsiteY1" fmla="*/ 281940 h 624840"/>
              <a:gd name="connsiteX2" fmla="*/ 373380 w 381000"/>
              <a:gd name="connsiteY2" fmla="*/ 624840 h 624840"/>
              <a:gd name="connsiteX3" fmla="*/ 381000 w 381000"/>
              <a:gd name="connsiteY3" fmla="*/ 342900 h 624840"/>
              <a:gd name="connsiteX4" fmla="*/ 0 w 381000"/>
              <a:gd name="connsiteY4" fmla="*/ 0 h 624840"/>
              <a:gd name="connsiteX0" fmla="*/ 0 w 502920"/>
              <a:gd name="connsiteY0" fmla="*/ 0 h 518160"/>
              <a:gd name="connsiteX1" fmla="*/ 30480 w 502920"/>
              <a:gd name="connsiteY1" fmla="*/ 281940 h 518160"/>
              <a:gd name="connsiteX2" fmla="*/ 502920 w 502920"/>
              <a:gd name="connsiteY2" fmla="*/ 518160 h 518160"/>
              <a:gd name="connsiteX3" fmla="*/ 381000 w 502920"/>
              <a:gd name="connsiteY3" fmla="*/ 342900 h 518160"/>
              <a:gd name="connsiteX4" fmla="*/ 0 w 502920"/>
              <a:gd name="connsiteY4" fmla="*/ 0 h 518160"/>
              <a:gd name="connsiteX0" fmla="*/ 0 w 495300"/>
              <a:gd name="connsiteY0" fmla="*/ 0 h 487680"/>
              <a:gd name="connsiteX1" fmla="*/ 30480 w 495300"/>
              <a:gd name="connsiteY1" fmla="*/ 281940 h 487680"/>
              <a:gd name="connsiteX2" fmla="*/ 495300 w 495300"/>
              <a:gd name="connsiteY2" fmla="*/ 487680 h 487680"/>
              <a:gd name="connsiteX3" fmla="*/ 381000 w 495300"/>
              <a:gd name="connsiteY3" fmla="*/ 342900 h 487680"/>
              <a:gd name="connsiteX4" fmla="*/ 0 w 495300"/>
              <a:gd name="connsiteY4" fmla="*/ 0 h 487680"/>
              <a:gd name="connsiteX0" fmla="*/ 0 w 487680"/>
              <a:gd name="connsiteY0" fmla="*/ 0 h 464820"/>
              <a:gd name="connsiteX1" fmla="*/ 30480 w 487680"/>
              <a:gd name="connsiteY1" fmla="*/ 281940 h 464820"/>
              <a:gd name="connsiteX2" fmla="*/ 487680 w 487680"/>
              <a:gd name="connsiteY2" fmla="*/ 464820 h 464820"/>
              <a:gd name="connsiteX3" fmla="*/ 381000 w 487680"/>
              <a:gd name="connsiteY3" fmla="*/ 342900 h 464820"/>
              <a:gd name="connsiteX4" fmla="*/ 0 w 487680"/>
              <a:gd name="connsiteY4" fmla="*/ 0 h 464820"/>
              <a:gd name="connsiteX0" fmla="*/ 15240 w 457200"/>
              <a:gd name="connsiteY0" fmla="*/ 0 h 586740"/>
              <a:gd name="connsiteX1" fmla="*/ 0 w 457200"/>
              <a:gd name="connsiteY1" fmla="*/ 403860 h 586740"/>
              <a:gd name="connsiteX2" fmla="*/ 457200 w 457200"/>
              <a:gd name="connsiteY2" fmla="*/ 586740 h 586740"/>
              <a:gd name="connsiteX3" fmla="*/ 350520 w 457200"/>
              <a:gd name="connsiteY3" fmla="*/ 464820 h 586740"/>
              <a:gd name="connsiteX4" fmla="*/ 15240 w 457200"/>
              <a:gd name="connsiteY4" fmla="*/ 0 h 586740"/>
              <a:gd name="connsiteX0" fmla="*/ 15240 w 457200"/>
              <a:gd name="connsiteY0" fmla="*/ 0 h 586740"/>
              <a:gd name="connsiteX1" fmla="*/ 0 w 457200"/>
              <a:gd name="connsiteY1" fmla="*/ 403860 h 586740"/>
              <a:gd name="connsiteX2" fmla="*/ 457200 w 457200"/>
              <a:gd name="connsiteY2" fmla="*/ 586740 h 586740"/>
              <a:gd name="connsiteX3" fmla="*/ 434340 w 457200"/>
              <a:gd name="connsiteY3" fmla="*/ 114300 h 586740"/>
              <a:gd name="connsiteX4" fmla="*/ 15240 w 457200"/>
              <a:gd name="connsiteY4" fmla="*/ 0 h 586740"/>
              <a:gd name="connsiteX0" fmla="*/ 15240 w 449580"/>
              <a:gd name="connsiteY0" fmla="*/ 0 h 609600"/>
              <a:gd name="connsiteX1" fmla="*/ 0 w 449580"/>
              <a:gd name="connsiteY1" fmla="*/ 403860 h 609600"/>
              <a:gd name="connsiteX2" fmla="*/ 449580 w 449580"/>
              <a:gd name="connsiteY2" fmla="*/ 609600 h 609600"/>
              <a:gd name="connsiteX3" fmla="*/ 434340 w 449580"/>
              <a:gd name="connsiteY3" fmla="*/ 114300 h 609600"/>
              <a:gd name="connsiteX4" fmla="*/ 15240 w 449580"/>
              <a:gd name="connsiteY4" fmla="*/ 0 h 609600"/>
              <a:gd name="connsiteX0" fmla="*/ 0 w 434340"/>
              <a:gd name="connsiteY0" fmla="*/ 0 h 609600"/>
              <a:gd name="connsiteX1" fmla="*/ 91440 w 434340"/>
              <a:gd name="connsiteY1" fmla="*/ 373380 h 609600"/>
              <a:gd name="connsiteX2" fmla="*/ 434340 w 434340"/>
              <a:gd name="connsiteY2" fmla="*/ 609600 h 609600"/>
              <a:gd name="connsiteX3" fmla="*/ 419100 w 434340"/>
              <a:gd name="connsiteY3" fmla="*/ 114300 h 609600"/>
              <a:gd name="connsiteX4" fmla="*/ 0 w 434340"/>
              <a:gd name="connsiteY4" fmla="*/ 0 h 609600"/>
              <a:gd name="connsiteX0" fmla="*/ 7620 w 441960"/>
              <a:gd name="connsiteY0" fmla="*/ 0 h 609600"/>
              <a:gd name="connsiteX1" fmla="*/ 0 w 441960"/>
              <a:gd name="connsiteY1" fmla="*/ 411480 h 609600"/>
              <a:gd name="connsiteX2" fmla="*/ 441960 w 441960"/>
              <a:gd name="connsiteY2" fmla="*/ 609600 h 609600"/>
              <a:gd name="connsiteX3" fmla="*/ 426720 w 441960"/>
              <a:gd name="connsiteY3" fmla="*/ 114300 h 609600"/>
              <a:gd name="connsiteX4" fmla="*/ 7620 w 441960"/>
              <a:gd name="connsiteY4" fmla="*/ 0 h 609600"/>
              <a:gd name="connsiteX0" fmla="*/ 7620 w 441960"/>
              <a:gd name="connsiteY0" fmla="*/ 0 h 609600"/>
              <a:gd name="connsiteX1" fmla="*/ 0 w 441960"/>
              <a:gd name="connsiteY1" fmla="*/ 411480 h 609600"/>
              <a:gd name="connsiteX2" fmla="*/ 441960 w 441960"/>
              <a:gd name="connsiteY2" fmla="*/ 609600 h 609600"/>
              <a:gd name="connsiteX3" fmla="*/ 434340 w 441960"/>
              <a:gd name="connsiteY3" fmla="*/ 175260 h 609600"/>
              <a:gd name="connsiteX4" fmla="*/ 7620 w 441960"/>
              <a:gd name="connsiteY4" fmla="*/ 0 h 609600"/>
              <a:gd name="connsiteX0" fmla="*/ 7620 w 472440"/>
              <a:gd name="connsiteY0" fmla="*/ 0 h 609600"/>
              <a:gd name="connsiteX1" fmla="*/ 0 w 472440"/>
              <a:gd name="connsiteY1" fmla="*/ 411480 h 609600"/>
              <a:gd name="connsiteX2" fmla="*/ 441960 w 472440"/>
              <a:gd name="connsiteY2" fmla="*/ 609600 h 609600"/>
              <a:gd name="connsiteX3" fmla="*/ 472440 w 472440"/>
              <a:gd name="connsiteY3" fmla="*/ 167640 h 609600"/>
              <a:gd name="connsiteX4" fmla="*/ 7620 w 472440"/>
              <a:gd name="connsiteY4" fmla="*/ 0 h 609600"/>
              <a:gd name="connsiteX0" fmla="*/ 7620 w 472440"/>
              <a:gd name="connsiteY0" fmla="*/ 0 h 624840"/>
              <a:gd name="connsiteX1" fmla="*/ 0 w 472440"/>
              <a:gd name="connsiteY1" fmla="*/ 426720 h 624840"/>
              <a:gd name="connsiteX2" fmla="*/ 441960 w 472440"/>
              <a:gd name="connsiteY2" fmla="*/ 624840 h 624840"/>
              <a:gd name="connsiteX3" fmla="*/ 472440 w 472440"/>
              <a:gd name="connsiteY3" fmla="*/ 182880 h 624840"/>
              <a:gd name="connsiteX4" fmla="*/ 7620 w 472440"/>
              <a:gd name="connsiteY4" fmla="*/ 0 h 624840"/>
              <a:gd name="connsiteX0" fmla="*/ 7620 w 472440"/>
              <a:gd name="connsiteY0" fmla="*/ 0 h 624840"/>
              <a:gd name="connsiteX1" fmla="*/ 0 w 472440"/>
              <a:gd name="connsiteY1" fmla="*/ 426720 h 624840"/>
              <a:gd name="connsiteX2" fmla="*/ 441960 w 472440"/>
              <a:gd name="connsiteY2" fmla="*/ 624840 h 624840"/>
              <a:gd name="connsiteX3" fmla="*/ 472440 w 472440"/>
              <a:gd name="connsiteY3" fmla="*/ 160020 h 624840"/>
              <a:gd name="connsiteX4" fmla="*/ 7620 w 472440"/>
              <a:gd name="connsiteY4" fmla="*/ 0 h 624840"/>
              <a:gd name="connsiteX0" fmla="*/ 7620 w 472440"/>
              <a:gd name="connsiteY0" fmla="*/ 0 h 624840"/>
              <a:gd name="connsiteX1" fmla="*/ 0 w 472440"/>
              <a:gd name="connsiteY1" fmla="*/ 419100 h 624840"/>
              <a:gd name="connsiteX2" fmla="*/ 441960 w 472440"/>
              <a:gd name="connsiteY2" fmla="*/ 624840 h 624840"/>
              <a:gd name="connsiteX3" fmla="*/ 472440 w 472440"/>
              <a:gd name="connsiteY3" fmla="*/ 160020 h 624840"/>
              <a:gd name="connsiteX4" fmla="*/ 7620 w 472440"/>
              <a:gd name="connsiteY4" fmla="*/ 0 h 624840"/>
              <a:gd name="connsiteX0" fmla="*/ 7620 w 457200"/>
              <a:gd name="connsiteY0" fmla="*/ 0 h 624840"/>
              <a:gd name="connsiteX1" fmla="*/ 0 w 457200"/>
              <a:gd name="connsiteY1" fmla="*/ 419100 h 624840"/>
              <a:gd name="connsiteX2" fmla="*/ 441960 w 457200"/>
              <a:gd name="connsiteY2" fmla="*/ 624840 h 624840"/>
              <a:gd name="connsiteX3" fmla="*/ 457200 w 457200"/>
              <a:gd name="connsiteY3" fmla="*/ 167640 h 624840"/>
              <a:gd name="connsiteX4" fmla="*/ 7620 w 457200"/>
              <a:gd name="connsiteY4" fmla="*/ 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624840">
                <a:moveTo>
                  <a:pt x="7620" y="0"/>
                </a:moveTo>
                <a:lnTo>
                  <a:pt x="0" y="419100"/>
                </a:lnTo>
                <a:lnTo>
                  <a:pt x="441960" y="624840"/>
                </a:lnTo>
                <a:lnTo>
                  <a:pt x="457200" y="167640"/>
                </a:lnTo>
                <a:lnTo>
                  <a:pt x="7620" y="0"/>
                </a:lnTo>
                <a:close/>
              </a:path>
            </a:pathLst>
          </a:custGeom>
          <a:solidFill>
            <a:schemeClr val="bg2">
              <a:lumMod val="75000"/>
              <a:alpha val="64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122" name="フリーフォーム 121"/>
          <p:cNvSpPr/>
          <p:nvPr/>
        </p:nvSpPr>
        <p:spPr>
          <a:xfrm>
            <a:off x="3356117" y="4443430"/>
            <a:ext cx="452258" cy="759793"/>
          </a:xfrm>
          <a:custGeom>
            <a:avLst/>
            <a:gdLst>
              <a:gd name="connsiteX0" fmla="*/ 0 w 396240"/>
              <a:gd name="connsiteY0" fmla="*/ 0 h 617220"/>
              <a:gd name="connsiteX1" fmla="*/ 30480 w 396240"/>
              <a:gd name="connsiteY1" fmla="*/ 281940 h 617220"/>
              <a:gd name="connsiteX2" fmla="*/ 396240 w 396240"/>
              <a:gd name="connsiteY2" fmla="*/ 617220 h 617220"/>
              <a:gd name="connsiteX3" fmla="*/ 396240 w 396240"/>
              <a:gd name="connsiteY3" fmla="*/ 358140 h 617220"/>
              <a:gd name="connsiteX4" fmla="*/ 0 w 396240"/>
              <a:gd name="connsiteY4" fmla="*/ 0 h 617220"/>
              <a:gd name="connsiteX0" fmla="*/ 0 w 396240"/>
              <a:gd name="connsiteY0" fmla="*/ 0 h 640080"/>
              <a:gd name="connsiteX1" fmla="*/ 30480 w 396240"/>
              <a:gd name="connsiteY1" fmla="*/ 281940 h 640080"/>
              <a:gd name="connsiteX2" fmla="*/ 373380 w 396240"/>
              <a:gd name="connsiteY2" fmla="*/ 640080 h 640080"/>
              <a:gd name="connsiteX3" fmla="*/ 396240 w 396240"/>
              <a:gd name="connsiteY3" fmla="*/ 358140 h 640080"/>
              <a:gd name="connsiteX4" fmla="*/ 0 w 396240"/>
              <a:gd name="connsiteY4" fmla="*/ 0 h 640080"/>
              <a:gd name="connsiteX0" fmla="*/ 0 w 373380"/>
              <a:gd name="connsiteY0" fmla="*/ 0 h 640080"/>
              <a:gd name="connsiteX1" fmla="*/ 30480 w 373380"/>
              <a:gd name="connsiteY1" fmla="*/ 281940 h 640080"/>
              <a:gd name="connsiteX2" fmla="*/ 373380 w 373380"/>
              <a:gd name="connsiteY2" fmla="*/ 640080 h 640080"/>
              <a:gd name="connsiteX3" fmla="*/ 373380 w 373380"/>
              <a:gd name="connsiteY3" fmla="*/ 358140 h 640080"/>
              <a:gd name="connsiteX4" fmla="*/ 0 w 373380"/>
              <a:gd name="connsiteY4" fmla="*/ 0 h 640080"/>
              <a:gd name="connsiteX0" fmla="*/ 0 w 373380"/>
              <a:gd name="connsiteY0" fmla="*/ 0 h 609600"/>
              <a:gd name="connsiteX1" fmla="*/ 30480 w 373380"/>
              <a:gd name="connsiteY1" fmla="*/ 281940 h 609600"/>
              <a:gd name="connsiteX2" fmla="*/ 358140 w 373380"/>
              <a:gd name="connsiteY2" fmla="*/ 609600 h 609600"/>
              <a:gd name="connsiteX3" fmla="*/ 373380 w 373380"/>
              <a:gd name="connsiteY3" fmla="*/ 358140 h 609600"/>
              <a:gd name="connsiteX4" fmla="*/ 0 w 373380"/>
              <a:gd name="connsiteY4" fmla="*/ 0 h 609600"/>
              <a:gd name="connsiteX0" fmla="*/ 0 w 381000"/>
              <a:gd name="connsiteY0" fmla="*/ 0 h 640080"/>
              <a:gd name="connsiteX1" fmla="*/ 30480 w 381000"/>
              <a:gd name="connsiteY1" fmla="*/ 281940 h 640080"/>
              <a:gd name="connsiteX2" fmla="*/ 381000 w 381000"/>
              <a:gd name="connsiteY2" fmla="*/ 640080 h 640080"/>
              <a:gd name="connsiteX3" fmla="*/ 373380 w 381000"/>
              <a:gd name="connsiteY3" fmla="*/ 358140 h 640080"/>
              <a:gd name="connsiteX4" fmla="*/ 0 w 3810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640080">
                <a:moveTo>
                  <a:pt x="0" y="0"/>
                </a:moveTo>
                <a:lnTo>
                  <a:pt x="30480" y="281940"/>
                </a:lnTo>
                <a:lnTo>
                  <a:pt x="381000" y="640080"/>
                </a:lnTo>
                <a:lnTo>
                  <a:pt x="373380" y="35814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  <a:alpha val="64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grpSp>
        <p:nvGrpSpPr>
          <p:cNvPr id="128" name="グループ化 127"/>
          <p:cNvGrpSpPr/>
          <p:nvPr/>
        </p:nvGrpSpPr>
        <p:grpSpPr>
          <a:xfrm>
            <a:off x="2356699" y="3018310"/>
            <a:ext cx="4535929" cy="2453229"/>
            <a:chOff x="2356699" y="3018310"/>
            <a:chExt cx="4535929" cy="2453229"/>
          </a:xfrm>
        </p:grpSpPr>
        <p:cxnSp>
          <p:nvCxnSpPr>
            <p:cNvPr id="71" name="直線矢印コネクタ 70"/>
            <p:cNvCxnSpPr/>
            <p:nvPr/>
          </p:nvCxnSpPr>
          <p:spPr>
            <a:xfrm flipV="1">
              <a:off x="5913323" y="3223092"/>
              <a:ext cx="278975" cy="39641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円/楕円 71"/>
            <p:cNvSpPr/>
            <p:nvPr/>
          </p:nvSpPr>
          <p:spPr>
            <a:xfrm>
              <a:off x="6177284" y="3158352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73" name="直線矢印コネクタ 72"/>
            <p:cNvCxnSpPr/>
            <p:nvPr/>
          </p:nvCxnSpPr>
          <p:spPr>
            <a:xfrm flipV="1">
              <a:off x="6081431" y="3573054"/>
              <a:ext cx="421632" cy="22004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円/楕円 73"/>
            <p:cNvSpPr/>
            <p:nvPr/>
          </p:nvSpPr>
          <p:spPr>
            <a:xfrm>
              <a:off x="6503063" y="3531353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 flipV="1">
              <a:off x="6245589" y="3885690"/>
              <a:ext cx="450091" cy="2932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円/楕円 75"/>
            <p:cNvSpPr/>
            <p:nvPr/>
          </p:nvSpPr>
          <p:spPr>
            <a:xfrm>
              <a:off x="6827124" y="3301866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77" name="直線矢印コネクタ 76"/>
            <p:cNvCxnSpPr/>
            <p:nvPr/>
          </p:nvCxnSpPr>
          <p:spPr>
            <a:xfrm flipV="1">
              <a:off x="5972166" y="3819834"/>
              <a:ext cx="498470" cy="11613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円/楕円 77"/>
            <p:cNvSpPr/>
            <p:nvPr/>
          </p:nvSpPr>
          <p:spPr>
            <a:xfrm>
              <a:off x="6470310" y="3760628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79" name="直線矢印コネクタ 78"/>
            <p:cNvCxnSpPr/>
            <p:nvPr/>
          </p:nvCxnSpPr>
          <p:spPr>
            <a:xfrm flipV="1">
              <a:off x="6053296" y="3080987"/>
              <a:ext cx="482520" cy="98413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円/楕円 79"/>
            <p:cNvSpPr/>
            <p:nvPr/>
          </p:nvSpPr>
          <p:spPr>
            <a:xfrm>
              <a:off x="6503063" y="3018310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81" name="直線矢印コネクタ 80"/>
            <p:cNvCxnSpPr>
              <a:endCxn id="76" idx="4"/>
            </p:cNvCxnSpPr>
            <p:nvPr/>
          </p:nvCxnSpPr>
          <p:spPr>
            <a:xfrm flipV="1">
              <a:off x="6187747" y="3367372"/>
              <a:ext cx="672128" cy="73631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円/楕円 81"/>
            <p:cNvSpPr/>
            <p:nvPr/>
          </p:nvSpPr>
          <p:spPr>
            <a:xfrm>
              <a:off x="6702056" y="3859823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86" name="円/楕円 85"/>
            <p:cNvSpPr/>
            <p:nvPr/>
          </p:nvSpPr>
          <p:spPr>
            <a:xfrm>
              <a:off x="5876439" y="3612162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87" name="円/楕円 86"/>
            <p:cNvSpPr/>
            <p:nvPr/>
          </p:nvSpPr>
          <p:spPr>
            <a:xfrm>
              <a:off x="6037691" y="3767276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5941943" y="3909030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6009072" y="4048287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6155414" y="4076354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91" name="直線コネクタ 90"/>
            <p:cNvCxnSpPr/>
            <p:nvPr/>
          </p:nvCxnSpPr>
          <p:spPr>
            <a:xfrm flipV="1">
              <a:off x="5259174" y="3656708"/>
              <a:ext cx="626309" cy="19721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V="1">
              <a:off x="5409761" y="3819834"/>
              <a:ext cx="626309" cy="19721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>
              <a:stCxn id="106" idx="6"/>
            </p:cNvCxnSpPr>
            <p:nvPr/>
          </p:nvCxnSpPr>
          <p:spPr>
            <a:xfrm flipV="1">
              <a:off x="5569752" y="3925328"/>
              <a:ext cx="660765" cy="207083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/>
            <p:nvPr/>
          </p:nvCxnSpPr>
          <p:spPr>
            <a:xfrm flipV="1">
              <a:off x="5328849" y="3960480"/>
              <a:ext cx="626309" cy="19721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 flipV="1">
              <a:off x="5538149" y="4132188"/>
              <a:ext cx="626309" cy="1908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V="1">
              <a:off x="5387675" y="4109107"/>
              <a:ext cx="626309" cy="18121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円/楕円 98"/>
            <p:cNvSpPr/>
            <p:nvPr/>
          </p:nvSpPr>
          <p:spPr>
            <a:xfrm>
              <a:off x="3858457" y="4468928"/>
              <a:ext cx="47723" cy="7386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00" name="円/楕円 99"/>
            <p:cNvSpPr/>
            <p:nvPr/>
          </p:nvSpPr>
          <p:spPr>
            <a:xfrm>
              <a:off x="4142506" y="4823327"/>
              <a:ext cx="47723" cy="7386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101" name="直線コネクタ 100"/>
            <p:cNvCxnSpPr>
              <a:endCxn id="100" idx="2"/>
            </p:cNvCxnSpPr>
            <p:nvPr/>
          </p:nvCxnSpPr>
          <p:spPr>
            <a:xfrm flipV="1">
              <a:off x="3727473" y="4860258"/>
              <a:ext cx="415033" cy="13960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円/楕円 101"/>
            <p:cNvSpPr/>
            <p:nvPr/>
          </p:nvSpPr>
          <p:spPr>
            <a:xfrm>
              <a:off x="5193670" y="3826132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03" name="円/楕円 102"/>
            <p:cNvSpPr/>
            <p:nvPr/>
          </p:nvSpPr>
          <p:spPr>
            <a:xfrm>
              <a:off x="5354922" y="3981246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04" name="円/楕円 103"/>
            <p:cNvSpPr/>
            <p:nvPr/>
          </p:nvSpPr>
          <p:spPr>
            <a:xfrm>
              <a:off x="5259174" y="4122998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05" name="円/楕円 104"/>
            <p:cNvSpPr/>
            <p:nvPr/>
          </p:nvSpPr>
          <p:spPr>
            <a:xfrm>
              <a:off x="5326304" y="4262255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5526013" y="4099659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5472645" y="4290323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108" name="直線矢印コネクタ 107"/>
            <p:cNvCxnSpPr/>
            <p:nvPr/>
          </p:nvCxnSpPr>
          <p:spPr>
            <a:xfrm flipV="1">
              <a:off x="3891208" y="4281941"/>
              <a:ext cx="1454085" cy="22809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/>
            <p:cNvCxnSpPr/>
            <p:nvPr/>
          </p:nvCxnSpPr>
          <p:spPr>
            <a:xfrm flipV="1">
              <a:off x="4171203" y="3891636"/>
              <a:ext cx="1022467" cy="96869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/>
            <p:cNvCxnSpPr>
              <a:stCxn id="100" idx="7"/>
            </p:cNvCxnSpPr>
            <p:nvPr/>
          </p:nvCxnSpPr>
          <p:spPr>
            <a:xfrm flipV="1">
              <a:off x="4183240" y="4165164"/>
              <a:ext cx="1342773" cy="66897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>
              <a:endCxn id="107" idx="3"/>
            </p:cNvCxnSpPr>
            <p:nvPr/>
          </p:nvCxnSpPr>
          <p:spPr>
            <a:xfrm flipV="1">
              <a:off x="4208010" y="4346234"/>
              <a:ext cx="1271040" cy="48545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矢印コネクタ 111"/>
            <p:cNvCxnSpPr>
              <a:endCxn id="104" idx="2"/>
            </p:cNvCxnSpPr>
            <p:nvPr/>
          </p:nvCxnSpPr>
          <p:spPr>
            <a:xfrm flipV="1">
              <a:off x="3916718" y="4155751"/>
              <a:ext cx="1342456" cy="33465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12"/>
            <p:cNvCxnSpPr>
              <a:stCxn id="99" idx="6"/>
              <a:endCxn id="103" idx="2"/>
            </p:cNvCxnSpPr>
            <p:nvPr/>
          </p:nvCxnSpPr>
          <p:spPr>
            <a:xfrm flipV="1">
              <a:off x="3906180" y="4013997"/>
              <a:ext cx="1448742" cy="49186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円/楕円 113"/>
            <p:cNvSpPr/>
            <p:nvPr/>
          </p:nvSpPr>
          <p:spPr>
            <a:xfrm>
              <a:off x="2676906" y="4424894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115" name="直線矢印コネクタ 114"/>
            <p:cNvCxnSpPr>
              <a:stCxn id="114" idx="6"/>
            </p:cNvCxnSpPr>
            <p:nvPr/>
          </p:nvCxnSpPr>
          <p:spPr>
            <a:xfrm>
              <a:off x="2742410" y="4457647"/>
              <a:ext cx="613707" cy="16239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円/楕円 115"/>
            <p:cNvSpPr/>
            <p:nvPr/>
          </p:nvSpPr>
          <p:spPr>
            <a:xfrm>
              <a:off x="2356699" y="4975404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2644153" y="5406035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118" name="直線矢印コネクタ 117"/>
            <p:cNvCxnSpPr>
              <a:stCxn id="117" idx="6"/>
            </p:cNvCxnSpPr>
            <p:nvPr/>
          </p:nvCxnSpPr>
          <p:spPr>
            <a:xfrm flipV="1">
              <a:off x="2709657" y="5063003"/>
              <a:ext cx="927868" cy="37578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矢印コネクタ 118"/>
            <p:cNvCxnSpPr>
              <a:stCxn id="120" idx="6"/>
            </p:cNvCxnSpPr>
            <p:nvPr/>
          </p:nvCxnSpPr>
          <p:spPr>
            <a:xfrm>
              <a:off x="3269549" y="4975404"/>
              <a:ext cx="312698" cy="3473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円/楕円 119"/>
            <p:cNvSpPr/>
            <p:nvPr/>
          </p:nvSpPr>
          <p:spPr>
            <a:xfrm>
              <a:off x="3204045" y="4942653"/>
              <a:ext cx="65504" cy="6550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121" name="直線コネクタ 120"/>
            <p:cNvCxnSpPr>
              <a:endCxn id="99" idx="3"/>
            </p:cNvCxnSpPr>
            <p:nvPr/>
          </p:nvCxnSpPr>
          <p:spPr>
            <a:xfrm flipV="1">
              <a:off x="3489559" y="4531976"/>
              <a:ext cx="375886" cy="120819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円/楕円 122"/>
            <p:cNvSpPr/>
            <p:nvPr/>
          </p:nvSpPr>
          <p:spPr>
            <a:xfrm>
              <a:off x="3424054" y="4611682"/>
              <a:ext cx="47723" cy="7386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3661017" y="4969028"/>
              <a:ext cx="47723" cy="7386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6208782" y="3885690"/>
              <a:ext cx="43739" cy="65504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126" name="直線矢印コネクタ 125"/>
            <p:cNvCxnSpPr>
              <a:stCxn id="116" idx="6"/>
            </p:cNvCxnSpPr>
            <p:nvPr/>
          </p:nvCxnSpPr>
          <p:spPr>
            <a:xfrm flipV="1">
              <a:off x="2422203" y="4685546"/>
              <a:ext cx="1001850" cy="32261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0"/>
          <p:cNvSpPr>
            <a:spLocks noChangeArrowheads="1"/>
          </p:cNvSpPr>
          <p:nvPr/>
        </p:nvSpPr>
        <p:spPr bwMode="auto">
          <a:xfrm>
            <a:off x="1547664" y="5933653"/>
            <a:ext cx="6264696" cy="467147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小領域間の光の伝播の高速な計算方法を解説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2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問題提起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Step2. </a:t>
            </a:r>
            <a:r>
              <a:rPr lang="ja-JP" altLang="en-US" dirty="0" smtClean="0"/>
              <a:t>小領域間の</a:t>
            </a:r>
            <a:r>
              <a:rPr lang="ja-JP" altLang="en-US" dirty="0"/>
              <a:t>光の</a:t>
            </a:r>
            <a:r>
              <a:rPr lang="ja-JP" altLang="en-US" dirty="0" smtClean="0"/>
              <a:t>伝播の計算</a:t>
            </a:r>
            <a:endParaRPr lang="en-US" altLang="ja-JP" dirty="0" smtClean="0"/>
          </a:p>
          <a:p>
            <a:pPr lvl="1"/>
            <a:r>
              <a:rPr lang="ja-JP" altLang="en-US" dirty="0"/>
              <a:t>キーアイディア</a:t>
            </a:r>
            <a:r>
              <a:rPr lang="ja-JP" altLang="en-US" dirty="0" smtClean="0"/>
              <a:t>の説明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小領域間の伝播行列の計算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拡張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Step4.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099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問題提起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Step2. </a:t>
            </a:r>
            <a:r>
              <a:rPr lang="ja-JP" altLang="en-US" dirty="0" smtClean="0"/>
              <a:t>小領域間の</a:t>
            </a:r>
            <a:r>
              <a:rPr lang="ja-JP" altLang="en-US" dirty="0"/>
              <a:t>光の</a:t>
            </a:r>
            <a:r>
              <a:rPr lang="ja-JP" altLang="en-US" dirty="0" smtClean="0"/>
              <a:t>伝播の計算</a:t>
            </a:r>
            <a:endParaRPr lang="en-US" altLang="ja-JP" dirty="0" smtClean="0"/>
          </a:p>
          <a:p>
            <a:pPr lvl="1"/>
            <a:r>
              <a:rPr lang="ja-JP" altLang="en-US" dirty="0"/>
              <a:t>キーアイディア</a:t>
            </a:r>
            <a:r>
              <a:rPr lang="ja-JP" altLang="en-US" dirty="0" smtClean="0"/>
              <a:t>の説明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C0C0C0"/>
                </a:solidFill>
              </a:rPr>
              <a:t>小領域間の伝播行列の計算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拡張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Step4.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069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" y="1918800"/>
            <a:ext cx="7708823" cy="43308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" y="1918800"/>
            <a:ext cx="7708823" cy="4330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キーアイディア （</a:t>
            </a:r>
            <a:r>
              <a:rPr lang="en-US" altLang="ja-JP" dirty="0" smtClean="0"/>
              <a:t>1/6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小領域間の光の伝播を個別に計算</a:t>
            </a:r>
            <a:endParaRPr lang="en-US" altLang="ja-JP" dirty="0" smtClean="0"/>
          </a:p>
        </p:txBody>
      </p:sp>
      <p:pic>
        <p:nvPicPr>
          <p:cNvPr id="4" name="Picture 5" descr="C:\Users\re-yasuda\Downloads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232248" cy="125502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82752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4" y="1916832"/>
            <a:ext cx="7710536" cy="43317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キーアイディア （</a:t>
            </a:r>
            <a:r>
              <a:rPr lang="en-US" altLang="ja-JP" dirty="0" smtClean="0"/>
              <a:t>2/6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例として右⇒（中央）⇒左へ伝播する光を考える</a:t>
            </a:r>
            <a:endParaRPr lang="en-US" altLang="ja-JP" dirty="0" smtClean="0"/>
          </a:p>
        </p:txBody>
      </p:sp>
      <p:pic>
        <p:nvPicPr>
          <p:cNvPr id="4" name="Picture 5" descr="C:\Users\re-yasuda\Downloads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232248" cy="125502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/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57335" y="5805264"/>
            <a:ext cx="7947113" cy="486679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キーアイディアでは多重反射を考慮しない光の伝播を考える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7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キーアイディア （</a:t>
            </a:r>
            <a:r>
              <a:rPr lang="en-US" altLang="ja-JP" dirty="0" smtClean="0"/>
              <a:t>3/6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小領域間</a:t>
            </a:r>
            <a:r>
              <a:rPr lang="ja-JP" altLang="en-US" dirty="0"/>
              <a:t>の光の</a:t>
            </a:r>
            <a:r>
              <a:rPr lang="ja-JP" altLang="en-US" dirty="0" smtClean="0"/>
              <a:t>伝播は頂点間の影響に帰着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77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キーアイディア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4/6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小領域間の光の伝播行列</a:t>
            </a:r>
            <a:r>
              <a:rPr lang="en-US" altLang="ja-JP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dirty="0" smtClean="0"/>
              <a:t>を前計算</a:t>
            </a:r>
            <a:endParaRPr lang="en-US" altLang="ja-JP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644008" y="2060848"/>
                <a:ext cx="2448272" cy="50135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1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altLang="ja-JP" sz="1400">
                                <a:latin typeface="Cambria Math"/>
                              </a:rPr>
                              <m:t>𝐌</m:t>
                            </m:r>
                            <m:r>
                              <m:rPr>
                                <m:brk m:alnAt="7"/>
                              </m:rP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m:rPr>
                                <m:brk m:alnAt="7"/>
                              </m:rPr>
                              <a:rPr lang="ja-JP" altLang="en-US" sz="1400" i="1">
                                <a:latin typeface="Cambria Math"/>
                              </a:rPr>
                              <m:t>伝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播先の小領域の頂点数</m:t>
                            </m:r>
                          </m:e>
                        </m:mr>
                        <m:mr>
                          <m:e>
                            <m:r>
                              <a:rPr lang="en-US" altLang="ja-JP" sz="1400">
                                <a:latin typeface="Cambria Math"/>
                              </a:rPr>
                              <m:t>𝐍</m:t>
                            </m:r>
                            <m: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伝播元の小領域の頂点数</m:t>
                            </m:r>
                          </m:e>
                        </m:mr>
                      </m:m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2060848"/>
                <a:ext cx="2448272" cy="501356"/>
              </a:xfrm>
              <a:prstGeom prst="rect">
                <a:avLst/>
              </a:prstGeom>
              <a:blipFill rotWithShape="1">
                <a:blip r:embed="rId5"/>
                <a:stretch>
                  <a:fillRect b="-6024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3491880" y="4653136"/>
            <a:ext cx="2052228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>
                <a:latin typeface="+mn-ea"/>
                <a:ea typeface="+mn-ea"/>
              </a:rPr>
              <a:t>光の伝播行列</a:t>
            </a:r>
            <a:r>
              <a:rPr kumimoji="1" lang="en-US" altLang="ja-JP" sz="2200" dirty="0" smtClean="0">
                <a:latin typeface="Cambria Math" pitchFamily="18" charset="0"/>
                <a:ea typeface="Cambria Math" pitchFamily="18" charset="0"/>
              </a:rPr>
              <a:t>P</a:t>
            </a:r>
            <a:endParaRPr kumimoji="1" lang="ja-JP" altLang="en-US" sz="2200" dirty="0">
              <a:latin typeface="Cambria Math" pitchFamily="18" charset="0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1391033" y="1961633"/>
            <a:ext cx="2935224" cy="1628664"/>
          </a:xfrm>
          <a:prstGeom prst="roundRect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899592" y="1916832"/>
                <a:ext cx="3960440" cy="162813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700" i="1">
                              <a:latin typeface="Cambria Math"/>
                            </a:rPr>
                          </m:ctrlPr>
                        </m:mPr>
                        <m:mr>
                          <m:e/>
                        </m:mr>
                        <m:mr>
                          <m:e>
                            <m:r>
                              <a:rPr lang="en-US" altLang="ja-JP" sz="2700"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ja-JP" sz="2700">
                                <a:latin typeface="Cambria Math"/>
                              </a:rPr>
                              <m:t>𝐌</m:t>
                            </m:r>
                            <m:r>
                              <a:rPr lang="ja-JP" altLang="en-US" sz="2700" i="1">
                                <a:latin typeface="Cambria Math"/>
                              </a:rPr>
                              <m:t>行</m:t>
                            </m:r>
                          </m:e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700" i="1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altLang="ja-JP" sz="2700" b="1" i="0">
                                <a:latin typeface="Cambria Math"/>
                              </a:rPr>
                              <m:t>𝐍</m:t>
                            </m:r>
                            <m:r>
                              <a:rPr lang="ja-JP" altLang="en-US" sz="2700" i="1">
                                <a:latin typeface="Cambria Math"/>
                              </a:rPr>
                              <m:t>列</m:t>
                            </m:r>
                          </m:e>
                        </m:m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ja-JP" sz="27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7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  <m:e/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kumimoji="1" lang="en-US" altLang="ja-JP" sz="2700" b="1" dirty="0" smtClean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916832"/>
                <a:ext cx="3960440" cy="16281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2627784" y="2249577"/>
            <a:ext cx="1138152" cy="1323439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kumimoji="1" lang="en-US" altLang="ja-JP" sz="8000" b="0" dirty="0" smtClean="0">
                <a:latin typeface="Cambria Math" pitchFamily="18" charset="0"/>
                <a:ea typeface="Cambria Math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31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1" grpId="0"/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2206800"/>
            <a:ext cx="7506098" cy="41158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キーアイディア （</a:t>
            </a:r>
            <a:r>
              <a:rPr lang="en-US" altLang="ja-JP" dirty="0" smtClean="0"/>
              <a:t>5/6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光の伝播行列</a:t>
            </a:r>
            <a:r>
              <a:rPr lang="en-US" altLang="ja-JP" b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dirty="0" smtClean="0"/>
              <a:t>を利用して光の伝播を高速に計算</a:t>
            </a:r>
            <a:endParaRPr lang="en-US" altLang="ja-JP" dirty="0" smtClean="0"/>
          </a:p>
        </p:txBody>
      </p:sp>
      <p:sp>
        <p:nvSpPr>
          <p:cNvPr id="24" name="角丸四角形 23"/>
          <p:cNvSpPr/>
          <p:nvPr/>
        </p:nvSpPr>
        <p:spPr bwMode="auto">
          <a:xfrm>
            <a:off x="1547664" y="1988840"/>
            <a:ext cx="5544616" cy="1504168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300193" y="2153120"/>
            <a:ext cx="576064" cy="1170835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300192" y="2351764"/>
                <a:ext cx="648072" cy="82817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ja-JP" i="1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𝑵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2351764"/>
                <a:ext cx="648072" cy="8281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156176" y="5925945"/>
                <a:ext cx="2520280" cy="31136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>
                          <a:latin typeface="Cambria Math"/>
                        </a:rPr>
                        <m:t>𝐬</m:t>
                      </m:r>
                      <m:r>
                        <a:rPr lang="en-US" altLang="ja-JP" sz="1400" i="1">
                          <a:latin typeface="Cambria Math"/>
                        </a:rPr>
                        <m:t>:</m:t>
                      </m:r>
                      <m:r>
                        <a:rPr lang="ja-JP" altLang="en-US" sz="1400" i="1">
                          <a:latin typeface="Cambria Math"/>
                        </a:rPr>
                        <m:t>伝播元の小領域の頂点の色</m:t>
                      </m:r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5925945"/>
                <a:ext cx="2520280" cy="31136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23528" y="5925945"/>
                <a:ext cx="2556284" cy="31136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1400" b="1" i="1" smtClean="0">
                          <a:latin typeface="Cambria Math"/>
                        </a:rPr>
                        <m:t>𝒅</m:t>
                      </m:r>
                      <m:r>
                        <a:rPr lang="en-US" altLang="ja-JP" sz="1400" i="1">
                          <a:latin typeface="Cambria Math"/>
                        </a:rPr>
                        <m:t>:</m:t>
                      </m:r>
                      <m:r>
                        <a:rPr lang="ja-JP" altLang="en-US" sz="1400" i="1">
                          <a:latin typeface="Cambria Math"/>
                        </a:rPr>
                        <m:t>伝播</m:t>
                      </m:r>
                      <m:r>
                        <a:rPr lang="ja-JP" altLang="en-US" sz="1400" b="1" i="1" smtClean="0">
                          <a:latin typeface="Cambria Math"/>
                        </a:rPr>
                        <m:t>先</m:t>
                      </m:r>
                      <m:r>
                        <a:rPr lang="ja-JP" altLang="en-US" sz="1400" i="1">
                          <a:latin typeface="Cambria Math"/>
                        </a:rPr>
                        <m:t>の小領域の頂点の色</m:t>
                      </m:r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925945"/>
                <a:ext cx="2556284" cy="31136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角丸四角形 18"/>
          <p:cNvSpPr/>
          <p:nvPr/>
        </p:nvSpPr>
        <p:spPr bwMode="auto">
          <a:xfrm>
            <a:off x="3347864" y="2153120"/>
            <a:ext cx="2232249" cy="1170835"/>
          </a:xfrm>
          <a:prstGeom prst="roundRect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222136" y="2107400"/>
                <a:ext cx="2440533" cy="1229888"/>
              </a:xfrm>
              <a:prstGeom prst="rect">
                <a:avLst/>
              </a:prstGeom>
              <a:noFill/>
              <a:ln w="12700" cmpd="sng">
                <a:noFill/>
                <a:rou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>
                              <a:latin typeface="Cambria Math"/>
                            </a:rPr>
                          </m:ctrlPr>
                        </m:mPr>
                        <m:mr>
                          <m:e/>
                        </m:mr>
                        <m:mr>
                          <m:e>
                            <m:r>
                              <a:rPr lang="en-US" altLang="ja-JP" sz="2000"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ja-JP" sz="2000">
                                <a:latin typeface="Cambria Math"/>
                              </a:rPr>
                              <m:t>𝐌</m:t>
                            </m:r>
                            <m:r>
                              <a:rPr lang="ja-JP" altLang="en-US" sz="2000" i="1">
                                <a:latin typeface="Cambria Math"/>
                              </a:rPr>
                              <m:t>行</m:t>
                            </m:r>
                          </m:e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altLang="ja-JP" sz="2000" b="1" i="0">
                                <a:latin typeface="Cambria Math"/>
                              </a:rPr>
                              <m:t>𝐍</m:t>
                            </m:r>
                            <m:r>
                              <a:rPr lang="ja-JP" altLang="en-US" sz="2000" i="1">
                                <a:latin typeface="Cambria Math"/>
                              </a:rPr>
                              <m:t>列</m:t>
                            </m:r>
                          </m:e>
                        </m:m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0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/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  <m:e/>
                                  </m:mr>
                                  <m:mr>
                                    <m:e/>
                                    <m:e/>
                                    <m:e/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kumimoji="1" lang="en-US" altLang="ja-JP" sz="2000" dirty="0" smtClean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136" y="2107400"/>
                <a:ext cx="2440533" cy="122988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12700" cmpd="sng">
                <a:noFill/>
                <a:round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 bwMode="auto">
          <a:xfrm>
            <a:off x="1808470" y="2153120"/>
            <a:ext cx="576064" cy="1170835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763688" y="2267927"/>
                <a:ext cx="720080" cy="97270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ja-JP" i="1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kumimoji="1" lang="en-US" altLang="ja-JP" b="1" i="1" smtClean="0">
                                        <a:latin typeface="Cambria Math"/>
                                      </a:rPr>
                                      <m:t>𝑴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267927"/>
                <a:ext cx="720080" cy="97270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796136" y="2574258"/>
                <a:ext cx="36004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574258"/>
                <a:ext cx="360040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6949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2699792" y="2574258"/>
                <a:ext cx="36004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574258"/>
                <a:ext cx="3600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1864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矢印コネクタ 26"/>
          <p:cNvCxnSpPr/>
          <p:nvPr/>
        </p:nvCxnSpPr>
        <p:spPr bwMode="auto">
          <a:xfrm flipV="1">
            <a:off x="6601782" y="3323955"/>
            <a:ext cx="0" cy="154462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0" name="直線矢印コネクタ 29"/>
          <p:cNvCxnSpPr/>
          <p:nvPr/>
        </p:nvCxnSpPr>
        <p:spPr bwMode="auto">
          <a:xfrm flipV="1">
            <a:off x="2111169" y="3323955"/>
            <a:ext cx="0" cy="154462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4081920" y="2394600"/>
            <a:ext cx="1138152" cy="938719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kumimoji="1" lang="en-US" altLang="ja-JP" sz="5500" b="0" dirty="0" smtClean="0">
                <a:latin typeface="Cambria Math" pitchFamily="18" charset="0"/>
                <a:ea typeface="Cambria Math" pitchFamily="18" charset="0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3248424" y="5925945"/>
                <a:ext cx="2448272" cy="50135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1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altLang="ja-JP" sz="1400">
                                <a:latin typeface="Cambria Math"/>
                              </a:rPr>
                              <m:t>𝐌</m:t>
                            </m:r>
                            <m:r>
                              <m:rPr>
                                <m:brk m:alnAt="7"/>
                              </m:rP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m:rPr>
                                <m:brk m:alnAt="7"/>
                              </m:rPr>
                              <a:rPr lang="ja-JP" altLang="en-US" sz="1400" i="1">
                                <a:latin typeface="Cambria Math"/>
                              </a:rPr>
                              <m:t>伝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播先の小領域の頂点数</m:t>
                            </m:r>
                          </m:e>
                        </m:mr>
                        <m:mr>
                          <m:e>
                            <m:r>
                              <a:rPr lang="en-US" altLang="ja-JP" sz="1400">
                                <a:latin typeface="Cambria Math"/>
                              </a:rPr>
                              <m:t>𝐍</m:t>
                            </m:r>
                            <m: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伝播元の小領域の頂点数</m:t>
                            </m:r>
                          </m:e>
                        </m:mr>
                      </m:m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424" y="5925945"/>
                <a:ext cx="2448272" cy="501356"/>
              </a:xfrm>
              <a:prstGeom prst="rect">
                <a:avLst/>
              </a:prstGeom>
              <a:blipFill rotWithShape="1">
                <a:blip r:embed="rId13"/>
                <a:stretch>
                  <a:fillRect b="-6024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54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/>
      <p:bldP spid="12" grpId="0" animBg="1"/>
      <p:bldP spid="13" grpId="0" animBg="1"/>
      <p:bldP spid="21" grpId="0" animBg="1"/>
      <p:bldP spid="15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4176464" cy="41764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4176464" cy="41764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間接光の概要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そもそも間接光って何</a:t>
            </a:r>
            <a:r>
              <a:rPr lang="en-US" altLang="ja-JP" dirty="0" smtClean="0"/>
              <a:t>?</a:t>
            </a:r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  ⇒ 光源から一度以上物体に反射して届く光</a:t>
            </a:r>
            <a:endParaRPr lang="en-US" altLang="ja-JP" sz="600" dirty="0" smtClean="0"/>
          </a:p>
        </p:txBody>
      </p:sp>
    </p:spTree>
    <p:extLst>
      <p:ext uri="{BB962C8B-B14F-4D97-AF65-F5344CB8AC3E}">
        <p14:creationId xmlns:p14="http://schemas.microsoft.com/office/powerpoint/2010/main" val="241228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キーアイディア （</a:t>
            </a:r>
            <a:r>
              <a:rPr lang="en-US" altLang="ja-JP" dirty="0" smtClean="0"/>
              <a:t>6/6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09452" y="1334811"/>
            <a:ext cx="8641903" cy="5112568"/>
          </a:xfrm>
        </p:spPr>
        <p:txBody>
          <a:bodyPr/>
          <a:lstStyle/>
          <a:p>
            <a:r>
              <a:rPr lang="ja-JP" altLang="en-US" dirty="0" smtClean="0"/>
              <a:t>光の伝播を係数からの変換に修正</a:t>
            </a:r>
            <a:endParaRPr lang="en-US" altLang="ja-JP" dirty="0" smtClean="0"/>
          </a:p>
        </p:txBody>
      </p:sp>
      <p:sp>
        <p:nvSpPr>
          <p:cNvPr id="5" name="角丸四角形 4"/>
          <p:cNvSpPr/>
          <p:nvPr/>
        </p:nvSpPr>
        <p:spPr bwMode="auto">
          <a:xfrm rot="5400000">
            <a:off x="3628141" y="624465"/>
            <a:ext cx="1774493" cy="8587104"/>
          </a:xfrm>
          <a:prstGeom prst="roundRect">
            <a:avLst>
              <a:gd name="adj" fmla="val 8054"/>
            </a:avLst>
          </a:prstGeom>
          <a:gradFill>
            <a:gsLst>
              <a:gs pos="0">
                <a:srgbClr val="DDE8CA"/>
              </a:gs>
              <a:gs pos="80000">
                <a:srgbClr val="E7EFD9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75" y="4356583"/>
            <a:ext cx="1215997" cy="121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67" y="4346544"/>
            <a:ext cx="1236075" cy="12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58" y="4346544"/>
            <a:ext cx="1236075" cy="12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17" y="4346544"/>
            <a:ext cx="1236075" cy="12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8368743" y="4750023"/>
            <a:ext cx="667753" cy="479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14" y="2350788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56" y="2333385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13" y="2337255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40" y="2333385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8368743" y="2721969"/>
            <a:ext cx="667753" cy="479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776649" y="4632580"/>
                <a:ext cx="559614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649" y="4632580"/>
                <a:ext cx="559614" cy="53631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4554489" y="4632581"/>
                <a:ext cx="725458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89" y="4632581"/>
                <a:ext cx="725458" cy="536319"/>
              </a:xfrm>
              <a:prstGeom prst="rect">
                <a:avLst/>
              </a:prstGeom>
              <a:blipFill rotWithShape="1">
                <a:blip r:embed="rId19"/>
                <a:stretch>
                  <a:fillRect l="-25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491016" y="4632581"/>
                <a:ext cx="785402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016" y="4632581"/>
                <a:ext cx="785402" cy="536319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2429018" y="4593403"/>
                <a:ext cx="497459" cy="64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018" y="4593403"/>
                <a:ext cx="497459" cy="649228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角丸四角形 37"/>
          <p:cNvSpPr/>
          <p:nvPr/>
        </p:nvSpPr>
        <p:spPr bwMode="auto">
          <a:xfrm>
            <a:off x="3509283" y="4351610"/>
            <a:ext cx="698858" cy="1227330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3554998" y="4375553"/>
                <a:ext cx="660412" cy="114531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998" y="4375553"/>
                <a:ext cx="660412" cy="1145314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角丸四角形 43"/>
          <p:cNvSpPr/>
          <p:nvPr/>
        </p:nvSpPr>
        <p:spPr bwMode="auto">
          <a:xfrm>
            <a:off x="5513541" y="4351611"/>
            <a:ext cx="698858" cy="1223576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5559257" y="4371800"/>
                <a:ext cx="660412" cy="114531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 smtClean="0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257" y="4371800"/>
                <a:ext cx="660412" cy="1145314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角丸四角形 46"/>
          <p:cNvSpPr/>
          <p:nvPr/>
        </p:nvSpPr>
        <p:spPr bwMode="auto">
          <a:xfrm>
            <a:off x="7431895" y="4344561"/>
            <a:ext cx="698858" cy="1232292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7477610" y="4373467"/>
                <a:ext cx="660412" cy="114531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610" y="4373467"/>
                <a:ext cx="660412" cy="1145314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角丸四角形 60"/>
          <p:cNvSpPr/>
          <p:nvPr/>
        </p:nvSpPr>
        <p:spPr bwMode="auto">
          <a:xfrm>
            <a:off x="5532336" y="2352178"/>
            <a:ext cx="664950" cy="1200878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/>
              <p:cNvSpPr txBox="1"/>
              <p:nvPr/>
            </p:nvSpPr>
            <p:spPr>
              <a:xfrm>
                <a:off x="5559650" y="2360555"/>
                <a:ext cx="660412" cy="11543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62" name="テキスト ボックス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650" y="2360555"/>
                <a:ext cx="660412" cy="1154321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角丸四角形 62"/>
          <p:cNvSpPr/>
          <p:nvPr/>
        </p:nvSpPr>
        <p:spPr bwMode="auto">
          <a:xfrm>
            <a:off x="7423162" y="2354403"/>
            <a:ext cx="664950" cy="1200878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/>
              <p:cNvSpPr txBox="1"/>
              <p:nvPr/>
            </p:nvSpPr>
            <p:spPr>
              <a:xfrm>
                <a:off x="7450476" y="2362780"/>
                <a:ext cx="660412" cy="11543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64" name="テキスト ボックス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476" y="2362780"/>
                <a:ext cx="660412" cy="1154321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下矢印 49"/>
          <p:cNvSpPr/>
          <p:nvPr/>
        </p:nvSpPr>
        <p:spPr bwMode="auto">
          <a:xfrm>
            <a:off x="3307829" y="3701706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3405572" y="3680506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572" y="3680506"/>
                <a:ext cx="987282" cy="400110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下矢印 52"/>
          <p:cNvSpPr/>
          <p:nvPr/>
        </p:nvSpPr>
        <p:spPr bwMode="auto">
          <a:xfrm>
            <a:off x="5319003" y="3701706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/>
              <p:cNvSpPr txBox="1"/>
              <p:nvPr/>
            </p:nvSpPr>
            <p:spPr>
              <a:xfrm>
                <a:off x="5416745" y="3680506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54" name="テキスト ボックス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745" y="3680506"/>
                <a:ext cx="987282" cy="400110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下矢印 55"/>
          <p:cNvSpPr/>
          <p:nvPr/>
        </p:nvSpPr>
        <p:spPr bwMode="auto">
          <a:xfrm>
            <a:off x="7193575" y="3701702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/>
              <p:cNvSpPr txBox="1"/>
              <p:nvPr/>
            </p:nvSpPr>
            <p:spPr>
              <a:xfrm>
                <a:off x="7291318" y="3680500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57" name="テキスト ボックス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318" y="3680500"/>
                <a:ext cx="987282" cy="400110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下矢印 58"/>
          <p:cNvSpPr/>
          <p:nvPr/>
        </p:nvSpPr>
        <p:spPr bwMode="auto">
          <a:xfrm>
            <a:off x="827584" y="3712240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/>
              <p:cNvSpPr txBox="1"/>
              <p:nvPr/>
            </p:nvSpPr>
            <p:spPr>
              <a:xfrm>
                <a:off x="925327" y="3691040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60" name="テキスト ボックス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27" y="3691040"/>
                <a:ext cx="987282" cy="400110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図 6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7" y="2405393"/>
            <a:ext cx="859037" cy="10961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" y="4519170"/>
            <a:ext cx="853588" cy="8835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9" name="角丸四角形 28"/>
          <p:cNvSpPr/>
          <p:nvPr/>
        </p:nvSpPr>
        <p:spPr bwMode="auto">
          <a:xfrm>
            <a:off x="1552686" y="2415455"/>
            <a:ext cx="501193" cy="1086745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1498881" y="2446822"/>
                <a:ext cx="660412" cy="99944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6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6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600" dirty="0" smtClean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81" y="2446822"/>
                <a:ext cx="660412" cy="999441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角丸四角形 40"/>
          <p:cNvSpPr/>
          <p:nvPr/>
        </p:nvSpPr>
        <p:spPr bwMode="auto">
          <a:xfrm>
            <a:off x="1517951" y="4422961"/>
            <a:ext cx="565703" cy="1096670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1498881" y="4432286"/>
                <a:ext cx="660412" cy="106087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6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6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600" dirty="0" smtClean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81" y="4432286"/>
                <a:ext cx="660412" cy="1060877"/>
              </a:xfrm>
              <a:prstGeom prst="rect">
                <a:avLst/>
              </a:prstGeom>
              <a:blipFill rotWithShape="1">
                <a:blip r:embed="rId34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822176" y="2642997"/>
                <a:ext cx="559614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176" y="2642997"/>
                <a:ext cx="559614" cy="536319"/>
              </a:xfrm>
              <a:prstGeom prst="rect">
                <a:avLst/>
              </a:prstGeom>
              <a:blipFill rotWithShape="1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539246" y="2642997"/>
                <a:ext cx="725458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246" y="2642997"/>
                <a:ext cx="725458" cy="536319"/>
              </a:xfrm>
              <a:prstGeom prst="rect">
                <a:avLst/>
              </a:prstGeom>
              <a:blipFill rotWithShape="1">
                <a:blip r:embed="rId36"/>
                <a:stretch>
                  <a:fillRect l="-33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6475773" y="2642997"/>
                <a:ext cx="785402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773" y="2642997"/>
                <a:ext cx="785402" cy="536319"/>
              </a:xfrm>
              <a:prstGeom prst="rect">
                <a:avLst/>
              </a:prstGeom>
              <a:blipFill rotWithShape="1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2425929" y="2603819"/>
                <a:ext cx="4974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929" y="2603819"/>
                <a:ext cx="497459" cy="646331"/>
              </a:xfrm>
              <a:prstGeom prst="rect">
                <a:avLst/>
              </a:prstGeom>
              <a:blipFill rotWithShape="1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角丸四角形 25"/>
          <p:cNvSpPr/>
          <p:nvPr/>
        </p:nvSpPr>
        <p:spPr bwMode="auto">
          <a:xfrm>
            <a:off x="3527684" y="2343849"/>
            <a:ext cx="664950" cy="1200878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3554998" y="2352226"/>
                <a:ext cx="660412" cy="11543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998" y="2352226"/>
                <a:ext cx="660412" cy="1154321"/>
              </a:xfrm>
              <a:prstGeom prst="rect">
                <a:avLst/>
              </a:prstGeom>
              <a:blipFill rotWithShape="1">
                <a:blip r:embed="rId39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9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0" grpId="0"/>
      <p:bldP spid="21" grpId="0"/>
      <p:bldP spid="22" grpId="0"/>
      <p:bldP spid="23" grpId="0"/>
      <p:bldP spid="24" grpId="0"/>
      <p:bldP spid="38" grpId="0" animBg="1"/>
      <p:bldP spid="39" grpId="0"/>
      <p:bldP spid="44" grpId="0" animBg="1"/>
      <p:bldP spid="45" grpId="0"/>
      <p:bldP spid="47" grpId="0" animBg="1"/>
      <p:bldP spid="48" grpId="0"/>
      <p:bldP spid="61" grpId="0" animBg="1"/>
      <p:bldP spid="62" grpId="0"/>
      <p:bldP spid="63" grpId="0" animBg="1"/>
      <p:bldP spid="64" grpId="0"/>
      <p:bldP spid="50" grpId="0" animBg="1"/>
      <p:bldP spid="51" grpId="0"/>
      <p:bldP spid="53" grpId="0" animBg="1"/>
      <p:bldP spid="54" grpId="0"/>
      <p:bldP spid="56" grpId="0" animBg="1"/>
      <p:bldP spid="57" grpId="0"/>
      <p:bldP spid="16" grpId="0"/>
      <p:bldP spid="17" grpId="0"/>
      <p:bldP spid="18" grpId="0"/>
      <p:bldP spid="19" grpId="0"/>
      <p:bldP spid="26" grpId="0" animBg="1"/>
      <p:bldP spid="2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問題提起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Step2. </a:t>
            </a:r>
            <a:r>
              <a:rPr lang="ja-JP" altLang="en-US" dirty="0" smtClean="0"/>
              <a:t>小領域間の</a:t>
            </a:r>
            <a:r>
              <a:rPr lang="ja-JP" altLang="en-US" dirty="0"/>
              <a:t>光の</a:t>
            </a:r>
            <a:r>
              <a:rPr lang="ja-JP" altLang="en-US" dirty="0" smtClean="0"/>
              <a:t>伝播の計算</a:t>
            </a:r>
            <a:endParaRPr lang="en-US" altLang="ja-JP" dirty="0" smtClean="0"/>
          </a:p>
          <a:p>
            <a:pPr lvl="1"/>
            <a:r>
              <a:rPr lang="ja-JP" altLang="en-US" dirty="0">
                <a:solidFill>
                  <a:srgbClr val="C0C0C0"/>
                </a:solidFill>
              </a:rPr>
              <a:t>キーアイディア</a:t>
            </a:r>
            <a:r>
              <a:rPr lang="ja-JP" altLang="en-US" dirty="0" smtClean="0">
                <a:solidFill>
                  <a:srgbClr val="C0C0C0"/>
                </a:solidFill>
              </a:rPr>
              <a:t>の説明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lvl="1"/>
            <a:r>
              <a:rPr lang="ja-JP" altLang="en-US" dirty="0" smtClean="0"/>
              <a:t>小領域間の伝播行列の計算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Step3</a:t>
            </a:r>
            <a:r>
              <a:rPr lang="en-US" altLang="ja-JP" dirty="0">
                <a:solidFill>
                  <a:srgbClr val="C0C0C0"/>
                </a:solidFill>
              </a:rPr>
              <a:t>. </a:t>
            </a:r>
            <a:r>
              <a:rPr lang="ja-JP" altLang="en-US" dirty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拡張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Step4.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203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2420959" cy="4680520"/>
          </a:xfrm>
          <a:prstGeom prst="rect">
            <a:avLst/>
          </a:prstGeom>
        </p:spPr>
      </p:pic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ライトフィールドという概念を導入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ja-JP" altLang="en-US" sz="3600" dirty="0" smtClean="0"/>
              <a:t>光の伝播</a:t>
            </a:r>
            <a:r>
              <a:rPr lang="ja-JP" altLang="en-US" sz="3600" dirty="0"/>
              <a:t>行列の</a:t>
            </a:r>
            <a:r>
              <a:rPr lang="ja-JP" altLang="en-US" sz="3600" dirty="0" smtClean="0"/>
              <a:t>計算 （</a:t>
            </a:r>
            <a:r>
              <a:rPr lang="en-US" altLang="ja-JP" sz="3600" dirty="0" smtClean="0"/>
              <a:t>1/7</a:t>
            </a:r>
            <a:r>
              <a:rPr lang="ja-JP" altLang="en-US" sz="3600" dirty="0" smtClean="0"/>
              <a:t>）</a:t>
            </a:r>
            <a:endParaRPr kumimoji="1" lang="ja-JP" altLang="en-US" sz="3600" dirty="0"/>
          </a:p>
        </p:txBody>
      </p:sp>
      <p:sp>
        <p:nvSpPr>
          <p:cNvPr id="48" name="右矢印 47"/>
          <p:cNvSpPr/>
          <p:nvPr/>
        </p:nvSpPr>
        <p:spPr bwMode="auto">
          <a:xfrm>
            <a:off x="4644008" y="4052182"/>
            <a:ext cx="615059" cy="357345"/>
          </a:xfrm>
          <a:prstGeom prst="rightArrow">
            <a:avLst>
              <a:gd name="adj1" fmla="val 38436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3" name="Rectangle 10"/>
          <p:cNvSpPr>
            <a:spLocks noChangeArrowheads="1"/>
          </p:cNvSpPr>
          <p:nvPr/>
        </p:nvSpPr>
        <p:spPr bwMode="auto">
          <a:xfrm>
            <a:off x="258275" y="5589240"/>
            <a:ext cx="5033805" cy="83018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1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ライトフィールドは、任意の点群を通過する</a:t>
            </a:r>
            <a:endParaRPr lang="en-US" altLang="ja-JP" sz="21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1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光を体系的に記録するためのデータ構造</a:t>
            </a:r>
            <a:endParaRPr lang="en-US" altLang="ja-JP" sz="21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11560" y="3230762"/>
            <a:ext cx="3812317" cy="2070446"/>
            <a:chOff x="-684584" y="1584449"/>
            <a:chExt cx="5701307" cy="3096344"/>
          </a:xfrm>
        </p:grpSpPr>
        <p:pic>
          <p:nvPicPr>
            <p:cNvPr id="40" name="Picture 4" descr="C:\Users\re-yasuda\Downloads\3_2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9" t="-2023" r="2776" b="37373"/>
            <a:stretch/>
          </p:blipFill>
          <p:spPr bwMode="auto">
            <a:xfrm>
              <a:off x="2880070" y="1584449"/>
              <a:ext cx="2136653" cy="170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 descr="C:\Users\re-yasuda\Downloads\3_0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3" r="54565" b="-1843"/>
            <a:stretch/>
          </p:blipFill>
          <p:spPr bwMode="auto">
            <a:xfrm>
              <a:off x="-684584" y="2971471"/>
              <a:ext cx="2136653" cy="170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:\Users\re-yasuda\Downloads\3_1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6" r="24569"/>
            <a:stretch/>
          </p:blipFill>
          <p:spPr bwMode="auto">
            <a:xfrm>
              <a:off x="1153412" y="1828409"/>
              <a:ext cx="2136653" cy="264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フリーフォーム 42"/>
            <p:cNvSpPr/>
            <p:nvPr/>
          </p:nvSpPr>
          <p:spPr>
            <a:xfrm>
              <a:off x="3307153" y="2487295"/>
              <a:ext cx="524619" cy="750749"/>
            </a:xfrm>
            <a:custGeom>
              <a:avLst/>
              <a:gdLst>
                <a:gd name="connsiteX0" fmla="*/ 0 w 396240"/>
                <a:gd name="connsiteY0" fmla="*/ 0 h 617220"/>
                <a:gd name="connsiteX1" fmla="*/ 30480 w 396240"/>
                <a:gd name="connsiteY1" fmla="*/ 281940 h 617220"/>
                <a:gd name="connsiteX2" fmla="*/ 396240 w 396240"/>
                <a:gd name="connsiteY2" fmla="*/ 617220 h 617220"/>
                <a:gd name="connsiteX3" fmla="*/ 396240 w 396240"/>
                <a:gd name="connsiteY3" fmla="*/ 358140 h 617220"/>
                <a:gd name="connsiteX4" fmla="*/ 0 w 396240"/>
                <a:gd name="connsiteY4" fmla="*/ 0 h 617220"/>
                <a:gd name="connsiteX0" fmla="*/ 0 w 396240"/>
                <a:gd name="connsiteY0" fmla="*/ 0 h 640080"/>
                <a:gd name="connsiteX1" fmla="*/ 30480 w 396240"/>
                <a:gd name="connsiteY1" fmla="*/ 281940 h 640080"/>
                <a:gd name="connsiteX2" fmla="*/ 373380 w 396240"/>
                <a:gd name="connsiteY2" fmla="*/ 640080 h 640080"/>
                <a:gd name="connsiteX3" fmla="*/ 396240 w 396240"/>
                <a:gd name="connsiteY3" fmla="*/ 358140 h 640080"/>
                <a:gd name="connsiteX4" fmla="*/ 0 w 396240"/>
                <a:gd name="connsiteY4" fmla="*/ 0 h 640080"/>
                <a:gd name="connsiteX0" fmla="*/ 0 w 373380"/>
                <a:gd name="connsiteY0" fmla="*/ 0 h 640080"/>
                <a:gd name="connsiteX1" fmla="*/ 30480 w 373380"/>
                <a:gd name="connsiteY1" fmla="*/ 281940 h 640080"/>
                <a:gd name="connsiteX2" fmla="*/ 373380 w 373380"/>
                <a:gd name="connsiteY2" fmla="*/ 640080 h 640080"/>
                <a:gd name="connsiteX3" fmla="*/ 373380 w 373380"/>
                <a:gd name="connsiteY3" fmla="*/ 358140 h 640080"/>
                <a:gd name="connsiteX4" fmla="*/ 0 w 373380"/>
                <a:gd name="connsiteY4" fmla="*/ 0 h 640080"/>
                <a:gd name="connsiteX0" fmla="*/ 0 w 388620"/>
                <a:gd name="connsiteY0" fmla="*/ 0 h 594360"/>
                <a:gd name="connsiteX1" fmla="*/ 30480 w 388620"/>
                <a:gd name="connsiteY1" fmla="*/ 281940 h 594360"/>
                <a:gd name="connsiteX2" fmla="*/ 388620 w 388620"/>
                <a:gd name="connsiteY2" fmla="*/ 594360 h 594360"/>
                <a:gd name="connsiteX3" fmla="*/ 373380 w 388620"/>
                <a:gd name="connsiteY3" fmla="*/ 358140 h 594360"/>
                <a:gd name="connsiteX4" fmla="*/ 0 w 388620"/>
                <a:gd name="connsiteY4" fmla="*/ 0 h 594360"/>
                <a:gd name="connsiteX0" fmla="*/ 0 w 373380"/>
                <a:gd name="connsiteY0" fmla="*/ 0 h 624840"/>
                <a:gd name="connsiteX1" fmla="*/ 30480 w 373380"/>
                <a:gd name="connsiteY1" fmla="*/ 281940 h 624840"/>
                <a:gd name="connsiteX2" fmla="*/ 373380 w 373380"/>
                <a:gd name="connsiteY2" fmla="*/ 624840 h 624840"/>
                <a:gd name="connsiteX3" fmla="*/ 373380 w 373380"/>
                <a:gd name="connsiteY3" fmla="*/ 358140 h 624840"/>
                <a:gd name="connsiteX4" fmla="*/ 0 w 373380"/>
                <a:gd name="connsiteY4" fmla="*/ 0 h 624840"/>
                <a:gd name="connsiteX0" fmla="*/ 0 w 381000"/>
                <a:gd name="connsiteY0" fmla="*/ 0 h 624840"/>
                <a:gd name="connsiteX1" fmla="*/ 30480 w 381000"/>
                <a:gd name="connsiteY1" fmla="*/ 281940 h 624840"/>
                <a:gd name="connsiteX2" fmla="*/ 373380 w 381000"/>
                <a:gd name="connsiteY2" fmla="*/ 624840 h 624840"/>
                <a:gd name="connsiteX3" fmla="*/ 381000 w 381000"/>
                <a:gd name="connsiteY3" fmla="*/ 342900 h 624840"/>
                <a:gd name="connsiteX4" fmla="*/ 0 w 381000"/>
                <a:gd name="connsiteY4" fmla="*/ 0 h 624840"/>
                <a:gd name="connsiteX0" fmla="*/ 0 w 502920"/>
                <a:gd name="connsiteY0" fmla="*/ 0 h 518160"/>
                <a:gd name="connsiteX1" fmla="*/ 30480 w 502920"/>
                <a:gd name="connsiteY1" fmla="*/ 281940 h 518160"/>
                <a:gd name="connsiteX2" fmla="*/ 502920 w 502920"/>
                <a:gd name="connsiteY2" fmla="*/ 518160 h 518160"/>
                <a:gd name="connsiteX3" fmla="*/ 381000 w 502920"/>
                <a:gd name="connsiteY3" fmla="*/ 342900 h 518160"/>
                <a:gd name="connsiteX4" fmla="*/ 0 w 502920"/>
                <a:gd name="connsiteY4" fmla="*/ 0 h 518160"/>
                <a:gd name="connsiteX0" fmla="*/ 0 w 495300"/>
                <a:gd name="connsiteY0" fmla="*/ 0 h 487680"/>
                <a:gd name="connsiteX1" fmla="*/ 30480 w 495300"/>
                <a:gd name="connsiteY1" fmla="*/ 281940 h 487680"/>
                <a:gd name="connsiteX2" fmla="*/ 495300 w 495300"/>
                <a:gd name="connsiteY2" fmla="*/ 487680 h 487680"/>
                <a:gd name="connsiteX3" fmla="*/ 381000 w 495300"/>
                <a:gd name="connsiteY3" fmla="*/ 342900 h 487680"/>
                <a:gd name="connsiteX4" fmla="*/ 0 w 495300"/>
                <a:gd name="connsiteY4" fmla="*/ 0 h 487680"/>
                <a:gd name="connsiteX0" fmla="*/ 0 w 487680"/>
                <a:gd name="connsiteY0" fmla="*/ 0 h 464820"/>
                <a:gd name="connsiteX1" fmla="*/ 30480 w 487680"/>
                <a:gd name="connsiteY1" fmla="*/ 281940 h 464820"/>
                <a:gd name="connsiteX2" fmla="*/ 487680 w 487680"/>
                <a:gd name="connsiteY2" fmla="*/ 464820 h 464820"/>
                <a:gd name="connsiteX3" fmla="*/ 381000 w 487680"/>
                <a:gd name="connsiteY3" fmla="*/ 342900 h 464820"/>
                <a:gd name="connsiteX4" fmla="*/ 0 w 487680"/>
                <a:gd name="connsiteY4" fmla="*/ 0 h 464820"/>
                <a:gd name="connsiteX0" fmla="*/ 15240 w 457200"/>
                <a:gd name="connsiteY0" fmla="*/ 0 h 586740"/>
                <a:gd name="connsiteX1" fmla="*/ 0 w 457200"/>
                <a:gd name="connsiteY1" fmla="*/ 403860 h 586740"/>
                <a:gd name="connsiteX2" fmla="*/ 457200 w 457200"/>
                <a:gd name="connsiteY2" fmla="*/ 586740 h 586740"/>
                <a:gd name="connsiteX3" fmla="*/ 350520 w 457200"/>
                <a:gd name="connsiteY3" fmla="*/ 464820 h 586740"/>
                <a:gd name="connsiteX4" fmla="*/ 15240 w 457200"/>
                <a:gd name="connsiteY4" fmla="*/ 0 h 586740"/>
                <a:gd name="connsiteX0" fmla="*/ 15240 w 457200"/>
                <a:gd name="connsiteY0" fmla="*/ 0 h 586740"/>
                <a:gd name="connsiteX1" fmla="*/ 0 w 457200"/>
                <a:gd name="connsiteY1" fmla="*/ 403860 h 586740"/>
                <a:gd name="connsiteX2" fmla="*/ 457200 w 457200"/>
                <a:gd name="connsiteY2" fmla="*/ 586740 h 586740"/>
                <a:gd name="connsiteX3" fmla="*/ 434340 w 457200"/>
                <a:gd name="connsiteY3" fmla="*/ 114300 h 586740"/>
                <a:gd name="connsiteX4" fmla="*/ 15240 w 457200"/>
                <a:gd name="connsiteY4" fmla="*/ 0 h 586740"/>
                <a:gd name="connsiteX0" fmla="*/ 15240 w 449580"/>
                <a:gd name="connsiteY0" fmla="*/ 0 h 609600"/>
                <a:gd name="connsiteX1" fmla="*/ 0 w 449580"/>
                <a:gd name="connsiteY1" fmla="*/ 403860 h 609600"/>
                <a:gd name="connsiteX2" fmla="*/ 449580 w 449580"/>
                <a:gd name="connsiteY2" fmla="*/ 609600 h 609600"/>
                <a:gd name="connsiteX3" fmla="*/ 434340 w 449580"/>
                <a:gd name="connsiteY3" fmla="*/ 114300 h 609600"/>
                <a:gd name="connsiteX4" fmla="*/ 15240 w 449580"/>
                <a:gd name="connsiteY4" fmla="*/ 0 h 609600"/>
                <a:gd name="connsiteX0" fmla="*/ 0 w 434340"/>
                <a:gd name="connsiteY0" fmla="*/ 0 h 609600"/>
                <a:gd name="connsiteX1" fmla="*/ 91440 w 434340"/>
                <a:gd name="connsiteY1" fmla="*/ 373380 h 609600"/>
                <a:gd name="connsiteX2" fmla="*/ 434340 w 434340"/>
                <a:gd name="connsiteY2" fmla="*/ 609600 h 609600"/>
                <a:gd name="connsiteX3" fmla="*/ 419100 w 434340"/>
                <a:gd name="connsiteY3" fmla="*/ 114300 h 609600"/>
                <a:gd name="connsiteX4" fmla="*/ 0 w 434340"/>
                <a:gd name="connsiteY4" fmla="*/ 0 h 609600"/>
                <a:gd name="connsiteX0" fmla="*/ 7620 w 441960"/>
                <a:gd name="connsiteY0" fmla="*/ 0 h 609600"/>
                <a:gd name="connsiteX1" fmla="*/ 0 w 441960"/>
                <a:gd name="connsiteY1" fmla="*/ 411480 h 609600"/>
                <a:gd name="connsiteX2" fmla="*/ 441960 w 441960"/>
                <a:gd name="connsiteY2" fmla="*/ 609600 h 609600"/>
                <a:gd name="connsiteX3" fmla="*/ 426720 w 441960"/>
                <a:gd name="connsiteY3" fmla="*/ 114300 h 609600"/>
                <a:gd name="connsiteX4" fmla="*/ 7620 w 441960"/>
                <a:gd name="connsiteY4" fmla="*/ 0 h 609600"/>
                <a:gd name="connsiteX0" fmla="*/ 7620 w 441960"/>
                <a:gd name="connsiteY0" fmla="*/ 0 h 609600"/>
                <a:gd name="connsiteX1" fmla="*/ 0 w 441960"/>
                <a:gd name="connsiteY1" fmla="*/ 411480 h 609600"/>
                <a:gd name="connsiteX2" fmla="*/ 441960 w 441960"/>
                <a:gd name="connsiteY2" fmla="*/ 609600 h 609600"/>
                <a:gd name="connsiteX3" fmla="*/ 434340 w 441960"/>
                <a:gd name="connsiteY3" fmla="*/ 175260 h 609600"/>
                <a:gd name="connsiteX4" fmla="*/ 7620 w 441960"/>
                <a:gd name="connsiteY4" fmla="*/ 0 h 609600"/>
                <a:gd name="connsiteX0" fmla="*/ 7620 w 472440"/>
                <a:gd name="connsiteY0" fmla="*/ 0 h 609600"/>
                <a:gd name="connsiteX1" fmla="*/ 0 w 472440"/>
                <a:gd name="connsiteY1" fmla="*/ 411480 h 609600"/>
                <a:gd name="connsiteX2" fmla="*/ 441960 w 472440"/>
                <a:gd name="connsiteY2" fmla="*/ 609600 h 609600"/>
                <a:gd name="connsiteX3" fmla="*/ 472440 w 472440"/>
                <a:gd name="connsiteY3" fmla="*/ 167640 h 609600"/>
                <a:gd name="connsiteX4" fmla="*/ 7620 w 472440"/>
                <a:gd name="connsiteY4" fmla="*/ 0 h 609600"/>
                <a:gd name="connsiteX0" fmla="*/ 7620 w 472440"/>
                <a:gd name="connsiteY0" fmla="*/ 0 h 624840"/>
                <a:gd name="connsiteX1" fmla="*/ 0 w 472440"/>
                <a:gd name="connsiteY1" fmla="*/ 426720 h 624840"/>
                <a:gd name="connsiteX2" fmla="*/ 441960 w 472440"/>
                <a:gd name="connsiteY2" fmla="*/ 624840 h 624840"/>
                <a:gd name="connsiteX3" fmla="*/ 472440 w 472440"/>
                <a:gd name="connsiteY3" fmla="*/ 182880 h 624840"/>
                <a:gd name="connsiteX4" fmla="*/ 7620 w 472440"/>
                <a:gd name="connsiteY4" fmla="*/ 0 h 624840"/>
                <a:gd name="connsiteX0" fmla="*/ 7620 w 472440"/>
                <a:gd name="connsiteY0" fmla="*/ 0 h 624840"/>
                <a:gd name="connsiteX1" fmla="*/ 0 w 472440"/>
                <a:gd name="connsiteY1" fmla="*/ 426720 h 624840"/>
                <a:gd name="connsiteX2" fmla="*/ 441960 w 472440"/>
                <a:gd name="connsiteY2" fmla="*/ 624840 h 624840"/>
                <a:gd name="connsiteX3" fmla="*/ 472440 w 472440"/>
                <a:gd name="connsiteY3" fmla="*/ 160020 h 624840"/>
                <a:gd name="connsiteX4" fmla="*/ 7620 w 472440"/>
                <a:gd name="connsiteY4" fmla="*/ 0 h 624840"/>
                <a:gd name="connsiteX0" fmla="*/ 7620 w 472440"/>
                <a:gd name="connsiteY0" fmla="*/ 0 h 632460"/>
                <a:gd name="connsiteX1" fmla="*/ 0 w 472440"/>
                <a:gd name="connsiteY1" fmla="*/ 426720 h 632460"/>
                <a:gd name="connsiteX2" fmla="*/ 434340 w 472440"/>
                <a:gd name="connsiteY2" fmla="*/ 632460 h 632460"/>
                <a:gd name="connsiteX3" fmla="*/ 472440 w 472440"/>
                <a:gd name="connsiteY3" fmla="*/ 160020 h 632460"/>
                <a:gd name="connsiteX4" fmla="*/ 7620 w 472440"/>
                <a:gd name="connsiteY4" fmla="*/ 0 h 632460"/>
                <a:gd name="connsiteX0" fmla="*/ 7620 w 441960"/>
                <a:gd name="connsiteY0" fmla="*/ 0 h 632460"/>
                <a:gd name="connsiteX1" fmla="*/ 0 w 441960"/>
                <a:gd name="connsiteY1" fmla="*/ 426720 h 632460"/>
                <a:gd name="connsiteX2" fmla="*/ 434340 w 441960"/>
                <a:gd name="connsiteY2" fmla="*/ 632460 h 632460"/>
                <a:gd name="connsiteX3" fmla="*/ 441960 w 441960"/>
                <a:gd name="connsiteY3" fmla="*/ 160020 h 632460"/>
                <a:gd name="connsiteX4" fmla="*/ 7620 w 441960"/>
                <a:gd name="connsiteY4" fmla="*/ 0 h 632460"/>
                <a:gd name="connsiteX0" fmla="*/ 7620 w 449580"/>
                <a:gd name="connsiteY0" fmla="*/ 0 h 632460"/>
                <a:gd name="connsiteX1" fmla="*/ 0 w 449580"/>
                <a:gd name="connsiteY1" fmla="*/ 426720 h 632460"/>
                <a:gd name="connsiteX2" fmla="*/ 434340 w 449580"/>
                <a:gd name="connsiteY2" fmla="*/ 632460 h 632460"/>
                <a:gd name="connsiteX3" fmla="*/ 449580 w 449580"/>
                <a:gd name="connsiteY3" fmla="*/ 175260 h 632460"/>
                <a:gd name="connsiteX4" fmla="*/ 7620 w 449580"/>
                <a:gd name="connsiteY4" fmla="*/ 0 h 632460"/>
                <a:gd name="connsiteX0" fmla="*/ 7620 w 441960"/>
                <a:gd name="connsiteY0" fmla="*/ 0 h 632460"/>
                <a:gd name="connsiteX1" fmla="*/ 0 w 441960"/>
                <a:gd name="connsiteY1" fmla="*/ 426720 h 632460"/>
                <a:gd name="connsiteX2" fmla="*/ 434340 w 441960"/>
                <a:gd name="connsiteY2" fmla="*/ 632460 h 632460"/>
                <a:gd name="connsiteX3" fmla="*/ 441960 w 441960"/>
                <a:gd name="connsiteY3" fmla="*/ 175260 h 632460"/>
                <a:gd name="connsiteX4" fmla="*/ 7620 w 441960"/>
                <a:gd name="connsiteY4" fmla="*/ 0 h 63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960" h="632460">
                  <a:moveTo>
                    <a:pt x="7620" y="0"/>
                  </a:moveTo>
                  <a:lnTo>
                    <a:pt x="0" y="426720"/>
                  </a:lnTo>
                  <a:lnTo>
                    <a:pt x="434340" y="632460"/>
                  </a:lnTo>
                  <a:lnTo>
                    <a:pt x="441960" y="17526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64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44" name="フリーフォーム 43"/>
            <p:cNvSpPr/>
            <p:nvPr/>
          </p:nvSpPr>
          <p:spPr>
            <a:xfrm>
              <a:off x="1285607" y="3229478"/>
              <a:ext cx="452258" cy="741703"/>
            </a:xfrm>
            <a:custGeom>
              <a:avLst/>
              <a:gdLst>
                <a:gd name="connsiteX0" fmla="*/ 0 w 396240"/>
                <a:gd name="connsiteY0" fmla="*/ 0 h 617220"/>
                <a:gd name="connsiteX1" fmla="*/ 30480 w 396240"/>
                <a:gd name="connsiteY1" fmla="*/ 281940 h 617220"/>
                <a:gd name="connsiteX2" fmla="*/ 396240 w 396240"/>
                <a:gd name="connsiteY2" fmla="*/ 617220 h 617220"/>
                <a:gd name="connsiteX3" fmla="*/ 396240 w 396240"/>
                <a:gd name="connsiteY3" fmla="*/ 358140 h 617220"/>
                <a:gd name="connsiteX4" fmla="*/ 0 w 396240"/>
                <a:gd name="connsiteY4" fmla="*/ 0 h 617220"/>
                <a:gd name="connsiteX0" fmla="*/ 0 w 396240"/>
                <a:gd name="connsiteY0" fmla="*/ 0 h 640080"/>
                <a:gd name="connsiteX1" fmla="*/ 30480 w 396240"/>
                <a:gd name="connsiteY1" fmla="*/ 281940 h 640080"/>
                <a:gd name="connsiteX2" fmla="*/ 373380 w 396240"/>
                <a:gd name="connsiteY2" fmla="*/ 640080 h 640080"/>
                <a:gd name="connsiteX3" fmla="*/ 396240 w 396240"/>
                <a:gd name="connsiteY3" fmla="*/ 358140 h 640080"/>
                <a:gd name="connsiteX4" fmla="*/ 0 w 396240"/>
                <a:gd name="connsiteY4" fmla="*/ 0 h 640080"/>
                <a:gd name="connsiteX0" fmla="*/ 0 w 373380"/>
                <a:gd name="connsiteY0" fmla="*/ 0 h 640080"/>
                <a:gd name="connsiteX1" fmla="*/ 30480 w 373380"/>
                <a:gd name="connsiteY1" fmla="*/ 281940 h 640080"/>
                <a:gd name="connsiteX2" fmla="*/ 373380 w 373380"/>
                <a:gd name="connsiteY2" fmla="*/ 640080 h 640080"/>
                <a:gd name="connsiteX3" fmla="*/ 373380 w 373380"/>
                <a:gd name="connsiteY3" fmla="*/ 358140 h 640080"/>
                <a:gd name="connsiteX4" fmla="*/ 0 w 373380"/>
                <a:gd name="connsiteY4" fmla="*/ 0 h 640080"/>
                <a:gd name="connsiteX0" fmla="*/ 0 w 388620"/>
                <a:gd name="connsiteY0" fmla="*/ 0 h 594360"/>
                <a:gd name="connsiteX1" fmla="*/ 30480 w 388620"/>
                <a:gd name="connsiteY1" fmla="*/ 281940 h 594360"/>
                <a:gd name="connsiteX2" fmla="*/ 388620 w 388620"/>
                <a:gd name="connsiteY2" fmla="*/ 594360 h 594360"/>
                <a:gd name="connsiteX3" fmla="*/ 373380 w 388620"/>
                <a:gd name="connsiteY3" fmla="*/ 358140 h 594360"/>
                <a:gd name="connsiteX4" fmla="*/ 0 w 388620"/>
                <a:gd name="connsiteY4" fmla="*/ 0 h 594360"/>
                <a:gd name="connsiteX0" fmla="*/ 0 w 373380"/>
                <a:gd name="connsiteY0" fmla="*/ 0 h 624840"/>
                <a:gd name="connsiteX1" fmla="*/ 30480 w 373380"/>
                <a:gd name="connsiteY1" fmla="*/ 281940 h 624840"/>
                <a:gd name="connsiteX2" fmla="*/ 373380 w 373380"/>
                <a:gd name="connsiteY2" fmla="*/ 624840 h 624840"/>
                <a:gd name="connsiteX3" fmla="*/ 373380 w 373380"/>
                <a:gd name="connsiteY3" fmla="*/ 358140 h 624840"/>
                <a:gd name="connsiteX4" fmla="*/ 0 w 373380"/>
                <a:gd name="connsiteY4" fmla="*/ 0 h 624840"/>
                <a:gd name="connsiteX0" fmla="*/ 0 w 381000"/>
                <a:gd name="connsiteY0" fmla="*/ 0 h 624840"/>
                <a:gd name="connsiteX1" fmla="*/ 30480 w 381000"/>
                <a:gd name="connsiteY1" fmla="*/ 281940 h 624840"/>
                <a:gd name="connsiteX2" fmla="*/ 373380 w 381000"/>
                <a:gd name="connsiteY2" fmla="*/ 624840 h 624840"/>
                <a:gd name="connsiteX3" fmla="*/ 381000 w 381000"/>
                <a:gd name="connsiteY3" fmla="*/ 342900 h 624840"/>
                <a:gd name="connsiteX4" fmla="*/ 0 w 381000"/>
                <a:gd name="connsiteY4" fmla="*/ 0 h 62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" h="624840">
                  <a:moveTo>
                    <a:pt x="0" y="0"/>
                  </a:moveTo>
                  <a:lnTo>
                    <a:pt x="30480" y="281940"/>
                  </a:lnTo>
                  <a:lnTo>
                    <a:pt x="373380" y="624840"/>
                  </a:lnTo>
                  <a:lnTo>
                    <a:pt x="381000" y="342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64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45" name="フリーフォーム 44"/>
            <p:cNvSpPr/>
            <p:nvPr/>
          </p:nvSpPr>
          <p:spPr>
            <a:xfrm>
              <a:off x="2608715" y="2696232"/>
              <a:ext cx="542711" cy="741703"/>
            </a:xfrm>
            <a:custGeom>
              <a:avLst/>
              <a:gdLst>
                <a:gd name="connsiteX0" fmla="*/ 0 w 396240"/>
                <a:gd name="connsiteY0" fmla="*/ 0 h 617220"/>
                <a:gd name="connsiteX1" fmla="*/ 30480 w 396240"/>
                <a:gd name="connsiteY1" fmla="*/ 281940 h 617220"/>
                <a:gd name="connsiteX2" fmla="*/ 396240 w 396240"/>
                <a:gd name="connsiteY2" fmla="*/ 617220 h 617220"/>
                <a:gd name="connsiteX3" fmla="*/ 396240 w 396240"/>
                <a:gd name="connsiteY3" fmla="*/ 358140 h 617220"/>
                <a:gd name="connsiteX4" fmla="*/ 0 w 396240"/>
                <a:gd name="connsiteY4" fmla="*/ 0 h 617220"/>
                <a:gd name="connsiteX0" fmla="*/ 0 w 396240"/>
                <a:gd name="connsiteY0" fmla="*/ 0 h 640080"/>
                <a:gd name="connsiteX1" fmla="*/ 30480 w 396240"/>
                <a:gd name="connsiteY1" fmla="*/ 281940 h 640080"/>
                <a:gd name="connsiteX2" fmla="*/ 373380 w 396240"/>
                <a:gd name="connsiteY2" fmla="*/ 640080 h 640080"/>
                <a:gd name="connsiteX3" fmla="*/ 396240 w 396240"/>
                <a:gd name="connsiteY3" fmla="*/ 358140 h 640080"/>
                <a:gd name="connsiteX4" fmla="*/ 0 w 396240"/>
                <a:gd name="connsiteY4" fmla="*/ 0 h 640080"/>
                <a:gd name="connsiteX0" fmla="*/ 0 w 373380"/>
                <a:gd name="connsiteY0" fmla="*/ 0 h 640080"/>
                <a:gd name="connsiteX1" fmla="*/ 30480 w 373380"/>
                <a:gd name="connsiteY1" fmla="*/ 281940 h 640080"/>
                <a:gd name="connsiteX2" fmla="*/ 373380 w 373380"/>
                <a:gd name="connsiteY2" fmla="*/ 640080 h 640080"/>
                <a:gd name="connsiteX3" fmla="*/ 373380 w 373380"/>
                <a:gd name="connsiteY3" fmla="*/ 358140 h 640080"/>
                <a:gd name="connsiteX4" fmla="*/ 0 w 373380"/>
                <a:gd name="connsiteY4" fmla="*/ 0 h 640080"/>
                <a:gd name="connsiteX0" fmla="*/ 0 w 388620"/>
                <a:gd name="connsiteY0" fmla="*/ 0 h 594360"/>
                <a:gd name="connsiteX1" fmla="*/ 30480 w 388620"/>
                <a:gd name="connsiteY1" fmla="*/ 281940 h 594360"/>
                <a:gd name="connsiteX2" fmla="*/ 388620 w 388620"/>
                <a:gd name="connsiteY2" fmla="*/ 594360 h 594360"/>
                <a:gd name="connsiteX3" fmla="*/ 373380 w 388620"/>
                <a:gd name="connsiteY3" fmla="*/ 358140 h 594360"/>
                <a:gd name="connsiteX4" fmla="*/ 0 w 388620"/>
                <a:gd name="connsiteY4" fmla="*/ 0 h 594360"/>
                <a:gd name="connsiteX0" fmla="*/ 0 w 373380"/>
                <a:gd name="connsiteY0" fmla="*/ 0 h 624840"/>
                <a:gd name="connsiteX1" fmla="*/ 30480 w 373380"/>
                <a:gd name="connsiteY1" fmla="*/ 281940 h 624840"/>
                <a:gd name="connsiteX2" fmla="*/ 373380 w 373380"/>
                <a:gd name="connsiteY2" fmla="*/ 624840 h 624840"/>
                <a:gd name="connsiteX3" fmla="*/ 373380 w 373380"/>
                <a:gd name="connsiteY3" fmla="*/ 358140 h 624840"/>
                <a:gd name="connsiteX4" fmla="*/ 0 w 373380"/>
                <a:gd name="connsiteY4" fmla="*/ 0 h 624840"/>
                <a:gd name="connsiteX0" fmla="*/ 0 w 381000"/>
                <a:gd name="connsiteY0" fmla="*/ 0 h 624840"/>
                <a:gd name="connsiteX1" fmla="*/ 30480 w 381000"/>
                <a:gd name="connsiteY1" fmla="*/ 281940 h 624840"/>
                <a:gd name="connsiteX2" fmla="*/ 373380 w 381000"/>
                <a:gd name="connsiteY2" fmla="*/ 624840 h 624840"/>
                <a:gd name="connsiteX3" fmla="*/ 381000 w 381000"/>
                <a:gd name="connsiteY3" fmla="*/ 342900 h 624840"/>
                <a:gd name="connsiteX4" fmla="*/ 0 w 381000"/>
                <a:gd name="connsiteY4" fmla="*/ 0 h 624840"/>
                <a:gd name="connsiteX0" fmla="*/ 0 w 502920"/>
                <a:gd name="connsiteY0" fmla="*/ 0 h 518160"/>
                <a:gd name="connsiteX1" fmla="*/ 30480 w 502920"/>
                <a:gd name="connsiteY1" fmla="*/ 281940 h 518160"/>
                <a:gd name="connsiteX2" fmla="*/ 502920 w 502920"/>
                <a:gd name="connsiteY2" fmla="*/ 518160 h 518160"/>
                <a:gd name="connsiteX3" fmla="*/ 381000 w 502920"/>
                <a:gd name="connsiteY3" fmla="*/ 342900 h 518160"/>
                <a:gd name="connsiteX4" fmla="*/ 0 w 502920"/>
                <a:gd name="connsiteY4" fmla="*/ 0 h 518160"/>
                <a:gd name="connsiteX0" fmla="*/ 0 w 495300"/>
                <a:gd name="connsiteY0" fmla="*/ 0 h 487680"/>
                <a:gd name="connsiteX1" fmla="*/ 30480 w 495300"/>
                <a:gd name="connsiteY1" fmla="*/ 281940 h 487680"/>
                <a:gd name="connsiteX2" fmla="*/ 495300 w 495300"/>
                <a:gd name="connsiteY2" fmla="*/ 487680 h 487680"/>
                <a:gd name="connsiteX3" fmla="*/ 381000 w 495300"/>
                <a:gd name="connsiteY3" fmla="*/ 342900 h 487680"/>
                <a:gd name="connsiteX4" fmla="*/ 0 w 495300"/>
                <a:gd name="connsiteY4" fmla="*/ 0 h 487680"/>
                <a:gd name="connsiteX0" fmla="*/ 0 w 487680"/>
                <a:gd name="connsiteY0" fmla="*/ 0 h 464820"/>
                <a:gd name="connsiteX1" fmla="*/ 30480 w 487680"/>
                <a:gd name="connsiteY1" fmla="*/ 281940 h 464820"/>
                <a:gd name="connsiteX2" fmla="*/ 487680 w 487680"/>
                <a:gd name="connsiteY2" fmla="*/ 464820 h 464820"/>
                <a:gd name="connsiteX3" fmla="*/ 381000 w 487680"/>
                <a:gd name="connsiteY3" fmla="*/ 342900 h 464820"/>
                <a:gd name="connsiteX4" fmla="*/ 0 w 487680"/>
                <a:gd name="connsiteY4" fmla="*/ 0 h 464820"/>
                <a:gd name="connsiteX0" fmla="*/ 15240 w 457200"/>
                <a:gd name="connsiteY0" fmla="*/ 0 h 586740"/>
                <a:gd name="connsiteX1" fmla="*/ 0 w 457200"/>
                <a:gd name="connsiteY1" fmla="*/ 403860 h 586740"/>
                <a:gd name="connsiteX2" fmla="*/ 457200 w 457200"/>
                <a:gd name="connsiteY2" fmla="*/ 586740 h 586740"/>
                <a:gd name="connsiteX3" fmla="*/ 350520 w 457200"/>
                <a:gd name="connsiteY3" fmla="*/ 464820 h 586740"/>
                <a:gd name="connsiteX4" fmla="*/ 15240 w 457200"/>
                <a:gd name="connsiteY4" fmla="*/ 0 h 586740"/>
                <a:gd name="connsiteX0" fmla="*/ 15240 w 457200"/>
                <a:gd name="connsiteY0" fmla="*/ 0 h 586740"/>
                <a:gd name="connsiteX1" fmla="*/ 0 w 457200"/>
                <a:gd name="connsiteY1" fmla="*/ 403860 h 586740"/>
                <a:gd name="connsiteX2" fmla="*/ 457200 w 457200"/>
                <a:gd name="connsiteY2" fmla="*/ 586740 h 586740"/>
                <a:gd name="connsiteX3" fmla="*/ 434340 w 457200"/>
                <a:gd name="connsiteY3" fmla="*/ 114300 h 586740"/>
                <a:gd name="connsiteX4" fmla="*/ 15240 w 457200"/>
                <a:gd name="connsiteY4" fmla="*/ 0 h 586740"/>
                <a:gd name="connsiteX0" fmla="*/ 15240 w 449580"/>
                <a:gd name="connsiteY0" fmla="*/ 0 h 609600"/>
                <a:gd name="connsiteX1" fmla="*/ 0 w 449580"/>
                <a:gd name="connsiteY1" fmla="*/ 403860 h 609600"/>
                <a:gd name="connsiteX2" fmla="*/ 449580 w 449580"/>
                <a:gd name="connsiteY2" fmla="*/ 609600 h 609600"/>
                <a:gd name="connsiteX3" fmla="*/ 434340 w 449580"/>
                <a:gd name="connsiteY3" fmla="*/ 114300 h 609600"/>
                <a:gd name="connsiteX4" fmla="*/ 15240 w 449580"/>
                <a:gd name="connsiteY4" fmla="*/ 0 h 609600"/>
                <a:gd name="connsiteX0" fmla="*/ 0 w 434340"/>
                <a:gd name="connsiteY0" fmla="*/ 0 h 609600"/>
                <a:gd name="connsiteX1" fmla="*/ 91440 w 434340"/>
                <a:gd name="connsiteY1" fmla="*/ 373380 h 609600"/>
                <a:gd name="connsiteX2" fmla="*/ 434340 w 434340"/>
                <a:gd name="connsiteY2" fmla="*/ 609600 h 609600"/>
                <a:gd name="connsiteX3" fmla="*/ 419100 w 434340"/>
                <a:gd name="connsiteY3" fmla="*/ 114300 h 609600"/>
                <a:gd name="connsiteX4" fmla="*/ 0 w 434340"/>
                <a:gd name="connsiteY4" fmla="*/ 0 h 609600"/>
                <a:gd name="connsiteX0" fmla="*/ 7620 w 441960"/>
                <a:gd name="connsiteY0" fmla="*/ 0 h 609600"/>
                <a:gd name="connsiteX1" fmla="*/ 0 w 441960"/>
                <a:gd name="connsiteY1" fmla="*/ 411480 h 609600"/>
                <a:gd name="connsiteX2" fmla="*/ 441960 w 441960"/>
                <a:gd name="connsiteY2" fmla="*/ 609600 h 609600"/>
                <a:gd name="connsiteX3" fmla="*/ 426720 w 441960"/>
                <a:gd name="connsiteY3" fmla="*/ 114300 h 609600"/>
                <a:gd name="connsiteX4" fmla="*/ 7620 w 441960"/>
                <a:gd name="connsiteY4" fmla="*/ 0 h 609600"/>
                <a:gd name="connsiteX0" fmla="*/ 7620 w 441960"/>
                <a:gd name="connsiteY0" fmla="*/ 0 h 609600"/>
                <a:gd name="connsiteX1" fmla="*/ 0 w 441960"/>
                <a:gd name="connsiteY1" fmla="*/ 411480 h 609600"/>
                <a:gd name="connsiteX2" fmla="*/ 441960 w 441960"/>
                <a:gd name="connsiteY2" fmla="*/ 609600 h 609600"/>
                <a:gd name="connsiteX3" fmla="*/ 434340 w 441960"/>
                <a:gd name="connsiteY3" fmla="*/ 175260 h 609600"/>
                <a:gd name="connsiteX4" fmla="*/ 7620 w 441960"/>
                <a:gd name="connsiteY4" fmla="*/ 0 h 609600"/>
                <a:gd name="connsiteX0" fmla="*/ 7620 w 472440"/>
                <a:gd name="connsiteY0" fmla="*/ 0 h 609600"/>
                <a:gd name="connsiteX1" fmla="*/ 0 w 472440"/>
                <a:gd name="connsiteY1" fmla="*/ 411480 h 609600"/>
                <a:gd name="connsiteX2" fmla="*/ 441960 w 472440"/>
                <a:gd name="connsiteY2" fmla="*/ 609600 h 609600"/>
                <a:gd name="connsiteX3" fmla="*/ 472440 w 472440"/>
                <a:gd name="connsiteY3" fmla="*/ 167640 h 609600"/>
                <a:gd name="connsiteX4" fmla="*/ 7620 w 472440"/>
                <a:gd name="connsiteY4" fmla="*/ 0 h 609600"/>
                <a:gd name="connsiteX0" fmla="*/ 7620 w 472440"/>
                <a:gd name="connsiteY0" fmla="*/ 0 h 624840"/>
                <a:gd name="connsiteX1" fmla="*/ 0 w 472440"/>
                <a:gd name="connsiteY1" fmla="*/ 426720 h 624840"/>
                <a:gd name="connsiteX2" fmla="*/ 441960 w 472440"/>
                <a:gd name="connsiteY2" fmla="*/ 624840 h 624840"/>
                <a:gd name="connsiteX3" fmla="*/ 472440 w 472440"/>
                <a:gd name="connsiteY3" fmla="*/ 182880 h 624840"/>
                <a:gd name="connsiteX4" fmla="*/ 7620 w 472440"/>
                <a:gd name="connsiteY4" fmla="*/ 0 h 624840"/>
                <a:gd name="connsiteX0" fmla="*/ 7620 w 472440"/>
                <a:gd name="connsiteY0" fmla="*/ 0 h 624840"/>
                <a:gd name="connsiteX1" fmla="*/ 0 w 472440"/>
                <a:gd name="connsiteY1" fmla="*/ 426720 h 624840"/>
                <a:gd name="connsiteX2" fmla="*/ 441960 w 472440"/>
                <a:gd name="connsiteY2" fmla="*/ 624840 h 624840"/>
                <a:gd name="connsiteX3" fmla="*/ 472440 w 472440"/>
                <a:gd name="connsiteY3" fmla="*/ 160020 h 624840"/>
                <a:gd name="connsiteX4" fmla="*/ 7620 w 472440"/>
                <a:gd name="connsiteY4" fmla="*/ 0 h 624840"/>
                <a:gd name="connsiteX0" fmla="*/ 7620 w 472440"/>
                <a:gd name="connsiteY0" fmla="*/ 0 h 624840"/>
                <a:gd name="connsiteX1" fmla="*/ 0 w 472440"/>
                <a:gd name="connsiteY1" fmla="*/ 419100 h 624840"/>
                <a:gd name="connsiteX2" fmla="*/ 441960 w 472440"/>
                <a:gd name="connsiteY2" fmla="*/ 624840 h 624840"/>
                <a:gd name="connsiteX3" fmla="*/ 472440 w 472440"/>
                <a:gd name="connsiteY3" fmla="*/ 160020 h 624840"/>
                <a:gd name="connsiteX4" fmla="*/ 7620 w 472440"/>
                <a:gd name="connsiteY4" fmla="*/ 0 h 624840"/>
                <a:gd name="connsiteX0" fmla="*/ 7620 w 457200"/>
                <a:gd name="connsiteY0" fmla="*/ 0 h 624840"/>
                <a:gd name="connsiteX1" fmla="*/ 0 w 457200"/>
                <a:gd name="connsiteY1" fmla="*/ 419100 h 624840"/>
                <a:gd name="connsiteX2" fmla="*/ 441960 w 457200"/>
                <a:gd name="connsiteY2" fmla="*/ 624840 h 624840"/>
                <a:gd name="connsiteX3" fmla="*/ 457200 w 457200"/>
                <a:gd name="connsiteY3" fmla="*/ 167640 h 624840"/>
                <a:gd name="connsiteX4" fmla="*/ 7620 w 457200"/>
                <a:gd name="connsiteY4" fmla="*/ 0 h 62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624840">
                  <a:moveTo>
                    <a:pt x="7620" y="0"/>
                  </a:moveTo>
                  <a:lnTo>
                    <a:pt x="0" y="419100"/>
                  </a:lnTo>
                  <a:lnTo>
                    <a:pt x="441960" y="624840"/>
                  </a:lnTo>
                  <a:lnTo>
                    <a:pt x="457200" y="1676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64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848512" y="3390967"/>
              <a:ext cx="452258" cy="759793"/>
            </a:xfrm>
            <a:custGeom>
              <a:avLst/>
              <a:gdLst>
                <a:gd name="connsiteX0" fmla="*/ 0 w 396240"/>
                <a:gd name="connsiteY0" fmla="*/ 0 h 617220"/>
                <a:gd name="connsiteX1" fmla="*/ 30480 w 396240"/>
                <a:gd name="connsiteY1" fmla="*/ 281940 h 617220"/>
                <a:gd name="connsiteX2" fmla="*/ 396240 w 396240"/>
                <a:gd name="connsiteY2" fmla="*/ 617220 h 617220"/>
                <a:gd name="connsiteX3" fmla="*/ 396240 w 396240"/>
                <a:gd name="connsiteY3" fmla="*/ 358140 h 617220"/>
                <a:gd name="connsiteX4" fmla="*/ 0 w 396240"/>
                <a:gd name="connsiteY4" fmla="*/ 0 h 617220"/>
                <a:gd name="connsiteX0" fmla="*/ 0 w 396240"/>
                <a:gd name="connsiteY0" fmla="*/ 0 h 640080"/>
                <a:gd name="connsiteX1" fmla="*/ 30480 w 396240"/>
                <a:gd name="connsiteY1" fmla="*/ 281940 h 640080"/>
                <a:gd name="connsiteX2" fmla="*/ 373380 w 396240"/>
                <a:gd name="connsiteY2" fmla="*/ 640080 h 640080"/>
                <a:gd name="connsiteX3" fmla="*/ 396240 w 396240"/>
                <a:gd name="connsiteY3" fmla="*/ 358140 h 640080"/>
                <a:gd name="connsiteX4" fmla="*/ 0 w 396240"/>
                <a:gd name="connsiteY4" fmla="*/ 0 h 640080"/>
                <a:gd name="connsiteX0" fmla="*/ 0 w 373380"/>
                <a:gd name="connsiteY0" fmla="*/ 0 h 640080"/>
                <a:gd name="connsiteX1" fmla="*/ 30480 w 373380"/>
                <a:gd name="connsiteY1" fmla="*/ 281940 h 640080"/>
                <a:gd name="connsiteX2" fmla="*/ 373380 w 373380"/>
                <a:gd name="connsiteY2" fmla="*/ 640080 h 640080"/>
                <a:gd name="connsiteX3" fmla="*/ 373380 w 373380"/>
                <a:gd name="connsiteY3" fmla="*/ 358140 h 640080"/>
                <a:gd name="connsiteX4" fmla="*/ 0 w 373380"/>
                <a:gd name="connsiteY4" fmla="*/ 0 h 640080"/>
                <a:gd name="connsiteX0" fmla="*/ 0 w 373380"/>
                <a:gd name="connsiteY0" fmla="*/ 0 h 609600"/>
                <a:gd name="connsiteX1" fmla="*/ 30480 w 373380"/>
                <a:gd name="connsiteY1" fmla="*/ 281940 h 609600"/>
                <a:gd name="connsiteX2" fmla="*/ 358140 w 373380"/>
                <a:gd name="connsiteY2" fmla="*/ 609600 h 609600"/>
                <a:gd name="connsiteX3" fmla="*/ 373380 w 373380"/>
                <a:gd name="connsiteY3" fmla="*/ 358140 h 609600"/>
                <a:gd name="connsiteX4" fmla="*/ 0 w 373380"/>
                <a:gd name="connsiteY4" fmla="*/ 0 h 609600"/>
                <a:gd name="connsiteX0" fmla="*/ 0 w 381000"/>
                <a:gd name="connsiteY0" fmla="*/ 0 h 640080"/>
                <a:gd name="connsiteX1" fmla="*/ 30480 w 381000"/>
                <a:gd name="connsiteY1" fmla="*/ 281940 h 640080"/>
                <a:gd name="connsiteX2" fmla="*/ 381000 w 381000"/>
                <a:gd name="connsiteY2" fmla="*/ 640080 h 640080"/>
                <a:gd name="connsiteX3" fmla="*/ 373380 w 381000"/>
                <a:gd name="connsiteY3" fmla="*/ 358140 h 640080"/>
                <a:gd name="connsiteX4" fmla="*/ 0 w 381000"/>
                <a:gd name="connsiteY4" fmla="*/ 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" h="640080">
                  <a:moveTo>
                    <a:pt x="0" y="0"/>
                  </a:moveTo>
                  <a:lnTo>
                    <a:pt x="30480" y="281940"/>
                  </a:lnTo>
                  <a:lnTo>
                    <a:pt x="381000" y="640080"/>
                  </a:lnTo>
                  <a:lnTo>
                    <a:pt x="373380" y="358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  <a:alpha val="64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4283968" y="3644481"/>
            <a:ext cx="1258348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0" dirty="0" smtClean="0"/>
              <a:t>境界面に注目</a:t>
            </a:r>
            <a:endParaRPr kumimoji="1" lang="ja-JP" alt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1253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63" grpId="0" animBg="1"/>
      <p:bldP spid="4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70520"/>
            <a:ext cx="5618683" cy="315656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70520"/>
            <a:ext cx="5618683" cy="31565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光の伝播行列の</a:t>
            </a:r>
            <a:r>
              <a:rPr lang="ja-JP" altLang="en-US" dirty="0" smtClean="0"/>
              <a:t>計算 （</a:t>
            </a:r>
            <a:r>
              <a:rPr lang="en-US" altLang="ja-JP" dirty="0" smtClean="0"/>
              <a:t>2/7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光の伝播行列</a:t>
            </a:r>
            <a:r>
              <a:rPr lang="en-US" altLang="ja-JP" b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dirty="0" smtClean="0"/>
              <a:t>を三要素に分割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光の出射行列 </a:t>
            </a:r>
            <a:r>
              <a:rPr lang="en-US" altLang="ja-JP" b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b="1" baseline="-25000" dirty="0" smtClean="0">
                <a:latin typeface="Cambria Math" pitchFamily="18" charset="0"/>
                <a:ea typeface="Cambria Math" pitchFamily="18" charset="0"/>
              </a:rPr>
              <a:t>out</a:t>
            </a:r>
            <a:endParaRPr lang="en-US" altLang="ja-JP" b="1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光の通過行列 </a:t>
            </a:r>
            <a:r>
              <a:rPr lang="en-US" altLang="ja-JP" b="1" dirty="0" err="1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b="1" baseline="-25000" dirty="0" err="1" smtClean="0">
                <a:latin typeface="Cambria Math" pitchFamily="18" charset="0"/>
                <a:ea typeface="Cambria Math" pitchFamily="18" charset="0"/>
              </a:rPr>
              <a:t>through</a:t>
            </a:r>
            <a:endParaRPr lang="en-US" altLang="ja-JP" dirty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光の入射行列 </a:t>
            </a:r>
            <a:r>
              <a:rPr lang="en-US" altLang="ja-JP" b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b="1" baseline="-25000" dirty="0" smtClean="0">
                <a:latin typeface="Cambria Math" pitchFamily="18" charset="0"/>
                <a:ea typeface="Cambria Math" pitchFamily="18" charset="0"/>
              </a:rPr>
              <a:t>in</a:t>
            </a:r>
            <a:r>
              <a:rPr lang="en-US" altLang="ja-JP" b="1" i="1" baseline="-25000" dirty="0" smtClean="0">
                <a:latin typeface="Cambria Math" pitchFamily="18" charset="0"/>
                <a:ea typeface="Cambria Math" pitchFamily="18" charset="0"/>
              </a:rPr>
              <a:t> </a:t>
            </a:r>
            <a:endParaRPr lang="en-US" altLang="ja-JP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72000" y="1856437"/>
            <a:ext cx="20882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600" b="0" dirty="0" smtClean="0">
                <a:latin typeface="+mn-ea"/>
                <a:ea typeface="+mn-ea"/>
              </a:rPr>
              <a:t>: </a:t>
            </a:r>
            <a:r>
              <a:rPr kumimoji="1" lang="ja-JP" altLang="en-US" sz="2600" b="0" dirty="0" smtClean="0">
                <a:latin typeface="+mn-ea"/>
                <a:ea typeface="+mn-ea"/>
              </a:rPr>
              <a:t>右の小領域</a:t>
            </a:r>
            <a:endParaRPr kumimoji="1" lang="ja-JP" altLang="en-US" sz="2600" b="0" dirty="0">
              <a:latin typeface="+mn-ea"/>
              <a:ea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2001" y="2337471"/>
            <a:ext cx="24482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600" b="0" dirty="0" smtClean="0">
                <a:latin typeface="+mn-ea"/>
                <a:ea typeface="+mn-ea"/>
              </a:rPr>
              <a:t>: </a:t>
            </a:r>
            <a:r>
              <a:rPr kumimoji="1" lang="ja-JP" altLang="en-US" sz="2600" b="0" dirty="0" smtClean="0">
                <a:latin typeface="+mn-ea"/>
                <a:ea typeface="+mn-ea"/>
              </a:rPr>
              <a:t>中央の小領域</a:t>
            </a:r>
            <a:endParaRPr kumimoji="1" lang="ja-JP" altLang="en-US" sz="2600" b="0" dirty="0">
              <a:latin typeface="+mn-ea"/>
              <a:ea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1" y="2818506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600" b="0" dirty="0" smtClean="0">
                <a:latin typeface="+mn-ea"/>
                <a:ea typeface="+mn-ea"/>
              </a:rPr>
              <a:t>: </a:t>
            </a:r>
            <a:r>
              <a:rPr kumimoji="1" lang="ja-JP" altLang="en-US" sz="2600" b="0" dirty="0" smtClean="0">
                <a:latin typeface="+mn-ea"/>
                <a:ea typeface="+mn-ea"/>
              </a:rPr>
              <a:t>左の小領域</a:t>
            </a:r>
            <a:endParaRPr kumimoji="1" lang="ja-JP" altLang="en-US" sz="2600" b="0" dirty="0">
              <a:latin typeface="+mn-ea"/>
              <a:ea typeface="+mn-e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70520"/>
            <a:ext cx="5616344" cy="315656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70520"/>
            <a:ext cx="5616344" cy="315656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70520"/>
            <a:ext cx="5616344" cy="315656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71228"/>
            <a:ext cx="5616344" cy="315524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95549" y="3441063"/>
            <a:ext cx="4964683" cy="523220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sz="28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800" dirty="0" smtClean="0">
                <a:latin typeface="Cambria Math" pitchFamily="18" charset="0"/>
                <a:ea typeface="Cambria Math" pitchFamily="18" charset="0"/>
              </a:rPr>
              <a:t>= </a:t>
            </a:r>
            <a:r>
              <a:rPr lang="en-US" altLang="ja-JP" sz="2800" dirty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800" baseline="-25000" dirty="0">
                <a:latin typeface="Cambria Math" pitchFamily="18" charset="0"/>
                <a:ea typeface="Cambria Math" pitchFamily="18" charset="0"/>
              </a:rPr>
              <a:t>in</a:t>
            </a:r>
            <a:r>
              <a:rPr lang="en-US" altLang="ja-JP" sz="2800" i="1" baseline="-250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800" dirty="0">
                <a:latin typeface="Cambria Math" pitchFamily="18" charset="0"/>
                <a:ea typeface="Cambria Math" pitchFamily="18" charset="0"/>
              </a:rPr>
              <a:t>× </a:t>
            </a:r>
            <a:r>
              <a:rPr lang="en-US" altLang="ja-JP" sz="2800" dirty="0" err="1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800" baseline="-25000" dirty="0" err="1" smtClean="0">
                <a:latin typeface="Cambria Math" pitchFamily="18" charset="0"/>
                <a:ea typeface="Cambria Math" pitchFamily="18" charset="0"/>
              </a:rPr>
              <a:t>through</a:t>
            </a:r>
            <a:r>
              <a:rPr lang="en-US" altLang="ja-JP" sz="2800" dirty="0" smtClean="0">
                <a:latin typeface="Cambria Math" pitchFamily="18" charset="0"/>
                <a:ea typeface="Cambria Math" pitchFamily="18" charset="0"/>
              </a:rPr>
              <a:t> × P</a:t>
            </a:r>
            <a:r>
              <a:rPr lang="en-US" altLang="ja-JP" sz="2800" baseline="-25000" dirty="0" smtClean="0">
                <a:latin typeface="Cambria Math" pitchFamily="18" charset="0"/>
                <a:ea typeface="Cambria Math" pitchFamily="18" charset="0"/>
              </a:rPr>
              <a:t>out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4068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9" grpId="1"/>
      <p:bldP spid="10" grpId="0"/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3608"/>
            <a:ext cx="3816424" cy="486972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3608"/>
            <a:ext cx="3816424" cy="48697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3608"/>
            <a:ext cx="3816424" cy="486972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3608"/>
            <a:ext cx="3816424" cy="486972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3608"/>
            <a:ext cx="3816424" cy="486972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3608"/>
            <a:ext cx="3816424" cy="48697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光の伝播行列の</a:t>
            </a:r>
            <a:r>
              <a:rPr lang="ja-JP" altLang="en-US" dirty="0" smtClean="0"/>
              <a:t>計算 （</a:t>
            </a:r>
            <a:r>
              <a:rPr lang="en-US" altLang="ja-JP" dirty="0" smtClean="0"/>
              <a:t>3/7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3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22585" y="1340768"/>
            <a:ext cx="8641903" cy="5112568"/>
          </a:xfrm>
        </p:spPr>
        <p:txBody>
          <a:bodyPr/>
          <a:lstStyle/>
          <a:p>
            <a:r>
              <a:rPr lang="ja-JP" altLang="en-US" dirty="0" smtClean="0"/>
              <a:t>光の出射行列</a:t>
            </a:r>
            <a:r>
              <a:rPr lang="en-US" altLang="ja-JP" b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b="1" baseline="-25000" dirty="0" smtClean="0">
                <a:latin typeface="Cambria Math" pitchFamily="18" charset="0"/>
                <a:ea typeface="Cambria Math" pitchFamily="18" charset="0"/>
              </a:rPr>
              <a:t>out</a:t>
            </a:r>
          </a:p>
          <a:p>
            <a:pPr lvl="1"/>
            <a:r>
              <a:rPr lang="ja-JP" altLang="en-US" dirty="0" smtClean="0"/>
              <a:t>小領域 ⇒ ライトフィールド</a:t>
            </a:r>
            <a:endParaRPr lang="en-US" altLang="ja-JP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095071" y="5229200"/>
                <a:ext cx="3188898" cy="53437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1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altLang="ja-JP" sz="1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>
                                    <a:latin typeface="Cambria Math"/>
                                  </a:rPr>
                                  <m:t>𝐋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出射ライトフィールドのサンプル数</m:t>
                            </m:r>
                          </m:e>
                        </m:mr>
                        <m:mr>
                          <m:e>
                            <m:r>
                              <a:rPr lang="en-US" altLang="ja-JP" sz="1400" b="1" i="0" smtClean="0">
                                <a:latin typeface="Cambria Math"/>
                              </a:rPr>
                              <m:t>𝐍</m:t>
                            </m:r>
                            <m: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伝播元の小領域の頂点数</m:t>
                            </m:r>
                          </m:e>
                        </m:mr>
                      </m:m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71" y="5229200"/>
                <a:ext cx="3188898" cy="534377"/>
              </a:xfrm>
              <a:prstGeom prst="rect">
                <a:avLst/>
              </a:prstGeom>
              <a:blipFill rotWithShape="1">
                <a:blip r:embed="rId8"/>
                <a:stretch>
                  <a:fillRect b="-4545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角丸四角形 11"/>
          <p:cNvSpPr/>
          <p:nvPr/>
        </p:nvSpPr>
        <p:spPr bwMode="auto">
          <a:xfrm>
            <a:off x="405673" y="2780928"/>
            <a:ext cx="4454359" cy="2160240"/>
          </a:xfrm>
          <a:prstGeom prst="roundRect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23120" y="2780928"/>
                <a:ext cx="4400489" cy="208326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20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/>
                              </m:mr>
                              <m:mr>
                                <m:e/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altLang="ja-JP" sz="200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ja-JP" sz="20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1" i="0" smtClean="0">
                                    <a:latin typeface="Cambria Math"/>
                                  </a:rPr>
                                  <m:t>𝐋</m:t>
                                </m:r>
                              </m:e>
                              <m:sub>
                                <m:r>
                                  <a:rPr lang="en-US" altLang="ja-JP" sz="2000" b="1" i="1" smtClean="0"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ja-JP" altLang="en-US" sz="2000" i="1">
                                <a:latin typeface="Cambria Math"/>
                              </a:rPr>
                              <m:t>行</m:t>
                            </m:r>
                            <m:r>
                              <a:rPr lang="ja-JP" altLang="en-US" sz="2000" b="1" i="1" smtClean="0">
                                <a:latin typeface="Cambria Math"/>
                              </a:rPr>
                              <m:t>　　</m:t>
                            </m:r>
                          </m:e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>
                              <a:latin typeface="Cambria Math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en-US" altLang="ja-JP" sz="2000" b="1" i="0">
                                    <a:latin typeface="Cambria Math"/>
                                  </a:rPr>
                                  <m:t>𝐍</m:t>
                                </m:r>
                                <m:r>
                                  <a:rPr lang="ja-JP" altLang="en-US" sz="2000" i="1">
                                    <a:latin typeface="Cambria Math"/>
                                  </a:rPr>
                                  <m:t>列</m:t>
                                </m:r>
                              </m:e>
                              <m:e/>
                            </m:eqArr>
                          </m:e>
                        </m:m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𝟓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𝟓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kumimoji="1" lang="en-US" altLang="ja-JP" sz="2000" b="1" dirty="0" smtClean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20" y="2780928"/>
                <a:ext cx="4400489" cy="208326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011118" y="4433830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118" y="4433830"/>
                <a:ext cx="315172" cy="41036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011118" y="3918834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118" y="3918834"/>
                <a:ext cx="315172" cy="41036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3011118" y="3355865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118" y="3355865"/>
                <a:ext cx="315172" cy="41036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/>
          <p:cNvSpPr txBox="1"/>
          <p:nvPr/>
        </p:nvSpPr>
        <p:spPr>
          <a:xfrm>
            <a:off x="2011105" y="3089532"/>
            <a:ext cx="280031" cy="37617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4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671312" y="3089532"/>
            <a:ext cx="280031" cy="37617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5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807878" y="3089532"/>
            <a:ext cx="280031" cy="37617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9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91286" y="3672707"/>
            <a:ext cx="280031" cy="37617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6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81941" y="4222276"/>
            <a:ext cx="280031" cy="37617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8</a:t>
            </a:r>
          </a:p>
        </p:txBody>
      </p:sp>
      <p:sp>
        <p:nvSpPr>
          <p:cNvPr id="26" name="角丸四角形 25"/>
          <p:cNvSpPr/>
          <p:nvPr/>
        </p:nvSpPr>
        <p:spPr bwMode="auto">
          <a:xfrm>
            <a:off x="1095071" y="3675100"/>
            <a:ext cx="3678538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3707904" y="3750715"/>
            <a:ext cx="435334" cy="221893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1427738" y="3728110"/>
            <a:ext cx="2098608" cy="24887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4283968" y="3736131"/>
            <a:ext cx="374804" cy="232102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1095071" y="4225636"/>
            <a:ext cx="3678538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1885510" y="4274493"/>
            <a:ext cx="1174321" cy="25910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3059832" y="4273764"/>
            <a:ext cx="1549688" cy="25910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1472251" y="4259910"/>
            <a:ext cx="413259" cy="25910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2708638" y="3125805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 bwMode="auto">
          <a:xfrm>
            <a:off x="3839206" y="3125805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2049874" y="3124472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8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1" animBg="1"/>
      <p:bldP spid="28" grpId="1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49" y="1772816"/>
            <a:ext cx="4490091" cy="458866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49" y="1772816"/>
            <a:ext cx="4490091" cy="458866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49" y="1772816"/>
            <a:ext cx="4490091" cy="458866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49" y="1772816"/>
            <a:ext cx="4490091" cy="458866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49" y="1772816"/>
            <a:ext cx="4490091" cy="458866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49" y="1772816"/>
            <a:ext cx="4490091" cy="45886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光の伝播行列の計算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4/7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光</a:t>
            </a:r>
            <a:r>
              <a:rPr lang="ja-JP" altLang="en-US" dirty="0" smtClean="0"/>
              <a:t>の通過行列</a:t>
            </a:r>
            <a:r>
              <a:rPr lang="en-US" altLang="ja-JP" b="1" dirty="0" err="1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b="1" baseline="-25000" dirty="0" err="1" smtClean="0">
                <a:latin typeface="Cambria Math" pitchFamily="18" charset="0"/>
                <a:ea typeface="Cambria Math" pitchFamily="18" charset="0"/>
              </a:rPr>
              <a:t>through</a:t>
            </a:r>
            <a:endParaRPr lang="en-US" altLang="ja-JP" b="1" baseline="-25000" dirty="0">
              <a:latin typeface="Cambria Math" pitchFamily="18" charset="0"/>
              <a:ea typeface="Cambria Math" pitchFamily="18" charset="0"/>
            </a:endParaRPr>
          </a:p>
          <a:p>
            <a:pPr lvl="1"/>
            <a:r>
              <a:rPr lang="ja-JP" altLang="en-US" dirty="0" smtClean="0"/>
              <a:t>ライトフィールド ⇒ ライトフィールド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993324" y="5229200"/>
                <a:ext cx="3355976" cy="55483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1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altLang="ja-JP" sz="1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>
                                    <a:latin typeface="Cambria Math"/>
                                  </a:rPr>
                                  <m:t>𝐋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m:rPr>
                                <m:brk m:alnAt="7"/>
                              </m:rPr>
                              <a:rPr lang="ja-JP" altLang="en-US" sz="1400" i="1">
                                <a:latin typeface="Cambria Math"/>
                              </a:rPr>
                              <m:t>出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射ライトフィールドのサンプル数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ja-JP" sz="1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>
                                    <a:latin typeface="Cambria Math"/>
                                  </a:rPr>
                                  <m:t>𝐋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m:rPr>
                                <m:brk m:alnAt="7"/>
                              </m:rPr>
                              <a:rPr lang="ja-JP" altLang="en-US" sz="1400" i="1">
                                <a:latin typeface="Cambria Math"/>
                              </a:rPr>
                              <m:t>入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射ライトフィールドのサンプル数</m:t>
                            </m:r>
                          </m:e>
                        </m:mr>
                      </m:m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24" y="5229200"/>
                <a:ext cx="3355976" cy="554832"/>
              </a:xfrm>
              <a:prstGeom prst="rect">
                <a:avLst/>
              </a:prstGeom>
              <a:blipFill rotWithShape="1">
                <a:blip r:embed="rId8"/>
                <a:stretch>
                  <a:fillRect b="-2174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 bwMode="auto">
          <a:xfrm>
            <a:off x="8887220" y="3055065"/>
            <a:ext cx="251520" cy="25245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4566810" y="4230688"/>
            <a:ext cx="163677" cy="14769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735486" y="2780928"/>
            <a:ext cx="3775262" cy="2160240"/>
          </a:xfrm>
          <a:prstGeom prst="roundRect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35487" y="2780928"/>
                <a:ext cx="3762500" cy="212526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20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/>
                              </m:mr>
                              <m:mr>
                                <m:e/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altLang="ja-JP" sz="200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ja-JP" sz="20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1" i="0" smtClean="0">
                                    <a:latin typeface="Cambria Math"/>
                                  </a:rPr>
                                  <m:t>𝐋</m:t>
                                </m:r>
                              </m:e>
                              <m:sub>
                                <m:r>
                                  <a:rPr lang="en-US" altLang="ja-JP" sz="2000" b="1" i="1" smtClean="0"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ja-JP" altLang="en-US" sz="2000" i="1">
                                <a:latin typeface="Cambria Math"/>
                              </a:rPr>
                              <m:t>行</m:t>
                            </m:r>
                            <m:r>
                              <a:rPr lang="ja-JP" altLang="en-US" sz="2000" b="1" i="1" smtClean="0">
                                <a:latin typeface="Cambria Math"/>
                              </a:rPr>
                              <m:t>　　</m:t>
                            </m:r>
                          </m:e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>
                              <a:latin typeface="Cambria Math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>
                                        <a:latin typeface="Cambria Math"/>
                                      </a:rPr>
                                      <m:t>𝐋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ja-JP" altLang="en-US" sz="2000" i="1">
                                    <a:latin typeface="Cambria Math"/>
                                  </a:rPr>
                                  <m:t>列</m:t>
                                </m:r>
                              </m:e>
                              <m:e/>
                            </m:eqArr>
                          </m:e>
                        </m:m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𝟕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𝟑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</m:mr>
                                        <m:mr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kumimoji="1" lang="en-US" altLang="ja-JP" sz="2000" b="1" dirty="0" smtClean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87" y="2780928"/>
                <a:ext cx="3762500" cy="212526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2915816" y="4481956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481956"/>
                <a:ext cx="315172" cy="41036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2915816" y="3966960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966960"/>
                <a:ext cx="315172" cy="41036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915816" y="3403991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403991"/>
                <a:ext cx="315172" cy="41036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2335618" y="3089532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5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86756" y="3089532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8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12993" y="3704531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2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03648" y="4269468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5</a:t>
            </a: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1763688" y="3773324"/>
            <a:ext cx="2521421" cy="200967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3524082" y="3125805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2374387" y="3124472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1397518" y="3706832"/>
            <a:ext cx="3047604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397518" y="4272736"/>
            <a:ext cx="3047604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978673" y="4241123"/>
                <a:ext cx="4748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/>
                        </a:rPr>
                        <m:t>⋯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673" y="4241123"/>
                <a:ext cx="474810" cy="40011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正方形/長方形 40"/>
          <p:cNvSpPr/>
          <p:nvPr/>
        </p:nvSpPr>
        <p:spPr bwMode="auto">
          <a:xfrm>
            <a:off x="1781454" y="4319869"/>
            <a:ext cx="2521421" cy="244982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90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5" grpId="0"/>
      <p:bldP spid="26" grpId="0"/>
      <p:bldP spid="29" grpId="0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光の伝播行列の</a:t>
            </a:r>
            <a:r>
              <a:rPr lang="ja-JP" altLang="en-US" dirty="0" smtClean="0"/>
              <a:t>計算 （</a:t>
            </a:r>
            <a:r>
              <a:rPr lang="en-US" altLang="ja-JP" dirty="0" smtClean="0"/>
              <a:t>5/7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46" y="2009229"/>
            <a:ext cx="4224049" cy="43720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46" y="2009229"/>
            <a:ext cx="4224049" cy="437209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46" y="2009229"/>
            <a:ext cx="4224049" cy="437209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46" y="2009229"/>
            <a:ext cx="4224049" cy="437209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46" y="2009229"/>
            <a:ext cx="4224049" cy="4372099"/>
          </a:xfrm>
          <a:prstGeom prst="rect">
            <a:avLst/>
          </a:prstGeom>
        </p:spPr>
      </p:pic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光</a:t>
            </a:r>
            <a:r>
              <a:rPr lang="ja-JP" altLang="en-US" dirty="0" smtClean="0"/>
              <a:t>の入射行列</a:t>
            </a:r>
            <a:r>
              <a:rPr lang="en-US" altLang="ja-JP" b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b="1" baseline="-25000" dirty="0" smtClean="0">
                <a:latin typeface="Cambria Math" pitchFamily="18" charset="0"/>
                <a:ea typeface="Cambria Math" pitchFamily="18" charset="0"/>
              </a:rPr>
              <a:t>in</a:t>
            </a:r>
            <a:endParaRPr lang="en-US" altLang="ja-JP" b="1" baseline="-25000" dirty="0">
              <a:latin typeface="Cambria Math" pitchFamily="18" charset="0"/>
              <a:ea typeface="Cambria Math" pitchFamily="18" charset="0"/>
            </a:endParaRPr>
          </a:p>
          <a:p>
            <a:pPr lvl="1"/>
            <a:r>
              <a:rPr lang="ja-JP" altLang="en-US" dirty="0"/>
              <a:t>ライトフィールド ⇒ </a:t>
            </a:r>
            <a:r>
              <a:rPr lang="ja-JP" altLang="en-US" dirty="0" smtClean="0"/>
              <a:t>小領域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206134" y="4981444"/>
                <a:ext cx="3077834" cy="54207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1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altLang="ja-JP" sz="1400">
                                <a:latin typeface="Cambria Math"/>
                              </a:rPr>
                              <m:t>𝐌</m:t>
                            </m:r>
                            <m: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伝播先の小領域の頂点数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ja-JP" sz="1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>
                                    <a:latin typeface="Cambria Math"/>
                                  </a:rPr>
                                  <m:t>𝐋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altLang="ja-JP" sz="1400" i="1">
                                <a:latin typeface="Cambria Math"/>
                              </a:rPr>
                              <m:t>:</m:t>
                            </m:r>
                            <m:r>
                              <m:rPr>
                                <m:brk m:alnAt="7"/>
                              </m:rPr>
                              <a:rPr lang="ja-JP" altLang="en-US" sz="1400" i="1">
                                <a:latin typeface="Cambria Math"/>
                              </a:rPr>
                              <m:t>入</m:t>
                            </m:r>
                            <m:r>
                              <a:rPr lang="ja-JP" altLang="en-US" sz="1400" i="1">
                                <a:latin typeface="Cambria Math"/>
                              </a:rPr>
                              <m:t>射ライトフィールドのサンプル数</m:t>
                            </m:r>
                          </m:e>
                        </m:mr>
                      </m:m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34" y="4981444"/>
                <a:ext cx="3077834" cy="54207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角丸四角形 10"/>
          <p:cNvSpPr/>
          <p:nvPr/>
        </p:nvSpPr>
        <p:spPr bwMode="auto">
          <a:xfrm>
            <a:off x="405673" y="2852936"/>
            <a:ext cx="4454359" cy="1861469"/>
          </a:xfrm>
          <a:prstGeom prst="roundRect">
            <a:avLst/>
          </a:prstGeom>
          <a:solidFill>
            <a:srgbClr val="EEF7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23120" y="2852936"/>
                <a:ext cx="4400489" cy="183890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2000" i="1" smtClean="0">
                                    <a:latin typeface="Cambria Math"/>
                                  </a:rPr>
                                </m:ctrlPr>
                              </m:mPr>
                              <m:mr>
                                <m:e/>
                              </m:mr>
                              <m:mr>
                                <m:e/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altLang="ja-JP" sz="2000"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ja-JP" sz="2000" b="1" i="0" smtClean="0">
                                <a:latin typeface="Cambria Math"/>
                              </a:rPr>
                              <m:t>𝐌</m:t>
                            </m:r>
                            <m:r>
                              <a:rPr lang="ja-JP" altLang="en-US" sz="2000" i="1">
                                <a:latin typeface="Cambria Math"/>
                              </a:rPr>
                              <m:t>行</m:t>
                            </m:r>
                            <m:r>
                              <a:rPr lang="ja-JP" altLang="en-US" sz="2000" b="1" i="1" smtClean="0">
                                <a:latin typeface="Cambria Math"/>
                              </a:rPr>
                              <m:t>　　</m:t>
                            </m:r>
                          </m:e>
                        </m:mr>
                      </m:m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000" i="1">
                              <a:latin typeface="Cambria Math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>
                                        <a:latin typeface="Cambria Math"/>
                                      </a:rPr>
                                      <m:t>𝐋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ja-JP" altLang="en-US" sz="2000" i="1">
                                    <a:latin typeface="Cambria Math"/>
                                  </a:rPr>
                                  <m:t>列</m:t>
                                </m:r>
                              </m:e>
                              <m:e/>
                            </m:eqArr>
                          </m:e>
                        </m:m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ja-JP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 smtClean="0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𝟓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altLang="ja-JP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ja-JP" sz="2000" b="1" i="1" smtClean="0">
                                                <a:latin typeface="Cambria Math"/>
                                              </a:rPr>
                                              <m:t>𝟓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ja-JP" sz="2000" i="1">
                                                <a:latin typeface="Cambria Math"/>
                                              </a:rPr>
                                              <m:t>⋯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/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kumimoji="1" lang="en-US" altLang="ja-JP" sz="2000" b="1" dirty="0" smtClean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20" y="2852936"/>
                <a:ext cx="4400489" cy="183890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2843808" y="4287923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287923"/>
                <a:ext cx="315172" cy="41036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/>
          <p:cNvSpPr txBox="1"/>
          <p:nvPr/>
        </p:nvSpPr>
        <p:spPr>
          <a:xfrm>
            <a:off x="2011105" y="3161540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2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18576" y="3161540"/>
            <a:ext cx="280031" cy="37617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5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07878" y="3161540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6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66119" y="3493147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1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56774" y="4044412"/>
            <a:ext cx="280031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5</a:t>
            </a:r>
          </a:p>
        </p:txBody>
      </p:sp>
      <p:sp>
        <p:nvSpPr>
          <p:cNvPr id="25" name="角丸四角形 24"/>
          <p:cNvSpPr/>
          <p:nvPr/>
        </p:nvSpPr>
        <p:spPr bwMode="auto">
          <a:xfrm>
            <a:off x="1067367" y="3494816"/>
            <a:ext cx="3678538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1940121" y="3563348"/>
            <a:ext cx="435334" cy="221893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572554" y="3561562"/>
            <a:ext cx="2016224" cy="24887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1428750" y="3561562"/>
            <a:ext cx="417168" cy="232102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1067367" y="4044412"/>
            <a:ext cx="3678538" cy="336885"/>
          </a:xfrm>
          <a:prstGeom prst="roundRect">
            <a:avLst/>
          </a:prstGeom>
          <a:noFill/>
          <a:ln w="38100" cap="flat" cmpd="sng" algn="ctr">
            <a:solidFill>
              <a:srgbClr val="E06A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2992366" y="4123891"/>
            <a:ext cx="1174321" cy="21870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1411877" y="4100269"/>
            <a:ext cx="1507492" cy="25910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4356190" y="4080233"/>
            <a:ext cx="291311" cy="259104"/>
          </a:xfrm>
          <a:prstGeom prst="rect">
            <a:avLst/>
          </a:prstGeom>
          <a:solidFill>
            <a:srgbClr val="EEF7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3155902" y="3197813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3839206" y="3197813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2049874" y="3196480"/>
            <a:ext cx="215829" cy="269963"/>
          </a:xfrm>
          <a:prstGeom prst="rect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2843808" y="3742446"/>
                <a:ext cx="315172" cy="41036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kumimoji="1" lang="en-US" altLang="ja-JP" b="1" dirty="0" smtClean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742446"/>
                <a:ext cx="315172" cy="41036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1056774" y="5880387"/>
            <a:ext cx="7259642" cy="447675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2400" dirty="0" smtClean="0">
                <a:solidFill>
                  <a:srgbClr val="CC3300"/>
                </a:solidFill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400" baseline="-25000" dirty="0" smtClean="0">
                <a:solidFill>
                  <a:srgbClr val="CC3300"/>
                </a:solidFill>
                <a:latin typeface="Cambria Math" pitchFamily="18" charset="0"/>
                <a:ea typeface="Cambria Math" pitchFamily="18" charset="0"/>
              </a:rPr>
              <a:t>in</a:t>
            </a:r>
            <a:r>
              <a:rPr lang="en-US" altLang="ja-JP" sz="2400" dirty="0" smtClean="0">
                <a:solidFill>
                  <a:srgbClr val="CC33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計算時にヘミキューブ法などを用いて立体角を考慮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92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8" grpId="0"/>
      <p:bldP spid="3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89040"/>
            <a:ext cx="3816424" cy="21449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01" y="1899544"/>
            <a:ext cx="3818012" cy="214495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光の伝播行列の計算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6/7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全ての</a:t>
            </a:r>
            <a:r>
              <a:rPr lang="ja-JP" altLang="en-US" dirty="0" smtClean="0"/>
              <a:t>小領域間の光の伝播は三種類の行列の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組み合わせで計算可能</a:t>
            </a:r>
            <a:endParaRPr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99792" y="5517232"/>
            <a:ext cx="2952327" cy="461665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sz="24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400" dirty="0">
                <a:latin typeface="Cambria Math" pitchFamily="18" charset="0"/>
                <a:ea typeface="Cambria Math" pitchFamily="18" charset="0"/>
              </a:rPr>
              <a:t>= P</a:t>
            </a:r>
            <a:r>
              <a:rPr lang="en-US" altLang="ja-JP" sz="2400" baseline="-25000" dirty="0">
                <a:latin typeface="Cambria Math" pitchFamily="18" charset="0"/>
                <a:ea typeface="Cambria Math" pitchFamily="18" charset="0"/>
              </a:rPr>
              <a:t>in</a:t>
            </a:r>
            <a:r>
              <a:rPr lang="en-US" altLang="ja-JP" sz="2400" i="1" baseline="-250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400" dirty="0">
                <a:latin typeface="Cambria Math" pitchFamily="18" charset="0"/>
                <a:ea typeface="Cambria Math" pitchFamily="18" charset="0"/>
              </a:rPr>
              <a:t>× </a:t>
            </a:r>
            <a:r>
              <a:rPr lang="en-US" altLang="ja-JP" sz="2400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400" baseline="-25000" dirty="0" smtClean="0">
                <a:latin typeface="Cambria Math" pitchFamily="18" charset="0"/>
                <a:ea typeface="Cambria Math" pitchFamily="18" charset="0"/>
              </a:rPr>
              <a:t>out</a:t>
            </a:r>
            <a:endParaRPr kumimoji="1" lang="en-US" altLang="ja-JP" sz="2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971600" y="6046354"/>
                <a:ext cx="6552728" cy="4476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ja-JP" altLang="en-US" sz="2400" b="0" dirty="0" smtClean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ゴシック" pitchFamily="50" charset="-128"/>
                  </a:rPr>
                  <a:t>上記例では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CC3300"/>
                            </a:solidFill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CC3300"/>
                            </a:solidFill>
                            <a:latin typeface="Cambria Math"/>
                          </a:rPr>
                          <m:t>out</m:t>
                        </m:r>
                      </m:sub>
                    </m:sSub>
                  </m:oMath>
                </a14:m>
                <a:r>
                  <a:rPr lang="ja-JP" altLang="en-US" sz="2400" b="0" dirty="0" smtClean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ゴシック" pitchFamily="50" charset="-128"/>
                  </a:rPr>
                  <a:t>は再利用不可能だが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solidFill>
                              <a:srgbClr val="CC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CC3300"/>
                            </a:solidFill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CC3300"/>
                            </a:solidFill>
                            <a:latin typeface="Cambria Math"/>
                          </a:rPr>
                          <m:t>in</m:t>
                        </m:r>
                      </m:sub>
                    </m:sSub>
                  </m:oMath>
                </a14:m>
                <a:r>
                  <a:rPr lang="ja-JP" altLang="en-US" sz="2400" b="0" dirty="0" smtClean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ＭＳ Ｐゴシック" pitchFamily="50" charset="-128"/>
                  </a:rPr>
                  <a:t>は共通</a:t>
                </a:r>
                <a:endParaRPr lang="en-US" altLang="ja-JP" sz="2400" b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ゴシック" pitchFamily="50" charset="-128"/>
                </a:endParaRPr>
              </a:p>
            </p:txBody>
          </p:sp>
        </mc:Choice>
        <mc:Fallback xmlns="">
          <p:sp>
            <p:nvSpPr>
              <p:cNvPr id="10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6046354"/>
                <a:ext cx="6552728" cy="447675"/>
              </a:xfrm>
              <a:prstGeom prst="rect">
                <a:avLst/>
              </a:prstGeom>
              <a:blipFill rotWithShape="1">
                <a:blip r:embed="rId5"/>
                <a:stretch>
                  <a:fillRect t="-14474" b="-32895"/>
                </a:stretch>
              </a:blipFill>
              <a:ln w="19050">
                <a:solidFill>
                  <a:srgbClr val="CC33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691680" y="3645024"/>
            <a:ext cx="4964683" cy="461665"/>
          </a:xfrm>
          <a:prstGeom prst="rect">
            <a:avLst/>
          </a:prstGeom>
          <a:noFill/>
          <a:ln w="12700" cmpd="sng">
            <a:noFill/>
            <a:round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ja-JP" altLang="en-US" sz="24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400" dirty="0" smtClean="0">
                <a:latin typeface="Cambria Math" pitchFamily="18" charset="0"/>
                <a:ea typeface="Cambria Math" pitchFamily="18" charset="0"/>
              </a:rPr>
              <a:t>= </a:t>
            </a:r>
            <a:r>
              <a:rPr lang="en-US" altLang="ja-JP" sz="2400" dirty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400" baseline="-25000" dirty="0">
                <a:latin typeface="Cambria Math" pitchFamily="18" charset="0"/>
                <a:ea typeface="Cambria Math" pitchFamily="18" charset="0"/>
              </a:rPr>
              <a:t>in</a:t>
            </a:r>
            <a:r>
              <a:rPr lang="en-US" altLang="ja-JP" sz="2400" i="1" baseline="-250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400" dirty="0">
                <a:latin typeface="Cambria Math" pitchFamily="18" charset="0"/>
                <a:ea typeface="Cambria Math" pitchFamily="18" charset="0"/>
              </a:rPr>
              <a:t>× </a:t>
            </a:r>
            <a:r>
              <a:rPr lang="en-US" altLang="ja-JP" sz="2400" dirty="0" err="1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ja-JP" sz="2400" baseline="-25000" dirty="0" err="1" smtClean="0">
                <a:latin typeface="Cambria Math" pitchFamily="18" charset="0"/>
                <a:ea typeface="Cambria Math" pitchFamily="18" charset="0"/>
              </a:rPr>
              <a:t>through</a:t>
            </a:r>
            <a:r>
              <a:rPr lang="en-US" altLang="ja-JP" sz="2400" dirty="0" smtClean="0">
                <a:latin typeface="Cambria Math" pitchFamily="18" charset="0"/>
                <a:ea typeface="Cambria Math" pitchFamily="18" charset="0"/>
              </a:rPr>
              <a:t> × P</a:t>
            </a:r>
            <a:r>
              <a:rPr lang="en-US" altLang="ja-JP" sz="2400" baseline="-25000" dirty="0" smtClean="0">
                <a:latin typeface="Cambria Math" pitchFamily="18" charset="0"/>
                <a:ea typeface="Cambria Math" pitchFamily="18" charset="0"/>
              </a:rPr>
              <a:t>out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53944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光</a:t>
            </a:r>
            <a:r>
              <a:rPr lang="ja-JP" altLang="en-US" dirty="0"/>
              <a:t>の伝播行列の計算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7/7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光の伝播の計算のまとめ</a:t>
            </a:r>
            <a:endParaRPr lang="en-US" altLang="ja-JP" dirty="0" smtClean="0"/>
          </a:p>
        </p:txBody>
      </p:sp>
      <p:sp>
        <p:nvSpPr>
          <p:cNvPr id="5" name="角丸四角形 4"/>
          <p:cNvSpPr/>
          <p:nvPr/>
        </p:nvSpPr>
        <p:spPr bwMode="auto">
          <a:xfrm rot="5400000">
            <a:off x="3628141" y="624465"/>
            <a:ext cx="1774493" cy="8587104"/>
          </a:xfrm>
          <a:prstGeom prst="roundRect">
            <a:avLst>
              <a:gd name="adj" fmla="val 8054"/>
            </a:avLst>
          </a:prstGeom>
          <a:gradFill>
            <a:gsLst>
              <a:gs pos="0">
                <a:srgbClr val="DDE8CA"/>
              </a:gs>
              <a:gs pos="80000">
                <a:srgbClr val="E7EFD9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75" y="4356583"/>
            <a:ext cx="1215997" cy="121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67" y="4346544"/>
            <a:ext cx="1236075" cy="12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58" y="4346544"/>
            <a:ext cx="1236075" cy="12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17" y="4346544"/>
            <a:ext cx="1236075" cy="12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8368743" y="4750023"/>
            <a:ext cx="667753" cy="479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14" y="2350788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56" y="2333385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13" y="2337255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40" y="2333385"/>
            <a:ext cx="1222228" cy="12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8368743" y="2721969"/>
            <a:ext cx="667753" cy="479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・・・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2776649" y="4632580"/>
                <a:ext cx="559614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649" y="4632580"/>
                <a:ext cx="559614" cy="53631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554489" y="4632581"/>
                <a:ext cx="725458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89" y="4632581"/>
                <a:ext cx="725458" cy="536319"/>
              </a:xfrm>
              <a:prstGeom prst="rect">
                <a:avLst/>
              </a:prstGeom>
              <a:blipFill rotWithShape="1">
                <a:blip r:embed="rId19"/>
                <a:stretch>
                  <a:fillRect l="-25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6491016" y="4632581"/>
                <a:ext cx="785402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016" y="4632581"/>
                <a:ext cx="785402" cy="536319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2429018" y="4593403"/>
                <a:ext cx="497459" cy="64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018" y="4593403"/>
                <a:ext cx="497459" cy="649228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 bwMode="auto">
          <a:xfrm>
            <a:off x="3509283" y="4351610"/>
            <a:ext cx="698858" cy="1227330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3554998" y="4375553"/>
                <a:ext cx="660412" cy="114531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998" y="4375553"/>
                <a:ext cx="660412" cy="1145314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角丸四角形 22"/>
          <p:cNvSpPr/>
          <p:nvPr/>
        </p:nvSpPr>
        <p:spPr bwMode="auto">
          <a:xfrm>
            <a:off x="5513541" y="4351611"/>
            <a:ext cx="698858" cy="1223576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5559257" y="4371800"/>
                <a:ext cx="660412" cy="114531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 smtClean="0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257" y="4371800"/>
                <a:ext cx="660412" cy="1145314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角丸四角形 24"/>
          <p:cNvSpPr/>
          <p:nvPr/>
        </p:nvSpPr>
        <p:spPr bwMode="auto">
          <a:xfrm>
            <a:off x="7431895" y="4344561"/>
            <a:ext cx="698858" cy="1232292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7477610" y="4373467"/>
                <a:ext cx="660412" cy="114531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610" y="4373467"/>
                <a:ext cx="660412" cy="1145314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角丸四角形 26"/>
          <p:cNvSpPr/>
          <p:nvPr/>
        </p:nvSpPr>
        <p:spPr bwMode="auto">
          <a:xfrm>
            <a:off x="5532336" y="2352178"/>
            <a:ext cx="664950" cy="1200878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5559650" y="2360555"/>
                <a:ext cx="660412" cy="11543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650" y="2360555"/>
                <a:ext cx="660412" cy="1154321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角丸四角形 28"/>
          <p:cNvSpPr/>
          <p:nvPr/>
        </p:nvSpPr>
        <p:spPr bwMode="auto">
          <a:xfrm>
            <a:off x="7423162" y="2354403"/>
            <a:ext cx="664950" cy="1200878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7450476" y="2362780"/>
                <a:ext cx="660412" cy="11543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𝟑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476" y="2362780"/>
                <a:ext cx="660412" cy="1154321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下矢印 30"/>
          <p:cNvSpPr/>
          <p:nvPr/>
        </p:nvSpPr>
        <p:spPr bwMode="auto">
          <a:xfrm>
            <a:off x="3307829" y="3701706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3405572" y="3680506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572" y="3680506"/>
                <a:ext cx="987282" cy="400110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下矢印 32"/>
          <p:cNvSpPr/>
          <p:nvPr/>
        </p:nvSpPr>
        <p:spPr bwMode="auto">
          <a:xfrm>
            <a:off x="5319003" y="3701706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5416745" y="3680506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745" y="3680506"/>
                <a:ext cx="987282" cy="400110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下矢印 34"/>
          <p:cNvSpPr/>
          <p:nvPr/>
        </p:nvSpPr>
        <p:spPr bwMode="auto">
          <a:xfrm>
            <a:off x="7193575" y="3701702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7291318" y="3680500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318" y="3680500"/>
                <a:ext cx="987282" cy="400110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下矢印 36"/>
          <p:cNvSpPr/>
          <p:nvPr/>
        </p:nvSpPr>
        <p:spPr bwMode="auto">
          <a:xfrm>
            <a:off x="827584" y="3712240"/>
            <a:ext cx="1096931" cy="452335"/>
          </a:xfrm>
          <a:prstGeom prst="downArrow">
            <a:avLst>
              <a:gd name="adj1" fmla="val 58683"/>
              <a:gd name="adj2" fmla="val 65783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925327" y="3691040"/>
                <a:ext cx="987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kumimoji="1" lang="en-US" altLang="ja-JP" sz="2000" b="1" i="0" smtClean="0">
                          <a:ln w="18000">
                            <a:noFill/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mbria Math"/>
                          <a:ea typeface="Cambria Math"/>
                        </a:rPr>
                        <m:t>𝐏</m:t>
                      </m:r>
                    </m:oMath>
                  </m:oMathPara>
                </a14:m>
                <a:endParaRPr kumimoji="1" lang="ja-JP" altLang="en-US" sz="28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noFill/>
                  <a:effectLst/>
                </a:endParaRPr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27" y="3691040"/>
                <a:ext cx="987282" cy="400110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図 3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7" y="2405393"/>
            <a:ext cx="859037" cy="10961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" y="4519170"/>
            <a:ext cx="853588" cy="8835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1" name="角丸四角形 40"/>
          <p:cNvSpPr/>
          <p:nvPr/>
        </p:nvSpPr>
        <p:spPr bwMode="auto">
          <a:xfrm>
            <a:off x="1552686" y="2415455"/>
            <a:ext cx="501193" cy="1086745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1498881" y="2446822"/>
                <a:ext cx="660412" cy="99944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6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6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600" dirty="0" smtClean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81" y="2446822"/>
                <a:ext cx="660412" cy="999441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角丸四角形 42"/>
          <p:cNvSpPr/>
          <p:nvPr/>
        </p:nvSpPr>
        <p:spPr bwMode="auto">
          <a:xfrm>
            <a:off x="1517951" y="4422961"/>
            <a:ext cx="565703" cy="1096670"/>
          </a:xfrm>
          <a:prstGeom prst="roundRect">
            <a:avLst/>
          </a:prstGeom>
          <a:solidFill>
            <a:srgbClr val="FFF3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498881" y="4432286"/>
                <a:ext cx="660412" cy="106087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6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6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6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6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b="1" i="1" smtClean="0">
                                              <a:latin typeface="Cambria Math"/>
                                            </a:rPr>
                                            <m:t>𝑴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600" dirty="0" smtClean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81" y="4432286"/>
                <a:ext cx="660412" cy="1060877"/>
              </a:xfrm>
              <a:prstGeom prst="rect">
                <a:avLst/>
              </a:prstGeom>
              <a:blipFill rotWithShape="1">
                <a:blip r:embed="rId34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2822176" y="2642997"/>
                <a:ext cx="559614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176" y="2642997"/>
                <a:ext cx="559614" cy="536319"/>
              </a:xfrm>
              <a:prstGeom prst="rect">
                <a:avLst/>
              </a:prstGeom>
              <a:blipFill rotWithShape="1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4539246" y="2642997"/>
                <a:ext cx="725458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246" y="2642997"/>
                <a:ext cx="725458" cy="536319"/>
              </a:xfrm>
              <a:prstGeom prst="rect">
                <a:avLst/>
              </a:prstGeom>
              <a:blipFill rotWithShape="1">
                <a:blip r:embed="rId36"/>
                <a:stretch>
                  <a:fillRect l="-33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6475773" y="2642997"/>
                <a:ext cx="785402" cy="536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𝒘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773" y="2642997"/>
                <a:ext cx="785402" cy="536319"/>
              </a:xfrm>
              <a:prstGeom prst="rect">
                <a:avLst/>
              </a:prstGeom>
              <a:blipFill rotWithShape="1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2425929" y="2603819"/>
                <a:ext cx="4974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≑</m:t>
                      </m:r>
                    </m:oMath>
                  </m:oMathPara>
                </a14:m>
                <a:endParaRPr kumimoji="1" lang="ja-JP" alt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929" y="2603819"/>
                <a:ext cx="497459" cy="646331"/>
              </a:xfrm>
              <a:prstGeom prst="rect">
                <a:avLst/>
              </a:prstGeom>
              <a:blipFill rotWithShape="1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角丸四角形 48"/>
          <p:cNvSpPr/>
          <p:nvPr/>
        </p:nvSpPr>
        <p:spPr bwMode="auto">
          <a:xfrm>
            <a:off x="3527684" y="2343849"/>
            <a:ext cx="664950" cy="1200878"/>
          </a:xfrm>
          <a:prstGeom prst="roundRect">
            <a:avLst/>
          </a:prstGeom>
          <a:solidFill>
            <a:srgbClr val="EFE8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/>
              <p:cNvSpPr txBox="1"/>
              <p:nvPr/>
            </p:nvSpPr>
            <p:spPr>
              <a:xfrm>
                <a:off x="3554998" y="2352226"/>
                <a:ext cx="660412" cy="11543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1" lang="en-US" altLang="ja-JP" sz="1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kumimoji="1" lang="en-US" altLang="ja-JP" sz="1400" b="1" i="1" smtClean="0">
                                          <a:latin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𝑩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b="1" i="1" smtClean="0">
                                                  <a:latin typeface="Cambria Math"/>
                                                </a:rPr>
                                                <m:t>𝒅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400" i="1">
                                                  <a:latin typeface="Cambria Math"/>
                                                </a:rPr>
                                                <m:t>𝟏</m:t>
                                              </m:r>
                                            </m:sup>
                                          </m:sSubSup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ja-JP" sz="1400" b="1" i="1" smtClean="0">
                                              <a:latin typeface="Cambria Math"/>
                                            </a:rPr>
                                            <m:t>𝑵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1400" dirty="0" smtClean="0"/>
              </a:p>
            </p:txBody>
          </p:sp>
        </mc:Choice>
        <mc:Fallback xmlns="">
          <p:sp>
            <p:nvSpPr>
              <p:cNvPr id="50" name="テキスト ボックス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998" y="2352226"/>
                <a:ext cx="660412" cy="1154321"/>
              </a:xfrm>
              <a:prstGeom prst="rect">
                <a:avLst/>
              </a:prstGeom>
              <a:blipFill rotWithShape="1">
                <a:blip r:embed="rId39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32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solidFill>
                  <a:srgbClr val="C0C0C0"/>
                </a:solidFill>
              </a:rPr>
              <a:t> </a:t>
            </a:r>
            <a:r>
              <a:rPr lang="ja-JP" altLang="en-US" dirty="0" smtClean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問題提起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Step2. </a:t>
            </a:r>
            <a:r>
              <a:rPr lang="ja-JP" altLang="en-US" dirty="0" smtClean="0">
                <a:solidFill>
                  <a:srgbClr val="C0C0C0"/>
                </a:solidFill>
              </a:rPr>
              <a:t>小領域間の</a:t>
            </a:r>
            <a:r>
              <a:rPr lang="ja-JP" altLang="en-US" dirty="0">
                <a:solidFill>
                  <a:srgbClr val="C0C0C0"/>
                </a:solidFill>
              </a:rPr>
              <a:t>光の</a:t>
            </a:r>
            <a:r>
              <a:rPr lang="ja-JP" altLang="en-US" dirty="0" smtClean="0">
                <a:solidFill>
                  <a:srgbClr val="C0C0C0"/>
                </a:solidFill>
              </a:rPr>
              <a:t>伝播の計算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marL="0" indent="0">
              <a:buNone/>
            </a:pPr>
            <a:r>
              <a:rPr lang="en-US" altLang="ja-JP" dirty="0" smtClean="0"/>
              <a:t>  Step3. </a:t>
            </a:r>
            <a:r>
              <a:rPr lang="ja-JP" altLang="en-US" dirty="0" smtClean="0"/>
              <a:t>手法の拡張</a:t>
            </a:r>
            <a:endParaRPr lang="en-US" altLang="ja-JP" dirty="0" smtClean="0"/>
          </a:p>
          <a:p>
            <a:pPr lvl="1"/>
            <a:r>
              <a:rPr lang="ja-JP" altLang="en-US" dirty="0"/>
              <a:t>多重反射への拡張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モジュール</a:t>
            </a:r>
            <a:r>
              <a:rPr lang="ja-JP" altLang="en-US" dirty="0"/>
              <a:t>導入による更なる</a:t>
            </a:r>
            <a:r>
              <a:rPr lang="ja-JP" altLang="en-US" dirty="0" smtClean="0"/>
              <a:t>効率化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Step4. </a:t>
            </a:r>
            <a:r>
              <a:rPr lang="ja-JP" altLang="en-US" dirty="0" smtClean="0">
                <a:solidFill>
                  <a:srgbClr val="C0C0C0"/>
                </a:solidFill>
              </a:rPr>
              <a:t>デモ及び考察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sz="3200" dirty="0" smtClean="0"/>
              <a:t>シーン分割による高速化の解説</a:t>
            </a:r>
            <a:r>
              <a:rPr lang="ja-JP" altLang="en-US" sz="3200" dirty="0" smtClean="0"/>
              <a:t>手順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754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25921</TotalTime>
  <Words>6660</Words>
  <Application>Microsoft Office PowerPoint</Application>
  <PresentationFormat>画面に合わせる (4:3)</PresentationFormat>
  <Paragraphs>1109</Paragraphs>
  <Slides>123</Slides>
  <Notes>25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123</vt:i4>
      </vt:variant>
    </vt:vector>
  </HeadingPairs>
  <TitlesOfParts>
    <vt:vector size="124" baseType="lpstr">
      <vt:lpstr>デザインの設定</vt:lpstr>
      <vt:lpstr>PowerPoint プレゼンテーション</vt:lpstr>
      <vt:lpstr>発表の流れ</vt:lpstr>
      <vt:lpstr>発表の流れ</vt:lpstr>
      <vt:lpstr>発表の概要</vt:lpstr>
      <vt:lpstr>解説技術の特徴</vt:lpstr>
      <vt:lpstr>注意点</vt:lpstr>
      <vt:lpstr>発表の流れ</vt:lpstr>
      <vt:lpstr>発表の流れ</vt:lpstr>
      <vt:lpstr>間接光の概要</vt:lpstr>
      <vt:lpstr>間接光の概要</vt:lpstr>
      <vt:lpstr>解説手法の計算概要</vt:lpstr>
      <vt:lpstr>間接光計算の解説手順</vt:lpstr>
      <vt:lpstr>間接光計算の解説手順</vt:lpstr>
      <vt:lpstr>間接光計算の解説手順</vt:lpstr>
      <vt:lpstr>間接光計算の解説手順</vt:lpstr>
      <vt:lpstr>間接光計算の解説手順</vt:lpstr>
      <vt:lpstr>間接光計算の解説手順</vt:lpstr>
      <vt:lpstr>間接光計算の考え方</vt:lpstr>
      <vt:lpstr>間接光計算の考え方</vt:lpstr>
      <vt:lpstr>間接光計算の考え方</vt:lpstr>
      <vt:lpstr>間接光計算の考え方</vt:lpstr>
      <vt:lpstr>間接光計算の考え方</vt:lpstr>
      <vt:lpstr>間接光計算の解説手順</vt:lpstr>
      <vt:lpstr>問題提起</vt:lpstr>
      <vt:lpstr>間接光計算の解説手順</vt:lpstr>
      <vt:lpstr>キーアイディア</vt:lpstr>
      <vt:lpstr>キーアイディア</vt:lpstr>
      <vt:lpstr>キーアイディア</vt:lpstr>
      <vt:lpstr>キーアイディア</vt:lpstr>
      <vt:lpstr>キーアイディア</vt:lpstr>
      <vt:lpstr>キーアイディア</vt:lpstr>
      <vt:lpstr>間接光計算の解説手順</vt:lpstr>
      <vt:lpstr>間接光計算の解説手順</vt:lpstr>
      <vt:lpstr>B_d,B_indを求める</vt:lpstr>
      <vt:lpstr>B_d,B_indを求める</vt:lpstr>
      <vt:lpstr>B_d,B_indを求める</vt:lpstr>
      <vt:lpstr>最適な基底</vt:lpstr>
      <vt:lpstr>サンプリングベースの基底</vt:lpstr>
      <vt:lpstr>サンプルの選び方について</vt:lpstr>
      <vt:lpstr>サンプリング行列</vt:lpstr>
      <vt:lpstr>サンプリング行列</vt:lpstr>
      <vt:lpstr>サンプリング行列</vt:lpstr>
      <vt:lpstr>サンプリング行列</vt:lpstr>
      <vt:lpstr>サンプリング行列</vt:lpstr>
      <vt:lpstr>サンプリング行列</vt:lpstr>
      <vt:lpstr>サンプリング行列</vt:lpstr>
      <vt:lpstr>特異値分解(Singular Value Decomposition)</vt:lpstr>
      <vt:lpstr>特異値分解(Singular Value Decomposition)</vt:lpstr>
      <vt:lpstr>特異値分解(Singular Value Decomposition)</vt:lpstr>
      <vt:lpstr>特異値分解(Singular Value Decomposition)</vt:lpstr>
      <vt:lpstr>特異値分解(Singular Value Decomposition)</vt:lpstr>
      <vt:lpstr>基底による直接光の近似</vt:lpstr>
      <vt:lpstr>アプローチの比較</vt:lpstr>
      <vt:lpstr>ハイブリッド手法の計算手順</vt:lpstr>
      <vt:lpstr>係数の数の比較</vt:lpstr>
      <vt:lpstr>ランタイムの計算処理</vt:lpstr>
      <vt:lpstr>係数の計算方法</vt:lpstr>
      <vt:lpstr>ランタイムの計算処理</vt:lpstr>
      <vt:lpstr>間接光計算の解説手順</vt:lpstr>
      <vt:lpstr>ショートデモ</vt:lpstr>
      <vt:lpstr>間接光計算の解説手順</vt:lpstr>
      <vt:lpstr>間接光計算の解説手順</vt:lpstr>
      <vt:lpstr>Light Probe</vt:lpstr>
      <vt:lpstr>Light Probe</vt:lpstr>
      <vt:lpstr>Light Probeによるライティング</vt:lpstr>
      <vt:lpstr>Light Probeによるライティング</vt:lpstr>
      <vt:lpstr>間接光計算の解説手順</vt:lpstr>
      <vt:lpstr>Light Probeの計算</vt:lpstr>
      <vt:lpstr>動的なLight Probe</vt:lpstr>
      <vt:lpstr>動的なLight Probe</vt:lpstr>
      <vt:lpstr>間接光計算の解説手順</vt:lpstr>
      <vt:lpstr>デモ</vt:lpstr>
      <vt:lpstr>デモ詳細</vt:lpstr>
      <vt:lpstr>パフォーマンス</vt:lpstr>
      <vt:lpstr>まとめ</vt:lpstr>
      <vt:lpstr>発表の流れ</vt:lpstr>
      <vt:lpstr>シーン分割による高速化の解説手順</vt:lpstr>
      <vt:lpstr>シーン分割による高速化の解説手順</vt:lpstr>
      <vt:lpstr>問題提起 （1/4）</vt:lpstr>
      <vt:lpstr>問題提起 （2/4）</vt:lpstr>
      <vt:lpstr>問題提起 （3/4）</vt:lpstr>
      <vt:lpstr>問題提起 （4/4）</vt:lpstr>
      <vt:lpstr>シーン分割による高速化の解説手順</vt:lpstr>
      <vt:lpstr>シーン分割による高速化の解説手順</vt:lpstr>
      <vt:lpstr>キーアイディア （1/6）</vt:lpstr>
      <vt:lpstr>キーアイディア （2/6）</vt:lpstr>
      <vt:lpstr>キーアイディア （3/6）</vt:lpstr>
      <vt:lpstr>キーアイディア （4/6）</vt:lpstr>
      <vt:lpstr>キーアイディア （5/6）</vt:lpstr>
      <vt:lpstr>キーアイディア （6/6）</vt:lpstr>
      <vt:lpstr>シーン分割による高速化の解説手順</vt:lpstr>
      <vt:lpstr>光の伝播行列の計算 （1/7）</vt:lpstr>
      <vt:lpstr>光の伝播行列の計算 （2/7）</vt:lpstr>
      <vt:lpstr>光の伝播行列の計算 （3/7）</vt:lpstr>
      <vt:lpstr>光の伝播行列の計算 （4/7）</vt:lpstr>
      <vt:lpstr>光の伝播行列の計算 （5/7）</vt:lpstr>
      <vt:lpstr>光の伝播行列の計算 （6/7）</vt:lpstr>
      <vt:lpstr>光の伝播行列の計算 （7/7）</vt:lpstr>
      <vt:lpstr>シーン分割による高速化の解説手順</vt:lpstr>
      <vt:lpstr>シーン分割による高速化の解説手順</vt:lpstr>
      <vt:lpstr>多重反射への拡張</vt:lpstr>
      <vt:lpstr>シーン分割による高速化の解説手順</vt:lpstr>
      <vt:lpstr>モジュールの導入 （1/3）</vt:lpstr>
      <vt:lpstr>モジュールの導入 （2/3）</vt:lpstr>
      <vt:lpstr>モジュールの導入 （3/3）</vt:lpstr>
      <vt:lpstr>シーン分割による高速化の解説手順</vt:lpstr>
      <vt:lpstr>デモ</vt:lpstr>
      <vt:lpstr>考察</vt:lpstr>
      <vt:lpstr>発表の流れ</vt:lpstr>
      <vt:lpstr>発表内容のまとめ</vt:lpstr>
      <vt:lpstr>著作権について</vt:lpstr>
      <vt:lpstr>最後に</vt:lpstr>
      <vt:lpstr>Appendix A. 実装について</vt:lpstr>
      <vt:lpstr>Appendix A. 前計算について</vt:lpstr>
      <vt:lpstr>Appendix A. ランタイム: l_d</vt:lpstr>
      <vt:lpstr>Appendix A. ランタイム: 係数w</vt:lpstr>
      <vt:lpstr>Appendix A. ランタイム: l_ind</vt:lpstr>
      <vt:lpstr>Appendix A. ランタイム: 最終パス</vt:lpstr>
      <vt:lpstr>Appendix A. ランタイム: Light Probe(1)</vt:lpstr>
      <vt:lpstr>Appendix A. ランタイム: Light Probe(2)</vt:lpstr>
      <vt:lpstr>Appendix B. 後半の補足</vt:lpstr>
      <vt:lpstr>Appendix B. 後半の補足</vt:lpstr>
      <vt:lpstr>Appendix C. 記号の表記</vt:lpstr>
    </vt:vector>
  </TitlesOfParts>
  <Company>NAMCO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imagire</dc:creator>
  <cp:lastModifiedBy>Ren Yasuda</cp:lastModifiedBy>
  <cp:revision>5287</cp:revision>
  <dcterms:created xsi:type="dcterms:W3CDTF">2007-08-13T08:03:58Z</dcterms:created>
  <dcterms:modified xsi:type="dcterms:W3CDTF">2012-08-23T12:46:58Z</dcterms:modified>
</cp:coreProperties>
</file>