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256" r:id="rId2"/>
    <p:sldId id="675" r:id="rId3"/>
    <p:sldId id="676" r:id="rId4"/>
    <p:sldId id="663" r:id="rId5"/>
    <p:sldId id="757" r:id="rId6"/>
    <p:sldId id="678" r:id="rId7"/>
    <p:sldId id="679" r:id="rId8"/>
    <p:sldId id="680" r:id="rId9"/>
    <p:sldId id="682" r:id="rId10"/>
    <p:sldId id="681" r:id="rId11"/>
    <p:sldId id="758" r:id="rId12"/>
    <p:sldId id="684" r:id="rId13"/>
    <p:sldId id="687" r:id="rId14"/>
    <p:sldId id="709" r:id="rId15"/>
    <p:sldId id="742" r:id="rId16"/>
    <p:sldId id="743" r:id="rId17"/>
    <p:sldId id="795" r:id="rId18"/>
    <p:sldId id="703" r:id="rId19"/>
    <p:sldId id="704" r:id="rId20"/>
    <p:sldId id="776" r:id="rId21"/>
    <p:sldId id="763" r:id="rId22"/>
    <p:sldId id="737" r:id="rId23"/>
    <p:sldId id="802" r:id="rId24"/>
    <p:sldId id="783" r:id="rId25"/>
    <p:sldId id="784" r:id="rId26"/>
    <p:sldId id="780" r:id="rId27"/>
    <p:sldId id="775" r:id="rId28"/>
    <p:sldId id="738" r:id="rId29"/>
    <p:sldId id="781" r:id="rId30"/>
    <p:sldId id="719" r:id="rId31"/>
    <p:sldId id="720" r:id="rId32"/>
    <p:sldId id="782" r:id="rId33"/>
    <p:sldId id="773" r:id="rId34"/>
    <p:sldId id="785" r:id="rId35"/>
    <p:sldId id="819" r:id="rId36"/>
    <p:sldId id="705" r:id="rId37"/>
    <p:sldId id="759" r:id="rId38"/>
    <p:sldId id="754" r:id="rId39"/>
    <p:sldId id="820" r:id="rId40"/>
    <p:sldId id="824" r:id="rId41"/>
    <p:sldId id="735" r:id="rId42"/>
    <p:sldId id="755" r:id="rId43"/>
    <p:sldId id="811" r:id="rId44"/>
    <p:sldId id="814" r:id="rId45"/>
    <p:sldId id="810" r:id="rId46"/>
    <p:sldId id="787" r:id="rId47"/>
    <p:sldId id="789" r:id="rId48"/>
    <p:sldId id="790" r:id="rId49"/>
    <p:sldId id="750" r:id="rId50"/>
    <p:sldId id="816" r:id="rId51"/>
    <p:sldId id="801" r:id="rId52"/>
    <p:sldId id="749" r:id="rId53"/>
    <p:sldId id="815" r:id="rId54"/>
    <p:sldId id="800" r:id="rId55"/>
    <p:sldId id="825" r:id="rId56"/>
    <p:sldId id="822" r:id="rId57"/>
    <p:sldId id="829" r:id="rId58"/>
    <p:sldId id="751" r:id="rId59"/>
    <p:sldId id="813" r:id="rId60"/>
    <p:sldId id="806" r:id="rId61"/>
    <p:sldId id="808" r:id="rId62"/>
    <p:sldId id="768" r:id="rId63"/>
    <p:sldId id="756" r:id="rId64"/>
    <p:sldId id="753" r:id="rId65"/>
    <p:sldId id="760" r:id="rId66"/>
    <p:sldId id="695" r:id="rId67"/>
    <p:sldId id="747" r:id="rId68"/>
    <p:sldId id="698" r:id="rId69"/>
    <p:sldId id="730" r:id="rId70"/>
    <p:sldId id="817" r:id="rId71"/>
    <p:sldId id="696" r:id="rId72"/>
    <p:sldId id="765" r:id="rId73"/>
    <p:sldId id="732" r:id="rId74"/>
    <p:sldId id="766" r:id="rId75"/>
    <p:sldId id="707" r:id="rId76"/>
    <p:sldId id="748" r:id="rId77"/>
    <p:sldId id="762" r:id="rId78"/>
    <p:sldId id="792" r:id="rId79"/>
    <p:sldId id="667" r:id="rId80"/>
    <p:sldId id="809" r:id="rId81"/>
  </p:sldIdLst>
  <p:sldSz cx="9144000" cy="5143500" type="screen16x9"/>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2B7D8"/>
    <a:srgbClr val="0099FF"/>
    <a:srgbClr val="8082DA"/>
    <a:srgbClr val="3366CC"/>
    <a:srgbClr val="3399FF"/>
    <a:srgbClr val="F79646"/>
    <a:srgbClr val="FFF2D9"/>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65992" autoAdjust="0"/>
  </p:normalViewPr>
  <p:slideViewPr>
    <p:cSldViewPr>
      <p:cViewPr varScale="1">
        <p:scale>
          <a:sx n="115" d="100"/>
          <a:sy n="115" d="100"/>
        </p:scale>
        <p:origin x="450" y="84"/>
      </p:cViewPr>
      <p:guideLst>
        <p:guide orient="horz" pos="1620"/>
        <p:guide pos="2880"/>
      </p:guideLst>
    </p:cSldViewPr>
  </p:slideViewPr>
  <p:outlineViewPr>
    <p:cViewPr>
      <p:scale>
        <a:sx n="33" d="100"/>
        <a:sy n="33" d="100"/>
      </p:scale>
      <p:origin x="0" y="-49536"/>
    </p:cViewPr>
  </p:outlineViewPr>
  <p:notesTextViewPr>
    <p:cViewPr>
      <p:scale>
        <a:sx n="1" d="1"/>
        <a:sy n="1" d="1"/>
      </p:scale>
      <p:origin x="0" y="0"/>
    </p:cViewPr>
  </p:notesTextViewPr>
  <p:notesViewPr>
    <p:cSldViewPr>
      <p:cViewPr varScale="1">
        <p:scale>
          <a:sx n="101" d="100"/>
          <a:sy n="101" d="100"/>
        </p:scale>
        <p:origin x="3552" y="102"/>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BE5DAE50-1D14-4FFD-A4F9-688F39AA4C6B}" type="datetimeFigureOut">
              <a:rPr kumimoji="1" lang="ja-JP" altLang="en-US" smtClean="0"/>
              <a:pPr/>
              <a:t>2015/9/7</a:t>
            </a:fld>
            <a:endParaRPr kumimoji="1" lang="ja-JP" altLang="en-US" dirty="0"/>
          </a:p>
        </p:txBody>
      </p:sp>
      <p:sp>
        <p:nvSpPr>
          <p:cNvPr id="4" name="フッター プレースホルダー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1D782576-6EF5-4128-BA7E-DF9C8C16945A}" type="slidenum">
              <a:rPr kumimoji="1" lang="ja-JP" altLang="en-US" smtClean="0"/>
              <a:pPr/>
              <a:t>‹#›</a:t>
            </a:fld>
            <a:endParaRPr kumimoji="1" lang="ja-JP" altLang="en-US" dirty="0"/>
          </a:p>
        </p:txBody>
      </p:sp>
    </p:spTree>
    <p:extLst>
      <p:ext uri="{BB962C8B-B14F-4D97-AF65-F5344CB8AC3E}">
        <p14:creationId xmlns:p14="http://schemas.microsoft.com/office/powerpoint/2010/main" val="2758073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B44CC42-1FA4-4711-B8F2-84C9E9B331FD}" type="datetimeFigureOut">
              <a:rPr kumimoji="1" lang="ja-JP" altLang="en-US" smtClean="0"/>
              <a:pPr/>
              <a:t>2015/9/7</a:t>
            </a:fld>
            <a:endParaRPr kumimoji="1" lang="ja-JP" altLang="en-US" dirty="0"/>
          </a:p>
        </p:txBody>
      </p:sp>
      <p:sp>
        <p:nvSpPr>
          <p:cNvPr id="4" name="スライド イメージ プレースホルダー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190E8612-B196-471B-946C-15F158E3C7DE}" type="slidenum">
              <a:rPr kumimoji="1" lang="ja-JP" altLang="en-US" smtClean="0"/>
              <a:pPr/>
              <a:t>‹#›</a:t>
            </a:fld>
            <a:endParaRPr kumimoji="1" lang="ja-JP" altLang="en-US" dirty="0"/>
          </a:p>
        </p:txBody>
      </p:sp>
    </p:spTree>
    <p:extLst>
      <p:ext uri="{BB962C8B-B14F-4D97-AF65-F5344CB8AC3E}">
        <p14:creationId xmlns:p14="http://schemas.microsoft.com/office/powerpoint/2010/main" val="13812508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a:t>
            </a:fld>
            <a:endParaRPr kumimoji="1" lang="ja-JP" altLang="en-US" dirty="0"/>
          </a:p>
        </p:txBody>
      </p:sp>
    </p:spTree>
    <p:extLst>
      <p:ext uri="{BB962C8B-B14F-4D97-AF65-F5344CB8AC3E}">
        <p14:creationId xmlns:p14="http://schemas.microsoft.com/office/powerpoint/2010/main" val="1188295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10</a:t>
            </a:fld>
            <a:endParaRPr kumimoji="1" lang="ja-JP" altLang="en-US" dirty="0"/>
          </a:p>
        </p:txBody>
      </p:sp>
    </p:spTree>
    <p:extLst>
      <p:ext uri="{BB962C8B-B14F-4D97-AF65-F5344CB8AC3E}">
        <p14:creationId xmlns:p14="http://schemas.microsoft.com/office/powerpoint/2010/main" val="323406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11</a:t>
            </a:fld>
            <a:endParaRPr kumimoji="1" lang="ja-JP" altLang="en-US" dirty="0"/>
          </a:p>
        </p:txBody>
      </p:sp>
    </p:spTree>
    <p:extLst>
      <p:ext uri="{BB962C8B-B14F-4D97-AF65-F5344CB8AC3E}">
        <p14:creationId xmlns:p14="http://schemas.microsoft.com/office/powerpoint/2010/main" val="2960526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90E8612-B196-471B-946C-15F158E3C7DE}" type="slidenum">
              <a:rPr kumimoji="1" lang="ja-JP" altLang="en-US" smtClean="0"/>
              <a:pPr/>
              <a:t>12</a:t>
            </a:fld>
            <a:endParaRPr kumimoji="1" lang="ja-JP" altLang="en-US" dirty="0"/>
          </a:p>
        </p:txBody>
      </p:sp>
    </p:spTree>
    <p:extLst>
      <p:ext uri="{BB962C8B-B14F-4D97-AF65-F5344CB8AC3E}">
        <p14:creationId xmlns:p14="http://schemas.microsoft.com/office/powerpoint/2010/main" val="3838360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13</a:t>
            </a:fld>
            <a:endParaRPr kumimoji="1" lang="ja-JP" altLang="en-US" dirty="0"/>
          </a:p>
        </p:txBody>
      </p:sp>
    </p:spTree>
    <p:extLst>
      <p:ext uri="{BB962C8B-B14F-4D97-AF65-F5344CB8AC3E}">
        <p14:creationId xmlns:p14="http://schemas.microsoft.com/office/powerpoint/2010/main" val="552709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14</a:t>
            </a:fld>
            <a:endParaRPr kumimoji="1" lang="ja-JP" altLang="en-US" dirty="0"/>
          </a:p>
        </p:txBody>
      </p:sp>
    </p:spTree>
    <p:extLst>
      <p:ext uri="{BB962C8B-B14F-4D97-AF65-F5344CB8AC3E}">
        <p14:creationId xmlns:p14="http://schemas.microsoft.com/office/powerpoint/2010/main" val="2809221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15</a:t>
            </a:fld>
            <a:endParaRPr kumimoji="1" lang="ja-JP" altLang="en-US" dirty="0"/>
          </a:p>
        </p:txBody>
      </p:sp>
    </p:spTree>
    <p:extLst>
      <p:ext uri="{BB962C8B-B14F-4D97-AF65-F5344CB8AC3E}">
        <p14:creationId xmlns:p14="http://schemas.microsoft.com/office/powerpoint/2010/main" val="896212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16</a:t>
            </a:fld>
            <a:endParaRPr kumimoji="1" lang="ja-JP" altLang="en-US" dirty="0"/>
          </a:p>
        </p:txBody>
      </p:sp>
    </p:spTree>
    <p:extLst>
      <p:ext uri="{BB962C8B-B14F-4D97-AF65-F5344CB8AC3E}">
        <p14:creationId xmlns:p14="http://schemas.microsoft.com/office/powerpoint/2010/main" val="2155928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17</a:t>
            </a:fld>
            <a:endParaRPr kumimoji="1" lang="ja-JP" altLang="en-US" dirty="0"/>
          </a:p>
        </p:txBody>
      </p:sp>
    </p:spTree>
    <p:extLst>
      <p:ext uri="{BB962C8B-B14F-4D97-AF65-F5344CB8AC3E}">
        <p14:creationId xmlns:p14="http://schemas.microsoft.com/office/powerpoint/2010/main" val="956274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18</a:t>
            </a:fld>
            <a:endParaRPr kumimoji="1" lang="ja-JP" altLang="en-US" dirty="0"/>
          </a:p>
        </p:txBody>
      </p:sp>
    </p:spTree>
    <p:extLst>
      <p:ext uri="{BB962C8B-B14F-4D97-AF65-F5344CB8AC3E}">
        <p14:creationId xmlns:p14="http://schemas.microsoft.com/office/powerpoint/2010/main" val="2783096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19</a:t>
            </a:fld>
            <a:endParaRPr kumimoji="1" lang="ja-JP" altLang="en-US" dirty="0"/>
          </a:p>
        </p:txBody>
      </p:sp>
    </p:spTree>
    <p:extLst>
      <p:ext uri="{BB962C8B-B14F-4D97-AF65-F5344CB8AC3E}">
        <p14:creationId xmlns:p14="http://schemas.microsoft.com/office/powerpoint/2010/main" val="3060089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2</a:t>
            </a:fld>
            <a:endParaRPr kumimoji="1" lang="ja-JP" altLang="en-US" dirty="0"/>
          </a:p>
        </p:txBody>
      </p:sp>
    </p:spTree>
    <p:extLst>
      <p:ext uri="{BB962C8B-B14F-4D97-AF65-F5344CB8AC3E}">
        <p14:creationId xmlns:p14="http://schemas.microsoft.com/office/powerpoint/2010/main" val="2748147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20</a:t>
            </a:fld>
            <a:endParaRPr kumimoji="1" lang="ja-JP" altLang="en-US" dirty="0"/>
          </a:p>
        </p:txBody>
      </p:sp>
    </p:spTree>
    <p:extLst>
      <p:ext uri="{BB962C8B-B14F-4D97-AF65-F5344CB8AC3E}">
        <p14:creationId xmlns:p14="http://schemas.microsoft.com/office/powerpoint/2010/main" val="183381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21</a:t>
            </a:fld>
            <a:endParaRPr kumimoji="1" lang="ja-JP" altLang="en-US" dirty="0"/>
          </a:p>
        </p:txBody>
      </p:sp>
    </p:spTree>
    <p:extLst>
      <p:ext uri="{BB962C8B-B14F-4D97-AF65-F5344CB8AC3E}">
        <p14:creationId xmlns:p14="http://schemas.microsoft.com/office/powerpoint/2010/main" val="3212237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22</a:t>
            </a:fld>
            <a:endParaRPr kumimoji="1" lang="ja-JP" altLang="en-US" dirty="0"/>
          </a:p>
        </p:txBody>
      </p:sp>
    </p:spTree>
    <p:extLst>
      <p:ext uri="{BB962C8B-B14F-4D97-AF65-F5344CB8AC3E}">
        <p14:creationId xmlns:p14="http://schemas.microsoft.com/office/powerpoint/2010/main" val="719751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24</a:t>
            </a:fld>
            <a:endParaRPr kumimoji="1" lang="ja-JP" altLang="en-US" dirty="0"/>
          </a:p>
        </p:txBody>
      </p:sp>
    </p:spTree>
    <p:extLst>
      <p:ext uri="{BB962C8B-B14F-4D97-AF65-F5344CB8AC3E}">
        <p14:creationId xmlns:p14="http://schemas.microsoft.com/office/powerpoint/2010/main" val="2157462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25</a:t>
            </a:fld>
            <a:endParaRPr kumimoji="1" lang="ja-JP" altLang="en-US" dirty="0"/>
          </a:p>
        </p:txBody>
      </p:sp>
    </p:spTree>
    <p:extLst>
      <p:ext uri="{BB962C8B-B14F-4D97-AF65-F5344CB8AC3E}">
        <p14:creationId xmlns:p14="http://schemas.microsoft.com/office/powerpoint/2010/main" val="3769730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26</a:t>
            </a:fld>
            <a:endParaRPr kumimoji="1" lang="ja-JP" altLang="en-US" dirty="0"/>
          </a:p>
        </p:txBody>
      </p:sp>
    </p:spTree>
    <p:extLst>
      <p:ext uri="{BB962C8B-B14F-4D97-AF65-F5344CB8AC3E}">
        <p14:creationId xmlns:p14="http://schemas.microsoft.com/office/powerpoint/2010/main" val="3788585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28</a:t>
            </a:fld>
            <a:endParaRPr kumimoji="1" lang="ja-JP" altLang="en-US" dirty="0"/>
          </a:p>
        </p:txBody>
      </p:sp>
    </p:spTree>
    <p:extLst>
      <p:ext uri="{BB962C8B-B14F-4D97-AF65-F5344CB8AC3E}">
        <p14:creationId xmlns:p14="http://schemas.microsoft.com/office/powerpoint/2010/main" val="601380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29</a:t>
            </a:fld>
            <a:endParaRPr kumimoji="1" lang="ja-JP" altLang="en-US" dirty="0"/>
          </a:p>
        </p:txBody>
      </p:sp>
    </p:spTree>
    <p:extLst>
      <p:ext uri="{BB962C8B-B14F-4D97-AF65-F5344CB8AC3E}">
        <p14:creationId xmlns:p14="http://schemas.microsoft.com/office/powerpoint/2010/main" val="1575540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30</a:t>
            </a:fld>
            <a:endParaRPr kumimoji="1" lang="ja-JP" altLang="en-US" dirty="0"/>
          </a:p>
        </p:txBody>
      </p:sp>
    </p:spTree>
    <p:extLst>
      <p:ext uri="{BB962C8B-B14F-4D97-AF65-F5344CB8AC3E}">
        <p14:creationId xmlns:p14="http://schemas.microsoft.com/office/powerpoint/2010/main" val="2362178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90E8612-B196-471B-946C-15F158E3C7DE}" type="slidenum">
              <a:rPr kumimoji="1" lang="ja-JP" altLang="en-US" smtClean="0"/>
              <a:pPr/>
              <a:t>31</a:t>
            </a:fld>
            <a:endParaRPr kumimoji="1" lang="ja-JP" altLang="en-US" dirty="0"/>
          </a:p>
        </p:txBody>
      </p:sp>
    </p:spTree>
    <p:extLst>
      <p:ext uri="{BB962C8B-B14F-4D97-AF65-F5344CB8AC3E}">
        <p14:creationId xmlns:p14="http://schemas.microsoft.com/office/powerpoint/2010/main" val="330290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3</a:t>
            </a:fld>
            <a:endParaRPr kumimoji="1" lang="ja-JP" altLang="en-US" dirty="0"/>
          </a:p>
        </p:txBody>
      </p:sp>
    </p:spTree>
    <p:extLst>
      <p:ext uri="{BB962C8B-B14F-4D97-AF65-F5344CB8AC3E}">
        <p14:creationId xmlns:p14="http://schemas.microsoft.com/office/powerpoint/2010/main" val="3015541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32</a:t>
            </a:fld>
            <a:endParaRPr kumimoji="1" lang="ja-JP" altLang="en-US" dirty="0"/>
          </a:p>
        </p:txBody>
      </p:sp>
    </p:spTree>
    <p:extLst>
      <p:ext uri="{BB962C8B-B14F-4D97-AF65-F5344CB8AC3E}">
        <p14:creationId xmlns:p14="http://schemas.microsoft.com/office/powerpoint/2010/main" val="1800154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33</a:t>
            </a:fld>
            <a:endParaRPr kumimoji="1" lang="ja-JP" altLang="en-US" dirty="0"/>
          </a:p>
        </p:txBody>
      </p:sp>
    </p:spTree>
    <p:extLst>
      <p:ext uri="{BB962C8B-B14F-4D97-AF65-F5344CB8AC3E}">
        <p14:creationId xmlns:p14="http://schemas.microsoft.com/office/powerpoint/2010/main" val="669457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34</a:t>
            </a:fld>
            <a:endParaRPr kumimoji="1" lang="ja-JP" altLang="en-US" dirty="0"/>
          </a:p>
        </p:txBody>
      </p:sp>
    </p:spTree>
    <p:extLst>
      <p:ext uri="{BB962C8B-B14F-4D97-AF65-F5344CB8AC3E}">
        <p14:creationId xmlns:p14="http://schemas.microsoft.com/office/powerpoint/2010/main" val="2341824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1"/>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36</a:t>
            </a:fld>
            <a:endParaRPr kumimoji="1" lang="ja-JP" altLang="en-US" dirty="0"/>
          </a:p>
        </p:txBody>
      </p:sp>
    </p:spTree>
    <p:extLst>
      <p:ext uri="{BB962C8B-B14F-4D97-AF65-F5344CB8AC3E}">
        <p14:creationId xmlns:p14="http://schemas.microsoft.com/office/powerpoint/2010/main" val="3145047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37</a:t>
            </a:fld>
            <a:endParaRPr kumimoji="1" lang="ja-JP" altLang="en-US" dirty="0"/>
          </a:p>
        </p:txBody>
      </p:sp>
    </p:spTree>
    <p:extLst>
      <p:ext uri="{BB962C8B-B14F-4D97-AF65-F5344CB8AC3E}">
        <p14:creationId xmlns:p14="http://schemas.microsoft.com/office/powerpoint/2010/main" val="1169039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この章の名前になっている、物理的に正しいライトマップとはなんでしょうか？</a:t>
            </a:r>
            <a:endParaRPr kumimoji="1" lang="en-US" altLang="ja-JP" dirty="0" smtClean="0"/>
          </a:p>
          <a:p>
            <a:r>
              <a:rPr kumimoji="1" lang="ja-JP" altLang="en-US" dirty="0" smtClean="0"/>
              <a:t>これは、実世界に則した値がベイクされたライトマップになります。</a:t>
            </a:r>
            <a:endParaRPr kumimoji="1" lang="en-US" altLang="ja-JP" dirty="0" smtClean="0"/>
          </a:p>
          <a:p>
            <a:r>
              <a:rPr kumimoji="1" lang="ja-JP" altLang="en-US" dirty="0" smtClean="0"/>
              <a:t>ライトマップのベイクに使用した</a:t>
            </a:r>
            <a:r>
              <a:rPr kumimoji="1" lang="en-US" altLang="ja-JP" dirty="0" smtClean="0"/>
              <a:t>V-Ray</a:t>
            </a:r>
            <a:r>
              <a:rPr kumimoji="1" lang="ja-JP" altLang="en-US" dirty="0" smtClean="0"/>
              <a:t>は、物理ベースレンダリングを採用しており、実世界に則した計算を行っています。</a:t>
            </a:r>
            <a:endParaRPr kumimoji="1" lang="en-US" altLang="ja-JP" dirty="0" smtClean="0"/>
          </a:p>
          <a:p>
            <a:r>
              <a:rPr kumimoji="1" lang="ja-JP" altLang="en-US" dirty="0" smtClean="0"/>
              <a:t>また、描画エンジンでも、同様に物理ベースレンダリングを採用しています。</a:t>
            </a:r>
            <a:endParaRPr kumimoji="1" lang="en-US" altLang="ja-JP" dirty="0" smtClean="0"/>
          </a:p>
          <a:p>
            <a:endParaRPr kumimoji="1" lang="en-US" altLang="ja-JP" dirty="0" smtClean="0"/>
          </a:p>
          <a:p>
            <a:r>
              <a:rPr kumimoji="1" lang="ja-JP" altLang="en-US" dirty="0" smtClean="0"/>
              <a:t>ですので、レンダリング全体を通して実世界に則した計算を行うためには、物理的に正しいライトマップが必要になります。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38</a:t>
            </a:fld>
            <a:endParaRPr kumimoji="1" lang="ja-JP" altLang="en-US" dirty="0"/>
          </a:p>
        </p:txBody>
      </p:sp>
    </p:spTree>
    <p:extLst>
      <p:ext uri="{BB962C8B-B14F-4D97-AF65-F5344CB8AC3E}">
        <p14:creationId xmlns:p14="http://schemas.microsoft.com/office/powerpoint/2010/main" val="214022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今お話している</a:t>
            </a:r>
            <a:r>
              <a:rPr kumimoji="1" lang="en-US" altLang="ja-JP" dirty="0" smtClean="0"/>
              <a:t>”</a:t>
            </a:r>
            <a:r>
              <a:rPr kumimoji="1" lang="ja-JP" altLang="en-US" dirty="0" smtClean="0"/>
              <a:t>正しいライトマップを目指して</a:t>
            </a:r>
            <a:r>
              <a:rPr kumimoji="1" lang="en-US" altLang="ja-JP" dirty="0" smtClean="0"/>
              <a:t>”</a:t>
            </a:r>
            <a:r>
              <a:rPr kumimoji="1" lang="ja-JP" altLang="en-US" dirty="0" smtClean="0"/>
              <a:t>の内容は、</a:t>
            </a:r>
            <a:endParaRPr kumimoji="1" lang="en-US" altLang="ja-JP" dirty="0" smtClean="0"/>
          </a:p>
          <a:p>
            <a:r>
              <a:rPr kumimoji="1" lang="en-US" altLang="ja-JP" dirty="0" smtClean="0"/>
              <a:t>“</a:t>
            </a:r>
            <a:r>
              <a:rPr kumimoji="1" lang="ja-JP" altLang="en-US" dirty="0" smtClean="0"/>
              <a:t>ベイク環境の確認</a:t>
            </a:r>
            <a:r>
              <a:rPr kumimoji="1" lang="en-US" altLang="ja-JP" dirty="0" smtClean="0"/>
              <a:t>”</a:t>
            </a:r>
            <a:r>
              <a:rPr kumimoji="1" lang="ja-JP" altLang="en-US" dirty="0" smtClean="0"/>
              <a:t>と</a:t>
            </a:r>
            <a:r>
              <a:rPr kumimoji="1" lang="en-US" altLang="ja-JP" dirty="0" smtClean="0"/>
              <a:t>”</a:t>
            </a:r>
            <a:r>
              <a:rPr kumimoji="1" lang="ja-JP" altLang="en-US" dirty="0" smtClean="0"/>
              <a:t>実世界を再現するパラメータの設定</a:t>
            </a:r>
            <a:r>
              <a:rPr kumimoji="1" lang="en-US" altLang="ja-JP" dirty="0" smtClean="0"/>
              <a:t>”</a:t>
            </a:r>
            <a:r>
              <a:rPr kumimoji="1" lang="ja-JP" altLang="en-US" dirty="0" smtClean="0"/>
              <a:t>の</a:t>
            </a:r>
            <a:r>
              <a:rPr kumimoji="1" lang="en-US" altLang="ja-JP" dirty="0" smtClean="0"/>
              <a:t>2</a:t>
            </a:r>
            <a:r>
              <a:rPr kumimoji="1" lang="ja-JP" altLang="en-US" dirty="0" err="1" smtClean="0"/>
              <a:t>つに</a:t>
            </a:r>
            <a:r>
              <a:rPr kumimoji="1" lang="ja-JP" altLang="en-US" dirty="0" smtClean="0"/>
              <a:t>分かれています。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39</a:t>
            </a:fld>
            <a:endParaRPr kumimoji="1" lang="ja-JP" altLang="en-US" dirty="0"/>
          </a:p>
        </p:txBody>
      </p:sp>
    </p:spTree>
    <p:extLst>
      <p:ext uri="{BB962C8B-B14F-4D97-AF65-F5344CB8AC3E}">
        <p14:creationId xmlns:p14="http://schemas.microsoft.com/office/powerpoint/2010/main" val="1225287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それでは、まず最初に、ベイク環境の確認についてお話します。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40</a:t>
            </a:fld>
            <a:endParaRPr kumimoji="1" lang="ja-JP" altLang="en-US" dirty="0"/>
          </a:p>
        </p:txBody>
      </p:sp>
    </p:spTree>
    <p:extLst>
      <p:ext uri="{BB962C8B-B14F-4D97-AF65-F5344CB8AC3E}">
        <p14:creationId xmlns:p14="http://schemas.microsoft.com/office/powerpoint/2010/main" val="673301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ここで、ライトマップをベイクする時に用いる光源について確認します。</a:t>
            </a:r>
            <a:endParaRPr kumimoji="1" lang="en-US" altLang="ja-JP" dirty="0" smtClean="0"/>
          </a:p>
          <a:p>
            <a:r>
              <a:rPr kumimoji="1" lang="en-US" altLang="ja-JP" dirty="0" smtClean="0"/>
              <a:t>directional light</a:t>
            </a:r>
            <a:r>
              <a:rPr kumimoji="1" lang="ja-JP" altLang="en-US" dirty="0" smtClean="0"/>
              <a:t>と</a:t>
            </a:r>
            <a:r>
              <a:rPr kumimoji="1" lang="en-US" altLang="ja-JP" dirty="0" smtClean="0"/>
              <a:t>sky</a:t>
            </a:r>
            <a:r>
              <a:rPr kumimoji="1" lang="en-US" altLang="ja-JP" baseline="0" dirty="0" smtClean="0"/>
              <a:t> light</a:t>
            </a:r>
            <a:r>
              <a:rPr kumimoji="1" lang="ja-JP" altLang="en-US" baseline="0" dirty="0" smtClean="0"/>
              <a:t>の</a:t>
            </a:r>
            <a:r>
              <a:rPr kumimoji="1" lang="en-US" altLang="ja-JP" dirty="0" smtClean="0"/>
              <a:t>2</a:t>
            </a:r>
            <a:r>
              <a:rPr kumimoji="1" lang="ja-JP" altLang="en-US" dirty="0" err="1" smtClean="0"/>
              <a:t>つの</a:t>
            </a:r>
            <a:r>
              <a:rPr kumimoji="1" lang="ja-JP" altLang="en-US" dirty="0" smtClean="0"/>
              <a:t>光源でベイクを行っています。</a:t>
            </a:r>
            <a:endParaRPr kumimoji="1" lang="en-US" altLang="ja-JP" dirty="0" smtClean="0"/>
          </a:p>
          <a:p>
            <a:r>
              <a:rPr kumimoji="1" lang="ja-JP" altLang="en-US" dirty="0" smtClean="0"/>
              <a:t>描画エンジンもこれと同じライトとパラメータを共有しています。</a:t>
            </a:r>
            <a:endParaRPr kumimoji="1" lang="en-US" altLang="ja-JP" dirty="0" smtClean="0"/>
          </a:p>
          <a:p>
            <a:endParaRPr kumimoji="1" lang="en-US" altLang="ja-JP" dirty="0" smtClean="0"/>
          </a:p>
          <a:p>
            <a:r>
              <a:rPr kumimoji="1" lang="ja-JP" altLang="en-US" dirty="0" smtClean="0"/>
              <a:t>各光源の役割と入力について説明します。</a:t>
            </a:r>
            <a:endParaRPr kumimoji="1" lang="en-US" altLang="ja-JP" dirty="0" smtClean="0"/>
          </a:p>
          <a:p>
            <a:r>
              <a:rPr kumimoji="1" lang="ja-JP" altLang="en-US" dirty="0" smtClean="0"/>
              <a:t>上に</a:t>
            </a:r>
            <a:r>
              <a:rPr kumimoji="1" lang="en-US" altLang="ja-JP" dirty="0" err="1" smtClean="0"/>
              <a:t>dreictional</a:t>
            </a:r>
            <a:r>
              <a:rPr kumimoji="1" lang="en-US" altLang="ja-JP" dirty="0" smtClean="0"/>
              <a:t> light</a:t>
            </a:r>
            <a:r>
              <a:rPr kumimoji="1" lang="ja-JP" altLang="en-US" dirty="0" smtClean="0"/>
              <a:t>は太陽の直接光を再現しています。</a:t>
            </a:r>
            <a:endParaRPr kumimoji="1" lang="en-US" altLang="ja-JP" dirty="0" smtClean="0"/>
          </a:p>
          <a:p>
            <a:r>
              <a:rPr kumimoji="1" lang="ja-JP" altLang="en-US" dirty="0" smtClean="0"/>
              <a:t>この光源は、スカラー値であるマルチプライヤで強さを調整できるようになっています。</a:t>
            </a:r>
            <a:endParaRPr kumimoji="1" lang="en-US" altLang="ja-JP" dirty="0" smtClean="0"/>
          </a:p>
          <a:p>
            <a:r>
              <a:rPr kumimoji="1" lang="ja-JP" altLang="en-US" dirty="0" smtClean="0"/>
              <a:t>また、光源の色を</a:t>
            </a:r>
            <a:r>
              <a:rPr kumimoji="1" lang="en-US" altLang="ja-JP" dirty="0" smtClean="0"/>
              <a:t>RGB</a:t>
            </a:r>
            <a:r>
              <a:rPr kumimoji="1" lang="ja-JP" altLang="en-US" dirty="0" smtClean="0"/>
              <a:t>のカラーで指定できます。</a:t>
            </a:r>
            <a:endParaRPr kumimoji="1" lang="en-US" altLang="ja-JP" dirty="0" smtClean="0"/>
          </a:p>
          <a:p>
            <a:endParaRPr kumimoji="1" lang="en-US" altLang="ja-JP" dirty="0" smtClean="0"/>
          </a:p>
          <a:p>
            <a:r>
              <a:rPr kumimoji="1" lang="ja-JP" altLang="en-US" dirty="0" smtClean="0"/>
              <a:t>下にあります</a:t>
            </a:r>
            <a:r>
              <a:rPr kumimoji="1" lang="en-US" altLang="ja-JP" dirty="0" smtClean="0"/>
              <a:t>sky light</a:t>
            </a:r>
            <a:r>
              <a:rPr kumimoji="1" lang="ja-JP" altLang="en-US" dirty="0" smtClean="0"/>
              <a:t>は、天空光を再現しています。</a:t>
            </a:r>
            <a:endParaRPr kumimoji="1" lang="en-US" altLang="ja-JP" dirty="0" smtClean="0"/>
          </a:p>
          <a:p>
            <a:r>
              <a:rPr kumimoji="1" lang="en-US" altLang="ja-JP" dirty="0" smtClean="0"/>
              <a:t>3ds</a:t>
            </a:r>
            <a:r>
              <a:rPr kumimoji="1" lang="en-US" altLang="ja-JP" baseline="0" dirty="0" smtClean="0"/>
              <a:t> Max</a:t>
            </a:r>
            <a:r>
              <a:rPr kumimoji="1" lang="ja-JP" altLang="en-US" baseline="0" dirty="0" smtClean="0"/>
              <a:t>の環境マップに、</a:t>
            </a:r>
            <a:r>
              <a:rPr kumimoji="1" lang="en-US" altLang="ja-JP" baseline="0" dirty="0" smtClean="0"/>
              <a:t>HDR</a:t>
            </a:r>
            <a:r>
              <a:rPr kumimoji="1" lang="ja-JP" altLang="en-US" baseline="0" dirty="0" smtClean="0"/>
              <a:t>スカイマップをアサインしたものです。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41</a:t>
            </a:fld>
            <a:endParaRPr kumimoji="1" lang="ja-JP" altLang="en-US" dirty="0"/>
          </a:p>
        </p:txBody>
      </p:sp>
    </p:spTree>
    <p:extLst>
      <p:ext uri="{BB962C8B-B14F-4D97-AF65-F5344CB8AC3E}">
        <p14:creationId xmlns:p14="http://schemas.microsoft.com/office/powerpoint/2010/main" val="3465766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利用している光源を踏まえ、</a:t>
            </a:r>
            <a:endParaRPr kumimoji="1" lang="en-US" altLang="ja-JP" dirty="0" smtClean="0"/>
          </a:p>
          <a:p>
            <a:r>
              <a:rPr kumimoji="1" lang="en-US" altLang="ja-JP" dirty="0" smtClean="0"/>
              <a:t>V-Ray</a:t>
            </a:r>
            <a:r>
              <a:rPr kumimoji="1" lang="ja-JP" altLang="en-US" dirty="0" smtClean="0"/>
              <a:t>と描画エンジンで、物理的に正しいライトマップに必要なことをここで列挙します。</a:t>
            </a:r>
            <a:endParaRPr kumimoji="1" lang="en-US" altLang="ja-JP" dirty="0" smtClean="0"/>
          </a:p>
          <a:p>
            <a:endParaRPr kumimoji="1" lang="en-US" altLang="ja-JP" dirty="0" smtClean="0"/>
          </a:p>
          <a:p>
            <a:r>
              <a:rPr kumimoji="1" lang="ja-JP" altLang="en-US" dirty="0" smtClean="0"/>
              <a:t>まず最初に、ライトマップにベイクされている値の確認が必要です。</a:t>
            </a:r>
            <a:endParaRPr kumimoji="1" lang="en-US" altLang="ja-JP" dirty="0" smtClean="0"/>
          </a:p>
          <a:p>
            <a:r>
              <a:rPr kumimoji="1" lang="en-US" altLang="ja-JP" dirty="0" smtClean="0"/>
              <a:t>V-Ray</a:t>
            </a:r>
            <a:r>
              <a:rPr kumimoji="1" lang="ja-JP" altLang="en-US" dirty="0" smtClean="0"/>
              <a:t>のマニュアルでは説明されてないことも多々有り、実際に調べる必要があります。</a:t>
            </a:r>
            <a:endParaRPr kumimoji="1" lang="en-US" altLang="ja-JP" dirty="0" smtClean="0"/>
          </a:p>
          <a:p>
            <a:endParaRPr kumimoji="1" lang="en-US" altLang="ja-JP" dirty="0" smtClean="0"/>
          </a:p>
          <a:p>
            <a:r>
              <a:rPr kumimoji="1" lang="ja-JP" altLang="en-US" dirty="0" smtClean="0"/>
              <a:t>次に、光源の入力と出力の関係を確認する必要があります。</a:t>
            </a:r>
            <a:endParaRPr kumimoji="1" lang="en-US" altLang="ja-JP" dirty="0" smtClean="0"/>
          </a:p>
          <a:p>
            <a:r>
              <a:rPr kumimoji="1" lang="en-US" altLang="ja-JP" dirty="0" smtClean="0"/>
              <a:t>Directional light</a:t>
            </a:r>
            <a:r>
              <a:rPr kumimoji="1" lang="ja-JP" altLang="en-US" dirty="0" smtClean="0"/>
              <a:t>ならマルチプライヤとカラー、</a:t>
            </a:r>
            <a:r>
              <a:rPr kumimoji="1" lang="en-US" altLang="ja-JP" dirty="0" smtClean="0"/>
              <a:t>sky light</a:t>
            </a:r>
            <a:r>
              <a:rPr kumimoji="1" lang="ja-JP" altLang="en-US" dirty="0" smtClean="0"/>
              <a:t>ならスカイマップなどの入力がありますが、</a:t>
            </a:r>
            <a:endParaRPr kumimoji="1" lang="en-US" altLang="ja-JP" dirty="0" smtClean="0"/>
          </a:p>
          <a:p>
            <a:r>
              <a:rPr kumimoji="1" lang="ja-JP" altLang="en-US" dirty="0" smtClean="0"/>
              <a:t>これらがライトマップの出力とどう関係があるのか確認する必要があります。</a:t>
            </a:r>
            <a:endParaRPr kumimoji="1" lang="en-US" altLang="ja-JP" dirty="0" smtClean="0"/>
          </a:p>
          <a:p>
            <a:endParaRPr kumimoji="1" lang="en-US" altLang="ja-JP" dirty="0" smtClean="0"/>
          </a:p>
          <a:p>
            <a:r>
              <a:rPr kumimoji="1" lang="ja-JP" altLang="en-US" dirty="0" smtClean="0"/>
              <a:t>これらは後ほど説明いたします、実世界に即したパラメータを設定するために確認すべき内容になります。</a:t>
            </a:r>
            <a:endParaRPr kumimoji="1" lang="en-US" altLang="ja-JP" dirty="0" smtClean="0"/>
          </a:p>
          <a:p>
            <a:r>
              <a:rPr kumimoji="1" lang="ja-JP" altLang="en-US" dirty="0" smtClean="0"/>
              <a:t>では、この</a:t>
            </a:r>
            <a:r>
              <a:rPr kumimoji="1" lang="en-US" altLang="ja-JP" dirty="0" smtClean="0"/>
              <a:t>2</a:t>
            </a:r>
            <a:r>
              <a:rPr kumimoji="1" lang="ja-JP" altLang="en-US" dirty="0" err="1" smtClean="0"/>
              <a:t>つの</a:t>
            </a:r>
            <a:r>
              <a:rPr kumimoji="1" lang="ja-JP" altLang="en-US" dirty="0" smtClean="0"/>
              <a:t>事柄に関して順番に説明していきます。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42</a:t>
            </a:fld>
            <a:endParaRPr kumimoji="1" lang="ja-JP" altLang="en-US" dirty="0"/>
          </a:p>
        </p:txBody>
      </p:sp>
    </p:spTree>
    <p:extLst>
      <p:ext uri="{BB962C8B-B14F-4D97-AF65-F5344CB8AC3E}">
        <p14:creationId xmlns:p14="http://schemas.microsoft.com/office/powerpoint/2010/main" val="101661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a:t>
            </a:fld>
            <a:endParaRPr kumimoji="1" lang="ja-JP" altLang="en-US" dirty="0"/>
          </a:p>
        </p:txBody>
      </p:sp>
    </p:spTree>
    <p:extLst>
      <p:ext uri="{BB962C8B-B14F-4D97-AF65-F5344CB8AC3E}">
        <p14:creationId xmlns:p14="http://schemas.microsoft.com/office/powerpoint/2010/main" val="1533209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まず、ライトマップにベイクされている値の確認から説明します。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ライトマップと聞いた時に、まずベイクされるべき値として考えられるのは、</a:t>
            </a:r>
            <a:r>
              <a:rPr kumimoji="1" lang="en-US" altLang="ja-JP" dirty="0" smtClean="0"/>
              <a:t>Global Illumination</a:t>
            </a:r>
            <a:r>
              <a:rPr kumimoji="1" lang="ja-JP" altLang="en-US" dirty="0" smtClean="0"/>
              <a:t>の値になります。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Global</a:t>
            </a:r>
            <a:r>
              <a:rPr kumimoji="1" lang="en-US" altLang="ja-JP" baseline="0" dirty="0" smtClean="0"/>
              <a:t> Illumination</a:t>
            </a:r>
            <a:r>
              <a:rPr kumimoji="1" lang="ja-JP" altLang="en-US" baseline="0" dirty="0" smtClean="0"/>
              <a:t>とは、間接光によってもたらされる値になります。</a:t>
            </a: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aseline="0" dirty="0" smtClean="0"/>
              <a:t>間接光とは、光源から出た光が壁やオブジェクトなどにあたり、</a:t>
            </a: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aseline="0" dirty="0" smtClean="0"/>
              <a:t>１回以上反射してから得られる光のことです。</a:t>
            </a: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aseline="0" dirty="0" smtClean="0"/>
              <a:t>スライドの図の中の暗いオレンジの線が、間接光になります。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43</a:t>
            </a:fld>
            <a:endParaRPr kumimoji="1" lang="ja-JP" altLang="en-US" dirty="0"/>
          </a:p>
        </p:txBody>
      </p:sp>
    </p:spTree>
    <p:extLst>
      <p:ext uri="{BB962C8B-B14F-4D97-AF65-F5344CB8AC3E}">
        <p14:creationId xmlns:p14="http://schemas.microsoft.com/office/powerpoint/2010/main" val="2837270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間接光に関して触れましたが、これは一体どんな値なのでしょうか</a:t>
            </a:r>
            <a:r>
              <a:rPr kumimoji="1" lang="en-US" altLang="ja-JP" dirty="0" smtClean="0"/>
              <a:t>?</a:t>
            </a:r>
          </a:p>
          <a:p>
            <a:r>
              <a:rPr kumimoji="1" lang="ja-JP" altLang="en-US" dirty="0" smtClean="0"/>
              <a:t>ラジオメトリやスペクトルなどの難しい事柄を除いて考えると、照度であると考えられます。</a:t>
            </a:r>
            <a:endParaRPr kumimoji="1" lang="en-US" altLang="ja-JP" dirty="0" smtClean="0"/>
          </a:p>
          <a:p>
            <a:r>
              <a:rPr kumimoji="1" lang="ja-JP" altLang="en-US" dirty="0" smtClean="0"/>
              <a:t>照度とは、ある点を照らす光の総量を表す物理量になります。</a:t>
            </a:r>
            <a:endParaRPr kumimoji="1" lang="en-US" altLang="ja-JP" dirty="0" smtClean="0"/>
          </a:p>
          <a:p>
            <a:r>
              <a:rPr kumimoji="1" lang="ja-JP" altLang="en-US" dirty="0" smtClean="0"/>
              <a:t>ですので、間接光による照度が</a:t>
            </a:r>
            <a:r>
              <a:rPr kumimoji="1" lang="en-US" altLang="ja-JP" dirty="0" smtClean="0"/>
              <a:t>Global</a:t>
            </a:r>
            <a:r>
              <a:rPr kumimoji="1" lang="en-US" altLang="ja-JP" baseline="0" dirty="0" smtClean="0"/>
              <a:t> Illumination</a:t>
            </a:r>
            <a:r>
              <a:rPr kumimoji="1" lang="ja-JP" altLang="en-US" baseline="0" dirty="0" smtClean="0"/>
              <a:t>であると考えられます。</a:t>
            </a:r>
            <a:endParaRPr kumimoji="1" lang="en-US" altLang="ja-JP" baseline="0" dirty="0" smtClean="0"/>
          </a:p>
          <a:p>
            <a:r>
              <a:rPr kumimoji="1" lang="ja-JP" altLang="en-US" baseline="0" dirty="0" smtClean="0"/>
              <a:t>ここで１つ確認しなければいけないことがあります。</a:t>
            </a:r>
            <a:endParaRPr kumimoji="1" lang="en-US" altLang="ja-JP" baseline="0" dirty="0" smtClean="0"/>
          </a:p>
          <a:p>
            <a:r>
              <a:rPr kumimoji="1" lang="ja-JP" altLang="en-US" baseline="0" dirty="0" smtClean="0"/>
              <a:t>ベイク時に使用する</a:t>
            </a:r>
            <a:r>
              <a:rPr kumimoji="1" lang="en-US" altLang="ja-JP" baseline="0" dirty="0" smtClean="0"/>
              <a:t>V-Ray</a:t>
            </a:r>
            <a:r>
              <a:rPr kumimoji="1" lang="ja-JP" altLang="en-US" baseline="0" dirty="0" smtClean="0"/>
              <a:t>で、間接光による照度を出力できるのかどうか確認する必要があります。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44</a:t>
            </a:fld>
            <a:endParaRPr kumimoji="1" lang="ja-JP" altLang="en-US" dirty="0"/>
          </a:p>
        </p:txBody>
      </p:sp>
    </p:spTree>
    <p:extLst>
      <p:ext uri="{BB962C8B-B14F-4D97-AF65-F5344CB8AC3E}">
        <p14:creationId xmlns:p14="http://schemas.microsoft.com/office/powerpoint/2010/main" val="363118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V-Ray</a:t>
            </a:r>
            <a:r>
              <a:rPr kumimoji="1" lang="ja-JP" altLang="en-US" dirty="0" smtClean="0"/>
              <a:t>が出力できる値は、複数あります。</a:t>
            </a:r>
            <a:endParaRPr kumimoji="1" lang="en-US" altLang="ja-JP" dirty="0" smtClean="0"/>
          </a:p>
          <a:p>
            <a:r>
              <a:rPr kumimoji="1" lang="ja-JP" altLang="en-US" dirty="0" smtClean="0"/>
              <a:t>レンダリング設定で選択可能です。</a:t>
            </a:r>
            <a:endParaRPr kumimoji="1" lang="en-US" altLang="ja-JP" dirty="0" smtClean="0"/>
          </a:p>
          <a:p>
            <a:r>
              <a:rPr kumimoji="1" lang="ja-JP" altLang="en-US" dirty="0" smtClean="0"/>
              <a:t>例えば、</a:t>
            </a:r>
            <a:r>
              <a:rPr kumimoji="1" lang="en-US" altLang="ja-JP" dirty="0" err="1" smtClean="0"/>
              <a:t>VRayGlobalIllumination</a:t>
            </a:r>
            <a:r>
              <a:rPr kumimoji="1" lang="en-US" altLang="ja-JP" dirty="0" smtClean="0"/>
              <a:t>,</a:t>
            </a:r>
            <a:r>
              <a:rPr kumimoji="1" lang="en-US" altLang="ja-JP" baseline="0" dirty="0" smtClean="0"/>
              <a:t> </a:t>
            </a:r>
            <a:r>
              <a:rPr kumimoji="1" lang="en-US" altLang="ja-JP" baseline="0" dirty="0" err="1" smtClean="0"/>
              <a:t>VRawRawLighting</a:t>
            </a:r>
            <a:r>
              <a:rPr kumimoji="1" lang="en-US" altLang="ja-JP" baseline="0" dirty="0" smtClean="0"/>
              <a:t>, </a:t>
            </a:r>
          </a:p>
          <a:p>
            <a:r>
              <a:rPr kumimoji="1" lang="en-US" altLang="ja-JP" baseline="0" dirty="0" err="1" smtClean="0"/>
              <a:t>VRayRawGloablIllumination</a:t>
            </a:r>
            <a:r>
              <a:rPr kumimoji="1" lang="ja-JP" altLang="en-US" baseline="0" dirty="0" smtClean="0"/>
              <a:t>など、</a:t>
            </a:r>
            <a:r>
              <a:rPr kumimoji="1" lang="en-US" altLang="ja-JP" baseline="0" dirty="0" smtClean="0"/>
              <a:t>Global Illumination</a:t>
            </a:r>
            <a:r>
              <a:rPr kumimoji="1" lang="ja-JP" altLang="en-US" baseline="0" dirty="0" smtClean="0"/>
              <a:t>と似たような名前がたくさんあります。</a:t>
            </a:r>
            <a:endParaRPr kumimoji="1" lang="en-US" altLang="ja-JP" dirty="0" smtClean="0"/>
          </a:p>
          <a:p>
            <a:r>
              <a:rPr kumimoji="1" lang="en-US" altLang="ja-JP" dirty="0" smtClean="0"/>
              <a:t>V-Ray</a:t>
            </a:r>
            <a:r>
              <a:rPr kumimoji="1" lang="ja-JP" altLang="en-US" dirty="0" smtClean="0"/>
              <a:t>のマニュアルを確認しますと、</a:t>
            </a:r>
            <a:r>
              <a:rPr kumimoji="1" lang="en-US" altLang="ja-JP" dirty="0" err="1" smtClean="0"/>
              <a:t>VRayRawGlobalIllumination</a:t>
            </a:r>
            <a:r>
              <a:rPr kumimoji="1" lang="ja-JP" altLang="en-US" dirty="0" smtClean="0"/>
              <a:t>という値が</a:t>
            </a:r>
            <a:r>
              <a:rPr kumimoji="1" lang="en-US" altLang="ja-JP" dirty="0" smtClean="0"/>
              <a:t>”Global Illumination”</a:t>
            </a:r>
            <a:r>
              <a:rPr kumimoji="1" lang="ja-JP" altLang="en-US" dirty="0" smtClean="0"/>
              <a:t>の値であると説明されています。</a:t>
            </a:r>
            <a:endParaRPr kumimoji="1" lang="en-US" altLang="ja-JP" dirty="0" smtClean="0"/>
          </a:p>
          <a:p>
            <a:r>
              <a:rPr kumimoji="1" lang="ja-JP" altLang="en-US" dirty="0" smtClean="0"/>
              <a:t>ですが、あまり詳しいことは説明されていません。</a:t>
            </a:r>
            <a:endParaRPr kumimoji="1" lang="en-US" altLang="ja-JP" dirty="0" smtClean="0"/>
          </a:p>
          <a:p>
            <a:r>
              <a:rPr kumimoji="1" lang="ja-JP" altLang="en-US" dirty="0" smtClean="0"/>
              <a:t>この</a:t>
            </a:r>
            <a:r>
              <a:rPr kumimoji="1" lang="en-US" altLang="ja-JP" dirty="0" err="1" smtClean="0"/>
              <a:t>VRayRawGlobalIllumination</a:t>
            </a:r>
            <a:r>
              <a:rPr kumimoji="1" lang="ja-JP" altLang="en-US" dirty="0" smtClean="0"/>
              <a:t>が本当に正解なのでしょうか</a:t>
            </a:r>
            <a:r>
              <a:rPr kumimoji="1" lang="en-US" altLang="ja-JP" dirty="0" smtClean="0"/>
              <a:t>?</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45</a:t>
            </a:fld>
            <a:endParaRPr kumimoji="1" lang="ja-JP" altLang="en-US" dirty="0"/>
          </a:p>
        </p:txBody>
      </p:sp>
    </p:spTree>
    <p:extLst>
      <p:ext uri="{BB962C8B-B14F-4D97-AF65-F5344CB8AC3E}">
        <p14:creationId xmlns:p14="http://schemas.microsoft.com/office/powerpoint/2010/main" val="536075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i="1" dirty="0" smtClean="0"/>
          </a:p>
          <a:p>
            <a:r>
              <a:rPr kumimoji="1" lang="ja-JP" altLang="en-US" i="1" dirty="0" smtClean="0"/>
              <a:t>そこで、簡易なシーンをレンダリングして、各出力値を比較することにしてみます。</a:t>
            </a:r>
            <a:endParaRPr kumimoji="1" lang="en-US" altLang="ja-JP" i="1" dirty="0" smtClean="0"/>
          </a:p>
          <a:p>
            <a:r>
              <a:rPr kumimoji="1" lang="ja-JP" altLang="en-US" i="1" dirty="0" smtClean="0"/>
              <a:t>スライドの１番左にあるように、白い板ポリの上に赤いボックスを置き、白いライトで照らした時に、どのように出力されるのか確認してみました。</a:t>
            </a:r>
            <a:endParaRPr kumimoji="1" lang="en-US" altLang="ja-JP" i="1" dirty="0" smtClean="0"/>
          </a:p>
          <a:p>
            <a:r>
              <a:rPr kumimoji="1" lang="en-US" altLang="ja-JP" i="1" dirty="0" err="1" smtClean="0"/>
              <a:t>VRayRawLighting</a:t>
            </a:r>
            <a:r>
              <a:rPr kumimoji="1" lang="ja-JP" altLang="en-US" i="1" dirty="0" smtClean="0"/>
              <a:t>は白い直接光による値が出力されているように見えます。</a:t>
            </a:r>
            <a:endParaRPr kumimoji="1" lang="en-US" altLang="ja-JP" i="1" dirty="0" smtClean="0"/>
          </a:p>
          <a:p>
            <a:r>
              <a:rPr kumimoji="1" lang="en-US" altLang="ja-JP" i="1" dirty="0" err="1" smtClean="0"/>
              <a:t>VRayRawLighitng</a:t>
            </a:r>
            <a:r>
              <a:rPr kumimoji="1" lang="ja-JP" altLang="en-US" i="1" dirty="0" smtClean="0"/>
              <a:t>は、白い板ポリが赤いボックスに照らされて赤くなり、反対に赤いボックスの方は白い板ポリに照らされて白くなっているように見えます。</a:t>
            </a:r>
            <a:endParaRPr kumimoji="1" lang="en-US" altLang="ja-JP" i="1" dirty="0" smtClean="0"/>
          </a:p>
          <a:p>
            <a:r>
              <a:rPr kumimoji="1" lang="en-US" altLang="ja-JP" i="1" dirty="0" err="1" smtClean="0"/>
              <a:t>VRayGlobalIllumination</a:t>
            </a:r>
            <a:r>
              <a:rPr kumimoji="1" lang="ja-JP" altLang="en-US" i="1" dirty="0" smtClean="0"/>
              <a:t>は、</a:t>
            </a:r>
            <a:r>
              <a:rPr kumimoji="1" lang="en-US" altLang="ja-JP" i="1" dirty="0" err="1" smtClean="0"/>
              <a:t>VRayRawGlobalIllumination</a:t>
            </a:r>
            <a:r>
              <a:rPr kumimoji="1" lang="ja-JP" altLang="en-US" i="1" dirty="0" smtClean="0"/>
              <a:t>と各オブジェクトとのディフューズが乗算されているように見えます。</a:t>
            </a:r>
            <a:endParaRPr kumimoji="1" lang="en-US" altLang="ja-JP" i="1" dirty="0" smtClean="0"/>
          </a:p>
          <a:p>
            <a:r>
              <a:rPr kumimoji="1" lang="ja-JP" altLang="en-US" i="1" dirty="0" smtClean="0"/>
              <a:t>実際にマニュアルでもそのように説明されています。</a:t>
            </a:r>
            <a:endParaRPr kumimoji="1" lang="en-US" altLang="ja-JP" i="1" dirty="0" smtClean="0"/>
          </a:p>
          <a:p>
            <a:endParaRPr kumimoji="1" lang="en-US" altLang="ja-JP" i="1" dirty="0" smtClean="0"/>
          </a:p>
          <a:p>
            <a:r>
              <a:rPr kumimoji="1" lang="ja-JP" altLang="en-US" i="1" dirty="0" smtClean="0"/>
              <a:t>この比較結果をみると、</a:t>
            </a:r>
            <a:r>
              <a:rPr kumimoji="1" lang="en-US" altLang="ja-JP" i="1" dirty="0" err="1" smtClean="0"/>
              <a:t>VRayRawGlobalIllumination</a:t>
            </a:r>
            <a:r>
              <a:rPr kumimoji="1" lang="ja-JP" altLang="en-US" i="1" dirty="0" smtClean="0"/>
              <a:t>が間接光であると考えられます。</a:t>
            </a:r>
            <a:endParaRPr kumimoji="1" lang="en-US" altLang="ja-JP" i="1" dirty="0" smtClean="0"/>
          </a:p>
          <a:p>
            <a:r>
              <a:rPr kumimoji="1" lang="ja-JP" altLang="en-US" i="1" dirty="0" smtClean="0"/>
              <a:t>しかし、出力されている値が照度なのかは正確にはわかりません。</a:t>
            </a:r>
            <a:endParaRPr kumimoji="1" lang="en-US" altLang="ja-JP" i="1" dirty="0" smtClean="0"/>
          </a:p>
          <a:p>
            <a:r>
              <a:rPr kumimoji="1" lang="ja-JP" altLang="en-US" i="1" dirty="0" smtClean="0"/>
              <a:t>もう少し詳しく調べる必要があります。</a:t>
            </a:r>
            <a:endParaRPr kumimoji="1" lang="en-US" altLang="ja-JP" i="1"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46</a:t>
            </a:fld>
            <a:endParaRPr kumimoji="1" lang="ja-JP" altLang="en-US" dirty="0"/>
          </a:p>
        </p:txBody>
      </p:sp>
    </p:spTree>
    <p:extLst>
      <p:ext uri="{BB962C8B-B14F-4D97-AF65-F5344CB8AC3E}">
        <p14:creationId xmlns:p14="http://schemas.microsoft.com/office/powerpoint/2010/main" val="3705640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おおよその見当は付きましたが、</a:t>
            </a:r>
            <a:r>
              <a:rPr kumimoji="1" lang="en-US" altLang="ja-JP" dirty="0" err="1" smtClean="0"/>
              <a:t>VRayRawGlobalIllumination</a:t>
            </a:r>
            <a:r>
              <a:rPr kumimoji="1" lang="ja-JP" altLang="en-US" dirty="0" smtClean="0"/>
              <a:t>はどんな値なのか確認する必要があります。</a:t>
            </a:r>
            <a:endParaRPr kumimoji="1" lang="en-US" altLang="ja-JP" dirty="0" smtClean="0"/>
          </a:p>
          <a:p>
            <a:r>
              <a:rPr kumimoji="1" lang="ja-JP" altLang="en-US" dirty="0" smtClean="0"/>
              <a:t>そこで、間接光を含む</a:t>
            </a:r>
            <a:r>
              <a:rPr kumimoji="1" lang="en-US" altLang="ja-JP" dirty="0" smtClean="0"/>
              <a:t>V-Ray</a:t>
            </a:r>
            <a:r>
              <a:rPr kumimoji="1" lang="ja-JP" altLang="en-US" dirty="0" smtClean="0"/>
              <a:t>向けシーンで</a:t>
            </a:r>
            <a:r>
              <a:rPr kumimoji="1" lang="en-US" altLang="ja-JP" dirty="0" err="1" smtClean="0"/>
              <a:t>VRayRawGlobalIlluminationa</a:t>
            </a:r>
            <a:r>
              <a:rPr kumimoji="1" lang="ja-JP" altLang="en-US" dirty="0" smtClean="0"/>
              <a:t>をベイクして、実際に値を確認することにします。</a:t>
            </a:r>
            <a:endParaRPr kumimoji="1" lang="en-US" altLang="ja-JP" dirty="0" smtClean="0"/>
          </a:p>
          <a:p>
            <a:r>
              <a:rPr kumimoji="1" lang="ja-JP" altLang="en-US" dirty="0" smtClean="0"/>
              <a:t>この確認用シーンでは、ベイク結果の確認と比較を簡単にするために、簡易な数式で照度を推定できるようにします。</a:t>
            </a:r>
            <a:endParaRPr kumimoji="1" lang="en-US" altLang="ja-JP" dirty="0" smtClean="0"/>
          </a:p>
          <a:p>
            <a:r>
              <a:rPr kumimoji="1" lang="ja-JP" altLang="en-US" dirty="0" smtClean="0"/>
              <a:t>今回は、間接光を発する</a:t>
            </a:r>
            <a:r>
              <a:rPr kumimoji="1" lang="en-US" altLang="ja-JP" dirty="0" smtClean="0"/>
              <a:t>sky light</a:t>
            </a:r>
            <a:r>
              <a:rPr kumimoji="1" lang="ja-JP" altLang="en-US" dirty="0" smtClean="0"/>
              <a:t>による確認シーンを用意しました。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47</a:t>
            </a:fld>
            <a:endParaRPr kumimoji="1" lang="ja-JP" altLang="en-US" dirty="0"/>
          </a:p>
        </p:txBody>
      </p:sp>
    </p:spTree>
    <p:extLst>
      <p:ext uri="{BB962C8B-B14F-4D97-AF65-F5344CB8AC3E}">
        <p14:creationId xmlns:p14="http://schemas.microsoft.com/office/powerpoint/2010/main" val="1237823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こちらの確認シーンは、</a:t>
            </a:r>
            <a:r>
              <a:rPr kumimoji="1" lang="en-US" altLang="ja-JP" dirty="0" smtClean="0"/>
              <a:t>3ds Max</a:t>
            </a:r>
            <a:r>
              <a:rPr kumimoji="1" lang="ja-JP" altLang="en-US" dirty="0" smtClean="0"/>
              <a:t>の環境マップと板ポリだけがあるものになります。</a:t>
            </a:r>
            <a:endParaRPr kumimoji="1" lang="en-US" altLang="ja-JP" dirty="0" smtClean="0"/>
          </a:p>
          <a:p>
            <a:r>
              <a:rPr kumimoji="1" lang="ja-JP" altLang="en-US" dirty="0" smtClean="0"/>
              <a:t>スカイマップを</a:t>
            </a:r>
            <a:r>
              <a:rPr kumimoji="1" lang="en-US" altLang="ja-JP" dirty="0" smtClean="0"/>
              <a:t>RGB(1.0, 1.0, 1.0)</a:t>
            </a:r>
            <a:r>
              <a:rPr kumimoji="1" lang="ja-JP" altLang="en-US" dirty="0" smtClean="0"/>
              <a:t>の一様なテクスチャにしています。</a:t>
            </a:r>
            <a:endParaRPr kumimoji="1" lang="en-US" altLang="ja-JP" dirty="0" smtClean="0"/>
          </a:p>
          <a:p>
            <a:r>
              <a:rPr kumimoji="1" lang="ja-JP" altLang="en-US" dirty="0" smtClean="0"/>
              <a:t>このスカイマップですと、照度は一様な輝度の半球積分になります。</a:t>
            </a:r>
            <a:endParaRPr kumimoji="1" lang="en-US" altLang="ja-JP" dirty="0" smtClean="0"/>
          </a:p>
          <a:p>
            <a:r>
              <a:rPr kumimoji="1" lang="ja-JP" altLang="en-US" dirty="0" smtClean="0"/>
              <a:t>式変形を行いますと、半球積分がパイに、輝度であるスカイマップの</a:t>
            </a:r>
            <a:r>
              <a:rPr kumimoji="1" lang="en-US" altLang="ja-JP" dirty="0" smtClean="0"/>
              <a:t>RGB</a:t>
            </a:r>
            <a:r>
              <a:rPr kumimoji="1" lang="ja-JP" altLang="en-US" dirty="0" smtClean="0"/>
              <a:t>が</a:t>
            </a:r>
            <a:r>
              <a:rPr kumimoji="1" lang="en-US" altLang="ja-JP" dirty="0" smtClean="0"/>
              <a:t>(1.0,</a:t>
            </a:r>
            <a:r>
              <a:rPr kumimoji="1" lang="en-US" altLang="ja-JP" baseline="0" dirty="0" smtClean="0"/>
              <a:t> 1.0, 1.0)</a:t>
            </a:r>
            <a:r>
              <a:rPr kumimoji="1" lang="ja-JP" altLang="en-US" baseline="0" dirty="0" smtClean="0"/>
              <a:t>になりますので、</a:t>
            </a:r>
            <a:endParaRPr kumimoji="1" lang="en-US" altLang="ja-JP" baseline="0" dirty="0" smtClean="0"/>
          </a:p>
          <a:p>
            <a:r>
              <a:rPr kumimoji="1" lang="ja-JP" altLang="en-US" baseline="0" dirty="0" smtClean="0"/>
              <a:t>求められる照度は</a:t>
            </a:r>
            <a:r>
              <a:rPr kumimoji="1" lang="en-US" altLang="ja-JP" baseline="0" dirty="0" smtClean="0"/>
              <a:t>(</a:t>
            </a:r>
            <a:r>
              <a:rPr kumimoji="1" lang="ja-JP" altLang="en-US" baseline="0" dirty="0" smtClean="0"/>
              <a:t>パイ、パイ、パイ</a:t>
            </a:r>
            <a:r>
              <a:rPr kumimoji="1" lang="en-US" altLang="ja-JP" baseline="0" dirty="0" smtClean="0"/>
              <a:t>)</a:t>
            </a:r>
            <a:r>
              <a:rPr kumimoji="1" lang="ja-JP" altLang="en-US" baseline="0" dirty="0" smtClean="0"/>
              <a:t>になります。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48</a:t>
            </a:fld>
            <a:endParaRPr kumimoji="1" lang="ja-JP" altLang="en-US" dirty="0"/>
          </a:p>
        </p:txBody>
      </p:sp>
    </p:spTree>
    <p:extLst>
      <p:ext uri="{BB962C8B-B14F-4D97-AF65-F5344CB8AC3E}">
        <p14:creationId xmlns:p14="http://schemas.microsoft.com/office/powerpoint/2010/main" val="2148555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a:t>
            </a:r>
            <a:r>
              <a:rPr kumimoji="1" lang="en-US" altLang="ja-JP" dirty="0" smtClean="0"/>
              <a:t>sky light</a:t>
            </a:r>
            <a:r>
              <a:rPr kumimoji="1" lang="ja-JP" altLang="en-US" dirty="0" smtClean="0"/>
              <a:t>のシーンを実際にベイクしてみます。</a:t>
            </a:r>
            <a:endParaRPr kumimoji="1" lang="en-US" altLang="ja-JP" dirty="0" smtClean="0"/>
          </a:p>
          <a:p>
            <a:r>
              <a:rPr kumimoji="1" lang="ja-JP" altLang="en-US" dirty="0" smtClean="0"/>
              <a:t>すると、ベイクされたライトマップの値は</a:t>
            </a:r>
            <a:r>
              <a:rPr kumimoji="1" lang="en-US" altLang="ja-JP" dirty="0" smtClean="0"/>
              <a:t>(1.0, 1.0, 1.0)</a:t>
            </a:r>
            <a:r>
              <a:rPr kumimoji="1" lang="ja-JP" altLang="en-US" dirty="0" smtClean="0"/>
              <a:t>になります。</a:t>
            </a:r>
            <a:endParaRPr kumimoji="1" lang="en-US" altLang="ja-JP" dirty="0" smtClean="0"/>
          </a:p>
          <a:p>
            <a:r>
              <a:rPr kumimoji="1" lang="ja-JP" altLang="en-US" dirty="0" smtClean="0"/>
              <a:t>これは、パイ分の照度であると考えられます。</a:t>
            </a:r>
            <a:endParaRPr kumimoji="1" lang="en-US" altLang="ja-JP" dirty="0" smtClean="0"/>
          </a:p>
          <a:p>
            <a:r>
              <a:rPr kumimoji="1" lang="ja-JP" altLang="en-US" dirty="0" smtClean="0"/>
              <a:t>実際に、スカイマップの値を変更しても、パイ分の照度がベイクされます。</a:t>
            </a:r>
            <a:endParaRPr kumimoji="1" lang="en-US" altLang="ja-JP" dirty="0" smtClean="0"/>
          </a:p>
          <a:p>
            <a:r>
              <a:rPr kumimoji="1" lang="ja-JP" altLang="en-US" dirty="0" smtClean="0"/>
              <a:t>これにより、</a:t>
            </a:r>
            <a:r>
              <a:rPr kumimoji="1" lang="en-US" altLang="ja-JP" dirty="0" smtClean="0"/>
              <a:t>sky light</a:t>
            </a:r>
            <a:r>
              <a:rPr kumimoji="1" lang="ja-JP" altLang="en-US" dirty="0" smtClean="0"/>
              <a:t>によってパイ分の照度がベイクされることがわかりました。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49</a:t>
            </a:fld>
            <a:endParaRPr kumimoji="1" lang="ja-JP" altLang="en-US" dirty="0"/>
          </a:p>
        </p:txBody>
      </p:sp>
    </p:spTree>
    <p:extLst>
      <p:ext uri="{BB962C8B-B14F-4D97-AF65-F5344CB8AC3E}">
        <p14:creationId xmlns:p14="http://schemas.microsoft.com/office/powerpoint/2010/main" val="382608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ここでライトマップにベイクされてる値についてまとめます。</a:t>
            </a:r>
            <a:endParaRPr kumimoji="1" lang="en-US" altLang="ja-JP" dirty="0" smtClean="0"/>
          </a:p>
          <a:p>
            <a:r>
              <a:rPr kumimoji="1" lang="en-US" altLang="ja-JP" dirty="0" smtClean="0"/>
              <a:t>V-Ray</a:t>
            </a:r>
            <a:r>
              <a:rPr kumimoji="1" lang="ja-JP" altLang="en-US" dirty="0" smtClean="0"/>
              <a:t>が出力する値として、</a:t>
            </a:r>
            <a:r>
              <a:rPr kumimoji="1" lang="en-US" altLang="ja-JP" dirty="0" err="1" smtClean="0"/>
              <a:t>VRayRawGlobalIllumination</a:t>
            </a:r>
            <a:r>
              <a:rPr kumimoji="1" lang="ja-JP" altLang="en-US" dirty="0" smtClean="0"/>
              <a:t>があり、これをライトマップにベイクしています。</a:t>
            </a:r>
            <a:r>
              <a:rPr kumimoji="1" lang="en-US" altLang="ja-JP" dirty="0" smtClean="0"/>
              <a:t/>
            </a:r>
            <a:br>
              <a:rPr kumimoji="1" lang="en-US" altLang="ja-JP" dirty="0" smtClean="0"/>
            </a:br>
            <a:r>
              <a:rPr kumimoji="1" lang="ja-JP" altLang="en-US" dirty="0" smtClean="0"/>
              <a:t>簡易なシーンで、この</a:t>
            </a:r>
            <a:r>
              <a:rPr kumimoji="1" lang="en-US" altLang="ja-JP" dirty="0" err="1" smtClean="0"/>
              <a:t>VRayRawGlobalIllumination</a:t>
            </a:r>
            <a:r>
              <a:rPr kumimoji="1" lang="ja-JP" altLang="en-US" dirty="0" smtClean="0"/>
              <a:t>が間接光による値であることを確認しました。</a:t>
            </a:r>
            <a:endParaRPr kumimoji="1" lang="en-US" altLang="ja-JP" dirty="0" smtClean="0"/>
          </a:p>
          <a:p>
            <a:r>
              <a:rPr kumimoji="1" lang="ja-JP" altLang="en-US" dirty="0" smtClean="0"/>
              <a:t>そして、この</a:t>
            </a:r>
            <a:r>
              <a:rPr kumimoji="1" lang="en-US" altLang="ja-JP" dirty="0" err="1" smtClean="0"/>
              <a:t>VRayRawGlobalIllumination</a:t>
            </a:r>
            <a:r>
              <a:rPr kumimoji="1" lang="ja-JP" altLang="en-US" dirty="0" smtClean="0"/>
              <a:t>では、</a:t>
            </a:r>
            <a:r>
              <a:rPr kumimoji="1" lang="en-US" altLang="ja-JP" dirty="0" smtClean="0"/>
              <a:t>sky</a:t>
            </a:r>
            <a:r>
              <a:rPr kumimoji="1" lang="en-US" altLang="ja-JP" baseline="0" dirty="0" smtClean="0"/>
              <a:t> light</a:t>
            </a:r>
            <a:r>
              <a:rPr kumimoji="1" lang="ja-JP" altLang="en-US" baseline="0" dirty="0" smtClean="0"/>
              <a:t>によってパイ分の照度が出力されることを確認しました。</a:t>
            </a:r>
            <a:endParaRPr kumimoji="1" lang="en-US" altLang="ja-JP" baseline="0" dirty="0" smtClean="0"/>
          </a:p>
          <a:p>
            <a:endParaRPr kumimoji="1" lang="en-US" altLang="ja-JP" baseline="0" dirty="0" smtClean="0"/>
          </a:p>
          <a:p>
            <a:r>
              <a:rPr kumimoji="1" lang="ja-JP" altLang="en-US" dirty="0" smtClean="0"/>
              <a:t>これにより、ライトマップにベイクされている値の確認ができました。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50</a:t>
            </a:fld>
            <a:endParaRPr kumimoji="1" lang="ja-JP" altLang="en-US" dirty="0"/>
          </a:p>
        </p:txBody>
      </p:sp>
    </p:spTree>
    <p:extLst>
      <p:ext uri="{BB962C8B-B14F-4D97-AF65-F5344CB8AC3E}">
        <p14:creationId xmlns:p14="http://schemas.microsoft.com/office/powerpoint/2010/main" val="3559079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次に、各光源の入力が、出力とどのような関係にあるのか確認します。</a:t>
            </a:r>
            <a:endParaRPr kumimoji="1" lang="en-US" altLang="ja-JP" dirty="0" smtClean="0"/>
          </a:p>
          <a:p>
            <a:r>
              <a:rPr kumimoji="1" lang="en-US" altLang="ja-JP" dirty="0" smtClean="0"/>
              <a:t>sky light</a:t>
            </a:r>
            <a:r>
              <a:rPr kumimoji="1" lang="ja-JP" altLang="en-US" dirty="0" smtClean="0"/>
              <a:t>に関しては、先ほどのライトマップの値の確認で、同時に確認できています。</a:t>
            </a:r>
            <a:endParaRPr kumimoji="1" lang="en-US" altLang="ja-JP" dirty="0" smtClean="0"/>
          </a:p>
          <a:p>
            <a:r>
              <a:rPr kumimoji="1" lang="ja-JP" altLang="en-US" dirty="0" smtClean="0"/>
              <a:t>ここでは、もう</a:t>
            </a:r>
            <a:r>
              <a:rPr kumimoji="1" lang="en-US" altLang="ja-JP" dirty="0" smtClean="0"/>
              <a:t>1</a:t>
            </a:r>
            <a:r>
              <a:rPr kumimoji="1" lang="ja-JP" altLang="en-US" dirty="0" err="1" smtClean="0"/>
              <a:t>つの</a:t>
            </a:r>
            <a:r>
              <a:rPr kumimoji="1" lang="ja-JP" altLang="en-US" dirty="0" smtClean="0"/>
              <a:t>光源である</a:t>
            </a:r>
            <a:r>
              <a:rPr kumimoji="1" lang="en-US" altLang="ja-JP" dirty="0" smtClean="0"/>
              <a:t>directional light</a:t>
            </a:r>
            <a:r>
              <a:rPr kumimoji="1" lang="ja-JP" altLang="en-US" dirty="0" smtClean="0"/>
              <a:t>に関して、確認します。</a:t>
            </a:r>
            <a:endParaRPr kumimoji="1" lang="en-US" altLang="ja-JP" dirty="0" smtClean="0"/>
          </a:p>
          <a:p>
            <a:r>
              <a:rPr kumimoji="1" lang="ja-JP" altLang="en-US" dirty="0" smtClean="0"/>
              <a:t>こちらも</a:t>
            </a:r>
            <a:r>
              <a:rPr kumimoji="1" lang="en-US" altLang="ja-JP" dirty="0" smtClean="0"/>
              <a:t>sky light</a:t>
            </a:r>
            <a:r>
              <a:rPr kumimoji="1" lang="ja-JP" altLang="en-US" dirty="0" smtClean="0"/>
              <a:t>と同様に、簡単な数式で照度を推定できる</a:t>
            </a:r>
            <a:r>
              <a:rPr kumimoji="1" lang="en-US" altLang="ja-JP" dirty="0" smtClean="0"/>
              <a:t>V-Ray</a:t>
            </a:r>
            <a:r>
              <a:rPr kumimoji="1" lang="ja-JP" altLang="en-US" dirty="0" smtClean="0"/>
              <a:t>シーンを用いて、確認します。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51</a:t>
            </a:fld>
            <a:endParaRPr kumimoji="1" lang="ja-JP" altLang="en-US" dirty="0"/>
          </a:p>
        </p:txBody>
      </p:sp>
    </p:spTree>
    <p:extLst>
      <p:ext uri="{BB962C8B-B14F-4D97-AF65-F5344CB8AC3E}">
        <p14:creationId xmlns:p14="http://schemas.microsoft.com/office/powerpoint/2010/main" val="29515141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右上のスクリーンショットにあるように、板ポリに</a:t>
            </a:r>
            <a:r>
              <a:rPr kumimoji="1" lang="en-US" altLang="ja-JP" dirty="0" smtClean="0"/>
              <a:t>directional light</a:t>
            </a:r>
            <a:r>
              <a:rPr kumimoji="1" lang="ja-JP" altLang="en-US" dirty="0" smtClean="0"/>
              <a:t>を垂直に当てた</a:t>
            </a:r>
            <a:r>
              <a:rPr kumimoji="1" lang="en-US" altLang="ja-JP" dirty="0" smtClean="0"/>
              <a:t>V-Ray</a:t>
            </a:r>
            <a:r>
              <a:rPr kumimoji="1" lang="ja-JP" altLang="en-US" dirty="0" smtClean="0"/>
              <a:t>シーンを用意します。</a:t>
            </a:r>
            <a:endParaRPr kumimoji="1" lang="en-US" altLang="ja-JP" dirty="0" smtClean="0"/>
          </a:p>
          <a:p>
            <a:r>
              <a:rPr kumimoji="1" lang="ja-JP" altLang="en-US" dirty="0" smtClean="0"/>
              <a:t>マルチプライヤを</a:t>
            </a:r>
            <a:r>
              <a:rPr kumimoji="1" lang="en-US" altLang="ja-JP" dirty="0" smtClean="0"/>
              <a:t>1.0, </a:t>
            </a:r>
            <a:r>
              <a:rPr kumimoji="1" lang="ja-JP" altLang="en-US" dirty="0" smtClean="0"/>
              <a:t>カラーを</a:t>
            </a:r>
            <a:r>
              <a:rPr kumimoji="1" lang="en-US" altLang="ja-JP" dirty="0" smtClean="0"/>
              <a:t>RGB(1.0, 1.0, 1.0)</a:t>
            </a:r>
            <a:r>
              <a:rPr kumimoji="1" lang="ja-JP" altLang="en-US" dirty="0" smtClean="0"/>
              <a:t>に設定します。</a:t>
            </a:r>
            <a:endParaRPr kumimoji="1" lang="en-US" altLang="ja-JP" dirty="0" smtClean="0"/>
          </a:p>
          <a:p>
            <a:r>
              <a:rPr kumimoji="1" lang="ja-JP" altLang="en-US" dirty="0" smtClean="0"/>
              <a:t>これらのパラメータから照度を求めてみます。</a:t>
            </a:r>
            <a:endParaRPr kumimoji="1" lang="en-US" altLang="ja-JP" dirty="0" smtClean="0"/>
          </a:p>
          <a:p>
            <a:r>
              <a:rPr kumimoji="1" lang="ja-JP" altLang="en-US" dirty="0" smtClean="0"/>
              <a:t>このライトは</a:t>
            </a:r>
            <a:r>
              <a:rPr kumimoji="1" lang="en-US" altLang="ja-JP" dirty="0" smtClean="0"/>
              <a:t>punctual light</a:t>
            </a:r>
            <a:r>
              <a:rPr kumimoji="1" lang="ja-JP" altLang="en-US" dirty="0" smtClean="0"/>
              <a:t>であり、パイ乗算されるので、照度はパイ、マルチプライヤ、カラーを乗算した</a:t>
            </a:r>
            <a:r>
              <a:rPr kumimoji="1" lang="en-US" altLang="ja-JP" dirty="0" smtClean="0"/>
              <a:t>(</a:t>
            </a:r>
            <a:r>
              <a:rPr kumimoji="1" lang="ja-JP" altLang="en-US" dirty="0" smtClean="0"/>
              <a:t>パイ、パイ、パイ</a:t>
            </a:r>
            <a:r>
              <a:rPr kumimoji="1" lang="en-US" altLang="ja-JP" dirty="0" smtClean="0"/>
              <a:t>)</a:t>
            </a:r>
            <a:r>
              <a:rPr kumimoji="1" lang="ja-JP" altLang="en-US" dirty="0" smtClean="0"/>
              <a:t>になります。</a:t>
            </a:r>
            <a:endParaRPr kumimoji="1" lang="en-US" altLang="ja-JP" dirty="0" smtClean="0"/>
          </a:p>
          <a:p>
            <a:endParaRPr kumimoji="1" lang="en-US" altLang="ja-JP" dirty="0" smtClean="0"/>
          </a:p>
          <a:p>
            <a:r>
              <a:rPr kumimoji="1" lang="ja-JP" altLang="en-US" dirty="0" smtClean="0"/>
              <a:t>これは</a:t>
            </a:r>
            <a:r>
              <a:rPr kumimoji="1" lang="en-US" altLang="ja-JP" dirty="0" smtClean="0"/>
              <a:t>sky light</a:t>
            </a:r>
            <a:r>
              <a:rPr kumimoji="1" lang="ja-JP" altLang="en-US" dirty="0" smtClean="0"/>
              <a:t>の確認シーンと同じ値になりますので、同様に照度をパイで割った</a:t>
            </a:r>
            <a:endParaRPr kumimoji="1" lang="en-US" altLang="ja-JP" dirty="0" smtClean="0"/>
          </a:p>
          <a:p>
            <a:r>
              <a:rPr kumimoji="1" lang="en-US" altLang="ja-JP" dirty="0" smtClean="0"/>
              <a:t>(1.0, 1.0, 1.0)</a:t>
            </a:r>
            <a:r>
              <a:rPr kumimoji="1" lang="ja-JP" altLang="en-US" dirty="0" smtClean="0"/>
              <a:t>が出力されると考えられます。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52</a:t>
            </a:fld>
            <a:endParaRPr kumimoji="1" lang="ja-JP" altLang="en-US" dirty="0"/>
          </a:p>
        </p:txBody>
      </p:sp>
    </p:spTree>
    <p:extLst>
      <p:ext uri="{BB962C8B-B14F-4D97-AF65-F5344CB8AC3E}">
        <p14:creationId xmlns:p14="http://schemas.microsoft.com/office/powerpoint/2010/main" val="214855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a:t>
            </a:fld>
            <a:endParaRPr kumimoji="1" lang="ja-JP" altLang="en-US" dirty="0"/>
          </a:p>
        </p:txBody>
      </p:sp>
    </p:spTree>
    <p:extLst>
      <p:ext uri="{BB962C8B-B14F-4D97-AF65-F5344CB8AC3E}">
        <p14:creationId xmlns:p14="http://schemas.microsoft.com/office/powerpoint/2010/main" val="3836660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a:t>
            </a:r>
            <a:r>
              <a:rPr kumimoji="1" lang="en-US" altLang="ja-JP" dirty="0" smtClean="0"/>
              <a:t>directional</a:t>
            </a:r>
            <a:r>
              <a:rPr kumimoji="1" lang="en-US" altLang="ja-JP" baseline="0" dirty="0" smtClean="0"/>
              <a:t> light</a:t>
            </a:r>
            <a:r>
              <a:rPr kumimoji="1" lang="ja-JP" altLang="en-US" baseline="0" dirty="0" smtClean="0"/>
              <a:t>のシーンで</a:t>
            </a:r>
            <a:r>
              <a:rPr kumimoji="1" lang="en-US" altLang="ja-JP" baseline="0" dirty="0" smtClean="0"/>
              <a:t>V-Ray</a:t>
            </a:r>
            <a:r>
              <a:rPr kumimoji="1" lang="ja-JP" altLang="en-US" baseline="0" dirty="0" smtClean="0"/>
              <a:t>の出力を見てみると、想定した通りの</a:t>
            </a:r>
            <a:r>
              <a:rPr kumimoji="1" lang="en-US" altLang="ja-JP" baseline="0" dirty="0" smtClean="0"/>
              <a:t>(1.0, 1.0, 1.0)</a:t>
            </a:r>
            <a:r>
              <a:rPr kumimoji="1" lang="ja-JP" altLang="en-US" baseline="0" dirty="0" smtClean="0"/>
              <a:t>の値が出てきます。</a:t>
            </a:r>
            <a:endParaRPr kumimoji="1" lang="en-US" altLang="ja-JP" baseline="0" dirty="0" smtClean="0"/>
          </a:p>
          <a:p>
            <a:r>
              <a:rPr kumimoji="1" lang="ja-JP" altLang="en-US" baseline="0" dirty="0" smtClean="0"/>
              <a:t>実際にマルチプライヤとカラーの値を変更しても、パイ分の照度が出力されました。</a:t>
            </a:r>
            <a:endParaRPr kumimoji="1" lang="en-US" altLang="ja-JP" baseline="0" dirty="0" smtClean="0"/>
          </a:p>
          <a:p>
            <a:r>
              <a:rPr kumimoji="1" lang="ja-JP" altLang="en-US" baseline="0" dirty="0" smtClean="0"/>
              <a:t>これで、</a:t>
            </a:r>
            <a:r>
              <a:rPr kumimoji="1" lang="en-US" altLang="ja-JP" baseline="0" dirty="0" smtClean="0"/>
              <a:t>directional light</a:t>
            </a:r>
            <a:r>
              <a:rPr kumimoji="1" lang="ja-JP" altLang="en-US" baseline="0" dirty="0" smtClean="0"/>
              <a:t>の入力が、出力の計算にどう利用されるか確認することができました。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53</a:t>
            </a:fld>
            <a:endParaRPr kumimoji="1" lang="ja-JP" altLang="en-US" dirty="0"/>
          </a:p>
        </p:txBody>
      </p:sp>
    </p:spTree>
    <p:extLst>
      <p:ext uri="{BB962C8B-B14F-4D97-AF65-F5344CB8AC3E}">
        <p14:creationId xmlns:p14="http://schemas.microsoft.com/office/powerpoint/2010/main" val="1277143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directional</a:t>
            </a:r>
            <a:r>
              <a:rPr kumimoji="1" lang="en-US" altLang="ja-JP" baseline="0" dirty="0" smtClean="0"/>
              <a:t> light</a:t>
            </a:r>
            <a:r>
              <a:rPr kumimoji="1" lang="ja-JP" altLang="en-US" baseline="0" dirty="0" smtClean="0"/>
              <a:t>の入力と出力の関係も確認できました。</a:t>
            </a:r>
            <a:endParaRPr kumimoji="1" lang="en-US" altLang="ja-JP" baseline="0" dirty="0" smtClean="0"/>
          </a:p>
          <a:p>
            <a:r>
              <a:rPr kumimoji="1" lang="ja-JP" altLang="en-US" baseline="0" dirty="0" smtClean="0"/>
              <a:t>既に確認済みである</a:t>
            </a:r>
            <a:r>
              <a:rPr kumimoji="1" lang="en-US" altLang="ja-JP" baseline="0" dirty="0" smtClean="0"/>
              <a:t>sky light</a:t>
            </a:r>
            <a:r>
              <a:rPr kumimoji="1" lang="ja-JP" altLang="en-US" baseline="0" dirty="0" smtClean="0"/>
              <a:t>と合わせて</a:t>
            </a:r>
            <a:r>
              <a:rPr kumimoji="1" lang="ja-JP" altLang="en-US" dirty="0" smtClean="0"/>
              <a:t>、全光源の入力と出力の関係を確認できました。</a:t>
            </a:r>
            <a:endParaRPr kumimoji="1" lang="en-US" altLang="ja-JP" dirty="0" smtClean="0"/>
          </a:p>
          <a:p>
            <a:r>
              <a:rPr kumimoji="1" lang="ja-JP" altLang="en-US" dirty="0" smtClean="0"/>
              <a:t>これにより、光源の設定を行う準備ができました。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54</a:t>
            </a:fld>
            <a:endParaRPr kumimoji="1" lang="ja-JP" altLang="en-US" dirty="0"/>
          </a:p>
        </p:txBody>
      </p:sp>
    </p:spTree>
    <p:extLst>
      <p:ext uri="{BB962C8B-B14F-4D97-AF65-F5344CB8AC3E}">
        <p14:creationId xmlns:p14="http://schemas.microsoft.com/office/powerpoint/2010/main" val="18970773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これらの作業によって、ベイク環境の確認ができました。</a:t>
            </a:r>
            <a:endParaRPr kumimoji="1" lang="en-US" altLang="ja-JP" dirty="0" smtClean="0"/>
          </a:p>
          <a:p>
            <a:r>
              <a:rPr kumimoji="1" lang="ja-JP" altLang="en-US" dirty="0" smtClean="0"/>
              <a:t>次に、このベイク環境の中で、実世界の光源環境を再現するパラメータについてお話します。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55</a:t>
            </a:fld>
            <a:endParaRPr kumimoji="1" lang="ja-JP" altLang="en-US" dirty="0"/>
          </a:p>
        </p:txBody>
      </p:sp>
    </p:spTree>
    <p:extLst>
      <p:ext uri="{BB962C8B-B14F-4D97-AF65-F5344CB8AC3E}">
        <p14:creationId xmlns:p14="http://schemas.microsoft.com/office/powerpoint/2010/main" val="6617449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まず最初に、注意点が有ります。</a:t>
            </a:r>
            <a:endParaRPr kumimoji="1" lang="en-US" altLang="ja-JP" dirty="0" smtClean="0"/>
          </a:p>
          <a:p>
            <a:r>
              <a:rPr kumimoji="1" lang="ja-JP" altLang="en-US" dirty="0" smtClean="0"/>
              <a:t>よくスカイマップを探してみると、太陽が映っていることが多いかと思います。</a:t>
            </a:r>
            <a:endParaRPr kumimoji="1" lang="en-US" altLang="ja-JP" dirty="0" smtClean="0"/>
          </a:p>
          <a:p>
            <a:r>
              <a:rPr kumimoji="1" lang="ja-JP" altLang="en-US" dirty="0" smtClean="0"/>
              <a:t>ですが、太陽は輝度自体が高く、イメージセンサのレンジ外になり、不正確な値が入っていることが多いです。</a:t>
            </a:r>
            <a:endParaRPr kumimoji="1" lang="en-US" altLang="ja-JP" dirty="0" smtClean="0"/>
          </a:p>
          <a:p>
            <a:r>
              <a:rPr kumimoji="1" lang="ja-JP" altLang="en-US" dirty="0" smtClean="0"/>
              <a:t>ですので、</a:t>
            </a:r>
            <a:r>
              <a:rPr kumimoji="1" lang="en-US" altLang="ja-JP" dirty="0" smtClean="0"/>
              <a:t>sky light</a:t>
            </a:r>
            <a:r>
              <a:rPr kumimoji="1" lang="ja-JP" altLang="en-US" dirty="0" smtClean="0"/>
              <a:t>で利用する場合は、太陽自体をスカイマップから消してしまいます。</a:t>
            </a:r>
            <a:endParaRPr kumimoji="1" lang="en-US" altLang="ja-JP" dirty="0" smtClean="0"/>
          </a:p>
          <a:p>
            <a:r>
              <a:rPr kumimoji="1" lang="ja-JP" altLang="en-US" dirty="0" smtClean="0"/>
              <a:t>そして、太陽自体は直接光として</a:t>
            </a:r>
            <a:r>
              <a:rPr kumimoji="1" lang="en-US" altLang="ja-JP" dirty="0" smtClean="0"/>
              <a:t>directional light</a:t>
            </a:r>
            <a:r>
              <a:rPr kumimoji="1" lang="ja-JP" altLang="en-US" dirty="0" smtClean="0"/>
              <a:t>で再現します。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56</a:t>
            </a:fld>
            <a:endParaRPr kumimoji="1" lang="ja-JP" altLang="en-US" dirty="0"/>
          </a:p>
        </p:txBody>
      </p:sp>
    </p:spTree>
    <p:extLst>
      <p:ext uri="{BB962C8B-B14F-4D97-AF65-F5344CB8AC3E}">
        <p14:creationId xmlns:p14="http://schemas.microsoft.com/office/powerpoint/2010/main" val="4016858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ここでもう一度、</a:t>
            </a:r>
            <a:r>
              <a:rPr kumimoji="1" lang="en-US" altLang="ja-JP" dirty="0" smtClean="0"/>
              <a:t>Museum</a:t>
            </a:r>
            <a:r>
              <a:rPr kumimoji="1" lang="ja-JP" altLang="en-US" dirty="0" smtClean="0"/>
              <a:t>デモにおける光源と実世界との対応について確認します。</a:t>
            </a:r>
            <a:endParaRPr kumimoji="1" lang="en-US" altLang="ja-JP" dirty="0" smtClean="0"/>
          </a:p>
          <a:p>
            <a:r>
              <a:rPr kumimoji="1" lang="en-US" altLang="ja-JP" dirty="0" smtClean="0"/>
              <a:t>directional light</a:t>
            </a:r>
            <a:r>
              <a:rPr kumimoji="1" lang="ja-JP" altLang="en-US" dirty="0" smtClean="0"/>
              <a:t>が太陽の直接光を再現します。</a:t>
            </a:r>
            <a:endParaRPr kumimoji="1" lang="en-US" altLang="ja-JP" dirty="0" smtClean="0"/>
          </a:p>
          <a:p>
            <a:r>
              <a:rPr kumimoji="1" lang="ja-JP" altLang="en-US" dirty="0" smtClean="0"/>
              <a:t>太陽を消したスカイマップによる</a:t>
            </a:r>
            <a:r>
              <a:rPr kumimoji="1" lang="en-US" altLang="ja-JP" dirty="0" smtClean="0"/>
              <a:t>sky light</a:t>
            </a:r>
            <a:r>
              <a:rPr kumimoji="1" lang="ja-JP" altLang="en-US" dirty="0" smtClean="0"/>
              <a:t>が空の天空光を再現します。</a:t>
            </a:r>
            <a:endParaRPr kumimoji="1" lang="en-US" altLang="ja-JP" dirty="0" smtClean="0"/>
          </a:p>
          <a:p>
            <a:r>
              <a:rPr kumimoji="1" lang="ja-JP" altLang="en-US" dirty="0" smtClean="0"/>
              <a:t>この</a:t>
            </a:r>
            <a:r>
              <a:rPr kumimoji="1" lang="en-US" altLang="ja-JP" dirty="0" smtClean="0"/>
              <a:t>directional</a:t>
            </a:r>
            <a:r>
              <a:rPr kumimoji="1" lang="en-US" altLang="ja-JP" baseline="0" dirty="0" smtClean="0"/>
              <a:t> light</a:t>
            </a:r>
            <a:r>
              <a:rPr kumimoji="1" lang="ja-JP" altLang="en-US" baseline="0" dirty="0" smtClean="0"/>
              <a:t>と</a:t>
            </a:r>
            <a:r>
              <a:rPr kumimoji="1" lang="en-US" altLang="ja-JP" baseline="0" dirty="0" smtClean="0"/>
              <a:t>sky light</a:t>
            </a:r>
            <a:r>
              <a:rPr kumimoji="1" lang="ja-JP" altLang="en-US" baseline="0" dirty="0" smtClean="0"/>
              <a:t>によって、実世界での太陽の直接光と天空光の相対強度を再現します。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57</a:t>
            </a:fld>
            <a:endParaRPr kumimoji="1" lang="ja-JP" altLang="en-US" dirty="0"/>
          </a:p>
        </p:txBody>
      </p:sp>
    </p:spTree>
    <p:extLst>
      <p:ext uri="{BB962C8B-B14F-4D97-AF65-F5344CB8AC3E}">
        <p14:creationId xmlns:p14="http://schemas.microsoft.com/office/powerpoint/2010/main" val="40675347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実世界を再現する光源のパラメータについて説明します。</a:t>
            </a:r>
            <a:endParaRPr kumimoji="1" lang="en-US" altLang="ja-JP" dirty="0" smtClean="0"/>
          </a:p>
          <a:p>
            <a:r>
              <a:rPr kumimoji="1" lang="ja-JP" altLang="en-US" dirty="0" smtClean="0"/>
              <a:t>今回は、実世界の太陽の直接光と天空光による照度の比を、</a:t>
            </a:r>
            <a:r>
              <a:rPr kumimoji="1" lang="en-US" altLang="ja-JP" dirty="0" smtClean="0"/>
              <a:t>directional</a:t>
            </a:r>
            <a:r>
              <a:rPr kumimoji="1" lang="en-US" altLang="ja-JP" baseline="0" dirty="0" smtClean="0"/>
              <a:t> light</a:t>
            </a:r>
            <a:r>
              <a:rPr kumimoji="1" lang="ja-JP" altLang="en-US" baseline="0" dirty="0" smtClean="0"/>
              <a:t>と</a:t>
            </a:r>
            <a:r>
              <a:rPr kumimoji="1" lang="en-US" altLang="ja-JP" baseline="0" dirty="0" smtClean="0"/>
              <a:t>sky light</a:t>
            </a:r>
            <a:r>
              <a:rPr kumimoji="1" lang="ja-JP" altLang="en-US" baseline="0" dirty="0" smtClean="0"/>
              <a:t>で</a:t>
            </a:r>
            <a:r>
              <a:rPr kumimoji="1" lang="ja-JP" altLang="en-US" dirty="0" smtClean="0"/>
              <a:t>再現します。</a:t>
            </a:r>
            <a:endParaRPr kumimoji="1" lang="en-US" altLang="ja-JP" dirty="0" smtClean="0"/>
          </a:p>
          <a:p>
            <a:r>
              <a:rPr kumimoji="1" lang="ja-JP" altLang="en-US" dirty="0" smtClean="0"/>
              <a:t>デザイナが選んだスカイマップをアサインした</a:t>
            </a:r>
            <a:r>
              <a:rPr kumimoji="1" lang="en-US" altLang="ja-JP" dirty="0" smtClean="0"/>
              <a:t>sky</a:t>
            </a:r>
            <a:r>
              <a:rPr kumimoji="1" lang="en-US" altLang="ja-JP" baseline="0" dirty="0" smtClean="0"/>
              <a:t> light</a:t>
            </a:r>
            <a:r>
              <a:rPr kumimoji="1" lang="ja-JP" altLang="en-US" dirty="0" smtClean="0"/>
              <a:t>から照度を計算し、</a:t>
            </a:r>
            <a:endParaRPr kumimoji="1" lang="en-US" altLang="ja-JP" dirty="0" smtClean="0"/>
          </a:p>
          <a:p>
            <a:r>
              <a:rPr kumimoji="1" lang="ja-JP" altLang="en-US" dirty="0" smtClean="0"/>
              <a:t>その値と</a:t>
            </a:r>
            <a:r>
              <a:rPr kumimoji="1" lang="en-US" altLang="ja-JP" dirty="0" smtClean="0"/>
              <a:t>directional light</a:t>
            </a:r>
            <a:r>
              <a:rPr kumimoji="1" lang="ja-JP" altLang="en-US" dirty="0" smtClean="0"/>
              <a:t>の照度の比が実世界に合うように、マルチプライヤを設定します。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58</a:t>
            </a:fld>
            <a:endParaRPr kumimoji="1" lang="ja-JP" altLang="en-US" dirty="0"/>
          </a:p>
        </p:txBody>
      </p:sp>
    </p:spTree>
    <p:extLst>
      <p:ext uri="{BB962C8B-B14F-4D97-AF65-F5344CB8AC3E}">
        <p14:creationId xmlns:p14="http://schemas.microsoft.com/office/powerpoint/2010/main" val="6064000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しかし、ここで</a:t>
            </a:r>
            <a:r>
              <a:rPr kumimoji="1" lang="en-US" altLang="ja-JP" dirty="0" smtClean="0"/>
              <a:t>1</a:t>
            </a:r>
            <a:r>
              <a:rPr kumimoji="1" lang="ja-JP" altLang="en-US" dirty="0" smtClean="0"/>
              <a:t>つ問題が有ります。</a:t>
            </a:r>
            <a:endParaRPr kumimoji="1" lang="en-US" altLang="ja-JP" dirty="0" smtClean="0"/>
          </a:p>
          <a:p>
            <a:r>
              <a:rPr kumimoji="1" lang="ja-JP" altLang="en-US" dirty="0" smtClean="0"/>
              <a:t>スカイマップから、正確に実世界の光源を再現することは困難です．</a:t>
            </a:r>
            <a:endParaRPr kumimoji="1" lang="en-US" altLang="ja-JP" dirty="0" smtClean="0"/>
          </a:p>
          <a:p>
            <a:r>
              <a:rPr kumimoji="1" lang="ja-JP" altLang="en-US" dirty="0" smtClean="0"/>
              <a:t>天空光や太陽の直接光に影響を及ぼす情報のうち、</a:t>
            </a:r>
            <a:endParaRPr kumimoji="1" lang="en-US" altLang="ja-JP" dirty="0" smtClean="0"/>
          </a:p>
          <a:p>
            <a:r>
              <a:rPr kumimoji="1" lang="ja-JP" altLang="en-US" dirty="0" smtClean="0"/>
              <a:t>撮影日時、場所、大気の状態など、わからない情報が多くあります。</a:t>
            </a:r>
            <a:endParaRPr kumimoji="1" lang="en-US" altLang="ja-JP" dirty="0" smtClean="0"/>
          </a:p>
          <a:p>
            <a:r>
              <a:rPr kumimoji="1" lang="ja-JP" altLang="en-US" dirty="0" smtClean="0"/>
              <a:t>つまり、きっちり計算するのは難しくなります。</a:t>
            </a:r>
            <a:endParaRPr kumimoji="1" lang="en-US" altLang="ja-JP" dirty="0" smtClean="0"/>
          </a:p>
          <a:p>
            <a:endParaRPr kumimoji="1" lang="en-US" altLang="ja-JP" dirty="0" smtClean="0"/>
          </a:p>
          <a:p>
            <a:r>
              <a:rPr kumimoji="1" lang="ja-JP" altLang="en-US" dirty="0" smtClean="0"/>
              <a:t>そこで今回は、照度の比の現実的な値域を計算し、それを満たすようにマルチプライヤを調整することにします。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59</a:t>
            </a:fld>
            <a:endParaRPr kumimoji="1" lang="ja-JP" altLang="en-US" dirty="0"/>
          </a:p>
        </p:txBody>
      </p:sp>
    </p:spTree>
    <p:extLst>
      <p:ext uri="{BB962C8B-B14F-4D97-AF65-F5344CB8AC3E}">
        <p14:creationId xmlns:p14="http://schemas.microsoft.com/office/powerpoint/2010/main" val="18254730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まず、実世界の照度について確認します。</a:t>
            </a:r>
            <a:endParaRPr kumimoji="1" lang="en-US" altLang="ja-JP" dirty="0" smtClean="0"/>
          </a:p>
          <a:p>
            <a:r>
              <a:rPr kumimoji="1" lang="ja-JP" altLang="en-US" dirty="0" smtClean="0"/>
              <a:t>太陽を向いた面における、太陽の直接光による法線照度は三万二千ルクスから十三万ルクスの間で変化します。</a:t>
            </a:r>
            <a:endParaRPr kumimoji="1" lang="en-US" altLang="ja-JP" dirty="0" smtClean="0"/>
          </a:p>
          <a:p>
            <a:r>
              <a:rPr kumimoji="1" lang="ja-JP" altLang="en-US" dirty="0" smtClean="0"/>
              <a:t>天空光による照度は、一万ルクスから二万五千ルクスの間で変化します。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60</a:t>
            </a:fld>
            <a:endParaRPr kumimoji="1" lang="ja-JP" altLang="en-US" dirty="0"/>
          </a:p>
        </p:txBody>
      </p:sp>
    </p:spTree>
    <p:extLst>
      <p:ext uri="{BB962C8B-B14F-4D97-AF65-F5344CB8AC3E}">
        <p14:creationId xmlns:p14="http://schemas.microsoft.com/office/powerpoint/2010/main" val="3424978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次に、これらの実世界の値を元に、直接光と天空光による照度の比について考えます。</a:t>
            </a:r>
            <a:endParaRPr kumimoji="1" lang="en-US" altLang="ja-JP" dirty="0" smtClean="0"/>
          </a:p>
          <a:p>
            <a:r>
              <a:rPr kumimoji="1" lang="ja-JP" altLang="en-US" dirty="0" smtClean="0"/>
              <a:t>基本的に、両照度は太陽の直接光の強さによって変化します。</a:t>
            </a:r>
            <a:endParaRPr kumimoji="1" lang="en-US" altLang="ja-JP" dirty="0" smtClean="0"/>
          </a:p>
          <a:p>
            <a:r>
              <a:rPr kumimoji="1" lang="ja-JP" altLang="en-US" dirty="0" smtClean="0"/>
              <a:t>直射光が弱いと照度の比が小さくなり、反対に強いと照度の比が大きくなると考えます。</a:t>
            </a:r>
            <a:endParaRPr kumimoji="1" lang="en-US" altLang="ja-JP" dirty="0" smtClean="0"/>
          </a:p>
          <a:p>
            <a:r>
              <a:rPr kumimoji="1" lang="ja-JP" altLang="en-US" dirty="0" smtClean="0"/>
              <a:t>ですので、両照度の最小値と最大値の比を計算し、照度の比の値域を求めることにします。</a:t>
            </a:r>
            <a:endParaRPr kumimoji="1" lang="en-US" altLang="ja-JP" dirty="0" smtClean="0"/>
          </a:p>
          <a:p>
            <a:r>
              <a:rPr kumimoji="1" lang="ja-JP" altLang="en-US" dirty="0" smtClean="0"/>
              <a:t>計算しますと、</a:t>
            </a:r>
            <a:r>
              <a:rPr kumimoji="1" lang="en-US" altLang="ja-JP" dirty="0" smtClean="0"/>
              <a:t>3.2</a:t>
            </a:r>
            <a:r>
              <a:rPr kumimoji="1" lang="ja-JP" altLang="en-US" dirty="0" smtClean="0"/>
              <a:t>から</a:t>
            </a:r>
            <a:r>
              <a:rPr kumimoji="1" lang="en-US" altLang="ja-JP" dirty="0" smtClean="0"/>
              <a:t>5.2</a:t>
            </a:r>
            <a:r>
              <a:rPr kumimoji="1" lang="ja-JP" altLang="en-US" dirty="0" smtClean="0"/>
              <a:t>の間にあることが分かります。</a:t>
            </a:r>
            <a:endParaRPr kumimoji="1" lang="en-US" altLang="ja-JP" dirty="0" smtClean="0"/>
          </a:p>
          <a:p>
            <a:endParaRPr kumimoji="1" lang="en-US" altLang="ja-JP" dirty="0" smtClean="0"/>
          </a:p>
          <a:p>
            <a:r>
              <a:rPr kumimoji="1" lang="en-US" altLang="ja-JP" dirty="0" smtClean="0"/>
              <a:t>Directional light</a:t>
            </a:r>
            <a:r>
              <a:rPr kumimoji="1" lang="ja-JP" altLang="en-US" dirty="0" smtClean="0"/>
              <a:t>のマルチプライヤを決める際、各光源の照度の比が、</a:t>
            </a:r>
            <a:endParaRPr kumimoji="1" lang="en-US" altLang="ja-JP" dirty="0" smtClean="0"/>
          </a:p>
          <a:p>
            <a:r>
              <a:rPr kumimoji="1" lang="ja-JP" altLang="en-US" dirty="0" smtClean="0"/>
              <a:t>この実世界の照度の比の値域に収まるように設定します。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61</a:t>
            </a:fld>
            <a:endParaRPr kumimoji="1" lang="ja-JP" altLang="en-US" dirty="0"/>
          </a:p>
        </p:txBody>
      </p:sp>
    </p:spTree>
    <p:extLst>
      <p:ext uri="{BB962C8B-B14F-4D97-AF65-F5344CB8AC3E}">
        <p14:creationId xmlns:p14="http://schemas.microsoft.com/office/powerpoint/2010/main" val="14420631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ここで各光源の照度について確認します。</a:t>
            </a:r>
            <a:endParaRPr kumimoji="1" lang="en-US" altLang="ja-JP" dirty="0" smtClean="0"/>
          </a:p>
          <a:p>
            <a:r>
              <a:rPr kumimoji="1" lang="en-US" altLang="ja-JP" dirty="0" smtClean="0"/>
              <a:t>directional light</a:t>
            </a:r>
            <a:r>
              <a:rPr kumimoji="1" lang="ja-JP" altLang="en-US" dirty="0" smtClean="0"/>
              <a:t>は前に紹介したシーン同様に、パイかけるマルチプライヤかけるカラーで照度が求まります。</a:t>
            </a:r>
            <a:endParaRPr kumimoji="1" lang="en-US" altLang="ja-JP" dirty="0" smtClean="0"/>
          </a:p>
          <a:p>
            <a:r>
              <a:rPr kumimoji="1" lang="ja-JP" altLang="en-US" dirty="0" smtClean="0"/>
              <a:t>スカイライトに関しましては、</a:t>
            </a:r>
            <a:r>
              <a:rPr kumimoji="1" lang="en-US" altLang="ja-JP" dirty="0" smtClean="0"/>
              <a:t>V-Ray</a:t>
            </a:r>
            <a:r>
              <a:rPr kumimoji="1" lang="ja-JP" altLang="en-US" dirty="0" smtClean="0"/>
              <a:t>で</a:t>
            </a:r>
            <a:r>
              <a:rPr kumimoji="1" lang="en-US" altLang="ja-JP" dirty="0" smtClean="0"/>
              <a:t>sky light</a:t>
            </a:r>
            <a:r>
              <a:rPr kumimoji="1" lang="ja-JP" altLang="en-US" dirty="0" err="1" smtClean="0"/>
              <a:t>だけで</a:t>
            </a:r>
            <a:r>
              <a:rPr kumimoji="1" lang="ja-JP" altLang="en-US" dirty="0" smtClean="0"/>
              <a:t>ベイクし、照度</a:t>
            </a:r>
            <a:r>
              <a:rPr kumimoji="1" lang="en-US" altLang="ja-JP" dirty="0" smtClean="0"/>
              <a:t>/</a:t>
            </a:r>
            <a:r>
              <a:rPr kumimoji="1" lang="ja-JP" altLang="en-US" dirty="0" smtClean="0"/>
              <a:t>パイの値を求めます。</a:t>
            </a:r>
            <a:endParaRPr kumimoji="1" lang="en-US" altLang="ja-JP" dirty="0" smtClean="0"/>
          </a:p>
          <a:p>
            <a:r>
              <a:rPr kumimoji="1" lang="ja-JP" altLang="en-US" dirty="0" smtClean="0"/>
              <a:t>そして、その値にパイをかけ直し、照度の値を求めます。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62</a:t>
            </a:fld>
            <a:endParaRPr kumimoji="1" lang="ja-JP" altLang="en-US" dirty="0"/>
          </a:p>
        </p:txBody>
      </p:sp>
    </p:spTree>
    <p:extLst>
      <p:ext uri="{BB962C8B-B14F-4D97-AF65-F5344CB8AC3E}">
        <p14:creationId xmlns:p14="http://schemas.microsoft.com/office/powerpoint/2010/main" val="128179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a:t>
            </a:fld>
            <a:endParaRPr kumimoji="1" lang="ja-JP" altLang="en-US" dirty="0"/>
          </a:p>
        </p:txBody>
      </p:sp>
    </p:spTree>
    <p:extLst>
      <p:ext uri="{BB962C8B-B14F-4D97-AF65-F5344CB8AC3E}">
        <p14:creationId xmlns:p14="http://schemas.microsoft.com/office/powerpoint/2010/main" val="4237966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各光源の照度の比を計算し、実世界の照度の比の値域の中で、マルチプライヤを調整します</a:t>
            </a:r>
            <a:r>
              <a:rPr kumimoji="1" lang="ja-JP" altLang="en-US" dirty="0" smtClean="0"/>
              <a:t>。</a:t>
            </a:r>
            <a:endParaRPr kumimoji="1" lang="en-US" altLang="ja-JP" dirty="0" smtClean="0"/>
          </a:p>
          <a:p>
            <a:r>
              <a:rPr kumimoji="1" lang="ja-JP" altLang="en-US" dirty="0" smtClean="0"/>
              <a:t>良い絵柄になるように、描画エンジン上での結果を見つつ、</a:t>
            </a:r>
            <a:endParaRPr kumimoji="1" lang="en-US" altLang="ja-JP" dirty="0" smtClean="0"/>
          </a:p>
          <a:p>
            <a:r>
              <a:rPr kumimoji="1" lang="ja-JP" altLang="en-US" dirty="0" smtClean="0"/>
              <a:t>値域を満たすようにマルチプライヤを決定しました。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63</a:t>
            </a:fld>
            <a:endParaRPr kumimoji="1" lang="ja-JP" altLang="en-US" dirty="0"/>
          </a:p>
        </p:txBody>
      </p:sp>
    </p:spTree>
    <p:extLst>
      <p:ext uri="{BB962C8B-B14F-4D97-AF65-F5344CB8AC3E}">
        <p14:creationId xmlns:p14="http://schemas.microsoft.com/office/powerpoint/2010/main" val="20691891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この章の内容についてまとめます。</a:t>
            </a:r>
            <a:endParaRPr kumimoji="1" lang="en-US" altLang="ja-JP" dirty="0" smtClean="0"/>
          </a:p>
          <a:p>
            <a:endParaRPr kumimoji="1" lang="en-US" altLang="ja-JP" dirty="0" smtClean="0"/>
          </a:p>
          <a:p>
            <a:r>
              <a:rPr kumimoji="1" lang="ja-JP" altLang="en-US" dirty="0" smtClean="0"/>
              <a:t>この章では、物理的に正しいライトマップに必要な作業について説明しました。</a:t>
            </a:r>
            <a:endParaRPr kumimoji="1" lang="en-US" altLang="ja-JP" dirty="0" smtClean="0"/>
          </a:p>
          <a:p>
            <a:r>
              <a:rPr kumimoji="1" lang="ja-JP" altLang="en-US" dirty="0" smtClean="0"/>
              <a:t>ベイク環境については、ライトマップにベイクされて</a:t>
            </a:r>
            <a:r>
              <a:rPr kumimoji="1" lang="ja-JP" altLang="en-US" dirty="0" err="1" smtClean="0"/>
              <a:t>い</a:t>
            </a:r>
            <a:r>
              <a:rPr kumimoji="1" lang="ja-JP" altLang="en-US" dirty="0" smtClean="0"/>
              <a:t>ある値と、光源の入力と出力の関係について確認しました。</a:t>
            </a:r>
            <a:endParaRPr kumimoji="1" lang="en-US" altLang="ja-JP" dirty="0" smtClean="0"/>
          </a:p>
          <a:p>
            <a:r>
              <a:rPr kumimoji="1" lang="ja-JP" altLang="en-US" dirty="0" smtClean="0"/>
              <a:t>光源のパラメータに関しましては、光源間の相対強度を、実世界に即すにように調整しました。</a:t>
            </a:r>
            <a:endParaRPr kumimoji="1" lang="en-US" altLang="ja-JP" dirty="0" smtClean="0"/>
          </a:p>
          <a:p>
            <a:endParaRPr kumimoji="1" lang="en-US" altLang="ja-JP" dirty="0" smtClean="0"/>
          </a:p>
          <a:p>
            <a:r>
              <a:rPr kumimoji="1" lang="ja-JP" altLang="en-US" dirty="0" smtClean="0"/>
              <a:t>これらの作業についてわかりやすく言うならば、</a:t>
            </a:r>
            <a:endParaRPr kumimoji="1" lang="en-US" altLang="ja-JP" dirty="0" smtClean="0"/>
          </a:p>
          <a:p>
            <a:r>
              <a:rPr kumimoji="1" lang="ja-JP" altLang="en-US" dirty="0" smtClean="0"/>
              <a:t>物理ベースレンダリングをなるべく正しく行うための確認と設定と言えます。</a:t>
            </a:r>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64</a:t>
            </a:fld>
            <a:endParaRPr kumimoji="1" lang="ja-JP" altLang="en-US" dirty="0"/>
          </a:p>
        </p:txBody>
      </p:sp>
    </p:spTree>
    <p:extLst>
      <p:ext uri="{BB962C8B-B14F-4D97-AF65-F5344CB8AC3E}">
        <p14:creationId xmlns:p14="http://schemas.microsoft.com/office/powerpoint/2010/main" val="25363746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65</a:t>
            </a:fld>
            <a:endParaRPr kumimoji="1" lang="ja-JP" altLang="en-US" dirty="0"/>
          </a:p>
        </p:txBody>
      </p:sp>
    </p:spTree>
    <p:extLst>
      <p:ext uri="{BB962C8B-B14F-4D97-AF65-F5344CB8AC3E}">
        <p14:creationId xmlns:p14="http://schemas.microsoft.com/office/powerpoint/2010/main" val="29840800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66</a:t>
            </a:fld>
            <a:endParaRPr kumimoji="1" lang="ja-JP" altLang="en-US" dirty="0"/>
          </a:p>
        </p:txBody>
      </p:sp>
    </p:spTree>
    <p:extLst>
      <p:ext uri="{BB962C8B-B14F-4D97-AF65-F5344CB8AC3E}">
        <p14:creationId xmlns:p14="http://schemas.microsoft.com/office/powerpoint/2010/main" val="3615745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67</a:t>
            </a:fld>
            <a:endParaRPr kumimoji="1" lang="ja-JP" altLang="en-US" dirty="0"/>
          </a:p>
        </p:txBody>
      </p:sp>
    </p:spTree>
    <p:extLst>
      <p:ext uri="{BB962C8B-B14F-4D97-AF65-F5344CB8AC3E}">
        <p14:creationId xmlns:p14="http://schemas.microsoft.com/office/powerpoint/2010/main" val="3117303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68</a:t>
            </a:fld>
            <a:endParaRPr kumimoji="1" lang="ja-JP" altLang="en-US" dirty="0"/>
          </a:p>
        </p:txBody>
      </p:sp>
    </p:spTree>
    <p:extLst>
      <p:ext uri="{BB962C8B-B14F-4D97-AF65-F5344CB8AC3E}">
        <p14:creationId xmlns:p14="http://schemas.microsoft.com/office/powerpoint/2010/main" val="12442638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69</a:t>
            </a:fld>
            <a:endParaRPr kumimoji="1" lang="ja-JP" altLang="en-US" dirty="0"/>
          </a:p>
        </p:txBody>
      </p:sp>
    </p:spTree>
    <p:extLst>
      <p:ext uri="{BB962C8B-B14F-4D97-AF65-F5344CB8AC3E}">
        <p14:creationId xmlns:p14="http://schemas.microsoft.com/office/powerpoint/2010/main" val="17163530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70</a:t>
            </a:fld>
            <a:endParaRPr kumimoji="1" lang="ja-JP" altLang="en-US" dirty="0"/>
          </a:p>
        </p:txBody>
      </p:sp>
    </p:spTree>
    <p:extLst>
      <p:ext uri="{BB962C8B-B14F-4D97-AF65-F5344CB8AC3E}">
        <p14:creationId xmlns:p14="http://schemas.microsoft.com/office/powerpoint/2010/main" val="15871877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71</a:t>
            </a:fld>
            <a:endParaRPr kumimoji="1" lang="ja-JP" altLang="en-US" dirty="0"/>
          </a:p>
        </p:txBody>
      </p:sp>
    </p:spTree>
    <p:extLst>
      <p:ext uri="{BB962C8B-B14F-4D97-AF65-F5344CB8AC3E}">
        <p14:creationId xmlns:p14="http://schemas.microsoft.com/office/powerpoint/2010/main" val="38207922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72</a:t>
            </a:fld>
            <a:endParaRPr kumimoji="1" lang="ja-JP" altLang="en-US" dirty="0"/>
          </a:p>
        </p:txBody>
      </p:sp>
    </p:spTree>
    <p:extLst>
      <p:ext uri="{BB962C8B-B14F-4D97-AF65-F5344CB8AC3E}">
        <p14:creationId xmlns:p14="http://schemas.microsoft.com/office/powerpoint/2010/main" val="255846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a:t>
            </a:fld>
            <a:endParaRPr kumimoji="1" lang="ja-JP" altLang="en-US" dirty="0"/>
          </a:p>
        </p:txBody>
      </p:sp>
    </p:spTree>
    <p:extLst>
      <p:ext uri="{BB962C8B-B14F-4D97-AF65-F5344CB8AC3E}">
        <p14:creationId xmlns:p14="http://schemas.microsoft.com/office/powerpoint/2010/main" val="30196469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73</a:t>
            </a:fld>
            <a:endParaRPr kumimoji="1" lang="ja-JP" altLang="en-US" dirty="0"/>
          </a:p>
        </p:txBody>
      </p:sp>
    </p:spTree>
    <p:extLst>
      <p:ext uri="{BB962C8B-B14F-4D97-AF65-F5344CB8AC3E}">
        <p14:creationId xmlns:p14="http://schemas.microsoft.com/office/powerpoint/2010/main" val="9651472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74</a:t>
            </a:fld>
            <a:endParaRPr kumimoji="1" lang="ja-JP" altLang="en-US" dirty="0"/>
          </a:p>
        </p:txBody>
      </p:sp>
    </p:spTree>
    <p:extLst>
      <p:ext uri="{BB962C8B-B14F-4D97-AF65-F5344CB8AC3E}">
        <p14:creationId xmlns:p14="http://schemas.microsoft.com/office/powerpoint/2010/main" val="35889092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75</a:t>
            </a:fld>
            <a:endParaRPr kumimoji="1" lang="ja-JP" altLang="en-US" dirty="0"/>
          </a:p>
        </p:txBody>
      </p:sp>
    </p:spTree>
    <p:extLst>
      <p:ext uri="{BB962C8B-B14F-4D97-AF65-F5344CB8AC3E}">
        <p14:creationId xmlns:p14="http://schemas.microsoft.com/office/powerpoint/2010/main" val="40625472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76</a:t>
            </a:fld>
            <a:endParaRPr kumimoji="1" lang="ja-JP" altLang="en-US" dirty="0"/>
          </a:p>
        </p:txBody>
      </p:sp>
    </p:spTree>
    <p:extLst>
      <p:ext uri="{BB962C8B-B14F-4D97-AF65-F5344CB8AC3E}">
        <p14:creationId xmlns:p14="http://schemas.microsoft.com/office/powerpoint/2010/main" val="3607644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77</a:t>
            </a:fld>
            <a:endParaRPr kumimoji="1" lang="ja-JP" altLang="en-US" dirty="0"/>
          </a:p>
        </p:txBody>
      </p:sp>
    </p:spTree>
    <p:extLst>
      <p:ext uri="{BB962C8B-B14F-4D97-AF65-F5344CB8AC3E}">
        <p14:creationId xmlns:p14="http://schemas.microsoft.com/office/powerpoint/2010/main" val="30050107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78</a:t>
            </a:fld>
            <a:endParaRPr kumimoji="1" lang="ja-JP" altLang="en-US" dirty="0"/>
          </a:p>
        </p:txBody>
      </p:sp>
    </p:spTree>
    <p:extLst>
      <p:ext uri="{BB962C8B-B14F-4D97-AF65-F5344CB8AC3E}">
        <p14:creationId xmlns:p14="http://schemas.microsoft.com/office/powerpoint/2010/main" val="29558709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79</a:t>
            </a:fld>
            <a:endParaRPr kumimoji="1" lang="ja-JP" altLang="en-US" dirty="0"/>
          </a:p>
        </p:txBody>
      </p:sp>
    </p:spTree>
    <p:extLst>
      <p:ext uri="{BB962C8B-B14F-4D97-AF65-F5344CB8AC3E}">
        <p14:creationId xmlns:p14="http://schemas.microsoft.com/office/powerpoint/2010/main" val="34677229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80</a:t>
            </a:fld>
            <a:endParaRPr kumimoji="1" lang="ja-JP" altLang="en-US" dirty="0"/>
          </a:p>
        </p:txBody>
      </p:sp>
    </p:spTree>
    <p:extLst>
      <p:ext uri="{BB962C8B-B14F-4D97-AF65-F5344CB8AC3E}">
        <p14:creationId xmlns:p14="http://schemas.microsoft.com/office/powerpoint/2010/main" val="300179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8</a:t>
            </a:fld>
            <a:endParaRPr kumimoji="1" lang="ja-JP" altLang="en-US" dirty="0"/>
          </a:p>
        </p:txBody>
      </p:sp>
    </p:spTree>
    <p:extLst>
      <p:ext uri="{BB962C8B-B14F-4D97-AF65-F5344CB8AC3E}">
        <p14:creationId xmlns:p14="http://schemas.microsoft.com/office/powerpoint/2010/main" val="1606226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pPr/>
              <a:t>9</a:t>
            </a:fld>
            <a:endParaRPr kumimoji="1" lang="ja-JP" altLang="en-US" dirty="0"/>
          </a:p>
        </p:txBody>
      </p:sp>
    </p:spTree>
    <p:extLst>
      <p:ext uri="{BB962C8B-B14F-4D97-AF65-F5344CB8AC3E}">
        <p14:creationId xmlns:p14="http://schemas.microsoft.com/office/powerpoint/2010/main" val="333129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20"/>
            <a:ext cx="7772400" cy="1102519"/>
          </a:xfrm>
        </p:spPr>
        <p:txBody>
          <a:bodyPr/>
          <a:lstStyle>
            <a:lvl1pPr>
              <a:defRPr baseline="0">
                <a:latin typeface="Segoe UI" panose="020B0502040204020203" pitchFamily="34" charset="0"/>
                <a:ea typeface="メイリオ" panose="020B0604030504040204" pitchFamily="50" charset="-128"/>
              </a:defRPr>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371600" y="2914650"/>
            <a:ext cx="6400800" cy="1314450"/>
          </a:xfrm>
        </p:spPr>
        <p:txBody>
          <a:bodyPr>
            <a:normAutofit/>
          </a:bodyPr>
          <a:lstStyle>
            <a:lvl1pPr marL="0" indent="0" algn="ctr">
              <a:buNone/>
              <a:defRPr sz="240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マスター サブタイトルの書式設定</a:t>
            </a:r>
            <a:endParaRPr kumimoji="1" lang="ja-JP" altLang="en-US" dirty="0"/>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cxnSp>
        <p:nvCxnSpPr>
          <p:cNvPr id="7" name="直線コネクタ 6"/>
          <p:cNvCxnSpPr/>
          <p:nvPr userDrawn="1"/>
        </p:nvCxnSpPr>
        <p:spPr>
          <a:xfrm>
            <a:off x="467544" y="2571750"/>
            <a:ext cx="820891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1814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spTree>
    <p:extLst>
      <p:ext uri="{BB962C8B-B14F-4D97-AF65-F5344CB8AC3E}">
        <p14:creationId xmlns:p14="http://schemas.microsoft.com/office/powerpoint/2010/main" val="410978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80"/>
            <a:ext cx="2057400" cy="4388644"/>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05980"/>
            <a:ext cx="6019800" cy="4388644"/>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spTree>
    <p:extLst>
      <p:ext uri="{BB962C8B-B14F-4D97-AF65-F5344CB8AC3E}">
        <p14:creationId xmlns:p14="http://schemas.microsoft.com/office/powerpoint/2010/main" val="41782973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7494"/>
            <a:ext cx="8229600" cy="493563"/>
          </a:xfrm>
        </p:spPr>
        <p:txBody>
          <a:bodyPr/>
          <a:lstStyle>
            <a:lvl1pPr>
              <a:defRPr b="0" baseline="0">
                <a:solidFill>
                  <a:schemeClr val="tx1">
                    <a:lumMod val="75000"/>
                  </a:schemeClr>
                </a:solidFill>
                <a:latin typeface="Segoe UI" panose="020B0502040204020203" pitchFamily="34" charset="0"/>
                <a:ea typeface="メイリオ" panose="020B0604030504040204" pitchFamily="50" charset="-128"/>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normAutofit/>
          </a:bodyPr>
          <a:lstStyle>
            <a:lvl1pPr marL="266700" indent="-266700">
              <a:lnSpc>
                <a:spcPct val="120000"/>
              </a:lnSpc>
              <a:buSzPct val="60000"/>
              <a:buFont typeface="Wingdings" panose="05000000000000000000" pitchFamily="2" charset="2"/>
              <a:buChar char="n"/>
              <a:defRPr sz="2200">
                <a:solidFill>
                  <a:schemeClr val="tx1">
                    <a:lumMod val="75000"/>
                  </a:schemeClr>
                </a:solidFill>
              </a:defRPr>
            </a:lvl1pPr>
            <a:lvl2pPr marL="449263" indent="-266700">
              <a:lnSpc>
                <a:spcPct val="120000"/>
              </a:lnSpc>
              <a:defRPr sz="1800">
                <a:solidFill>
                  <a:schemeClr val="tx1">
                    <a:lumMod val="75000"/>
                  </a:schemeClr>
                </a:solidFill>
              </a:defRPr>
            </a:lvl2pPr>
            <a:lvl3pPr marL="808038" indent="-266700">
              <a:lnSpc>
                <a:spcPct val="120000"/>
              </a:lnSpc>
              <a:defRPr sz="1800">
                <a:solidFill>
                  <a:schemeClr val="tx1">
                    <a:lumMod val="75000"/>
                  </a:schemeClr>
                </a:solidFill>
              </a:defRPr>
            </a:lvl3pPr>
            <a:lvl4pPr>
              <a:lnSpc>
                <a:spcPct val="120000"/>
              </a:lnSpc>
              <a:defRPr sz="1600">
                <a:solidFill>
                  <a:schemeClr val="tx1">
                    <a:lumMod val="75000"/>
                  </a:schemeClr>
                </a:solidFill>
              </a:defRPr>
            </a:lvl4pPr>
            <a:lvl5pPr>
              <a:lnSpc>
                <a:spcPct val="120000"/>
              </a:lnSpc>
              <a:defRPr sz="1400">
                <a:solidFill>
                  <a:schemeClr val="tx1">
                    <a:lumMod val="75000"/>
                  </a:schemeClr>
                </a:solidFill>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a:xfrm>
            <a:off x="6553200" y="4767264"/>
            <a:ext cx="2133600" cy="273844"/>
          </a:xfrm>
        </p:spPr>
        <p:txBody>
          <a:bodyPr/>
          <a:lstStyle/>
          <a:p>
            <a:fld id="{1930FE7D-3DBA-478C-B750-83D9ACEA642E}" type="slidenum">
              <a:rPr kumimoji="1" lang="ja-JP" altLang="en-US" smtClean="0"/>
              <a:pPr/>
              <a:t>‹#›</a:t>
            </a:fld>
            <a:endParaRPr kumimoji="1" lang="ja-JP" altLang="en-US" dirty="0"/>
          </a:p>
        </p:txBody>
      </p:sp>
      <p:cxnSp>
        <p:nvCxnSpPr>
          <p:cNvPr id="16" name="直線コネクタ 15"/>
          <p:cNvCxnSpPr/>
          <p:nvPr userDrawn="1"/>
        </p:nvCxnSpPr>
        <p:spPr>
          <a:xfrm>
            <a:off x="467544" y="801045"/>
            <a:ext cx="820891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7374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dirty="0" smtClean="0"/>
              <a:t>マスター テキストの書式設定</a:t>
            </a:r>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spTree>
    <p:extLst>
      <p:ext uri="{BB962C8B-B14F-4D97-AF65-F5344CB8AC3E}">
        <p14:creationId xmlns:p14="http://schemas.microsoft.com/office/powerpoint/2010/main" val="773004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spTree>
    <p:extLst>
      <p:ext uri="{BB962C8B-B14F-4D97-AF65-F5344CB8AC3E}">
        <p14:creationId xmlns:p14="http://schemas.microsoft.com/office/powerpoint/2010/main" val="2292043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spTree>
    <p:extLst>
      <p:ext uri="{BB962C8B-B14F-4D97-AF65-F5344CB8AC3E}">
        <p14:creationId xmlns:p14="http://schemas.microsoft.com/office/powerpoint/2010/main" val="140464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spTree>
    <p:extLst>
      <p:ext uri="{BB962C8B-B14F-4D97-AF65-F5344CB8AC3E}">
        <p14:creationId xmlns:p14="http://schemas.microsoft.com/office/powerpoint/2010/main" val="80791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spTree>
    <p:extLst>
      <p:ext uri="{BB962C8B-B14F-4D97-AF65-F5344CB8AC3E}">
        <p14:creationId xmlns:p14="http://schemas.microsoft.com/office/powerpoint/2010/main" val="19236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04787"/>
            <a:ext cx="3008313" cy="8715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spTree>
    <p:extLst>
      <p:ext uri="{BB962C8B-B14F-4D97-AF65-F5344CB8AC3E}">
        <p14:creationId xmlns:p14="http://schemas.microsoft.com/office/powerpoint/2010/main" val="138737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1"/>
            <a:ext cx="5486400" cy="425054"/>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59DA84-4AF3-4967-AE74-CE356114E98A}" type="datetimeFigureOut">
              <a:rPr kumimoji="1" lang="ja-JP" altLang="en-US" smtClean="0"/>
              <a:pPr/>
              <a:t>2015/9/7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930FE7D-3DBA-478C-B750-83D9ACEA642E}" type="slidenum">
              <a:rPr kumimoji="1" lang="ja-JP" altLang="en-US" smtClean="0"/>
              <a:pPr/>
              <a:t>‹#›</a:t>
            </a:fld>
            <a:endParaRPr kumimoji="1" lang="ja-JP" altLang="en-US" dirty="0"/>
          </a:p>
        </p:txBody>
      </p:sp>
    </p:spTree>
    <p:extLst>
      <p:ext uri="{BB962C8B-B14F-4D97-AF65-F5344CB8AC3E}">
        <p14:creationId xmlns:p14="http://schemas.microsoft.com/office/powerpoint/2010/main" val="1205496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alpha val="90000"/>
              </a:schemeClr>
            </a:gs>
            <a:gs pos="100000">
              <a:schemeClr val="bg1">
                <a:alpha val="95000"/>
              </a:schemeClr>
            </a:gs>
          </a:gsLst>
          <a:lin ang="5400000" scaled="0"/>
        </a:gradFill>
        <a:effectLst/>
      </p:bgPr>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baseline="0">
                <a:solidFill>
                  <a:schemeClr val="tx1">
                    <a:tint val="75000"/>
                  </a:schemeClr>
                </a:solidFill>
                <a:latin typeface="Segoe UI" panose="020B0502040204020203" pitchFamily="34" charset="0"/>
                <a:ea typeface="源ノ角ゴシック JP Medium" pitchFamily="34" charset="-128"/>
              </a:defRPr>
            </a:lvl1pPr>
          </a:lstStyle>
          <a:p>
            <a:fld id="{1930FE7D-3DBA-478C-B750-83D9ACEA642E}" type="slidenum">
              <a:rPr lang="ja-JP" altLang="en-US" smtClean="0"/>
              <a:pPr/>
              <a:t>‹#›</a:t>
            </a:fld>
            <a:endParaRPr lang="ja-JP" altLang="en-US" dirty="0"/>
          </a:p>
        </p:txBody>
      </p:sp>
      <p:sp>
        <p:nvSpPr>
          <p:cNvPr id="4" name="日付プレースホルダー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baseline="0">
                <a:solidFill>
                  <a:schemeClr val="tx1">
                    <a:tint val="75000"/>
                  </a:schemeClr>
                </a:solidFill>
                <a:latin typeface="Segoe UI" panose="020B0502040204020203" pitchFamily="34" charset="0"/>
                <a:ea typeface="源ノ角ゴシック JP Medium" pitchFamily="34" charset="-128"/>
              </a:defRPr>
            </a:lvl1pPr>
          </a:lstStyle>
          <a:p>
            <a:fld id="{D859DA84-4AF3-4967-AE74-CE356114E98A}" type="datetimeFigureOut">
              <a:rPr lang="ja-JP" altLang="en-US" smtClean="0"/>
              <a:pPr/>
              <a:t>2015/9/7</a:t>
            </a:fld>
            <a:endParaRPr lang="ja-JP" altLang="en-US" dirty="0"/>
          </a:p>
        </p:txBody>
      </p:sp>
      <p:sp>
        <p:nvSpPr>
          <p:cNvPr id="5" name="フッター プレースホルダー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baseline="0">
                <a:solidFill>
                  <a:schemeClr val="tx1">
                    <a:tint val="75000"/>
                  </a:schemeClr>
                </a:solidFill>
                <a:latin typeface="Segoe UI" panose="020B0502040204020203" pitchFamily="34" charset="0"/>
                <a:ea typeface="源ノ角ゴシック JP Medium" pitchFamily="34" charset="-128"/>
              </a:defRPr>
            </a:lvl1pPr>
          </a:lstStyle>
          <a:p>
            <a:endParaRPr lang="ja-JP" altLang="en-US" dirty="0"/>
          </a:p>
        </p:txBody>
      </p:sp>
      <p:sp>
        <p:nvSpPr>
          <p:cNvPr id="28" name="正方形/長方形 27"/>
          <p:cNvSpPr/>
          <p:nvPr/>
        </p:nvSpPr>
        <p:spPr>
          <a:xfrm>
            <a:off x="-36512" y="4731000"/>
            <a:ext cx="9289032" cy="418848"/>
          </a:xfrm>
          <a:prstGeom prst="rect">
            <a:avLst/>
          </a:prstGeom>
          <a:gradFill flip="none" rotWithShape="1">
            <a:gsLst>
              <a:gs pos="0">
                <a:schemeClr val="bg1">
                  <a:lumMod val="85000"/>
                  <a:lumOff val="15000"/>
                </a:schemeClr>
              </a:gs>
              <a:gs pos="100000">
                <a:schemeClr val="bg1">
                  <a:lumMod val="95000"/>
                  <a:lumOff val="5000"/>
                </a:schemeClr>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プレースホルダー 1"/>
          <p:cNvSpPr>
            <a:spLocks noGrp="1"/>
          </p:cNvSpPr>
          <p:nvPr>
            <p:ph type="title"/>
          </p:nvPr>
        </p:nvSpPr>
        <p:spPr>
          <a:xfrm>
            <a:off x="467544" y="267494"/>
            <a:ext cx="8229600" cy="493563"/>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15566"/>
            <a:ext cx="8229600" cy="3744416"/>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cxnSp>
        <p:nvCxnSpPr>
          <p:cNvPr id="8" name="直線コネクタ 7"/>
          <p:cNvCxnSpPr/>
          <p:nvPr/>
        </p:nvCxnSpPr>
        <p:spPr>
          <a:xfrm>
            <a:off x="-108520" y="4731000"/>
            <a:ext cx="9361040" cy="0"/>
          </a:xfrm>
          <a:prstGeom prst="line">
            <a:avLst/>
          </a:prstGeom>
          <a:ln w="9525">
            <a:solidFill>
              <a:srgbClr val="C75F09"/>
            </a:solidFill>
          </a:ln>
        </p:spPr>
        <p:style>
          <a:lnRef idx="1">
            <a:schemeClr val="accent1"/>
          </a:lnRef>
          <a:fillRef idx="0">
            <a:schemeClr val="accent1"/>
          </a:fillRef>
          <a:effectRef idx="0">
            <a:schemeClr val="accent1"/>
          </a:effectRef>
          <a:fontRef idx="minor">
            <a:schemeClr val="tx1"/>
          </a:fontRef>
        </p:style>
      </p:cxnSp>
      <p:pic>
        <p:nvPicPr>
          <p:cNvPr id="2050" name="Picture 2" descr="C:\Users\re-yasuda\Desktop\sskk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5515" y="4666332"/>
            <a:ext cx="1944739" cy="52799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userDrawn="1"/>
        </p:nvSpPr>
        <p:spPr>
          <a:xfrm>
            <a:off x="1907360" y="4940640"/>
            <a:ext cx="2771786" cy="184666"/>
          </a:xfrm>
          <a:prstGeom prst="rect">
            <a:avLst/>
          </a:prstGeom>
          <a:noFill/>
        </p:spPr>
        <p:txBody>
          <a:bodyPr wrap="square" rtlCol="0">
            <a:spAutoFit/>
          </a:bodyPr>
          <a:lstStyle/>
          <a:p>
            <a:r>
              <a:rPr kumimoji="1" lang="en-US" altLang="ja-JP" sz="600" b="0" i="0" kern="1200" dirty="0" smtClean="0">
                <a:solidFill>
                  <a:schemeClr val="tx1">
                    <a:lumMod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©Silicon Studio Corp., all rights reserved.</a:t>
            </a:r>
            <a:endParaRPr kumimoji="1" lang="ja-JP" altLang="en-US" sz="6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 name="図 9"/>
          <p:cNvPicPr>
            <a:picLocks noChangeAspect="1"/>
          </p:cNvPicPr>
          <p:nvPr userDrawn="1"/>
        </p:nvPicPr>
        <p:blipFill>
          <a:blip r:embed="rId14" cstate="print"/>
          <a:stretch>
            <a:fillRect/>
          </a:stretch>
        </p:blipFill>
        <p:spPr>
          <a:xfrm>
            <a:off x="7570116" y="4813833"/>
            <a:ext cx="1149006" cy="260257"/>
          </a:xfrm>
          <a:prstGeom prst="rect">
            <a:avLst/>
          </a:prstGeom>
        </p:spPr>
      </p:pic>
    </p:spTree>
    <p:extLst>
      <p:ext uri="{BB962C8B-B14F-4D97-AF65-F5344CB8AC3E}">
        <p14:creationId xmlns:p14="http://schemas.microsoft.com/office/powerpoint/2010/main" val="311088520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p:titleStyle>
    <p:bodyStyle>
      <a:lvl1pPr marL="266700" indent="-266700" algn="l" defTabSz="914400" rtl="0" eaLnBrk="1" latinLnBrk="0" hangingPunct="1">
        <a:spcBef>
          <a:spcPct val="20000"/>
        </a:spcBef>
        <a:buFont typeface="Arial" panose="020B0604020202020204" pitchFamily="34" charset="0"/>
        <a:buChar char="•"/>
        <a:defRPr kumimoji="1" sz="2200" kern="1200" baseline="0">
          <a:solidFill>
            <a:schemeClr val="tx1">
              <a:lumMod val="6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spcBef>
          <a:spcPct val="20000"/>
        </a:spcBef>
        <a:buFont typeface="Arial" panose="020B0604020202020204" pitchFamily="34" charset="0"/>
        <a:buChar char="–"/>
        <a:defRPr kumimoji="1" sz="1800" kern="1200" baseline="0">
          <a:solidFill>
            <a:schemeClr val="tx1">
              <a:lumMod val="6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spcBef>
          <a:spcPct val="20000"/>
        </a:spcBef>
        <a:buFont typeface="Arial" panose="020B0604020202020204" pitchFamily="34" charset="0"/>
        <a:buChar char="•"/>
        <a:defRPr kumimoji="1" sz="1600" kern="1200" baseline="0">
          <a:solidFill>
            <a:schemeClr val="tx1">
              <a:lumMod val="6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spcBef>
          <a:spcPct val="20000"/>
        </a:spcBef>
        <a:buFont typeface="Arial" panose="020B0604020202020204" pitchFamily="34" charset="0"/>
        <a:buChar char="–"/>
        <a:defRPr kumimoji="1" sz="1400" kern="1200" baseline="0">
          <a:solidFill>
            <a:schemeClr val="tx1">
              <a:lumMod val="6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spcBef>
          <a:spcPct val="20000"/>
        </a:spcBef>
        <a:buFont typeface="Arial" panose="020B0604020202020204" pitchFamily="34" charset="0"/>
        <a:buChar char="»"/>
        <a:defRPr kumimoji="1" sz="1400" kern="1200" baseline="0">
          <a:solidFill>
            <a:schemeClr val="tx1">
              <a:lumMod val="6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E:\Fraps\Screenshots\SSKK 2014-09-01 20-43-28-6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0" y="-60875"/>
            <a:ext cx="9186761" cy="4818313"/>
          </a:xfrm>
          <a:prstGeom prst="rect">
            <a:avLst/>
          </a:prstGeom>
          <a:gradFill flip="none" rotWithShape="1">
            <a:gsLst>
              <a:gs pos="23000">
                <a:srgbClr val="0D0D0D"/>
              </a:gs>
              <a:gs pos="0">
                <a:schemeClr val="bg1">
                  <a:lumMod val="95000"/>
                  <a:lumOff val="5000"/>
                </a:schemeClr>
              </a:gs>
              <a:gs pos="86000">
                <a:schemeClr val="bg1">
                  <a:lumMod val="95000"/>
                  <a:lumOff val="5000"/>
                  <a:alpha val="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2555776" y="2182542"/>
            <a:ext cx="6275472" cy="820068"/>
          </a:xfrm>
        </p:spPr>
        <p:txBody>
          <a:bodyPr>
            <a:normAutofit fontScale="90000"/>
          </a:bodyPr>
          <a:lstStyle/>
          <a:p>
            <a:pPr algn="r">
              <a:lnSpc>
                <a:spcPct val="120000"/>
              </a:lnSpc>
            </a:pPr>
            <a:r>
              <a:rPr lang="ja-JP" altLang="en-US" sz="1100" dirty="0" smtClean="0">
                <a:solidFill>
                  <a:srgbClr val="C75F09"/>
                </a:solidFill>
                <a:latin typeface="HGP明朝E" panose="02020900000000000000" pitchFamily="18" charset="-128"/>
                <a:ea typeface="HGP明朝E" panose="02020900000000000000" pitchFamily="18" charset="-128"/>
              </a:rPr>
              <a:t>シリコンスタジオ事例紹介</a:t>
            </a:r>
            <a:r>
              <a:rPr lang="en-US" altLang="ja-JP" sz="1100" dirty="0" smtClean="0">
                <a:solidFill>
                  <a:srgbClr val="C75F09"/>
                </a:solidFill>
                <a:latin typeface="HGP明朝E" panose="02020900000000000000" pitchFamily="18" charset="-128"/>
                <a:ea typeface="HGP明朝E" panose="02020900000000000000" pitchFamily="18" charset="-128"/>
              </a:rPr>
              <a:t/>
            </a:r>
            <a:br>
              <a:rPr lang="en-US" altLang="ja-JP" sz="1100" dirty="0" smtClean="0">
                <a:solidFill>
                  <a:srgbClr val="C75F09"/>
                </a:solidFill>
                <a:latin typeface="HGP明朝E" panose="02020900000000000000" pitchFamily="18" charset="-128"/>
                <a:ea typeface="HGP明朝E" panose="02020900000000000000" pitchFamily="18" charset="-128"/>
              </a:rPr>
            </a:br>
            <a:r>
              <a:rPr lang="ja-JP" altLang="en-US" sz="2800" dirty="0">
                <a:solidFill>
                  <a:schemeClr val="tx1"/>
                </a:solidFill>
                <a:latin typeface="HGP明朝E" panose="02020900000000000000" pitchFamily="18" charset="-128"/>
                <a:ea typeface="HGP明朝E" panose="02020900000000000000" pitchFamily="18" charset="-128"/>
              </a:rPr>
              <a:t>物理</a:t>
            </a:r>
            <a:r>
              <a:rPr lang="ja-JP" altLang="en-US" sz="2800" dirty="0" smtClean="0">
                <a:solidFill>
                  <a:schemeClr val="tx1"/>
                </a:solidFill>
                <a:latin typeface="HGP明朝E" panose="02020900000000000000" pitchFamily="18" charset="-128"/>
                <a:ea typeface="HGP明朝E" panose="02020900000000000000" pitchFamily="18" charset="-128"/>
              </a:rPr>
              <a:t>ベース時代のライトマップベイク奮闘記</a:t>
            </a:r>
            <a:endParaRPr kumimoji="1" lang="ja-JP" altLang="en-US" sz="2800" b="0" dirty="0">
              <a:solidFill>
                <a:schemeClr val="tx1"/>
              </a:solidFill>
              <a:latin typeface="HGP明朝E" panose="02020900000000000000" pitchFamily="18" charset="-128"/>
              <a:ea typeface="HGP明朝E" panose="02020900000000000000" pitchFamily="18" charset="-128"/>
            </a:endParaRPr>
          </a:p>
        </p:txBody>
      </p:sp>
      <p:sp>
        <p:nvSpPr>
          <p:cNvPr id="4" name="AutoShape 2" descr="https://pj.siliconstudio.co.jp/confluence/download/attachments/14352573/image2014-7-10%209%3A36%3A21.png?version=1&amp;modificationDate=1404952581000&amp;api=v2"/>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11" name="Picture 10" descr="\\fsv1\共有フォルダ\全社員共通\各種テンプレート\ロゴ\png format\SSKK Logo Sig_Standard A_H_Gray.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7308304" y="1874690"/>
            <a:ext cx="1413506" cy="286767"/>
          </a:xfrm>
          <a:prstGeom prst="rect">
            <a:avLst/>
          </a:prstGeom>
          <a:noFill/>
          <a:extLst>
            <a:ext uri="{909E8E84-426E-40DD-AFC4-6F175D3DCCD1}">
              <a14:hiddenFill xmlns:a14="http://schemas.microsoft.com/office/drawing/2010/main">
                <a:solidFill>
                  <a:srgbClr val="FFFFFF"/>
                </a:solidFill>
              </a14:hiddenFill>
            </a:ext>
          </a:extLst>
        </p:spPr>
      </p:pic>
      <p:sp>
        <p:nvSpPr>
          <p:cNvPr id="12" name="サブタイトル 2"/>
          <p:cNvSpPr txBox="1">
            <a:spLocks/>
          </p:cNvSpPr>
          <p:nvPr/>
        </p:nvSpPr>
        <p:spPr>
          <a:xfrm>
            <a:off x="6876256" y="3032493"/>
            <a:ext cx="1922041" cy="403353"/>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kumimoji="1" sz="2400" kern="1200" baseline="0">
                <a:solidFill>
                  <a:schemeClr val="tx1">
                    <a:lumMod val="75000"/>
                  </a:schemeClr>
                </a:solidFill>
                <a:latin typeface="Segoe UI" panose="020B0502040204020203" pitchFamily="34" charset="0"/>
                <a:ea typeface="源ノ角ゴシック JP Light" pitchFamily="34" charset="-128"/>
                <a:cs typeface="+mn-cs"/>
              </a:defRPr>
            </a:lvl1pPr>
            <a:lvl2pPr marL="457200" indent="0" algn="ctr" defTabSz="914400" rtl="0" eaLnBrk="1" latinLnBrk="0" hangingPunct="1">
              <a:spcBef>
                <a:spcPct val="20000"/>
              </a:spcBef>
              <a:buFont typeface="Arial" panose="020B0604020202020204" pitchFamily="34" charset="0"/>
              <a:buNone/>
              <a:defRPr kumimoji="1" sz="1800" kern="1200" baseline="0">
                <a:solidFill>
                  <a:schemeClr val="tx1">
                    <a:tint val="75000"/>
                  </a:schemeClr>
                </a:solidFill>
                <a:latin typeface="Segoe UI" panose="020B0502040204020203" pitchFamily="34" charset="0"/>
                <a:ea typeface="源ノ角ゴシック JP Light" pitchFamily="34" charset="-128"/>
                <a:cs typeface="+mn-cs"/>
              </a:defRPr>
            </a:lvl2pPr>
            <a:lvl3pPr marL="914400" indent="0" algn="ctr" defTabSz="914400" rtl="0" eaLnBrk="1" latinLnBrk="0" hangingPunct="1">
              <a:spcBef>
                <a:spcPct val="20000"/>
              </a:spcBef>
              <a:buFont typeface="Arial" panose="020B0604020202020204" pitchFamily="34" charset="0"/>
              <a:buNone/>
              <a:defRPr kumimoji="1" sz="1600" kern="1200" baseline="0">
                <a:solidFill>
                  <a:schemeClr val="tx1">
                    <a:tint val="75000"/>
                  </a:schemeClr>
                </a:solidFill>
                <a:latin typeface="Segoe UI" panose="020B0502040204020203" pitchFamily="34" charset="0"/>
                <a:ea typeface="源ノ角ゴシック JP Light" pitchFamily="34" charset="-128"/>
                <a:cs typeface="+mn-cs"/>
              </a:defRPr>
            </a:lvl3pPr>
            <a:lvl4pPr marL="1371600" indent="0" algn="ctr" defTabSz="914400" rtl="0" eaLnBrk="1" latinLnBrk="0" hangingPunct="1">
              <a:spcBef>
                <a:spcPct val="20000"/>
              </a:spcBef>
              <a:buFont typeface="Arial" panose="020B0604020202020204" pitchFamily="34" charset="0"/>
              <a:buNone/>
              <a:defRPr kumimoji="1" sz="1400" kern="1200" baseline="0">
                <a:solidFill>
                  <a:schemeClr val="tx1">
                    <a:tint val="75000"/>
                  </a:schemeClr>
                </a:solidFill>
                <a:latin typeface="Segoe UI" panose="020B0502040204020203" pitchFamily="34" charset="0"/>
                <a:ea typeface="源ノ角ゴシック JP Light" pitchFamily="34" charset="-128"/>
                <a:cs typeface="+mn-cs"/>
              </a:defRPr>
            </a:lvl4pPr>
            <a:lvl5pPr marL="1828800" indent="0" algn="ctr" defTabSz="914400" rtl="0" eaLnBrk="1" latinLnBrk="0" hangingPunct="1">
              <a:spcBef>
                <a:spcPct val="20000"/>
              </a:spcBef>
              <a:buFont typeface="Arial" panose="020B0604020202020204" pitchFamily="34" charset="0"/>
              <a:buNone/>
              <a:defRPr kumimoji="1" sz="1400" kern="1200" baseline="0">
                <a:solidFill>
                  <a:schemeClr val="tx1">
                    <a:tint val="75000"/>
                  </a:schemeClr>
                </a:solidFill>
                <a:latin typeface="Segoe UI" panose="020B0502040204020203" pitchFamily="34" charset="0"/>
                <a:ea typeface="源ノ角ゴシック JP Light" pitchFamily="34" charset="-128"/>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r"/>
            <a:r>
              <a:rPr lang="ja-JP" altLang="en-US" sz="2000" dirty="0" smtClean="0">
                <a:ea typeface="メイリオ" panose="020B0604030504040204" pitchFamily="50" charset="-128"/>
              </a:rPr>
              <a:t>大河原　昭</a:t>
            </a:r>
            <a:endParaRPr lang="en-US" altLang="ja-JP" sz="2000" dirty="0" smtClean="0">
              <a:ea typeface="メイリオ" panose="020B0604030504040204" pitchFamily="50" charset="-128"/>
            </a:endParaRPr>
          </a:p>
          <a:p>
            <a:pPr algn="r"/>
            <a:r>
              <a:rPr lang="en-US" altLang="ja-JP" sz="900" dirty="0">
                <a:ea typeface="メイリオ" panose="020B0604030504040204" pitchFamily="50" charset="-128"/>
              </a:rPr>
              <a:t>a</a:t>
            </a:r>
            <a:r>
              <a:rPr lang="en-US" altLang="ja-JP" sz="900" dirty="0" smtClean="0">
                <a:ea typeface="メイリオ" panose="020B0604030504040204" pitchFamily="50" charset="-128"/>
              </a:rPr>
              <a:t>k-ogawara@siliconstudio.co.jp</a:t>
            </a:r>
          </a:p>
          <a:p>
            <a:pPr algn="r"/>
            <a:endParaRPr lang="en-US" altLang="ja-JP" sz="1050" dirty="0" smtClean="0">
              <a:ea typeface="メイリオ" panose="020B0604030504040204" pitchFamily="50" charset="-128"/>
            </a:endParaRPr>
          </a:p>
          <a:p>
            <a:pPr algn="r"/>
            <a:endParaRPr lang="ja-JP" altLang="en-US" sz="1100" dirty="0">
              <a:ea typeface="メイリオ" panose="020B0604030504040204" pitchFamily="50" charset="-128"/>
            </a:endParaRPr>
          </a:p>
        </p:txBody>
      </p:sp>
    </p:spTree>
    <p:extLst>
      <p:ext uri="{BB962C8B-B14F-4D97-AF65-F5344CB8AC3E}">
        <p14:creationId xmlns:p14="http://schemas.microsoft.com/office/powerpoint/2010/main" val="3113339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ライトマップの効果</a:t>
            </a:r>
            <a:endParaRPr kumimoji="1" lang="ja-JP" altLang="en-US" dirty="0"/>
          </a:p>
        </p:txBody>
      </p:sp>
      <p:sp>
        <p:nvSpPr>
          <p:cNvPr id="3" name="コンテンツ プレースホルダー 2"/>
          <p:cNvSpPr>
            <a:spLocks noGrp="1"/>
          </p:cNvSpPr>
          <p:nvPr>
            <p:ph idx="1"/>
          </p:nvPr>
        </p:nvSpPr>
        <p:spPr>
          <a:xfrm>
            <a:off x="457200" y="915566"/>
            <a:ext cx="8229600" cy="3816424"/>
          </a:xfrm>
        </p:spPr>
        <p:txBody>
          <a:bodyPr>
            <a:normAutofit/>
          </a:bodyPr>
          <a:lstStyle/>
          <a:p>
            <a:r>
              <a:rPr lang="en-US" altLang="ja-JP" dirty="0" smtClean="0"/>
              <a:t>Global Illumination</a:t>
            </a:r>
          </a:p>
          <a:p>
            <a:pPr lvl="1"/>
            <a:r>
              <a:rPr lang="ja-JP" altLang="en-US" dirty="0" smtClean="0"/>
              <a:t>屋内に差し込む直射日光</a:t>
            </a:r>
            <a:endParaRPr lang="en-US" altLang="ja-JP" dirty="0" smtClean="0"/>
          </a:p>
          <a:p>
            <a:pPr lvl="1"/>
            <a:r>
              <a:rPr lang="ja-JP" altLang="en-US" dirty="0" smtClean="0"/>
              <a:t>時間をかけて計算した、正確な値</a:t>
            </a:r>
            <a:endParaRPr lang="en-US" altLang="ja-JP" dirty="0" smtClean="0"/>
          </a:p>
          <a:p>
            <a:r>
              <a:rPr lang="en-US" altLang="ja-JP" dirty="0" smtClean="0"/>
              <a:t>Image Based Lighting</a:t>
            </a:r>
            <a:r>
              <a:rPr lang="ja-JP" altLang="en-US" dirty="0" smtClean="0"/>
              <a:t>の</a:t>
            </a:r>
            <a:r>
              <a:rPr lang="en-US" altLang="ja-JP" dirty="0" err="1" smtClean="0"/>
              <a:t>Cubemap</a:t>
            </a:r>
            <a:r>
              <a:rPr lang="ja-JP" altLang="en-US" dirty="0" smtClean="0"/>
              <a:t>撮影</a:t>
            </a:r>
            <a:endParaRPr lang="en-US" altLang="ja-JP" dirty="0" smtClean="0"/>
          </a:p>
        </p:txBody>
      </p:sp>
      <p:pic>
        <p:nvPicPr>
          <p:cNvPr id="4" name="Picture 10" descr="E:\Fraps\Screenshots\SSKK 2014-09-01 20-43-28-6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694" y="2673512"/>
            <a:ext cx="3096344" cy="1694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E:\Fraps\Screenshots\SSKK 2014-09-01 20-46-34-8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673512"/>
            <a:ext cx="3096344" cy="169453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835696" y="4331338"/>
            <a:ext cx="1292341" cy="369332"/>
          </a:xfrm>
          <a:prstGeom prst="rect">
            <a:avLst/>
          </a:prstGeom>
          <a:noFill/>
        </p:spPr>
        <p:txBody>
          <a:bodyPr wrap="none" rtlCol="0">
            <a:spAutoFit/>
          </a:bodyPr>
          <a:lstStyle/>
          <a:p>
            <a:r>
              <a:rPr kumimoji="1" lang="ja-JP" altLang="en-US" dirty="0" smtClean="0">
                <a:solidFill>
                  <a:schemeClr val="tx1">
                    <a:lumMod val="75000"/>
                  </a:schemeClr>
                </a:solidFill>
              </a:rPr>
              <a:t>ライトマップ</a:t>
            </a:r>
            <a:endParaRPr kumimoji="1" lang="ja-JP" altLang="en-US" dirty="0">
              <a:solidFill>
                <a:schemeClr val="tx1">
                  <a:lumMod val="75000"/>
                </a:schemeClr>
              </a:solidFill>
            </a:endParaRPr>
          </a:p>
        </p:txBody>
      </p:sp>
      <p:sp>
        <p:nvSpPr>
          <p:cNvPr id="7" name="テキスト ボックス 6"/>
          <p:cNvSpPr txBox="1"/>
          <p:nvPr/>
        </p:nvSpPr>
        <p:spPr>
          <a:xfrm>
            <a:off x="5767871" y="4326697"/>
            <a:ext cx="1107996" cy="369332"/>
          </a:xfrm>
          <a:prstGeom prst="rect">
            <a:avLst/>
          </a:prstGeom>
          <a:noFill/>
        </p:spPr>
        <p:txBody>
          <a:bodyPr wrap="none" rtlCol="0">
            <a:spAutoFit/>
          </a:bodyPr>
          <a:lstStyle/>
          <a:p>
            <a:r>
              <a:rPr kumimoji="1" lang="ja-JP" altLang="en-US" dirty="0" smtClean="0">
                <a:solidFill>
                  <a:schemeClr val="tx1">
                    <a:lumMod val="75000"/>
                  </a:schemeClr>
                </a:solidFill>
              </a:rPr>
              <a:t>最終結果</a:t>
            </a:r>
            <a:endParaRPr kumimoji="1" lang="ja-JP" altLang="en-US" dirty="0">
              <a:solidFill>
                <a:schemeClr val="tx1">
                  <a:lumMod val="75000"/>
                </a:schemeClr>
              </a:solidFill>
            </a:endParaRPr>
          </a:p>
        </p:txBody>
      </p:sp>
    </p:spTree>
    <p:extLst>
      <p:ext uri="{BB962C8B-B14F-4D97-AF65-F5344CB8AC3E}">
        <p14:creationId xmlns:p14="http://schemas.microsoft.com/office/powerpoint/2010/main" val="1249462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発表</a:t>
            </a:r>
            <a:r>
              <a:rPr lang="ja-JP" altLang="en-US" dirty="0" smtClean="0"/>
              <a:t>の</a:t>
            </a:r>
            <a:r>
              <a:rPr lang="ja-JP" altLang="en-US" dirty="0"/>
              <a:t>構成</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lang="ja-JP" altLang="en-US" dirty="0" smtClean="0"/>
              <a:t>ライトマップの効果</a:t>
            </a:r>
            <a:endParaRPr lang="en-US" altLang="ja-JP" dirty="0"/>
          </a:p>
          <a:p>
            <a:pPr marL="457200" indent="-457200">
              <a:buSzPct val="100000"/>
              <a:buFont typeface="+mj-lt"/>
              <a:buAutoNum type="arabicPeriod"/>
            </a:pPr>
            <a:r>
              <a:rPr lang="ja-JP" altLang="en-US" dirty="0" smtClean="0">
                <a:solidFill>
                  <a:schemeClr val="accent6"/>
                </a:solidFill>
              </a:rPr>
              <a:t>ワークフローの構築</a:t>
            </a:r>
            <a:endParaRPr lang="en-US" altLang="ja-JP" dirty="0">
              <a:solidFill>
                <a:schemeClr val="accent6"/>
              </a:solidFill>
            </a:endParaRPr>
          </a:p>
          <a:p>
            <a:pPr marL="457200" indent="-457200">
              <a:buSzPct val="100000"/>
              <a:buFont typeface="+mj-lt"/>
              <a:buAutoNum type="arabicPeriod"/>
            </a:pPr>
            <a:r>
              <a:rPr lang="ja-JP" altLang="en-US" dirty="0" smtClean="0"/>
              <a:t>正しいライトマップを目指して</a:t>
            </a:r>
            <a:endParaRPr lang="en-US" altLang="ja-JP" dirty="0"/>
          </a:p>
          <a:p>
            <a:pPr marL="457200" indent="-457200">
              <a:buSzPct val="100000"/>
              <a:buFont typeface="+mj-lt"/>
              <a:buAutoNum type="arabicPeriod"/>
            </a:pPr>
            <a:r>
              <a:rPr lang="ja-JP" altLang="en-US" dirty="0" smtClean="0"/>
              <a:t>クオリティアップ</a:t>
            </a:r>
            <a:endParaRPr lang="en-US" altLang="ja-JP" dirty="0"/>
          </a:p>
          <a:p>
            <a:pPr marL="457200" indent="-457200">
              <a:buSzPct val="100000"/>
              <a:buFont typeface="+mj-lt"/>
              <a:buAutoNum type="arabicPeriod"/>
            </a:pPr>
            <a:r>
              <a:rPr lang="ja-JP" altLang="en-US" dirty="0" smtClean="0"/>
              <a:t>まとめ</a:t>
            </a:r>
            <a:endParaRPr lang="en-US" altLang="ja-JP" dirty="0" smtClean="0"/>
          </a:p>
        </p:txBody>
      </p:sp>
    </p:spTree>
    <p:extLst>
      <p:ext uri="{BB962C8B-B14F-4D97-AF65-F5344CB8AC3E}">
        <p14:creationId xmlns:p14="http://schemas.microsoft.com/office/powerpoint/2010/main" val="3611389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ベイク環境</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solidFill>
                  <a:schemeClr val="accent6"/>
                </a:solidFill>
              </a:rPr>
              <a:t>3ds Max + V-Ray</a:t>
            </a:r>
            <a:r>
              <a:rPr lang="ja-JP" altLang="en-US" dirty="0" smtClean="0">
                <a:solidFill>
                  <a:schemeClr val="accent6"/>
                </a:solidFill>
              </a:rPr>
              <a:t>でベイク</a:t>
            </a:r>
            <a:endParaRPr lang="en-US" altLang="ja-JP" dirty="0" smtClean="0"/>
          </a:p>
          <a:p>
            <a:endParaRPr lang="en-US" altLang="ja-JP" dirty="0" smtClean="0"/>
          </a:p>
          <a:p>
            <a:r>
              <a:rPr lang="ja-JP" altLang="en-US" dirty="0" smtClean="0"/>
              <a:t>デザイナの作業環境が</a:t>
            </a:r>
            <a:r>
              <a:rPr lang="en-US" altLang="ja-JP" dirty="0" smtClean="0">
                <a:solidFill>
                  <a:schemeClr val="accent6"/>
                </a:solidFill>
              </a:rPr>
              <a:t>3ds Max</a:t>
            </a:r>
          </a:p>
          <a:p>
            <a:r>
              <a:rPr lang="en-US" altLang="ja-JP" dirty="0" smtClean="0">
                <a:solidFill>
                  <a:schemeClr val="accent6"/>
                </a:solidFill>
              </a:rPr>
              <a:t>V-Ray</a:t>
            </a:r>
            <a:r>
              <a:rPr lang="ja-JP" altLang="en-US" dirty="0" smtClean="0"/>
              <a:t>は物理ベースレンダリングに対応</a:t>
            </a:r>
            <a:endParaRPr lang="en-US" altLang="ja-JP" dirty="0" smtClean="0"/>
          </a:p>
          <a:p>
            <a:r>
              <a:rPr lang="ja-JP" altLang="en-US" dirty="0" smtClean="0"/>
              <a:t>描画エンジンの開発と並行して作業</a:t>
            </a:r>
            <a:endParaRPr lang="en-US" altLang="ja-JP" dirty="0" smtClean="0"/>
          </a:p>
        </p:txBody>
      </p:sp>
    </p:spTree>
    <p:extLst>
      <p:ext uri="{BB962C8B-B14F-4D97-AF65-F5344CB8AC3E}">
        <p14:creationId xmlns:p14="http://schemas.microsoft.com/office/powerpoint/2010/main" val="1242145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簡単そう</a:t>
            </a:r>
            <a:r>
              <a:rPr kumimoji="1" lang="en-US" altLang="ja-JP" dirty="0" smtClean="0"/>
              <a:t>?</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3ds Max</a:t>
            </a:r>
            <a:r>
              <a:rPr kumimoji="1" lang="ja-JP" altLang="en-US" dirty="0" smtClean="0"/>
              <a:t>でライトマップの</a:t>
            </a:r>
            <a:r>
              <a:rPr kumimoji="1" lang="en-US" altLang="ja-JP" dirty="0" smtClean="0"/>
              <a:t>UV</a:t>
            </a:r>
            <a:r>
              <a:rPr kumimoji="1" lang="ja-JP" altLang="en-US" dirty="0" smtClean="0"/>
              <a:t>展開をして、ベイクしてるだけ</a:t>
            </a:r>
            <a:endParaRPr kumimoji="1" lang="en-US" altLang="ja-JP" dirty="0" smtClean="0"/>
          </a:p>
          <a:p>
            <a:r>
              <a:rPr lang="ja-JP" altLang="en-US" dirty="0"/>
              <a:t>パッと聞いた</a:t>
            </a:r>
            <a:r>
              <a:rPr lang="ja-JP" altLang="en-US" dirty="0" smtClean="0"/>
              <a:t>感じ簡単そう</a:t>
            </a:r>
            <a:endParaRPr kumimoji="1" lang="ja-JP" altLang="en-US" dirty="0"/>
          </a:p>
        </p:txBody>
      </p:sp>
      <p:sp>
        <p:nvSpPr>
          <p:cNvPr id="4" name="テキスト ボックス 3"/>
          <p:cNvSpPr txBox="1"/>
          <p:nvPr/>
        </p:nvSpPr>
        <p:spPr>
          <a:xfrm>
            <a:off x="1658382" y="2931790"/>
            <a:ext cx="5253361" cy="769441"/>
          </a:xfrm>
          <a:prstGeom prst="rect">
            <a:avLst/>
          </a:prstGeom>
          <a:noFill/>
        </p:spPr>
        <p:txBody>
          <a:bodyPr wrap="none" rtlCol="0">
            <a:spAutoFit/>
          </a:bodyPr>
          <a:lstStyle/>
          <a:p>
            <a:r>
              <a:rPr lang="ja-JP" altLang="en-US" sz="4400" dirty="0" smtClean="0">
                <a:solidFill>
                  <a:srgbClr val="FF0000"/>
                </a:solidFill>
              </a:rPr>
              <a:t>そんなことはなかった</a:t>
            </a:r>
            <a:endParaRPr kumimoji="1" lang="ja-JP" altLang="en-US" sz="4400" dirty="0">
              <a:solidFill>
                <a:srgbClr val="FF0000"/>
              </a:solidFill>
            </a:endParaRPr>
          </a:p>
        </p:txBody>
      </p:sp>
    </p:spTree>
    <p:extLst>
      <p:ext uri="{BB962C8B-B14F-4D97-AF65-F5344CB8AC3E}">
        <p14:creationId xmlns:p14="http://schemas.microsoft.com/office/powerpoint/2010/main" val="16768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正方形/長方形 589"/>
          <p:cNvSpPr/>
          <p:nvPr/>
        </p:nvSpPr>
        <p:spPr>
          <a:xfrm>
            <a:off x="4680169" y="3175606"/>
            <a:ext cx="1403999" cy="1048758"/>
          </a:xfrm>
          <a:prstGeom prst="rect">
            <a:avLst/>
          </a:prstGeom>
          <a:solidFill>
            <a:schemeClr val="bg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ja-JP" altLang="en-US" dirty="0" smtClean="0"/>
              <a:t>ワークフロー</a:t>
            </a:r>
            <a:endParaRPr kumimoji="1" lang="ja-JP" altLang="en-US" dirty="0"/>
          </a:p>
        </p:txBody>
      </p:sp>
      <p:sp>
        <p:nvSpPr>
          <p:cNvPr id="3" name="コンテンツ プレースホルダ 2"/>
          <p:cNvSpPr>
            <a:spLocks noGrp="1"/>
          </p:cNvSpPr>
          <p:nvPr>
            <p:ph idx="1"/>
          </p:nvPr>
        </p:nvSpPr>
        <p:spPr>
          <a:xfrm>
            <a:off x="675569" y="3603971"/>
            <a:ext cx="2357316" cy="1043327"/>
          </a:xfrm>
        </p:spPr>
        <p:txBody>
          <a:bodyPr>
            <a:noAutofit/>
          </a:bodyPr>
          <a:lstStyle/>
          <a:p>
            <a:pPr marL="0" indent="0" algn="r">
              <a:buNone/>
            </a:pPr>
            <a:r>
              <a:rPr lang="en-US" altLang="ja-JP" sz="1600" dirty="0" smtClean="0"/>
              <a:t>3ds Max</a:t>
            </a:r>
            <a:r>
              <a:rPr lang="ja-JP" altLang="en-US" sz="1600" dirty="0" smtClean="0"/>
              <a:t>上での作業</a:t>
            </a:r>
            <a:endParaRPr lang="en-US" altLang="ja-JP" sz="1600" dirty="0" smtClean="0"/>
          </a:p>
          <a:p>
            <a:pPr marL="0" indent="0" algn="r">
              <a:buNone/>
            </a:pPr>
            <a:r>
              <a:rPr lang="ja-JP" altLang="en-US" sz="1600" dirty="0" smtClean="0"/>
              <a:t>ファイル入力</a:t>
            </a:r>
            <a:endParaRPr lang="en-US" altLang="ja-JP" sz="1600" dirty="0" smtClean="0"/>
          </a:p>
          <a:p>
            <a:pPr marL="0" indent="0" algn="r">
              <a:buNone/>
            </a:pPr>
            <a:r>
              <a:rPr kumimoji="1" lang="en-US" altLang="ja-JP" sz="1600" dirty="0" err="1" smtClean="0"/>
              <a:t>MAXScript</a:t>
            </a:r>
            <a:r>
              <a:rPr kumimoji="1" lang="ja-JP" altLang="en-US" sz="1600" dirty="0" smtClean="0"/>
              <a:t>による自動化</a:t>
            </a:r>
            <a:endParaRPr kumimoji="1" lang="ja-JP" altLang="en-US" sz="1600" dirty="0"/>
          </a:p>
        </p:txBody>
      </p:sp>
      <p:sp>
        <p:nvSpPr>
          <p:cNvPr id="5" name="正方形/長方形 4"/>
          <p:cNvSpPr/>
          <p:nvPr/>
        </p:nvSpPr>
        <p:spPr>
          <a:xfrm>
            <a:off x="932059" y="2117843"/>
            <a:ext cx="5152109" cy="1122577"/>
          </a:xfrm>
          <a:prstGeom prst="rect">
            <a:avLst/>
          </a:prstGeom>
          <a:solidFill>
            <a:schemeClr val="bg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dirty="0" smtClean="0"/>
              <a:t>Flatiron</a:t>
            </a:r>
            <a:endParaRPr kumimoji="1" lang="ja-JP" altLang="en-US" dirty="0"/>
          </a:p>
        </p:txBody>
      </p:sp>
      <p:cxnSp>
        <p:nvCxnSpPr>
          <p:cNvPr id="15" name="カギ線コネクタ 14"/>
          <p:cNvCxnSpPr>
            <a:stCxn id="53" idx="0"/>
            <a:endCxn id="135" idx="1"/>
          </p:cNvCxnSpPr>
          <p:nvPr/>
        </p:nvCxnSpPr>
        <p:spPr>
          <a:xfrm rot="5400000" flipH="1" flipV="1">
            <a:off x="2150375" y="1755524"/>
            <a:ext cx="1492100" cy="326814"/>
          </a:xfrm>
          <a:prstGeom prst="bentConnector2">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8" idx="3"/>
            <a:endCxn id="53" idx="1"/>
          </p:cNvCxnSpPr>
          <p:nvPr/>
        </p:nvCxnSpPr>
        <p:spPr>
          <a:xfrm>
            <a:off x="1948659" y="2901883"/>
            <a:ext cx="249116" cy="585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197775" y="2664981"/>
            <a:ext cx="1070486" cy="48550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t>UV</a:t>
            </a:r>
            <a:r>
              <a:rPr lang="ja-JP" altLang="en-US" sz="1600" dirty="0"/>
              <a:t>展開</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sp>
        <p:nvSpPr>
          <p:cNvPr id="107" name="正方形/長方形 106"/>
          <p:cNvSpPr/>
          <p:nvPr/>
        </p:nvSpPr>
        <p:spPr>
          <a:xfrm>
            <a:off x="2807350" y="1532866"/>
            <a:ext cx="2641871" cy="489492"/>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smtClean="0"/>
              <a:t>名前付き選択セットとライトマップ</a:t>
            </a:r>
            <a:r>
              <a:rPr lang="en-US" altLang="ja-JP" sz="1400" dirty="0" smtClean="0"/>
              <a:t/>
            </a:r>
            <a:br>
              <a:rPr lang="en-US" altLang="ja-JP" sz="1400" dirty="0" smtClean="0"/>
            </a:br>
            <a:r>
              <a:rPr lang="ja-JP" altLang="en-US" sz="1400" dirty="0" smtClean="0"/>
              <a:t>の対応</a:t>
            </a:r>
            <a:r>
              <a:rPr lang="en-US" altLang="ja-JP" sz="1400" dirty="0" smtClean="0"/>
              <a:t>csv</a:t>
            </a:r>
            <a:r>
              <a:rPr lang="ja-JP" altLang="en-US" sz="1400" dirty="0" smtClean="0"/>
              <a:t>ファイル</a:t>
            </a:r>
            <a:endParaRPr lang="en-US" altLang="ja-JP" sz="1000" dirty="0" smtClean="0"/>
          </a:p>
        </p:txBody>
      </p:sp>
      <p:sp>
        <p:nvSpPr>
          <p:cNvPr id="24" name="正方形/長方形 23"/>
          <p:cNvSpPr/>
          <p:nvPr/>
        </p:nvSpPr>
        <p:spPr>
          <a:xfrm>
            <a:off x="407804" y="1993270"/>
            <a:ext cx="358423" cy="1817226"/>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vert="eaVert" rtlCol="0" anchor="ctr"/>
          <a:lstStyle/>
          <a:p>
            <a:r>
              <a:rPr lang="ja-JP" altLang="en-US" dirty="0" smtClean="0"/>
              <a:t>ベイク</a:t>
            </a:r>
            <a:r>
              <a:rPr lang="ja-JP" altLang="en-US" dirty="0"/>
              <a:t>する</a:t>
            </a:r>
            <a:r>
              <a:rPr kumimoji="1" lang="ja-JP" altLang="en-US" dirty="0" smtClean="0"/>
              <a:t>モデル</a:t>
            </a:r>
            <a:r>
              <a:rPr lang="ja-JP" altLang="en-US" sz="1100" dirty="0" smtClean="0"/>
              <a:t>  </a:t>
            </a:r>
            <a:endParaRPr lang="en-US" altLang="ja-JP" sz="1200" dirty="0" smtClean="0"/>
          </a:p>
        </p:txBody>
      </p:sp>
      <p:sp>
        <p:nvSpPr>
          <p:cNvPr id="67" name="正方形/長方形 66"/>
          <p:cNvSpPr/>
          <p:nvPr/>
        </p:nvSpPr>
        <p:spPr>
          <a:xfrm>
            <a:off x="7774988" y="2581787"/>
            <a:ext cx="1210361" cy="651891"/>
          </a:xfrm>
          <a:prstGeom prst="rect">
            <a:avLst/>
          </a:prstGeom>
          <a:solidFill>
            <a:schemeClr val="bg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smtClean="0"/>
              <a:t>描画</a:t>
            </a:r>
            <a:endParaRPr lang="en-US" altLang="ja-JP" dirty="0" smtClean="0"/>
          </a:p>
          <a:p>
            <a:pPr algn="ctr"/>
            <a:r>
              <a:rPr kumimoji="1" lang="ja-JP" altLang="en-US" dirty="0"/>
              <a:t>エンジン</a:t>
            </a:r>
          </a:p>
        </p:txBody>
      </p:sp>
      <p:sp>
        <p:nvSpPr>
          <p:cNvPr id="68" name="テキスト ボックス 67"/>
          <p:cNvSpPr txBox="1"/>
          <p:nvPr/>
        </p:nvSpPr>
        <p:spPr>
          <a:xfrm>
            <a:off x="6292291" y="2630733"/>
            <a:ext cx="1167429" cy="553998"/>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600" dirty="0" smtClean="0">
                <a:latin typeface="Segoe UI" panose="020B0502040204020203" pitchFamily="34" charset="0"/>
                <a:cs typeface="Segoe UI" panose="020B0502040204020203" pitchFamily="34" charset="0"/>
              </a:rPr>
              <a:t>ライトマップ</a:t>
            </a:r>
            <a:r>
              <a:rPr kumimoji="1" lang="en-US" altLang="ja-JP" sz="1600" dirty="0" smtClean="0">
                <a:latin typeface="Segoe UI" panose="020B0502040204020203" pitchFamily="34" charset="0"/>
                <a:cs typeface="Segoe UI" panose="020B0502040204020203" pitchFamily="34" charset="0"/>
              </a:rPr>
              <a:t/>
            </a:r>
            <a:br>
              <a:rPr kumimoji="1" lang="en-US" altLang="ja-JP" sz="1600" dirty="0" smtClean="0">
                <a:latin typeface="Segoe UI" panose="020B0502040204020203" pitchFamily="34" charset="0"/>
                <a:cs typeface="Segoe UI" panose="020B0502040204020203" pitchFamily="34" charset="0"/>
              </a:rPr>
            </a:br>
            <a:r>
              <a:rPr lang="en-US" altLang="ja-JP" sz="1400" dirty="0" err="1" smtClean="0">
                <a:latin typeface="Segoe UI" panose="020B0502040204020203" pitchFamily="34" charset="0"/>
                <a:cs typeface="Segoe UI" panose="020B0502040204020203" pitchFamily="34" charset="0"/>
              </a:rPr>
              <a:t>dds</a:t>
            </a:r>
            <a:r>
              <a:rPr kumimoji="1" lang="ja-JP" altLang="en-US" sz="1400" dirty="0" smtClean="0">
                <a:latin typeface="Segoe UI" panose="020B0502040204020203" pitchFamily="34" charset="0"/>
                <a:cs typeface="Segoe UI" panose="020B0502040204020203" pitchFamily="34" charset="0"/>
              </a:rPr>
              <a:t>ファイル</a:t>
            </a:r>
            <a:endParaRPr kumimoji="1" lang="en-US" altLang="ja-JP" sz="1600" dirty="0" smtClean="0">
              <a:latin typeface="Segoe UI" panose="020B0502040204020203" pitchFamily="34" charset="0"/>
              <a:cs typeface="Segoe UI" panose="020B0502040204020203" pitchFamily="34" charset="0"/>
            </a:endParaRPr>
          </a:p>
        </p:txBody>
      </p:sp>
      <p:sp>
        <p:nvSpPr>
          <p:cNvPr id="69" name="テキスト ボックス 68"/>
          <p:cNvSpPr txBox="1"/>
          <p:nvPr/>
        </p:nvSpPr>
        <p:spPr>
          <a:xfrm>
            <a:off x="6292291" y="3472276"/>
            <a:ext cx="1608306" cy="738664"/>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dirty="0">
                <a:latin typeface="Segoe UI" panose="020B0502040204020203" pitchFamily="34" charset="0"/>
                <a:cs typeface="Segoe UI" panose="020B0502040204020203" pitchFamily="34" charset="0"/>
              </a:rPr>
              <a:t>オブジェクト</a:t>
            </a:r>
            <a:r>
              <a:rPr kumimoji="1" lang="ja-JP" altLang="en-US" sz="1400" dirty="0" smtClean="0">
                <a:latin typeface="Segoe UI" panose="020B0502040204020203" pitchFamily="34" charset="0"/>
                <a:cs typeface="Segoe UI" panose="020B0502040204020203" pitchFamily="34" charset="0"/>
              </a:rPr>
              <a:t>と</a:t>
            </a:r>
            <a:r>
              <a:rPr kumimoji="1" lang="en-US" altLang="ja-JP" sz="1400" dirty="0" smtClean="0">
                <a:latin typeface="Segoe UI" panose="020B0502040204020203" pitchFamily="34" charset="0"/>
                <a:cs typeface="Segoe UI" panose="020B0502040204020203" pitchFamily="34" charset="0"/>
              </a:rPr>
              <a:t/>
            </a:r>
            <a:br>
              <a:rPr kumimoji="1" lang="en-US" altLang="ja-JP" sz="1400" dirty="0" smtClean="0">
                <a:latin typeface="Segoe UI" panose="020B0502040204020203" pitchFamily="34" charset="0"/>
                <a:cs typeface="Segoe UI" panose="020B0502040204020203" pitchFamily="34" charset="0"/>
              </a:rPr>
            </a:br>
            <a:r>
              <a:rPr kumimoji="1" lang="ja-JP" altLang="en-US" sz="1400" dirty="0" smtClean="0">
                <a:latin typeface="Segoe UI" panose="020B0502040204020203" pitchFamily="34" charset="0"/>
                <a:cs typeface="Segoe UI" panose="020B0502040204020203" pitchFamily="34" charset="0"/>
              </a:rPr>
              <a:t>ライトマップの対応</a:t>
            </a:r>
            <a:endParaRPr kumimoji="1" lang="en-US" altLang="ja-JP" sz="1400" dirty="0" smtClean="0">
              <a:latin typeface="Segoe UI" panose="020B0502040204020203" pitchFamily="34" charset="0"/>
              <a:cs typeface="Segoe UI" panose="020B0502040204020203" pitchFamily="34" charset="0"/>
            </a:endParaRPr>
          </a:p>
          <a:p>
            <a:pPr algn="ctr"/>
            <a:r>
              <a:rPr kumimoji="1" lang="en-US" altLang="ja-JP" sz="1400" dirty="0" err="1" smtClean="0">
                <a:latin typeface="Segoe UI" panose="020B0502040204020203" pitchFamily="34" charset="0"/>
                <a:cs typeface="Segoe UI" panose="020B0502040204020203" pitchFamily="34" charset="0"/>
              </a:rPr>
              <a:t>csv</a:t>
            </a:r>
            <a:r>
              <a:rPr kumimoji="1" lang="ja-JP" altLang="en-US" sz="1400" dirty="0" smtClean="0">
                <a:latin typeface="Segoe UI" panose="020B0502040204020203" pitchFamily="34" charset="0"/>
                <a:cs typeface="Segoe UI" panose="020B0502040204020203" pitchFamily="34" charset="0"/>
              </a:rPr>
              <a:t>ファイル</a:t>
            </a:r>
            <a:endParaRPr kumimoji="1" lang="en-US" altLang="ja-JP" sz="1400" dirty="0" smtClean="0">
              <a:latin typeface="Segoe UI" panose="020B0502040204020203" pitchFamily="34" charset="0"/>
              <a:cs typeface="Segoe UI" panose="020B0502040204020203" pitchFamily="34" charset="0"/>
            </a:endParaRPr>
          </a:p>
        </p:txBody>
      </p:sp>
      <p:cxnSp>
        <p:nvCxnSpPr>
          <p:cNvPr id="70" name="カギ線コネクタ 19"/>
          <p:cNvCxnSpPr>
            <a:stCxn id="135" idx="3"/>
            <a:endCxn id="67" idx="0"/>
          </p:cNvCxnSpPr>
          <p:nvPr/>
        </p:nvCxnSpPr>
        <p:spPr>
          <a:xfrm>
            <a:off x="5516005" y="1172881"/>
            <a:ext cx="2864164" cy="1408906"/>
          </a:xfrm>
          <a:prstGeom prst="bentConnector2">
            <a:avLst/>
          </a:prstGeom>
          <a:ln w="571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a:off x="4823683" y="3572009"/>
            <a:ext cx="1131832" cy="523492"/>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smtClean="0"/>
              <a:t>ベイク済み</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cxnSp>
        <p:nvCxnSpPr>
          <p:cNvPr id="88" name="直線矢印コネクタ 87"/>
          <p:cNvCxnSpPr>
            <a:stCxn id="85" idx="3"/>
            <a:endCxn id="69" idx="1"/>
          </p:cNvCxnSpPr>
          <p:nvPr/>
        </p:nvCxnSpPr>
        <p:spPr>
          <a:xfrm>
            <a:off x="5955515" y="3833755"/>
            <a:ext cx="336776" cy="7853"/>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4760546" y="2152601"/>
            <a:ext cx="1216477" cy="1053321"/>
          </a:xfrm>
          <a:prstGeom prst="rect">
            <a:avLst/>
          </a:prstGeom>
          <a:solidFill>
            <a:schemeClr val="bg1">
              <a:lumMod val="75000"/>
              <a:lumOff val="25000"/>
            </a:schemeClr>
          </a:solidFill>
          <a:ln>
            <a:solidFill>
              <a:schemeClr val="bg1">
                <a:lumMod val="65000"/>
                <a:lumOff val="3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t>Backburner</a:t>
            </a:r>
            <a:endParaRPr kumimoji="1" lang="ja-JP" altLang="en-US" sz="1600" dirty="0"/>
          </a:p>
        </p:txBody>
      </p:sp>
      <p:cxnSp>
        <p:nvCxnSpPr>
          <p:cNvPr id="126" name="直線矢印コネクタ 125"/>
          <p:cNvCxnSpPr>
            <a:stCxn id="68" idx="3"/>
            <a:endCxn id="67" idx="1"/>
          </p:cNvCxnSpPr>
          <p:nvPr/>
        </p:nvCxnSpPr>
        <p:spPr>
          <a:xfrm>
            <a:off x="7459720" y="2907732"/>
            <a:ext cx="315268" cy="1"/>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059832" y="880493"/>
            <a:ext cx="2456173" cy="58477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err="1" smtClean="0">
                <a:latin typeface="Segoe UI" panose="020B0502040204020203" pitchFamily="34" charset="0"/>
                <a:cs typeface="Segoe UI" panose="020B0502040204020203" pitchFamily="34" charset="0"/>
              </a:rPr>
              <a:t>fbx</a:t>
            </a:r>
            <a:r>
              <a:rPr kumimoji="1" lang="ja-JP" altLang="en-US" dirty="0" smtClean="0">
                <a:latin typeface="Segoe UI" panose="020B0502040204020203" pitchFamily="34" charset="0"/>
                <a:cs typeface="Segoe UI" panose="020B0502040204020203" pitchFamily="34" charset="0"/>
              </a:rPr>
              <a:t>ファイル</a:t>
            </a:r>
            <a:endParaRPr kumimoji="1" lang="en-US" altLang="ja-JP" dirty="0" smtClean="0">
              <a:latin typeface="Segoe UI" panose="020B0502040204020203" pitchFamily="34" charset="0"/>
              <a:cs typeface="Segoe UI" panose="020B0502040204020203" pitchFamily="34" charset="0"/>
            </a:endParaRPr>
          </a:p>
          <a:p>
            <a:r>
              <a:rPr kumimoji="1" lang="ja-JP" altLang="en-US" sz="1400" dirty="0" smtClean="0">
                <a:latin typeface="Segoe UI" panose="020B0502040204020203" pitchFamily="34" charset="0"/>
                <a:cs typeface="Segoe UI" panose="020B0502040204020203" pitchFamily="34" charset="0"/>
              </a:rPr>
              <a:t>  ジオメトリ</a:t>
            </a:r>
            <a:r>
              <a:rPr lang="ja-JP" altLang="en-US" sz="1400" dirty="0" smtClean="0">
                <a:latin typeface="Segoe UI" panose="020B0502040204020203" pitchFamily="34" charset="0"/>
                <a:cs typeface="Segoe UI" panose="020B0502040204020203" pitchFamily="34" charset="0"/>
              </a:rPr>
              <a:t>、ライト、マテリアル</a:t>
            </a:r>
            <a:endParaRPr kumimoji="1" lang="ja-JP" altLang="en-US" sz="1000" dirty="0">
              <a:latin typeface="Segoe UI" panose="020B0502040204020203" pitchFamily="34" charset="0"/>
              <a:cs typeface="Segoe UI" panose="020B0502040204020203" pitchFamily="34" charset="0"/>
            </a:endParaRPr>
          </a:p>
        </p:txBody>
      </p:sp>
      <p:sp>
        <p:nvSpPr>
          <p:cNvPr id="141" name="正方形/長方形 140"/>
          <p:cNvSpPr/>
          <p:nvPr/>
        </p:nvSpPr>
        <p:spPr>
          <a:xfrm>
            <a:off x="4883746" y="2474752"/>
            <a:ext cx="967572" cy="639408"/>
          </a:xfrm>
          <a:prstGeom prst="rect">
            <a:avLst/>
          </a:prstGeom>
          <a:solidFill>
            <a:schemeClr val="bg1">
              <a:lumMod val="75000"/>
              <a:lumOff val="25000"/>
            </a:schemeClr>
          </a:solidFill>
          <a:ln>
            <a:solidFill>
              <a:schemeClr val="bg1">
                <a:lumMod val="65000"/>
                <a:lumOff val="3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t>V-Ray</a:t>
            </a:r>
            <a:endParaRPr kumimoji="1" lang="ja-JP" altLang="en-US" sz="1600" dirty="0"/>
          </a:p>
        </p:txBody>
      </p:sp>
      <p:cxnSp>
        <p:nvCxnSpPr>
          <p:cNvPr id="94" name="直線矢印コネクタ 93"/>
          <p:cNvCxnSpPr>
            <a:stCxn id="95" idx="3"/>
            <a:endCxn id="68" idx="1"/>
          </p:cNvCxnSpPr>
          <p:nvPr/>
        </p:nvCxnSpPr>
        <p:spPr>
          <a:xfrm>
            <a:off x="5747286" y="2905525"/>
            <a:ext cx="545005" cy="220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5029019" y="2787300"/>
            <a:ext cx="718267" cy="236449"/>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t>ベイク</a:t>
            </a:r>
            <a:endParaRPr kumimoji="1" lang="ja-JP" altLang="en-US" sz="1600" dirty="0"/>
          </a:p>
        </p:txBody>
      </p:sp>
      <p:cxnSp>
        <p:nvCxnSpPr>
          <p:cNvPr id="183" name="カギ線コネクタ 19"/>
          <p:cNvCxnSpPr>
            <a:stCxn id="69" idx="3"/>
            <a:endCxn id="67" idx="2"/>
          </p:cNvCxnSpPr>
          <p:nvPr/>
        </p:nvCxnSpPr>
        <p:spPr>
          <a:xfrm flipV="1">
            <a:off x="7900597" y="3233678"/>
            <a:ext cx="479572" cy="607930"/>
          </a:xfrm>
          <a:prstGeom prst="bentConnector2">
            <a:avLst/>
          </a:prstGeom>
          <a:ln w="571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53" idx="3"/>
            <a:endCxn id="427" idx="1"/>
          </p:cNvCxnSpPr>
          <p:nvPr/>
        </p:nvCxnSpPr>
        <p:spPr>
          <a:xfrm>
            <a:off x="3268261" y="2907734"/>
            <a:ext cx="329300"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直線矢印コネクタ 364"/>
          <p:cNvCxnSpPr>
            <a:stCxn id="107" idx="2"/>
            <a:endCxn id="427" idx="0"/>
          </p:cNvCxnSpPr>
          <p:nvPr/>
        </p:nvCxnSpPr>
        <p:spPr>
          <a:xfrm>
            <a:off x="4128286" y="2022358"/>
            <a:ext cx="0" cy="642623"/>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26231" y="2757867"/>
            <a:ext cx="922428" cy="288032"/>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smtClean="0"/>
              <a:t>UV</a:t>
            </a:r>
            <a:r>
              <a:rPr kumimoji="1" lang="ja-JP" altLang="en-US" dirty="0" smtClean="0"/>
              <a:t>展開</a:t>
            </a:r>
            <a:endParaRPr kumimoji="1" lang="ja-JP" altLang="en-US" dirty="0"/>
          </a:p>
        </p:txBody>
      </p:sp>
      <p:cxnSp>
        <p:nvCxnSpPr>
          <p:cNvPr id="410" name="直線矢印コネクタ 409"/>
          <p:cNvCxnSpPr/>
          <p:nvPr/>
        </p:nvCxnSpPr>
        <p:spPr>
          <a:xfrm>
            <a:off x="2998139" y="4486468"/>
            <a:ext cx="559001" cy="2795"/>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直線矢印コネクタ 411"/>
          <p:cNvCxnSpPr/>
          <p:nvPr/>
        </p:nvCxnSpPr>
        <p:spPr>
          <a:xfrm>
            <a:off x="3001833" y="3794941"/>
            <a:ext cx="556609"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27" name="正方形/長方形 426"/>
          <p:cNvSpPr/>
          <p:nvPr/>
        </p:nvSpPr>
        <p:spPr>
          <a:xfrm>
            <a:off x="3597561" y="2664981"/>
            <a:ext cx="1061450" cy="48550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t>V-Ray</a:t>
            </a:r>
            <a:r>
              <a:rPr kumimoji="1" lang="ja-JP" altLang="en-US" sz="1600" dirty="0" smtClean="0"/>
              <a:t>用</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cxnSp>
        <p:nvCxnSpPr>
          <p:cNvPr id="435" name="直線矢印コネクタ 434"/>
          <p:cNvCxnSpPr>
            <a:stCxn id="427" idx="3"/>
            <a:endCxn id="95" idx="1"/>
          </p:cNvCxnSpPr>
          <p:nvPr/>
        </p:nvCxnSpPr>
        <p:spPr>
          <a:xfrm flipV="1">
            <a:off x="4659011" y="2905525"/>
            <a:ext cx="370008" cy="220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直線矢印コネクタ 503"/>
          <p:cNvCxnSpPr>
            <a:stCxn id="95" idx="2"/>
            <a:endCxn id="85" idx="0"/>
          </p:cNvCxnSpPr>
          <p:nvPr/>
        </p:nvCxnSpPr>
        <p:spPr>
          <a:xfrm>
            <a:off x="5388153" y="3023749"/>
            <a:ext cx="1446" cy="54826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直線矢印コネクタ 582"/>
          <p:cNvCxnSpPr/>
          <p:nvPr/>
        </p:nvCxnSpPr>
        <p:spPr>
          <a:xfrm>
            <a:off x="3000531" y="4149033"/>
            <a:ext cx="556609"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24" idx="3"/>
            <a:endCxn id="8" idx="1"/>
          </p:cNvCxnSpPr>
          <p:nvPr/>
        </p:nvCxnSpPr>
        <p:spPr>
          <a:xfrm>
            <a:off x="766227" y="2901883"/>
            <a:ext cx="260004" cy="0"/>
          </a:xfrm>
          <a:prstGeom prst="straightConnector1">
            <a:avLst/>
          </a:prstGeom>
          <a:ln w="57150">
            <a:solidFill>
              <a:schemeClr val="accent3"/>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正方形/長方形 589"/>
          <p:cNvSpPr/>
          <p:nvPr/>
        </p:nvSpPr>
        <p:spPr>
          <a:xfrm>
            <a:off x="4680169" y="3175606"/>
            <a:ext cx="1403999" cy="1048758"/>
          </a:xfrm>
          <a:prstGeom prst="rect">
            <a:avLst/>
          </a:prstGeom>
          <a:solidFill>
            <a:schemeClr val="bg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lang="ja-JP" altLang="en-US" dirty="0" smtClean="0"/>
              <a:t>ワークフローのポイント</a:t>
            </a:r>
            <a:endParaRPr kumimoji="1" lang="ja-JP" altLang="en-US" dirty="0"/>
          </a:p>
        </p:txBody>
      </p:sp>
      <p:sp>
        <p:nvSpPr>
          <p:cNvPr id="5" name="正方形/長方形 4"/>
          <p:cNvSpPr/>
          <p:nvPr/>
        </p:nvSpPr>
        <p:spPr>
          <a:xfrm>
            <a:off x="932059" y="2117843"/>
            <a:ext cx="5152109" cy="1122577"/>
          </a:xfrm>
          <a:prstGeom prst="rect">
            <a:avLst/>
          </a:prstGeom>
          <a:solidFill>
            <a:schemeClr val="bg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dirty="0" smtClean="0"/>
              <a:t>Flatiron</a:t>
            </a:r>
            <a:endParaRPr kumimoji="1" lang="ja-JP" altLang="en-US" dirty="0"/>
          </a:p>
        </p:txBody>
      </p:sp>
      <p:cxnSp>
        <p:nvCxnSpPr>
          <p:cNvPr id="15" name="カギ線コネクタ 14"/>
          <p:cNvCxnSpPr>
            <a:stCxn id="53" idx="0"/>
            <a:endCxn id="135" idx="1"/>
          </p:cNvCxnSpPr>
          <p:nvPr/>
        </p:nvCxnSpPr>
        <p:spPr>
          <a:xfrm rot="5400000" flipH="1" flipV="1">
            <a:off x="2150375" y="1755524"/>
            <a:ext cx="1492100" cy="326814"/>
          </a:xfrm>
          <a:prstGeom prst="bentConnector2">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8" idx="3"/>
            <a:endCxn id="53" idx="1"/>
          </p:cNvCxnSpPr>
          <p:nvPr/>
        </p:nvCxnSpPr>
        <p:spPr>
          <a:xfrm>
            <a:off x="1948659" y="2901883"/>
            <a:ext cx="249116" cy="585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197775" y="2664981"/>
            <a:ext cx="1070486" cy="48550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t>UV</a:t>
            </a:r>
            <a:r>
              <a:rPr lang="ja-JP" altLang="en-US" sz="1600" dirty="0"/>
              <a:t>展開</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sp>
        <p:nvSpPr>
          <p:cNvPr id="67" name="正方形/長方形 66"/>
          <p:cNvSpPr/>
          <p:nvPr/>
        </p:nvSpPr>
        <p:spPr>
          <a:xfrm>
            <a:off x="7774988" y="2581787"/>
            <a:ext cx="1210361" cy="651891"/>
          </a:xfrm>
          <a:prstGeom prst="rect">
            <a:avLst/>
          </a:prstGeom>
          <a:solidFill>
            <a:schemeClr val="bg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描画</a:t>
            </a:r>
            <a:endParaRPr kumimoji="1" lang="en-US" altLang="ja-JP" dirty="0" smtClean="0"/>
          </a:p>
          <a:p>
            <a:pPr algn="ctr"/>
            <a:r>
              <a:rPr kumimoji="1" lang="ja-JP" altLang="en-US" dirty="0" smtClean="0"/>
              <a:t>エンジン</a:t>
            </a:r>
            <a:endParaRPr kumimoji="1" lang="ja-JP" altLang="en-US" dirty="0"/>
          </a:p>
        </p:txBody>
      </p:sp>
      <p:sp>
        <p:nvSpPr>
          <p:cNvPr id="68" name="テキスト ボックス 67"/>
          <p:cNvSpPr txBox="1"/>
          <p:nvPr/>
        </p:nvSpPr>
        <p:spPr>
          <a:xfrm>
            <a:off x="6292291" y="2630733"/>
            <a:ext cx="1167429" cy="553998"/>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600" dirty="0" smtClean="0">
                <a:latin typeface="Segoe UI" panose="020B0502040204020203" pitchFamily="34" charset="0"/>
                <a:cs typeface="Segoe UI" panose="020B0502040204020203" pitchFamily="34" charset="0"/>
              </a:rPr>
              <a:t>ライトマップ</a:t>
            </a:r>
            <a:r>
              <a:rPr kumimoji="1" lang="en-US" altLang="ja-JP" sz="1600" dirty="0" smtClean="0">
                <a:latin typeface="Segoe UI" panose="020B0502040204020203" pitchFamily="34" charset="0"/>
                <a:cs typeface="Segoe UI" panose="020B0502040204020203" pitchFamily="34" charset="0"/>
              </a:rPr>
              <a:t/>
            </a:r>
            <a:br>
              <a:rPr kumimoji="1" lang="en-US" altLang="ja-JP" sz="1600" dirty="0" smtClean="0">
                <a:latin typeface="Segoe UI" panose="020B0502040204020203" pitchFamily="34" charset="0"/>
                <a:cs typeface="Segoe UI" panose="020B0502040204020203" pitchFamily="34" charset="0"/>
              </a:rPr>
            </a:br>
            <a:r>
              <a:rPr lang="en-US" altLang="ja-JP" sz="1400" dirty="0" err="1" smtClean="0">
                <a:latin typeface="Segoe UI" panose="020B0502040204020203" pitchFamily="34" charset="0"/>
                <a:cs typeface="Segoe UI" panose="020B0502040204020203" pitchFamily="34" charset="0"/>
              </a:rPr>
              <a:t>dds</a:t>
            </a:r>
            <a:r>
              <a:rPr kumimoji="1" lang="ja-JP" altLang="en-US" sz="1400" dirty="0" smtClean="0">
                <a:latin typeface="Segoe UI" panose="020B0502040204020203" pitchFamily="34" charset="0"/>
                <a:cs typeface="Segoe UI" panose="020B0502040204020203" pitchFamily="34" charset="0"/>
              </a:rPr>
              <a:t>ファイル</a:t>
            </a:r>
            <a:endParaRPr kumimoji="1" lang="en-US" altLang="ja-JP" sz="1600" dirty="0" smtClean="0">
              <a:latin typeface="Segoe UI" panose="020B0502040204020203" pitchFamily="34" charset="0"/>
              <a:cs typeface="Segoe UI" panose="020B0502040204020203" pitchFamily="34" charset="0"/>
            </a:endParaRPr>
          </a:p>
        </p:txBody>
      </p:sp>
      <p:sp>
        <p:nvSpPr>
          <p:cNvPr id="69" name="テキスト ボックス 68"/>
          <p:cNvSpPr txBox="1"/>
          <p:nvPr/>
        </p:nvSpPr>
        <p:spPr>
          <a:xfrm>
            <a:off x="6292291" y="3472276"/>
            <a:ext cx="1608306" cy="738664"/>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dirty="0">
                <a:latin typeface="Segoe UI" panose="020B0502040204020203" pitchFamily="34" charset="0"/>
                <a:cs typeface="Segoe UI" panose="020B0502040204020203" pitchFamily="34" charset="0"/>
              </a:rPr>
              <a:t>オブジェクト</a:t>
            </a:r>
            <a:r>
              <a:rPr kumimoji="1" lang="ja-JP" altLang="en-US" sz="1400" dirty="0" smtClean="0">
                <a:latin typeface="Segoe UI" panose="020B0502040204020203" pitchFamily="34" charset="0"/>
                <a:cs typeface="Segoe UI" panose="020B0502040204020203" pitchFamily="34" charset="0"/>
              </a:rPr>
              <a:t>と</a:t>
            </a:r>
            <a:r>
              <a:rPr kumimoji="1" lang="en-US" altLang="ja-JP" sz="1400" dirty="0" smtClean="0">
                <a:latin typeface="Segoe UI" panose="020B0502040204020203" pitchFamily="34" charset="0"/>
                <a:cs typeface="Segoe UI" panose="020B0502040204020203" pitchFamily="34" charset="0"/>
              </a:rPr>
              <a:t/>
            </a:r>
            <a:br>
              <a:rPr kumimoji="1" lang="en-US" altLang="ja-JP" sz="1400" dirty="0" smtClean="0">
                <a:latin typeface="Segoe UI" panose="020B0502040204020203" pitchFamily="34" charset="0"/>
                <a:cs typeface="Segoe UI" panose="020B0502040204020203" pitchFamily="34" charset="0"/>
              </a:rPr>
            </a:br>
            <a:r>
              <a:rPr kumimoji="1" lang="ja-JP" altLang="en-US" sz="1400" dirty="0" smtClean="0">
                <a:latin typeface="Segoe UI" panose="020B0502040204020203" pitchFamily="34" charset="0"/>
                <a:cs typeface="Segoe UI" panose="020B0502040204020203" pitchFamily="34" charset="0"/>
              </a:rPr>
              <a:t>ライトマップの対応</a:t>
            </a:r>
            <a:endParaRPr kumimoji="1" lang="en-US" altLang="ja-JP" sz="1400" dirty="0" smtClean="0">
              <a:latin typeface="Segoe UI" panose="020B0502040204020203" pitchFamily="34" charset="0"/>
              <a:cs typeface="Segoe UI" panose="020B0502040204020203" pitchFamily="34" charset="0"/>
            </a:endParaRPr>
          </a:p>
          <a:p>
            <a:pPr algn="ctr"/>
            <a:r>
              <a:rPr kumimoji="1" lang="en-US" altLang="ja-JP" sz="1400" dirty="0" err="1" smtClean="0">
                <a:latin typeface="Segoe UI" panose="020B0502040204020203" pitchFamily="34" charset="0"/>
                <a:cs typeface="Segoe UI" panose="020B0502040204020203" pitchFamily="34" charset="0"/>
              </a:rPr>
              <a:t>csv</a:t>
            </a:r>
            <a:r>
              <a:rPr kumimoji="1" lang="ja-JP" altLang="en-US" sz="1400" dirty="0" smtClean="0">
                <a:latin typeface="Segoe UI" panose="020B0502040204020203" pitchFamily="34" charset="0"/>
                <a:cs typeface="Segoe UI" panose="020B0502040204020203" pitchFamily="34" charset="0"/>
              </a:rPr>
              <a:t>ファイル</a:t>
            </a:r>
            <a:endParaRPr kumimoji="1" lang="en-US" altLang="ja-JP" sz="1400" dirty="0" smtClean="0">
              <a:latin typeface="Segoe UI" panose="020B0502040204020203" pitchFamily="34" charset="0"/>
              <a:cs typeface="Segoe UI" panose="020B0502040204020203" pitchFamily="34" charset="0"/>
            </a:endParaRPr>
          </a:p>
        </p:txBody>
      </p:sp>
      <p:cxnSp>
        <p:nvCxnSpPr>
          <p:cNvPr id="70" name="カギ線コネクタ 19"/>
          <p:cNvCxnSpPr>
            <a:stCxn id="135" idx="3"/>
            <a:endCxn id="67" idx="0"/>
          </p:cNvCxnSpPr>
          <p:nvPr/>
        </p:nvCxnSpPr>
        <p:spPr>
          <a:xfrm>
            <a:off x="5516005" y="1172881"/>
            <a:ext cx="2864164" cy="1408906"/>
          </a:xfrm>
          <a:prstGeom prst="bentConnector2">
            <a:avLst/>
          </a:prstGeom>
          <a:ln w="571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a:off x="4823683" y="3572009"/>
            <a:ext cx="1131832" cy="523492"/>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smtClean="0"/>
              <a:t>ベイク済み</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cxnSp>
        <p:nvCxnSpPr>
          <p:cNvPr id="88" name="直線矢印コネクタ 87"/>
          <p:cNvCxnSpPr>
            <a:stCxn id="85" idx="3"/>
            <a:endCxn id="69" idx="1"/>
          </p:cNvCxnSpPr>
          <p:nvPr/>
        </p:nvCxnSpPr>
        <p:spPr>
          <a:xfrm>
            <a:off x="5955515" y="3833755"/>
            <a:ext cx="336776" cy="7853"/>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4760546" y="2152601"/>
            <a:ext cx="1216477" cy="1053321"/>
          </a:xfrm>
          <a:prstGeom prst="rect">
            <a:avLst/>
          </a:prstGeom>
          <a:solidFill>
            <a:schemeClr val="bg1">
              <a:lumMod val="75000"/>
              <a:lumOff val="25000"/>
            </a:schemeClr>
          </a:solidFill>
          <a:ln>
            <a:solidFill>
              <a:schemeClr val="bg1">
                <a:lumMod val="65000"/>
                <a:lumOff val="3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t>Backburner</a:t>
            </a:r>
            <a:endParaRPr kumimoji="1" lang="ja-JP" altLang="en-US" sz="1600" dirty="0"/>
          </a:p>
        </p:txBody>
      </p:sp>
      <p:cxnSp>
        <p:nvCxnSpPr>
          <p:cNvPr id="126" name="直線矢印コネクタ 125"/>
          <p:cNvCxnSpPr>
            <a:stCxn id="68" idx="3"/>
            <a:endCxn id="67" idx="1"/>
          </p:cNvCxnSpPr>
          <p:nvPr/>
        </p:nvCxnSpPr>
        <p:spPr>
          <a:xfrm>
            <a:off x="7459720" y="2907732"/>
            <a:ext cx="315268" cy="1"/>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059832" y="880493"/>
            <a:ext cx="2456173" cy="58477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err="1" smtClean="0">
                <a:latin typeface="Segoe UI" panose="020B0502040204020203" pitchFamily="34" charset="0"/>
                <a:cs typeface="Segoe UI" panose="020B0502040204020203" pitchFamily="34" charset="0"/>
              </a:rPr>
              <a:t>fbx</a:t>
            </a:r>
            <a:r>
              <a:rPr kumimoji="1" lang="ja-JP" altLang="en-US" dirty="0" smtClean="0">
                <a:latin typeface="Segoe UI" panose="020B0502040204020203" pitchFamily="34" charset="0"/>
                <a:cs typeface="Segoe UI" panose="020B0502040204020203" pitchFamily="34" charset="0"/>
              </a:rPr>
              <a:t>ファイル</a:t>
            </a:r>
            <a:endParaRPr kumimoji="1" lang="en-US" altLang="ja-JP" dirty="0" smtClean="0">
              <a:latin typeface="Segoe UI" panose="020B0502040204020203" pitchFamily="34" charset="0"/>
              <a:cs typeface="Segoe UI" panose="020B0502040204020203" pitchFamily="34" charset="0"/>
            </a:endParaRPr>
          </a:p>
          <a:p>
            <a:r>
              <a:rPr kumimoji="1" lang="ja-JP" altLang="en-US" sz="1400" dirty="0" smtClean="0">
                <a:latin typeface="Segoe UI" panose="020B0502040204020203" pitchFamily="34" charset="0"/>
                <a:cs typeface="Segoe UI" panose="020B0502040204020203" pitchFamily="34" charset="0"/>
              </a:rPr>
              <a:t>  ジオメトリ</a:t>
            </a:r>
            <a:r>
              <a:rPr lang="ja-JP" altLang="en-US" sz="1400" dirty="0" smtClean="0">
                <a:latin typeface="Segoe UI" panose="020B0502040204020203" pitchFamily="34" charset="0"/>
                <a:cs typeface="Segoe UI" panose="020B0502040204020203" pitchFamily="34" charset="0"/>
              </a:rPr>
              <a:t>、ライト、マテリアル</a:t>
            </a:r>
            <a:endParaRPr kumimoji="1" lang="ja-JP" altLang="en-US" sz="1000" dirty="0">
              <a:latin typeface="Segoe UI" panose="020B0502040204020203" pitchFamily="34" charset="0"/>
              <a:cs typeface="Segoe UI" panose="020B0502040204020203" pitchFamily="34" charset="0"/>
            </a:endParaRPr>
          </a:p>
        </p:txBody>
      </p:sp>
      <p:sp>
        <p:nvSpPr>
          <p:cNvPr id="141" name="正方形/長方形 140"/>
          <p:cNvSpPr/>
          <p:nvPr/>
        </p:nvSpPr>
        <p:spPr>
          <a:xfrm>
            <a:off x="4883746" y="2474752"/>
            <a:ext cx="967572" cy="639408"/>
          </a:xfrm>
          <a:prstGeom prst="rect">
            <a:avLst/>
          </a:prstGeom>
          <a:solidFill>
            <a:schemeClr val="bg1">
              <a:lumMod val="75000"/>
              <a:lumOff val="25000"/>
            </a:schemeClr>
          </a:solidFill>
          <a:ln>
            <a:solidFill>
              <a:schemeClr val="bg1">
                <a:lumMod val="65000"/>
                <a:lumOff val="3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t>V-Ray</a:t>
            </a:r>
            <a:endParaRPr kumimoji="1" lang="ja-JP" altLang="en-US" sz="1600" dirty="0"/>
          </a:p>
        </p:txBody>
      </p:sp>
      <p:cxnSp>
        <p:nvCxnSpPr>
          <p:cNvPr id="94" name="直線矢印コネクタ 93"/>
          <p:cNvCxnSpPr>
            <a:stCxn id="95" idx="3"/>
            <a:endCxn id="68" idx="1"/>
          </p:cNvCxnSpPr>
          <p:nvPr/>
        </p:nvCxnSpPr>
        <p:spPr>
          <a:xfrm>
            <a:off x="5747286" y="2905525"/>
            <a:ext cx="545005" cy="220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5029019" y="2787300"/>
            <a:ext cx="718267" cy="236449"/>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t>ベイク</a:t>
            </a:r>
            <a:endParaRPr kumimoji="1" lang="ja-JP" altLang="en-US" sz="1600" dirty="0"/>
          </a:p>
        </p:txBody>
      </p:sp>
      <p:cxnSp>
        <p:nvCxnSpPr>
          <p:cNvPr id="183" name="カギ線コネクタ 19"/>
          <p:cNvCxnSpPr>
            <a:stCxn id="69" idx="3"/>
            <a:endCxn id="67" idx="2"/>
          </p:cNvCxnSpPr>
          <p:nvPr/>
        </p:nvCxnSpPr>
        <p:spPr>
          <a:xfrm flipV="1">
            <a:off x="7900597" y="3233678"/>
            <a:ext cx="479572" cy="607930"/>
          </a:xfrm>
          <a:prstGeom prst="bentConnector2">
            <a:avLst/>
          </a:prstGeom>
          <a:ln w="571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53" idx="3"/>
            <a:endCxn id="427" idx="1"/>
          </p:cNvCxnSpPr>
          <p:nvPr/>
        </p:nvCxnSpPr>
        <p:spPr>
          <a:xfrm>
            <a:off x="3268261" y="2907734"/>
            <a:ext cx="329300"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直線矢印コネクタ 364"/>
          <p:cNvCxnSpPr>
            <a:stCxn id="38" idx="2"/>
            <a:endCxn id="427" idx="0"/>
          </p:cNvCxnSpPr>
          <p:nvPr/>
        </p:nvCxnSpPr>
        <p:spPr>
          <a:xfrm>
            <a:off x="4128286" y="2022358"/>
            <a:ext cx="0" cy="642623"/>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26231" y="2757867"/>
            <a:ext cx="922428" cy="288032"/>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smtClean="0"/>
              <a:t>UV</a:t>
            </a:r>
            <a:r>
              <a:rPr kumimoji="1" lang="ja-JP" altLang="en-US" dirty="0" smtClean="0"/>
              <a:t>展開</a:t>
            </a:r>
            <a:endParaRPr kumimoji="1" lang="ja-JP" altLang="en-US" dirty="0"/>
          </a:p>
        </p:txBody>
      </p:sp>
      <p:sp>
        <p:nvSpPr>
          <p:cNvPr id="427" name="正方形/長方形 426"/>
          <p:cNvSpPr/>
          <p:nvPr/>
        </p:nvSpPr>
        <p:spPr>
          <a:xfrm>
            <a:off x="3597561" y="2664981"/>
            <a:ext cx="1061450" cy="48550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t>V-Ray</a:t>
            </a:r>
            <a:r>
              <a:rPr kumimoji="1" lang="ja-JP" altLang="en-US" sz="1600" dirty="0" smtClean="0"/>
              <a:t>用</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cxnSp>
        <p:nvCxnSpPr>
          <p:cNvPr id="435" name="直線矢印コネクタ 434"/>
          <p:cNvCxnSpPr>
            <a:stCxn id="427" idx="3"/>
            <a:endCxn id="95" idx="1"/>
          </p:cNvCxnSpPr>
          <p:nvPr/>
        </p:nvCxnSpPr>
        <p:spPr>
          <a:xfrm flipV="1">
            <a:off x="4659011" y="2905525"/>
            <a:ext cx="370008" cy="220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直線矢印コネクタ 503"/>
          <p:cNvCxnSpPr>
            <a:stCxn id="95" idx="2"/>
            <a:endCxn id="85" idx="0"/>
          </p:cNvCxnSpPr>
          <p:nvPr/>
        </p:nvCxnSpPr>
        <p:spPr>
          <a:xfrm>
            <a:off x="5388153" y="3023749"/>
            <a:ext cx="1446" cy="54826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37" idx="3"/>
            <a:endCxn id="8" idx="1"/>
          </p:cNvCxnSpPr>
          <p:nvPr/>
        </p:nvCxnSpPr>
        <p:spPr>
          <a:xfrm>
            <a:off x="766227" y="2901883"/>
            <a:ext cx="260004" cy="0"/>
          </a:xfrm>
          <a:prstGeom prst="straightConnector1">
            <a:avLst/>
          </a:prstGeom>
          <a:ln w="57150">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40" name="角丸四角形吹き出し 39"/>
          <p:cNvSpPr/>
          <p:nvPr/>
        </p:nvSpPr>
        <p:spPr>
          <a:xfrm>
            <a:off x="5661074" y="1259256"/>
            <a:ext cx="1434194" cy="576316"/>
          </a:xfrm>
          <a:prstGeom prst="wedgeRoundRectCallout">
            <a:avLst>
              <a:gd name="adj1" fmla="val -37526"/>
              <a:gd name="adj2" fmla="val 118387"/>
              <a:gd name="adj3" fmla="val 166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ネットワーク</a:t>
            </a:r>
            <a:r>
              <a:rPr kumimoji="1" lang="en-US" altLang="ja-JP" dirty="0" smtClean="0"/>
              <a:t/>
            </a:r>
            <a:br>
              <a:rPr kumimoji="1" lang="en-US" altLang="ja-JP" dirty="0" smtClean="0"/>
            </a:br>
            <a:r>
              <a:rPr kumimoji="1" lang="ja-JP" altLang="en-US" dirty="0" smtClean="0"/>
              <a:t>レンダリング</a:t>
            </a:r>
            <a:endParaRPr kumimoji="1" lang="ja-JP" altLang="en-US" dirty="0"/>
          </a:p>
        </p:txBody>
      </p:sp>
      <p:sp>
        <p:nvSpPr>
          <p:cNvPr id="41" name="角丸四角形吹き出し 40"/>
          <p:cNvSpPr/>
          <p:nvPr/>
        </p:nvSpPr>
        <p:spPr>
          <a:xfrm>
            <a:off x="334257" y="1086112"/>
            <a:ext cx="2306376" cy="630887"/>
          </a:xfrm>
          <a:prstGeom prst="wedgeRoundRectCallout">
            <a:avLst>
              <a:gd name="adj1" fmla="val -9547"/>
              <a:gd name="adj2" fmla="val 128994"/>
              <a:gd name="adj3" fmla="val 166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t>ベイク補助プラグイン</a:t>
            </a:r>
            <a:r>
              <a:rPr lang="en-US" altLang="ja-JP" dirty="0" smtClean="0"/>
              <a:t/>
            </a:r>
            <a:br>
              <a:rPr lang="en-US" altLang="ja-JP" dirty="0" smtClean="0"/>
            </a:br>
            <a:r>
              <a:rPr lang="ja-JP" altLang="en-US" dirty="0" smtClean="0"/>
              <a:t>の導入</a:t>
            </a:r>
            <a:endParaRPr kumimoji="1" lang="ja-JP" altLang="en-US" dirty="0"/>
          </a:p>
        </p:txBody>
      </p:sp>
      <p:sp>
        <p:nvSpPr>
          <p:cNvPr id="34" name="角丸四角形吹き出し 33"/>
          <p:cNvSpPr/>
          <p:nvPr/>
        </p:nvSpPr>
        <p:spPr>
          <a:xfrm>
            <a:off x="1166980" y="3523079"/>
            <a:ext cx="1000820" cy="326622"/>
          </a:xfrm>
          <a:prstGeom prst="wedgeRoundRectCallout">
            <a:avLst>
              <a:gd name="adj1" fmla="val 46139"/>
              <a:gd name="adj2" fmla="val -230521"/>
              <a:gd name="adj3" fmla="val 166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t>UV</a:t>
            </a:r>
            <a:r>
              <a:rPr lang="ja-JP" altLang="en-US" dirty="0" smtClean="0"/>
              <a:t>展開</a:t>
            </a:r>
            <a:endParaRPr lang="en-US" altLang="ja-JP" dirty="0" smtClean="0"/>
          </a:p>
        </p:txBody>
      </p:sp>
      <p:sp>
        <p:nvSpPr>
          <p:cNvPr id="35" name="角丸四角形吹き出し 34"/>
          <p:cNvSpPr/>
          <p:nvPr/>
        </p:nvSpPr>
        <p:spPr>
          <a:xfrm>
            <a:off x="3174447" y="3641264"/>
            <a:ext cx="1336857" cy="324143"/>
          </a:xfrm>
          <a:prstGeom prst="wedgeRoundRectCallout">
            <a:avLst>
              <a:gd name="adj1" fmla="val 74336"/>
              <a:gd name="adj2" fmla="val -267583"/>
              <a:gd name="adj3" fmla="val 166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t>自動ベイク</a:t>
            </a:r>
            <a:endParaRPr lang="en-US" altLang="ja-JP" dirty="0" smtClean="0"/>
          </a:p>
        </p:txBody>
      </p:sp>
      <p:sp>
        <p:nvSpPr>
          <p:cNvPr id="36" name="角丸四角形吹き出し 35"/>
          <p:cNvSpPr/>
          <p:nvPr/>
        </p:nvSpPr>
        <p:spPr>
          <a:xfrm>
            <a:off x="6412506" y="1910326"/>
            <a:ext cx="1727439" cy="630887"/>
          </a:xfrm>
          <a:prstGeom prst="wedgeRoundRectCallout">
            <a:avLst>
              <a:gd name="adj1" fmla="val 40332"/>
              <a:gd name="adj2" fmla="val 80556"/>
              <a:gd name="adj3" fmla="val 166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描画エンジン</a:t>
            </a:r>
            <a:r>
              <a:rPr kumimoji="1" lang="en-US" altLang="ja-JP" dirty="0" smtClean="0"/>
              <a:t/>
            </a:r>
            <a:br>
              <a:rPr kumimoji="1" lang="en-US" altLang="ja-JP" dirty="0" smtClean="0"/>
            </a:br>
            <a:r>
              <a:rPr kumimoji="1" lang="ja-JP" altLang="en-US" dirty="0" err="1" smtClean="0"/>
              <a:t>への</a:t>
            </a:r>
            <a:r>
              <a:rPr kumimoji="1" lang="ja-JP" altLang="en-US" dirty="0" smtClean="0"/>
              <a:t>入力</a:t>
            </a:r>
            <a:endParaRPr kumimoji="1" lang="ja-JP" altLang="en-US" dirty="0"/>
          </a:p>
        </p:txBody>
      </p:sp>
      <p:sp>
        <p:nvSpPr>
          <p:cNvPr id="37" name="正方形/長方形 36"/>
          <p:cNvSpPr/>
          <p:nvPr/>
        </p:nvSpPr>
        <p:spPr>
          <a:xfrm>
            <a:off x="407804" y="1993270"/>
            <a:ext cx="358423" cy="1817226"/>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vert="eaVert" rtlCol="0" anchor="ctr"/>
          <a:lstStyle/>
          <a:p>
            <a:r>
              <a:rPr lang="ja-JP" altLang="en-US" dirty="0" smtClean="0"/>
              <a:t>ベイク</a:t>
            </a:r>
            <a:r>
              <a:rPr lang="ja-JP" altLang="en-US" dirty="0"/>
              <a:t>する</a:t>
            </a:r>
            <a:r>
              <a:rPr kumimoji="1" lang="ja-JP" altLang="en-US" dirty="0" smtClean="0"/>
              <a:t>モデル</a:t>
            </a:r>
            <a:r>
              <a:rPr lang="ja-JP" altLang="en-US" sz="1100" dirty="0" smtClean="0"/>
              <a:t>  </a:t>
            </a:r>
            <a:endParaRPr lang="en-US" altLang="ja-JP" sz="1200" dirty="0" smtClean="0"/>
          </a:p>
        </p:txBody>
      </p:sp>
      <p:sp>
        <p:nvSpPr>
          <p:cNvPr id="38" name="正方形/長方形 37"/>
          <p:cNvSpPr/>
          <p:nvPr/>
        </p:nvSpPr>
        <p:spPr>
          <a:xfrm>
            <a:off x="2807350" y="1532866"/>
            <a:ext cx="2641871" cy="489492"/>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smtClean="0"/>
              <a:t>名前付き選択セットとライトマップ</a:t>
            </a:r>
            <a:r>
              <a:rPr lang="en-US" altLang="ja-JP" sz="1400" dirty="0" smtClean="0"/>
              <a:t/>
            </a:r>
            <a:br>
              <a:rPr lang="en-US" altLang="ja-JP" sz="1400" dirty="0" smtClean="0"/>
            </a:br>
            <a:r>
              <a:rPr lang="ja-JP" altLang="en-US" sz="1400" dirty="0" smtClean="0"/>
              <a:t>の対応</a:t>
            </a:r>
            <a:r>
              <a:rPr lang="en-US" altLang="ja-JP" sz="1400" dirty="0" smtClean="0"/>
              <a:t>csv</a:t>
            </a:r>
            <a:r>
              <a:rPr lang="ja-JP" altLang="en-US" sz="1400" dirty="0" smtClean="0"/>
              <a:t>ファイル</a:t>
            </a:r>
            <a:endParaRPr lang="en-US" altLang="ja-JP" sz="1000" dirty="0" smtClean="0"/>
          </a:p>
        </p:txBody>
      </p:sp>
    </p:spTree>
    <p:extLst>
      <p:ext uri="{BB962C8B-B14F-4D97-AF65-F5344CB8AC3E}">
        <p14:creationId xmlns:p14="http://schemas.microsoft.com/office/powerpoint/2010/main" val="263524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正方形/長方形 589"/>
          <p:cNvSpPr/>
          <p:nvPr/>
        </p:nvSpPr>
        <p:spPr>
          <a:xfrm>
            <a:off x="4680169" y="3238150"/>
            <a:ext cx="1403999" cy="986214"/>
          </a:xfrm>
          <a:prstGeom prst="rect">
            <a:avLst/>
          </a:prstGeom>
          <a:solidFill>
            <a:schemeClr val="bg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en-US" altLang="ja-JP" dirty="0" smtClean="0"/>
              <a:t>Flatiron</a:t>
            </a:r>
            <a:r>
              <a:rPr kumimoji="1" lang="ja-JP" altLang="en-US" dirty="0" smtClean="0"/>
              <a:t>の導入</a:t>
            </a:r>
            <a:endParaRPr kumimoji="1" lang="ja-JP" altLang="en-US" dirty="0"/>
          </a:p>
        </p:txBody>
      </p:sp>
      <p:sp>
        <p:nvSpPr>
          <p:cNvPr id="5" name="正方形/長方形 4"/>
          <p:cNvSpPr/>
          <p:nvPr/>
        </p:nvSpPr>
        <p:spPr>
          <a:xfrm>
            <a:off x="932059" y="2117843"/>
            <a:ext cx="5152109" cy="1122577"/>
          </a:xfrm>
          <a:prstGeom prst="rect">
            <a:avLst/>
          </a:prstGeom>
          <a:solidFill>
            <a:schemeClr val="bg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dirty="0" smtClean="0"/>
              <a:t>Flatiron</a:t>
            </a:r>
            <a:endParaRPr kumimoji="1" lang="ja-JP" altLang="en-US" dirty="0"/>
          </a:p>
        </p:txBody>
      </p:sp>
      <p:cxnSp>
        <p:nvCxnSpPr>
          <p:cNvPr id="15" name="カギ線コネクタ 14"/>
          <p:cNvCxnSpPr>
            <a:stCxn id="53" idx="0"/>
            <a:endCxn id="135" idx="1"/>
          </p:cNvCxnSpPr>
          <p:nvPr/>
        </p:nvCxnSpPr>
        <p:spPr>
          <a:xfrm rot="5400000" flipH="1" flipV="1">
            <a:off x="2150375" y="1755524"/>
            <a:ext cx="1492100" cy="326814"/>
          </a:xfrm>
          <a:prstGeom prst="bentConnector2">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8" idx="3"/>
            <a:endCxn id="53" idx="1"/>
          </p:cNvCxnSpPr>
          <p:nvPr/>
        </p:nvCxnSpPr>
        <p:spPr>
          <a:xfrm>
            <a:off x="1948659" y="2901883"/>
            <a:ext cx="249116" cy="5851"/>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197775" y="2664981"/>
            <a:ext cx="1070486" cy="48550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solidFill>
                  <a:schemeClr val="dk1">
                    <a:alpha val="20000"/>
                  </a:schemeClr>
                </a:solidFill>
              </a:rPr>
              <a:t>UV</a:t>
            </a:r>
            <a:r>
              <a:rPr lang="ja-JP" altLang="en-US" sz="1600" dirty="0">
                <a:solidFill>
                  <a:schemeClr val="dk1">
                    <a:alpha val="20000"/>
                  </a:schemeClr>
                </a:solidFill>
              </a:rPr>
              <a:t>展開</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sp>
        <p:nvSpPr>
          <p:cNvPr id="67" name="正方形/長方形 66"/>
          <p:cNvSpPr/>
          <p:nvPr/>
        </p:nvSpPr>
        <p:spPr>
          <a:xfrm>
            <a:off x="7774988" y="2581787"/>
            <a:ext cx="1210361" cy="651891"/>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solidFill>
                  <a:schemeClr val="lt1">
                    <a:alpha val="20000"/>
                  </a:schemeClr>
                </a:solidFill>
              </a:rPr>
              <a:t>描画</a:t>
            </a:r>
            <a:endParaRPr kumimoji="1" lang="en-US" altLang="ja-JP" dirty="0" smtClean="0">
              <a:solidFill>
                <a:schemeClr val="lt1">
                  <a:alpha val="20000"/>
                </a:schemeClr>
              </a:solidFill>
            </a:endParaRPr>
          </a:p>
          <a:p>
            <a:pPr algn="ctr"/>
            <a:r>
              <a:rPr lang="ja-JP" altLang="en-US" dirty="0">
                <a:solidFill>
                  <a:schemeClr val="lt1">
                    <a:alpha val="20000"/>
                  </a:schemeClr>
                </a:solidFill>
              </a:rPr>
              <a:t>エンジン</a:t>
            </a:r>
            <a:endParaRPr kumimoji="1" lang="ja-JP" altLang="en-US" dirty="0">
              <a:solidFill>
                <a:schemeClr val="lt1">
                  <a:alpha val="20000"/>
                </a:schemeClr>
              </a:solidFill>
            </a:endParaRPr>
          </a:p>
        </p:txBody>
      </p:sp>
      <p:sp>
        <p:nvSpPr>
          <p:cNvPr id="68" name="テキスト ボックス 67"/>
          <p:cNvSpPr txBox="1"/>
          <p:nvPr/>
        </p:nvSpPr>
        <p:spPr>
          <a:xfrm>
            <a:off x="6292291" y="2630733"/>
            <a:ext cx="1167429" cy="553998"/>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600" dirty="0" smtClean="0">
                <a:solidFill>
                  <a:schemeClr val="dk1">
                    <a:alpha val="20000"/>
                  </a:schemeClr>
                </a:solidFill>
                <a:latin typeface="Segoe UI" panose="020B0502040204020203" pitchFamily="34" charset="0"/>
                <a:cs typeface="Segoe UI" panose="020B0502040204020203" pitchFamily="34" charset="0"/>
              </a:rPr>
              <a:t>ライトマップ</a:t>
            </a:r>
            <a: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br>
            <a:r>
              <a:rPr lang="en-US" altLang="ja-JP" sz="1400" dirty="0" err="1" smtClean="0">
                <a:solidFill>
                  <a:schemeClr val="dk1">
                    <a:alpha val="20000"/>
                  </a:schemeClr>
                </a:solidFill>
                <a:latin typeface="Segoe UI" panose="020B0502040204020203" pitchFamily="34" charset="0"/>
                <a:cs typeface="Segoe UI" panose="020B0502040204020203" pitchFamily="34" charset="0"/>
              </a:rPr>
              <a:t>dds</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600" dirty="0" smtClean="0">
              <a:solidFill>
                <a:schemeClr val="dk1">
                  <a:alpha val="20000"/>
                </a:schemeClr>
              </a:solidFill>
              <a:latin typeface="Segoe UI" panose="020B0502040204020203" pitchFamily="34" charset="0"/>
              <a:cs typeface="Segoe UI" panose="020B0502040204020203" pitchFamily="34" charset="0"/>
            </a:endParaRPr>
          </a:p>
        </p:txBody>
      </p:sp>
      <p:sp>
        <p:nvSpPr>
          <p:cNvPr id="69" name="テキスト ボックス 68"/>
          <p:cNvSpPr txBox="1"/>
          <p:nvPr/>
        </p:nvSpPr>
        <p:spPr>
          <a:xfrm>
            <a:off x="6292291" y="3472276"/>
            <a:ext cx="1608306" cy="738664"/>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dirty="0">
                <a:solidFill>
                  <a:schemeClr val="dk1">
                    <a:alpha val="20000"/>
                  </a:schemeClr>
                </a:solidFill>
                <a:latin typeface="Segoe UI" panose="020B0502040204020203" pitchFamily="34" charset="0"/>
                <a:cs typeface="Segoe UI" panose="020B0502040204020203" pitchFamily="34" charset="0"/>
              </a:rPr>
              <a:t>オブジェクト</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と</a:t>
            </a:r>
            <a: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b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ライトマップの対応</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a:p>
            <a:pPr algn="ctr"/>
            <a:r>
              <a:rPr kumimoji="1" lang="en-US" altLang="ja-JP" sz="1400" dirty="0" err="1" smtClean="0">
                <a:solidFill>
                  <a:schemeClr val="dk1">
                    <a:alpha val="20000"/>
                  </a:schemeClr>
                </a:solidFill>
                <a:latin typeface="Segoe UI" panose="020B0502040204020203" pitchFamily="34" charset="0"/>
                <a:cs typeface="Segoe UI" panose="020B0502040204020203" pitchFamily="34" charset="0"/>
              </a:rPr>
              <a:t>csv</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p:txBody>
      </p:sp>
      <p:cxnSp>
        <p:nvCxnSpPr>
          <p:cNvPr id="70" name="カギ線コネクタ 19"/>
          <p:cNvCxnSpPr>
            <a:stCxn id="135" idx="3"/>
            <a:endCxn id="67" idx="0"/>
          </p:cNvCxnSpPr>
          <p:nvPr/>
        </p:nvCxnSpPr>
        <p:spPr>
          <a:xfrm>
            <a:off x="5516005" y="1172881"/>
            <a:ext cx="2864164" cy="1408906"/>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a:off x="4823683" y="3572009"/>
            <a:ext cx="1131832" cy="523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smtClean="0">
                <a:solidFill>
                  <a:schemeClr val="dk1">
                    <a:alpha val="20000"/>
                  </a:schemeClr>
                </a:solidFill>
              </a:rPr>
              <a:t>ベイク済み</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cxnSp>
        <p:nvCxnSpPr>
          <p:cNvPr id="88" name="直線矢印コネクタ 87"/>
          <p:cNvCxnSpPr>
            <a:stCxn id="85" idx="3"/>
            <a:endCxn id="69" idx="1"/>
          </p:cNvCxnSpPr>
          <p:nvPr/>
        </p:nvCxnSpPr>
        <p:spPr>
          <a:xfrm>
            <a:off x="5955515" y="3833755"/>
            <a:ext cx="336776" cy="7853"/>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4760546" y="2152601"/>
            <a:ext cx="1216477" cy="1053321"/>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Backburner</a:t>
            </a:r>
            <a:endParaRPr kumimoji="1" lang="ja-JP" altLang="en-US" sz="1600" dirty="0">
              <a:solidFill>
                <a:schemeClr val="lt1">
                  <a:alpha val="20000"/>
                </a:schemeClr>
              </a:solidFill>
            </a:endParaRPr>
          </a:p>
        </p:txBody>
      </p:sp>
      <p:cxnSp>
        <p:nvCxnSpPr>
          <p:cNvPr id="126" name="直線矢印コネクタ 125"/>
          <p:cNvCxnSpPr>
            <a:stCxn id="68" idx="3"/>
            <a:endCxn id="67" idx="1"/>
          </p:cNvCxnSpPr>
          <p:nvPr/>
        </p:nvCxnSpPr>
        <p:spPr>
          <a:xfrm>
            <a:off x="7459720" y="2907732"/>
            <a:ext cx="315268" cy="1"/>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059832" y="880493"/>
            <a:ext cx="2456173" cy="58477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err="1" smtClean="0">
                <a:solidFill>
                  <a:schemeClr val="dk1">
                    <a:alpha val="20000"/>
                  </a:schemeClr>
                </a:solidFill>
                <a:latin typeface="Segoe UI" panose="020B0502040204020203" pitchFamily="34" charset="0"/>
                <a:cs typeface="Segoe UI" panose="020B0502040204020203" pitchFamily="34" charset="0"/>
              </a:rPr>
              <a:t>fbx</a:t>
            </a:r>
            <a:r>
              <a:rPr kumimoji="1" lang="ja-JP" altLang="en-US"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dirty="0" smtClean="0">
              <a:solidFill>
                <a:schemeClr val="dk1">
                  <a:alpha val="20000"/>
                </a:schemeClr>
              </a:solidFill>
              <a:latin typeface="Segoe UI" panose="020B0502040204020203" pitchFamily="34" charset="0"/>
              <a:cs typeface="Segoe UI" panose="020B0502040204020203" pitchFamily="34" charset="0"/>
            </a:endParaRPr>
          </a:p>
          <a:p>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  ジオメトリ</a:t>
            </a:r>
            <a:r>
              <a:rPr lang="ja-JP" altLang="en-US" sz="1400" dirty="0" smtClean="0">
                <a:solidFill>
                  <a:schemeClr val="dk1">
                    <a:alpha val="20000"/>
                  </a:schemeClr>
                </a:solidFill>
                <a:latin typeface="Segoe UI" panose="020B0502040204020203" pitchFamily="34" charset="0"/>
                <a:cs typeface="Segoe UI" panose="020B0502040204020203" pitchFamily="34" charset="0"/>
              </a:rPr>
              <a:t>、ライト、マテリアル</a:t>
            </a:r>
            <a:endParaRPr kumimoji="1" lang="ja-JP" altLang="en-US" sz="1000" dirty="0">
              <a:solidFill>
                <a:schemeClr val="dk1">
                  <a:alpha val="20000"/>
                </a:schemeClr>
              </a:solidFill>
              <a:latin typeface="Segoe UI" panose="020B0502040204020203" pitchFamily="34" charset="0"/>
              <a:cs typeface="Segoe UI" panose="020B0502040204020203" pitchFamily="34" charset="0"/>
            </a:endParaRPr>
          </a:p>
        </p:txBody>
      </p:sp>
      <p:sp>
        <p:nvSpPr>
          <p:cNvPr id="141" name="正方形/長方形 140"/>
          <p:cNvSpPr/>
          <p:nvPr/>
        </p:nvSpPr>
        <p:spPr>
          <a:xfrm>
            <a:off x="4883746" y="2474752"/>
            <a:ext cx="967572" cy="639408"/>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V-Ray</a:t>
            </a:r>
            <a:endParaRPr kumimoji="1" lang="ja-JP" altLang="en-US" sz="1600" dirty="0">
              <a:solidFill>
                <a:schemeClr val="lt1">
                  <a:alpha val="20000"/>
                </a:schemeClr>
              </a:solidFill>
            </a:endParaRPr>
          </a:p>
        </p:txBody>
      </p:sp>
      <p:cxnSp>
        <p:nvCxnSpPr>
          <p:cNvPr id="94" name="直線矢印コネクタ 93"/>
          <p:cNvCxnSpPr>
            <a:stCxn id="95" idx="3"/>
            <a:endCxn id="68" idx="1"/>
          </p:cNvCxnSpPr>
          <p:nvPr/>
        </p:nvCxnSpPr>
        <p:spPr>
          <a:xfrm>
            <a:off x="5747286" y="2905525"/>
            <a:ext cx="545005" cy="2207"/>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5029019" y="2787300"/>
            <a:ext cx="718267" cy="236449"/>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solidFill>
                  <a:schemeClr val="lt1">
                    <a:alpha val="20000"/>
                  </a:schemeClr>
                </a:solidFill>
              </a:rPr>
              <a:t>ベイク</a:t>
            </a:r>
            <a:endParaRPr kumimoji="1" lang="ja-JP" altLang="en-US" sz="1600" dirty="0">
              <a:solidFill>
                <a:schemeClr val="lt1">
                  <a:alpha val="20000"/>
                </a:schemeClr>
              </a:solidFill>
            </a:endParaRPr>
          </a:p>
        </p:txBody>
      </p:sp>
      <p:cxnSp>
        <p:nvCxnSpPr>
          <p:cNvPr id="183" name="カギ線コネクタ 19"/>
          <p:cNvCxnSpPr>
            <a:stCxn id="69" idx="3"/>
            <a:endCxn id="67" idx="2"/>
          </p:cNvCxnSpPr>
          <p:nvPr/>
        </p:nvCxnSpPr>
        <p:spPr>
          <a:xfrm flipV="1">
            <a:off x="7900597" y="3233678"/>
            <a:ext cx="479572" cy="607930"/>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53" idx="3"/>
            <a:endCxn id="427" idx="1"/>
          </p:cNvCxnSpPr>
          <p:nvPr/>
        </p:nvCxnSpPr>
        <p:spPr>
          <a:xfrm>
            <a:off x="3268261" y="2907734"/>
            <a:ext cx="329300" cy="0"/>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直線矢印コネクタ 364"/>
          <p:cNvCxnSpPr>
            <a:stCxn id="42" idx="2"/>
            <a:endCxn id="427" idx="0"/>
          </p:cNvCxnSpPr>
          <p:nvPr/>
        </p:nvCxnSpPr>
        <p:spPr>
          <a:xfrm>
            <a:off x="4128286" y="2022358"/>
            <a:ext cx="0" cy="642623"/>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26231" y="2757867"/>
            <a:ext cx="922428" cy="288032"/>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smtClean="0">
                <a:solidFill>
                  <a:schemeClr val="lt1">
                    <a:alpha val="20000"/>
                  </a:schemeClr>
                </a:solidFill>
              </a:rPr>
              <a:t>UV</a:t>
            </a:r>
            <a:r>
              <a:rPr kumimoji="1" lang="ja-JP" altLang="en-US" dirty="0" smtClean="0">
                <a:solidFill>
                  <a:schemeClr val="lt1">
                    <a:alpha val="20000"/>
                  </a:schemeClr>
                </a:solidFill>
              </a:rPr>
              <a:t>展開</a:t>
            </a:r>
            <a:endParaRPr kumimoji="1" lang="ja-JP" altLang="en-US" dirty="0">
              <a:solidFill>
                <a:schemeClr val="lt1">
                  <a:alpha val="20000"/>
                </a:schemeClr>
              </a:solidFill>
            </a:endParaRPr>
          </a:p>
        </p:txBody>
      </p:sp>
      <p:sp>
        <p:nvSpPr>
          <p:cNvPr id="427" name="正方形/長方形 426"/>
          <p:cNvSpPr/>
          <p:nvPr/>
        </p:nvSpPr>
        <p:spPr>
          <a:xfrm>
            <a:off x="3597561" y="2664981"/>
            <a:ext cx="1061450" cy="48550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solidFill>
                  <a:schemeClr val="dk1">
                    <a:alpha val="20000"/>
                  </a:schemeClr>
                </a:solidFill>
              </a:rPr>
              <a:t>V-Ray</a:t>
            </a:r>
            <a:r>
              <a:rPr kumimoji="1" lang="ja-JP" altLang="en-US" sz="1600" dirty="0" smtClean="0">
                <a:solidFill>
                  <a:schemeClr val="dk1">
                    <a:alpha val="20000"/>
                  </a:schemeClr>
                </a:solidFill>
              </a:rPr>
              <a:t>用</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cxnSp>
        <p:nvCxnSpPr>
          <p:cNvPr id="435" name="直線矢印コネクタ 434"/>
          <p:cNvCxnSpPr>
            <a:stCxn id="427" idx="3"/>
            <a:endCxn id="95" idx="1"/>
          </p:cNvCxnSpPr>
          <p:nvPr/>
        </p:nvCxnSpPr>
        <p:spPr>
          <a:xfrm flipV="1">
            <a:off x="4659011" y="2905525"/>
            <a:ext cx="370008" cy="2209"/>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直線矢印コネクタ 503"/>
          <p:cNvCxnSpPr>
            <a:stCxn id="95" idx="2"/>
            <a:endCxn id="85" idx="0"/>
          </p:cNvCxnSpPr>
          <p:nvPr/>
        </p:nvCxnSpPr>
        <p:spPr>
          <a:xfrm>
            <a:off x="5388153" y="3023749"/>
            <a:ext cx="1446" cy="548260"/>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36" idx="3"/>
            <a:endCxn id="8" idx="1"/>
          </p:cNvCxnSpPr>
          <p:nvPr/>
        </p:nvCxnSpPr>
        <p:spPr>
          <a:xfrm>
            <a:off x="766227" y="2901883"/>
            <a:ext cx="260004" cy="0"/>
          </a:xfrm>
          <a:prstGeom prst="straightConnector1">
            <a:avLst/>
          </a:prstGeom>
          <a:ln w="57150">
            <a:solidFill>
              <a:schemeClr val="accent3">
                <a:alpha val="2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角丸四角形吹き出し 37"/>
          <p:cNvSpPr/>
          <p:nvPr/>
        </p:nvSpPr>
        <p:spPr>
          <a:xfrm>
            <a:off x="3174447" y="3641264"/>
            <a:ext cx="1336857" cy="324143"/>
          </a:xfrm>
          <a:prstGeom prst="wedgeRoundRectCallout">
            <a:avLst>
              <a:gd name="adj1" fmla="val 74336"/>
              <a:gd name="adj2" fmla="val -267583"/>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lt1">
                    <a:alpha val="20000"/>
                  </a:schemeClr>
                </a:solidFill>
              </a:rPr>
              <a:t>自動ベイク</a:t>
            </a:r>
            <a:endParaRPr lang="en-US" altLang="ja-JP" dirty="0" smtClean="0">
              <a:solidFill>
                <a:schemeClr val="lt1">
                  <a:alpha val="20000"/>
                </a:schemeClr>
              </a:solidFill>
            </a:endParaRPr>
          </a:p>
        </p:txBody>
      </p:sp>
      <p:sp>
        <p:nvSpPr>
          <p:cNvPr id="43" name="角丸四角形吹き出し 42"/>
          <p:cNvSpPr/>
          <p:nvPr/>
        </p:nvSpPr>
        <p:spPr>
          <a:xfrm>
            <a:off x="6412506" y="1910326"/>
            <a:ext cx="1727439" cy="630887"/>
          </a:xfrm>
          <a:prstGeom prst="wedgeRoundRectCallout">
            <a:avLst>
              <a:gd name="adj1" fmla="val 40332"/>
              <a:gd name="adj2" fmla="val 80556"/>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solidFill>
                  <a:schemeClr val="lt1">
                    <a:alpha val="20000"/>
                  </a:schemeClr>
                </a:solidFill>
              </a:rPr>
              <a:t>描画エンジン</a:t>
            </a:r>
            <a:r>
              <a:rPr kumimoji="1" lang="en-US" altLang="ja-JP" dirty="0" smtClean="0">
                <a:solidFill>
                  <a:schemeClr val="lt1">
                    <a:alpha val="20000"/>
                  </a:schemeClr>
                </a:solidFill>
              </a:rPr>
              <a:t/>
            </a:r>
            <a:br>
              <a:rPr kumimoji="1" lang="en-US" altLang="ja-JP" dirty="0" smtClean="0">
                <a:solidFill>
                  <a:schemeClr val="lt1">
                    <a:alpha val="20000"/>
                  </a:schemeClr>
                </a:solidFill>
              </a:rPr>
            </a:br>
            <a:r>
              <a:rPr kumimoji="1" lang="ja-JP" altLang="en-US" dirty="0" err="1" smtClean="0">
                <a:solidFill>
                  <a:schemeClr val="lt1">
                    <a:alpha val="20000"/>
                  </a:schemeClr>
                </a:solidFill>
              </a:rPr>
              <a:t>への</a:t>
            </a:r>
            <a:r>
              <a:rPr kumimoji="1" lang="ja-JP" altLang="en-US" dirty="0" smtClean="0">
                <a:solidFill>
                  <a:schemeClr val="lt1">
                    <a:alpha val="20000"/>
                  </a:schemeClr>
                </a:solidFill>
              </a:rPr>
              <a:t>入力</a:t>
            </a:r>
            <a:endParaRPr kumimoji="1" lang="ja-JP" altLang="en-US" dirty="0">
              <a:solidFill>
                <a:schemeClr val="lt1">
                  <a:alpha val="20000"/>
                </a:schemeClr>
              </a:solidFill>
            </a:endParaRPr>
          </a:p>
        </p:txBody>
      </p:sp>
      <p:sp>
        <p:nvSpPr>
          <p:cNvPr id="39" name="角丸四角形吹き出し 38"/>
          <p:cNvSpPr/>
          <p:nvPr/>
        </p:nvSpPr>
        <p:spPr>
          <a:xfrm>
            <a:off x="1166980" y="3523079"/>
            <a:ext cx="1000820" cy="326622"/>
          </a:xfrm>
          <a:prstGeom prst="wedgeRoundRectCallout">
            <a:avLst>
              <a:gd name="adj1" fmla="val 46139"/>
              <a:gd name="adj2" fmla="val -230521"/>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solidFill>
                  <a:schemeClr val="lt1">
                    <a:alpha val="20000"/>
                  </a:schemeClr>
                </a:solidFill>
              </a:rPr>
              <a:t>UV</a:t>
            </a:r>
            <a:r>
              <a:rPr lang="ja-JP" altLang="en-US" dirty="0" smtClean="0">
                <a:solidFill>
                  <a:schemeClr val="lt1">
                    <a:alpha val="20000"/>
                  </a:schemeClr>
                </a:solidFill>
              </a:rPr>
              <a:t>展開</a:t>
            </a:r>
            <a:endParaRPr lang="en-US" altLang="ja-JP" dirty="0" smtClean="0">
              <a:solidFill>
                <a:schemeClr val="lt1">
                  <a:alpha val="20000"/>
                </a:schemeClr>
              </a:solidFill>
            </a:endParaRPr>
          </a:p>
        </p:txBody>
      </p:sp>
      <p:sp>
        <p:nvSpPr>
          <p:cNvPr id="36" name="正方形/長方形 35"/>
          <p:cNvSpPr/>
          <p:nvPr/>
        </p:nvSpPr>
        <p:spPr>
          <a:xfrm>
            <a:off x="407804" y="1993270"/>
            <a:ext cx="358423" cy="1817226"/>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vert="eaVert" rtlCol="0" anchor="ctr"/>
          <a:lstStyle/>
          <a:p>
            <a:r>
              <a:rPr lang="ja-JP" altLang="en-US" dirty="0" smtClean="0">
                <a:solidFill>
                  <a:schemeClr val="dk1">
                    <a:alpha val="20000"/>
                  </a:schemeClr>
                </a:solidFill>
              </a:rPr>
              <a:t>ベイク</a:t>
            </a:r>
            <a:r>
              <a:rPr lang="ja-JP" altLang="en-US" dirty="0">
                <a:solidFill>
                  <a:schemeClr val="dk1">
                    <a:alpha val="20000"/>
                  </a:schemeClr>
                </a:solidFill>
              </a:rPr>
              <a:t>する</a:t>
            </a:r>
            <a:r>
              <a:rPr kumimoji="1" lang="ja-JP" altLang="en-US" dirty="0" smtClean="0">
                <a:solidFill>
                  <a:schemeClr val="dk1">
                    <a:alpha val="20000"/>
                  </a:schemeClr>
                </a:solidFill>
              </a:rPr>
              <a:t>モデル</a:t>
            </a:r>
            <a:r>
              <a:rPr lang="ja-JP" altLang="en-US" sz="1100" dirty="0" smtClean="0">
                <a:solidFill>
                  <a:schemeClr val="dk1">
                    <a:alpha val="20000"/>
                  </a:schemeClr>
                </a:solidFill>
              </a:rPr>
              <a:t>  </a:t>
            </a:r>
            <a:endParaRPr lang="en-US" altLang="ja-JP" sz="1200" dirty="0" smtClean="0">
              <a:solidFill>
                <a:schemeClr val="dk1">
                  <a:alpha val="20000"/>
                </a:schemeClr>
              </a:solidFill>
            </a:endParaRPr>
          </a:p>
        </p:txBody>
      </p:sp>
      <p:sp>
        <p:nvSpPr>
          <p:cNvPr id="40" name="角丸四角形吹き出し 39"/>
          <p:cNvSpPr/>
          <p:nvPr/>
        </p:nvSpPr>
        <p:spPr>
          <a:xfrm>
            <a:off x="334257" y="1086112"/>
            <a:ext cx="2306376" cy="630887"/>
          </a:xfrm>
          <a:prstGeom prst="wedgeRoundRectCallout">
            <a:avLst>
              <a:gd name="adj1" fmla="val -9547"/>
              <a:gd name="adj2" fmla="val 128994"/>
              <a:gd name="adj3" fmla="val 166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t>ベイク補助プラグイン</a:t>
            </a:r>
            <a:r>
              <a:rPr lang="en-US" altLang="ja-JP" dirty="0" smtClean="0"/>
              <a:t/>
            </a:r>
            <a:br>
              <a:rPr lang="en-US" altLang="ja-JP" dirty="0" smtClean="0"/>
            </a:br>
            <a:r>
              <a:rPr lang="ja-JP" altLang="en-US" dirty="0" smtClean="0"/>
              <a:t>の導入</a:t>
            </a:r>
            <a:endParaRPr kumimoji="1" lang="ja-JP" altLang="en-US" dirty="0"/>
          </a:p>
        </p:txBody>
      </p:sp>
      <p:sp>
        <p:nvSpPr>
          <p:cNvPr id="41" name="角丸四角形吹き出し 40"/>
          <p:cNvSpPr/>
          <p:nvPr/>
        </p:nvSpPr>
        <p:spPr>
          <a:xfrm>
            <a:off x="5661074" y="1259256"/>
            <a:ext cx="1434194" cy="576316"/>
          </a:xfrm>
          <a:prstGeom prst="wedgeRoundRectCallout">
            <a:avLst>
              <a:gd name="adj1" fmla="val -37526"/>
              <a:gd name="adj2" fmla="val 118387"/>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solidFill>
                  <a:schemeClr val="lt1">
                    <a:alpha val="20000"/>
                  </a:schemeClr>
                </a:solidFill>
              </a:rPr>
              <a:t>ネットワーク</a:t>
            </a:r>
            <a:r>
              <a:rPr kumimoji="1" lang="en-US" altLang="ja-JP" dirty="0" smtClean="0">
                <a:solidFill>
                  <a:schemeClr val="lt1">
                    <a:alpha val="20000"/>
                  </a:schemeClr>
                </a:solidFill>
              </a:rPr>
              <a:t/>
            </a:r>
            <a:br>
              <a:rPr kumimoji="1" lang="en-US" altLang="ja-JP" dirty="0" smtClean="0">
                <a:solidFill>
                  <a:schemeClr val="lt1">
                    <a:alpha val="20000"/>
                  </a:schemeClr>
                </a:solidFill>
              </a:rPr>
            </a:br>
            <a:r>
              <a:rPr kumimoji="1" lang="ja-JP" altLang="en-US" dirty="0" smtClean="0">
                <a:solidFill>
                  <a:schemeClr val="lt1">
                    <a:alpha val="20000"/>
                  </a:schemeClr>
                </a:solidFill>
              </a:rPr>
              <a:t>レンダリング</a:t>
            </a:r>
            <a:endParaRPr kumimoji="1" lang="ja-JP" altLang="en-US" dirty="0">
              <a:solidFill>
                <a:schemeClr val="lt1">
                  <a:alpha val="20000"/>
                </a:schemeClr>
              </a:solidFill>
            </a:endParaRPr>
          </a:p>
        </p:txBody>
      </p:sp>
      <p:sp>
        <p:nvSpPr>
          <p:cNvPr id="42" name="正方形/長方形 41"/>
          <p:cNvSpPr/>
          <p:nvPr/>
        </p:nvSpPr>
        <p:spPr>
          <a:xfrm>
            <a:off x="2807350" y="1532866"/>
            <a:ext cx="2641871" cy="489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smtClean="0">
                <a:solidFill>
                  <a:schemeClr val="dk1">
                    <a:alpha val="20000"/>
                  </a:schemeClr>
                </a:solidFill>
              </a:rPr>
              <a:t>名前付き選択セットとライトマップ</a:t>
            </a:r>
            <a:r>
              <a:rPr lang="en-US" altLang="ja-JP" sz="1400" dirty="0" smtClean="0">
                <a:solidFill>
                  <a:schemeClr val="dk1">
                    <a:alpha val="20000"/>
                  </a:schemeClr>
                </a:solidFill>
              </a:rPr>
              <a:t/>
            </a:r>
            <a:br>
              <a:rPr lang="en-US" altLang="ja-JP" sz="1400" dirty="0" smtClean="0">
                <a:solidFill>
                  <a:schemeClr val="dk1">
                    <a:alpha val="20000"/>
                  </a:schemeClr>
                </a:solidFill>
              </a:rPr>
            </a:br>
            <a:r>
              <a:rPr lang="ja-JP" altLang="en-US" sz="1400" dirty="0" smtClean="0">
                <a:solidFill>
                  <a:schemeClr val="dk1">
                    <a:alpha val="20000"/>
                  </a:schemeClr>
                </a:solidFill>
              </a:rPr>
              <a:t>の対応</a:t>
            </a:r>
            <a:r>
              <a:rPr lang="en-US" altLang="ja-JP" sz="1400" dirty="0" smtClean="0">
                <a:solidFill>
                  <a:schemeClr val="dk1">
                    <a:alpha val="20000"/>
                  </a:schemeClr>
                </a:solidFill>
              </a:rPr>
              <a:t>csv</a:t>
            </a:r>
            <a:r>
              <a:rPr lang="ja-JP" altLang="en-US" sz="1400" dirty="0" smtClean="0">
                <a:solidFill>
                  <a:schemeClr val="dk1">
                    <a:alpha val="20000"/>
                  </a:schemeClr>
                </a:solidFill>
              </a:rPr>
              <a:t>ファイル</a:t>
            </a:r>
            <a:endParaRPr lang="en-US" altLang="ja-JP" sz="1000" dirty="0" smtClean="0">
              <a:solidFill>
                <a:schemeClr val="dk1">
                  <a:alpha val="20000"/>
                </a:schemeClr>
              </a:solidFill>
            </a:endParaRPr>
          </a:p>
        </p:txBody>
      </p:sp>
    </p:spTree>
    <p:extLst>
      <p:ext uri="{BB962C8B-B14F-4D97-AF65-F5344CB8AC3E}">
        <p14:creationId xmlns:p14="http://schemas.microsoft.com/office/powerpoint/2010/main" val="2360702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複数</a:t>
            </a:r>
            <a:r>
              <a:rPr lang="ja-JP" altLang="en-US" dirty="0"/>
              <a:t>オブジェクト</a:t>
            </a:r>
            <a:r>
              <a:rPr lang="ja-JP" altLang="en-US" dirty="0" smtClean="0"/>
              <a:t>を１枚に</a:t>
            </a:r>
            <a:r>
              <a:rPr kumimoji="1" lang="ja-JP" altLang="en-US" dirty="0" smtClean="0"/>
              <a:t>ベイクしたい</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400" dirty="0" smtClean="0"/>
              <a:t>モデリングと</a:t>
            </a:r>
            <a:r>
              <a:rPr lang="en-US" altLang="ja-JP" sz="2400" dirty="0" smtClean="0"/>
              <a:t/>
            </a:r>
            <a:br>
              <a:rPr lang="en-US" altLang="ja-JP" sz="2400" dirty="0" smtClean="0"/>
            </a:br>
            <a:r>
              <a:rPr lang="ja-JP" altLang="en-US" sz="2400" dirty="0" smtClean="0"/>
              <a:t>ベイクの分業のため</a:t>
            </a:r>
            <a:endParaRPr lang="en-US" altLang="ja-JP" sz="2400" dirty="0"/>
          </a:p>
          <a:p>
            <a:pPr lvl="1"/>
            <a:r>
              <a:rPr lang="ja-JP" altLang="en-US" sz="2000" dirty="0"/>
              <a:t>モデリング</a:t>
            </a:r>
            <a:endParaRPr lang="en-US" altLang="ja-JP" sz="2000" dirty="0"/>
          </a:p>
          <a:p>
            <a:pPr lvl="2"/>
            <a:r>
              <a:rPr lang="ja-JP" altLang="en-US" sz="2000" dirty="0"/>
              <a:t>オブジェクトごとに</a:t>
            </a:r>
            <a:r>
              <a:rPr lang="en-US" altLang="ja-JP" sz="2000" dirty="0"/>
              <a:t/>
            </a:r>
            <a:br>
              <a:rPr lang="en-US" altLang="ja-JP" sz="2000" dirty="0"/>
            </a:br>
            <a:r>
              <a:rPr lang="ja-JP" altLang="en-US" sz="2000" dirty="0"/>
              <a:t>編集内容</a:t>
            </a:r>
            <a:r>
              <a:rPr lang="en-US" altLang="ja-JP" sz="2000" dirty="0"/>
              <a:t>&amp;</a:t>
            </a:r>
            <a:r>
              <a:rPr lang="ja-JP" altLang="en-US" sz="2000" dirty="0"/>
              <a:t>履歴を管理したい</a:t>
            </a:r>
            <a:endParaRPr lang="en-US" altLang="ja-JP" sz="2000" dirty="0"/>
          </a:p>
          <a:p>
            <a:pPr lvl="1"/>
            <a:r>
              <a:rPr lang="ja-JP" altLang="en-US" sz="2000" dirty="0"/>
              <a:t>ベイク</a:t>
            </a:r>
            <a:endParaRPr lang="en-US" altLang="ja-JP" sz="2000" dirty="0"/>
          </a:p>
          <a:p>
            <a:pPr lvl="2"/>
            <a:r>
              <a:rPr lang="ja-JP" altLang="en-US" sz="2000" smtClean="0"/>
              <a:t>描画エンジンの</a:t>
            </a:r>
            <a:r>
              <a:rPr lang="ja-JP" altLang="en-US" sz="2000" dirty="0"/>
              <a:t>ために、</a:t>
            </a:r>
            <a:r>
              <a:rPr lang="en-US" altLang="ja-JP" sz="2000" dirty="0"/>
              <a:t/>
            </a:r>
            <a:br>
              <a:rPr lang="en-US" altLang="ja-JP" sz="2000" dirty="0"/>
            </a:br>
            <a:r>
              <a:rPr lang="ja-JP" altLang="en-US" sz="2000" dirty="0"/>
              <a:t>解像度、枚数などを調整したい</a:t>
            </a:r>
            <a:endParaRPr lang="en-US" altLang="ja-JP" sz="2000" dirty="0"/>
          </a:p>
        </p:txBody>
      </p:sp>
      <p:pic>
        <p:nvPicPr>
          <p:cNvPr id="4" name="Picture 9" descr="E:\Fraps\Screenshots\SSKK 2014-09-01 20-46-34-8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437" y="1009642"/>
            <a:ext cx="3249100" cy="1778132"/>
          </a:xfrm>
          <a:prstGeom prst="rect">
            <a:avLst/>
          </a:prstGeom>
          <a:noFill/>
          <a:extLst>
            <a:ext uri="{909E8E84-426E-40DD-AFC4-6F175D3DCCD1}">
              <a14:hiddenFill xmlns:a14="http://schemas.microsoft.com/office/drawing/2010/main">
                <a:solidFill>
                  <a:srgbClr val="FFFFFF"/>
                </a:solidFill>
              </a14:hiddenFill>
            </a:ext>
          </a:extLst>
        </p:spPr>
      </p:pic>
      <p:sp>
        <p:nvSpPr>
          <p:cNvPr id="5" name="円/楕円 4"/>
          <p:cNvSpPr/>
          <p:nvPr/>
        </p:nvSpPr>
        <p:spPr>
          <a:xfrm>
            <a:off x="5407157" y="3168850"/>
            <a:ext cx="1293121" cy="79335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rot="4192007">
            <a:off x="6521508" y="1770713"/>
            <a:ext cx="815785" cy="1274998"/>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4" cstate="print"/>
          <a:stretch>
            <a:fillRect/>
          </a:stretch>
        </p:blipFill>
        <p:spPr>
          <a:xfrm>
            <a:off x="5368345" y="2939709"/>
            <a:ext cx="1579919" cy="1584521"/>
          </a:xfrm>
          <a:prstGeom prst="rect">
            <a:avLst/>
          </a:prstGeom>
          <a:ln>
            <a:solidFill>
              <a:schemeClr val="tx2"/>
            </a:solidFill>
          </a:ln>
        </p:spPr>
      </p:pic>
      <p:sp>
        <p:nvSpPr>
          <p:cNvPr id="8" name="下矢印 7"/>
          <p:cNvSpPr/>
          <p:nvPr/>
        </p:nvSpPr>
        <p:spPr>
          <a:xfrm rot="7354686">
            <a:off x="7454173" y="2484659"/>
            <a:ext cx="289625" cy="475574"/>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p:cNvPicPr>
            <a:picLocks noChangeAspect="1"/>
          </p:cNvPicPr>
          <p:nvPr/>
        </p:nvPicPr>
        <p:blipFill>
          <a:blip r:embed="rId5" cstate="print"/>
          <a:stretch>
            <a:fillRect/>
          </a:stretch>
        </p:blipFill>
        <p:spPr>
          <a:xfrm>
            <a:off x="7014782" y="2939708"/>
            <a:ext cx="1586056" cy="1584521"/>
          </a:xfrm>
          <a:prstGeom prst="rect">
            <a:avLst/>
          </a:prstGeom>
          <a:ln>
            <a:solidFill>
              <a:schemeClr val="tx2"/>
            </a:solidFill>
          </a:ln>
        </p:spPr>
      </p:pic>
      <p:sp>
        <p:nvSpPr>
          <p:cNvPr id="10" name="下矢印 9"/>
          <p:cNvSpPr/>
          <p:nvPr/>
        </p:nvSpPr>
        <p:spPr>
          <a:xfrm rot="10328961">
            <a:off x="5875830" y="2061393"/>
            <a:ext cx="421555" cy="838129"/>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0"/>
          <p:cNvSpPr/>
          <p:nvPr/>
        </p:nvSpPr>
        <p:spPr>
          <a:xfrm rot="6410828">
            <a:off x="5552067" y="1085595"/>
            <a:ext cx="638731" cy="119340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43148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3ds Max</a:t>
            </a:r>
            <a:r>
              <a:rPr kumimoji="1" lang="ja-JP" altLang="en-US" dirty="0" smtClean="0"/>
              <a:t>の問題</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複数オブジェクトを</a:t>
            </a:r>
            <a:r>
              <a:rPr lang="en-US" altLang="ja-JP" dirty="0" smtClean="0"/>
              <a:t>1</a:t>
            </a:r>
            <a:r>
              <a:rPr lang="ja-JP" altLang="en-US" dirty="0" smtClean="0"/>
              <a:t>枚にベイクできない</a:t>
            </a:r>
            <a:endParaRPr lang="en-US" altLang="ja-JP" dirty="0" smtClean="0"/>
          </a:p>
          <a:p>
            <a:pPr lvl="1"/>
            <a:r>
              <a:rPr lang="ja-JP" altLang="en-US" dirty="0" smtClean="0"/>
              <a:t>オブジェクトごとにベイクされてしまう</a:t>
            </a:r>
            <a:endParaRPr lang="en-US" altLang="ja-JP" dirty="0"/>
          </a:p>
          <a:p>
            <a:pPr lvl="1"/>
            <a:endParaRPr lang="en-US" altLang="ja-JP" dirty="0" smtClean="0"/>
          </a:p>
          <a:p>
            <a:pPr lvl="1"/>
            <a:endParaRPr lang="en-US" altLang="ja-JP" dirty="0" smtClean="0"/>
          </a:p>
          <a:p>
            <a:pPr lvl="1"/>
            <a:endParaRPr lang="en-US" altLang="ja-JP" dirty="0"/>
          </a:p>
          <a:p>
            <a:pPr lvl="1"/>
            <a:endParaRPr lang="en-US" altLang="ja-JP" dirty="0"/>
          </a:p>
          <a:p>
            <a:r>
              <a:rPr kumimoji="1" lang="en-US" altLang="ja-JP" dirty="0" smtClean="0"/>
              <a:t>UV</a:t>
            </a:r>
            <a:r>
              <a:rPr kumimoji="1" lang="ja-JP" altLang="en-US" dirty="0" smtClean="0"/>
              <a:t>の自動展開機能が扱いづらい</a:t>
            </a:r>
            <a:endParaRPr kumimoji="1" lang="en-US" altLang="ja-JP" dirty="0" smtClean="0"/>
          </a:p>
          <a:p>
            <a:pPr lvl="1"/>
            <a:r>
              <a:rPr kumimoji="1" lang="ja-JP" altLang="en-US" dirty="0" smtClean="0"/>
              <a:t>パラメータの</a:t>
            </a:r>
            <a:r>
              <a:rPr kumimoji="1" lang="ja-JP" altLang="en-US" smtClean="0"/>
              <a:t>試行錯誤</a:t>
            </a:r>
            <a:endParaRPr kumimoji="1" lang="en-US" altLang="ja-JP" dirty="0" smtClean="0"/>
          </a:p>
        </p:txBody>
      </p:sp>
      <p:pic>
        <p:nvPicPr>
          <p:cNvPr id="4" name="Picture 9" descr="E:\Fraps\Screenshots\SSKK 2014-09-01 20-46-34-8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22" t="58580" r="33572"/>
          <a:stretch/>
        </p:blipFill>
        <p:spPr bwMode="auto">
          <a:xfrm>
            <a:off x="1619672" y="1779662"/>
            <a:ext cx="2812752" cy="1439082"/>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4" cstate="print"/>
          <a:stretch>
            <a:fillRect/>
          </a:stretch>
        </p:blipFill>
        <p:spPr>
          <a:xfrm>
            <a:off x="6156176" y="1779662"/>
            <a:ext cx="1440160" cy="1438766"/>
          </a:xfrm>
          <a:prstGeom prst="rect">
            <a:avLst/>
          </a:prstGeom>
          <a:ln>
            <a:solidFill>
              <a:schemeClr val="tx2"/>
            </a:solidFill>
          </a:ln>
        </p:spPr>
      </p:pic>
      <p:sp>
        <p:nvSpPr>
          <p:cNvPr id="6" name="下矢印 5"/>
          <p:cNvSpPr/>
          <p:nvPr/>
        </p:nvSpPr>
        <p:spPr>
          <a:xfrm rot="16200000">
            <a:off x="5097046" y="1950243"/>
            <a:ext cx="421555" cy="1142214"/>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rot="19144265">
            <a:off x="5145530" y="2021805"/>
            <a:ext cx="109427" cy="999090"/>
          </a:xfrm>
          <a:prstGeom prst="rect">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 name="正方形/長方形 8"/>
          <p:cNvSpPr/>
          <p:nvPr/>
        </p:nvSpPr>
        <p:spPr>
          <a:xfrm rot="2455735" flipH="1">
            <a:off x="5145530" y="2021805"/>
            <a:ext cx="109427" cy="999090"/>
          </a:xfrm>
          <a:prstGeom prst="rect">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67915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Flatiron</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ベイク補助プラグイン</a:t>
            </a:r>
            <a:endParaRPr kumimoji="1" lang="en-US" altLang="ja-JP" dirty="0" smtClean="0"/>
          </a:p>
          <a:p>
            <a:r>
              <a:rPr lang="ja-JP" altLang="en-US" dirty="0"/>
              <a:t>複数オブジェクト</a:t>
            </a:r>
            <a:r>
              <a:rPr lang="ja-JP" altLang="en-US" dirty="0" smtClean="0"/>
              <a:t>を１枚にベイク</a:t>
            </a:r>
            <a:endParaRPr kumimoji="1" lang="en-US" altLang="ja-JP" dirty="0" smtClean="0"/>
          </a:p>
          <a:p>
            <a:r>
              <a:rPr lang="ja-JP" altLang="en-US" dirty="0" smtClean="0"/>
              <a:t>簡易な設定による</a:t>
            </a:r>
            <a:r>
              <a:rPr lang="en-US" altLang="ja-JP" dirty="0" smtClean="0"/>
              <a:t>UV</a:t>
            </a:r>
            <a:r>
              <a:rPr lang="ja-JP" altLang="en-US" dirty="0" smtClean="0"/>
              <a:t>の自動展開</a:t>
            </a:r>
            <a:endParaRPr lang="en-US" altLang="ja-JP" dirty="0" smtClean="0"/>
          </a:p>
          <a:p>
            <a:pPr lvl="1"/>
            <a:r>
              <a:rPr lang="ja-JP" altLang="en-US" dirty="0" smtClean="0"/>
              <a:t>解像度</a:t>
            </a:r>
            <a:endParaRPr lang="en-US" altLang="ja-JP" dirty="0" smtClean="0"/>
          </a:p>
          <a:p>
            <a:pPr lvl="1"/>
            <a:r>
              <a:rPr lang="ja-JP" altLang="en-US" dirty="0" smtClean="0"/>
              <a:t>パディング</a:t>
            </a:r>
            <a:endParaRPr lang="en-US" altLang="ja-JP" dirty="0" smtClean="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2499742"/>
            <a:ext cx="1587801" cy="1587801"/>
          </a:xfrm>
          <a:prstGeom prst="rect">
            <a:avLst/>
          </a:prstGeom>
          <a:ln>
            <a:solidFill>
              <a:schemeClr val="tx1">
                <a:lumMod val="75000"/>
              </a:schemeClr>
            </a:solidFill>
          </a:ln>
        </p:spPr>
      </p:pic>
      <p:pic>
        <p:nvPicPr>
          <p:cNvPr id="6" name="図 5"/>
          <p:cNvPicPr>
            <a:picLocks noChangeAspect="1"/>
          </p:cNvPicPr>
          <p:nvPr/>
        </p:nvPicPr>
        <p:blipFill>
          <a:blip r:embed="rId4" cstate="print"/>
          <a:stretch>
            <a:fillRect/>
          </a:stretch>
        </p:blipFill>
        <p:spPr>
          <a:xfrm>
            <a:off x="5717899" y="1069204"/>
            <a:ext cx="2544497" cy="1125834"/>
          </a:xfrm>
          <a:prstGeom prst="rect">
            <a:avLst/>
          </a:prstGeom>
        </p:spPr>
      </p:pic>
      <p:pic>
        <p:nvPicPr>
          <p:cNvPr id="5" name="図 4"/>
          <p:cNvPicPr>
            <a:picLocks noChangeAspect="1"/>
          </p:cNvPicPr>
          <p:nvPr/>
        </p:nvPicPr>
        <p:blipFill>
          <a:blip r:embed="rId5"/>
          <a:stretch>
            <a:fillRect/>
          </a:stretch>
        </p:blipFill>
        <p:spPr>
          <a:xfrm>
            <a:off x="7145828" y="2478387"/>
            <a:ext cx="1609507" cy="1606387"/>
          </a:xfrm>
          <a:prstGeom prst="rect">
            <a:avLst/>
          </a:prstGeom>
          <a:ln>
            <a:solidFill>
              <a:schemeClr val="tx1">
                <a:lumMod val="75000"/>
              </a:schemeClr>
            </a:solidFill>
          </a:ln>
        </p:spPr>
      </p:pic>
      <p:sp>
        <p:nvSpPr>
          <p:cNvPr id="8" name="下矢印 7"/>
          <p:cNvSpPr/>
          <p:nvPr/>
        </p:nvSpPr>
        <p:spPr>
          <a:xfrm rot="16200000">
            <a:off x="6834325" y="3179902"/>
            <a:ext cx="288032" cy="227480"/>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541980" y="4087543"/>
            <a:ext cx="970932" cy="369332"/>
          </a:xfrm>
          <a:prstGeom prst="rect">
            <a:avLst/>
          </a:prstGeom>
          <a:noFill/>
        </p:spPr>
        <p:txBody>
          <a:bodyPr wrap="square" rtlCol="0">
            <a:spAutoFit/>
          </a:bodyPr>
          <a:lstStyle/>
          <a:p>
            <a:r>
              <a:rPr kumimoji="1" lang="en-US" altLang="ja-JP" dirty="0" smtClean="0">
                <a:solidFill>
                  <a:schemeClr val="tx1">
                    <a:lumMod val="75000"/>
                  </a:schemeClr>
                </a:solidFill>
              </a:rPr>
              <a:t>UV</a:t>
            </a:r>
            <a:r>
              <a:rPr kumimoji="1" lang="ja-JP" altLang="en-US" dirty="0" smtClean="0">
                <a:solidFill>
                  <a:schemeClr val="tx1">
                    <a:lumMod val="75000"/>
                  </a:schemeClr>
                </a:solidFill>
              </a:rPr>
              <a:t>展開</a:t>
            </a:r>
            <a:endParaRPr kumimoji="1" lang="ja-JP" altLang="en-US" dirty="0">
              <a:solidFill>
                <a:schemeClr val="tx1">
                  <a:lumMod val="75000"/>
                </a:schemeClr>
              </a:solidFill>
            </a:endParaRPr>
          </a:p>
        </p:txBody>
      </p:sp>
      <p:sp>
        <p:nvSpPr>
          <p:cNvPr id="11" name="テキスト ボックス 10"/>
          <p:cNvSpPr txBox="1"/>
          <p:nvPr/>
        </p:nvSpPr>
        <p:spPr>
          <a:xfrm>
            <a:off x="7546458" y="4104634"/>
            <a:ext cx="808246" cy="369332"/>
          </a:xfrm>
          <a:prstGeom prst="rect">
            <a:avLst/>
          </a:prstGeom>
          <a:noFill/>
        </p:spPr>
        <p:txBody>
          <a:bodyPr wrap="square" rtlCol="0">
            <a:spAutoFit/>
          </a:bodyPr>
          <a:lstStyle/>
          <a:p>
            <a:r>
              <a:rPr lang="ja-JP" altLang="en-US" dirty="0">
                <a:solidFill>
                  <a:schemeClr val="tx1">
                    <a:lumMod val="75000"/>
                  </a:schemeClr>
                </a:solidFill>
              </a:rPr>
              <a:t>ベイク</a:t>
            </a:r>
            <a:endParaRPr kumimoji="1" lang="ja-JP" altLang="en-US" dirty="0">
              <a:solidFill>
                <a:schemeClr val="tx1">
                  <a:lumMod val="75000"/>
                </a:schemeClr>
              </a:solidFill>
            </a:endParaRPr>
          </a:p>
        </p:txBody>
      </p:sp>
    </p:spTree>
    <p:extLst>
      <p:ext uri="{BB962C8B-B14F-4D97-AF65-F5344CB8AC3E}">
        <p14:creationId xmlns:p14="http://schemas.microsoft.com/office/powerpoint/2010/main" val="1232764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本講演でお話すること</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smtClean="0"/>
              <a:t>DCC</a:t>
            </a:r>
            <a:r>
              <a:rPr kumimoji="1" lang="ja-JP" altLang="en-US" dirty="0" smtClean="0"/>
              <a:t>ツールでライトマップをベイクしたときの奮闘記</a:t>
            </a:r>
            <a:endParaRPr kumimoji="1" lang="en-US" altLang="ja-JP" dirty="0" smtClean="0"/>
          </a:p>
          <a:p>
            <a:pPr lvl="1"/>
            <a:r>
              <a:rPr lang="ja-JP" altLang="en-US" dirty="0" smtClean="0"/>
              <a:t>日頃はミドルウェアを作</a:t>
            </a:r>
            <a:r>
              <a:rPr lang="ja-JP" altLang="en-US" dirty="0"/>
              <a:t>る</a:t>
            </a:r>
            <a:r>
              <a:rPr lang="en-US" altLang="ja-JP" dirty="0" smtClean="0"/>
              <a:t>1</a:t>
            </a:r>
            <a:r>
              <a:rPr lang="ja-JP" altLang="en-US" dirty="0" smtClean="0"/>
              <a:t>人のエンジニア</a:t>
            </a:r>
            <a:endParaRPr lang="en-US" altLang="ja-JP" dirty="0" smtClean="0"/>
          </a:p>
          <a:p>
            <a:pPr lvl="1"/>
            <a:endParaRPr lang="en-US" altLang="ja-JP" dirty="0" smtClean="0"/>
          </a:p>
          <a:p>
            <a:r>
              <a:rPr lang="en-US" altLang="ja-JP" dirty="0" smtClean="0">
                <a:solidFill>
                  <a:schemeClr val="accent6"/>
                </a:solidFill>
              </a:rPr>
              <a:t>High Dynamic Range</a:t>
            </a:r>
            <a:r>
              <a:rPr lang="ja-JP" altLang="en-US" dirty="0" smtClean="0"/>
              <a:t>なライトマップ</a:t>
            </a:r>
            <a:endParaRPr lang="en-US" altLang="ja-JP" dirty="0" smtClean="0"/>
          </a:p>
          <a:p>
            <a:pPr lvl="1"/>
            <a:r>
              <a:rPr lang="ja-JP" altLang="en-US" dirty="0" smtClean="0"/>
              <a:t>物理ベースレンダリング</a:t>
            </a:r>
            <a:endParaRPr lang="en-US" altLang="ja-JP" dirty="0" smtClean="0"/>
          </a:p>
          <a:p>
            <a:endParaRPr lang="en-US" altLang="ja-JP" dirty="0" smtClean="0"/>
          </a:p>
          <a:p>
            <a:r>
              <a:rPr lang="ja-JP" altLang="en-US" dirty="0" smtClean="0"/>
              <a:t>１人で扱えるワークフロー</a:t>
            </a:r>
            <a:endParaRPr lang="en-US" altLang="ja-JP" dirty="0" smtClean="0"/>
          </a:p>
          <a:p>
            <a:pPr lvl="1"/>
            <a:r>
              <a:rPr lang="ja-JP" altLang="en-US" dirty="0"/>
              <a:t>ちょっと</a:t>
            </a:r>
            <a:r>
              <a:rPr lang="ja-JP" altLang="en-US" dirty="0" smtClean="0"/>
              <a:t>扱いづらい</a:t>
            </a:r>
            <a:endParaRPr lang="en-US" altLang="ja-JP" dirty="0" smtClean="0"/>
          </a:p>
        </p:txBody>
      </p:sp>
    </p:spTree>
    <p:extLst>
      <p:ext uri="{BB962C8B-B14F-4D97-AF65-F5344CB8AC3E}">
        <p14:creationId xmlns:p14="http://schemas.microsoft.com/office/powerpoint/2010/main" val="1766944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正方形/長方形 589"/>
          <p:cNvSpPr/>
          <p:nvPr/>
        </p:nvSpPr>
        <p:spPr>
          <a:xfrm>
            <a:off x="4680169" y="3238150"/>
            <a:ext cx="1403999" cy="986214"/>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lang="en-US" altLang="ja-JP" dirty="0" smtClean="0"/>
              <a:t>UV</a:t>
            </a:r>
            <a:r>
              <a:rPr lang="ja-JP" altLang="en-US" dirty="0" smtClean="0"/>
              <a:t>展開</a:t>
            </a:r>
            <a:endParaRPr kumimoji="1" lang="ja-JP" altLang="en-US" dirty="0"/>
          </a:p>
        </p:txBody>
      </p:sp>
      <p:sp>
        <p:nvSpPr>
          <p:cNvPr id="5" name="正方形/長方形 4"/>
          <p:cNvSpPr/>
          <p:nvPr/>
        </p:nvSpPr>
        <p:spPr>
          <a:xfrm>
            <a:off x="932059" y="2117843"/>
            <a:ext cx="5152109" cy="1122577"/>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dirty="0" smtClean="0">
                <a:solidFill>
                  <a:schemeClr val="lt1">
                    <a:alpha val="20000"/>
                  </a:schemeClr>
                </a:solidFill>
              </a:rPr>
              <a:t>Flatiron</a:t>
            </a:r>
            <a:endParaRPr kumimoji="1" lang="ja-JP" altLang="en-US" dirty="0">
              <a:solidFill>
                <a:schemeClr val="lt1">
                  <a:alpha val="20000"/>
                </a:schemeClr>
              </a:solidFill>
            </a:endParaRPr>
          </a:p>
        </p:txBody>
      </p:sp>
      <p:cxnSp>
        <p:nvCxnSpPr>
          <p:cNvPr id="15" name="カギ線コネクタ 14"/>
          <p:cNvCxnSpPr>
            <a:stCxn id="53" idx="0"/>
            <a:endCxn id="135" idx="1"/>
          </p:cNvCxnSpPr>
          <p:nvPr/>
        </p:nvCxnSpPr>
        <p:spPr>
          <a:xfrm rot="5400000" flipH="1" flipV="1">
            <a:off x="2150375" y="1755524"/>
            <a:ext cx="1492100" cy="326814"/>
          </a:xfrm>
          <a:prstGeom prst="bentConnector2">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8" idx="3"/>
            <a:endCxn id="53" idx="1"/>
          </p:cNvCxnSpPr>
          <p:nvPr/>
        </p:nvCxnSpPr>
        <p:spPr>
          <a:xfrm>
            <a:off x="1948659" y="2901883"/>
            <a:ext cx="249116" cy="585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197775" y="2664981"/>
            <a:ext cx="1070486" cy="48550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t>UV</a:t>
            </a:r>
            <a:r>
              <a:rPr lang="ja-JP" altLang="en-US" sz="1600" dirty="0"/>
              <a:t>展開</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sp>
        <p:nvSpPr>
          <p:cNvPr id="67" name="正方形/長方形 66"/>
          <p:cNvSpPr/>
          <p:nvPr/>
        </p:nvSpPr>
        <p:spPr>
          <a:xfrm>
            <a:off x="7774988" y="2581787"/>
            <a:ext cx="1210361" cy="651891"/>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solidFill>
                  <a:schemeClr val="lt1">
                    <a:alpha val="20000"/>
                  </a:schemeClr>
                </a:solidFill>
              </a:rPr>
              <a:t>描画</a:t>
            </a:r>
            <a:endParaRPr kumimoji="1" lang="en-US" altLang="ja-JP" dirty="0" smtClean="0">
              <a:solidFill>
                <a:schemeClr val="lt1">
                  <a:alpha val="20000"/>
                </a:schemeClr>
              </a:solidFill>
            </a:endParaRPr>
          </a:p>
          <a:p>
            <a:pPr algn="ctr"/>
            <a:r>
              <a:rPr lang="ja-JP" altLang="en-US" dirty="0">
                <a:solidFill>
                  <a:schemeClr val="lt1">
                    <a:alpha val="20000"/>
                  </a:schemeClr>
                </a:solidFill>
              </a:rPr>
              <a:t>エンジン</a:t>
            </a:r>
            <a:endParaRPr kumimoji="1" lang="ja-JP" altLang="en-US" dirty="0">
              <a:solidFill>
                <a:schemeClr val="lt1">
                  <a:alpha val="20000"/>
                </a:schemeClr>
              </a:solidFill>
            </a:endParaRPr>
          </a:p>
        </p:txBody>
      </p:sp>
      <p:sp>
        <p:nvSpPr>
          <p:cNvPr id="68" name="テキスト ボックス 67"/>
          <p:cNvSpPr txBox="1"/>
          <p:nvPr/>
        </p:nvSpPr>
        <p:spPr>
          <a:xfrm>
            <a:off x="6292291" y="2630733"/>
            <a:ext cx="1167429" cy="553998"/>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600" dirty="0" smtClean="0">
                <a:solidFill>
                  <a:schemeClr val="dk1">
                    <a:alpha val="20000"/>
                  </a:schemeClr>
                </a:solidFill>
                <a:latin typeface="Segoe UI" panose="020B0502040204020203" pitchFamily="34" charset="0"/>
                <a:cs typeface="Segoe UI" panose="020B0502040204020203" pitchFamily="34" charset="0"/>
              </a:rPr>
              <a:t>ライトマップ</a:t>
            </a:r>
            <a: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br>
            <a:r>
              <a:rPr lang="en-US" altLang="ja-JP" sz="1400" dirty="0" err="1" smtClean="0">
                <a:solidFill>
                  <a:schemeClr val="dk1">
                    <a:alpha val="20000"/>
                  </a:schemeClr>
                </a:solidFill>
                <a:latin typeface="Segoe UI" panose="020B0502040204020203" pitchFamily="34" charset="0"/>
                <a:cs typeface="Segoe UI" panose="020B0502040204020203" pitchFamily="34" charset="0"/>
              </a:rPr>
              <a:t>dds</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600" dirty="0" smtClean="0">
              <a:solidFill>
                <a:schemeClr val="dk1">
                  <a:alpha val="20000"/>
                </a:schemeClr>
              </a:solidFill>
              <a:latin typeface="Segoe UI" panose="020B0502040204020203" pitchFamily="34" charset="0"/>
              <a:cs typeface="Segoe UI" panose="020B0502040204020203" pitchFamily="34" charset="0"/>
            </a:endParaRPr>
          </a:p>
        </p:txBody>
      </p:sp>
      <p:sp>
        <p:nvSpPr>
          <p:cNvPr id="69" name="テキスト ボックス 68"/>
          <p:cNvSpPr txBox="1"/>
          <p:nvPr/>
        </p:nvSpPr>
        <p:spPr>
          <a:xfrm>
            <a:off x="6292291" y="3472276"/>
            <a:ext cx="1608306" cy="738664"/>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dirty="0">
                <a:solidFill>
                  <a:schemeClr val="dk1">
                    <a:alpha val="20000"/>
                  </a:schemeClr>
                </a:solidFill>
                <a:latin typeface="Segoe UI" panose="020B0502040204020203" pitchFamily="34" charset="0"/>
                <a:cs typeface="Segoe UI" panose="020B0502040204020203" pitchFamily="34" charset="0"/>
              </a:rPr>
              <a:t>オブジェクト</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と</a:t>
            </a:r>
            <a: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b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ライトマップの対応</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a:p>
            <a:pPr algn="ctr"/>
            <a:r>
              <a:rPr kumimoji="1" lang="en-US" altLang="ja-JP" sz="1400" dirty="0" err="1" smtClean="0">
                <a:solidFill>
                  <a:schemeClr val="dk1">
                    <a:alpha val="20000"/>
                  </a:schemeClr>
                </a:solidFill>
                <a:latin typeface="Segoe UI" panose="020B0502040204020203" pitchFamily="34" charset="0"/>
                <a:cs typeface="Segoe UI" panose="020B0502040204020203" pitchFamily="34" charset="0"/>
              </a:rPr>
              <a:t>csv</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p:txBody>
      </p:sp>
      <p:cxnSp>
        <p:nvCxnSpPr>
          <p:cNvPr id="70" name="カギ線コネクタ 19"/>
          <p:cNvCxnSpPr>
            <a:stCxn id="135" idx="3"/>
            <a:endCxn id="67" idx="0"/>
          </p:cNvCxnSpPr>
          <p:nvPr/>
        </p:nvCxnSpPr>
        <p:spPr>
          <a:xfrm>
            <a:off x="5516005" y="1172881"/>
            <a:ext cx="2864164" cy="1408906"/>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a:off x="4823683" y="3572009"/>
            <a:ext cx="1131832" cy="523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smtClean="0">
                <a:solidFill>
                  <a:schemeClr val="dk1">
                    <a:alpha val="20000"/>
                  </a:schemeClr>
                </a:solidFill>
              </a:rPr>
              <a:t>ベイク済み</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cxnSp>
        <p:nvCxnSpPr>
          <p:cNvPr id="88" name="直線矢印コネクタ 87"/>
          <p:cNvCxnSpPr>
            <a:stCxn id="85" idx="3"/>
            <a:endCxn id="69" idx="1"/>
          </p:cNvCxnSpPr>
          <p:nvPr/>
        </p:nvCxnSpPr>
        <p:spPr>
          <a:xfrm>
            <a:off x="5955515" y="3833755"/>
            <a:ext cx="336776" cy="7853"/>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4760546" y="2152601"/>
            <a:ext cx="1216477" cy="1053321"/>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Backburner</a:t>
            </a:r>
            <a:endParaRPr kumimoji="1" lang="ja-JP" altLang="en-US" sz="1600" dirty="0">
              <a:solidFill>
                <a:schemeClr val="lt1">
                  <a:alpha val="20000"/>
                </a:schemeClr>
              </a:solidFill>
            </a:endParaRPr>
          </a:p>
        </p:txBody>
      </p:sp>
      <p:cxnSp>
        <p:nvCxnSpPr>
          <p:cNvPr id="126" name="直線矢印コネクタ 125"/>
          <p:cNvCxnSpPr>
            <a:stCxn id="68" idx="3"/>
            <a:endCxn id="67" idx="1"/>
          </p:cNvCxnSpPr>
          <p:nvPr/>
        </p:nvCxnSpPr>
        <p:spPr>
          <a:xfrm>
            <a:off x="7459720" y="2907732"/>
            <a:ext cx="315268" cy="1"/>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059832" y="880493"/>
            <a:ext cx="2456173" cy="58477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err="1" smtClean="0">
                <a:solidFill>
                  <a:schemeClr val="dk1">
                    <a:alpha val="20000"/>
                  </a:schemeClr>
                </a:solidFill>
                <a:latin typeface="Segoe UI" panose="020B0502040204020203" pitchFamily="34" charset="0"/>
                <a:cs typeface="Segoe UI" panose="020B0502040204020203" pitchFamily="34" charset="0"/>
              </a:rPr>
              <a:t>fbx</a:t>
            </a:r>
            <a:r>
              <a:rPr kumimoji="1" lang="ja-JP" altLang="en-US"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dirty="0" smtClean="0">
              <a:solidFill>
                <a:schemeClr val="dk1">
                  <a:alpha val="20000"/>
                </a:schemeClr>
              </a:solidFill>
              <a:latin typeface="Segoe UI" panose="020B0502040204020203" pitchFamily="34" charset="0"/>
              <a:cs typeface="Segoe UI" panose="020B0502040204020203" pitchFamily="34" charset="0"/>
            </a:endParaRPr>
          </a:p>
          <a:p>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  ジオメトリ</a:t>
            </a:r>
            <a:r>
              <a:rPr lang="ja-JP" altLang="en-US" sz="1400" dirty="0" smtClean="0">
                <a:solidFill>
                  <a:schemeClr val="dk1">
                    <a:alpha val="20000"/>
                  </a:schemeClr>
                </a:solidFill>
                <a:latin typeface="Segoe UI" panose="020B0502040204020203" pitchFamily="34" charset="0"/>
                <a:cs typeface="Segoe UI" panose="020B0502040204020203" pitchFamily="34" charset="0"/>
              </a:rPr>
              <a:t>、ライト、マテリアル</a:t>
            </a:r>
            <a:endParaRPr kumimoji="1" lang="ja-JP" altLang="en-US" sz="1000" dirty="0">
              <a:solidFill>
                <a:schemeClr val="dk1">
                  <a:alpha val="20000"/>
                </a:schemeClr>
              </a:solidFill>
              <a:latin typeface="Segoe UI" panose="020B0502040204020203" pitchFamily="34" charset="0"/>
              <a:cs typeface="Segoe UI" panose="020B0502040204020203" pitchFamily="34" charset="0"/>
            </a:endParaRPr>
          </a:p>
        </p:txBody>
      </p:sp>
      <p:sp>
        <p:nvSpPr>
          <p:cNvPr id="141" name="正方形/長方形 140"/>
          <p:cNvSpPr/>
          <p:nvPr/>
        </p:nvSpPr>
        <p:spPr>
          <a:xfrm>
            <a:off x="4883746" y="2474752"/>
            <a:ext cx="967572" cy="639408"/>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V-Ray</a:t>
            </a:r>
            <a:endParaRPr kumimoji="1" lang="ja-JP" altLang="en-US" sz="1600" dirty="0">
              <a:solidFill>
                <a:schemeClr val="lt1">
                  <a:alpha val="20000"/>
                </a:schemeClr>
              </a:solidFill>
            </a:endParaRPr>
          </a:p>
        </p:txBody>
      </p:sp>
      <p:cxnSp>
        <p:nvCxnSpPr>
          <p:cNvPr id="94" name="直線矢印コネクタ 93"/>
          <p:cNvCxnSpPr>
            <a:stCxn id="95" idx="3"/>
            <a:endCxn id="68" idx="1"/>
          </p:cNvCxnSpPr>
          <p:nvPr/>
        </p:nvCxnSpPr>
        <p:spPr>
          <a:xfrm>
            <a:off x="5747286" y="2905525"/>
            <a:ext cx="545005" cy="2207"/>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5029019" y="2787300"/>
            <a:ext cx="718267" cy="236449"/>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solidFill>
                  <a:schemeClr val="lt1">
                    <a:alpha val="20000"/>
                  </a:schemeClr>
                </a:solidFill>
              </a:rPr>
              <a:t>ベイク</a:t>
            </a:r>
            <a:endParaRPr kumimoji="1" lang="ja-JP" altLang="en-US" sz="1600" dirty="0">
              <a:solidFill>
                <a:schemeClr val="lt1">
                  <a:alpha val="20000"/>
                </a:schemeClr>
              </a:solidFill>
            </a:endParaRPr>
          </a:p>
        </p:txBody>
      </p:sp>
      <p:cxnSp>
        <p:nvCxnSpPr>
          <p:cNvPr id="183" name="カギ線コネクタ 19"/>
          <p:cNvCxnSpPr>
            <a:stCxn id="69" idx="3"/>
            <a:endCxn id="67" idx="2"/>
          </p:cNvCxnSpPr>
          <p:nvPr/>
        </p:nvCxnSpPr>
        <p:spPr>
          <a:xfrm flipV="1">
            <a:off x="7900597" y="3233678"/>
            <a:ext cx="479572" cy="607930"/>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53" idx="3"/>
            <a:endCxn id="427" idx="1"/>
          </p:cNvCxnSpPr>
          <p:nvPr/>
        </p:nvCxnSpPr>
        <p:spPr>
          <a:xfrm>
            <a:off x="3268261" y="2907734"/>
            <a:ext cx="329300" cy="0"/>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直線矢印コネクタ 364"/>
          <p:cNvCxnSpPr>
            <a:stCxn id="42" idx="2"/>
            <a:endCxn id="427" idx="0"/>
          </p:cNvCxnSpPr>
          <p:nvPr/>
        </p:nvCxnSpPr>
        <p:spPr>
          <a:xfrm>
            <a:off x="4128286" y="2022358"/>
            <a:ext cx="0" cy="642623"/>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26231" y="2757867"/>
            <a:ext cx="922428" cy="28803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smtClean="0"/>
              <a:t>UV</a:t>
            </a:r>
            <a:r>
              <a:rPr kumimoji="1" lang="ja-JP" altLang="en-US" dirty="0" smtClean="0"/>
              <a:t>展開</a:t>
            </a:r>
            <a:endParaRPr kumimoji="1" lang="ja-JP" altLang="en-US" dirty="0"/>
          </a:p>
        </p:txBody>
      </p:sp>
      <p:sp>
        <p:nvSpPr>
          <p:cNvPr id="427" name="正方形/長方形 426"/>
          <p:cNvSpPr/>
          <p:nvPr/>
        </p:nvSpPr>
        <p:spPr>
          <a:xfrm>
            <a:off x="3597561" y="2664981"/>
            <a:ext cx="1061450" cy="48550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solidFill>
                  <a:schemeClr val="dk1">
                    <a:alpha val="20000"/>
                  </a:schemeClr>
                </a:solidFill>
              </a:rPr>
              <a:t>V-Ray</a:t>
            </a:r>
            <a:r>
              <a:rPr kumimoji="1" lang="ja-JP" altLang="en-US" sz="1600" dirty="0" smtClean="0">
                <a:solidFill>
                  <a:schemeClr val="dk1">
                    <a:alpha val="20000"/>
                  </a:schemeClr>
                </a:solidFill>
              </a:rPr>
              <a:t>用</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cxnSp>
        <p:nvCxnSpPr>
          <p:cNvPr id="435" name="直線矢印コネクタ 434"/>
          <p:cNvCxnSpPr>
            <a:stCxn id="427" idx="3"/>
            <a:endCxn id="95" idx="1"/>
          </p:cNvCxnSpPr>
          <p:nvPr/>
        </p:nvCxnSpPr>
        <p:spPr>
          <a:xfrm flipV="1">
            <a:off x="4659011" y="2905525"/>
            <a:ext cx="370008" cy="2209"/>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直線矢印コネクタ 503"/>
          <p:cNvCxnSpPr>
            <a:stCxn id="95" idx="2"/>
            <a:endCxn id="85" idx="0"/>
          </p:cNvCxnSpPr>
          <p:nvPr/>
        </p:nvCxnSpPr>
        <p:spPr>
          <a:xfrm>
            <a:off x="5388153" y="3023749"/>
            <a:ext cx="1446" cy="548260"/>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36" idx="3"/>
            <a:endCxn id="8" idx="1"/>
          </p:cNvCxnSpPr>
          <p:nvPr/>
        </p:nvCxnSpPr>
        <p:spPr>
          <a:xfrm>
            <a:off x="766227" y="2901883"/>
            <a:ext cx="260004" cy="0"/>
          </a:xfrm>
          <a:prstGeom prst="straightConnector1">
            <a:avLst/>
          </a:prstGeom>
          <a:ln w="57150">
            <a:solidFill>
              <a:schemeClr val="accent3">
                <a:alpha val="2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角丸四角形吹き出し 37"/>
          <p:cNvSpPr/>
          <p:nvPr/>
        </p:nvSpPr>
        <p:spPr>
          <a:xfrm>
            <a:off x="3174447" y="3641264"/>
            <a:ext cx="1336857" cy="324143"/>
          </a:xfrm>
          <a:prstGeom prst="wedgeRoundRectCallout">
            <a:avLst>
              <a:gd name="adj1" fmla="val 74336"/>
              <a:gd name="adj2" fmla="val -267583"/>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lt1">
                    <a:alpha val="20000"/>
                  </a:schemeClr>
                </a:solidFill>
              </a:rPr>
              <a:t>自動ベイク</a:t>
            </a:r>
            <a:endParaRPr lang="en-US" altLang="ja-JP" dirty="0" smtClean="0">
              <a:solidFill>
                <a:schemeClr val="lt1">
                  <a:alpha val="20000"/>
                </a:schemeClr>
              </a:solidFill>
            </a:endParaRPr>
          </a:p>
        </p:txBody>
      </p:sp>
      <p:sp>
        <p:nvSpPr>
          <p:cNvPr id="43" name="角丸四角形吹き出し 42"/>
          <p:cNvSpPr/>
          <p:nvPr/>
        </p:nvSpPr>
        <p:spPr>
          <a:xfrm>
            <a:off x="6412506" y="1910326"/>
            <a:ext cx="1727439" cy="630887"/>
          </a:xfrm>
          <a:prstGeom prst="wedgeRoundRectCallout">
            <a:avLst>
              <a:gd name="adj1" fmla="val 40332"/>
              <a:gd name="adj2" fmla="val 80556"/>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solidFill>
                  <a:schemeClr val="lt1">
                    <a:alpha val="20000"/>
                  </a:schemeClr>
                </a:solidFill>
              </a:rPr>
              <a:t>描画エンジン</a:t>
            </a:r>
            <a:r>
              <a:rPr kumimoji="1" lang="en-US" altLang="ja-JP" dirty="0" smtClean="0">
                <a:solidFill>
                  <a:schemeClr val="lt1">
                    <a:alpha val="20000"/>
                  </a:schemeClr>
                </a:solidFill>
              </a:rPr>
              <a:t/>
            </a:r>
            <a:br>
              <a:rPr kumimoji="1" lang="en-US" altLang="ja-JP" dirty="0" smtClean="0">
                <a:solidFill>
                  <a:schemeClr val="lt1">
                    <a:alpha val="20000"/>
                  </a:schemeClr>
                </a:solidFill>
              </a:rPr>
            </a:br>
            <a:r>
              <a:rPr kumimoji="1" lang="ja-JP" altLang="en-US" dirty="0" err="1" smtClean="0">
                <a:solidFill>
                  <a:schemeClr val="lt1">
                    <a:alpha val="20000"/>
                  </a:schemeClr>
                </a:solidFill>
              </a:rPr>
              <a:t>への</a:t>
            </a:r>
            <a:r>
              <a:rPr kumimoji="1" lang="ja-JP" altLang="en-US" dirty="0" smtClean="0">
                <a:solidFill>
                  <a:schemeClr val="lt1">
                    <a:alpha val="20000"/>
                  </a:schemeClr>
                </a:solidFill>
              </a:rPr>
              <a:t>入力</a:t>
            </a:r>
            <a:endParaRPr kumimoji="1" lang="ja-JP" altLang="en-US" dirty="0">
              <a:solidFill>
                <a:schemeClr val="lt1">
                  <a:alpha val="20000"/>
                </a:schemeClr>
              </a:solidFill>
            </a:endParaRPr>
          </a:p>
        </p:txBody>
      </p:sp>
      <p:sp>
        <p:nvSpPr>
          <p:cNvPr id="39" name="角丸四角形吹き出し 38"/>
          <p:cNvSpPr/>
          <p:nvPr/>
        </p:nvSpPr>
        <p:spPr>
          <a:xfrm>
            <a:off x="1166980" y="3523079"/>
            <a:ext cx="1000820" cy="326622"/>
          </a:xfrm>
          <a:prstGeom prst="wedgeRoundRectCallout">
            <a:avLst>
              <a:gd name="adj1" fmla="val 46139"/>
              <a:gd name="adj2" fmla="val -230521"/>
              <a:gd name="adj3" fmla="val 166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t>UV</a:t>
            </a:r>
            <a:r>
              <a:rPr lang="ja-JP" altLang="en-US" dirty="0" smtClean="0"/>
              <a:t>展開</a:t>
            </a:r>
            <a:endParaRPr lang="en-US" altLang="ja-JP" dirty="0" smtClean="0"/>
          </a:p>
        </p:txBody>
      </p:sp>
      <p:sp>
        <p:nvSpPr>
          <p:cNvPr id="36" name="正方形/長方形 35"/>
          <p:cNvSpPr/>
          <p:nvPr/>
        </p:nvSpPr>
        <p:spPr>
          <a:xfrm>
            <a:off x="407804" y="1993270"/>
            <a:ext cx="358423" cy="1817226"/>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vert="eaVert" rtlCol="0" anchor="ctr"/>
          <a:lstStyle/>
          <a:p>
            <a:r>
              <a:rPr lang="ja-JP" altLang="en-US" dirty="0" smtClean="0">
                <a:solidFill>
                  <a:schemeClr val="dk1">
                    <a:alpha val="20000"/>
                  </a:schemeClr>
                </a:solidFill>
              </a:rPr>
              <a:t>ベイク</a:t>
            </a:r>
            <a:r>
              <a:rPr lang="ja-JP" altLang="en-US" dirty="0">
                <a:solidFill>
                  <a:schemeClr val="dk1">
                    <a:alpha val="20000"/>
                  </a:schemeClr>
                </a:solidFill>
              </a:rPr>
              <a:t>する</a:t>
            </a:r>
            <a:r>
              <a:rPr kumimoji="1" lang="ja-JP" altLang="en-US" dirty="0" smtClean="0">
                <a:solidFill>
                  <a:schemeClr val="dk1">
                    <a:alpha val="20000"/>
                  </a:schemeClr>
                </a:solidFill>
              </a:rPr>
              <a:t>モデル</a:t>
            </a:r>
            <a:r>
              <a:rPr lang="ja-JP" altLang="en-US" sz="1100" dirty="0" smtClean="0">
                <a:solidFill>
                  <a:schemeClr val="dk1">
                    <a:alpha val="20000"/>
                  </a:schemeClr>
                </a:solidFill>
              </a:rPr>
              <a:t>  </a:t>
            </a:r>
            <a:endParaRPr lang="en-US" altLang="ja-JP" sz="1200" dirty="0" smtClean="0">
              <a:solidFill>
                <a:schemeClr val="dk1">
                  <a:alpha val="20000"/>
                </a:schemeClr>
              </a:solidFill>
            </a:endParaRPr>
          </a:p>
        </p:txBody>
      </p:sp>
      <p:sp>
        <p:nvSpPr>
          <p:cNvPr id="40" name="角丸四角形吹き出し 39"/>
          <p:cNvSpPr/>
          <p:nvPr/>
        </p:nvSpPr>
        <p:spPr>
          <a:xfrm>
            <a:off x="334257" y="1086112"/>
            <a:ext cx="2306376" cy="630887"/>
          </a:xfrm>
          <a:prstGeom prst="wedgeRoundRectCallout">
            <a:avLst>
              <a:gd name="adj1" fmla="val -9547"/>
              <a:gd name="adj2" fmla="val 128994"/>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lt1">
                    <a:alpha val="20000"/>
                  </a:schemeClr>
                </a:solidFill>
              </a:rPr>
              <a:t>ベイク補助プラグイン</a:t>
            </a:r>
            <a:r>
              <a:rPr lang="en-US" altLang="ja-JP" dirty="0" smtClean="0">
                <a:solidFill>
                  <a:schemeClr val="lt1">
                    <a:alpha val="20000"/>
                  </a:schemeClr>
                </a:solidFill>
              </a:rPr>
              <a:t/>
            </a:r>
            <a:br>
              <a:rPr lang="en-US" altLang="ja-JP" dirty="0" smtClean="0">
                <a:solidFill>
                  <a:schemeClr val="lt1">
                    <a:alpha val="20000"/>
                  </a:schemeClr>
                </a:solidFill>
              </a:rPr>
            </a:br>
            <a:r>
              <a:rPr lang="ja-JP" altLang="en-US" dirty="0" smtClean="0">
                <a:solidFill>
                  <a:schemeClr val="lt1">
                    <a:alpha val="20000"/>
                  </a:schemeClr>
                </a:solidFill>
              </a:rPr>
              <a:t>の導入</a:t>
            </a:r>
            <a:endParaRPr kumimoji="1" lang="ja-JP" altLang="en-US" dirty="0">
              <a:solidFill>
                <a:schemeClr val="lt1">
                  <a:alpha val="20000"/>
                </a:schemeClr>
              </a:solidFill>
            </a:endParaRPr>
          </a:p>
        </p:txBody>
      </p:sp>
      <p:sp>
        <p:nvSpPr>
          <p:cNvPr id="41" name="角丸四角形吹き出し 40"/>
          <p:cNvSpPr/>
          <p:nvPr/>
        </p:nvSpPr>
        <p:spPr>
          <a:xfrm>
            <a:off x="5661074" y="1259256"/>
            <a:ext cx="1434194" cy="576316"/>
          </a:xfrm>
          <a:prstGeom prst="wedgeRoundRectCallout">
            <a:avLst>
              <a:gd name="adj1" fmla="val -37526"/>
              <a:gd name="adj2" fmla="val 118387"/>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solidFill>
                  <a:schemeClr val="lt1">
                    <a:alpha val="20000"/>
                  </a:schemeClr>
                </a:solidFill>
              </a:rPr>
              <a:t>ネットワーク</a:t>
            </a:r>
            <a:r>
              <a:rPr kumimoji="1" lang="en-US" altLang="ja-JP" dirty="0" smtClean="0">
                <a:solidFill>
                  <a:schemeClr val="lt1">
                    <a:alpha val="20000"/>
                  </a:schemeClr>
                </a:solidFill>
              </a:rPr>
              <a:t/>
            </a:r>
            <a:br>
              <a:rPr kumimoji="1" lang="en-US" altLang="ja-JP" dirty="0" smtClean="0">
                <a:solidFill>
                  <a:schemeClr val="lt1">
                    <a:alpha val="20000"/>
                  </a:schemeClr>
                </a:solidFill>
              </a:rPr>
            </a:br>
            <a:r>
              <a:rPr kumimoji="1" lang="ja-JP" altLang="en-US" dirty="0" smtClean="0">
                <a:solidFill>
                  <a:schemeClr val="lt1">
                    <a:alpha val="20000"/>
                  </a:schemeClr>
                </a:solidFill>
              </a:rPr>
              <a:t>レンダリング</a:t>
            </a:r>
            <a:endParaRPr kumimoji="1" lang="ja-JP" altLang="en-US" dirty="0">
              <a:solidFill>
                <a:schemeClr val="lt1">
                  <a:alpha val="20000"/>
                </a:schemeClr>
              </a:solidFill>
            </a:endParaRPr>
          </a:p>
        </p:txBody>
      </p:sp>
      <p:sp>
        <p:nvSpPr>
          <p:cNvPr id="42" name="正方形/長方形 41"/>
          <p:cNvSpPr/>
          <p:nvPr/>
        </p:nvSpPr>
        <p:spPr>
          <a:xfrm>
            <a:off x="2807350" y="1532866"/>
            <a:ext cx="2641871" cy="489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smtClean="0">
                <a:solidFill>
                  <a:schemeClr val="dk1">
                    <a:alpha val="20000"/>
                  </a:schemeClr>
                </a:solidFill>
              </a:rPr>
              <a:t>名前付き選択セットとライトマップ</a:t>
            </a:r>
            <a:r>
              <a:rPr lang="en-US" altLang="ja-JP" sz="1400" dirty="0" smtClean="0">
                <a:solidFill>
                  <a:schemeClr val="dk1">
                    <a:alpha val="20000"/>
                  </a:schemeClr>
                </a:solidFill>
              </a:rPr>
              <a:t/>
            </a:r>
            <a:br>
              <a:rPr lang="en-US" altLang="ja-JP" sz="1400" dirty="0" smtClean="0">
                <a:solidFill>
                  <a:schemeClr val="dk1">
                    <a:alpha val="20000"/>
                  </a:schemeClr>
                </a:solidFill>
              </a:rPr>
            </a:br>
            <a:r>
              <a:rPr lang="ja-JP" altLang="en-US" sz="1400" dirty="0" smtClean="0">
                <a:solidFill>
                  <a:schemeClr val="dk1">
                    <a:alpha val="20000"/>
                  </a:schemeClr>
                </a:solidFill>
              </a:rPr>
              <a:t>の対応</a:t>
            </a:r>
            <a:r>
              <a:rPr lang="en-US" altLang="ja-JP" sz="1400" dirty="0" smtClean="0">
                <a:solidFill>
                  <a:schemeClr val="dk1">
                    <a:alpha val="20000"/>
                  </a:schemeClr>
                </a:solidFill>
              </a:rPr>
              <a:t>csv</a:t>
            </a:r>
            <a:r>
              <a:rPr lang="ja-JP" altLang="en-US" sz="1400" dirty="0" smtClean="0">
                <a:solidFill>
                  <a:schemeClr val="dk1">
                    <a:alpha val="20000"/>
                  </a:schemeClr>
                </a:solidFill>
              </a:rPr>
              <a:t>ファイル</a:t>
            </a:r>
            <a:endParaRPr lang="en-US" altLang="ja-JP" sz="1000" dirty="0" smtClean="0">
              <a:solidFill>
                <a:schemeClr val="dk1">
                  <a:alpha val="20000"/>
                </a:schemeClr>
              </a:solidFill>
            </a:endParaRPr>
          </a:p>
        </p:txBody>
      </p:sp>
    </p:spTree>
    <p:extLst>
      <p:ext uri="{BB962C8B-B14F-4D97-AF65-F5344CB8AC3E}">
        <p14:creationId xmlns:p14="http://schemas.microsoft.com/office/powerpoint/2010/main" val="1344465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オブジェクトを複数選択して</a:t>
            </a:r>
            <a:r>
              <a:rPr kumimoji="1" lang="en-US" altLang="ja-JP" dirty="0" smtClean="0"/>
              <a:t>UV</a:t>
            </a:r>
            <a:r>
              <a:rPr kumimoji="1" lang="ja-JP" altLang="en-US" dirty="0" smtClean="0"/>
              <a:t>展開</a:t>
            </a:r>
            <a:endParaRPr kumimoji="1" lang="ja-JP" altLang="en-US" dirty="0"/>
          </a:p>
        </p:txBody>
      </p:sp>
      <p:sp>
        <p:nvSpPr>
          <p:cNvPr id="3" name="コンテンツ プレースホルダー 2"/>
          <p:cNvSpPr>
            <a:spLocks noGrp="1"/>
          </p:cNvSpPr>
          <p:nvPr>
            <p:ph idx="1"/>
          </p:nvPr>
        </p:nvSpPr>
        <p:spPr>
          <a:xfrm>
            <a:off x="457200" y="915566"/>
            <a:ext cx="8229600" cy="3600400"/>
          </a:xfrm>
        </p:spPr>
        <p:txBody>
          <a:bodyPr>
            <a:normAutofit/>
          </a:bodyPr>
          <a:lstStyle/>
          <a:p>
            <a:r>
              <a:rPr lang="ja-JP" altLang="en-US" dirty="0"/>
              <a:t>オブジェクト</a:t>
            </a:r>
            <a:r>
              <a:rPr lang="ja-JP" altLang="en-US" dirty="0" smtClean="0"/>
              <a:t>を複数選択して、</a:t>
            </a:r>
            <a:r>
              <a:rPr lang="en-US" altLang="ja-JP" dirty="0" smtClean="0"/>
              <a:t/>
            </a:r>
            <a:br>
              <a:rPr lang="en-US" altLang="ja-JP" dirty="0" smtClean="0"/>
            </a:br>
            <a:r>
              <a:rPr lang="en-US" altLang="ja-JP" dirty="0" smtClean="0"/>
              <a:t>UV</a:t>
            </a:r>
            <a:r>
              <a:rPr lang="ja-JP" altLang="en-US" dirty="0" smtClean="0"/>
              <a:t>展開する作業を繰り返す</a:t>
            </a:r>
            <a:endParaRPr lang="en-US" altLang="ja-JP" dirty="0"/>
          </a:p>
          <a:p>
            <a:pPr lvl="1"/>
            <a:endParaRPr lang="en-US" altLang="ja-JP" dirty="0" smtClean="0"/>
          </a:p>
          <a:p>
            <a:r>
              <a:rPr lang="en-US" altLang="ja-JP" dirty="0" smtClean="0"/>
              <a:t>UV</a:t>
            </a:r>
            <a:r>
              <a:rPr lang="ja-JP" altLang="en-US" dirty="0" smtClean="0"/>
              <a:t>を確認して、</a:t>
            </a:r>
            <a:r>
              <a:rPr lang="en-US" altLang="ja-JP" dirty="0"/>
              <a:t/>
            </a:r>
            <a:br>
              <a:rPr lang="en-US" altLang="ja-JP" dirty="0"/>
            </a:br>
            <a:r>
              <a:rPr lang="ja-JP" altLang="en-US" dirty="0" smtClean="0"/>
              <a:t>各オブジェクトと</a:t>
            </a:r>
            <a:r>
              <a:rPr lang="en-US" altLang="ja-JP" dirty="0" smtClean="0"/>
              <a:t/>
            </a:r>
            <a:br>
              <a:rPr lang="en-US" altLang="ja-JP" dirty="0" smtClean="0"/>
            </a:br>
            <a:r>
              <a:rPr lang="ja-JP" altLang="en-US" dirty="0" smtClean="0"/>
              <a:t>ライトマップの対応を</a:t>
            </a:r>
            <a:r>
              <a:rPr lang="ja-JP" altLang="en-US" dirty="0"/>
              <a:t>決定</a:t>
            </a:r>
            <a:endParaRPr kumimoji="1" lang="ja-JP" altLang="en-US" dirty="0"/>
          </a:p>
        </p:txBody>
      </p:sp>
      <p:pic>
        <p:nvPicPr>
          <p:cNvPr id="14" name="図 13"/>
          <p:cNvPicPr>
            <a:picLocks noChangeAspect="1"/>
          </p:cNvPicPr>
          <p:nvPr/>
        </p:nvPicPr>
        <p:blipFill>
          <a:blip r:embed="rId3" cstate="print"/>
          <a:stretch>
            <a:fillRect/>
          </a:stretch>
        </p:blipFill>
        <p:spPr>
          <a:xfrm>
            <a:off x="5364088" y="2531079"/>
            <a:ext cx="2798379" cy="1692449"/>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610" y="1166859"/>
            <a:ext cx="1214671" cy="1214671"/>
          </a:xfrm>
          <a:prstGeom prst="rect">
            <a:avLst/>
          </a:prstGeom>
          <a:solidFill>
            <a:schemeClr val="bg1"/>
          </a:solidFill>
          <a:ln>
            <a:solidFill>
              <a:schemeClr val="tx2"/>
            </a:solidFill>
          </a:ln>
        </p:spPr>
      </p:pic>
      <p:pic>
        <p:nvPicPr>
          <p:cNvPr id="20" name="コンテンツ プレースホルダー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1172327"/>
            <a:ext cx="1206420" cy="1206420"/>
          </a:xfrm>
          <a:prstGeom prst="rect">
            <a:avLst/>
          </a:prstGeom>
          <a:solidFill>
            <a:schemeClr val="bg1"/>
          </a:solidFill>
          <a:ln>
            <a:solidFill>
              <a:schemeClr val="tx2"/>
            </a:solidFill>
          </a:ln>
        </p:spPr>
      </p:pic>
      <p:pic>
        <p:nvPicPr>
          <p:cNvPr id="7" name="コンテンツ プレースホルダー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214" y="1172327"/>
            <a:ext cx="1204243" cy="1204243"/>
          </a:xfrm>
          <a:prstGeom prst="rect">
            <a:avLst/>
          </a:prstGeom>
          <a:solidFill>
            <a:schemeClr val="bg1"/>
          </a:solidFill>
          <a:ln>
            <a:solidFill>
              <a:schemeClr val="tx2"/>
            </a:solidFill>
          </a:ln>
        </p:spPr>
      </p:pic>
    </p:spTree>
    <p:extLst>
      <p:ext uri="{BB962C8B-B14F-4D97-AF65-F5344CB8AC3E}">
        <p14:creationId xmlns:p14="http://schemas.microsoft.com/office/powerpoint/2010/main" val="226273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UV</a:t>
            </a:r>
            <a:r>
              <a:rPr lang="ja-JP" altLang="en-US" dirty="0" smtClean="0"/>
              <a:t>展開の</a:t>
            </a:r>
            <a:r>
              <a:rPr lang="ja-JP" altLang="en-US" dirty="0"/>
              <a:t>設定が保存されない</a:t>
            </a:r>
            <a:endParaRPr kumimoji="1" lang="ja-JP" altLang="en-US" dirty="0"/>
          </a:p>
        </p:txBody>
      </p:sp>
      <p:sp>
        <p:nvSpPr>
          <p:cNvPr id="3" name="コンテンツ プレースホルダー 2"/>
          <p:cNvSpPr>
            <a:spLocks noGrp="1"/>
          </p:cNvSpPr>
          <p:nvPr>
            <p:ph idx="1"/>
          </p:nvPr>
        </p:nvSpPr>
        <p:spPr>
          <a:xfrm>
            <a:off x="423958" y="3075805"/>
            <a:ext cx="8229600" cy="1559267"/>
          </a:xfrm>
        </p:spPr>
        <p:txBody>
          <a:bodyPr>
            <a:normAutofit fontScale="92500" lnSpcReduction="10000"/>
          </a:bodyPr>
          <a:lstStyle/>
          <a:p>
            <a:r>
              <a:rPr lang="ja-JP" altLang="en-US" dirty="0" smtClean="0"/>
              <a:t>ベイクする時に必要な情報が保存されない</a:t>
            </a:r>
            <a:endParaRPr lang="en-US" altLang="ja-JP" dirty="0" smtClean="0"/>
          </a:p>
          <a:p>
            <a:pPr lvl="1"/>
            <a:r>
              <a:rPr lang="ja-JP" altLang="en-US" dirty="0" smtClean="0"/>
              <a:t>解像度、パディング</a:t>
            </a:r>
            <a:endParaRPr lang="en-US" altLang="ja-JP" dirty="0" smtClean="0"/>
          </a:p>
          <a:p>
            <a:pPr lvl="1"/>
            <a:r>
              <a:rPr lang="ja-JP" altLang="en-US" dirty="0" smtClean="0"/>
              <a:t>ライトマップとオブジェクトの対応</a:t>
            </a:r>
            <a:endParaRPr lang="en-US" altLang="ja-JP" dirty="0" smtClean="0"/>
          </a:p>
          <a:p>
            <a:r>
              <a:rPr lang="ja-JP" altLang="en-US" dirty="0">
                <a:solidFill>
                  <a:schemeClr val="accent6"/>
                </a:solidFill>
              </a:rPr>
              <a:t>最新</a:t>
            </a:r>
            <a:r>
              <a:rPr lang="ja-JP" altLang="en-US" dirty="0" smtClean="0">
                <a:solidFill>
                  <a:schemeClr val="accent6"/>
                </a:solidFill>
              </a:rPr>
              <a:t>の</a:t>
            </a:r>
            <a:r>
              <a:rPr lang="en-US" altLang="ja-JP" dirty="0" smtClean="0">
                <a:solidFill>
                  <a:schemeClr val="accent6"/>
                </a:solidFill>
              </a:rPr>
              <a:t>Flatiron</a:t>
            </a:r>
            <a:r>
              <a:rPr lang="ja-JP" altLang="en-US" dirty="0" smtClean="0">
                <a:solidFill>
                  <a:schemeClr val="accent6"/>
                </a:solidFill>
              </a:rPr>
              <a:t>では改善された</a:t>
            </a:r>
            <a:endParaRPr lang="en-US" altLang="ja-JP" dirty="0">
              <a:solidFill>
                <a:schemeClr val="accent6"/>
              </a:solidFill>
            </a:endParaRPr>
          </a:p>
        </p:txBody>
      </p:sp>
      <p:sp>
        <p:nvSpPr>
          <p:cNvPr id="2050" name="AutoShape 2" descr="flatiron_modifier.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4" name="図 3"/>
          <p:cNvPicPr>
            <a:picLocks noChangeAspect="1"/>
          </p:cNvPicPr>
          <p:nvPr/>
        </p:nvPicPr>
        <p:blipFill rotWithShape="1">
          <a:blip r:embed="rId3" cstate="print"/>
          <a:srcRect l="8844" t="33920" r="34445" b="14961"/>
          <a:stretch/>
        </p:blipFill>
        <p:spPr>
          <a:xfrm>
            <a:off x="467544" y="1131590"/>
            <a:ext cx="2160240" cy="1176466"/>
          </a:xfrm>
          <a:prstGeom prst="rect">
            <a:avLst/>
          </a:prstGeom>
        </p:spPr>
      </p:pic>
      <p:sp>
        <p:nvSpPr>
          <p:cNvPr id="5" name="右矢印 4"/>
          <p:cNvSpPr/>
          <p:nvPr/>
        </p:nvSpPr>
        <p:spPr>
          <a:xfrm>
            <a:off x="3923928" y="1421869"/>
            <a:ext cx="1440160" cy="720080"/>
          </a:xfrm>
          <a:prstGeom prst="rightArrow">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5796136" y="2316784"/>
            <a:ext cx="2691763" cy="646331"/>
          </a:xfrm>
          <a:prstGeom prst="rect">
            <a:avLst/>
          </a:prstGeom>
          <a:noFill/>
        </p:spPr>
        <p:txBody>
          <a:bodyPr wrap="none" rtlCol="0">
            <a:spAutoFit/>
          </a:bodyPr>
          <a:lstStyle/>
          <a:p>
            <a:pPr algn="ctr"/>
            <a:r>
              <a:rPr lang="ja-JP" altLang="en-US" dirty="0" smtClean="0">
                <a:solidFill>
                  <a:schemeClr val="accent6"/>
                </a:solidFill>
              </a:rPr>
              <a:t>再選択</a:t>
            </a:r>
            <a:r>
              <a:rPr lang="ja-JP" altLang="en-US" dirty="0">
                <a:solidFill>
                  <a:schemeClr val="accent6"/>
                </a:solidFill>
              </a:rPr>
              <a:t>時</a:t>
            </a:r>
            <a:r>
              <a:rPr lang="ja-JP" altLang="en-US" dirty="0" smtClean="0">
                <a:solidFill>
                  <a:schemeClr val="tx1">
                    <a:lumMod val="75000"/>
                  </a:schemeClr>
                </a:solidFill>
              </a:rPr>
              <a:t>に、</a:t>
            </a:r>
            <a:endParaRPr lang="en-US" altLang="ja-JP" dirty="0" smtClean="0">
              <a:solidFill>
                <a:schemeClr val="tx1">
                  <a:lumMod val="75000"/>
                </a:schemeClr>
              </a:solidFill>
            </a:endParaRPr>
          </a:p>
          <a:p>
            <a:pPr algn="ctr"/>
            <a:r>
              <a:rPr lang="ja-JP" altLang="en-US" dirty="0" smtClean="0">
                <a:solidFill>
                  <a:schemeClr val="tx1">
                    <a:lumMod val="75000"/>
                  </a:schemeClr>
                </a:solidFill>
              </a:rPr>
              <a:t>パラメータが表示されない</a:t>
            </a:r>
            <a:endParaRPr lang="ja-JP" altLang="en-US" dirty="0">
              <a:solidFill>
                <a:schemeClr val="tx1">
                  <a:lumMod val="75000"/>
                </a:schemeClr>
              </a:solidFill>
            </a:endParaRPr>
          </a:p>
        </p:txBody>
      </p:sp>
      <p:pic>
        <p:nvPicPr>
          <p:cNvPr id="16" name="コンテンツ プレースホルダ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617" y="1126480"/>
            <a:ext cx="1181691" cy="1181691"/>
          </a:xfrm>
          <a:prstGeom prst="rect">
            <a:avLst/>
          </a:prstGeom>
          <a:solidFill>
            <a:schemeClr val="bg1"/>
          </a:solidFill>
          <a:ln>
            <a:solidFill>
              <a:schemeClr val="tx2"/>
            </a:solidFill>
          </a:ln>
        </p:spPr>
      </p:pic>
      <p:sp>
        <p:nvSpPr>
          <p:cNvPr id="21" name="テキスト ボックス 20"/>
          <p:cNvSpPr txBox="1"/>
          <p:nvPr/>
        </p:nvSpPr>
        <p:spPr>
          <a:xfrm>
            <a:off x="971600" y="2316784"/>
            <a:ext cx="2154757" cy="646331"/>
          </a:xfrm>
          <a:prstGeom prst="rect">
            <a:avLst/>
          </a:prstGeom>
          <a:noFill/>
        </p:spPr>
        <p:txBody>
          <a:bodyPr wrap="none" rtlCol="0">
            <a:spAutoFit/>
          </a:bodyPr>
          <a:lstStyle/>
          <a:p>
            <a:pPr algn="ctr"/>
            <a:r>
              <a:rPr lang="ja-JP" altLang="en-US" dirty="0" smtClean="0">
                <a:solidFill>
                  <a:schemeClr val="tx1">
                    <a:lumMod val="75000"/>
                  </a:schemeClr>
                </a:solidFill>
              </a:rPr>
              <a:t>パラメータを指定し、</a:t>
            </a:r>
            <a:endParaRPr lang="en-US" altLang="ja-JP" dirty="0" smtClean="0">
              <a:solidFill>
                <a:schemeClr val="tx1">
                  <a:lumMod val="75000"/>
                </a:schemeClr>
              </a:solidFill>
            </a:endParaRPr>
          </a:p>
          <a:p>
            <a:pPr algn="ctr"/>
            <a:r>
              <a:rPr lang="en-US" altLang="ja-JP" dirty="0" smtClean="0">
                <a:solidFill>
                  <a:schemeClr val="tx1">
                    <a:lumMod val="75000"/>
                  </a:schemeClr>
                </a:solidFill>
              </a:rPr>
              <a:t>UV</a:t>
            </a:r>
            <a:r>
              <a:rPr lang="ja-JP" altLang="en-US" dirty="0" smtClean="0">
                <a:solidFill>
                  <a:schemeClr val="tx1">
                    <a:lumMod val="75000"/>
                  </a:schemeClr>
                </a:solidFill>
              </a:rPr>
              <a:t>展開</a:t>
            </a:r>
            <a:endParaRPr lang="ja-JP" altLang="en-US" dirty="0">
              <a:solidFill>
                <a:schemeClr val="tx1">
                  <a:lumMod val="75000"/>
                </a:schemeClr>
              </a:solidFill>
            </a:endParaRPr>
          </a:p>
        </p:txBody>
      </p:sp>
      <p:pic>
        <p:nvPicPr>
          <p:cNvPr id="13" name="図 12"/>
          <p:cNvPicPr>
            <a:picLocks noChangeAspect="1"/>
          </p:cNvPicPr>
          <p:nvPr/>
        </p:nvPicPr>
        <p:blipFill rotWithShape="1">
          <a:blip r:embed="rId3" cstate="print"/>
          <a:srcRect l="8844" t="33920" r="34445" b="14961"/>
          <a:stretch/>
        </p:blipFill>
        <p:spPr>
          <a:xfrm>
            <a:off x="5436096" y="1164656"/>
            <a:ext cx="2160240" cy="1176466"/>
          </a:xfrm>
          <a:prstGeom prst="rect">
            <a:avLst/>
          </a:prstGeom>
        </p:spPr>
      </p:pic>
      <p:pic>
        <p:nvPicPr>
          <p:cNvPr id="14" name="図 13"/>
          <p:cNvPicPr>
            <a:picLocks noChangeAspect="1"/>
          </p:cNvPicPr>
          <p:nvPr/>
        </p:nvPicPr>
        <p:blipFill rotWithShape="1">
          <a:blip r:embed="rId5" cstate="print"/>
          <a:srcRect l="80906" t="42789" r="9519" b="37797"/>
          <a:stretch/>
        </p:blipFill>
        <p:spPr>
          <a:xfrm>
            <a:off x="7640198" y="1155826"/>
            <a:ext cx="957972" cy="1173480"/>
          </a:xfrm>
          <a:prstGeom prst="rect">
            <a:avLst/>
          </a:prstGeom>
        </p:spPr>
      </p:pic>
      <p:sp>
        <p:nvSpPr>
          <p:cNvPr id="15" name="正方形/長方形 14"/>
          <p:cNvSpPr/>
          <p:nvPr/>
        </p:nvSpPr>
        <p:spPr>
          <a:xfrm>
            <a:off x="8135038" y="1309116"/>
            <a:ext cx="325393" cy="215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8145734" y="1499616"/>
            <a:ext cx="380428" cy="6011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923928" y="1596704"/>
            <a:ext cx="1296144" cy="369332"/>
          </a:xfrm>
          <a:prstGeom prst="rect">
            <a:avLst/>
          </a:prstGeom>
          <a:noFill/>
        </p:spPr>
        <p:txBody>
          <a:bodyPr wrap="square" rtlCol="0">
            <a:spAutoFit/>
          </a:bodyPr>
          <a:lstStyle/>
          <a:p>
            <a:pPr algn="ctr"/>
            <a:r>
              <a:rPr lang="ja-JP" altLang="en-US" dirty="0" smtClean="0">
                <a:solidFill>
                  <a:schemeClr val="tx1">
                    <a:lumMod val="95000"/>
                  </a:schemeClr>
                </a:solidFill>
              </a:rPr>
              <a:t>他を選択後</a:t>
            </a:r>
            <a:endParaRPr lang="ja-JP" altLang="en-US" dirty="0">
              <a:solidFill>
                <a:schemeClr val="tx1">
                  <a:lumMod val="95000"/>
                </a:schemeClr>
              </a:solidFill>
            </a:endParaRPr>
          </a:p>
        </p:txBody>
      </p:sp>
    </p:spTree>
    <p:extLst>
      <p:ext uri="{BB962C8B-B14F-4D97-AF65-F5344CB8AC3E}">
        <p14:creationId xmlns:p14="http://schemas.microsoft.com/office/powerpoint/2010/main" val="84676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名前付き選択セット</a:t>
            </a:r>
            <a:endParaRPr kumimoji="1" lang="ja-JP" altLang="en-US" dirty="0"/>
          </a:p>
        </p:txBody>
      </p:sp>
      <p:sp>
        <p:nvSpPr>
          <p:cNvPr id="3" name="コンテンツ プレースホルダー 2"/>
          <p:cNvSpPr>
            <a:spLocks noGrp="1"/>
          </p:cNvSpPr>
          <p:nvPr>
            <p:ph idx="1"/>
          </p:nvPr>
        </p:nvSpPr>
        <p:spPr/>
        <p:txBody>
          <a:bodyPr/>
          <a:lstStyle/>
          <a:p>
            <a:r>
              <a:rPr lang="en-US" altLang="ja-JP" dirty="0"/>
              <a:t>3ds Max</a:t>
            </a:r>
            <a:r>
              <a:rPr lang="ja-JP" altLang="en-US" dirty="0"/>
              <a:t>の機能</a:t>
            </a:r>
            <a:endParaRPr lang="en-US" altLang="ja-JP" dirty="0"/>
          </a:p>
          <a:p>
            <a:r>
              <a:rPr lang="ja-JP" altLang="en-US" dirty="0" smtClean="0"/>
              <a:t>ビューポート上で選択</a:t>
            </a:r>
            <a:r>
              <a:rPr lang="ja-JP" altLang="en-US" dirty="0"/>
              <a:t>するオブジェクトの集合</a:t>
            </a:r>
            <a:r>
              <a:rPr lang="ja-JP" altLang="en-US" dirty="0" smtClean="0"/>
              <a:t>を</a:t>
            </a:r>
            <a:r>
              <a:rPr lang="en-US" altLang="ja-JP" dirty="0" smtClean="0"/>
              <a:t/>
            </a:r>
            <a:br>
              <a:rPr lang="en-US" altLang="ja-JP" dirty="0" smtClean="0"/>
            </a:br>
            <a:r>
              <a:rPr lang="ja-JP" altLang="en-US" dirty="0" smtClean="0"/>
              <a:t>名前</a:t>
            </a:r>
            <a:r>
              <a:rPr lang="ja-JP" altLang="en-US" dirty="0"/>
              <a:t>のリストで</a:t>
            </a:r>
            <a:r>
              <a:rPr lang="ja-JP" altLang="en-US" dirty="0" smtClean="0"/>
              <a:t>管理</a:t>
            </a:r>
            <a:endParaRPr lang="en-US" altLang="ja-JP" dirty="0"/>
          </a:p>
        </p:txBody>
      </p:sp>
      <p:pic>
        <p:nvPicPr>
          <p:cNvPr id="4" name="図 3"/>
          <p:cNvPicPr>
            <a:picLocks noChangeAspect="1"/>
          </p:cNvPicPr>
          <p:nvPr/>
        </p:nvPicPr>
        <p:blipFill rotWithShape="1">
          <a:blip r:embed="rId2" cstate="print"/>
          <a:srcRect l="42144" t="2230" b="58362"/>
          <a:stretch/>
        </p:blipFill>
        <p:spPr>
          <a:xfrm>
            <a:off x="3180220" y="2904544"/>
            <a:ext cx="1322620" cy="1440160"/>
          </a:xfrm>
          <a:prstGeom prst="rect">
            <a:avLst/>
          </a:prstGeom>
        </p:spPr>
      </p:pic>
      <p:pic>
        <p:nvPicPr>
          <p:cNvPr id="5" name="図 4"/>
          <p:cNvPicPr>
            <a:picLocks noChangeAspect="1"/>
          </p:cNvPicPr>
          <p:nvPr/>
        </p:nvPicPr>
        <p:blipFill rotWithShape="1">
          <a:blip r:embed="rId3" cstate="print"/>
          <a:srcRect l="15356" t="22405" r="29520" b="20879"/>
          <a:stretch/>
        </p:blipFill>
        <p:spPr>
          <a:xfrm>
            <a:off x="4932040" y="2974743"/>
            <a:ext cx="2177242" cy="1353405"/>
          </a:xfrm>
          <a:prstGeom prst="rect">
            <a:avLst/>
          </a:prstGeom>
        </p:spPr>
      </p:pic>
      <p:sp>
        <p:nvSpPr>
          <p:cNvPr id="6" name="右矢印 5"/>
          <p:cNvSpPr/>
          <p:nvPr/>
        </p:nvSpPr>
        <p:spPr>
          <a:xfrm>
            <a:off x="4567864" y="3364893"/>
            <a:ext cx="308182" cy="576064"/>
          </a:xfrm>
          <a:prstGeom prst="rightArrow">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394528" y="4297496"/>
            <a:ext cx="1252266" cy="369332"/>
          </a:xfrm>
          <a:prstGeom prst="rect">
            <a:avLst/>
          </a:prstGeom>
          <a:noFill/>
        </p:spPr>
        <p:txBody>
          <a:bodyPr wrap="none" rtlCol="0">
            <a:spAutoFit/>
          </a:bodyPr>
          <a:lstStyle/>
          <a:p>
            <a:r>
              <a:rPr lang="ja-JP" altLang="en-US" dirty="0" smtClean="0">
                <a:solidFill>
                  <a:schemeClr val="tx1">
                    <a:lumMod val="75000"/>
                  </a:schemeClr>
                </a:solidFill>
              </a:rPr>
              <a:t>選択される</a:t>
            </a:r>
            <a:endParaRPr lang="ja-JP" altLang="en-US" dirty="0">
              <a:solidFill>
                <a:schemeClr val="tx1">
                  <a:lumMod val="75000"/>
                </a:schemeClr>
              </a:solidFill>
            </a:endParaRPr>
          </a:p>
        </p:txBody>
      </p:sp>
      <p:sp>
        <p:nvSpPr>
          <p:cNvPr id="8" name="テキスト ボックス 7"/>
          <p:cNvSpPr txBox="1"/>
          <p:nvPr/>
        </p:nvSpPr>
        <p:spPr>
          <a:xfrm>
            <a:off x="3915696" y="4060147"/>
            <a:ext cx="819455" cy="338554"/>
          </a:xfrm>
          <a:prstGeom prst="rect">
            <a:avLst/>
          </a:prstGeom>
          <a:solidFill>
            <a:schemeClr val="tx2"/>
          </a:solidFill>
        </p:spPr>
        <p:txBody>
          <a:bodyPr wrap="none" rtlCol="0">
            <a:spAutoFit/>
          </a:bodyPr>
          <a:lstStyle/>
          <a:p>
            <a:r>
              <a:rPr lang="ja-JP" altLang="en-US" sz="1600" dirty="0" smtClean="0">
                <a:solidFill>
                  <a:schemeClr val="bg1">
                    <a:lumMod val="50000"/>
                    <a:lumOff val="50000"/>
                  </a:schemeClr>
                </a:solidFill>
              </a:rPr>
              <a:t>クリック</a:t>
            </a:r>
            <a:endParaRPr lang="ja-JP" altLang="en-US" sz="1600" dirty="0">
              <a:solidFill>
                <a:schemeClr val="bg1">
                  <a:lumMod val="50000"/>
                  <a:lumOff val="50000"/>
                </a:schemeClr>
              </a:solidFill>
            </a:endParaRPr>
          </a:p>
        </p:txBody>
      </p:sp>
      <p:sp>
        <p:nvSpPr>
          <p:cNvPr id="9" name="上矢印 8"/>
          <p:cNvSpPr/>
          <p:nvPr/>
        </p:nvSpPr>
        <p:spPr>
          <a:xfrm rot="19800000">
            <a:off x="3812436" y="3838316"/>
            <a:ext cx="206520" cy="296254"/>
          </a:xfrm>
          <a:prstGeom prst="upArrow">
            <a:avLst>
              <a:gd name="adj1" fmla="val 30599"/>
              <a:gd name="adj2" fmla="val 73810"/>
            </a:avLst>
          </a:prstGeom>
          <a:solidFill>
            <a:schemeClr val="tx1"/>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吹き出し 9"/>
          <p:cNvSpPr/>
          <p:nvPr/>
        </p:nvSpPr>
        <p:spPr>
          <a:xfrm>
            <a:off x="1108931" y="3291830"/>
            <a:ext cx="2093053" cy="359615"/>
          </a:xfrm>
          <a:prstGeom prst="wedgeRoundRectCallout">
            <a:avLst>
              <a:gd name="adj1" fmla="val 64683"/>
              <a:gd name="adj2" fmla="val 107775"/>
              <a:gd name="adj3" fmla="val 16667"/>
            </a:avLst>
          </a:prstGeom>
          <a:solidFill>
            <a:schemeClr val="accent6"/>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名前付き選択セット</a:t>
            </a:r>
            <a:endParaRPr kumimoji="1" lang="ja-JP" altLang="en-US" dirty="0"/>
          </a:p>
        </p:txBody>
      </p:sp>
      <p:sp>
        <p:nvSpPr>
          <p:cNvPr id="12" name="角丸四角形吹き出し 11"/>
          <p:cNvSpPr/>
          <p:nvPr/>
        </p:nvSpPr>
        <p:spPr>
          <a:xfrm>
            <a:off x="4211960" y="2355726"/>
            <a:ext cx="2897322" cy="336754"/>
          </a:xfrm>
          <a:prstGeom prst="wedgeRoundRectCallout">
            <a:avLst>
              <a:gd name="adj1" fmla="val -50020"/>
              <a:gd name="adj2" fmla="val 212411"/>
              <a:gd name="adj3" fmla="val 16667"/>
            </a:avLst>
          </a:prstGeom>
          <a:solidFill>
            <a:schemeClr val="accent6"/>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名前付き選択セットのリスト</a:t>
            </a:r>
            <a:endParaRPr kumimoji="1" lang="ja-JP" altLang="en-US" dirty="0"/>
          </a:p>
        </p:txBody>
      </p:sp>
    </p:spTree>
    <p:extLst>
      <p:ext uri="{BB962C8B-B14F-4D97-AF65-F5344CB8AC3E}">
        <p14:creationId xmlns:p14="http://schemas.microsoft.com/office/powerpoint/2010/main" val="635094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選択セットと共通パラメータによる管理</a:t>
            </a:r>
            <a:endParaRPr kumimoji="1" lang="ja-JP" altLang="en-US" dirty="0"/>
          </a:p>
        </p:txBody>
      </p:sp>
      <p:sp>
        <p:nvSpPr>
          <p:cNvPr id="3" name="コンテンツ プレースホルダー 2"/>
          <p:cNvSpPr>
            <a:spLocks noGrp="1"/>
          </p:cNvSpPr>
          <p:nvPr>
            <p:ph idx="1"/>
          </p:nvPr>
        </p:nvSpPr>
        <p:spPr>
          <a:xfrm>
            <a:off x="423958" y="865679"/>
            <a:ext cx="8229600" cy="3769394"/>
          </a:xfrm>
        </p:spPr>
        <p:txBody>
          <a:bodyPr>
            <a:normAutofit/>
          </a:bodyPr>
          <a:lstStyle/>
          <a:p>
            <a:r>
              <a:rPr lang="ja-JP" altLang="en-US" dirty="0" smtClean="0"/>
              <a:t>ライトマップ</a:t>
            </a:r>
            <a:r>
              <a:rPr lang="ja-JP" altLang="en-US" dirty="0"/>
              <a:t>とオブジェクトの</a:t>
            </a:r>
            <a:r>
              <a:rPr lang="ja-JP" altLang="en-US" dirty="0" smtClean="0"/>
              <a:t>対応</a:t>
            </a:r>
            <a:endParaRPr lang="en-US" altLang="ja-JP" dirty="0"/>
          </a:p>
          <a:p>
            <a:pPr lvl="1"/>
            <a:r>
              <a:rPr lang="ja-JP" altLang="en-US" dirty="0"/>
              <a:t>ライトマップ１枚と対応させた</a:t>
            </a:r>
            <a:endParaRPr lang="en-US" altLang="ja-JP" dirty="0"/>
          </a:p>
          <a:p>
            <a:endParaRPr lang="en-US" altLang="ja-JP" dirty="0" smtClean="0"/>
          </a:p>
          <a:p>
            <a:pPr marL="0" indent="0">
              <a:buNone/>
            </a:pPr>
            <a:endParaRPr lang="en-US" altLang="ja-JP" dirty="0"/>
          </a:p>
          <a:p>
            <a:endParaRPr lang="en-US" altLang="ja-JP" dirty="0"/>
          </a:p>
          <a:p>
            <a:r>
              <a:rPr lang="ja-JP" altLang="en-US" dirty="0"/>
              <a:t>解像度、パディング</a:t>
            </a:r>
            <a:endParaRPr lang="en-US" altLang="ja-JP" dirty="0"/>
          </a:p>
          <a:p>
            <a:pPr lvl="1"/>
            <a:r>
              <a:rPr lang="en-US" altLang="ja-JP" dirty="0"/>
              <a:t>UV</a:t>
            </a:r>
            <a:r>
              <a:rPr lang="ja-JP" altLang="en-US" dirty="0"/>
              <a:t>展開時のパラメータはなるべく共通化</a:t>
            </a:r>
            <a:endParaRPr lang="en-US" altLang="ja-JP" dirty="0"/>
          </a:p>
          <a:p>
            <a:endParaRPr lang="en-US" altLang="ja-JP" dirty="0" smtClean="0"/>
          </a:p>
          <a:p>
            <a:pPr lvl="1"/>
            <a:endParaRPr lang="en-US" altLang="ja-JP" dirty="0" smtClean="0"/>
          </a:p>
        </p:txBody>
      </p:sp>
      <p:sp>
        <p:nvSpPr>
          <p:cNvPr id="2050" name="AutoShape 2" descr="flatiron_modifier.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rotWithShape="1">
          <a:blip r:embed="rId3" cstate="print"/>
          <a:srcRect l="42144" t="2230" b="58362"/>
          <a:stretch/>
        </p:blipFill>
        <p:spPr>
          <a:xfrm>
            <a:off x="5148064" y="1563638"/>
            <a:ext cx="1322620" cy="1440160"/>
          </a:xfrm>
          <a:prstGeom prst="rect">
            <a:avLst/>
          </a:prstGeom>
        </p:spPr>
      </p:pic>
      <p:sp>
        <p:nvSpPr>
          <p:cNvPr id="17" name="右矢印 16"/>
          <p:cNvSpPr/>
          <p:nvPr/>
        </p:nvSpPr>
        <p:spPr>
          <a:xfrm rot="20400568">
            <a:off x="6175296" y="2318976"/>
            <a:ext cx="614637" cy="260710"/>
          </a:xfrm>
          <a:prstGeom prst="rightArrow">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1" name="角丸四角形吹き出し 10"/>
          <p:cNvSpPr/>
          <p:nvPr/>
        </p:nvSpPr>
        <p:spPr>
          <a:xfrm>
            <a:off x="3729656" y="1961373"/>
            <a:ext cx="1229954" cy="520790"/>
          </a:xfrm>
          <a:prstGeom prst="wedgeRoundRectCallout">
            <a:avLst>
              <a:gd name="adj1" fmla="val 92081"/>
              <a:gd name="adj2" fmla="val 59521"/>
              <a:gd name="adj3" fmla="val 16667"/>
            </a:avLst>
          </a:prstGeom>
          <a:solidFill>
            <a:schemeClr val="accent6"/>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名前付き選択セット</a:t>
            </a:r>
            <a:endParaRPr kumimoji="1" lang="ja-JP" altLang="en-US" dirty="0"/>
          </a:p>
        </p:txBody>
      </p:sp>
      <p:pic>
        <p:nvPicPr>
          <p:cNvPr id="12" name="コンテンツ プレースホルダ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593" y="1367291"/>
            <a:ext cx="1636507" cy="1636507"/>
          </a:xfrm>
          <a:prstGeom prst="rect">
            <a:avLst/>
          </a:prstGeom>
          <a:solidFill>
            <a:schemeClr val="bg1"/>
          </a:solidFill>
          <a:ln>
            <a:solidFill>
              <a:schemeClr val="tx2"/>
            </a:solidFill>
          </a:ln>
        </p:spPr>
      </p:pic>
    </p:spTree>
    <p:extLst>
      <p:ext uri="{BB962C8B-B14F-4D97-AF65-F5344CB8AC3E}">
        <p14:creationId xmlns:p14="http://schemas.microsoft.com/office/powerpoint/2010/main" val="2589020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正方形/長方形 589"/>
          <p:cNvSpPr/>
          <p:nvPr/>
        </p:nvSpPr>
        <p:spPr>
          <a:xfrm>
            <a:off x="4680169" y="3238150"/>
            <a:ext cx="1403999" cy="986214"/>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lang="en-US" altLang="ja-JP" dirty="0" err="1"/>
              <a:t>f</a:t>
            </a:r>
            <a:r>
              <a:rPr kumimoji="1" lang="en-US" altLang="ja-JP" dirty="0" err="1" smtClean="0"/>
              <a:t>bx</a:t>
            </a:r>
            <a:r>
              <a:rPr kumimoji="1" lang="ja-JP" altLang="en-US" dirty="0" smtClean="0"/>
              <a:t>ファイルとマテリアル変換</a:t>
            </a:r>
            <a:endParaRPr kumimoji="1" lang="ja-JP" altLang="en-US" dirty="0"/>
          </a:p>
        </p:txBody>
      </p:sp>
      <p:sp>
        <p:nvSpPr>
          <p:cNvPr id="5" name="正方形/長方形 4"/>
          <p:cNvSpPr/>
          <p:nvPr/>
        </p:nvSpPr>
        <p:spPr>
          <a:xfrm>
            <a:off x="932059" y="2117843"/>
            <a:ext cx="5152109" cy="1122577"/>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dirty="0" smtClean="0">
                <a:solidFill>
                  <a:schemeClr val="lt1">
                    <a:alpha val="20000"/>
                  </a:schemeClr>
                </a:solidFill>
              </a:rPr>
              <a:t>Flatiron</a:t>
            </a:r>
            <a:endParaRPr kumimoji="1" lang="ja-JP" altLang="en-US" dirty="0">
              <a:solidFill>
                <a:schemeClr val="lt1">
                  <a:alpha val="20000"/>
                </a:schemeClr>
              </a:solidFill>
            </a:endParaRPr>
          </a:p>
        </p:txBody>
      </p:sp>
      <p:cxnSp>
        <p:nvCxnSpPr>
          <p:cNvPr id="15" name="カギ線コネクタ 14"/>
          <p:cNvCxnSpPr>
            <a:stCxn id="53" idx="0"/>
            <a:endCxn id="135" idx="1"/>
          </p:cNvCxnSpPr>
          <p:nvPr/>
        </p:nvCxnSpPr>
        <p:spPr>
          <a:xfrm rot="5400000" flipH="1" flipV="1">
            <a:off x="2150375" y="1755524"/>
            <a:ext cx="1492100" cy="326814"/>
          </a:xfrm>
          <a:prstGeom prst="bentConnector2">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8" idx="3"/>
            <a:endCxn id="53" idx="1"/>
          </p:cNvCxnSpPr>
          <p:nvPr/>
        </p:nvCxnSpPr>
        <p:spPr>
          <a:xfrm>
            <a:off x="1948659" y="2901883"/>
            <a:ext cx="249116" cy="5851"/>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197775" y="2664981"/>
            <a:ext cx="1070486" cy="48550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t>UV</a:t>
            </a:r>
            <a:r>
              <a:rPr lang="ja-JP" altLang="en-US" sz="1600" dirty="0"/>
              <a:t>展開</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sp>
        <p:nvSpPr>
          <p:cNvPr id="107" name="正方形/長方形 106"/>
          <p:cNvSpPr/>
          <p:nvPr/>
        </p:nvSpPr>
        <p:spPr>
          <a:xfrm>
            <a:off x="2938241" y="1534028"/>
            <a:ext cx="2380089" cy="489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smtClean="0">
                <a:solidFill>
                  <a:schemeClr val="dk1">
                    <a:alpha val="20000"/>
                  </a:schemeClr>
                </a:solidFill>
              </a:rPr>
              <a:t>選択セットとライトマップ</a:t>
            </a:r>
            <a:r>
              <a:rPr lang="en-US" altLang="ja-JP" sz="1400" dirty="0" smtClean="0">
                <a:solidFill>
                  <a:schemeClr val="dk1">
                    <a:alpha val="20000"/>
                  </a:schemeClr>
                </a:solidFill>
              </a:rPr>
              <a:t/>
            </a:r>
            <a:br>
              <a:rPr lang="en-US" altLang="ja-JP" sz="1400" dirty="0" smtClean="0">
                <a:solidFill>
                  <a:schemeClr val="dk1">
                    <a:alpha val="20000"/>
                  </a:schemeClr>
                </a:solidFill>
              </a:rPr>
            </a:br>
            <a:r>
              <a:rPr lang="ja-JP" altLang="en-US" sz="1400" dirty="0" smtClean="0">
                <a:solidFill>
                  <a:schemeClr val="dk1">
                    <a:alpha val="20000"/>
                  </a:schemeClr>
                </a:solidFill>
              </a:rPr>
              <a:t>の対応</a:t>
            </a:r>
            <a:r>
              <a:rPr lang="en-US" altLang="ja-JP" sz="1400" dirty="0" smtClean="0">
                <a:solidFill>
                  <a:schemeClr val="dk1">
                    <a:alpha val="20000"/>
                  </a:schemeClr>
                </a:solidFill>
              </a:rPr>
              <a:t>csv</a:t>
            </a:r>
            <a:r>
              <a:rPr lang="ja-JP" altLang="en-US" sz="1400" dirty="0" smtClean="0">
                <a:solidFill>
                  <a:schemeClr val="dk1">
                    <a:alpha val="20000"/>
                  </a:schemeClr>
                </a:solidFill>
              </a:rPr>
              <a:t>ファイル</a:t>
            </a:r>
            <a:endParaRPr lang="en-US" altLang="ja-JP" sz="1000" dirty="0" smtClean="0">
              <a:solidFill>
                <a:schemeClr val="dk1">
                  <a:alpha val="20000"/>
                </a:schemeClr>
              </a:solidFill>
            </a:endParaRPr>
          </a:p>
        </p:txBody>
      </p:sp>
      <p:sp>
        <p:nvSpPr>
          <p:cNvPr id="67" name="正方形/長方形 66"/>
          <p:cNvSpPr/>
          <p:nvPr/>
        </p:nvSpPr>
        <p:spPr>
          <a:xfrm>
            <a:off x="7774988" y="2581787"/>
            <a:ext cx="1210361" cy="651891"/>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solidFill>
                  <a:schemeClr val="lt1">
                    <a:alpha val="20000"/>
                  </a:schemeClr>
                </a:solidFill>
              </a:rPr>
              <a:t>描画</a:t>
            </a:r>
            <a:endParaRPr kumimoji="1" lang="en-US" altLang="ja-JP" dirty="0" smtClean="0">
              <a:solidFill>
                <a:schemeClr val="lt1">
                  <a:alpha val="20000"/>
                </a:schemeClr>
              </a:solidFill>
            </a:endParaRPr>
          </a:p>
          <a:p>
            <a:pPr algn="ctr"/>
            <a:r>
              <a:rPr lang="ja-JP" altLang="en-US" dirty="0">
                <a:solidFill>
                  <a:schemeClr val="lt1">
                    <a:alpha val="20000"/>
                  </a:schemeClr>
                </a:solidFill>
              </a:rPr>
              <a:t>エンジン</a:t>
            </a:r>
            <a:endParaRPr kumimoji="1" lang="ja-JP" altLang="en-US" dirty="0">
              <a:solidFill>
                <a:schemeClr val="lt1">
                  <a:alpha val="20000"/>
                </a:schemeClr>
              </a:solidFill>
            </a:endParaRPr>
          </a:p>
        </p:txBody>
      </p:sp>
      <p:sp>
        <p:nvSpPr>
          <p:cNvPr id="68" name="テキスト ボックス 67"/>
          <p:cNvSpPr txBox="1"/>
          <p:nvPr/>
        </p:nvSpPr>
        <p:spPr>
          <a:xfrm>
            <a:off x="6292291" y="2630733"/>
            <a:ext cx="1167429" cy="553998"/>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600" dirty="0" smtClean="0">
                <a:solidFill>
                  <a:schemeClr val="dk1">
                    <a:alpha val="20000"/>
                  </a:schemeClr>
                </a:solidFill>
                <a:latin typeface="Segoe UI" panose="020B0502040204020203" pitchFamily="34" charset="0"/>
                <a:cs typeface="Segoe UI" panose="020B0502040204020203" pitchFamily="34" charset="0"/>
              </a:rPr>
              <a:t>ライトマップ</a:t>
            </a:r>
            <a: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br>
            <a:r>
              <a:rPr lang="en-US" altLang="ja-JP" sz="1400" dirty="0" err="1" smtClean="0">
                <a:solidFill>
                  <a:schemeClr val="dk1">
                    <a:alpha val="20000"/>
                  </a:schemeClr>
                </a:solidFill>
                <a:latin typeface="Segoe UI" panose="020B0502040204020203" pitchFamily="34" charset="0"/>
                <a:cs typeface="Segoe UI" panose="020B0502040204020203" pitchFamily="34" charset="0"/>
              </a:rPr>
              <a:t>dds</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600" dirty="0" smtClean="0">
              <a:solidFill>
                <a:schemeClr val="dk1">
                  <a:alpha val="20000"/>
                </a:schemeClr>
              </a:solidFill>
              <a:latin typeface="Segoe UI" panose="020B0502040204020203" pitchFamily="34" charset="0"/>
              <a:cs typeface="Segoe UI" panose="020B0502040204020203" pitchFamily="34" charset="0"/>
            </a:endParaRPr>
          </a:p>
        </p:txBody>
      </p:sp>
      <p:sp>
        <p:nvSpPr>
          <p:cNvPr id="69" name="テキスト ボックス 68"/>
          <p:cNvSpPr txBox="1"/>
          <p:nvPr/>
        </p:nvSpPr>
        <p:spPr>
          <a:xfrm>
            <a:off x="6292291" y="3472276"/>
            <a:ext cx="1608306" cy="738664"/>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dirty="0">
                <a:solidFill>
                  <a:schemeClr val="dk1">
                    <a:alpha val="20000"/>
                  </a:schemeClr>
                </a:solidFill>
                <a:latin typeface="Segoe UI" panose="020B0502040204020203" pitchFamily="34" charset="0"/>
                <a:cs typeface="Segoe UI" panose="020B0502040204020203" pitchFamily="34" charset="0"/>
              </a:rPr>
              <a:t>オブジェクト</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と</a:t>
            </a:r>
            <a: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b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ライトマップの対応</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a:p>
            <a:pPr algn="ctr"/>
            <a:r>
              <a:rPr kumimoji="1" lang="en-US" altLang="ja-JP" sz="1400" dirty="0" err="1" smtClean="0">
                <a:solidFill>
                  <a:schemeClr val="dk1">
                    <a:alpha val="20000"/>
                  </a:schemeClr>
                </a:solidFill>
                <a:latin typeface="Segoe UI" panose="020B0502040204020203" pitchFamily="34" charset="0"/>
                <a:cs typeface="Segoe UI" panose="020B0502040204020203" pitchFamily="34" charset="0"/>
              </a:rPr>
              <a:t>csv</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p:txBody>
      </p:sp>
      <p:cxnSp>
        <p:nvCxnSpPr>
          <p:cNvPr id="70" name="カギ線コネクタ 19"/>
          <p:cNvCxnSpPr>
            <a:stCxn id="135" idx="3"/>
            <a:endCxn id="67" idx="0"/>
          </p:cNvCxnSpPr>
          <p:nvPr/>
        </p:nvCxnSpPr>
        <p:spPr>
          <a:xfrm>
            <a:off x="5516005" y="1172881"/>
            <a:ext cx="2864164" cy="1408906"/>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a:off x="4823683" y="3572009"/>
            <a:ext cx="1131832" cy="523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smtClean="0">
                <a:solidFill>
                  <a:schemeClr val="dk1">
                    <a:alpha val="20000"/>
                  </a:schemeClr>
                </a:solidFill>
              </a:rPr>
              <a:t>ベイク済み</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cxnSp>
        <p:nvCxnSpPr>
          <p:cNvPr id="88" name="直線矢印コネクタ 87"/>
          <p:cNvCxnSpPr>
            <a:stCxn id="85" idx="3"/>
            <a:endCxn id="69" idx="1"/>
          </p:cNvCxnSpPr>
          <p:nvPr/>
        </p:nvCxnSpPr>
        <p:spPr>
          <a:xfrm>
            <a:off x="5955515" y="3833755"/>
            <a:ext cx="336776" cy="7853"/>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4760546" y="2152601"/>
            <a:ext cx="1216477" cy="1053321"/>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Backburner</a:t>
            </a:r>
            <a:endParaRPr kumimoji="1" lang="ja-JP" altLang="en-US" sz="1600" dirty="0">
              <a:solidFill>
                <a:schemeClr val="lt1">
                  <a:alpha val="20000"/>
                </a:schemeClr>
              </a:solidFill>
            </a:endParaRPr>
          </a:p>
        </p:txBody>
      </p:sp>
      <p:cxnSp>
        <p:nvCxnSpPr>
          <p:cNvPr id="126" name="直線矢印コネクタ 125"/>
          <p:cNvCxnSpPr>
            <a:stCxn id="68" idx="3"/>
            <a:endCxn id="67" idx="1"/>
          </p:cNvCxnSpPr>
          <p:nvPr/>
        </p:nvCxnSpPr>
        <p:spPr>
          <a:xfrm>
            <a:off x="7459720" y="2907732"/>
            <a:ext cx="315268" cy="1"/>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059832" y="880493"/>
            <a:ext cx="2456173" cy="58477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err="1" smtClean="0">
                <a:latin typeface="Segoe UI" panose="020B0502040204020203" pitchFamily="34" charset="0"/>
                <a:cs typeface="Segoe UI" panose="020B0502040204020203" pitchFamily="34" charset="0"/>
              </a:rPr>
              <a:t>fbx</a:t>
            </a:r>
            <a:r>
              <a:rPr kumimoji="1" lang="ja-JP" altLang="en-US" dirty="0" smtClean="0">
                <a:latin typeface="Segoe UI" panose="020B0502040204020203" pitchFamily="34" charset="0"/>
                <a:cs typeface="Segoe UI" panose="020B0502040204020203" pitchFamily="34" charset="0"/>
              </a:rPr>
              <a:t>ファイル</a:t>
            </a:r>
            <a:endParaRPr kumimoji="1" lang="en-US" altLang="ja-JP" dirty="0" smtClean="0">
              <a:latin typeface="Segoe UI" panose="020B0502040204020203" pitchFamily="34" charset="0"/>
              <a:cs typeface="Segoe UI" panose="020B0502040204020203" pitchFamily="34" charset="0"/>
            </a:endParaRPr>
          </a:p>
          <a:p>
            <a:r>
              <a:rPr kumimoji="1" lang="ja-JP" altLang="en-US" sz="1400" dirty="0" smtClean="0">
                <a:latin typeface="Segoe UI" panose="020B0502040204020203" pitchFamily="34" charset="0"/>
                <a:cs typeface="Segoe UI" panose="020B0502040204020203" pitchFamily="34" charset="0"/>
              </a:rPr>
              <a:t>  ジオメトリ</a:t>
            </a:r>
            <a:r>
              <a:rPr lang="ja-JP" altLang="en-US" sz="1400" dirty="0" smtClean="0">
                <a:latin typeface="Segoe UI" panose="020B0502040204020203" pitchFamily="34" charset="0"/>
                <a:cs typeface="Segoe UI" panose="020B0502040204020203" pitchFamily="34" charset="0"/>
              </a:rPr>
              <a:t>、ライト、マテリアル</a:t>
            </a:r>
            <a:endParaRPr kumimoji="1" lang="ja-JP" altLang="en-US" sz="1000" dirty="0">
              <a:latin typeface="Segoe UI" panose="020B0502040204020203" pitchFamily="34" charset="0"/>
              <a:cs typeface="Segoe UI" panose="020B0502040204020203" pitchFamily="34" charset="0"/>
            </a:endParaRPr>
          </a:p>
        </p:txBody>
      </p:sp>
      <p:sp>
        <p:nvSpPr>
          <p:cNvPr id="141" name="正方形/長方形 140"/>
          <p:cNvSpPr/>
          <p:nvPr/>
        </p:nvSpPr>
        <p:spPr>
          <a:xfrm>
            <a:off x="4883746" y="2474752"/>
            <a:ext cx="967572" cy="639408"/>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V-Ray</a:t>
            </a:r>
            <a:endParaRPr kumimoji="1" lang="ja-JP" altLang="en-US" sz="1600" dirty="0">
              <a:solidFill>
                <a:schemeClr val="lt1">
                  <a:alpha val="20000"/>
                </a:schemeClr>
              </a:solidFill>
            </a:endParaRPr>
          </a:p>
        </p:txBody>
      </p:sp>
      <p:cxnSp>
        <p:nvCxnSpPr>
          <p:cNvPr id="94" name="直線矢印コネクタ 93"/>
          <p:cNvCxnSpPr>
            <a:stCxn id="95" idx="3"/>
            <a:endCxn id="68" idx="1"/>
          </p:cNvCxnSpPr>
          <p:nvPr/>
        </p:nvCxnSpPr>
        <p:spPr>
          <a:xfrm>
            <a:off x="5747286" y="2905525"/>
            <a:ext cx="545005" cy="2207"/>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5029019" y="2787300"/>
            <a:ext cx="718267" cy="236449"/>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solidFill>
                  <a:schemeClr val="lt1">
                    <a:alpha val="20000"/>
                  </a:schemeClr>
                </a:solidFill>
              </a:rPr>
              <a:t>ベイク</a:t>
            </a:r>
            <a:endParaRPr kumimoji="1" lang="ja-JP" altLang="en-US" sz="1600" dirty="0">
              <a:solidFill>
                <a:schemeClr val="lt1">
                  <a:alpha val="20000"/>
                </a:schemeClr>
              </a:solidFill>
            </a:endParaRPr>
          </a:p>
        </p:txBody>
      </p:sp>
      <p:cxnSp>
        <p:nvCxnSpPr>
          <p:cNvPr id="183" name="カギ線コネクタ 19"/>
          <p:cNvCxnSpPr>
            <a:stCxn id="69" idx="3"/>
            <a:endCxn id="67" idx="2"/>
          </p:cNvCxnSpPr>
          <p:nvPr/>
        </p:nvCxnSpPr>
        <p:spPr>
          <a:xfrm flipV="1">
            <a:off x="7900597" y="3233678"/>
            <a:ext cx="479572" cy="607930"/>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53" idx="3"/>
            <a:endCxn id="427" idx="1"/>
          </p:cNvCxnSpPr>
          <p:nvPr/>
        </p:nvCxnSpPr>
        <p:spPr>
          <a:xfrm>
            <a:off x="3268261" y="2907734"/>
            <a:ext cx="329300"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直線矢印コネクタ 364"/>
          <p:cNvCxnSpPr>
            <a:stCxn id="107" idx="2"/>
            <a:endCxn id="427" idx="0"/>
          </p:cNvCxnSpPr>
          <p:nvPr/>
        </p:nvCxnSpPr>
        <p:spPr>
          <a:xfrm>
            <a:off x="4128286" y="2023520"/>
            <a:ext cx="0" cy="641461"/>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26231" y="2757867"/>
            <a:ext cx="922428" cy="288032"/>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smtClean="0">
                <a:solidFill>
                  <a:schemeClr val="lt1">
                    <a:alpha val="20000"/>
                  </a:schemeClr>
                </a:solidFill>
              </a:rPr>
              <a:t>UV</a:t>
            </a:r>
            <a:r>
              <a:rPr kumimoji="1" lang="ja-JP" altLang="en-US" dirty="0" smtClean="0">
                <a:solidFill>
                  <a:schemeClr val="lt1">
                    <a:alpha val="20000"/>
                  </a:schemeClr>
                </a:solidFill>
              </a:rPr>
              <a:t>展開</a:t>
            </a:r>
            <a:endParaRPr kumimoji="1" lang="ja-JP" altLang="en-US" dirty="0">
              <a:solidFill>
                <a:schemeClr val="lt1">
                  <a:alpha val="20000"/>
                </a:schemeClr>
              </a:solidFill>
            </a:endParaRPr>
          </a:p>
        </p:txBody>
      </p:sp>
      <p:sp>
        <p:nvSpPr>
          <p:cNvPr id="427" name="正方形/長方形 426"/>
          <p:cNvSpPr/>
          <p:nvPr/>
        </p:nvSpPr>
        <p:spPr>
          <a:xfrm>
            <a:off x="3597561" y="2664981"/>
            <a:ext cx="1061450" cy="48550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t>V-Ray</a:t>
            </a:r>
            <a:r>
              <a:rPr kumimoji="1" lang="ja-JP" altLang="en-US" sz="1600" dirty="0" smtClean="0"/>
              <a:t>用</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cxnSp>
        <p:nvCxnSpPr>
          <p:cNvPr id="435" name="直線矢印コネクタ 434"/>
          <p:cNvCxnSpPr>
            <a:stCxn id="427" idx="3"/>
            <a:endCxn id="95" idx="1"/>
          </p:cNvCxnSpPr>
          <p:nvPr/>
        </p:nvCxnSpPr>
        <p:spPr>
          <a:xfrm flipV="1">
            <a:off x="4659011" y="2905525"/>
            <a:ext cx="370008" cy="2209"/>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直線矢印コネクタ 503"/>
          <p:cNvCxnSpPr>
            <a:stCxn id="95" idx="2"/>
            <a:endCxn id="85" idx="0"/>
          </p:cNvCxnSpPr>
          <p:nvPr/>
        </p:nvCxnSpPr>
        <p:spPr>
          <a:xfrm>
            <a:off x="5388153" y="3023749"/>
            <a:ext cx="1446" cy="548260"/>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33" idx="3"/>
            <a:endCxn id="8" idx="1"/>
          </p:cNvCxnSpPr>
          <p:nvPr/>
        </p:nvCxnSpPr>
        <p:spPr>
          <a:xfrm>
            <a:off x="766227" y="2901883"/>
            <a:ext cx="260004" cy="0"/>
          </a:xfrm>
          <a:prstGeom prst="straightConnector1">
            <a:avLst/>
          </a:prstGeom>
          <a:ln w="57150">
            <a:solidFill>
              <a:schemeClr val="accent3">
                <a:alpha val="20000"/>
              </a:schemeClr>
            </a:solidFill>
            <a:tailEnd type="none"/>
          </a:ln>
        </p:spPr>
        <p:style>
          <a:lnRef idx="1">
            <a:schemeClr val="accent1"/>
          </a:lnRef>
          <a:fillRef idx="0">
            <a:schemeClr val="accent1"/>
          </a:fillRef>
          <a:effectRef idx="0">
            <a:schemeClr val="accent1"/>
          </a:effectRef>
          <a:fontRef idx="minor">
            <a:schemeClr val="tx1"/>
          </a:fontRef>
        </p:style>
      </p:cxnSp>
      <p:sp>
        <p:nvSpPr>
          <p:cNvPr id="3" name="角丸四角形吹き出し 2"/>
          <p:cNvSpPr/>
          <p:nvPr/>
        </p:nvSpPr>
        <p:spPr>
          <a:xfrm>
            <a:off x="993538" y="1201127"/>
            <a:ext cx="1512169" cy="643147"/>
          </a:xfrm>
          <a:prstGeom prst="wedgeRoundRectCallout">
            <a:avLst>
              <a:gd name="adj1" fmla="val 65827"/>
              <a:gd name="adj2" fmla="val 71577"/>
              <a:gd name="adj3" fmla="val 1666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描画エンジン</a:t>
            </a:r>
            <a:r>
              <a:rPr lang="en-US" altLang="ja-JP" dirty="0" smtClean="0"/>
              <a:t/>
            </a:r>
            <a:br>
              <a:rPr lang="en-US" altLang="ja-JP" dirty="0" smtClean="0"/>
            </a:br>
            <a:r>
              <a:rPr lang="ja-JP" altLang="en-US" dirty="0" smtClean="0"/>
              <a:t>との共有</a:t>
            </a:r>
            <a:endParaRPr kumimoji="1" lang="ja-JP" altLang="en-US" dirty="0"/>
          </a:p>
        </p:txBody>
      </p:sp>
      <p:sp>
        <p:nvSpPr>
          <p:cNvPr id="39" name="角丸四角形吹き出し 38"/>
          <p:cNvSpPr/>
          <p:nvPr/>
        </p:nvSpPr>
        <p:spPr>
          <a:xfrm>
            <a:off x="1826719" y="3472277"/>
            <a:ext cx="2431048" cy="369331"/>
          </a:xfrm>
          <a:prstGeom prst="wedgeRoundRectCallout">
            <a:avLst>
              <a:gd name="adj1" fmla="val 12719"/>
              <a:gd name="adj2" fmla="val -194372"/>
              <a:gd name="adj3" fmla="val 16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smtClean="0"/>
              <a:t>VRay</a:t>
            </a:r>
            <a:r>
              <a:rPr lang="ja-JP" altLang="en-US" dirty="0" smtClean="0"/>
              <a:t>マテリアルへ変換</a:t>
            </a:r>
            <a:endParaRPr lang="en-US" altLang="ja-JP" dirty="0" smtClean="0"/>
          </a:p>
        </p:txBody>
      </p:sp>
      <p:sp>
        <p:nvSpPr>
          <p:cNvPr id="4" name="テキスト ボックス 3"/>
          <p:cNvSpPr txBox="1"/>
          <p:nvPr/>
        </p:nvSpPr>
        <p:spPr>
          <a:xfrm>
            <a:off x="1577299" y="3869458"/>
            <a:ext cx="2927917" cy="369332"/>
          </a:xfrm>
          <a:prstGeom prst="rect">
            <a:avLst/>
          </a:prstGeom>
          <a:noFill/>
        </p:spPr>
        <p:txBody>
          <a:bodyPr wrap="none" rtlCol="0">
            <a:spAutoFit/>
          </a:bodyPr>
          <a:lstStyle/>
          <a:p>
            <a:r>
              <a:rPr kumimoji="1" lang="en-US" altLang="ja-JP" dirty="0" smtClean="0">
                <a:solidFill>
                  <a:schemeClr val="tx1">
                    <a:lumMod val="75000"/>
                  </a:schemeClr>
                </a:solidFill>
              </a:rPr>
              <a:t>V-Ray</a:t>
            </a:r>
            <a:r>
              <a:rPr kumimoji="1" lang="ja-JP" altLang="en-US" dirty="0" smtClean="0">
                <a:solidFill>
                  <a:schemeClr val="tx1">
                    <a:lumMod val="75000"/>
                  </a:schemeClr>
                </a:solidFill>
              </a:rPr>
              <a:t>で正しくベイクするため</a:t>
            </a:r>
            <a:endParaRPr kumimoji="1" lang="ja-JP" altLang="en-US" dirty="0">
              <a:solidFill>
                <a:schemeClr val="tx1">
                  <a:lumMod val="75000"/>
                </a:schemeClr>
              </a:solidFill>
            </a:endParaRPr>
          </a:p>
        </p:txBody>
      </p:sp>
      <p:sp>
        <p:nvSpPr>
          <p:cNvPr id="33" name="正方形/長方形 32"/>
          <p:cNvSpPr/>
          <p:nvPr/>
        </p:nvSpPr>
        <p:spPr>
          <a:xfrm>
            <a:off x="407804" y="1993270"/>
            <a:ext cx="358423" cy="1817226"/>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vert="eaVert" rtlCol="0" anchor="ctr"/>
          <a:lstStyle/>
          <a:p>
            <a:r>
              <a:rPr lang="ja-JP" altLang="en-US" dirty="0" smtClean="0">
                <a:solidFill>
                  <a:schemeClr val="dk1">
                    <a:alpha val="20000"/>
                  </a:schemeClr>
                </a:solidFill>
              </a:rPr>
              <a:t>ベイク</a:t>
            </a:r>
            <a:r>
              <a:rPr lang="ja-JP" altLang="en-US" dirty="0">
                <a:solidFill>
                  <a:schemeClr val="dk1">
                    <a:alpha val="20000"/>
                  </a:schemeClr>
                </a:solidFill>
              </a:rPr>
              <a:t>する</a:t>
            </a:r>
            <a:r>
              <a:rPr kumimoji="1" lang="ja-JP" altLang="en-US" dirty="0" smtClean="0">
                <a:solidFill>
                  <a:schemeClr val="dk1">
                    <a:alpha val="20000"/>
                  </a:schemeClr>
                </a:solidFill>
              </a:rPr>
              <a:t>モデル</a:t>
            </a:r>
            <a:r>
              <a:rPr lang="ja-JP" altLang="en-US" sz="1100" dirty="0" smtClean="0">
                <a:solidFill>
                  <a:schemeClr val="dk1">
                    <a:alpha val="20000"/>
                  </a:schemeClr>
                </a:solidFill>
              </a:rPr>
              <a:t>  </a:t>
            </a:r>
            <a:endParaRPr lang="en-US" altLang="ja-JP" sz="1200" dirty="0" smtClean="0">
              <a:solidFill>
                <a:schemeClr val="dk1">
                  <a:alpha val="20000"/>
                </a:schemeClr>
              </a:solidFill>
            </a:endParaRPr>
          </a:p>
        </p:txBody>
      </p:sp>
    </p:spTree>
    <p:extLst>
      <p:ext uri="{BB962C8B-B14F-4D97-AF65-F5344CB8AC3E}">
        <p14:creationId xmlns:p14="http://schemas.microsoft.com/office/powerpoint/2010/main" val="38309454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正方形/長方形 589"/>
          <p:cNvSpPr/>
          <p:nvPr/>
        </p:nvSpPr>
        <p:spPr>
          <a:xfrm>
            <a:off x="4680169" y="3238150"/>
            <a:ext cx="1403999" cy="986214"/>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ja-JP" altLang="en-US" dirty="0" smtClean="0"/>
              <a:t>自動ベイク</a:t>
            </a:r>
            <a:endParaRPr kumimoji="1" lang="ja-JP" altLang="en-US" dirty="0"/>
          </a:p>
        </p:txBody>
      </p:sp>
      <p:sp>
        <p:nvSpPr>
          <p:cNvPr id="5" name="正方形/長方形 4"/>
          <p:cNvSpPr/>
          <p:nvPr/>
        </p:nvSpPr>
        <p:spPr>
          <a:xfrm>
            <a:off x="932059" y="2117843"/>
            <a:ext cx="5152109" cy="1122577"/>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dirty="0" smtClean="0">
                <a:solidFill>
                  <a:schemeClr val="lt1">
                    <a:alpha val="20000"/>
                  </a:schemeClr>
                </a:solidFill>
              </a:rPr>
              <a:t>Flatiron</a:t>
            </a:r>
            <a:endParaRPr kumimoji="1" lang="ja-JP" altLang="en-US" dirty="0">
              <a:solidFill>
                <a:schemeClr val="lt1">
                  <a:alpha val="20000"/>
                </a:schemeClr>
              </a:solidFill>
            </a:endParaRPr>
          </a:p>
        </p:txBody>
      </p:sp>
      <p:cxnSp>
        <p:nvCxnSpPr>
          <p:cNvPr id="15" name="カギ線コネクタ 14"/>
          <p:cNvCxnSpPr>
            <a:stCxn id="53" idx="0"/>
            <a:endCxn id="135" idx="1"/>
          </p:cNvCxnSpPr>
          <p:nvPr/>
        </p:nvCxnSpPr>
        <p:spPr>
          <a:xfrm rot="5400000" flipH="1" flipV="1">
            <a:off x="2150375" y="1755524"/>
            <a:ext cx="1492100" cy="326814"/>
          </a:xfrm>
          <a:prstGeom prst="bentConnector2">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8" idx="3"/>
            <a:endCxn id="53" idx="1"/>
          </p:cNvCxnSpPr>
          <p:nvPr/>
        </p:nvCxnSpPr>
        <p:spPr>
          <a:xfrm>
            <a:off x="1948659" y="2901883"/>
            <a:ext cx="249116" cy="5851"/>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197775" y="2664981"/>
            <a:ext cx="1070486" cy="48550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solidFill>
                  <a:schemeClr val="dk1">
                    <a:alpha val="20000"/>
                  </a:schemeClr>
                </a:solidFill>
              </a:rPr>
              <a:t>UV</a:t>
            </a:r>
            <a:r>
              <a:rPr lang="ja-JP" altLang="en-US" sz="1600" dirty="0">
                <a:solidFill>
                  <a:schemeClr val="dk1">
                    <a:alpha val="20000"/>
                  </a:schemeClr>
                </a:solidFill>
              </a:rPr>
              <a:t>展開</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sp>
        <p:nvSpPr>
          <p:cNvPr id="67" name="正方形/長方形 66"/>
          <p:cNvSpPr/>
          <p:nvPr/>
        </p:nvSpPr>
        <p:spPr>
          <a:xfrm>
            <a:off x="7774988" y="2581787"/>
            <a:ext cx="1210361" cy="651891"/>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solidFill>
                  <a:schemeClr val="lt1">
                    <a:alpha val="20000"/>
                  </a:schemeClr>
                </a:solidFill>
              </a:rPr>
              <a:t>描画</a:t>
            </a:r>
            <a:endParaRPr kumimoji="1" lang="en-US" altLang="ja-JP" dirty="0" smtClean="0">
              <a:solidFill>
                <a:schemeClr val="lt1">
                  <a:alpha val="20000"/>
                </a:schemeClr>
              </a:solidFill>
            </a:endParaRPr>
          </a:p>
          <a:p>
            <a:pPr algn="ctr"/>
            <a:r>
              <a:rPr lang="ja-JP" altLang="en-US" dirty="0">
                <a:solidFill>
                  <a:schemeClr val="lt1">
                    <a:alpha val="20000"/>
                  </a:schemeClr>
                </a:solidFill>
              </a:rPr>
              <a:t>エンジン</a:t>
            </a:r>
            <a:endParaRPr kumimoji="1" lang="ja-JP" altLang="en-US" dirty="0">
              <a:solidFill>
                <a:schemeClr val="lt1">
                  <a:alpha val="20000"/>
                </a:schemeClr>
              </a:solidFill>
            </a:endParaRPr>
          </a:p>
        </p:txBody>
      </p:sp>
      <p:sp>
        <p:nvSpPr>
          <p:cNvPr id="68" name="テキスト ボックス 67"/>
          <p:cNvSpPr txBox="1"/>
          <p:nvPr/>
        </p:nvSpPr>
        <p:spPr>
          <a:xfrm>
            <a:off x="6292291" y="2630733"/>
            <a:ext cx="1167429" cy="553998"/>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600" dirty="0" smtClean="0">
                <a:solidFill>
                  <a:schemeClr val="dk1">
                    <a:alpha val="20000"/>
                  </a:schemeClr>
                </a:solidFill>
                <a:latin typeface="Segoe UI" panose="020B0502040204020203" pitchFamily="34" charset="0"/>
                <a:cs typeface="Segoe UI" panose="020B0502040204020203" pitchFamily="34" charset="0"/>
              </a:rPr>
              <a:t>ライトマップ</a:t>
            </a:r>
            <a: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br>
            <a:r>
              <a:rPr lang="en-US" altLang="ja-JP" sz="1400" dirty="0" err="1" smtClean="0">
                <a:solidFill>
                  <a:schemeClr val="dk1">
                    <a:alpha val="20000"/>
                  </a:schemeClr>
                </a:solidFill>
                <a:latin typeface="Segoe UI" panose="020B0502040204020203" pitchFamily="34" charset="0"/>
                <a:cs typeface="Segoe UI" panose="020B0502040204020203" pitchFamily="34" charset="0"/>
              </a:rPr>
              <a:t>dds</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600" dirty="0" smtClean="0">
              <a:solidFill>
                <a:schemeClr val="dk1">
                  <a:alpha val="20000"/>
                </a:schemeClr>
              </a:solidFill>
              <a:latin typeface="Segoe UI" panose="020B0502040204020203" pitchFamily="34" charset="0"/>
              <a:cs typeface="Segoe UI" panose="020B0502040204020203" pitchFamily="34" charset="0"/>
            </a:endParaRPr>
          </a:p>
        </p:txBody>
      </p:sp>
      <p:sp>
        <p:nvSpPr>
          <p:cNvPr id="69" name="テキスト ボックス 68"/>
          <p:cNvSpPr txBox="1"/>
          <p:nvPr/>
        </p:nvSpPr>
        <p:spPr>
          <a:xfrm>
            <a:off x="6292291" y="3472276"/>
            <a:ext cx="1608306" cy="738664"/>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dirty="0">
                <a:solidFill>
                  <a:schemeClr val="dk1">
                    <a:alpha val="20000"/>
                  </a:schemeClr>
                </a:solidFill>
                <a:latin typeface="Segoe UI" panose="020B0502040204020203" pitchFamily="34" charset="0"/>
                <a:cs typeface="Segoe UI" panose="020B0502040204020203" pitchFamily="34" charset="0"/>
              </a:rPr>
              <a:t>オブジェクト</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と</a:t>
            </a:r>
            <a: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b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ライトマップの対応</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a:p>
            <a:pPr algn="ctr"/>
            <a:r>
              <a:rPr kumimoji="1" lang="en-US" altLang="ja-JP" sz="1400" dirty="0" err="1" smtClean="0">
                <a:solidFill>
                  <a:schemeClr val="dk1">
                    <a:alpha val="20000"/>
                  </a:schemeClr>
                </a:solidFill>
                <a:latin typeface="Segoe UI" panose="020B0502040204020203" pitchFamily="34" charset="0"/>
                <a:cs typeface="Segoe UI" panose="020B0502040204020203" pitchFamily="34" charset="0"/>
              </a:rPr>
              <a:t>csv</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p:txBody>
      </p:sp>
      <p:cxnSp>
        <p:nvCxnSpPr>
          <p:cNvPr id="70" name="カギ線コネクタ 19"/>
          <p:cNvCxnSpPr>
            <a:stCxn id="135" idx="3"/>
            <a:endCxn id="67" idx="0"/>
          </p:cNvCxnSpPr>
          <p:nvPr/>
        </p:nvCxnSpPr>
        <p:spPr>
          <a:xfrm>
            <a:off x="5516005" y="1172881"/>
            <a:ext cx="2864164" cy="1408906"/>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a:off x="4823683" y="3572009"/>
            <a:ext cx="1131832" cy="523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smtClean="0">
                <a:solidFill>
                  <a:schemeClr val="dk1">
                    <a:alpha val="20000"/>
                  </a:schemeClr>
                </a:solidFill>
              </a:rPr>
              <a:t>ベイク済み</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cxnSp>
        <p:nvCxnSpPr>
          <p:cNvPr id="88" name="直線矢印コネクタ 87"/>
          <p:cNvCxnSpPr>
            <a:stCxn id="85" idx="3"/>
            <a:endCxn id="69" idx="1"/>
          </p:cNvCxnSpPr>
          <p:nvPr/>
        </p:nvCxnSpPr>
        <p:spPr>
          <a:xfrm>
            <a:off x="5955515" y="3833755"/>
            <a:ext cx="336776" cy="7853"/>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4760546" y="2152601"/>
            <a:ext cx="1216477" cy="1053321"/>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Backburner</a:t>
            </a:r>
            <a:endParaRPr kumimoji="1" lang="ja-JP" altLang="en-US" sz="1600" dirty="0">
              <a:solidFill>
                <a:schemeClr val="lt1">
                  <a:alpha val="20000"/>
                </a:schemeClr>
              </a:solidFill>
            </a:endParaRPr>
          </a:p>
        </p:txBody>
      </p:sp>
      <p:cxnSp>
        <p:nvCxnSpPr>
          <p:cNvPr id="126" name="直線矢印コネクタ 125"/>
          <p:cNvCxnSpPr>
            <a:stCxn id="68" idx="3"/>
            <a:endCxn id="67" idx="1"/>
          </p:cNvCxnSpPr>
          <p:nvPr/>
        </p:nvCxnSpPr>
        <p:spPr>
          <a:xfrm>
            <a:off x="7459720" y="2907732"/>
            <a:ext cx="315268" cy="1"/>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059832" y="880493"/>
            <a:ext cx="2456173" cy="58477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err="1" smtClean="0">
                <a:solidFill>
                  <a:schemeClr val="dk1">
                    <a:alpha val="20000"/>
                  </a:schemeClr>
                </a:solidFill>
                <a:latin typeface="Segoe UI" panose="020B0502040204020203" pitchFamily="34" charset="0"/>
                <a:cs typeface="Segoe UI" panose="020B0502040204020203" pitchFamily="34" charset="0"/>
              </a:rPr>
              <a:t>fbx</a:t>
            </a:r>
            <a:r>
              <a:rPr kumimoji="1" lang="ja-JP" altLang="en-US"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dirty="0" smtClean="0">
              <a:solidFill>
                <a:schemeClr val="dk1">
                  <a:alpha val="20000"/>
                </a:schemeClr>
              </a:solidFill>
              <a:latin typeface="Segoe UI" panose="020B0502040204020203" pitchFamily="34" charset="0"/>
              <a:cs typeface="Segoe UI" panose="020B0502040204020203" pitchFamily="34" charset="0"/>
            </a:endParaRPr>
          </a:p>
          <a:p>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  ジオメトリ</a:t>
            </a:r>
            <a:r>
              <a:rPr lang="ja-JP" altLang="en-US" sz="1400" dirty="0" smtClean="0">
                <a:solidFill>
                  <a:schemeClr val="dk1">
                    <a:alpha val="20000"/>
                  </a:schemeClr>
                </a:solidFill>
                <a:latin typeface="Segoe UI" panose="020B0502040204020203" pitchFamily="34" charset="0"/>
                <a:cs typeface="Segoe UI" panose="020B0502040204020203" pitchFamily="34" charset="0"/>
              </a:rPr>
              <a:t>、ライト、マテリアル</a:t>
            </a:r>
            <a:endParaRPr kumimoji="1" lang="ja-JP" altLang="en-US" sz="1000" dirty="0">
              <a:solidFill>
                <a:schemeClr val="dk1">
                  <a:alpha val="20000"/>
                </a:schemeClr>
              </a:solidFill>
              <a:latin typeface="Segoe UI" panose="020B0502040204020203" pitchFamily="34" charset="0"/>
              <a:cs typeface="Segoe UI" panose="020B0502040204020203" pitchFamily="34" charset="0"/>
            </a:endParaRPr>
          </a:p>
        </p:txBody>
      </p:sp>
      <p:sp>
        <p:nvSpPr>
          <p:cNvPr id="141" name="正方形/長方形 140"/>
          <p:cNvSpPr/>
          <p:nvPr/>
        </p:nvSpPr>
        <p:spPr>
          <a:xfrm>
            <a:off x="4883746" y="2474752"/>
            <a:ext cx="967572" cy="639408"/>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V-Ray</a:t>
            </a:r>
            <a:endParaRPr kumimoji="1" lang="ja-JP" altLang="en-US" sz="1600" dirty="0">
              <a:solidFill>
                <a:schemeClr val="lt1">
                  <a:alpha val="20000"/>
                </a:schemeClr>
              </a:solidFill>
            </a:endParaRPr>
          </a:p>
        </p:txBody>
      </p:sp>
      <p:cxnSp>
        <p:nvCxnSpPr>
          <p:cNvPr id="94" name="直線矢印コネクタ 93"/>
          <p:cNvCxnSpPr>
            <a:stCxn id="95" idx="3"/>
            <a:endCxn id="68" idx="1"/>
          </p:cNvCxnSpPr>
          <p:nvPr/>
        </p:nvCxnSpPr>
        <p:spPr>
          <a:xfrm>
            <a:off x="5747286" y="2905525"/>
            <a:ext cx="545005" cy="2207"/>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5029019" y="2787300"/>
            <a:ext cx="718267" cy="236449"/>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solidFill>
                  <a:schemeClr val="lt1">
                    <a:alpha val="20000"/>
                  </a:schemeClr>
                </a:solidFill>
              </a:rPr>
              <a:t>ベイク</a:t>
            </a:r>
            <a:endParaRPr kumimoji="1" lang="ja-JP" altLang="en-US" sz="1600" dirty="0">
              <a:solidFill>
                <a:schemeClr val="lt1">
                  <a:alpha val="20000"/>
                </a:schemeClr>
              </a:solidFill>
            </a:endParaRPr>
          </a:p>
        </p:txBody>
      </p:sp>
      <p:cxnSp>
        <p:nvCxnSpPr>
          <p:cNvPr id="183" name="カギ線コネクタ 19"/>
          <p:cNvCxnSpPr>
            <a:stCxn id="69" idx="3"/>
            <a:endCxn id="67" idx="2"/>
          </p:cNvCxnSpPr>
          <p:nvPr/>
        </p:nvCxnSpPr>
        <p:spPr>
          <a:xfrm flipV="1">
            <a:off x="7900597" y="3233678"/>
            <a:ext cx="479572" cy="607930"/>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53" idx="3"/>
            <a:endCxn id="427" idx="1"/>
          </p:cNvCxnSpPr>
          <p:nvPr/>
        </p:nvCxnSpPr>
        <p:spPr>
          <a:xfrm>
            <a:off x="3268261" y="2907734"/>
            <a:ext cx="329300" cy="0"/>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直線矢印コネクタ 364"/>
          <p:cNvCxnSpPr>
            <a:stCxn id="42" idx="2"/>
            <a:endCxn id="427" idx="0"/>
          </p:cNvCxnSpPr>
          <p:nvPr/>
        </p:nvCxnSpPr>
        <p:spPr>
          <a:xfrm>
            <a:off x="4128286" y="2022358"/>
            <a:ext cx="0" cy="642623"/>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26231" y="2757867"/>
            <a:ext cx="922428" cy="288032"/>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smtClean="0">
                <a:solidFill>
                  <a:schemeClr val="lt1">
                    <a:alpha val="20000"/>
                  </a:schemeClr>
                </a:solidFill>
              </a:rPr>
              <a:t>UV</a:t>
            </a:r>
            <a:r>
              <a:rPr kumimoji="1" lang="ja-JP" altLang="en-US" dirty="0" smtClean="0">
                <a:solidFill>
                  <a:schemeClr val="lt1">
                    <a:alpha val="20000"/>
                  </a:schemeClr>
                </a:solidFill>
              </a:rPr>
              <a:t>展開</a:t>
            </a:r>
            <a:endParaRPr kumimoji="1" lang="ja-JP" altLang="en-US" dirty="0">
              <a:solidFill>
                <a:schemeClr val="lt1">
                  <a:alpha val="20000"/>
                </a:schemeClr>
              </a:solidFill>
            </a:endParaRPr>
          </a:p>
        </p:txBody>
      </p:sp>
      <p:sp>
        <p:nvSpPr>
          <p:cNvPr id="427" name="正方形/長方形 426"/>
          <p:cNvSpPr/>
          <p:nvPr/>
        </p:nvSpPr>
        <p:spPr>
          <a:xfrm>
            <a:off x="3597561" y="2664981"/>
            <a:ext cx="1061450" cy="48550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t>V-Ray</a:t>
            </a:r>
            <a:r>
              <a:rPr kumimoji="1" lang="ja-JP" altLang="en-US" sz="1600" dirty="0" smtClean="0"/>
              <a:t>用</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cxnSp>
        <p:nvCxnSpPr>
          <p:cNvPr id="435" name="直線矢印コネクタ 434"/>
          <p:cNvCxnSpPr>
            <a:stCxn id="427" idx="3"/>
            <a:endCxn id="95" idx="1"/>
          </p:cNvCxnSpPr>
          <p:nvPr/>
        </p:nvCxnSpPr>
        <p:spPr>
          <a:xfrm flipV="1">
            <a:off x="4659011" y="2905525"/>
            <a:ext cx="370008" cy="220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直線矢印コネクタ 503"/>
          <p:cNvCxnSpPr>
            <a:stCxn id="95" idx="2"/>
            <a:endCxn id="85" idx="0"/>
          </p:cNvCxnSpPr>
          <p:nvPr/>
        </p:nvCxnSpPr>
        <p:spPr>
          <a:xfrm>
            <a:off x="5388153" y="3023749"/>
            <a:ext cx="1446" cy="548260"/>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36" idx="3"/>
            <a:endCxn id="8" idx="1"/>
          </p:cNvCxnSpPr>
          <p:nvPr/>
        </p:nvCxnSpPr>
        <p:spPr>
          <a:xfrm>
            <a:off x="766227" y="2901883"/>
            <a:ext cx="260004" cy="0"/>
          </a:xfrm>
          <a:prstGeom prst="straightConnector1">
            <a:avLst/>
          </a:prstGeom>
          <a:ln w="57150">
            <a:solidFill>
              <a:schemeClr val="accent3">
                <a:alpha val="2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角丸四角形吹き出し 37"/>
          <p:cNvSpPr/>
          <p:nvPr/>
        </p:nvSpPr>
        <p:spPr>
          <a:xfrm>
            <a:off x="3174447" y="3641264"/>
            <a:ext cx="1336857" cy="324143"/>
          </a:xfrm>
          <a:prstGeom prst="wedgeRoundRectCallout">
            <a:avLst>
              <a:gd name="adj1" fmla="val 74336"/>
              <a:gd name="adj2" fmla="val -267583"/>
              <a:gd name="adj3" fmla="val 16667"/>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t>自動ベイク</a:t>
            </a:r>
            <a:endParaRPr lang="en-US" altLang="ja-JP" dirty="0" smtClean="0"/>
          </a:p>
        </p:txBody>
      </p:sp>
      <p:sp>
        <p:nvSpPr>
          <p:cNvPr id="43" name="角丸四角形吹き出し 42"/>
          <p:cNvSpPr/>
          <p:nvPr/>
        </p:nvSpPr>
        <p:spPr>
          <a:xfrm>
            <a:off x="6412506" y="1910326"/>
            <a:ext cx="1727439" cy="630887"/>
          </a:xfrm>
          <a:prstGeom prst="wedgeRoundRectCallout">
            <a:avLst>
              <a:gd name="adj1" fmla="val 40332"/>
              <a:gd name="adj2" fmla="val 80556"/>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solidFill>
                  <a:schemeClr val="lt1">
                    <a:alpha val="20000"/>
                  </a:schemeClr>
                </a:solidFill>
              </a:rPr>
              <a:t>描画エンジン</a:t>
            </a:r>
            <a:r>
              <a:rPr kumimoji="1" lang="en-US" altLang="ja-JP" dirty="0" smtClean="0">
                <a:solidFill>
                  <a:schemeClr val="lt1">
                    <a:alpha val="20000"/>
                  </a:schemeClr>
                </a:solidFill>
              </a:rPr>
              <a:t/>
            </a:r>
            <a:br>
              <a:rPr kumimoji="1" lang="en-US" altLang="ja-JP" dirty="0" smtClean="0">
                <a:solidFill>
                  <a:schemeClr val="lt1">
                    <a:alpha val="20000"/>
                  </a:schemeClr>
                </a:solidFill>
              </a:rPr>
            </a:br>
            <a:r>
              <a:rPr kumimoji="1" lang="ja-JP" altLang="en-US" dirty="0" err="1" smtClean="0">
                <a:solidFill>
                  <a:schemeClr val="lt1">
                    <a:alpha val="20000"/>
                  </a:schemeClr>
                </a:solidFill>
              </a:rPr>
              <a:t>への</a:t>
            </a:r>
            <a:r>
              <a:rPr kumimoji="1" lang="ja-JP" altLang="en-US" dirty="0" smtClean="0">
                <a:solidFill>
                  <a:schemeClr val="lt1">
                    <a:alpha val="20000"/>
                  </a:schemeClr>
                </a:solidFill>
              </a:rPr>
              <a:t>入力</a:t>
            </a:r>
            <a:endParaRPr kumimoji="1" lang="ja-JP" altLang="en-US" dirty="0">
              <a:solidFill>
                <a:schemeClr val="lt1">
                  <a:alpha val="20000"/>
                </a:schemeClr>
              </a:solidFill>
            </a:endParaRPr>
          </a:p>
        </p:txBody>
      </p:sp>
      <p:sp>
        <p:nvSpPr>
          <p:cNvPr id="39" name="角丸四角形吹き出し 38"/>
          <p:cNvSpPr/>
          <p:nvPr/>
        </p:nvSpPr>
        <p:spPr>
          <a:xfrm>
            <a:off x="1166980" y="3523079"/>
            <a:ext cx="1000820" cy="326622"/>
          </a:xfrm>
          <a:prstGeom prst="wedgeRoundRectCallout">
            <a:avLst>
              <a:gd name="adj1" fmla="val 46139"/>
              <a:gd name="adj2" fmla="val -230521"/>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solidFill>
                  <a:schemeClr val="lt1">
                    <a:alpha val="20000"/>
                  </a:schemeClr>
                </a:solidFill>
              </a:rPr>
              <a:t>UV</a:t>
            </a:r>
            <a:r>
              <a:rPr lang="ja-JP" altLang="en-US" dirty="0" smtClean="0">
                <a:solidFill>
                  <a:schemeClr val="lt1">
                    <a:alpha val="20000"/>
                  </a:schemeClr>
                </a:solidFill>
              </a:rPr>
              <a:t>展開</a:t>
            </a:r>
            <a:endParaRPr lang="en-US" altLang="ja-JP" dirty="0" smtClean="0">
              <a:solidFill>
                <a:schemeClr val="lt1">
                  <a:alpha val="20000"/>
                </a:schemeClr>
              </a:solidFill>
            </a:endParaRPr>
          </a:p>
        </p:txBody>
      </p:sp>
      <p:sp>
        <p:nvSpPr>
          <p:cNvPr id="36" name="正方形/長方形 35"/>
          <p:cNvSpPr/>
          <p:nvPr/>
        </p:nvSpPr>
        <p:spPr>
          <a:xfrm>
            <a:off x="407804" y="1993270"/>
            <a:ext cx="358423" cy="1817226"/>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vert="eaVert" rtlCol="0" anchor="ctr"/>
          <a:lstStyle/>
          <a:p>
            <a:r>
              <a:rPr lang="ja-JP" altLang="en-US" dirty="0" smtClean="0">
                <a:solidFill>
                  <a:schemeClr val="dk1">
                    <a:alpha val="20000"/>
                  </a:schemeClr>
                </a:solidFill>
              </a:rPr>
              <a:t>ベイク</a:t>
            </a:r>
            <a:r>
              <a:rPr lang="ja-JP" altLang="en-US" dirty="0">
                <a:solidFill>
                  <a:schemeClr val="dk1">
                    <a:alpha val="20000"/>
                  </a:schemeClr>
                </a:solidFill>
              </a:rPr>
              <a:t>する</a:t>
            </a:r>
            <a:r>
              <a:rPr kumimoji="1" lang="ja-JP" altLang="en-US" dirty="0" smtClean="0">
                <a:solidFill>
                  <a:schemeClr val="dk1">
                    <a:alpha val="20000"/>
                  </a:schemeClr>
                </a:solidFill>
              </a:rPr>
              <a:t>モデル</a:t>
            </a:r>
            <a:r>
              <a:rPr lang="ja-JP" altLang="en-US" sz="1100" dirty="0" smtClean="0">
                <a:solidFill>
                  <a:schemeClr val="dk1">
                    <a:alpha val="20000"/>
                  </a:schemeClr>
                </a:solidFill>
              </a:rPr>
              <a:t>  </a:t>
            </a:r>
            <a:endParaRPr lang="en-US" altLang="ja-JP" sz="1200" dirty="0" smtClean="0">
              <a:solidFill>
                <a:schemeClr val="dk1">
                  <a:alpha val="20000"/>
                </a:schemeClr>
              </a:solidFill>
            </a:endParaRPr>
          </a:p>
        </p:txBody>
      </p:sp>
      <p:sp>
        <p:nvSpPr>
          <p:cNvPr id="40" name="角丸四角形吹き出し 39"/>
          <p:cNvSpPr/>
          <p:nvPr/>
        </p:nvSpPr>
        <p:spPr>
          <a:xfrm>
            <a:off x="334257" y="1086112"/>
            <a:ext cx="2306376" cy="630887"/>
          </a:xfrm>
          <a:prstGeom prst="wedgeRoundRectCallout">
            <a:avLst>
              <a:gd name="adj1" fmla="val -9547"/>
              <a:gd name="adj2" fmla="val 128994"/>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lt1">
                    <a:alpha val="20000"/>
                  </a:schemeClr>
                </a:solidFill>
              </a:rPr>
              <a:t>ベイク補助プラグイン</a:t>
            </a:r>
            <a:r>
              <a:rPr lang="en-US" altLang="ja-JP" dirty="0" smtClean="0">
                <a:solidFill>
                  <a:schemeClr val="lt1">
                    <a:alpha val="20000"/>
                  </a:schemeClr>
                </a:solidFill>
              </a:rPr>
              <a:t/>
            </a:r>
            <a:br>
              <a:rPr lang="en-US" altLang="ja-JP" dirty="0" smtClean="0">
                <a:solidFill>
                  <a:schemeClr val="lt1">
                    <a:alpha val="20000"/>
                  </a:schemeClr>
                </a:solidFill>
              </a:rPr>
            </a:br>
            <a:r>
              <a:rPr lang="ja-JP" altLang="en-US" dirty="0" smtClean="0">
                <a:solidFill>
                  <a:schemeClr val="lt1">
                    <a:alpha val="20000"/>
                  </a:schemeClr>
                </a:solidFill>
              </a:rPr>
              <a:t>の導入</a:t>
            </a:r>
            <a:endParaRPr kumimoji="1" lang="ja-JP" altLang="en-US" dirty="0">
              <a:solidFill>
                <a:schemeClr val="lt1">
                  <a:alpha val="20000"/>
                </a:schemeClr>
              </a:solidFill>
            </a:endParaRPr>
          </a:p>
        </p:txBody>
      </p:sp>
      <p:sp>
        <p:nvSpPr>
          <p:cNvPr id="41" name="角丸四角形吹き出し 40"/>
          <p:cNvSpPr/>
          <p:nvPr/>
        </p:nvSpPr>
        <p:spPr>
          <a:xfrm>
            <a:off x="5661074" y="1259256"/>
            <a:ext cx="1434194" cy="576316"/>
          </a:xfrm>
          <a:prstGeom prst="wedgeRoundRectCallout">
            <a:avLst>
              <a:gd name="adj1" fmla="val -37526"/>
              <a:gd name="adj2" fmla="val 118387"/>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solidFill>
                  <a:schemeClr val="lt1">
                    <a:alpha val="20000"/>
                  </a:schemeClr>
                </a:solidFill>
              </a:rPr>
              <a:t>ネットワーク</a:t>
            </a:r>
            <a:r>
              <a:rPr kumimoji="1" lang="en-US" altLang="ja-JP" dirty="0" smtClean="0">
                <a:solidFill>
                  <a:schemeClr val="lt1">
                    <a:alpha val="20000"/>
                  </a:schemeClr>
                </a:solidFill>
              </a:rPr>
              <a:t/>
            </a:r>
            <a:br>
              <a:rPr kumimoji="1" lang="en-US" altLang="ja-JP" dirty="0" smtClean="0">
                <a:solidFill>
                  <a:schemeClr val="lt1">
                    <a:alpha val="20000"/>
                  </a:schemeClr>
                </a:solidFill>
              </a:rPr>
            </a:br>
            <a:r>
              <a:rPr kumimoji="1" lang="ja-JP" altLang="en-US" dirty="0" smtClean="0">
                <a:solidFill>
                  <a:schemeClr val="lt1">
                    <a:alpha val="20000"/>
                  </a:schemeClr>
                </a:solidFill>
              </a:rPr>
              <a:t>レンダリング</a:t>
            </a:r>
            <a:endParaRPr kumimoji="1" lang="ja-JP" altLang="en-US" dirty="0">
              <a:solidFill>
                <a:schemeClr val="lt1">
                  <a:alpha val="20000"/>
                </a:schemeClr>
              </a:solidFill>
            </a:endParaRPr>
          </a:p>
        </p:txBody>
      </p:sp>
      <p:sp>
        <p:nvSpPr>
          <p:cNvPr id="42" name="正方形/長方形 41"/>
          <p:cNvSpPr/>
          <p:nvPr/>
        </p:nvSpPr>
        <p:spPr>
          <a:xfrm>
            <a:off x="2807350" y="1532866"/>
            <a:ext cx="2641871" cy="489492"/>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smtClean="0"/>
              <a:t>名前付き選択セットとライトマップ</a:t>
            </a:r>
            <a:r>
              <a:rPr lang="en-US" altLang="ja-JP" sz="1400" dirty="0" smtClean="0"/>
              <a:t/>
            </a:r>
            <a:br>
              <a:rPr lang="en-US" altLang="ja-JP" sz="1400" dirty="0" smtClean="0"/>
            </a:br>
            <a:r>
              <a:rPr lang="ja-JP" altLang="en-US" sz="1400" dirty="0" smtClean="0"/>
              <a:t>の対応</a:t>
            </a:r>
            <a:r>
              <a:rPr lang="en-US" altLang="ja-JP" sz="1400" dirty="0" smtClean="0"/>
              <a:t>csv</a:t>
            </a:r>
            <a:r>
              <a:rPr lang="ja-JP" altLang="en-US" sz="1400" dirty="0" smtClean="0"/>
              <a:t>ファイル</a:t>
            </a:r>
            <a:endParaRPr lang="en-US" altLang="ja-JP" sz="1000" dirty="0" smtClean="0"/>
          </a:p>
        </p:txBody>
      </p:sp>
    </p:spTree>
    <p:extLst>
      <p:ext uri="{BB962C8B-B14F-4D97-AF65-F5344CB8AC3E}">
        <p14:creationId xmlns:p14="http://schemas.microsoft.com/office/powerpoint/2010/main" val="1126990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まとめてベイクしたい</a:t>
            </a:r>
            <a:endParaRPr kumimoji="1" lang="ja-JP" altLang="en-US" dirty="0"/>
          </a:p>
        </p:txBody>
      </p:sp>
      <p:sp>
        <p:nvSpPr>
          <p:cNvPr id="3" name="コンテンツ プレースホルダー 2"/>
          <p:cNvSpPr>
            <a:spLocks noGrp="1"/>
          </p:cNvSpPr>
          <p:nvPr>
            <p:ph idx="1"/>
          </p:nvPr>
        </p:nvSpPr>
        <p:spPr>
          <a:xfrm>
            <a:off x="457200" y="915566"/>
            <a:ext cx="8229600" cy="3456384"/>
          </a:xfrm>
        </p:spPr>
        <p:txBody>
          <a:bodyPr/>
          <a:lstStyle/>
          <a:p>
            <a:r>
              <a:rPr lang="ja-JP" altLang="ja-JP" dirty="0" smtClean="0"/>
              <a:t>ライトマップ</a:t>
            </a:r>
            <a:r>
              <a:rPr lang="ja-JP" altLang="ja-JP" dirty="0"/>
              <a:t>が</a:t>
            </a:r>
            <a:r>
              <a:rPr lang="en-US" altLang="ja-JP" dirty="0"/>
              <a:t>45</a:t>
            </a:r>
            <a:r>
              <a:rPr lang="ja-JP" altLang="ja-JP" dirty="0"/>
              <a:t>枚</a:t>
            </a:r>
            <a:endParaRPr lang="en-US" altLang="ja-JP" dirty="0"/>
          </a:p>
          <a:p>
            <a:r>
              <a:rPr lang="en-US" altLang="ja-JP" dirty="0"/>
              <a:t>1</a:t>
            </a:r>
            <a:r>
              <a:rPr lang="ja-JP" altLang="ja-JP" dirty="0" smtClean="0"/>
              <a:t>枚ベイク</a:t>
            </a:r>
            <a:r>
              <a:rPr lang="ja-JP" altLang="ja-JP" dirty="0"/>
              <a:t>に</a:t>
            </a:r>
            <a:r>
              <a:rPr lang="en-US" altLang="ja-JP" dirty="0"/>
              <a:t>30</a:t>
            </a:r>
            <a:r>
              <a:rPr lang="ja-JP" altLang="ja-JP" dirty="0"/>
              <a:t>分以上</a:t>
            </a:r>
            <a:endParaRPr lang="en-US" altLang="ja-JP" dirty="0"/>
          </a:p>
          <a:p>
            <a:r>
              <a:rPr lang="en-US" altLang="ja-JP" dirty="0" smtClean="0"/>
              <a:t>22.5</a:t>
            </a:r>
            <a:r>
              <a:rPr lang="ja-JP" altLang="en-US" dirty="0"/>
              <a:t>時間</a:t>
            </a:r>
            <a:r>
              <a:rPr lang="ja-JP" altLang="en-US" dirty="0" smtClean="0"/>
              <a:t>以上</a:t>
            </a:r>
            <a:endParaRPr lang="en-US" altLang="ja-JP" dirty="0" smtClean="0"/>
          </a:p>
          <a:p>
            <a:endParaRPr lang="en-US" altLang="ja-JP" dirty="0"/>
          </a:p>
          <a:p>
            <a:r>
              <a:rPr lang="ja-JP" altLang="en-US" dirty="0" smtClean="0"/>
              <a:t>自動化したい</a:t>
            </a:r>
            <a:endParaRPr lang="en-US" altLang="ja-JP" dirty="0" smtClean="0"/>
          </a:p>
          <a:p>
            <a:r>
              <a:rPr lang="en-US" altLang="ja-JP" dirty="0" smtClean="0">
                <a:solidFill>
                  <a:schemeClr val="accent6"/>
                </a:solidFill>
              </a:rPr>
              <a:t>Flatiron</a:t>
            </a:r>
            <a:r>
              <a:rPr lang="ja-JP" altLang="en-US" dirty="0" smtClean="0">
                <a:solidFill>
                  <a:schemeClr val="accent6"/>
                </a:solidFill>
              </a:rPr>
              <a:t>は自動ベイク機能なし</a:t>
            </a:r>
            <a:endParaRPr lang="en-US" altLang="ja-JP" dirty="0">
              <a:solidFill>
                <a:schemeClr val="accent6"/>
              </a:solidFill>
            </a:endParaRPr>
          </a:p>
          <a:p>
            <a:endParaRPr kumimoji="1" lang="ja-JP" altLang="en-US" dirty="0"/>
          </a:p>
        </p:txBody>
      </p:sp>
      <p:pic>
        <p:nvPicPr>
          <p:cNvPr id="23" name="図 22"/>
          <p:cNvPicPr>
            <a:picLocks noChangeAspect="1"/>
          </p:cNvPicPr>
          <p:nvPr/>
        </p:nvPicPr>
        <p:blipFill>
          <a:blip r:embed="rId2" cstate="print"/>
          <a:stretch>
            <a:fillRect/>
          </a:stretch>
        </p:blipFill>
        <p:spPr>
          <a:xfrm>
            <a:off x="6050114" y="1984704"/>
            <a:ext cx="2368124" cy="2370418"/>
          </a:xfrm>
          <a:prstGeom prst="rect">
            <a:avLst/>
          </a:prstGeom>
          <a:ln>
            <a:solidFill>
              <a:schemeClr val="tx2"/>
            </a:solidFill>
          </a:ln>
        </p:spPr>
      </p:pic>
      <p:pic>
        <p:nvPicPr>
          <p:cNvPr id="24" name="図 23"/>
          <p:cNvPicPr>
            <a:picLocks noChangeAspect="1"/>
          </p:cNvPicPr>
          <p:nvPr/>
        </p:nvPicPr>
        <p:blipFill>
          <a:blip r:embed="rId3" cstate="print"/>
          <a:stretch>
            <a:fillRect/>
          </a:stretch>
        </p:blipFill>
        <p:spPr>
          <a:xfrm>
            <a:off x="5868144" y="1784095"/>
            <a:ext cx="2368124" cy="2375022"/>
          </a:xfrm>
          <a:prstGeom prst="rect">
            <a:avLst/>
          </a:prstGeom>
          <a:ln>
            <a:solidFill>
              <a:schemeClr val="tx2"/>
            </a:solidFill>
          </a:ln>
        </p:spPr>
      </p:pic>
      <p:pic>
        <p:nvPicPr>
          <p:cNvPr id="28" name="図 27"/>
          <p:cNvPicPr>
            <a:picLocks noChangeAspect="1"/>
          </p:cNvPicPr>
          <p:nvPr/>
        </p:nvPicPr>
        <p:blipFill>
          <a:blip r:embed="rId4" cstate="print"/>
          <a:stretch>
            <a:fillRect/>
          </a:stretch>
        </p:blipFill>
        <p:spPr>
          <a:xfrm>
            <a:off x="5609926" y="1555385"/>
            <a:ext cx="2396658" cy="2394337"/>
          </a:xfrm>
          <a:prstGeom prst="rect">
            <a:avLst/>
          </a:prstGeom>
          <a:blipFill dpi="0" rotWithShape="1">
            <a:blip r:embed="rId5" cstate="print">
              <a:alphaModFix amt="89000"/>
            </a:blip>
            <a:srcRect/>
            <a:stretch>
              <a:fillRect/>
            </a:stretch>
          </a:blipFill>
          <a:ln>
            <a:solidFill>
              <a:schemeClr val="tx2"/>
            </a:solidFill>
          </a:ln>
        </p:spPr>
      </p:pic>
      <p:pic>
        <p:nvPicPr>
          <p:cNvPr id="21" name="図 20"/>
          <p:cNvPicPr>
            <a:picLocks noChangeAspect="1"/>
          </p:cNvPicPr>
          <p:nvPr/>
        </p:nvPicPr>
        <p:blipFill>
          <a:blip r:embed="rId2" cstate="print"/>
          <a:stretch>
            <a:fillRect/>
          </a:stretch>
        </p:blipFill>
        <p:spPr>
          <a:xfrm>
            <a:off x="5456490" y="1394727"/>
            <a:ext cx="2368124" cy="2370418"/>
          </a:xfrm>
          <a:prstGeom prst="rect">
            <a:avLst/>
          </a:prstGeom>
          <a:ln>
            <a:solidFill>
              <a:schemeClr val="tx2"/>
            </a:solidFill>
          </a:ln>
        </p:spPr>
      </p:pic>
      <p:pic>
        <p:nvPicPr>
          <p:cNvPr id="15" name="図 14"/>
          <p:cNvPicPr>
            <a:picLocks noChangeAspect="1"/>
          </p:cNvPicPr>
          <p:nvPr/>
        </p:nvPicPr>
        <p:blipFill>
          <a:blip r:embed="rId3" cstate="print"/>
          <a:stretch>
            <a:fillRect/>
          </a:stretch>
        </p:blipFill>
        <p:spPr>
          <a:xfrm>
            <a:off x="5274520" y="1194118"/>
            <a:ext cx="2368124" cy="2375022"/>
          </a:xfrm>
          <a:prstGeom prst="rect">
            <a:avLst/>
          </a:prstGeom>
          <a:ln>
            <a:solidFill>
              <a:schemeClr val="tx2"/>
            </a:solidFill>
          </a:ln>
        </p:spPr>
      </p:pic>
      <p:pic>
        <p:nvPicPr>
          <p:cNvPr id="16" name="図 15"/>
          <p:cNvPicPr>
            <a:picLocks noChangeAspect="1"/>
          </p:cNvPicPr>
          <p:nvPr/>
        </p:nvPicPr>
        <p:blipFill>
          <a:blip r:embed="rId4" cstate="print"/>
          <a:stretch>
            <a:fillRect/>
          </a:stretch>
        </p:blipFill>
        <p:spPr>
          <a:xfrm>
            <a:off x="5092550" y="995797"/>
            <a:ext cx="2396658" cy="2394337"/>
          </a:xfrm>
          <a:prstGeom prst="rect">
            <a:avLst/>
          </a:prstGeom>
          <a:ln>
            <a:solidFill>
              <a:schemeClr val="tx2"/>
            </a:solidFill>
          </a:ln>
        </p:spPr>
      </p:pic>
    </p:spTree>
    <p:extLst>
      <p:ext uri="{BB962C8B-B14F-4D97-AF65-F5344CB8AC3E}">
        <p14:creationId xmlns:p14="http://schemas.microsoft.com/office/powerpoint/2010/main" val="100915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MAXScript</a:t>
            </a:r>
            <a:r>
              <a:rPr lang="ja-JP" altLang="en-US" dirty="0" smtClean="0"/>
              <a:t>による自動化</a:t>
            </a:r>
            <a:endParaRPr lang="en-US" altLang="ja-JP" dirty="0"/>
          </a:p>
        </p:txBody>
      </p:sp>
      <p:sp>
        <p:nvSpPr>
          <p:cNvPr id="3" name="コンテンツ プレースホルダー 2"/>
          <p:cNvSpPr>
            <a:spLocks noGrp="1"/>
          </p:cNvSpPr>
          <p:nvPr>
            <p:ph idx="1"/>
          </p:nvPr>
        </p:nvSpPr>
        <p:spPr/>
        <p:txBody>
          <a:bodyPr>
            <a:normAutofit/>
          </a:bodyPr>
          <a:lstStyle/>
          <a:p>
            <a:r>
              <a:rPr lang="en-US" altLang="ja-JP" dirty="0" err="1" smtClean="0"/>
              <a:t>Flatrion</a:t>
            </a:r>
            <a:r>
              <a:rPr lang="ja-JP" altLang="en-US" dirty="0" smtClean="0"/>
              <a:t>のプリセットファイル</a:t>
            </a:r>
            <a:endParaRPr lang="en-US" altLang="ja-JP" dirty="0" smtClean="0"/>
          </a:p>
          <a:p>
            <a:pPr lvl="1"/>
            <a:r>
              <a:rPr lang="en-US" altLang="ja-JP" dirty="0" smtClean="0"/>
              <a:t>UV</a:t>
            </a:r>
            <a:r>
              <a:rPr lang="ja-JP" altLang="en-US" dirty="0" smtClean="0"/>
              <a:t>展開のパラメータ</a:t>
            </a:r>
            <a:endParaRPr lang="en-US" altLang="ja-JP" dirty="0" smtClean="0"/>
          </a:p>
          <a:p>
            <a:pPr lvl="1"/>
            <a:r>
              <a:rPr lang="ja-JP" altLang="en-US" dirty="0" smtClean="0"/>
              <a:t>ライトマップのフォーマット</a:t>
            </a:r>
            <a:endParaRPr lang="en-US" altLang="ja-JP" dirty="0"/>
          </a:p>
          <a:p>
            <a:r>
              <a:rPr lang="en-US" altLang="ja-JP" dirty="0" err="1" smtClean="0"/>
              <a:t>csv</a:t>
            </a:r>
            <a:r>
              <a:rPr lang="ja-JP" altLang="en-US" dirty="0" smtClean="0"/>
              <a:t>ファイル</a:t>
            </a:r>
            <a:endParaRPr lang="en-US" altLang="ja-JP" dirty="0" smtClean="0"/>
          </a:p>
          <a:p>
            <a:pPr lvl="1"/>
            <a:r>
              <a:rPr lang="ja-JP" altLang="en-US" dirty="0" smtClean="0"/>
              <a:t>名前付き選択セット→ライトマップ</a:t>
            </a:r>
            <a:endParaRPr lang="en-US" altLang="ja-JP" dirty="0" smtClean="0"/>
          </a:p>
          <a:p>
            <a:pPr marL="541338" lvl="2" indent="0">
              <a:buNone/>
            </a:pPr>
            <a:endParaRPr lang="en-US" altLang="ja-JP" dirty="0" smtClean="0"/>
          </a:p>
          <a:p>
            <a:r>
              <a:rPr lang="ja-JP" altLang="en-US" dirty="0" smtClean="0"/>
              <a:t>完全な自動化には至らず</a:t>
            </a:r>
            <a:endParaRPr lang="en-US" altLang="ja-JP" dirty="0" smtClean="0"/>
          </a:p>
          <a:p>
            <a:pPr lvl="1"/>
            <a:r>
              <a:rPr lang="ja-JP" altLang="en-US" dirty="0" smtClean="0"/>
              <a:t>ネットワークレンダリング</a:t>
            </a:r>
            <a:endParaRPr lang="en-US" altLang="ja-JP" dirty="0" smtClean="0"/>
          </a:p>
          <a:p>
            <a:pPr lvl="1"/>
            <a:r>
              <a:rPr lang="ja-JP" altLang="en-US" dirty="0" smtClean="0"/>
              <a:t>ジョブを投げるダイアログ</a:t>
            </a:r>
            <a:endParaRPr lang="en-US" altLang="ja-JP" dirty="0"/>
          </a:p>
        </p:txBody>
      </p:sp>
      <p:sp>
        <p:nvSpPr>
          <p:cNvPr id="23554" name="AutoShape 2" descr="flatiron_modifier.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rotWithShape="1">
          <a:blip r:embed="rId3" cstate="print"/>
          <a:srcRect l="31649" t="4215" b="67576"/>
          <a:stretch/>
        </p:blipFill>
        <p:spPr>
          <a:xfrm>
            <a:off x="4932040" y="1989569"/>
            <a:ext cx="1069634" cy="966202"/>
          </a:xfrm>
          <a:prstGeom prst="rect">
            <a:avLst/>
          </a:prstGeom>
        </p:spPr>
      </p:pic>
      <p:sp>
        <p:nvSpPr>
          <p:cNvPr id="8" name="右矢印 7"/>
          <p:cNvSpPr/>
          <p:nvPr/>
        </p:nvSpPr>
        <p:spPr>
          <a:xfrm>
            <a:off x="6084168" y="2184638"/>
            <a:ext cx="230577" cy="576064"/>
          </a:xfrm>
          <a:prstGeom prst="rightArrow">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pic>
        <p:nvPicPr>
          <p:cNvPr id="6" name="図 5"/>
          <p:cNvPicPr>
            <a:picLocks noChangeAspect="1"/>
          </p:cNvPicPr>
          <p:nvPr/>
        </p:nvPicPr>
        <p:blipFill rotWithShape="1">
          <a:blip r:embed="rId4" cstate="print"/>
          <a:srcRect r="36520" b="73977"/>
          <a:stretch/>
        </p:blipFill>
        <p:spPr>
          <a:xfrm>
            <a:off x="6386753" y="1985104"/>
            <a:ext cx="1067734" cy="970667"/>
          </a:xfrm>
          <a:prstGeom prst="rect">
            <a:avLst/>
          </a:prstGeom>
        </p:spPr>
      </p:pic>
      <p:sp>
        <p:nvSpPr>
          <p:cNvPr id="10" name="テキスト ボックス 9"/>
          <p:cNvSpPr txBox="1"/>
          <p:nvPr/>
        </p:nvSpPr>
        <p:spPr>
          <a:xfrm>
            <a:off x="7466873" y="2201128"/>
            <a:ext cx="1377300" cy="584775"/>
          </a:xfrm>
          <a:prstGeom prst="rect">
            <a:avLst/>
          </a:prstGeom>
          <a:noFill/>
        </p:spPr>
        <p:txBody>
          <a:bodyPr wrap="none" rtlCol="0">
            <a:spAutoFit/>
          </a:bodyPr>
          <a:lstStyle/>
          <a:p>
            <a:r>
              <a:rPr lang="ja-JP" altLang="en-US" sz="1600" dirty="0" smtClean="0">
                <a:solidFill>
                  <a:schemeClr val="tx1">
                    <a:lumMod val="75000"/>
                  </a:schemeClr>
                </a:solidFill>
              </a:rPr>
              <a:t>ライトマップの</a:t>
            </a:r>
            <a:r>
              <a:rPr lang="en-US" altLang="ja-JP" sz="1600" dirty="0" smtClean="0">
                <a:solidFill>
                  <a:schemeClr val="tx1">
                    <a:lumMod val="75000"/>
                  </a:schemeClr>
                </a:solidFill>
              </a:rPr>
              <a:t/>
            </a:r>
            <a:br>
              <a:rPr lang="en-US" altLang="ja-JP" sz="1600" dirty="0" smtClean="0">
                <a:solidFill>
                  <a:schemeClr val="tx1">
                    <a:lumMod val="75000"/>
                  </a:schemeClr>
                </a:solidFill>
              </a:rPr>
            </a:br>
            <a:r>
              <a:rPr lang="ja-JP" altLang="en-US" sz="1600" dirty="0" smtClean="0">
                <a:solidFill>
                  <a:schemeClr val="tx1">
                    <a:lumMod val="75000"/>
                  </a:schemeClr>
                </a:solidFill>
              </a:rPr>
              <a:t>ファイル名</a:t>
            </a:r>
            <a:endParaRPr lang="ja-JP" altLang="en-US" sz="1600" dirty="0">
              <a:solidFill>
                <a:schemeClr val="tx1">
                  <a:lumMod val="75000"/>
                </a:schemeClr>
              </a:solidFill>
            </a:endParaRPr>
          </a:p>
        </p:txBody>
      </p:sp>
      <p:sp>
        <p:nvSpPr>
          <p:cNvPr id="11" name="角丸四角形吹き出し 10"/>
          <p:cNvSpPr/>
          <p:nvPr/>
        </p:nvSpPr>
        <p:spPr>
          <a:xfrm>
            <a:off x="4639288" y="1339195"/>
            <a:ext cx="1295704" cy="631962"/>
          </a:xfrm>
          <a:prstGeom prst="wedgeRoundRectCallout">
            <a:avLst>
              <a:gd name="adj1" fmla="val -3808"/>
              <a:gd name="adj2" fmla="val 113881"/>
              <a:gd name="adj3" fmla="val 16667"/>
            </a:avLst>
          </a:prstGeom>
          <a:solidFill>
            <a:schemeClr val="accent6"/>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名前付き選択セット</a:t>
            </a:r>
            <a:endParaRPr kumimoji="1" lang="ja-JP" altLang="en-US" dirty="0"/>
          </a:p>
        </p:txBody>
      </p:sp>
      <p:pic>
        <p:nvPicPr>
          <p:cNvPr id="4" name="図 3"/>
          <p:cNvPicPr>
            <a:picLocks noChangeAspect="1"/>
          </p:cNvPicPr>
          <p:nvPr/>
        </p:nvPicPr>
        <p:blipFill rotWithShape="1">
          <a:blip r:embed="rId5" cstate="print"/>
          <a:srcRect b="54863"/>
          <a:stretch/>
        </p:blipFill>
        <p:spPr>
          <a:xfrm>
            <a:off x="4932040" y="3480016"/>
            <a:ext cx="2380496" cy="1090585"/>
          </a:xfrm>
          <a:prstGeom prst="rect">
            <a:avLst/>
          </a:prstGeom>
        </p:spPr>
      </p:pic>
    </p:spTree>
    <p:extLst>
      <p:ext uri="{BB962C8B-B14F-4D97-AF65-F5344CB8AC3E}">
        <p14:creationId xmlns:p14="http://schemas.microsoft.com/office/powerpoint/2010/main" val="6118359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正方形/長方形 589"/>
          <p:cNvSpPr/>
          <p:nvPr/>
        </p:nvSpPr>
        <p:spPr>
          <a:xfrm>
            <a:off x="4680169" y="3238150"/>
            <a:ext cx="1403999" cy="986214"/>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ja-JP" altLang="en-US" dirty="0" smtClean="0"/>
              <a:t>ワークフローのポイント</a:t>
            </a:r>
            <a:endParaRPr kumimoji="1" lang="ja-JP" altLang="en-US" dirty="0"/>
          </a:p>
        </p:txBody>
      </p:sp>
      <p:sp>
        <p:nvSpPr>
          <p:cNvPr id="5" name="正方形/長方形 4"/>
          <p:cNvSpPr/>
          <p:nvPr/>
        </p:nvSpPr>
        <p:spPr>
          <a:xfrm>
            <a:off x="932059" y="2117843"/>
            <a:ext cx="5152109" cy="1122577"/>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dirty="0" smtClean="0">
                <a:solidFill>
                  <a:schemeClr val="lt1">
                    <a:alpha val="20000"/>
                  </a:schemeClr>
                </a:solidFill>
              </a:rPr>
              <a:t>Flatiron</a:t>
            </a:r>
            <a:endParaRPr kumimoji="1" lang="ja-JP" altLang="en-US" dirty="0">
              <a:solidFill>
                <a:schemeClr val="lt1">
                  <a:alpha val="20000"/>
                </a:schemeClr>
              </a:solidFill>
            </a:endParaRPr>
          </a:p>
        </p:txBody>
      </p:sp>
      <p:cxnSp>
        <p:nvCxnSpPr>
          <p:cNvPr id="15" name="カギ線コネクタ 14"/>
          <p:cNvCxnSpPr>
            <a:stCxn id="53" idx="0"/>
            <a:endCxn id="135" idx="1"/>
          </p:cNvCxnSpPr>
          <p:nvPr/>
        </p:nvCxnSpPr>
        <p:spPr>
          <a:xfrm rot="5400000" flipH="1" flipV="1">
            <a:off x="2150375" y="1755524"/>
            <a:ext cx="1492100" cy="326814"/>
          </a:xfrm>
          <a:prstGeom prst="bentConnector2">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8" idx="3"/>
            <a:endCxn id="53" idx="1"/>
          </p:cNvCxnSpPr>
          <p:nvPr/>
        </p:nvCxnSpPr>
        <p:spPr>
          <a:xfrm>
            <a:off x="1948659" y="2901883"/>
            <a:ext cx="249116" cy="5851"/>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197775" y="2664981"/>
            <a:ext cx="1070486" cy="48550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solidFill>
                  <a:schemeClr val="dk1">
                    <a:alpha val="20000"/>
                  </a:schemeClr>
                </a:solidFill>
              </a:rPr>
              <a:t>UV</a:t>
            </a:r>
            <a:r>
              <a:rPr lang="ja-JP" altLang="en-US" sz="1600" dirty="0">
                <a:solidFill>
                  <a:schemeClr val="dk1">
                    <a:alpha val="20000"/>
                  </a:schemeClr>
                </a:solidFill>
              </a:rPr>
              <a:t>展開</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sp>
        <p:nvSpPr>
          <p:cNvPr id="67" name="正方形/長方形 66"/>
          <p:cNvSpPr/>
          <p:nvPr/>
        </p:nvSpPr>
        <p:spPr>
          <a:xfrm>
            <a:off x="7774988" y="2581787"/>
            <a:ext cx="1210361" cy="651891"/>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solidFill>
                  <a:schemeClr val="lt1">
                    <a:alpha val="20000"/>
                  </a:schemeClr>
                </a:solidFill>
              </a:rPr>
              <a:t>描画</a:t>
            </a:r>
            <a:endParaRPr kumimoji="1" lang="en-US" altLang="ja-JP" dirty="0" smtClean="0">
              <a:solidFill>
                <a:schemeClr val="lt1">
                  <a:alpha val="20000"/>
                </a:schemeClr>
              </a:solidFill>
            </a:endParaRPr>
          </a:p>
          <a:p>
            <a:pPr algn="ctr"/>
            <a:r>
              <a:rPr lang="ja-JP" altLang="en-US" dirty="0">
                <a:solidFill>
                  <a:schemeClr val="lt1">
                    <a:alpha val="20000"/>
                  </a:schemeClr>
                </a:solidFill>
              </a:rPr>
              <a:t>エンジン</a:t>
            </a:r>
            <a:endParaRPr kumimoji="1" lang="ja-JP" altLang="en-US" dirty="0">
              <a:solidFill>
                <a:schemeClr val="lt1">
                  <a:alpha val="20000"/>
                </a:schemeClr>
              </a:solidFill>
            </a:endParaRPr>
          </a:p>
        </p:txBody>
      </p:sp>
      <p:sp>
        <p:nvSpPr>
          <p:cNvPr id="68" name="テキスト ボックス 67"/>
          <p:cNvSpPr txBox="1"/>
          <p:nvPr/>
        </p:nvSpPr>
        <p:spPr>
          <a:xfrm>
            <a:off x="6292291" y="2630733"/>
            <a:ext cx="1167429" cy="553998"/>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600" dirty="0" smtClean="0">
                <a:solidFill>
                  <a:schemeClr val="dk1">
                    <a:alpha val="20000"/>
                  </a:schemeClr>
                </a:solidFill>
                <a:latin typeface="Segoe UI" panose="020B0502040204020203" pitchFamily="34" charset="0"/>
                <a:cs typeface="Segoe UI" panose="020B0502040204020203" pitchFamily="34" charset="0"/>
              </a:rPr>
              <a:t>ライトマップ</a:t>
            </a:r>
            <a: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600" dirty="0" smtClean="0">
                <a:solidFill>
                  <a:schemeClr val="dk1">
                    <a:alpha val="20000"/>
                  </a:schemeClr>
                </a:solidFill>
                <a:latin typeface="Segoe UI" panose="020B0502040204020203" pitchFamily="34" charset="0"/>
                <a:cs typeface="Segoe UI" panose="020B0502040204020203" pitchFamily="34" charset="0"/>
              </a:rPr>
            </a:br>
            <a:r>
              <a:rPr lang="en-US" altLang="ja-JP" sz="1400" dirty="0" err="1" smtClean="0">
                <a:solidFill>
                  <a:schemeClr val="dk1">
                    <a:alpha val="20000"/>
                  </a:schemeClr>
                </a:solidFill>
                <a:latin typeface="Segoe UI" panose="020B0502040204020203" pitchFamily="34" charset="0"/>
                <a:cs typeface="Segoe UI" panose="020B0502040204020203" pitchFamily="34" charset="0"/>
              </a:rPr>
              <a:t>dds</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600" dirty="0" smtClean="0">
              <a:solidFill>
                <a:schemeClr val="dk1">
                  <a:alpha val="20000"/>
                </a:schemeClr>
              </a:solidFill>
              <a:latin typeface="Segoe UI" panose="020B0502040204020203" pitchFamily="34" charset="0"/>
              <a:cs typeface="Segoe UI" panose="020B0502040204020203" pitchFamily="34" charset="0"/>
            </a:endParaRPr>
          </a:p>
        </p:txBody>
      </p:sp>
      <p:sp>
        <p:nvSpPr>
          <p:cNvPr id="69" name="テキスト ボックス 68"/>
          <p:cNvSpPr txBox="1"/>
          <p:nvPr/>
        </p:nvSpPr>
        <p:spPr>
          <a:xfrm>
            <a:off x="6292291" y="3472276"/>
            <a:ext cx="1608306" cy="738664"/>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dirty="0">
                <a:solidFill>
                  <a:schemeClr val="dk1">
                    <a:alpha val="20000"/>
                  </a:schemeClr>
                </a:solidFill>
                <a:latin typeface="Segoe UI" panose="020B0502040204020203" pitchFamily="34" charset="0"/>
                <a:cs typeface="Segoe UI" panose="020B0502040204020203" pitchFamily="34" charset="0"/>
              </a:rPr>
              <a:t>オブジェクト</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と</a:t>
            </a:r>
            <a: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t/>
            </a:r>
            <a:br>
              <a:rPr kumimoji="1" lang="en-US" altLang="ja-JP" sz="1400" dirty="0" smtClean="0">
                <a:solidFill>
                  <a:schemeClr val="dk1">
                    <a:alpha val="20000"/>
                  </a:schemeClr>
                </a:solidFill>
                <a:latin typeface="Segoe UI" panose="020B0502040204020203" pitchFamily="34" charset="0"/>
                <a:cs typeface="Segoe UI" panose="020B0502040204020203" pitchFamily="34" charset="0"/>
              </a:rPr>
            </a:b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ライトマップの対応</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a:p>
            <a:pPr algn="ctr"/>
            <a:r>
              <a:rPr kumimoji="1" lang="en-US" altLang="ja-JP" sz="1400" dirty="0" err="1" smtClean="0">
                <a:solidFill>
                  <a:schemeClr val="dk1">
                    <a:alpha val="20000"/>
                  </a:schemeClr>
                </a:solidFill>
                <a:latin typeface="Segoe UI" panose="020B0502040204020203" pitchFamily="34" charset="0"/>
                <a:cs typeface="Segoe UI" panose="020B0502040204020203" pitchFamily="34" charset="0"/>
              </a:rPr>
              <a:t>csv</a:t>
            </a:r>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sz="1400" dirty="0" smtClean="0">
              <a:solidFill>
                <a:schemeClr val="dk1">
                  <a:alpha val="20000"/>
                </a:schemeClr>
              </a:solidFill>
              <a:latin typeface="Segoe UI" panose="020B0502040204020203" pitchFamily="34" charset="0"/>
              <a:cs typeface="Segoe UI" panose="020B0502040204020203" pitchFamily="34" charset="0"/>
            </a:endParaRPr>
          </a:p>
        </p:txBody>
      </p:sp>
      <p:cxnSp>
        <p:nvCxnSpPr>
          <p:cNvPr id="70" name="カギ線コネクタ 19"/>
          <p:cNvCxnSpPr>
            <a:stCxn id="135" idx="3"/>
            <a:endCxn id="67" idx="0"/>
          </p:cNvCxnSpPr>
          <p:nvPr/>
        </p:nvCxnSpPr>
        <p:spPr>
          <a:xfrm>
            <a:off x="5516005" y="1172881"/>
            <a:ext cx="2864164" cy="1408906"/>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a:off x="4823683" y="3572009"/>
            <a:ext cx="1131832" cy="523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smtClean="0">
                <a:solidFill>
                  <a:schemeClr val="dk1">
                    <a:alpha val="20000"/>
                  </a:schemeClr>
                </a:solidFill>
              </a:rPr>
              <a:t>ベイク済み</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cxnSp>
        <p:nvCxnSpPr>
          <p:cNvPr id="88" name="直線矢印コネクタ 87"/>
          <p:cNvCxnSpPr>
            <a:stCxn id="85" idx="3"/>
            <a:endCxn id="69" idx="1"/>
          </p:cNvCxnSpPr>
          <p:nvPr/>
        </p:nvCxnSpPr>
        <p:spPr>
          <a:xfrm>
            <a:off x="5955515" y="3833755"/>
            <a:ext cx="336776" cy="7853"/>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4760546" y="2152601"/>
            <a:ext cx="1216477" cy="1053321"/>
          </a:xfrm>
          <a:prstGeom prst="rect">
            <a:avLst/>
          </a:prstGeom>
          <a:solidFill>
            <a:schemeClr val="bg1">
              <a:lumMod val="50000"/>
              <a:lumOff val="50000"/>
            </a:schemeClr>
          </a:solidFill>
          <a:ln>
            <a:solidFill>
              <a:schemeClr val="bg1">
                <a:lumMod val="65000"/>
                <a:lumOff val="3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t>Backburner</a:t>
            </a:r>
            <a:endParaRPr kumimoji="1" lang="ja-JP" altLang="en-US" sz="1600" dirty="0"/>
          </a:p>
        </p:txBody>
      </p:sp>
      <p:cxnSp>
        <p:nvCxnSpPr>
          <p:cNvPr id="126" name="直線矢印コネクタ 125"/>
          <p:cNvCxnSpPr>
            <a:stCxn id="68" idx="3"/>
            <a:endCxn id="67" idx="1"/>
          </p:cNvCxnSpPr>
          <p:nvPr/>
        </p:nvCxnSpPr>
        <p:spPr>
          <a:xfrm>
            <a:off x="7459720" y="2907732"/>
            <a:ext cx="315268" cy="1"/>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059832" y="880493"/>
            <a:ext cx="2456173" cy="58477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err="1" smtClean="0">
                <a:solidFill>
                  <a:schemeClr val="dk1">
                    <a:alpha val="20000"/>
                  </a:schemeClr>
                </a:solidFill>
                <a:latin typeface="Segoe UI" panose="020B0502040204020203" pitchFamily="34" charset="0"/>
                <a:cs typeface="Segoe UI" panose="020B0502040204020203" pitchFamily="34" charset="0"/>
              </a:rPr>
              <a:t>fbx</a:t>
            </a:r>
            <a:r>
              <a:rPr kumimoji="1" lang="ja-JP" altLang="en-US" dirty="0" smtClean="0">
                <a:solidFill>
                  <a:schemeClr val="dk1">
                    <a:alpha val="20000"/>
                  </a:schemeClr>
                </a:solidFill>
                <a:latin typeface="Segoe UI" panose="020B0502040204020203" pitchFamily="34" charset="0"/>
                <a:cs typeface="Segoe UI" panose="020B0502040204020203" pitchFamily="34" charset="0"/>
              </a:rPr>
              <a:t>ファイル</a:t>
            </a:r>
            <a:endParaRPr kumimoji="1" lang="en-US" altLang="ja-JP" dirty="0" smtClean="0">
              <a:solidFill>
                <a:schemeClr val="dk1">
                  <a:alpha val="20000"/>
                </a:schemeClr>
              </a:solidFill>
              <a:latin typeface="Segoe UI" panose="020B0502040204020203" pitchFamily="34" charset="0"/>
              <a:cs typeface="Segoe UI" panose="020B0502040204020203" pitchFamily="34" charset="0"/>
            </a:endParaRPr>
          </a:p>
          <a:p>
            <a:r>
              <a:rPr kumimoji="1" lang="ja-JP" altLang="en-US" sz="1400" dirty="0" smtClean="0">
                <a:solidFill>
                  <a:schemeClr val="dk1">
                    <a:alpha val="20000"/>
                  </a:schemeClr>
                </a:solidFill>
                <a:latin typeface="Segoe UI" panose="020B0502040204020203" pitchFamily="34" charset="0"/>
                <a:cs typeface="Segoe UI" panose="020B0502040204020203" pitchFamily="34" charset="0"/>
              </a:rPr>
              <a:t>  ジオメトリ</a:t>
            </a:r>
            <a:r>
              <a:rPr lang="ja-JP" altLang="en-US" sz="1400" dirty="0" smtClean="0">
                <a:solidFill>
                  <a:schemeClr val="dk1">
                    <a:alpha val="20000"/>
                  </a:schemeClr>
                </a:solidFill>
                <a:latin typeface="Segoe UI" panose="020B0502040204020203" pitchFamily="34" charset="0"/>
                <a:cs typeface="Segoe UI" panose="020B0502040204020203" pitchFamily="34" charset="0"/>
              </a:rPr>
              <a:t>、ライト、マテリアル</a:t>
            </a:r>
            <a:endParaRPr kumimoji="1" lang="ja-JP" altLang="en-US" sz="1000" dirty="0">
              <a:solidFill>
                <a:schemeClr val="dk1">
                  <a:alpha val="20000"/>
                </a:schemeClr>
              </a:solidFill>
              <a:latin typeface="Segoe UI" panose="020B0502040204020203" pitchFamily="34" charset="0"/>
              <a:cs typeface="Segoe UI" panose="020B0502040204020203" pitchFamily="34" charset="0"/>
            </a:endParaRPr>
          </a:p>
        </p:txBody>
      </p:sp>
      <p:sp>
        <p:nvSpPr>
          <p:cNvPr id="141" name="正方形/長方形 140"/>
          <p:cNvSpPr/>
          <p:nvPr/>
        </p:nvSpPr>
        <p:spPr>
          <a:xfrm>
            <a:off x="4883746" y="2474752"/>
            <a:ext cx="967572" cy="639408"/>
          </a:xfrm>
          <a:prstGeom prst="rect">
            <a:avLst/>
          </a:prstGeom>
          <a:solidFill>
            <a:schemeClr val="bg1">
              <a:lumMod val="50000"/>
              <a:lumOff val="50000"/>
              <a:alpha val="0"/>
            </a:schemeClr>
          </a:solidFill>
          <a:ln>
            <a:solidFill>
              <a:schemeClr val="bg1">
                <a:lumMod val="65000"/>
                <a:lumOff val="3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t>V-Ray</a:t>
            </a:r>
            <a:endParaRPr kumimoji="1" lang="ja-JP" altLang="en-US" sz="1600" dirty="0"/>
          </a:p>
        </p:txBody>
      </p:sp>
      <p:cxnSp>
        <p:nvCxnSpPr>
          <p:cNvPr id="94" name="直線矢印コネクタ 93"/>
          <p:cNvCxnSpPr>
            <a:stCxn id="95" idx="3"/>
            <a:endCxn id="68" idx="1"/>
          </p:cNvCxnSpPr>
          <p:nvPr/>
        </p:nvCxnSpPr>
        <p:spPr>
          <a:xfrm>
            <a:off x="5747286" y="2905525"/>
            <a:ext cx="545005" cy="220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5029019" y="2787300"/>
            <a:ext cx="718267" cy="236449"/>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t>ベイク</a:t>
            </a:r>
            <a:endParaRPr kumimoji="1" lang="ja-JP" altLang="en-US" sz="1600" dirty="0"/>
          </a:p>
        </p:txBody>
      </p:sp>
      <p:cxnSp>
        <p:nvCxnSpPr>
          <p:cNvPr id="183" name="カギ線コネクタ 19"/>
          <p:cNvCxnSpPr>
            <a:stCxn id="69" idx="3"/>
            <a:endCxn id="67" idx="2"/>
          </p:cNvCxnSpPr>
          <p:nvPr/>
        </p:nvCxnSpPr>
        <p:spPr>
          <a:xfrm flipV="1">
            <a:off x="7900597" y="3233678"/>
            <a:ext cx="479572" cy="607930"/>
          </a:xfrm>
          <a:prstGeom prst="bentConnector2">
            <a:avLst/>
          </a:prstGeom>
          <a:ln w="57150">
            <a:solidFill>
              <a:schemeClr val="accent3">
                <a:alpha val="2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53" idx="3"/>
            <a:endCxn id="427" idx="1"/>
          </p:cNvCxnSpPr>
          <p:nvPr/>
        </p:nvCxnSpPr>
        <p:spPr>
          <a:xfrm>
            <a:off x="3268261" y="2907734"/>
            <a:ext cx="329300" cy="0"/>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直線矢印コネクタ 364"/>
          <p:cNvCxnSpPr>
            <a:stCxn id="42" idx="2"/>
            <a:endCxn id="427" idx="0"/>
          </p:cNvCxnSpPr>
          <p:nvPr/>
        </p:nvCxnSpPr>
        <p:spPr>
          <a:xfrm>
            <a:off x="4128286" y="2022358"/>
            <a:ext cx="0" cy="642623"/>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26231" y="2757867"/>
            <a:ext cx="922428" cy="288032"/>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smtClean="0">
                <a:solidFill>
                  <a:schemeClr val="lt1">
                    <a:alpha val="20000"/>
                  </a:schemeClr>
                </a:solidFill>
              </a:rPr>
              <a:t>UV</a:t>
            </a:r>
            <a:r>
              <a:rPr kumimoji="1" lang="ja-JP" altLang="en-US" dirty="0" smtClean="0">
                <a:solidFill>
                  <a:schemeClr val="lt1">
                    <a:alpha val="20000"/>
                  </a:schemeClr>
                </a:solidFill>
              </a:rPr>
              <a:t>展開</a:t>
            </a:r>
            <a:endParaRPr kumimoji="1" lang="ja-JP" altLang="en-US" dirty="0">
              <a:solidFill>
                <a:schemeClr val="lt1">
                  <a:alpha val="20000"/>
                </a:schemeClr>
              </a:solidFill>
            </a:endParaRPr>
          </a:p>
        </p:txBody>
      </p:sp>
      <p:sp>
        <p:nvSpPr>
          <p:cNvPr id="427" name="正方形/長方形 426"/>
          <p:cNvSpPr/>
          <p:nvPr/>
        </p:nvSpPr>
        <p:spPr>
          <a:xfrm>
            <a:off x="3597561" y="2664981"/>
            <a:ext cx="1061450" cy="48550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solidFill>
                  <a:schemeClr val="dk1">
                    <a:alpha val="20000"/>
                  </a:schemeClr>
                </a:solidFill>
              </a:rPr>
              <a:t>V-Ray</a:t>
            </a:r>
            <a:r>
              <a:rPr kumimoji="1" lang="ja-JP" altLang="en-US" sz="1600" dirty="0" smtClean="0">
                <a:solidFill>
                  <a:schemeClr val="dk1">
                    <a:alpha val="20000"/>
                  </a:schemeClr>
                </a:solidFill>
              </a:rPr>
              <a:t>用</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cxnSp>
        <p:nvCxnSpPr>
          <p:cNvPr id="435" name="直線矢印コネクタ 434"/>
          <p:cNvCxnSpPr>
            <a:stCxn id="427" idx="3"/>
            <a:endCxn id="95" idx="1"/>
          </p:cNvCxnSpPr>
          <p:nvPr/>
        </p:nvCxnSpPr>
        <p:spPr>
          <a:xfrm flipV="1">
            <a:off x="4659011" y="2905525"/>
            <a:ext cx="370008" cy="2209"/>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直線矢印コネクタ 503"/>
          <p:cNvCxnSpPr>
            <a:stCxn id="95" idx="2"/>
            <a:endCxn id="85" idx="0"/>
          </p:cNvCxnSpPr>
          <p:nvPr/>
        </p:nvCxnSpPr>
        <p:spPr>
          <a:xfrm>
            <a:off x="5388153" y="3023749"/>
            <a:ext cx="1446" cy="54826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36" idx="3"/>
            <a:endCxn id="8" idx="1"/>
          </p:cNvCxnSpPr>
          <p:nvPr/>
        </p:nvCxnSpPr>
        <p:spPr>
          <a:xfrm>
            <a:off x="766227" y="2901883"/>
            <a:ext cx="260004" cy="0"/>
          </a:xfrm>
          <a:prstGeom prst="straightConnector1">
            <a:avLst/>
          </a:prstGeom>
          <a:ln w="57150">
            <a:solidFill>
              <a:schemeClr val="accent3">
                <a:alpha val="2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角丸四角形吹き出し 37"/>
          <p:cNvSpPr/>
          <p:nvPr/>
        </p:nvSpPr>
        <p:spPr>
          <a:xfrm>
            <a:off x="3174447" y="3641264"/>
            <a:ext cx="1336857" cy="324143"/>
          </a:xfrm>
          <a:prstGeom prst="wedgeRoundRectCallout">
            <a:avLst>
              <a:gd name="adj1" fmla="val 74336"/>
              <a:gd name="adj2" fmla="val -267583"/>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lt1">
                    <a:alpha val="20000"/>
                  </a:schemeClr>
                </a:solidFill>
              </a:rPr>
              <a:t>自動ベイク</a:t>
            </a:r>
            <a:endParaRPr lang="en-US" altLang="ja-JP" dirty="0" smtClean="0">
              <a:solidFill>
                <a:schemeClr val="lt1">
                  <a:alpha val="20000"/>
                </a:schemeClr>
              </a:solidFill>
            </a:endParaRPr>
          </a:p>
        </p:txBody>
      </p:sp>
      <p:sp>
        <p:nvSpPr>
          <p:cNvPr id="43" name="角丸四角形吹き出し 42"/>
          <p:cNvSpPr/>
          <p:nvPr/>
        </p:nvSpPr>
        <p:spPr>
          <a:xfrm>
            <a:off x="6412506" y="1910326"/>
            <a:ext cx="1727439" cy="630887"/>
          </a:xfrm>
          <a:prstGeom prst="wedgeRoundRectCallout">
            <a:avLst>
              <a:gd name="adj1" fmla="val 40332"/>
              <a:gd name="adj2" fmla="val 80556"/>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solidFill>
                  <a:schemeClr val="lt1">
                    <a:alpha val="20000"/>
                  </a:schemeClr>
                </a:solidFill>
              </a:rPr>
              <a:t>描画エンジン</a:t>
            </a:r>
            <a:r>
              <a:rPr kumimoji="1" lang="en-US" altLang="ja-JP" dirty="0" smtClean="0">
                <a:solidFill>
                  <a:schemeClr val="lt1">
                    <a:alpha val="20000"/>
                  </a:schemeClr>
                </a:solidFill>
              </a:rPr>
              <a:t/>
            </a:r>
            <a:br>
              <a:rPr kumimoji="1" lang="en-US" altLang="ja-JP" dirty="0" smtClean="0">
                <a:solidFill>
                  <a:schemeClr val="lt1">
                    <a:alpha val="20000"/>
                  </a:schemeClr>
                </a:solidFill>
              </a:rPr>
            </a:br>
            <a:r>
              <a:rPr kumimoji="1" lang="ja-JP" altLang="en-US" dirty="0" err="1" smtClean="0">
                <a:solidFill>
                  <a:schemeClr val="lt1">
                    <a:alpha val="20000"/>
                  </a:schemeClr>
                </a:solidFill>
              </a:rPr>
              <a:t>への</a:t>
            </a:r>
            <a:r>
              <a:rPr kumimoji="1" lang="ja-JP" altLang="en-US" dirty="0" smtClean="0">
                <a:solidFill>
                  <a:schemeClr val="lt1">
                    <a:alpha val="20000"/>
                  </a:schemeClr>
                </a:solidFill>
              </a:rPr>
              <a:t>入力</a:t>
            </a:r>
            <a:endParaRPr kumimoji="1" lang="ja-JP" altLang="en-US" dirty="0">
              <a:solidFill>
                <a:schemeClr val="lt1">
                  <a:alpha val="20000"/>
                </a:schemeClr>
              </a:solidFill>
            </a:endParaRPr>
          </a:p>
        </p:txBody>
      </p:sp>
      <p:sp>
        <p:nvSpPr>
          <p:cNvPr id="39" name="角丸四角形吹き出し 38"/>
          <p:cNvSpPr/>
          <p:nvPr/>
        </p:nvSpPr>
        <p:spPr>
          <a:xfrm>
            <a:off x="1166980" y="3523079"/>
            <a:ext cx="1000820" cy="326622"/>
          </a:xfrm>
          <a:prstGeom prst="wedgeRoundRectCallout">
            <a:avLst>
              <a:gd name="adj1" fmla="val 46139"/>
              <a:gd name="adj2" fmla="val -230521"/>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solidFill>
                  <a:schemeClr val="lt1">
                    <a:alpha val="20000"/>
                  </a:schemeClr>
                </a:solidFill>
              </a:rPr>
              <a:t>UV</a:t>
            </a:r>
            <a:r>
              <a:rPr lang="ja-JP" altLang="en-US" dirty="0" smtClean="0">
                <a:solidFill>
                  <a:schemeClr val="lt1">
                    <a:alpha val="20000"/>
                  </a:schemeClr>
                </a:solidFill>
              </a:rPr>
              <a:t>展開</a:t>
            </a:r>
            <a:endParaRPr lang="en-US" altLang="ja-JP" dirty="0" smtClean="0">
              <a:solidFill>
                <a:schemeClr val="lt1">
                  <a:alpha val="20000"/>
                </a:schemeClr>
              </a:solidFill>
            </a:endParaRPr>
          </a:p>
        </p:txBody>
      </p:sp>
      <p:sp>
        <p:nvSpPr>
          <p:cNvPr id="36" name="正方形/長方形 35"/>
          <p:cNvSpPr/>
          <p:nvPr/>
        </p:nvSpPr>
        <p:spPr>
          <a:xfrm>
            <a:off x="407804" y="1993270"/>
            <a:ext cx="358423" cy="1817226"/>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vert="eaVert" rtlCol="0" anchor="ctr"/>
          <a:lstStyle/>
          <a:p>
            <a:r>
              <a:rPr lang="ja-JP" altLang="en-US" dirty="0" smtClean="0">
                <a:solidFill>
                  <a:schemeClr val="dk1">
                    <a:alpha val="20000"/>
                  </a:schemeClr>
                </a:solidFill>
              </a:rPr>
              <a:t>ベイク</a:t>
            </a:r>
            <a:r>
              <a:rPr lang="ja-JP" altLang="en-US" dirty="0">
                <a:solidFill>
                  <a:schemeClr val="dk1">
                    <a:alpha val="20000"/>
                  </a:schemeClr>
                </a:solidFill>
              </a:rPr>
              <a:t>する</a:t>
            </a:r>
            <a:r>
              <a:rPr kumimoji="1" lang="ja-JP" altLang="en-US" dirty="0" smtClean="0">
                <a:solidFill>
                  <a:schemeClr val="dk1">
                    <a:alpha val="20000"/>
                  </a:schemeClr>
                </a:solidFill>
              </a:rPr>
              <a:t>モデル</a:t>
            </a:r>
            <a:r>
              <a:rPr lang="ja-JP" altLang="en-US" sz="1100" dirty="0" smtClean="0">
                <a:solidFill>
                  <a:schemeClr val="dk1">
                    <a:alpha val="20000"/>
                  </a:schemeClr>
                </a:solidFill>
              </a:rPr>
              <a:t>  </a:t>
            </a:r>
            <a:endParaRPr lang="en-US" altLang="ja-JP" sz="1200" dirty="0" smtClean="0">
              <a:solidFill>
                <a:schemeClr val="dk1">
                  <a:alpha val="20000"/>
                </a:schemeClr>
              </a:solidFill>
            </a:endParaRPr>
          </a:p>
        </p:txBody>
      </p:sp>
      <p:sp>
        <p:nvSpPr>
          <p:cNvPr id="40" name="角丸四角形吹き出し 39"/>
          <p:cNvSpPr/>
          <p:nvPr/>
        </p:nvSpPr>
        <p:spPr>
          <a:xfrm>
            <a:off x="334257" y="1086112"/>
            <a:ext cx="2306376" cy="630887"/>
          </a:xfrm>
          <a:prstGeom prst="wedgeRoundRectCallout">
            <a:avLst>
              <a:gd name="adj1" fmla="val -9547"/>
              <a:gd name="adj2" fmla="val 128994"/>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lt1">
                    <a:alpha val="20000"/>
                  </a:schemeClr>
                </a:solidFill>
              </a:rPr>
              <a:t>ベイク補助プラグイン</a:t>
            </a:r>
            <a:r>
              <a:rPr lang="en-US" altLang="ja-JP" dirty="0" smtClean="0">
                <a:solidFill>
                  <a:schemeClr val="lt1">
                    <a:alpha val="20000"/>
                  </a:schemeClr>
                </a:solidFill>
              </a:rPr>
              <a:t/>
            </a:r>
            <a:br>
              <a:rPr lang="en-US" altLang="ja-JP" dirty="0" smtClean="0">
                <a:solidFill>
                  <a:schemeClr val="lt1">
                    <a:alpha val="20000"/>
                  </a:schemeClr>
                </a:solidFill>
              </a:rPr>
            </a:br>
            <a:r>
              <a:rPr lang="ja-JP" altLang="en-US" dirty="0" smtClean="0">
                <a:solidFill>
                  <a:schemeClr val="lt1">
                    <a:alpha val="20000"/>
                  </a:schemeClr>
                </a:solidFill>
              </a:rPr>
              <a:t>の導入</a:t>
            </a:r>
            <a:endParaRPr kumimoji="1" lang="ja-JP" altLang="en-US" dirty="0">
              <a:solidFill>
                <a:schemeClr val="lt1">
                  <a:alpha val="20000"/>
                </a:schemeClr>
              </a:solidFill>
            </a:endParaRPr>
          </a:p>
        </p:txBody>
      </p:sp>
      <p:sp>
        <p:nvSpPr>
          <p:cNvPr id="41" name="角丸四角形吹き出し 40"/>
          <p:cNvSpPr/>
          <p:nvPr/>
        </p:nvSpPr>
        <p:spPr>
          <a:xfrm>
            <a:off x="5661074" y="1259256"/>
            <a:ext cx="1434194" cy="576316"/>
          </a:xfrm>
          <a:prstGeom prst="wedgeRoundRectCallout">
            <a:avLst>
              <a:gd name="adj1" fmla="val -37526"/>
              <a:gd name="adj2" fmla="val 118387"/>
              <a:gd name="adj3" fmla="val 16667"/>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ネットワーク</a:t>
            </a:r>
            <a:r>
              <a:rPr kumimoji="1" lang="en-US" altLang="ja-JP" dirty="0" smtClean="0">
                <a:solidFill>
                  <a:schemeClr val="lt1">
                    <a:alpha val="20000"/>
                  </a:schemeClr>
                </a:solidFill>
              </a:rPr>
              <a:t/>
            </a:r>
            <a:br>
              <a:rPr kumimoji="1" lang="en-US" altLang="ja-JP" dirty="0" smtClean="0">
                <a:solidFill>
                  <a:schemeClr val="lt1">
                    <a:alpha val="20000"/>
                  </a:schemeClr>
                </a:solidFill>
              </a:rPr>
            </a:br>
            <a:r>
              <a:rPr kumimoji="1" lang="ja-JP" altLang="en-US" dirty="0" smtClean="0"/>
              <a:t>レンダリング</a:t>
            </a:r>
            <a:endParaRPr kumimoji="1" lang="ja-JP" altLang="en-US" dirty="0"/>
          </a:p>
        </p:txBody>
      </p:sp>
      <p:sp>
        <p:nvSpPr>
          <p:cNvPr id="42" name="正方形/長方形 41"/>
          <p:cNvSpPr/>
          <p:nvPr/>
        </p:nvSpPr>
        <p:spPr>
          <a:xfrm>
            <a:off x="2807350" y="1532866"/>
            <a:ext cx="2641871" cy="489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smtClean="0">
                <a:solidFill>
                  <a:schemeClr val="dk1">
                    <a:alpha val="20000"/>
                  </a:schemeClr>
                </a:solidFill>
              </a:rPr>
              <a:t>名前付き選択セットとライトマップ</a:t>
            </a:r>
            <a:r>
              <a:rPr lang="en-US" altLang="ja-JP" sz="1400" dirty="0" smtClean="0">
                <a:solidFill>
                  <a:schemeClr val="dk1">
                    <a:alpha val="20000"/>
                  </a:schemeClr>
                </a:solidFill>
              </a:rPr>
              <a:t/>
            </a:r>
            <a:br>
              <a:rPr lang="en-US" altLang="ja-JP" sz="1400" dirty="0" smtClean="0">
                <a:solidFill>
                  <a:schemeClr val="dk1">
                    <a:alpha val="20000"/>
                  </a:schemeClr>
                </a:solidFill>
              </a:rPr>
            </a:br>
            <a:r>
              <a:rPr lang="ja-JP" altLang="en-US" sz="1400" dirty="0" smtClean="0">
                <a:solidFill>
                  <a:schemeClr val="dk1">
                    <a:alpha val="20000"/>
                  </a:schemeClr>
                </a:solidFill>
              </a:rPr>
              <a:t>の対応</a:t>
            </a:r>
            <a:r>
              <a:rPr lang="en-US" altLang="ja-JP" sz="1400" dirty="0" smtClean="0">
                <a:solidFill>
                  <a:schemeClr val="dk1">
                    <a:alpha val="20000"/>
                  </a:schemeClr>
                </a:solidFill>
              </a:rPr>
              <a:t>csv</a:t>
            </a:r>
            <a:r>
              <a:rPr lang="ja-JP" altLang="en-US" sz="1400" dirty="0" smtClean="0">
                <a:solidFill>
                  <a:schemeClr val="dk1">
                    <a:alpha val="20000"/>
                  </a:schemeClr>
                </a:solidFill>
              </a:rPr>
              <a:t>ファイル</a:t>
            </a:r>
            <a:endParaRPr lang="en-US" altLang="ja-JP" sz="1000" dirty="0" smtClean="0">
              <a:solidFill>
                <a:schemeClr val="dk1">
                  <a:alpha val="20000"/>
                </a:schemeClr>
              </a:solidFill>
            </a:endParaRPr>
          </a:p>
        </p:txBody>
      </p:sp>
    </p:spTree>
    <p:extLst>
      <p:ext uri="{BB962C8B-B14F-4D97-AF65-F5344CB8AC3E}">
        <p14:creationId xmlns:p14="http://schemas.microsoft.com/office/powerpoint/2010/main" val="2443892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8"/>
          <p:cNvSpPr>
            <a:spLocks noGrp="1"/>
          </p:cNvSpPr>
          <p:nvPr>
            <p:ph idx="1"/>
          </p:nvPr>
        </p:nvSpPr>
        <p:spPr/>
        <p:txBody>
          <a:bodyPr/>
          <a:lstStyle/>
          <a:p>
            <a:r>
              <a:rPr lang="ja-JP" altLang="en-US" dirty="0" smtClean="0"/>
              <a:t>物理ベースなリアルタイムレンダリングデモ</a:t>
            </a:r>
          </a:p>
          <a:p>
            <a:r>
              <a:rPr lang="en-US" altLang="ja-JP" dirty="0" smtClean="0"/>
              <a:t>GDC 2014</a:t>
            </a:r>
            <a:r>
              <a:rPr lang="en-US" altLang="ja-JP" dirty="0"/>
              <a:t>, CEDEC 2014</a:t>
            </a:r>
            <a:r>
              <a:rPr lang="ja-JP" altLang="en-US" dirty="0" err="1"/>
              <a:t>にて</a:t>
            </a:r>
            <a:r>
              <a:rPr lang="ja-JP" altLang="en-US" dirty="0" smtClean="0"/>
              <a:t>公開</a:t>
            </a:r>
            <a:endParaRPr kumimoji="1" lang="ja-JP" altLang="en-US" dirty="0"/>
          </a:p>
        </p:txBody>
      </p:sp>
      <p:grpSp>
        <p:nvGrpSpPr>
          <p:cNvPr id="8" name="グループ化 7"/>
          <p:cNvGrpSpPr/>
          <p:nvPr/>
        </p:nvGrpSpPr>
        <p:grpSpPr>
          <a:xfrm>
            <a:off x="2123728" y="1923678"/>
            <a:ext cx="4745218" cy="2664296"/>
            <a:chOff x="19856" y="9406"/>
            <a:chExt cx="9127277" cy="5124688"/>
          </a:xfrm>
        </p:grpSpPr>
        <p:pic>
          <p:nvPicPr>
            <p:cNvPr id="4" name="Picture 2" descr="\\fsv1\共有フォルダ\部門\リサーチ＆デベロプメント\開発案件共有フォルダ\Other\新エンジン関連\素材\CEDECデモキャプチャ\ウェブ用確定\SSKK 2014-08-31 20-14-06-97.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56" y="9406"/>
              <a:ext cx="4563638" cy="2567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sv1\共有フォルダ\部門\リサーチ＆デベロプメント\開発案件共有フォルダ\Other\新エンジン関連\素材\CEDECデモキャプチャ\ウェブ用確定\SSKK 2014-08-31 20-25-47-5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495" y="9406"/>
              <a:ext cx="4563638" cy="2567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sv1\共有フォルダ\部門\リサーチ＆デベロプメント\開発案件共有フォルダ\Other\新エンジン関連\素材\CEDECデモキャプチャ\ウェブ用確定\SSKK 2014-08-31 20-46-51-15.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56" y="2567047"/>
              <a:ext cx="4563638" cy="25670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fsv1\共有フォルダ\部門\リサーチ＆デベロプメント\開発案件共有フォルダ\Other\新エンジン関連\素材\CEDECデモキャプチャ\ウェブ用確定\SSKK 2014-08-31 21-56-52-69.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3495" y="2567046"/>
              <a:ext cx="4563638" cy="256704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タイトル 2"/>
          <p:cNvSpPr>
            <a:spLocks noGrp="1"/>
          </p:cNvSpPr>
          <p:nvPr>
            <p:ph type="title"/>
          </p:nvPr>
        </p:nvSpPr>
        <p:spPr/>
        <p:txBody>
          <a:bodyPr/>
          <a:lstStyle/>
          <a:p>
            <a:r>
              <a:rPr kumimoji="1" lang="ja-JP" altLang="en-US" dirty="0" smtClean="0"/>
              <a:t>ライトマップを利用した</a:t>
            </a:r>
            <a:r>
              <a:rPr kumimoji="1" lang="en-US" altLang="ja-JP" dirty="0" smtClean="0"/>
              <a:t>Museum</a:t>
            </a:r>
            <a:r>
              <a:rPr kumimoji="1" lang="ja-JP" altLang="en-US" dirty="0" smtClean="0"/>
              <a:t>デモ</a:t>
            </a:r>
            <a:endParaRPr kumimoji="1" lang="ja-JP" altLang="en-US" dirty="0"/>
          </a:p>
        </p:txBody>
      </p:sp>
      <p:sp>
        <p:nvSpPr>
          <p:cNvPr id="2" name="テキスト ボックス 1"/>
          <p:cNvSpPr txBox="1"/>
          <p:nvPr/>
        </p:nvSpPr>
        <p:spPr>
          <a:xfrm>
            <a:off x="7377763" y="4125906"/>
            <a:ext cx="800219" cy="461665"/>
          </a:xfrm>
          <a:prstGeom prst="rect">
            <a:avLst/>
          </a:prstGeom>
          <a:noFill/>
        </p:spPr>
        <p:txBody>
          <a:bodyPr wrap="none" rtlCol="0">
            <a:spAutoFit/>
          </a:bodyPr>
          <a:lstStyle/>
          <a:p>
            <a:r>
              <a:rPr lang="ja-JP" altLang="en-US" sz="2400" dirty="0">
                <a:solidFill>
                  <a:schemeClr val="accent6"/>
                </a:solidFill>
              </a:rPr>
              <a:t>動画</a:t>
            </a:r>
            <a:endParaRPr kumimoji="1" lang="ja-JP" altLang="en-US" sz="2400" dirty="0">
              <a:solidFill>
                <a:schemeClr val="accent6"/>
              </a:solidFill>
            </a:endParaRPr>
          </a:p>
        </p:txBody>
      </p:sp>
    </p:spTree>
    <p:extLst>
      <p:ext uri="{BB962C8B-B14F-4D97-AF65-F5344CB8AC3E}">
        <p14:creationId xmlns:p14="http://schemas.microsoft.com/office/powerpoint/2010/main" val="3299906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ネットワークレンダリング</a:t>
            </a:r>
            <a:endParaRPr kumimoji="1" lang="ja-JP" altLang="en-US" dirty="0"/>
          </a:p>
        </p:txBody>
      </p:sp>
      <p:sp>
        <p:nvSpPr>
          <p:cNvPr id="3" name="コンテンツ プレースホルダー 2"/>
          <p:cNvSpPr>
            <a:spLocks noGrp="1"/>
          </p:cNvSpPr>
          <p:nvPr>
            <p:ph idx="1"/>
          </p:nvPr>
        </p:nvSpPr>
        <p:spPr>
          <a:xfrm>
            <a:off x="457200" y="915566"/>
            <a:ext cx="8239944" cy="3744416"/>
          </a:xfrm>
        </p:spPr>
        <p:txBody>
          <a:bodyPr>
            <a:normAutofit/>
          </a:bodyPr>
          <a:lstStyle/>
          <a:p>
            <a:r>
              <a:rPr lang="en-US" altLang="ja-JP" dirty="0" smtClean="0"/>
              <a:t>Backburner</a:t>
            </a:r>
          </a:p>
          <a:p>
            <a:pPr lvl="1"/>
            <a:r>
              <a:rPr lang="en-US" altLang="ja-JP" dirty="0"/>
              <a:t>3ds </a:t>
            </a:r>
            <a:r>
              <a:rPr lang="en-US" altLang="ja-JP" dirty="0" smtClean="0"/>
              <a:t>Max</a:t>
            </a:r>
            <a:r>
              <a:rPr lang="ja-JP" altLang="en-US" dirty="0"/>
              <a:t>に</a:t>
            </a:r>
            <a:r>
              <a:rPr lang="ja-JP" altLang="en-US" dirty="0" smtClean="0"/>
              <a:t>付属</a:t>
            </a:r>
            <a:endParaRPr lang="en-US" altLang="ja-JP" dirty="0" smtClean="0"/>
          </a:p>
          <a:p>
            <a:pPr lvl="1"/>
            <a:r>
              <a:rPr lang="ja-JP" altLang="en-US" dirty="0" smtClean="0"/>
              <a:t>ジョブ管理ツール</a:t>
            </a:r>
            <a:endParaRPr lang="en-US" altLang="ja-JP" dirty="0" smtClean="0"/>
          </a:p>
          <a:p>
            <a:r>
              <a:rPr lang="ja-JP" altLang="ja-JP" dirty="0" smtClean="0"/>
              <a:t>サーバ</a:t>
            </a:r>
            <a:r>
              <a:rPr lang="en-US" altLang="ja-JP" dirty="0" smtClean="0"/>
              <a:t>3</a:t>
            </a:r>
            <a:r>
              <a:rPr lang="ja-JP" altLang="ja-JP" dirty="0" smtClean="0"/>
              <a:t>台</a:t>
            </a:r>
            <a:endParaRPr lang="en-US" altLang="ja-JP" dirty="0" smtClean="0"/>
          </a:p>
          <a:p>
            <a:pPr lvl="1"/>
            <a:endParaRPr lang="en-US" altLang="ja-JP" dirty="0"/>
          </a:p>
          <a:p>
            <a:r>
              <a:rPr lang="en-US" altLang="ja-JP" dirty="0" smtClean="0"/>
              <a:t>8</a:t>
            </a:r>
            <a:r>
              <a:rPr lang="ja-JP" altLang="en-US" dirty="0" smtClean="0"/>
              <a:t>時間</a:t>
            </a:r>
            <a:r>
              <a:rPr lang="ja-JP" altLang="ja-JP" dirty="0" smtClean="0"/>
              <a:t>ぐらい</a:t>
            </a:r>
            <a:r>
              <a:rPr lang="ja-JP" altLang="ja-JP" dirty="0"/>
              <a:t>で</a:t>
            </a:r>
            <a:r>
              <a:rPr lang="ja-JP" altLang="ja-JP" dirty="0" smtClean="0"/>
              <a:t>終わる</a:t>
            </a:r>
            <a:endParaRPr lang="en-US" altLang="ja-JP" dirty="0"/>
          </a:p>
          <a:p>
            <a:pPr lvl="1"/>
            <a:r>
              <a:rPr lang="ja-JP" altLang="en-US" dirty="0" smtClean="0"/>
              <a:t>一晩で終わる</a:t>
            </a:r>
            <a:endParaRPr lang="en-US" altLang="ja-JP" dirty="0" smtClean="0"/>
          </a:p>
        </p:txBody>
      </p:sp>
      <p:sp>
        <p:nvSpPr>
          <p:cNvPr id="5" name="テキスト ボックス 4"/>
          <p:cNvSpPr txBox="1"/>
          <p:nvPr/>
        </p:nvSpPr>
        <p:spPr>
          <a:xfrm>
            <a:off x="6041391" y="4032041"/>
            <a:ext cx="1329210" cy="369332"/>
          </a:xfrm>
          <a:prstGeom prst="rect">
            <a:avLst/>
          </a:prstGeom>
          <a:noFill/>
        </p:spPr>
        <p:txBody>
          <a:bodyPr wrap="none" rtlCol="0">
            <a:spAutoFit/>
          </a:bodyPr>
          <a:lstStyle/>
          <a:p>
            <a:r>
              <a:rPr kumimoji="1" lang="ja-JP" altLang="en-US" dirty="0" smtClean="0">
                <a:solidFill>
                  <a:schemeClr val="tx1">
                    <a:lumMod val="75000"/>
                  </a:schemeClr>
                </a:solidFill>
              </a:rPr>
              <a:t>サーバ一覧</a:t>
            </a:r>
            <a:endParaRPr kumimoji="1" lang="ja-JP" altLang="en-US" dirty="0">
              <a:solidFill>
                <a:schemeClr val="tx1">
                  <a:lumMod val="75000"/>
                </a:schemeClr>
              </a:solidFill>
            </a:endParaRPr>
          </a:p>
        </p:txBody>
      </p:sp>
      <p:sp>
        <p:nvSpPr>
          <p:cNvPr id="6" name="テキスト ボックス 5"/>
          <p:cNvSpPr txBox="1"/>
          <p:nvPr/>
        </p:nvSpPr>
        <p:spPr>
          <a:xfrm>
            <a:off x="6099828" y="2167999"/>
            <a:ext cx="1202573" cy="369332"/>
          </a:xfrm>
          <a:prstGeom prst="rect">
            <a:avLst/>
          </a:prstGeom>
          <a:noFill/>
        </p:spPr>
        <p:txBody>
          <a:bodyPr wrap="none" rtlCol="0">
            <a:spAutoFit/>
          </a:bodyPr>
          <a:lstStyle/>
          <a:p>
            <a:r>
              <a:rPr kumimoji="1" lang="ja-JP" altLang="en-US" dirty="0" smtClean="0">
                <a:solidFill>
                  <a:schemeClr val="tx1">
                    <a:lumMod val="75000"/>
                  </a:schemeClr>
                </a:solidFill>
              </a:rPr>
              <a:t>ジョブ一覧</a:t>
            </a:r>
            <a:endParaRPr kumimoji="1" lang="en-US" altLang="ja-JP" dirty="0" smtClean="0">
              <a:solidFill>
                <a:schemeClr val="tx1">
                  <a:lumMod val="75000"/>
                </a:schemeClr>
              </a:solidFill>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38" t="56466" r="32368" b="15551"/>
          <a:stretch/>
        </p:blipFill>
        <p:spPr bwMode="auto">
          <a:xfrm>
            <a:off x="5157824" y="2725287"/>
            <a:ext cx="3096344" cy="1306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717" b="76893"/>
          <a:stretch/>
        </p:blipFill>
        <p:spPr bwMode="auto">
          <a:xfrm>
            <a:off x="5148064" y="1059582"/>
            <a:ext cx="3106103" cy="109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998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外部参照ファイルでの</a:t>
            </a:r>
            <a:r>
              <a:rPr kumimoji="1" lang="en-US" altLang="ja-JP" dirty="0" smtClean="0"/>
              <a:t>UV</a:t>
            </a:r>
            <a:r>
              <a:rPr kumimoji="1" lang="ja-JP" altLang="en-US" dirty="0" smtClean="0"/>
              <a:t>展開</a:t>
            </a:r>
            <a:r>
              <a:rPr kumimoji="1" lang="en-US" altLang="ja-JP" dirty="0" smtClean="0"/>
              <a:t>&amp;</a:t>
            </a:r>
            <a:r>
              <a:rPr kumimoji="1" lang="ja-JP" altLang="en-US" dirty="0" smtClean="0"/>
              <a:t>ベイク</a:t>
            </a:r>
            <a:endParaRPr kumimoji="1" lang="ja-JP" altLang="en-US" dirty="0"/>
          </a:p>
        </p:txBody>
      </p:sp>
      <p:sp>
        <p:nvSpPr>
          <p:cNvPr id="3" name="コンテンツ プレースホルダ 2"/>
          <p:cNvSpPr>
            <a:spLocks noGrp="1"/>
          </p:cNvSpPr>
          <p:nvPr>
            <p:ph idx="1"/>
          </p:nvPr>
        </p:nvSpPr>
        <p:spPr/>
        <p:txBody>
          <a:bodyPr>
            <a:normAutofit/>
          </a:bodyPr>
          <a:lstStyle/>
          <a:p>
            <a:r>
              <a:rPr lang="en-US" altLang="ja-JP" dirty="0" smtClean="0"/>
              <a:t>OK</a:t>
            </a:r>
            <a:r>
              <a:rPr lang="ja-JP" altLang="en-US" dirty="0" smtClean="0"/>
              <a:t>ボタンをクリックする度に</a:t>
            </a:r>
            <a:r>
              <a:rPr lang="en-US" altLang="ja-JP" dirty="0" smtClean="0"/>
              <a:t/>
            </a:r>
            <a:br>
              <a:rPr lang="en-US" altLang="ja-JP" dirty="0" smtClean="0"/>
            </a:br>
            <a:r>
              <a:rPr lang="ja-JP" altLang="en-US" dirty="0" smtClean="0"/>
              <a:t>アセットが</a:t>
            </a:r>
            <a:r>
              <a:rPr lang="en-US" altLang="ja-JP" dirty="0" smtClean="0"/>
              <a:t>zip</a:t>
            </a:r>
            <a:r>
              <a:rPr lang="ja-JP" altLang="en-US" dirty="0" smtClean="0"/>
              <a:t>圧縮</a:t>
            </a:r>
            <a:r>
              <a:rPr lang="en-US" altLang="ja-JP" dirty="0" smtClean="0"/>
              <a:t>&amp;</a:t>
            </a:r>
            <a:r>
              <a:rPr lang="ja-JP" altLang="en-US" dirty="0" smtClean="0"/>
              <a:t>保存</a:t>
            </a:r>
            <a:endParaRPr lang="en-US" altLang="ja-JP" dirty="0"/>
          </a:p>
          <a:p>
            <a:pPr lvl="1"/>
            <a:r>
              <a:rPr lang="ja-JP" altLang="en-US" dirty="0" smtClean="0"/>
              <a:t>アセットの総量が</a:t>
            </a:r>
            <a:r>
              <a:rPr lang="en-US" altLang="ja-JP" dirty="0" smtClean="0"/>
              <a:t>1.16GB</a:t>
            </a:r>
          </a:p>
          <a:p>
            <a:pPr lvl="1"/>
            <a:endParaRPr lang="en-US" altLang="ja-JP" dirty="0" smtClean="0"/>
          </a:p>
          <a:p>
            <a:r>
              <a:rPr lang="ja-JP" altLang="ja-JP" dirty="0" smtClean="0"/>
              <a:t>外部参照ファイルを</a:t>
            </a:r>
            <a:r>
              <a:rPr lang="en-US" altLang="ja-JP" dirty="0" smtClean="0"/>
              <a:t/>
            </a:r>
            <a:br>
              <a:rPr lang="en-US" altLang="ja-JP" dirty="0" smtClean="0"/>
            </a:br>
            <a:r>
              <a:rPr lang="ja-JP" altLang="ja-JP" dirty="0" smtClean="0"/>
              <a:t>ネットワーク共有</a:t>
            </a:r>
            <a:endParaRPr lang="en-US" altLang="ja-JP" dirty="0" smtClean="0"/>
          </a:p>
          <a:p>
            <a:r>
              <a:rPr lang="en-US" altLang="ja-JP" dirty="0" smtClean="0">
                <a:solidFill>
                  <a:schemeClr val="accent6"/>
                </a:solidFill>
              </a:rPr>
              <a:t>UV</a:t>
            </a:r>
            <a:r>
              <a:rPr lang="ja-JP" altLang="en-US" dirty="0" smtClean="0">
                <a:solidFill>
                  <a:schemeClr val="accent6"/>
                </a:solidFill>
              </a:rPr>
              <a:t>展開</a:t>
            </a:r>
            <a:r>
              <a:rPr lang="en-US" altLang="ja-JP" dirty="0" smtClean="0">
                <a:solidFill>
                  <a:schemeClr val="accent6"/>
                </a:solidFill>
              </a:rPr>
              <a:t>&amp;</a:t>
            </a:r>
            <a:r>
              <a:rPr lang="ja-JP" altLang="en-US" dirty="0" smtClean="0">
                <a:solidFill>
                  <a:schemeClr val="accent6"/>
                </a:solidFill>
              </a:rPr>
              <a:t>ベイク可能</a:t>
            </a:r>
            <a:endParaRPr lang="en-US" altLang="ja-JP" dirty="0" smtClean="0">
              <a:solidFill>
                <a:schemeClr val="accent6"/>
              </a:solidFill>
            </a:endParaRPr>
          </a:p>
          <a:p>
            <a:endParaRPr kumimoji="1" lang="ja-JP" altLang="en-US" dirty="0"/>
          </a:p>
        </p:txBody>
      </p:sp>
      <p:cxnSp>
        <p:nvCxnSpPr>
          <p:cNvPr id="21" name="直線矢印コネクタ 20"/>
          <p:cNvCxnSpPr>
            <a:stCxn id="17" idx="3"/>
            <a:endCxn id="19" idx="1"/>
          </p:cNvCxnSpPr>
          <p:nvPr/>
        </p:nvCxnSpPr>
        <p:spPr>
          <a:xfrm>
            <a:off x="6307651" y="2100854"/>
            <a:ext cx="1195589" cy="428961"/>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17" idx="3"/>
            <a:endCxn id="22" idx="1"/>
          </p:cNvCxnSpPr>
          <p:nvPr/>
        </p:nvCxnSpPr>
        <p:spPr>
          <a:xfrm>
            <a:off x="6307651" y="2100854"/>
            <a:ext cx="1195589" cy="1299413"/>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29" idx="3"/>
            <a:endCxn id="19" idx="1"/>
          </p:cNvCxnSpPr>
          <p:nvPr/>
        </p:nvCxnSpPr>
        <p:spPr>
          <a:xfrm flipV="1">
            <a:off x="6309049" y="2529815"/>
            <a:ext cx="1194191" cy="1434793"/>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213" y="1125209"/>
            <a:ext cx="760436" cy="570327"/>
          </a:xfrm>
          <a:prstGeom prst="rect">
            <a:avLst/>
          </a:prstGeom>
        </p:spPr>
      </p:pic>
      <p:cxnSp>
        <p:nvCxnSpPr>
          <p:cNvPr id="28" name="直線矢印コネクタ 27"/>
          <p:cNvCxnSpPr>
            <a:stCxn id="29" idx="3"/>
            <a:endCxn id="22" idx="1"/>
          </p:cNvCxnSpPr>
          <p:nvPr/>
        </p:nvCxnSpPr>
        <p:spPr>
          <a:xfrm flipV="1">
            <a:off x="6309049" y="3400267"/>
            <a:ext cx="1194191" cy="564341"/>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211" y="1530527"/>
            <a:ext cx="760436" cy="570327"/>
          </a:xfrm>
          <a:prstGeom prst="rect">
            <a:avLst/>
          </a:prstGeom>
        </p:spPr>
      </p:pic>
      <p:pic>
        <p:nvPicPr>
          <p:cNvPr id="17" name="図 16"/>
          <p:cNvPicPr>
            <a:picLocks noChangeAspect="1"/>
          </p:cNvPicPr>
          <p:nvPr/>
        </p:nvPicPr>
        <p:blipFill rotWithShape="1">
          <a:blip r:embed="rId4" cstate="print"/>
          <a:srcRect r="18338"/>
          <a:stretch/>
        </p:blipFill>
        <p:spPr>
          <a:xfrm>
            <a:off x="5244723" y="1707654"/>
            <a:ext cx="1062928" cy="786399"/>
          </a:xfrm>
          <a:prstGeom prst="rect">
            <a:avLst/>
          </a:prstGeom>
        </p:spPr>
      </p:pic>
      <p:pic>
        <p:nvPicPr>
          <p:cNvPr id="19" name="図 18"/>
          <p:cNvPicPr>
            <a:picLocks noChangeAspect="1"/>
          </p:cNvPicPr>
          <p:nvPr/>
        </p:nvPicPr>
        <p:blipFill rotWithShape="1">
          <a:blip r:embed="rId5" cstate="print"/>
          <a:srcRect r="18284"/>
          <a:stretch/>
        </p:blipFill>
        <p:spPr>
          <a:xfrm>
            <a:off x="7503240" y="2100854"/>
            <a:ext cx="1160378" cy="857921"/>
          </a:xfrm>
          <a:prstGeom prst="rect">
            <a:avLst/>
          </a:prstGeom>
        </p:spPr>
      </p:pic>
      <p:pic>
        <p:nvPicPr>
          <p:cNvPr id="22" name="図 21"/>
          <p:cNvPicPr>
            <a:picLocks noChangeAspect="1"/>
          </p:cNvPicPr>
          <p:nvPr/>
        </p:nvPicPr>
        <p:blipFill rotWithShape="1">
          <a:blip r:embed="rId6" cstate="print"/>
          <a:srcRect l="-923" r="21526"/>
          <a:stretch/>
        </p:blipFill>
        <p:spPr>
          <a:xfrm>
            <a:off x="7503240" y="2958775"/>
            <a:ext cx="1160378" cy="882983"/>
          </a:xfrm>
          <a:prstGeom prst="rect">
            <a:avLst/>
          </a:prstGeom>
        </p:spPr>
      </p:pic>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611" y="2988963"/>
            <a:ext cx="760436" cy="570327"/>
          </a:xfrm>
          <a:prstGeom prst="rect">
            <a:avLst/>
          </a:prstGeom>
        </p:spPr>
      </p:pic>
      <p:pic>
        <p:nvPicPr>
          <p:cNvPr id="29" name="図 28"/>
          <p:cNvPicPr>
            <a:picLocks noChangeAspect="1"/>
          </p:cNvPicPr>
          <p:nvPr/>
        </p:nvPicPr>
        <p:blipFill rotWithShape="1">
          <a:blip r:embed="rId4" cstate="print"/>
          <a:srcRect r="18338"/>
          <a:stretch/>
        </p:blipFill>
        <p:spPr>
          <a:xfrm>
            <a:off x="5246121" y="3571408"/>
            <a:ext cx="1062928" cy="786399"/>
          </a:xfrm>
          <a:prstGeom prst="rect">
            <a:avLst/>
          </a:prstGeom>
        </p:spPr>
      </p:pic>
      <p:sp>
        <p:nvSpPr>
          <p:cNvPr id="41" name="テキスト ボックス 40"/>
          <p:cNvSpPr txBox="1"/>
          <p:nvPr/>
        </p:nvSpPr>
        <p:spPr>
          <a:xfrm>
            <a:off x="6402744" y="2802030"/>
            <a:ext cx="1005403" cy="33855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kumimoji="1" lang="ja-JP" altLang="en-US" sz="1600" dirty="0" smtClean="0">
                <a:solidFill>
                  <a:schemeClr val="tx1"/>
                </a:solidFill>
              </a:rPr>
              <a:t>外部参照</a:t>
            </a:r>
            <a:endParaRPr kumimoji="1" lang="ja-JP" altLang="en-US" sz="1600" dirty="0">
              <a:solidFill>
                <a:schemeClr val="tx1"/>
              </a:solidFill>
            </a:endParaRPr>
          </a:p>
        </p:txBody>
      </p:sp>
    </p:spTree>
    <p:extLst>
      <p:ext uri="{BB962C8B-B14F-4D97-AF65-F5344CB8AC3E}">
        <p14:creationId xmlns:p14="http://schemas.microsoft.com/office/powerpoint/2010/main" val="36820888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正方形/長方形 589"/>
          <p:cNvSpPr/>
          <p:nvPr/>
        </p:nvSpPr>
        <p:spPr>
          <a:xfrm>
            <a:off x="4680169" y="3238150"/>
            <a:ext cx="1403999" cy="986214"/>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lang="ja-JP" altLang="en-US" dirty="0" smtClean="0"/>
              <a:t>描画</a:t>
            </a:r>
            <a:r>
              <a:rPr lang="ja-JP" altLang="en-US" dirty="0"/>
              <a:t>エンジン</a:t>
            </a:r>
            <a:r>
              <a:rPr kumimoji="1" lang="ja-JP" altLang="en-US" dirty="0" smtClean="0"/>
              <a:t>への入力</a:t>
            </a:r>
            <a:endParaRPr kumimoji="1" lang="ja-JP" altLang="en-US" dirty="0"/>
          </a:p>
        </p:txBody>
      </p:sp>
      <p:sp>
        <p:nvSpPr>
          <p:cNvPr id="5" name="正方形/長方形 4"/>
          <p:cNvSpPr/>
          <p:nvPr/>
        </p:nvSpPr>
        <p:spPr>
          <a:xfrm>
            <a:off x="932059" y="2117843"/>
            <a:ext cx="5152109" cy="1122577"/>
          </a:xfrm>
          <a:prstGeom prst="rect">
            <a:avLst/>
          </a:prstGeom>
          <a:solidFill>
            <a:schemeClr val="bg1">
              <a:lumMod val="75000"/>
              <a:lumOff val="25000"/>
              <a:alpha val="2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dirty="0" smtClean="0">
                <a:solidFill>
                  <a:schemeClr val="lt1">
                    <a:alpha val="20000"/>
                  </a:schemeClr>
                </a:solidFill>
              </a:rPr>
              <a:t>Flatiron</a:t>
            </a:r>
            <a:endParaRPr kumimoji="1" lang="ja-JP" altLang="en-US" dirty="0">
              <a:solidFill>
                <a:schemeClr val="lt1">
                  <a:alpha val="20000"/>
                </a:schemeClr>
              </a:solidFill>
            </a:endParaRPr>
          </a:p>
        </p:txBody>
      </p:sp>
      <p:cxnSp>
        <p:nvCxnSpPr>
          <p:cNvPr id="15" name="カギ線コネクタ 14"/>
          <p:cNvCxnSpPr>
            <a:stCxn id="53" idx="0"/>
            <a:endCxn id="135" idx="1"/>
          </p:cNvCxnSpPr>
          <p:nvPr/>
        </p:nvCxnSpPr>
        <p:spPr>
          <a:xfrm rot="5400000" flipH="1" flipV="1">
            <a:off x="2150375" y="1755524"/>
            <a:ext cx="1492100" cy="326814"/>
          </a:xfrm>
          <a:prstGeom prst="bentConnector2">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stCxn id="8" idx="3"/>
            <a:endCxn id="53" idx="1"/>
          </p:cNvCxnSpPr>
          <p:nvPr/>
        </p:nvCxnSpPr>
        <p:spPr>
          <a:xfrm>
            <a:off x="1948659" y="2901883"/>
            <a:ext cx="249116" cy="5851"/>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197775" y="2664981"/>
            <a:ext cx="1070486" cy="48550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solidFill>
                  <a:schemeClr val="dk1">
                    <a:alpha val="20000"/>
                  </a:schemeClr>
                </a:solidFill>
              </a:rPr>
              <a:t>UV</a:t>
            </a:r>
            <a:r>
              <a:rPr lang="ja-JP" altLang="en-US" sz="1600" dirty="0">
                <a:solidFill>
                  <a:schemeClr val="dk1">
                    <a:alpha val="20000"/>
                  </a:schemeClr>
                </a:solidFill>
              </a:rPr>
              <a:t>展開</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sp>
        <p:nvSpPr>
          <p:cNvPr id="67" name="正方形/長方形 66"/>
          <p:cNvSpPr/>
          <p:nvPr/>
        </p:nvSpPr>
        <p:spPr>
          <a:xfrm>
            <a:off x="7774988" y="2581787"/>
            <a:ext cx="1210361" cy="651891"/>
          </a:xfrm>
          <a:prstGeom prst="rect">
            <a:avLst/>
          </a:prstGeom>
          <a:solidFill>
            <a:schemeClr val="bg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描画</a:t>
            </a:r>
            <a:endParaRPr kumimoji="1" lang="en-US" altLang="ja-JP" dirty="0" smtClean="0"/>
          </a:p>
          <a:p>
            <a:pPr algn="ctr"/>
            <a:r>
              <a:rPr lang="ja-JP" altLang="en-US" dirty="0"/>
              <a:t>エンジン</a:t>
            </a:r>
            <a:endParaRPr kumimoji="1" lang="ja-JP" altLang="en-US" dirty="0"/>
          </a:p>
        </p:txBody>
      </p:sp>
      <p:sp>
        <p:nvSpPr>
          <p:cNvPr id="68" name="テキスト ボックス 67"/>
          <p:cNvSpPr txBox="1"/>
          <p:nvPr/>
        </p:nvSpPr>
        <p:spPr>
          <a:xfrm>
            <a:off x="6292291" y="2630733"/>
            <a:ext cx="1167429" cy="553998"/>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600" dirty="0" smtClean="0">
                <a:latin typeface="Segoe UI" panose="020B0502040204020203" pitchFamily="34" charset="0"/>
                <a:cs typeface="Segoe UI" panose="020B0502040204020203" pitchFamily="34" charset="0"/>
              </a:rPr>
              <a:t>ライトマップ</a:t>
            </a:r>
            <a:r>
              <a:rPr kumimoji="1" lang="en-US" altLang="ja-JP" sz="1600" dirty="0" smtClean="0">
                <a:latin typeface="Segoe UI" panose="020B0502040204020203" pitchFamily="34" charset="0"/>
                <a:cs typeface="Segoe UI" panose="020B0502040204020203" pitchFamily="34" charset="0"/>
              </a:rPr>
              <a:t/>
            </a:r>
            <a:br>
              <a:rPr kumimoji="1" lang="en-US" altLang="ja-JP" sz="1600" dirty="0" smtClean="0">
                <a:latin typeface="Segoe UI" panose="020B0502040204020203" pitchFamily="34" charset="0"/>
                <a:cs typeface="Segoe UI" panose="020B0502040204020203" pitchFamily="34" charset="0"/>
              </a:rPr>
            </a:br>
            <a:r>
              <a:rPr lang="en-US" altLang="ja-JP" sz="1400" dirty="0" err="1" smtClean="0">
                <a:latin typeface="Segoe UI" panose="020B0502040204020203" pitchFamily="34" charset="0"/>
                <a:cs typeface="Segoe UI" panose="020B0502040204020203" pitchFamily="34" charset="0"/>
              </a:rPr>
              <a:t>dds</a:t>
            </a:r>
            <a:r>
              <a:rPr kumimoji="1" lang="ja-JP" altLang="en-US" sz="1400" dirty="0" smtClean="0">
                <a:latin typeface="Segoe UI" panose="020B0502040204020203" pitchFamily="34" charset="0"/>
                <a:cs typeface="Segoe UI" panose="020B0502040204020203" pitchFamily="34" charset="0"/>
              </a:rPr>
              <a:t>ファイル</a:t>
            </a:r>
            <a:endParaRPr kumimoji="1" lang="en-US" altLang="ja-JP" sz="1600" dirty="0" smtClean="0">
              <a:latin typeface="Segoe UI" panose="020B0502040204020203" pitchFamily="34" charset="0"/>
              <a:cs typeface="Segoe UI" panose="020B0502040204020203" pitchFamily="34" charset="0"/>
            </a:endParaRPr>
          </a:p>
        </p:txBody>
      </p:sp>
      <p:sp>
        <p:nvSpPr>
          <p:cNvPr id="69" name="テキスト ボックス 68"/>
          <p:cNvSpPr txBox="1"/>
          <p:nvPr/>
        </p:nvSpPr>
        <p:spPr>
          <a:xfrm>
            <a:off x="6292291" y="3472276"/>
            <a:ext cx="1608306" cy="738664"/>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dirty="0">
                <a:latin typeface="Segoe UI" panose="020B0502040204020203" pitchFamily="34" charset="0"/>
                <a:cs typeface="Segoe UI" panose="020B0502040204020203" pitchFamily="34" charset="0"/>
              </a:rPr>
              <a:t>オブジェクト</a:t>
            </a:r>
            <a:r>
              <a:rPr kumimoji="1" lang="ja-JP" altLang="en-US" sz="1400" dirty="0" smtClean="0">
                <a:latin typeface="Segoe UI" panose="020B0502040204020203" pitchFamily="34" charset="0"/>
                <a:cs typeface="Segoe UI" panose="020B0502040204020203" pitchFamily="34" charset="0"/>
              </a:rPr>
              <a:t>と</a:t>
            </a:r>
            <a:r>
              <a:rPr kumimoji="1" lang="en-US" altLang="ja-JP" sz="1400" dirty="0" smtClean="0">
                <a:latin typeface="Segoe UI" panose="020B0502040204020203" pitchFamily="34" charset="0"/>
                <a:cs typeface="Segoe UI" panose="020B0502040204020203" pitchFamily="34" charset="0"/>
              </a:rPr>
              <a:t/>
            </a:r>
            <a:br>
              <a:rPr kumimoji="1" lang="en-US" altLang="ja-JP" sz="1400" dirty="0" smtClean="0">
                <a:latin typeface="Segoe UI" panose="020B0502040204020203" pitchFamily="34" charset="0"/>
                <a:cs typeface="Segoe UI" panose="020B0502040204020203" pitchFamily="34" charset="0"/>
              </a:rPr>
            </a:br>
            <a:r>
              <a:rPr kumimoji="1" lang="ja-JP" altLang="en-US" sz="1400" dirty="0" smtClean="0">
                <a:latin typeface="Segoe UI" panose="020B0502040204020203" pitchFamily="34" charset="0"/>
                <a:cs typeface="Segoe UI" panose="020B0502040204020203" pitchFamily="34" charset="0"/>
              </a:rPr>
              <a:t>ライトマップの対応</a:t>
            </a:r>
            <a:endParaRPr kumimoji="1" lang="en-US" altLang="ja-JP" sz="1400" dirty="0" smtClean="0">
              <a:latin typeface="Segoe UI" panose="020B0502040204020203" pitchFamily="34" charset="0"/>
              <a:cs typeface="Segoe UI" panose="020B0502040204020203" pitchFamily="34" charset="0"/>
            </a:endParaRPr>
          </a:p>
          <a:p>
            <a:pPr algn="ctr"/>
            <a:r>
              <a:rPr kumimoji="1" lang="en-US" altLang="ja-JP" sz="1400" dirty="0" err="1" smtClean="0">
                <a:latin typeface="Segoe UI" panose="020B0502040204020203" pitchFamily="34" charset="0"/>
                <a:cs typeface="Segoe UI" panose="020B0502040204020203" pitchFamily="34" charset="0"/>
              </a:rPr>
              <a:t>csv</a:t>
            </a:r>
            <a:r>
              <a:rPr kumimoji="1" lang="ja-JP" altLang="en-US" sz="1400" dirty="0" smtClean="0">
                <a:latin typeface="Segoe UI" panose="020B0502040204020203" pitchFamily="34" charset="0"/>
                <a:cs typeface="Segoe UI" panose="020B0502040204020203" pitchFamily="34" charset="0"/>
              </a:rPr>
              <a:t>ファイル</a:t>
            </a:r>
            <a:endParaRPr kumimoji="1" lang="en-US" altLang="ja-JP" sz="1400" dirty="0" smtClean="0">
              <a:latin typeface="Segoe UI" panose="020B0502040204020203" pitchFamily="34" charset="0"/>
              <a:cs typeface="Segoe UI" panose="020B0502040204020203" pitchFamily="34" charset="0"/>
            </a:endParaRPr>
          </a:p>
        </p:txBody>
      </p:sp>
      <p:cxnSp>
        <p:nvCxnSpPr>
          <p:cNvPr id="70" name="カギ線コネクタ 19"/>
          <p:cNvCxnSpPr>
            <a:stCxn id="135" idx="3"/>
            <a:endCxn id="67" idx="0"/>
          </p:cNvCxnSpPr>
          <p:nvPr/>
        </p:nvCxnSpPr>
        <p:spPr>
          <a:xfrm>
            <a:off x="5516005" y="1172881"/>
            <a:ext cx="2864164" cy="1408906"/>
          </a:xfrm>
          <a:prstGeom prst="bentConnector2">
            <a:avLst/>
          </a:prstGeom>
          <a:ln w="571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a:off x="4823683" y="3572009"/>
            <a:ext cx="1131832" cy="523492"/>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smtClean="0"/>
              <a:t>ベイク済み</a:t>
            </a:r>
            <a:r>
              <a:rPr kumimoji="1" lang="en-US" altLang="ja-JP" sz="1400" dirty="0" smtClean="0"/>
              <a:t/>
            </a:r>
            <a:br>
              <a:rPr kumimoji="1" lang="en-US" altLang="ja-JP" sz="1400" dirty="0" smtClean="0"/>
            </a:br>
            <a:r>
              <a:rPr kumimoji="1" lang="ja-JP" altLang="en-US" sz="1400" dirty="0" smtClean="0"/>
              <a:t>モデル</a:t>
            </a:r>
            <a:endParaRPr lang="en-US" altLang="ja-JP" sz="1000" dirty="0" smtClean="0"/>
          </a:p>
        </p:txBody>
      </p:sp>
      <p:cxnSp>
        <p:nvCxnSpPr>
          <p:cNvPr id="88" name="直線矢印コネクタ 87"/>
          <p:cNvCxnSpPr>
            <a:stCxn id="85" idx="3"/>
            <a:endCxn id="69" idx="1"/>
          </p:cNvCxnSpPr>
          <p:nvPr/>
        </p:nvCxnSpPr>
        <p:spPr>
          <a:xfrm>
            <a:off x="5955515" y="3833755"/>
            <a:ext cx="336776" cy="7853"/>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4760546" y="2152601"/>
            <a:ext cx="1216477" cy="1053321"/>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Backburner</a:t>
            </a:r>
            <a:endParaRPr kumimoji="1" lang="ja-JP" altLang="en-US" sz="1600" dirty="0">
              <a:solidFill>
                <a:schemeClr val="lt1">
                  <a:alpha val="20000"/>
                </a:schemeClr>
              </a:solidFill>
            </a:endParaRPr>
          </a:p>
        </p:txBody>
      </p:sp>
      <p:cxnSp>
        <p:nvCxnSpPr>
          <p:cNvPr id="126" name="直線矢印コネクタ 125"/>
          <p:cNvCxnSpPr>
            <a:stCxn id="68" idx="3"/>
            <a:endCxn id="67" idx="1"/>
          </p:cNvCxnSpPr>
          <p:nvPr/>
        </p:nvCxnSpPr>
        <p:spPr>
          <a:xfrm>
            <a:off x="7459720" y="2907732"/>
            <a:ext cx="315268" cy="1"/>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p:cNvSpPr txBox="1"/>
          <p:nvPr/>
        </p:nvSpPr>
        <p:spPr>
          <a:xfrm>
            <a:off x="3059832" y="880493"/>
            <a:ext cx="2456173" cy="584775"/>
          </a:xfrm>
          <a:prstGeom prst="rect">
            <a:avLst/>
          </a:prstGeom>
          <a:solidFill>
            <a:schemeClr val="tx1">
              <a:lumMod val="9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err="1" smtClean="0">
                <a:latin typeface="Segoe UI" panose="020B0502040204020203" pitchFamily="34" charset="0"/>
                <a:cs typeface="Segoe UI" panose="020B0502040204020203" pitchFamily="34" charset="0"/>
              </a:rPr>
              <a:t>fbx</a:t>
            </a:r>
            <a:r>
              <a:rPr kumimoji="1" lang="ja-JP" altLang="en-US" dirty="0" smtClean="0">
                <a:latin typeface="Segoe UI" panose="020B0502040204020203" pitchFamily="34" charset="0"/>
                <a:cs typeface="Segoe UI" panose="020B0502040204020203" pitchFamily="34" charset="0"/>
              </a:rPr>
              <a:t>ファイル</a:t>
            </a:r>
            <a:endParaRPr kumimoji="1" lang="en-US" altLang="ja-JP" dirty="0" smtClean="0">
              <a:latin typeface="Segoe UI" panose="020B0502040204020203" pitchFamily="34" charset="0"/>
              <a:cs typeface="Segoe UI" panose="020B0502040204020203" pitchFamily="34" charset="0"/>
            </a:endParaRPr>
          </a:p>
          <a:p>
            <a:r>
              <a:rPr kumimoji="1" lang="ja-JP" altLang="en-US" sz="1400" dirty="0" smtClean="0">
                <a:latin typeface="Segoe UI" panose="020B0502040204020203" pitchFamily="34" charset="0"/>
                <a:cs typeface="Segoe UI" panose="020B0502040204020203" pitchFamily="34" charset="0"/>
              </a:rPr>
              <a:t>  ジオメトリ</a:t>
            </a:r>
            <a:r>
              <a:rPr lang="ja-JP" altLang="en-US" sz="1400" dirty="0" smtClean="0">
                <a:latin typeface="Segoe UI" panose="020B0502040204020203" pitchFamily="34" charset="0"/>
                <a:cs typeface="Segoe UI" panose="020B0502040204020203" pitchFamily="34" charset="0"/>
              </a:rPr>
              <a:t>、ライト、マテリアル</a:t>
            </a:r>
            <a:endParaRPr kumimoji="1" lang="ja-JP" altLang="en-US" sz="1000" dirty="0">
              <a:latin typeface="Segoe UI" panose="020B0502040204020203" pitchFamily="34" charset="0"/>
              <a:cs typeface="Segoe UI" panose="020B0502040204020203" pitchFamily="34" charset="0"/>
            </a:endParaRPr>
          </a:p>
        </p:txBody>
      </p:sp>
      <p:sp>
        <p:nvSpPr>
          <p:cNvPr id="141" name="正方形/長方形 140"/>
          <p:cNvSpPr/>
          <p:nvPr/>
        </p:nvSpPr>
        <p:spPr>
          <a:xfrm>
            <a:off x="4883746" y="2474752"/>
            <a:ext cx="967572" cy="639408"/>
          </a:xfrm>
          <a:prstGeom prst="rect">
            <a:avLst/>
          </a:prstGeom>
          <a:solidFill>
            <a:schemeClr val="bg1">
              <a:lumMod val="50000"/>
              <a:lumOff val="50000"/>
              <a:alpha val="0"/>
            </a:schemeClr>
          </a:solidFill>
          <a:ln>
            <a:solidFill>
              <a:schemeClr val="bg1">
                <a:lumMod val="65000"/>
                <a:lumOff val="35000"/>
                <a:alpha val="2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kumimoji="1" lang="en-US" altLang="ja-JP" sz="1600" dirty="0" smtClean="0">
                <a:solidFill>
                  <a:schemeClr val="lt1">
                    <a:alpha val="20000"/>
                  </a:schemeClr>
                </a:solidFill>
              </a:rPr>
              <a:t>V-Ray</a:t>
            </a:r>
            <a:endParaRPr kumimoji="1" lang="ja-JP" altLang="en-US" sz="1600" dirty="0">
              <a:solidFill>
                <a:schemeClr val="lt1">
                  <a:alpha val="20000"/>
                </a:schemeClr>
              </a:solidFill>
            </a:endParaRPr>
          </a:p>
        </p:txBody>
      </p:sp>
      <p:cxnSp>
        <p:nvCxnSpPr>
          <p:cNvPr id="94" name="直線矢印コネクタ 93"/>
          <p:cNvCxnSpPr>
            <a:stCxn id="95" idx="3"/>
            <a:endCxn id="68" idx="1"/>
          </p:cNvCxnSpPr>
          <p:nvPr/>
        </p:nvCxnSpPr>
        <p:spPr>
          <a:xfrm>
            <a:off x="5747286" y="2905525"/>
            <a:ext cx="545005" cy="2207"/>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5029019" y="2787300"/>
            <a:ext cx="718267" cy="236449"/>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solidFill>
                  <a:schemeClr val="lt1">
                    <a:alpha val="20000"/>
                  </a:schemeClr>
                </a:solidFill>
              </a:rPr>
              <a:t>ベイク</a:t>
            </a:r>
            <a:endParaRPr kumimoji="1" lang="ja-JP" altLang="en-US" sz="1600" dirty="0">
              <a:solidFill>
                <a:schemeClr val="lt1">
                  <a:alpha val="20000"/>
                </a:schemeClr>
              </a:solidFill>
            </a:endParaRPr>
          </a:p>
        </p:txBody>
      </p:sp>
      <p:cxnSp>
        <p:nvCxnSpPr>
          <p:cNvPr id="183" name="カギ線コネクタ 19"/>
          <p:cNvCxnSpPr>
            <a:stCxn id="69" idx="3"/>
            <a:endCxn id="67" idx="2"/>
          </p:cNvCxnSpPr>
          <p:nvPr/>
        </p:nvCxnSpPr>
        <p:spPr>
          <a:xfrm flipV="1">
            <a:off x="7900597" y="3233678"/>
            <a:ext cx="479572" cy="607930"/>
          </a:xfrm>
          <a:prstGeom prst="bentConnector2">
            <a:avLst/>
          </a:prstGeom>
          <a:ln w="571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53" idx="3"/>
            <a:endCxn id="427" idx="1"/>
          </p:cNvCxnSpPr>
          <p:nvPr/>
        </p:nvCxnSpPr>
        <p:spPr>
          <a:xfrm>
            <a:off x="3268261" y="2907734"/>
            <a:ext cx="329300" cy="0"/>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直線矢印コネクタ 364"/>
          <p:cNvCxnSpPr>
            <a:stCxn id="42" idx="2"/>
            <a:endCxn id="427" idx="0"/>
          </p:cNvCxnSpPr>
          <p:nvPr/>
        </p:nvCxnSpPr>
        <p:spPr>
          <a:xfrm>
            <a:off x="4128286" y="2022358"/>
            <a:ext cx="0" cy="642623"/>
          </a:xfrm>
          <a:prstGeom prst="straightConnector1">
            <a:avLst/>
          </a:prstGeom>
          <a:ln w="57150">
            <a:solidFill>
              <a:schemeClr val="accent3">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26231" y="2757867"/>
            <a:ext cx="922428" cy="288032"/>
          </a:xfrm>
          <a:prstGeom prst="rect">
            <a:avLst/>
          </a:prstGeom>
          <a:solidFill>
            <a:schemeClr val="accent5">
              <a:alpha val="2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smtClean="0">
                <a:solidFill>
                  <a:schemeClr val="lt1">
                    <a:alpha val="20000"/>
                  </a:schemeClr>
                </a:solidFill>
              </a:rPr>
              <a:t>UV</a:t>
            </a:r>
            <a:r>
              <a:rPr kumimoji="1" lang="ja-JP" altLang="en-US" dirty="0" smtClean="0">
                <a:solidFill>
                  <a:schemeClr val="lt1">
                    <a:alpha val="20000"/>
                  </a:schemeClr>
                </a:solidFill>
              </a:rPr>
              <a:t>展開</a:t>
            </a:r>
            <a:endParaRPr kumimoji="1" lang="ja-JP" altLang="en-US" dirty="0">
              <a:solidFill>
                <a:schemeClr val="lt1">
                  <a:alpha val="20000"/>
                </a:schemeClr>
              </a:solidFill>
            </a:endParaRPr>
          </a:p>
        </p:txBody>
      </p:sp>
      <p:sp>
        <p:nvSpPr>
          <p:cNvPr id="427" name="正方形/長方形 426"/>
          <p:cNvSpPr/>
          <p:nvPr/>
        </p:nvSpPr>
        <p:spPr>
          <a:xfrm>
            <a:off x="3597561" y="2664981"/>
            <a:ext cx="1061450" cy="485505"/>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solidFill>
                  <a:schemeClr val="dk1">
                    <a:alpha val="20000"/>
                  </a:schemeClr>
                </a:solidFill>
              </a:rPr>
              <a:t>V-Ray</a:t>
            </a:r>
            <a:r>
              <a:rPr kumimoji="1" lang="ja-JP" altLang="en-US" sz="1600" dirty="0" smtClean="0">
                <a:solidFill>
                  <a:schemeClr val="dk1">
                    <a:alpha val="20000"/>
                  </a:schemeClr>
                </a:solidFill>
              </a:rPr>
              <a:t>用</a:t>
            </a:r>
            <a:r>
              <a:rPr kumimoji="1" lang="en-US" altLang="ja-JP" sz="1400" dirty="0" smtClean="0">
                <a:solidFill>
                  <a:schemeClr val="dk1">
                    <a:alpha val="20000"/>
                  </a:schemeClr>
                </a:solidFill>
              </a:rPr>
              <a:t/>
            </a:r>
            <a:br>
              <a:rPr kumimoji="1" lang="en-US" altLang="ja-JP" sz="1400" dirty="0" smtClean="0">
                <a:solidFill>
                  <a:schemeClr val="dk1">
                    <a:alpha val="20000"/>
                  </a:schemeClr>
                </a:solidFill>
              </a:rPr>
            </a:br>
            <a:r>
              <a:rPr kumimoji="1" lang="ja-JP" altLang="en-US" sz="1400" dirty="0" smtClean="0">
                <a:solidFill>
                  <a:schemeClr val="dk1">
                    <a:alpha val="20000"/>
                  </a:schemeClr>
                </a:solidFill>
              </a:rPr>
              <a:t>モデル</a:t>
            </a:r>
            <a:endParaRPr lang="en-US" altLang="ja-JP" sz="1000" dirty="0" smtClean="0">
              <a:solidFill>
                <a:schemeClr val="dk1">
                  <a:alpha val="20000"/>
                </a:schemeClr>
              </a:solidFill>
            </a:endParaRPr>
          </a:p>
        </p:txBody>
      </p:sp>
      <p:cxnSp>
        <p:nvCxnSpPr>
          <p:cNvPr id="435" name="直線矢印コネクタ 434"/>
          <p:cNvCxnSpPr>
            <a:stCxn id="427" idx="3"/>
            <a:endCxn id="95" idx="1"/>
          </p:cNvCxnSpPr>
          <p:nvPr/>
        </p:nvCxnSpPr>
        <p:spPr>
          <a:xfrm flipV="1">
            <a:off x="4659011" y="2905525"/>
            <a:ext cx="370008" cy="2209"/>
          </a:xfrm>
          <a:prstGeom prst="straightConnector1">
            <a:avLst/>
          </a:prstGeom>
          <a:ln w="57150">
            <a:solidFill>
              <a:schemeClr val="accent6">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4" name="直線矢印コネクタ 503"/>
          <p:cNvCxnSpPr>
            <a:stCxn id="95" idx="2"/>
            <a:endCxn id="85" idx="0"/>
          </p:cNvCxnSpPr>
          <p:nvPr/>
        </p:nvCxnSpPr>
        <p:spPr>
          <a:xfrm>
            <a:off x="5388153" y="3023749"/>
            <a:ext cx="1446" cy="548260"/>
          </a:xfrm>
          <a:prstGeom prst="straightConnector1">
            <a:avLst/>
          </a:prstGeom>
          <a:ln w="57150">
            <a:solidFill>
              <a:schemeClr val="accent5">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36" idx="3"/>
            <a:endCxn id="8" idx="1"/>
          </p:cNvCxnSpPr>
          <p:nvPr/>
        </p:nvCxnSpPr>
        <p:spPr>
          <a:xfrm>
            <a:off x="766227" y="2901883"/>
            <a:ext cx="260004" cy="0"/>
          </a:xfrm>
          <a:prstGeom prst="straightConnector1">
            <a:avLst/>
          </a:prstGeom>
          <a:ln w="57150">
            <a:solidFill>
              <a:schemeClr val="accent3">
                <a:alpha val="2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角丸四角形吹き出し 37"/>
          <p:cNvSpPr/>
          <p:nvPr/>
        </p:nvSpPr>
        <p:spPr>
          <a:xfrm>
            <a:off x="3174447" y="3641264"/>
            <a:ext cx="1336857" cy="324143"/>
          </a:xfrm>
          <a:prstGeom prst="wedgeRoundRectCallout">
            <a:avLst>
              <a:gd name="adj1" fmla="val 74336"/>
              <a:gd name="adj2" fmla="val -267583"/>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lt1">
                    <a:alpha val="20000"/>
                  </a:schemeClr>
                </a:solidFill>
              </a:rPr>
              <a:t>自動ベイク</a:t>
            </a:r>
            <a:endParaRPr lang="en-US" altLang="ja-JP" dirty="0" smtClean="0">
              <a:solidFill>
                <a:schemeClr val="lt1">
                  <a:alpha val="20000"/>
                </a:schemeClr>
              </a:solidFill>
            </a:endParaRPr>
          </a:p>
        </p:txBody>
      </p:sp>
      <p:sp>
        <p:nvSpPr>
          <p:cNvPr id="43" name="角丸四角形吹き出し 42"/>
          <p:cNvSpPr/>
          <p:nvPr/>
        </p:nvSpPr>
        <p:spPr>
          <a:xfrm>
            <a:off x="6412506" y="1910326"/>
            <a:ext cx="1727439" cy="630887"/>
          </a:xfrm>
          <a:prstGeom prst="wedgeRoundRectCallout">
            <a:avLst>
              <a:gd name="adj1" fmla="val 40332"/>
              <a:gd name="adj2" fmla="val 80556"/>
              <a:gd name="adj3" fmla="val 16667"/>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描画エンジン</a:t>
            </a:r>
            <a:r>
              <a:rPr kumimoji="1" lang="en-US" altLang="ja-JP" dirty="0" smtClean="0"/>
              <a:t/>
            </a:r>
            <a:br>
              <a:rPr kumimoji="1" lang="en-US" altLang="ja-JP" dirty="0" smtClean="0"/>
            </a:br>
            <a:r>
              <a:rPr kumimoji="1" lang="ja-JP" altLang="en-US" dirty="0" err="1" smtClean="0"/>
              <a:t>への</a:t>
            </a:r>
            <a:r>
              <a:rPr kumimoji="1" lang="ja-JP" altLang="en-US" dirty="0" smtClean="0"/>
              <a:t>入力</a:t>
            </a:r>
            <a:endParaRPr kumimoji="1" lang="ja-JP" altLang="en-US" dirty="0"/>
          </a:p>
        </p:txBody>
      </p:sp>
      <p:sp>
        <p:nvSpPr>
          <p:cNvPr id="39" name="角丸四角形吹き出し 38"/>
          <p:cNvSpPr/>
          <p:nvPr/>
        </p:nvSpPr>
        <p:spPr>
          <a:xfrm>
            <a:off x="1166980" y="3523079"/>
            <a:ext cx="1000820" cy="326622"/>
          </a:xfrm>
          <a:prstGeom prst="wedgeRoundRectCallout">
            <a:avLst>
              <a:gd name="adj1" fmla="val 46139"/>
              <a:gd name="adj2" fmla="val -230521"/>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solidFill>
                  <a:schemeClr val="lt1">
                    <a:alpha val="20000"/>
                  </a:schemeClr>
                </a:solidFill>
              </a:rPr>
              <a:t>UV</a:t>
            </a:r>
            <a:r>
              <a:rPr lang="ja-JP" altLang="en-US" dirty="0" smtClean="0">
                <a:solidFill>
                  <a:schemeClr val="lt1">
                    <a:alpha val="20000"/>
                  </a:schemeClr>
                </a:solidFill>
              </a:rPr>
              <a:t>展開</a:t>
            </a:r>
            <a:endParaRPr lang="en-US" altLang="ja-JP" dirty="0" smtClean="0">
              <a:solidFill>
                <a:schemeClr val="lt1">
                  <a:alpha val="20000"/>
                </a:schemeClr>
              </a:solidFill>
            </a:endParaRPr>
          </a:p>
        </p:txBody>
      </p:sp>
      <p:sp>
        <p:nvSpPr>
          <p:cNvPr id="36" name="正方形/長方形 35"/>
          <p:cNvSpPr/>
          <p:nvPr/>
        </p:nvSpPr>
        <p:spPr>
          <a:xfrm>
            <a:off x="407804" y="1993270"/>
            <a:ext cx="358423" cy="1817226"/>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vert="eaVert" rtlCol="0" anchor="ctr"/>
          <a:lstStyle/>
          <a:p>
            <a:r>
              <a:rPr lang="ja-JP" altLang="en-US" dirty="0" smtClean="0">
                <a:solidFill>
                  <a:schemeClr val="dk1">
                    <a:alpha val="20000"/>
                  </a:schemeClr>
                </a:solidFill>
              </a:rPr>
              <a:t>ベイク</a:t>
            </a:r>
            <a:r>
              <a:rPr lang="ja-JP" altLang="en-US" dirty="0">
                <a:solidFill>
                  <a:schemeClr val="dk1">
                    <a:alpha val="20000"/>
                  </a:schemeClr>
                </a:solidFill>
              </a:rPr>
              <a:t>する</a:t>
            </a:r>
            <a:r>
              <a:rPr kumimoji="1" lang="ja-JP" altLang="en-US" dirty="0" smtClean="0">
                <a:solidFill>
                  <a:schemeClr val="dk1">
                    <a:alpha val="20000"/>
                  </a:schemeClr>
                </a:solidFill>
              </a:rPr>
              <a:t>モデル</a:t>
            </a:r>
            <a:r>
              <a:rPr lang="ja-JP" altLang="en-US" sz="1100" dirty="0" smtClean="0">
                <a:solidFill>
                  <a:schemeClr val="dk1">
                    <a:alpha val="20000"/>
                  </a:schemeClr>
                </a:solidFill>
              </a:rPr>
              <a:t>  </a:t>
            </a:r>
            <a:endParaRPr lang="en-US" altLang="ja-JP" sz="1200" dirty="0" smtClean="0">
              <a:solidFill>
                <a:schemeClr val="dk1">
                  <a:alpha val="20000"/>
                </a:schemeClr>
              </a:solidFill>
            </a:endParaRPr>
          </a:p>
        </p:txBody>
      </p:sp>
      <p:sp>
        <p:nvSpPr>
          <p:cNvPr id="40" name="角丸四角形吹き出し 39"/>
          <p:cNvSpPr/>
          <p:nvPr/>
        </p:nvSpPr>
        <p:spPr>
          <a:xfrm>
            <a:off x="334257" y="1086112"/>
            <a:ext cx="2306376" cy="630887"/>
          </a:xfrm>
          <a:prstGeom prst="wedgeRoundRectCallout">
            <a:avLst>
              <a:gd name="adj1" fmla="val -9547"/>
              <a:gd name="adj2" fmla="val 128994"/>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solidFill>
                  <a:schemeClr val="lt1">
                    <a:alpha val="20000"/>
                  </a:schemeClr>
                </a:solidFill>
              </a:rPr>
              <a:t>ベイク補助プラグイン</a:t>
            </a:r>
            <a:r>
              <a:rPr lang="en-US" altLang="ja-JP" dirty="0" smtClean="0">
                <a:solidFill>
                  <a:schemeClr val="lt1">
                    <a:alpha val="20000"/>
                  </a:schemeClr>
                </a:solidFill>
              </a:rPr>
              <a:t/>
            </a:r>
            <a:br>
              <a:rPr lang="en-US" altLang="ja-JP" dirty="0" smtClean="0">
                <a:solidFill>
                  <a:schemeClr val="lt1">
                    <a:alpha val="20000"/>
                  </a:schemeClr>
                </a:solidFill>
              </a:rPr>
            </a:br>
            <a:r>
              <a:rPr lang="ja-JP" altLang="en-US" dirty="0" smtClean="0">
                <a:solidFill>
                  <a:schemeClr val="lt1">
                    <a:alpha val="20000"/>
                  </a:schemeClr>
                </a:solidFill>
              </a:rPr>
              <a:t>の導入</a:t>
            </a:r>
            <a:endParaRPr kumimoji="1" lang="ja-JP" altLang="en-US" dirty="0">
              <a:solidFill>
                <a:schemeClr val="lt1">
                  <a:alpha val="20000"/>
                </a:schemeClr>
              </a:solidFill>
            </a:endParaRPr>
          </a:p>
        </p:txBody>
      </p:sp>
      <p:sp>
        <p:nvSpPr>
          <p:cNvPr id="41" name="角丸四角形吹き出し 40"/>
          <p:cNvSpPr/>
          <p:nvPr/>
        </p:nvSpPr>
        <p:spPr>
          <a:xfrm>
            <a:off x="5661074" y="1259256"/>
            <a:ext cx="1434194" cy="576316"/>
          </a:xfrm>
          <a:prstGeom prst="wedgeRoundRectCallout">
            <a:avLst>
              <a:gd name="adj1" fmla="val -37526"/>
              <a:gd name="adj2" fmla="val 118387"/>
              <a:gd name="adj3" fmla="val 16667"/>
            </a:avLst>
          </a:prstGeom>
          <a:solidFill>
            <a:srgbClr val="FF0000">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solidFill>
                  <a:schemeClr val="lt1">
                    <a:alpha val="20000"/>
                  </a:schemeClr>
                </a:solidFill>
              </a:rPr>
              <a:t>ネットワーク</a:t>
            </a:r>
            <a:r>
              <a:rPr kumimoji="1" lang="en-US" altLang="ja-JP" dirty="0" smtClean="0">
                <a:solidFill>
                  <a:schemeClr val="lt1">
                    <a:alpha val="20000"/>
                  </a:schemeClr>
                </a:solidFill>
              </a:rPr>
              <a:t/>
            </a:r>
            <a:br>
              <a:rPr kumimoji="1" lang="en-US" altLang="ja-JP" dirty="0" smtClean="0">
                <a:solidFill>
                  <a:schemeClr val="lt1">
                    <a:alpha val="20000"/>
                  </a:schemeClr>
                </a:solidFill>
              </a:rPr>
            </a:br>
            <a:r>
              <a:rPr kumimoji="1" lang="ja-JP" altLang="en-US" dirty="0" smtClean="0">
                <a:solidFill>
                  <a:schemeClr val="lt1">
                    <a:alpha val="20000"/>
                  </a:schemeClr>
                </a:solidFill>
              </a:rPr>
              <a:t>レンダリング</a:t>
            </a:r>
            <a:endParaRPr kumimoji="1" lang="ja-JP" altLang="en-US" dirty="0">
              <a:solidFill>
                <a:schemeClr val="lt1">
                  <a:alpha val="20000"/>
                </a:schemeClr>
              </a:solidFill>
            </a:endParaRPr>
          </a:p>
        </p:txBody>
      </p:sp>
      <p:sp>
        <p:nvSpPr>
          <p:cNvPr id="42" name="正方形/長方形 41"/>
          <p:cNvSpPr/>
          <p:nvPr/>
        </p:nvSpPr>
        <p:spPr>
          <a:xfrm>
            <a:off x="2807350" y="1532866"/>
            <a:ext cx="2641871" cy="489492"/>
          </a:xfrm>
          <a:prstGeom prst="rect">
            <a:avLst/>
          </a:prstGeom>
          <a:solidFill>
            <a:schemeClr val="tx1">
              <a:lumMod val="95000"/>
              <a:alpha val="2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smtClean="0">
                <a:solidFill>
                  <a:schemeClr val="dk1">
                    <a:alpha val="20000"/>
                  </a:schemeClr>
                </a:solidFill>
              </a:rPr>
              <a:t>名前付き選択セットとライトマップ</a:t>
            </a:r>
            <a:r>
              <a:rPr lang="en-US" altLang="ja-JP" sz="1400" dirty="0" smtClean="0">
                <a:solidFill>
                  <a:schemeClr val="dk1">
                    <a:alpha val="20000"/>
                  </a:schemeClr>
                </a:solidFill>
              </a:rPr>
              <a:t/>
            </a:r>
            <a:br>
              <a:rPr lang="en-US" altLang="ja-JP" sz="1400" dirty="0" smtClean="0">
                <a:solidFill>
                  <a:schemeClr val="dk1">
                    <a:alpha val="20000"/>
                  </a:schemeClr>
                </a:solidFill>
              </a:rPr>
            </a:br>
            <a:r>
              <a:rPr lang="ja-JP" altLang="en-US" sz="1400" dirty="0" smtClean="0">
                <a:solidFill>
                  <a:schemeClr val="dk1">
                    <a:alpha val="20000"/>
                  </a:schemeClr>
                </a:solidFill>
              </a:rPr>
              <a:t>の対応</a:t>
            </a:r>
            <a:r>
              <a:rPr lang="en-US" altLang="ja-JP" sz="1400" dirty="0" smtClean="0">
                <a:solidFill>
                  <a:schemeClr val="dk1">
                    <a:alpha val="20000"/>
                  </a:schemeClr>
                </a:solidFill>
              </a:rPr>
              <a:t>csv</a:t>
            </a:r>
            <a:r>
              <a:rPr lang="ja-JP" altLang="en-US" sz="1400" dirty="0" smtClean="0">
                <a:solidFill>
                  <a:schemeClr val="dk1">
                    <a:alpha val="20000"/>
                  </a:schemeClr>
                </a:solidFill>
              </a:rPr>
              <a:t>ファイル</a:t>
            </a:r>
            <a:endParaRPr lang="en-US" altLang="ja-JP" sz="1000" dirty="0" smtClean="0">
              <a:solidFill>
                <a:schemeClr val="dk1">
                  <a:alpha val="20000"/>
                </a:schemeClr>
              </a:solidFill>
            </a:endParaRPr>
          </a:p>
        </p:txBody>
      </p:sp>
    </p:spTree>
    <p:extLst>
      <p:ext uri="{BB962C8B-B14F-4D97-AF65-F5344CB8AC3E}">
        <p14:creationId xmlns:p14="http://schemas.microsoft.com/office/powerpoint/2010/main" val="35095848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描画エンジンへの入力ファイル</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err="1"/>
              <a:t>f</a:t>
            </a:r>
            <a:r>
              <a:rPr lang="en-US" altLang="ja-JP" dirty="0" err="1" smtClean="0"/>
              <a:t>bx</a:t>
            </a:r>
            <a:r>
              <a:rPr lang="ja-JP" altLang="en-US" dirty="0" smtClean="0"/>
              <a:t>ファイル</a:t>
            </a:r>
            <a:endParaRPr lang="en-US" altLang="ja-JP" dirty="0" smtClean="0"/>
          </a:p>
          <a:p>
            <a:pPr lvl="1"/>
            <a:r>
              <a:rPr lang="ja-JP" altLang="en-US" dirty="0" smtClean="0"/>
              <a:t>オブジェクトごとのマテリアル分割</a:t>
            </a:r>
            <a:endParaRPr lang="en-US" altLang="ja-JP" dirty="0" smtClean="0"/>
          </a:p>
          <a:p>
            <a:pPr lvl="1"/>
            <a:r>
              <a:rPr lang="ja-JP" altLang="en-US" dirty="0" smtClean="0"/>
              <a:t>ディフューズテクスチャ</a:t>
            </a:r>
            <a:endParaRPr lang="en-US" altLang="ja-JP" dirty="0" smtClean="0"/>
          </a:p>
          <a:p>
            <a:pPr lvl="1"/>
            <a:r>
              <a:rPr lang="ja-JP" altLang="en-US" dirty="0" smtClean="0"/>
              <a:t>ジオメトリ</a:t>
            </a:r>
            <a:r>
              <a:rPr lang="ja-JP" altLang="en-US" dirty="0"/>
              <a:t>、</a:t>
            </a:r>
            <a:r>
              <a:rPr lang="ja-JP" altLang="en-US" dirty="0" smtClean="0"/>
              <a:t>ライト</a:t>
            </a:r>
            <a:endParaRPr lang="en-US" altLang="ja-JP" dirty="0" smtClean="0"/>
          </a:p>
          <a:p>
            <a:r>
              <a:rPr lang="ja-JP" altLang="en-US" dirty="0" smtClean="0"/>
              <a:t>ライトマップ</a:t>
            </a:r>
            <a:endParaRPr lang="en-US" altLang="ja-JP" dirty="0" smtClean="0"/>
          </a:p>
          <a:p>
            <a:pPr lvl="1"/>
            <a:r>
              <a:rPr lang="en-US" altLang="ja-JP" dirty="0" smtClean="0"/>
              <a:t>45</a:t>
            </a:r>
            <a:r>
              <a:rPr lang="ja-JP" altLang="en-US" dirty="0" smtClean="0"/>
              <a:t>枚の</a:t>
            </a:r>
            <a:r>
              <a:rPr lang="en-US" altLang="ja-JP" dirty="0" err="1" smtClean="0"/>
              <a:t>dds</a:t>
            </a:r>
            <a:r>
              <a:rPr lang="ja-JP" altLang="en-US" dirty="0" smtClean="0"/>
              <a:t>ファイル</a:t>
            </a:r>
            <a:endParaRPr lang="en-US" altLang="ja-JP" dirty="0" smtClean="0"/>
          </a:p>
          <a:p>
            <a:r>
              <a:rPr lang="en-US" altLang="ja-JP" dirty="0" smtClean="0"/>
              <a:t>csv</a:t>
            </a:r>
            <a:r>
              <a:rPr lang="ja-JP" altLang="en-US" dirty="0" smtClean="0"/>
              <a:t>ファイル</a:t>
            </a:r>
            <a:endParaRPr lang="en-US" altLang="ja-JP" dirty="0" smtClean="0"/>
          </a:p>
          <a:p>
            <a:pPr lvl="1"/>
            <a:r>
              <a:rPr lang="ja-JP" altLang="en-US" dirty="0" smtClean="0">
                <a:solidFill>
                  <a:schemeClr val="accent6"/>
                </a:solidFill>
              </a:rPr>
              <a:t>各オブジェクトとライトマップの対応</a:t>
            </a:r>
            <a:endParaRPr lang="en-US" altLang="ja-JP" dirty="0" smtClean="0">
              <a:solidFill>
                <a:schemeClr val="accent6"/>
              </a:solidFill>
            </a:endParaRPr>
          </a:p>
        </p:txBody>
      </p:sp>
      <p:pic>
        <p:nvPicPr>
          <p:cNvPr id="7" name="図 6"/>
          <p:cNvPicPr>
            <a:picLocks noChangeAspect="1"/>
          </p:cNvPicPr>
          <p:nvPr/>
        </p:nvPicPr>
        <p:blipFill rotWithShape="1">
          <a:blip r:embed="rId3" cstate="print"/>
          <a:srcRect l="1" t="31131" r="74800" b="51134"/>
          <a:stretch/>
        </p:blipFill>
        <p:spPr>
          <a:xfrm>
            <a:off x="5620314" y="3579862"/>
            <a:ext cx="2372554" cy="985585"/>
          </a:xfrm>
          <a:prstGeom prst="rect">
            <a:avLst/>
          </a:prstGeom>
        </p:spPr>
      </p:pic>
      <p:pic>
        <p:nvPicPr>
          <p:cNvPr id="4" name="図 3"/>
          <p:cNvPicPr>
            <a:picLocks noChangeAspect="1"/>
          </p:cNvPicPr>
          <p:nvPr/>
        </p:nvPicPr>
        <p:blipFill rotWithShape="1">
          <a:blip r:embed="rId4" cstate="print"/>
          <a:srcRect l="1968" t="10428" r="18889" b="8108"/>
          <a:stretch/>
        </p:blipFill>
        <p:spPr>
          <a:xfrm>
            <a:off x="5620314" y="927594"/>
            <a:ext cx="2552086" cy="1587116"/>
          </a:xfrm>
          <a:prstGeom prst="rect">
            <a:avLst/>
          </a:prstGeom>
        </p:spPr>
      </p:pic>
    </p:spTree>
    <p:extLst>
      <p:ext uri="{BB962C8B-B14F-4D97-AF65-F5344CB8AC3E}">
        <p14:creationId xmlns:p14="http://schemas.microsoft.com/office/powerpoint/2010/main" val="3627984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各オブジェクトとライトマップの対応</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ベイク時に、</a:t>
            </a:r>
            <a:r>
              <a:rPr kumimoji="1" lang="en-US" altLang="ja-JP" dirty="0" smtClean="0"/>
              <a:t>Flatiron</a:t>
            </a:r>
            <a:r>
              <a:rPr kumimoji="1" lang="ja-JP" altLang="en-US" dirty="0" smtClean="0"/>
              <a:t>が</a:t>
            </a:r>
            <a:r>
              <a:rPr kumimoji="1" lang="ja-JP" altLang="en-US" dirty="0" smtClean="0">
                <a:solidFill>
                  <a:schemeClr val="accent6"/>
                </a:solidFill>
              </a:rPr>
              <a:t>シェルマテリアル</a:t>
            </a:r>
            <a:r>
              <a:rPr kumimoji="1" lang="ja-JP" altLang="en-US" dirty="0" smtClean="0"/>
              <a:t>を付加</a:t>
            </a:r>
            <a:endParaRPr kumimoji="1" lang="en-US" altLang="ja-JP" dirty="0" smtClean="0"/>
          </a:p>
          <a:p>
            <a:pPr lvl="1"/>
            <a:r>
              <a:rPr lang="ja-JP" altLang="en-US" dirty="0"/>
              <a:t>元マテリアル</a:t>
            </a:r>
            <a:r>
              <a:rPr lang="ja-JP" altLang="en-US" dirty="0" smtClean="0"/>
              <a:t>を保持しつつ、</a:t>
            </a:r>
            <a:r>
              <a:rPr lang="ja-JP" altLang="en-US" dirty="0" smtClean="0">
                <a:solidFill>
                  <a:schemeClr val="accent6"/>
                </a:solidFill>
              </a:rPr>
              <a:t>ライトマップ</a:t>
            </a:r>
            <a:r>
              <a:rPr lang="ja-JP" altLang="en-US" dirty="0" smtClean="0"/>
              <a:t>をオブジェクトへ追加</a:t>
            </a:r>
            <a:endParaRPr kumimoji="1" lang="en-US" altLang="ja-JP" dirty="0" smtClean="0"/>
          </a:p>
          <a:p>
            <a:r>
              <a:rPr lang="en-US" altLang="ja-JP" dirty="0" err="1" smtClean="0"/>
              <a:t>MAXScript</a:t>
            </a:r>
            <a:r>
              <a:rPr lang="ja-JP" altLang="en-US" dirty="0" err="1" smtClean="0"/>
              <a:t>で抽</a:t>
            </a:r>
            <a:r>
              <a:rPr lang="ja-JP" altLang="en-US" dirty="0" smtClean="0"/>
              <a:t>出</a:t>
            </a:r>
            <a:endParaRPr lang="en-US" altLang="ja-JP" dirty="0" smtClean="0"/>
          </a:p>
        </p:txBody>
      </p:sp>
      <p:sp>
        <p:nvSpPr>
          <p:cNvPr id="4" name="テキスト ボックス 3"/>
          <p:cNvSpPr txBox="1"/>
          <p:nvPr/>
        </p:nvSpPr>
        <p:spPr>
          <a:xfrm>
            <a:off x="457200" y="3075806"/>
            <a:ext cx="1669047" cy="646331"/>
          </a:xfrm>
          <a:prstGeom prst="rect">
            <a:avLst/>
          </a:prstGeom>
          <a:noFill/>
        </p:spPr>
        <p:txBody>
          <a:bodyPr wrap="none" rtlCol="0">
            <a:spAutoFit/>
          </a:bodyPr>
          <a:lstStyle/>
          <a:p>
            <a:pPr algn="ctr"/>
            <a:r>
              <a:rPr kumimoji="1" lang="ja-JP" altLang="en-US" dirty="0" smtClean="0">
                <a:solidFill>
                  <a:schemeClr val="tx1">
                    <a:lumMod val="75000"/>
                  </a:schemeClr>
                </a:solidFill>
              </a:rPr>
              <a:t>木材マテリアル</a:t>
            </a:r>
            <a:r>
              <a:rPr kumimoji="1" lang="en-US" altLang="ja-JP" dirty="0" smtClean="0">
                <a:solidFill>
                  <a:schemeClr val="tx1">
                    <a:lumMod val="75000"/>
                  </a:schemeClr>
                </a:solidFill>
              </a:rPr>
              <a:t/>
            </a:r>
            <a:br>
              <a:rPr kumimoji="1" lang="en-US" altLang="ja-JP" dirty="0" smtClean="0">
                <a:solidFill>
                  <a:schemeClr val="tx1">
                    <a:lumMod val="75000"/>
                  </a:schemeClr>
                </a:solidFill>
              </a:rPr>
            </a:br>
            <a:r>
              <a:rPr kumimoji="1" lang="ja-JP" altLang="en-US" dirty="0" smtClean="0">
                <a:solidFill>
                  <a:schemeClr val="tx1">
                    <a:lumMod val="75000"/>
                  </a:schemeClr>
                </a:solidFill>
              </a:rPr>
              <a:t>を共有</a:t>
            </a:r>
            <a:endParaRPr kumimoji="1" lang="ja-JP" altLang="en-US" dirty="0">
              <a:solidFill>
                <a:schemeClr val="tx1">
                  <a:lumMod val="75000"/>
                </a:schemeClr>
              </a:solidFill>
            </a:endParaRPr>
          </a:p>
        </p:txBody>
      </p:sp>
      <p:sp>
        <p:nvSpPr>
          <p:cNvPr id="8" name="右矢印 7"/>
          <p:cNvSpPr/>
          <p:nvPr/>
        </p:nvSpPr>
        <p:spPr>
          <a:xfrm>
            <a:off x="3845378" y="2839876"/>
            <a:ext cx="897583" cy="1257701"/>
          </a:xfrm>
          <a:prstGeom prst="rightArrow">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3724910" y="3274787"/>
            <a:ext cx="1059781" cy="369332"/>
          </a:xfrm>
          <a:prstGeom prst="rect">
            <a:avLst/>
          </a:prstGeom>
          <a:noFill/>
        </p:spPr>
        <p:txBody>
          <a:bodyPr wrap="square" rtlCol="0">
            <a:spAutoFit/>
          </a:bodyPr>
          <a:lstStyle/>
          <a:p>
            <a:pPr algn="ctr"/>
            <a:r>
              <a:rPr lang="ja-JP" altLang="en-US" dirty="0" smtClean="0">
                <a:solidFill>
                  <a:schemeClr val="tx1">
                    <a:lumMod val="95000"/>
                  </a:schemeClr>
                </a:solidFill>
              </a:rPr>
              <a:t>ベイク後</a:t>
            </a:r>
            <a:endParaRPr lang="ja-JP" altLang="en-US" dirty="0">
              <a:solidFill>
                <a:schemeClr val="tx1">
                  <a:lumMod val="95000"/>
                </a:schemeClr>
              </a:solidFill>
            </a:endParaRPr>
          </a:p>
        </p:txBody>
      </p:sp>
      <p:grpSp>
        <p:nvGrpSpPr>
          <p:cNvPr id="26" name="グループ化 25"/>
          <p:cNvGrpSpPr/>
          <p:nvPr/>
        </p:nvGrpSpPr>
        <p:grpSpPr>
          <a:xfrm>
            <a:off x="1937192" y="2336355"/>
            <a:ext cx="1900837" cy="2125235"/>
            <a:chOff x="1896135" y="2056635"/>
            <a:chExt cx="2082446" cy="2328283"/>
          </a:xfrm>
        </p:grpSpPr>
        <p:pic>
          <p:nvPicPr>
            <p:cNvPr id="6" name="Picture 9" descr="E:\Fraps\Screenshots\SSKK 2014-09-01 20-46-34-8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264" r="67713" b="8752"/>
            <a:stretch/>
          </p:blipFill>
          <p:spPr bwMode="auto">
            <a:xfrm>
              <a:off x="2099213" y="2056635"/>
              <a:ext cx="1784291" cy="2328283"/>
            </a:xfrm>
            <a:prstGeom prst="rect">
              <a:avLst/>
            </a:prstGeom>
            <a:noFill/>
            <a:extLst>
              <a:ext uri="{909E8E84-426E-40DD-AFC4-6F175D3DCCD1}">
                <a14:hiddenFill xmlns:a14="http://schemas.microsoft.com/office/drawing/2010/main">
                  <a:solidFill>
                    <a:srgbClr val="FFFFFF"/>
                  </a:solidFill>
                </a14:hiddenFill>
              </a:ext>
            </a:extLst>
          </p:spPr>
        </p:pic>
        <p:sp>
          <p:nvSpPr>
            <p:cNvPr id="11" name="円/楕円 10"/>
            <p:cNvSpPr/>
            <p:nvPr/>
          </p:nvSpPr>
          <p:spPr>
            <a:xfrm rot="623123">
              <a:off x="1896135" y="2357180"/>
              <a:ext cx="2082446" cy="79451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2165012" y="3290112"/>
              <a:ext cx="1639232" cy="853603"/>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p:cNvGrpSpPr/>
          <p:nvPr/>
        </p:nvGrpSpPr>
        <p:grpSpPr>
          <a:xfrm>
            <a:off x="4770506" y="2383018"/>
            <a:ext cx="1630428" cy="2127510"/>
            <a:chOff x="4913277" y="2040630"/>
            <a:chExt cx="1785034" cy="2329252"/>
          </a:xfrm>
        </p:grpSpPr>
        <p:pic>
          <p:nvPicPr>
            <p:cNvPr id="7" name="Picture 9" descr="E:\Fraps\Screenshots\SSKK 2014-09-01 20-46-34-8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264" r="67713" b="8752"/>
            <a:stretch/>
          </p:blipFill>
          <p:spPr bwMode="auto">
            <a:xfrm>
              <a:off x="4913277" y="2040630"/>
              <a:ext cx="1785034" cy="2329252"/>
            </a:xfrm>
            <a:prstGeom prst="rect">
              <a:avLst/>
            </a:prstGeom>
            <a:noFill/>
            <a:extLst>
              <a:ext uri="{909E8E84-426E-40DD-AFC4-6F175D3DCCD1}">
                <a14:hiddenFill xmlns:a14="http://schemas.microsoft.com/office/drawing/2010/main">
                  <a:solidFill>
                    <a:srgbClr val="FFFFFF"/>
                  </a:solidFill>
                </a14:hiddenFill>
              </a:ext>
            </a:extLst>
          </p:spPr>
        </p:pic>
        <p:sp>
          <p:nvSpPr>
            <p:cNvPr id="14" name="フリーフォーム 13"/>
            <p:cNvSpPr/>
            <p:nvPr/>
          </p:nvSpPr>
          <p:spPr>
            <a:xfrm>
              <a:off x="4932569" y="2117672"/>
              <a:ext cx="1699260" cy="1074420"/>
            </a:xfrm>
            <a:custGeom>
              <a:avLst/>
              <a:gdLst>
                <a:gd name="connsiteX0" fmla="*/ 0 w 1699260"/>
                <a:gd name="connsiteY0" fmla="*/ 0 h 1074420"/>
                <a:gd name="connsiteX1" fmla="*/ 0 w 1699260"/>
                <a:gd name="connsiteY1" fmla="*/ 1013460 h 1074420"/>
                <a:gd name="connsiteX2" fmla="*/ 1691640 w 1699260"/>
                <a:gd name="connsiteY2" fmla="*/ 1074420 h 1074420"/>
                <a:gd name="connsiteX3" fmla="*/ 1699260 w 1699260"/>
                <a:gd name="connsiteY3" fmla="*/ 487680 h 1074420"/>
                <a:gd name="connsiteX4" fmla="*/ 0 w 1699260"/>
                <a:gd name="connsiteY4" fmla="*/ 0 h 107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260" h="1074420">
                  <a:moveTo>
                    <a:pt x="0" y="0"/>
                  </a:moveTo>
                  <a:lnTo>
                    <a:pt x="0" y="1013460"/>
                  </a:lnTo>
                  <a:lnTo>
                    <a:pt x="1691640" y="1074420"/>
                  </a:lnTo>
                  <a:lnTo>
                    <a:pt x="1699260" y="487680"/>
                  </a:lnTo>
                  <a:lnTo>
                    <a:pt x="0" y="0"/>
                  </a:lnTo>
                  <a:close/>
                </a:path>
              </a:pathLst>
            </a:custGeom>
            <a:solidFill>
              <a:schemeClr val="accent3">
                <a:alpha val="60000"/>
              </a:schemeClr>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5" name="フリーフォーム 14"/>
            <p:cNvSpPr/>
            <p:nvPr/>
          </p:nvSpPr>
          <p:spPr>
            <a:xfrm>
              <a:off x="4992631" y="3288988"/>
              <a:ext cx="1318260" cy="807720"/>
            </a:xfrm>
            <a:custGeom>
              <a:avLst/>
              <a:gdLst>
                <a:gd name="connsiteX0" fmla="*/ 7620 w 1318260"/>
                <a:gd name="connsiteY0" fmla="*/ 53340 h 807720"/>
                <a:gd name="connsiteX1" fmla="*/ 0 w 1318260"/>
                <a:gd name="connsiteY1" fmla="*/ 708660 h 807720"/>
                <a:gd name="connsiteX2" fmla="*/ 1211580 w 1318260"/>
                <a:gd name="connsiteY2" fmla="*/ 807720 h 807720"/>
                <a:gd name="connsiteX3" fmla="*/ 1318260 w 1318260"/>
                <a:gd name="connsiteY3" fmla="*/ 777240 h 807720"/>
                <a:gd name="connsiteX4" fmla="*/ 1303020 w 1318260"/>
                <a:gd name="connsiteY4" fmla="*/ 0 h 807720"/>
                <a:gd name="connsiteX5" fmla="*/ 7620 w 1318260"/>
                <a:gd name="connsiteY5" fmla="*/ 53340 h 8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8260" h="807720">
                  <a:moveTo>
                    <a:pt x="7620" y="53340"/>
                  </a:moveTo>
                  <a:lnTo>
                    <a:pt x="0" y="708660"/>
                  </a:lnTo>
                  <a:lnTo>
                    <a:pt x="1211580" y="807720"/>
                  </a:lnTo>
                  <a:lnTo>
                    <a:pt x="1318260" y="777240"/>
                  </a:lnTo>
                  <a:lnTo>
                    <a:pt x="1303020" y="0"/>
                  </a:lnTo>
                  <a:lnTo>
                    <a:pt x="7620" y="53340"/>
                  </a:lnTo>
                  <a:close/>
                </a:path>
              </a:pathLst>
            </a:custGeom>
            <a:solidFill>
              <a:schemeClr val="accent1">
                <a:alpha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6" name="直線矢印コネクタ 15"/>
          <p:cNvCxnSpPr>
            <a:stCxn id="4" idx="0"/>
            <a:endCxn id="11" idx="2"/>
          </p:cNvCxnSpPr>
          <p:nvPr/>
        </p:nvCxnSpPr>
        <p:spPr>
          <a:xfrm flipV="1">
            <a:off x="1291724" y="2801971"/>
            <a:ext cx="661038" cy="273835"/>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4" idx="2"/>
            <a:endCxn id="12" idx="2"/>
          </p:cNvCxnSpPr>
          <p:nvPr/>
        </p:nvCxnSpPr>
        <p:spPr>
          <a:xfrm>
            <a:off x="1291724" y="3722137"/>
            <a:ext cx="890896" cy="129705"/>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6459230" y="3059323"/>
            <a:ext cx="2475358" cy="646331"/>
          </a:xfrm>
          <a:prstGeom prst="rect">
            <a:avLst/>
          </a:prstGeom>
          <a:noFill/>
        </p:spPr>
        <p:txBody>
          <a:bodyPr wrap="none" rtlCol="0">
            <a:spAutoFit/>
          </a:bodyPr>
          <a:lstStyle/>
          <a:p>
            <a:r>
              <a:rPr lang="ja-JP" altLang="en-US" dirty="0" smtClean="0">
                <a:solidFill>
                  <a:schemeClr val="tx1">
                    <a:lumMod val="75000"/>
                  </a:schemeClr>
                </a:solidFill>
              </a:rPr>
              <a:t>各オブジェクトに</a:t>
            </a:r>
            <a:endParaRPr lang="en-US" altLang="ja-JP" dirty="0" smtClean="0">
              <a:solidFill>
                <a:schemeClr val="tx1">
                  <a:lumMod val="75000"/>
                </a:schemeClr>
              </a:solidFill>
            </a:endParaRPr>
          </a:p>
          <a:p>
            <a:r>
              <a:rPr lang="ja-JP" altLang="en-US" dirty="0" smtClean="0">
                <a:solidFill>
                  <a:schemeClr val="tx1">
                    <a:lumMod val="75000"/>
                  </a:schemeClr>
                </a:solidFill>
              </a:rPr>
              <a:t>シェルマテリアルを付加</a:t>
            </a:r>
            <a:endParaRPr lang="en-US" altLang="ja-JP" dirty="0" smtClean="0">
              <a:solidFill>
                <a:schemeClr val="tx1">
                  <a:lumMod val="75000"/>
                </a:schemeClr>
              </a:solidFill>
            </a:endParaRPr>
          </a:p>
        </p:txBody>
      </p:sp>
      <p:cxnSp>
        <p:nvCxnSpPr>
          <p:cNvPr id="27" name="直線矢印コネクタ 26"/>
          <p:cNvCxnSpPr>
            <a:stCxn id="22" idx="0"/>
            <a:endCxn id="14" idx="3"/>
          </p:cNvCxnSpPr>
          <p:nvPr/>
        </p:nvCxnSpPr>
        <p:spPr>
          <a:xfrm flipH="1" flipV="1">
            <a:off x="6340210" y="2898828"/>
            <a:ext cx="1356699" cy="160495"/>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2" idx="2"/>
          </p:cNvCxnSpPr>
          <p:nvPr/>
        </p:nvCxnSpPr>
        <p:spPr>
          <a:xfrm flipH="1">
            <a:off x="6047069" y="3705654"/>
            <a:ext cx="1649840" cy="391923"/>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1683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ベイク手順</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pPr marL="457200" indent="-457200">
              <a:buSzPct val="100000"/>
              <a:buFont typeface="+mj-lt"/>
              <a:buAutoNum type="arabicPeriod"/>
            </a:pPr>
            <a:r>
              <a:rPr kumimoji="1" lang="ja-JP" altLang="en-US" dirty="0" smtClean="0"/>
              <a:t>ベイクモデルを</a:t>
            </a:r>
            <a:r>
              <a:rPr kumimoji="1" lang="en-US" altLang="ja-JP" dirty="0" smtClean="0"/>
              <a:t>3ds Max</a:t>
            </a:r>
            <a:r>
              <a:rPr kumimoji="1" lang="ja-JP" altLang="en-US" dirty="0" smtClean="0"/>
              <a:t>でロード</a:t>
            </a:r>
            <a:endParaRPr kumimoji="1" lang="en-US" altLang="ja-JP" dirty="0" smtClean="0"/>
          </a:p>
          <a:p>
            <a:pPr marL="457200" indent="-457200">
              <a:buSzPct val="100000"/>
              <a:buFont typeface="+mj-lt"/>
              <a:buAutoNum type="arabicPeriod"/>
            </a:pPr>
            <a:r>
              <a:rPr lang="en-US" altLang="ja-JP" dirty="0" smtClean="0"/>
              <a:t>UV</a:t>
            </a:r>
            <a:r>
              <a:rPr lang="ja-JP" altLang="en-US" dirty="0" smtClean="0"/>
              <a:t>展開</a:t>
            </a:r>
            <a:r>
              <a:rPr lang="en-US" altLang="ja-JP" dirty="0" smtClean="0"/>
              <a:t/>
            </a:r>
            <a:br>
              <a:rPr lang="en-US" altLang="ja-JP" dirty="0" smtClean="0"/>
            </a:br>
            <a:r>
              <a:rPr lang="en-US" altLang="ja-JP" dirty="0" smtClean="0"/>
              <a:t/>
            </a:r>
            <a:br>
              <a:rPr lang="en-US" altLang="ja-JP" dirty="0" smtClean="0"/>
            </a:br>
            <a:endParaRPr lang="en-US" altLang="ja-JP" dirty="0"/>
          </a:p>
          <a:p>
            <a:pPr marL="457200" indent="-457200">
              <a:buSzPct val="100000"/>
              <a:buFont typeface="+mj-lt"/>
              <a:buAutoNum type="arabicPeriod"/>
            </a:pPr>
            <a:r>
              <a:rPr kumimoji="1" lang="en-US" altLang="ja-JP" sz="1700" dirty="0" smtClean="0"/>
              <a:t>UV</a:t>
            </a:r>
            <a:r>
              <a:rPr kumimoji="1" lang="ja-JP" altLang="en-US" sz="1700" dirty="0" smtClean="0"/>
              <a:t>展開後のモデルを</a:t>
            </a:r>
            <a:r>
              <a:rPr kumimoji="1" lang="en-US" altLang="ja-JP" sz="1700" dirty="0" err="1" smtClean="0"/>
              <a:t>fbx</a:t>
            </a:r>
            <a:r>
              <a:rPr kumimoji="1" lang="ja-JP" altLang="en-US" sz="1700" dirty="0" smtClean="0"/>
              <a:t>でエクスポート</a:t>
            </a:r>
            <a:endParaRPr kumimoji="1" lang="en-US" altLang="ja-JP" sz="1700" dirty="0" smtClean="0"/>
          </a:p>
          <a:p>
            <a:pPr marL="457200" indent="-457200">
              <a:buSzPct val="100000"/>
              <a:buFont typeface="+mj-lt"/>
              <a:buAutoNum type="arabicPeriod"/>
            </a:pPr>
            <a:r>
              <a:rPr lang="ja-JP" altLang="en-US" sz="1700" dirty="0"/>
              <a:t>モデル</a:t>
            </a:r>
            <a:r>
              <a:rPr lang="ja-JP" altLang="en-US" sz="1700" dirty="0" smtClean="0"/>
              <a:t>を</a:t>
            </a:r>
            <a:r>
              <a:rPr lang="en-US" altLang="ja-JP" sz="1700" dirty="0" smtClean="0"/>
              <a:t>V-Ray</a:t>
            </a:r>
            <a:r>
              <a:rPr lang="ja-JP" altLang="en-US" sz="1700" dirty="0" smtClean="0"/>
              <a:t>マテリアルに変換する</a:t>
            </a:r>
            <a:r>
              <a:rPr lang="en-US" altLang="ja-JP" sz="1700" dirty="0" err="1" smtClean="0"/>
              <a:t>MAXScript</a:t>
            </a:r>
            <a:r>
              <a:rPr lang="ja-JP" altLang="en-US" sz="1700" dirty="0" smtClean="0"/>
              <a:t>を実行</a:t>
            </a:r>
            <a:endParaRPr lang="en-US" altLang="ja-JP" sz="1700" dirty="0" smtClean="0"/>
          </a:p>
          <a:p>
            <a:pPr marL="457200" indent="-457200">
              <a:buSzPct val="100000"/>
              <a:buFont typeface="+mj-lt"/>
              <a:buAutoNum type="arabicPeriod"/>
            </a:pPr>
            <a:r>
              <a:rPr lang="ja-JP" altLang="en-US" dirty="0" smtClean="0"/>
              <a:t>自動ベイク</a:t>
            </a: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endParaRPr lang="en-US" altLang="ja-JP" sz="2000" dirty="0" smtClean="0"/>
          </a:p>
          <a:p>
            <a:pPr marL="457200" indent="-457200">
              <a:buSzPct val="100000"/>
              <a:buFont typeface="+mj-lt"/>
              <a:buAutoNum type="arabicPeriod"/>
            </a:pPr>
            <a:r>
              <a:rPr lang="ja-JP" altLang="en-US" dirty="0" smtClean="0"/>
              <a:t>描画エンジン</a:t>
            </a:r>
            <a:r>
              <a:rPr lang="ja-JP" altLang="en-US" dirty="0"/>
              <a:t>へ</a:t>
            </a:r>
            <a:r>
              <a:rPr lang="ja-JP" altLang="en-US" dirty="0" smtClean="0"/>
              <a:t>の入力</a:t>
            </a:r>
            <a:r>
              <a:rPr lang="en-US" altLang="ja-JP" dirty="0" smtClean="0"/>
              <a:t/>
            </a:r>
            <a:br>
              <a:rPr lang="en-US" altLang="ja-JP" dirty="0" smtClean="0"/>
            </a:br>
            <a:endParaRPr lang="en-US" altLang="ja-JP" dirty="0" smtClean="0"/>
          </a:p>
          <a:p>
            <a:pPr marL="457200" indent="-457200">
              <a:buSzPct val="100000"/>
              <a:buFont typeface="+mj-lt"/>
              <a:buAutoNum type="arabicPeriod"/>
            </a:pPr>
            <a:r>
              <a:rPr lang="ja-JP" altLang="en-US" dirty="0" smtClean="0"/>
              <a:t>描画エンジンの結果を確認</a:t>
            </a:r>
            <a:endParaRPr kumimoji="1" lang="en-US" altLang="ja-JP" dirty="0" smtClean="0"/>
          </a:p>
        </p:txBody>
      </p:sp>
      <p:sp>
        <p:nvSpPr>
          <p:cNvPr id="4" name="テキスト ボックス 3"/>
          <p:cNvSpPr txBox="1"/>
          <p:nvPr/>
        </p:nvSpPr>
        <p:spPr>
          <a:xfrm>
            <a:off x="2979231" y="1201604"/>
            <a:ext cx="5425820" cy="738664"/>
          </a:xfrm>
          <a:prstGeom prst="rect">
            <a:avLst/>
          </a:prstGeom>
          <a:noFill/>
          <a:ln>
            <a:solidFill>
              <a:schemeClr val="bg1">
                <a:lumMod val="65000"/>
                <a:lumOff val="35000"/>
              </a:schemeClr>
            </a:solidFill>
          </a:ln>
        </p:spPr>
        <p:txBody>
          <a:bodyPr wrap="square" rtlCol="0">
            <a:spAutoFit/>
          </a:bodyPr>
          <a:lstStyle/>
          <a:p>
            <a:pPr marL="182563" indent="-457200">
              <a:buSzPct val="100000"/>
              <a:buFont typeface="+mj-lt"/>
              <a:buAutoNum type="arabicPeriod"/>
            </a:pPr>
            <a:r>
              <a:rPr lang="ja-JP" altLang="en-US" sz="1050" dirty="0">
                <a:solidFill>
                  <a:schemeClr val="tx1">
                    <a:lumMod val="75000"/>
                  </a:schemeClr>
                </a:solidFill>
              </a:rPr>
              <a:t>複数オブジェクト</a:t>
            </a:r>
            <a:r>
              <a:rPr lang="ja-JP" altLang="en-US" sz="1050" dirty="0" smtClean="0">
                <a:solidFill>
                  <a:schemeClr val="tx1">
                    <a:lumMod val="75000"/>
                  </a:schemeClr>
                </a:solidFill>
              </a:rPr>
              <a:t>を選択セットに登録</a:t>
            </a:r>
            <a:endParaRPr lang="en-US" altLang="ja-JP" sz="1050" dirty="0">
              <a:solidFill>
                <a:schemeClr val="tx1">
                  <a:lumMod val="75000"/>
                </a:schemeClr>
              </a:solidFill>
            </a:endParaRPr>
          </a:p>
          <a:p>
            <a:pPr marL="182563" indent="-457200">
              <a:buSzPct val="100000"/>
              <a:buFont typeface="+mj-lt"/>
              <a:buAutoNum type="arabicPeriod"/>
            </a:pPr>
            <a:r>
              <a:rPr lang="ja-JP" altLang="en-US" sz="1050" dirty="0" smtClean="0">
                <a:solidFill>
                  <a:schemeClr val="tx1">
                    <a:lumMod val="75000"/>
                  </a:schemeClr>
                </a:solidFill>
              </a:rPr>
              <a:t>各選択</a:t>
            </a:r>
            <a:r>
              <a:rPr lang="ja-JP" altLang="en-US" sz="1050" dirty="0">
                <a:solidFill>
                  <a:schemeClr val="tx1">
                    <a:lumMod val="75000"/>
                  </a:schemeClr>
                </a:solidFill>
              </a:rPr>
              <a:t>セットを</a:t>
            </a:r>
            <a:r>
              <a:rPr lang="en-US" altLang="ja-JP" sz="1050" dirty="0">
                <a:solidFill>
                  <a:schemeClr val="tx1">
                    <a:lumMod val="75000"/>
                  </a:schemeClr>
                </a:solidFill>
              </a:rPr>
              <a:t>Flatiron</a:t>
            </a:r>
            <a:r>
              <a:rPr lang="ja-JP" altLang="en-US" sz="1050" dirty="0">
                <a:solidFill>
                  <a:schemeClr val="tx1">
                    <a:lumMod val="75000"/>
                  </a:schemeClr>
                </a:solidFill>
              </a:rPr>
              <a:t>で</a:t>
            </a:r>
            <a:r>
              <a:rPr lang="en-US" altLang="ja-JP" sz="1050" dirty="0">
                <a:solidFill>
                  <a:schemeClr val="tx1">
                    <a:lumMod val="75000"/>
                  </a:schemeClr>
                </a:solidFill>
              </a:rPr>
              <a:t>UV</a:t>
            </a:r>
            <a:r>
              <a:rPr lang="ja-JP" altLang="en-US" sz="1050" dirty="0">
                <a:solidFill>
                  <a:schemeClr val="tx1">
                    <a:lumMod val="75000"/>
                  </a:schemeClr>
                </a:solidFill>
              </a:rPr>
              <a:t>展開</a:t>
            </a:r>
            <a:endParaRPr lang="en-US" altLang="ja-JP" sz="1050" dirty="0">
              <a:solidFill>
                <a:schemeClr val="tx1">
                  <a:lumMod val="75000"/>
                </a:schemeClr>
              </a:solidFill>
            </a:endParaRPr>
          </a:p>
          <a:p>
            <a:pPr lvl="1">
              <a:buSzPct val="100000"/>
            </a:pPr>
            <a:r>
              <a:rPr lang="ja-JP" altLang="en-US" sz="1050" dirty="0" smtClean="0">
                <a:solidFill>
                  <a:schemeClr val="tx1">
                    <a:lumMod val="75000"/>
                  </a:schemeClr>
                </a:solidFill>
              </a:rPr>
              <a:t>パラメータ</a:t>
            </a:r>
            <a:r>
              <a:rPr lang="ja-JP" altLang="en-US" sz="1050" dirty="0">
                <a:solidFill>
                  <a:schemeClr val="tx1">
                    <a:lumMod val="75000"/>
                  </a:schemeClr>
                </a:solidFill>
              </a:rPr>
              <a:t>はあと</a:t>
            </a:r>
            <a:r>
              <a:rPr lang="ja-JP" altLang="en-US" sz="1050" dirty="0" smtClean="0">
                <a:solidFill>
                  <a:schemeClr val="tx1">
                    <a:lumMod val="75000"/>
                  </a:schemeClr>
                </a:solidFill>
              </a:rPr>
              <a:t>から確認</a:t>
            </a:r>
            <a:r>
              <a:rPr lang="ja-JP" altLang="en-US" sz="1050" dirty="0">
                <a:solidFill>
                  <a:schemeClr val="tx1">
                    <a:lumMod val="75000"/>
                  </a:schemeClr>
                </a:solidFill>
              </a:rPr>
              <a:t>できないので</a:t>
            </a:r>
            <a:r>
              <a:rPr lang="ja-JP" altLang="en-US" sz="1050" dirty="0" smtClean="0">
                <a:solidFill>
                  <a:schemeClr val="tx1">
                    <a:lumMod val="75000"/>
                  </a:schemeClr>
                </a:solidFill>
              </a:rPr>
              <a:t>メモ</a:t>
            </a:r>
            <a:endParaRPr lang="en-US" altLang="ja-JP" sz="1050" dirty="0">
              <a:solidFill>
                <a:schemeClr val="tx1">
                  <a:lumMod val="75000"/>
                </a:schemeClr>
              </a:solidFill>
            </a:endParaRPr>
          </a:p>
          <a:p>
            <a:pPr marL="182563" indent="-457200">
              <a:buSzPct val="100000"/>
              <a:buFont typeface="+mj-lt"/>
              <a:buAutoNum type="arabicPeriod"/>
            </a:pPr>
            <a:r>
              <a:rPr lang="en-US" altLang="ja-JP" sz="1050" dirty="0">
                <a:solidFill>
                  <a:schemeClr val="tx1">
                    <a:lumMod val="75000"/>
                  </a:schemeClr>
                </a:solidFill>
              </a:rPr>
              <a:t>UV</a:t>
            </a:r>
            <a:r>
              <a:rPr lang="ja-JP" altLang="en-US" sz="1050" dirty="0">
                <a:solidFill>
                  <a:schemeClr val="tx1">
                    <a:lumMod val="75000"/>
                  </a:schemeClr>
                </a:solidFill>
              </a:rPr>
              <a:t>を確認してダメなら</a:t>
            </a:r>
            <a:r>
              <a:rPr lang="en-US" altLang="ja-JP" sz="1050" dirty="0">
                <a:solidFill>
                  <a:schemeClr val="tx1">
                    <a:lumMod val="75000"/>
                  </a:schemeClr>
                </a:solidFill>
              </a:rPr>
              <a:t>2</a:t>
            </a:r>
            <a:r>
              <a:rPr lang="ja-JP" altLang="en-US" sz="1050" dirty="0">
                <a:solidFill>
                  <a:schemeClr val="tx1">
                    <a:lumMod val="75000"/>
                  </a:schemeClr>
                </a:solidFill>
              </a:rPr>
              <a:t>に</a:t>
            </a:r>
            <a:r>
              <a:rPr lang="ja-JP" altLang="en-US" sz="1050" dirty="0" smtClean="0">
                <a:solidFill>
                  <a:schemeClr val="tx1">
                    <a:lumMod val="75000"/>
                  </a:schemeClr>
                </a:solidFill>
              </a:rPr>
              <a:t>戻る</a:t>
            </a:r>
            <a:endParaRPr lang="en-US" altLang="ja-JP" sz="1050" dirty="0">
              <a:solidFill>
                <a:schemeClr val="tx1">
                  <a:lumMod val="75000"/>
                </a:schemeClr>
              </a:solidFill>
            </a:endParaRPr>
          </a:p>
        </p:txBody>
      </p:sp>
      <p:sp>
        <p:nvSpPr>
          <p:cNvPr id="5" name="テキスト ボックス 4"/>
          <p:cNvSpPr txBox="1"/>
          <p:nvPr/>
        </p:nvSpPr>
        <p:spPr>
          <a:xfrm>
            <a:off x="2979231" y="2386854"/>
            <a:ext cx="5425820" cy="1384995"/>
          </a:xfrm>
          <a:prstGeom prst="rect">
            <a:avLst/>
          </a:prstGeom>
          <a:noFill/>
          <a:ln>
            <a:solidFill>
              <a:schemeClr val="bg1">
                <a:lumMod val="65000"/>
                <a:lumOff val="35000"/>
              </a:schemeClr>
            </a:solidFill>
          </a:ln>
        </p:spPr>
        <p:txBody>
          <a:bodyPr wrap="square" rtlCol="0">
            <a:spAutoFit/>
          </a:bodyPr>
          <a:lstStyle/>
          <a:p>
            <a:pPr marL="182563" indent="-457200">
              <a:buSzPct val="100000"/>
              <a:buFont typeface="+mj-lt"/>
              <a:buAutoNum type="arabicPeriod"/>
            </a:pPr>
            <a:r>
              <a:rPr lang="ja-JP" altLang="en-US" sz="1050" dirty="0" smtClean="0">
                <a:solidFill>
                  <a:schemeClr val="tx1">
                    <a:lumMod val="75000"/>
                  </a:schemeClr>
                </a:solidFill>
              </a:rPr>
              <a:t>ベイク</a:t>
            </a:r>
            <a:r>
              <a:rPr lang="ja-JP" altLang="en-US" sz="1050" dirty="0">
                <a:solidFill>
                  <a:schemeClr val="tx1">
                    <a:lumMod val="75000"/>
                  </a:schemeClr>
                </a:solidFill>
              </a:rPr>
              <a:t>する</a:t>
            </a:r>
            <a:r>
              <a:rPr lang="en-US" altLang="ja-JP" sz="1050" dirty="0" err="1">
                <a:solidFill>
                  <a:schemeClr val="tx1">
                    <a:lumMod val="75000"/>
                  </a:schemeClr>
                </a:solidFill>
              </a:rPr>
              <a:t>MAXScript</a:t>
            </a:r>
            <a:r>
              <a:rPr lang="ja-JP" altLang="en-US" sz="1050" dirty="0">
                <a:solidFill>
                  <a:schemeClr val="tx1">
                    <a:lumMod val="75000"/>
                  </a:schemeClr>
                </a:solidFill>
              </a:rPr>
              <a:t>用設定ファイルを用意</a:t>
            </a:r>
            <a:endParaRPr lang="en-US" altLang="ja-JP" sz="1050" dirty="0">
              <a:solidFill>
                <a:schemeClr val="tx1">
                  <a:lumMod val="75000"/>
                </a:schemeClr>
              </a:solidFill>
            </a:endParaRPr>
          </a:p>
          <a:p>
            <a:pPr lvl="1">
              <a:buSzPct val="100000"/>
            </a:pPr>
            <a:r>
              <a:rPr lang="en-US" altLang="ja-JP" sz="1050" dirty="0">
                <a:solidFill>
                  <a:schemeClr val="tx1">
                    <a:lumMod val="75000"/>
                  </a:schemeClr>
                </a:solidFill>
              </a:rPr>
              <a:t>UV</a:t>
            </a:r>
            <a:r>
              <a:rPr lang="ja-JP" altLang="en-US" sz="1050" dirty="0">
                <a:solidFill>
                  <a:schemeClr val="tx1">
                    <a:lumMod val="75000"/>
                  </a:schemeClr>
                </a:solidFill>
              </a:rPr>
              <a:t>展開の</a:t>
            </a:r>
            <a:r>
              <a:rPr lang="ja-JP" altLang="en-US" sz="1050" dirty="0" smtClean="0">
                <a:solidFill>
                  <a:schemeClr val="tx1">
                    <a:lumMod val="75000"/>
                  </a:schemeClr>
                </a:solidFill>
              </a:rPr>
              <a:t>パラメータ</a:t>
            </a:r>
            <a:r>
              <a:rPr lang="ja-JP" altLang="en-US" sz="1050" dirty="0">
                <a:solidFill>
                  <a:schemeClr val="tx1">
                    <a:lumMod val="75000"/>
                  </a:schemeClr>
                </a:solidFill>
              </a:rPr>
              <a:t>、</a:t>
            </a:r>
            <a:r>
              <a:rPr lang="ja-JP" altLang="en-US" sz="1050" dirty="0" smtClean="0">
                <a:solidFill>
                  <a:schemeClr val="tx1">
                    <a:lumMod val="75000"/>
                  </a:schemeClr>
                </a:solidFill>
              </a:rPr>
              <a:t>ライトマップ</a:t>
            </a:r>
            <a:r>
              <a:rPr lang="ja-JP" altLang="en-US" sz="1050" dirty="0">
                <a:solidFill>
                  <a:schemeClr val="tx1">
                    <a:lumMod val="75000"/>
                  </a:schemeClr>
                </a:solidFill>
              </a:rPr>
              <a:t>の</a:t>
            </a:r>
            <a:r>
              <a:rPr lang="ja-JP" altLang="en-US" sz="1050" dirty="0" smtClean="0">
                <a:solidFill>
                  <a:schemeClr val="tx1">
                    <a:lumMod val="75000"/>
                  </a:schemeClr>
                </a:solidFill>
              </a:rPr>
              <a:t>フォーマット、</a:t>
            </a:r>
            <a:endParaRPr lang="en-US" altLang="ja-JP" sz="1050" dirty="0" smtClean="0">
              <a:solidFill>
                <a:schemeClr val="tx1">
                  <a:lumMod val="75000"/>
                </a:schemeClr>
              </a:solidFill>
            </a:endParaRPr>
          </a:p>
          <a:p>
            <a:pPr lvl="1">
              <a:buSzPct val="100000"/>
            </a:pPr>
            <a:r>
              <a:rPr lang="ja-JP" altLang="en-US" sz="1050" dirty="0" smtClean="0">
                <a:solidFill>
                  <a:schemeClr val="tx1">
                    <a:lumMod val="75000"/>
                  </a:schemeClr>
                </a:solidFill>
              </a:rPr>
              <a:t>選択</a:t>
            </a:r>
            <a:r>
              <a:rPr lang="ja-JP" altLang="en-US" sz="1050" dirty="0">
                <a:solidFill>
                  <a:schemeClr val="tx1">
                    <a:lumMod val="75000"/>
                  </a:schemeClr>
                </a:solidFill>
              </a:rPr>
              <a:t>セット</a:t>
            </a:r>
            <a:r>
              <a:rPr lang="ja-JP" altLang="en-US" sz="1050" dirty="0" smtClean="0">
                <a:solidFill>
                  <a:schemeClr val="tx1">
                    <a:lumMod val="75000"/>
                  </a:schemeClr>
                </a:solidFill>
              </a:rPr>
              <a:t>ごとの出力ライトマップファイル名</a:t>
            </a:r>
            <a:endParaRPr lang="en-US" altLang="ja-JP" sz="1050" dirty="0">
              <a:solidFill>
                <a:schemeClr val="tx1">
                  <a:lumMod val="75000"/>
                </a:schemeClr>
              </a:solidFill>
            </a:endParaRPr>
          </a:p>
          <a:p>
            <a:pPr marL="182563" indent="-457200">
              <a:buSzPct val="100000"/>
              <a:buFont typeface="+mj-lt"/>
              <a:buAutoNum type="arabicPeriod"/>
            </a:pPr>
            <a:r>
              <a:rPr lang="en-US" altLang="ja-JP" sz="1050" dirty="0">
                <a:solidFill>
                  <a:schemeClr val="tx1">
                    <a:lumMod val="75000"/>
                  </a:schemeClr>
                </a:solidFill>
              </a:rPr>
              <a:t>V-Ray</a:t>
            </a:r>
            <a:r>
              <a:rPr lang="ja-JP" altLang="en-US" sz="1050" dirty="0">
                <a:solidFill>
                  <a:schemeClr val="tx1">
                    <a:lumMod val="75000"/>
                  </a:schemeClr>
                </a:solidFill>
              </a:rPr>
              <a:t>のパラメータを設定</a:t>
            </a:r>
            <a:endParaRPr lang="en-US" altLang="ja-JP" sz="1050" dirty="0">
              <a:solidFill>
                <a:schemeClr val="tx1">
                  <a:lumMod val="75000"/>
                </a:schemeClr>
              </a:solidFill>
            </a:endParaRPr>
          </a:p>
          <a:p>
            <a:pPr marL="182563" indent="-457200">
              <a:buSzPct val="100000"/>
              <a:buFont typeface="+mj-lt"/>
              <a:buAutoNum type="arabicPeriod"/>
            </a:pPr>
            <a:r>
              <a:rPr lang="ja-JP" altLang="en-US" sz="1050" dirty="0">
                <a:solidFill>
                  <a:schemeClr val="tx1">
                    <a:lumMod val="75000"/>
                  </a:schemeClr>
                </a:solidFill>
              </a:rPr>
              <a:t>ベイクする</a:t>
            </a:r>
            <a:r>
              <a:rPr lang="en-US" altLang="ja-JP" sz="1050" dirty="0" err="1">
                <a:solidFill>
                  <a:schemeClr val="tx1">
                    <a:lumMod val="75000"/>
                  </a:schemeClr>
                </a:solidFill>
              </a:rPr>
              <a:t>MAXScript</a:t>
            </a:r>
            <a:r>
              <a:rPr lang="ja-JP" altLang="en-US" sz="1050" dirty="0">
                <a:solidFill>
                  <a:schemeClr val="tx1">
                    <a:lumMod val="75000"/>
                  </a:schemeClr>
                </a:solidFill>
              </a:rPr>
              <a:t>を実行</a:t>
            </a:r>
            <a:endParaRPr lang="en-US" altLang="ja-JP" sz="1050" dirty="0">
              <a:solidFill>
                <a:schemeClr val="tx1">
                  <a:lumMod val="75000"/>
                </a:schemeClr>
              </a:solidFill>
            </a:endParaRPr>
          </a:p>
          <a:p>
            <a:pPr marL="182563" indent="-457200">
              <a:buSzPct val="100000"/>
              <a:buFont typeface="+mj-lt"/>
              <a:buAutoNum type="arabicPeriod"/>
            </a:pPr>
            <a:r>
              <a:rPr lang="ja-JP" altLang="en-US" sz="1050" dirty="0">
                <a:solidFill>
                  <a:schemeClr val="tx1">
                    <a:lumMod val="75000"/>
                  </a:schemeClr>
                </a:solidFill>
              </a:rPr>
              <a:t>ネットワークレンダリングのためのダイアログを、ライトマップの枚数分クリック</a:t>
            </a:r>
            <a:endParaRPr lang="en-US" altLang="ja-JP" sz="1050" dirty="0">
              <a:solidFill>
                <a:schemeClr val="tx1">
                  <a:lumMod val="75000"/>
                </a:schemeClr>
              </a:solidFill>
            </a:endParaRPr>
          </a:p>
          <a:p>
            <a:pPr marL="182563" indent="-457200">
              <a:buSzPct val="100000"/>
              <a:buFont typeface="+mj-lt"/>
              <a:buAutoNum type="arabicPeriod"/>
            </a:pPr>
            <a:r>
              <a:rPr lang="en-US" altLang="ja-JP" sz="1050" dirty="0">
                <a:solidFill>
                  <a:schemeClr val="tx1">
                    <a:lumMod val="75000"/>
                  </a:schemeClr>
                </a:solidFill>
              </a:rPr>
              <a:t>8</a:t>
            </a:r>
            <a:r>
              <a:rPr lang="ja-JP" altLang="en-US" sz="1050" dirty="0">
                <a:solidFill>
                  <a:schemeClr val="tx1">
                    <a:lumMod val="75000"/>
                  </a:schemeClr>
                </a:solidFill>
              </a:rPr>
              <a:t>時間待つ</a:t>
            </a:r>
            <a:endParaRPr lang="en-US" altLang="ja-JP" sz="1050" dirty="0">
              <a:solidFill>
                <a:schemeClr val="tx1">
                  <a:lumMod val="75000"/>
                </a:schemeClr>
              </a:solidFill>
            </a:endParaRPr>
          </a:p>
          <a:p>
            <a:pPr marL="182563" indent="-457200">
              <a:buSzPct val="100000"/>
              <a:buFont typeface="+mj-lt"/>
              <a:buAutoNum type="arabicPeriod"/>
            </a:pPr>
            <a:r>
              <a:rPr lang="ja-JP" altLang="en-US" sz="1050" dirty="0">
                <a:solidFill>
                  <a:schemeClr val="tx1">
                    <a:lumMod val="75000"/>
                  </a:schemeClr>
                </a:solidFill>
              </a:rPr>
              <a:t>ライトマップ</a:t>
            </a:r>
            <a:r>
              <a:rPr lang="ja-JP" altLang="en-US" sz="1050" dirty="0" smtClean="0">
                <a:solidFill>
                  <a:schemeClr val="tx1">
                    <a:lumMod val="75000"/>
                  </a:schemeClr>
                </a:solidFill>
              </a:rPr>
              <a:t>を確認して、ダメなら</a:t>
            </a:r>
            <a:r>
              <a:rPr lang="en-US" altLang="ja-JP" sz="1050" dirty="0" smtClean="0">
                <a:solidFill>
                  <a:schemeClr val="tx1">
                    <a:lumMod val="75000"/>
                  </a:schemeClr>
                </a:solidFill>
              </a:rPr>
              <a:t>8</a:t>
            </a:r>
            <a:r>
              <a:rPr lang="ja-JP" altLang="en-US" sz="1050" dirty="0">
                <a:solidFill>
                  <a:schemeClr val="tx1">
                    <a:lumMod val="75000"/>
                  </a:schemeClr>
                </a:solidFill>
              </a:rPr>
              <a:t>に</a:t>
            </a:r>
            <a:r>
              <a:rPr lang="ja-JP" altLang="en-US" sz="1050" dirty="0" smtClean="0">
                <a:solidFill>
                  <a:schemeClr val="tx1">
                    <a:lumMod val="75000"/>
                  </a:schemeClr>
                </a:solidFill>
              </a:rPr>
              <a:t>戻る</a:t>
            </a:r>
            <a:endParaRPr kumimoji="1" lang="en-US" altLang="ja-JP" sz="1000" dirty="0" smtClean="0">
              <a:solidFill>
                <a:schemeClr val="tx1">
                  <a:lumMod val="75000"/>
                </a:schemeClr>
              </a:solidFill>
            </a:endParaRPr>
          </a:p>
        </p:txBody>
      </p:sp>
      <p:sp>
        <p:nvSpPr>
          <p:cNvPr id="6" name="テキスト ボックス 5"/>
          <p:cNvSpPr txBox="1"/>
          <p:nvPr/>
        </p:nvSpPr>
        <p:spPr>
          <a:xfrm>
            <a:off x="2979231" y="3837824"/>
            <a:ext cx="5407198" cy="430887"/>
          </a:xfrm>
          <a:prstGeom prst="rect">
            <a:avLst/>
          </a:prstGeom>
          <a:noFill/>
          <a:ln>
            <a:solidFill>
              <a:schemeClr val="bg1">
                <a:lumMod val="65000"/>
                <a:lumOff val="35000"/>
              </a:schemeClr>
            </a:solidFill>
          </a:ln>
        </p:spPr>
        <p:txBody>
          <a:bodyPr wrap="square" rtlCol="0">
            <a:spAutoFit/>
          </a:bodyPr>
          <a:lstStyle/>
          <a:p>
            <a:pPr marL="182563" indent="-457200">
              <a:buSzPct val="100000"/>
              <a:buFont typeface="+mj-lt"/>
              <a:buAutoNum type="arabicPeriod"/>
            </a:pPr>
            <a:r>
              <a:rPr lang="ja-JP" altLang="en-US" sz="1050" dirty="0">
                <a:solidFill>
                  <a:schemeClr val="tx1">
                    <a:lumMod val="75000"/>
                  </a:schemeClr>
                </a:solidFill>
              </a:rPr>
              <a:t>ベイク済みモデルからオブジェクトとライトマップの対応表を抽出する</a:t>
            </a:r>
            <a:r>
              <a:rPr lang="en-US" altLang="ja-JP" sz="1050" dirty="0" err="1">
                <a:solidFill>
                  <a:schemeClr val="tx1">
                    <a:lumMod val="75000"/>
                  </a:schemeClr>
                </a:solidFill>
              </a:rPr>
              <a:t>MAXScript</a:t>
            </a:r>
            <a:r>
              <a:rPr lang="ja-JP" altLang="en-US" sz="1050" dirty="0">
                <a:solidFill>
                  <a:schemeClr val="tx1">
                    <a:lumMod val="75000"/>
                  </a:schemeClr>
                </a:solidFill>
              </a:rPr>
              <a:t>を実行</a:t>
            </a:r>
            <a:endParaRPr lang="en-US" altLang="ja-JP" sz="1050" dirty="0">
              <a:solidFill>
                <a:schemeClr val="tx1">
                  <a:lumMod val="75000"/>
                </a:schemeClr>
              </a:solidFill>
            </a:endParaRPr>
          </a:p>
          <a:p>
            <a:pPr marL="182563" indent="-457200">
              <a:buSzPct val="100000"/>
              <a:buFont typeface="+mj-lt"/>
              <a:buAutoNum type="arabicPeriod"/>
            </a:pPr>
            <a:r>
              <a:rPr lang="ja-JP" altLang="en-US" sz="1050" dirty="0">
                <a:solidFill>
                  <a:schemeClr val="tx1">
                    <a:lumMod val="75000"/>
                  </a:schemeClr>
                </a:solidFill>
              </a:rPr>
              <a:t>モデルファイル</a:t>
            </a:r>
            <a:r>
              <a:rPr lang="en-US" altLang="ja-JP" sz="1050" dirty="0">
                <a:solidFill>
                  <a:schemeClr val="tx1">
                    <a:lumMod val="75000"/>
                  </a:schemeClr>
                </a:solidFill>
              </a:rPr>
              <a:t>(.</a:t>
            </a:r>
            <a:r>
              <a:rPr lang="en-US" altLang="ja-JP" sz="1050" dirty="0" err="1">
                <a:solidFill>
                  <a:schemeClr val="tx1">
                    <a:lumMod val="75000"/>
                  </a:schemeClr>
                </a:solidFill>
              </a:rPr>
              <a:t>fbx</a:t>
            </a:r>
            <a:r>
              <a:rPr lang="en-US" altLang="ja-JP" sz="1050" dirty="0">
                <a:solidFill>
                  <a:schemeClr val="tx1">
                    <a:lumMod val="75000"/>
                  </a:schemeClr>
                </a:solidFill>
              </a:rPr>
              <a:t>)</a:t>
            </a:r>
            <a:r>
              <a:rPr lang="ja-JP" altLang="en-US" sz="1050" dirty="0" err="1">
                <a:solidFill>
                  <a:schemeClr val="tx1">
                    <a:lumMod val="75000"/>
                  </a:schemeClr>
                </a:solidFill>
              </a:rPr>
              <a:t>、</a:t>
            </a:r>
            <a:r>
              <a:rPr lang="ja-JP" altLang="en-US" sz="1050" dirty="0">
                <a:solidFill>
                  <a:schemeClr val="tx1">
                    <a:lumMod val="75000"/>
                  </a:schemeClr>
                </a:solidFill>
              </a:rPr>
              <a:t>ライトマップ</a:t>
            </a:r>
            <a:r>
              <a:rPr lang="en-US" altLang="ja-JP" sz="1050" dirty="0">
                <a:solidFill>
                  <a:schemeClr val="tx1">
                    <a:lumMod val="75000"/>
                  </a:schemeClr>
                </a:solidFill>
              </a:rPr>
              <a:t>(.</a:t>
            </a:r>
            <a:r>
              <a:rPr lang="en-US" altLang="ja-JP" sz="1050" dirty="0" err="1">
                <a:solidFill>
                  <a:schemeClr val="tx1">
                    <a:lumMod val="75000"/>
                  </a:schemeClr>
                </a:solidFill>
              </a:rPr>
              <a:t>dds</a:t>
            </a:r>
            <a:r>
              <a:rPr lang="en-US" altLang="ja-JP" sz="1050" dirty="0">
                <a:solidFill>
                  <a:schemeClr val="tx1">
                    <a:lumMod val="75000"/>
                  </a:schemeClr>
                </a:solidFill>
              </a:rPr>
              <a:t>)</a:t>
            </a:r>
            <a:r>
              <a:rPr lang="ja-JP" altLang="en-US" sz="1050" dirty="0" err="1">
                <a:solidFill>
                  <a:schemeClr val="tx1">
                    <a:lumMod val="75000"/>
                  </a:schemeClr>
                </a:solidFill>
              </a:rPr>
              <a:t>、</a:t>
            </a:r>
            <a:r>
              <a:rPr lang="ja-JP" altLang="en-US" sz="1050" dirty="0">
                <a:solidFill>
                  <a:schemeClr val="tx1">
                    <a:lumMod val="75000"/>
                  </a:schemeClr>
                </a:solidFill>
              </a:rPr>
              <a:t>対応表</a:t>
            </a:r>
            <a:r>
              <a:rPr lang="en-US" altLang="ja-JP" sz="1050" dirty="0">
                <a:solidFill>
                  <a:schemeClr val="tx1">
                    <a:lumMod val="75000"/>
                  </a:schemeClr>
                </a:solidFill>
              </a:rPr>
              <a:t>(.csv)</a:t>
            </a:r>
            <a:r>
              <a:rPr lang="ja-JP" altLang="en-US" sz="1050" dirty="0">
                <a:solidFill>
                  <a:schemeClr val="tx1">
                    <a:lumMod val="75000"/>
                  </a:schemeClr>
                </a:solidFill>
              </a:rPr>
              <a:t>を描画エンジンに</a:t>
            </a:r>
            <a:r>
              <a:rPr lang="ja-JP" altLang="en-US" sz="1050" dirty="0" smtClean="0">
                <a:solidFill>
                  <a:schemeClr val="tx1">
                    <a:lumMod val="75000"/>
                  </a:schemeClr>
                </a:solidFill>
              </a:rPr>
              <a:t>入力</a:t>
            </a:r>
            <a:endParaRPr lang="en-US" altLang="ja-JP" sz="1050" dirty="0">
              <a:solidFill>
                <a:schemeClr val="tx1">
                  <a:lumMod val="75000"/>
                </a:schemeClr>
              </a:solidFill>
            </a:endParaRPr>
          </a:p>
        </p:txBody>
      </p:sp>
    </p:spTree>
    <p:extLst>
      <p:ext uri="{BB962C8B-B14F-4D97-AF65-F5344CB8AC3E}">
        <p14:creationId xmlns:p14="http://schemas.microsoft.com/office/powerpoint/2010/main" val="37233365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ワークフローのまとめ</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dirty="0" smtClean="0"/>
              <a:t>つぎはぎ</a:t>
            </a:r>
            <a:endParaRPr lang="en-US" altLang="ja-JP" dirty="0" smtClean="0"/>
          </a:p>
          <a:p>
            <a:pPr lvl="1"/>
            <a:r>
              <a:rPr lang="en-US" altLang="ja-JP" dirty="0" smtClean="0"/>
              <a:t>DCC</a:t>
            </a:r>
            <a:r>
              <a:rPr lang="ja-JP" altLang="en-US" dirty="0" smtClean="0"/>
              <a:t>ツールやプラグインの合わせ技</a:t>
            </a:r>
            <a:endParaRPr kumimoji="1" lang="en-US" altLang="ja-JP" dirty="0" smtClean="0"/>
          </a:p>
          <a:p>
            <a:pPr lvl="1"/>
            <a:r>
              <a:rPr kumimoji="1" lang="en-US" altLang="ja-JP" dirty="0" err="1" smtClean="0"/>
              <a:t>MAXScript</a:t>
            </a:r>
            <a:r>
              <a:rPr kumimoji="1" lang="ja-JP" altLang="en-US" dirty="0" smtClean="0"/>
              <a:t>でなるべく自動化</a:t>
            </a:r>
            <a:endParaRPr kumimoji="1" lang="en-US" altLang="ja-JP" dirty="0" smtClean="0"/>
          </a:p>
          <a:p>
            <a:pPr lvl="1"/>
            <a:endParaRPr lang="en-US" altLang="ja-JP" dirty="0" smtClean="0"/>
          </a:p>
          <a:p>
            <a:r>
              <a:rPr lang="en-US" altLang="ja-JP" dirty="0" smtClean="0"/>
              <a:t>1</a:t>
            </a:r>
            <a:r>
              <a:rPr lang="ja-JP" altLang="en-US" dirty="0" smtClean="0"/>
              <a:t>人でも扱えるが・・</a:t>
            </a:r>
            <a:endParaRPr lang="en-US" altLang="ja-JP" dirty="0" smtClean="0"/>
          </a:p>
          <a:p>
            <a:pPr lvl="1"/>
            <a:r>
              <a:rPr lang="ja-JP" altLang="en-US" dirty="0" smtClean="0"/>
              <a:t>面倒な作業</a:t>
            </a:r>
            <a:endParaRPr lang="en-US" altLang="ja-JP" dirty="0" smtClean="0"/>
          </a:p>
          <a:p>
            <a:pPr lvl="1"/>
            <a:r>
              <a:rPr lang="en-US" altLang="ja-JP" dirty="0" smtClean="0"/>
              <a:t>1</a:t>
            </a:r>
            <a:r>
              <a:rPr lang="ja-JP" altLang="en-US" dirty="0" smtClean="0"/>
              <a:t>枚</a:t>
            </a:r>
            <a:r>
              <a:rPr lang="en-US" altLang="ja-JP" dirty="0" smtClean="0"/>
              <a:t>1</a:t>
            </a:r>
            <a:r>
              <a:rPr lang="ja-JP" altLang="en-US" dirty="0" smtClean="0"/>
              <a:t>枚チェックしないと心配</a:t>
            </a:r>
            <a:endParaRPr lang="en-US" altLang="ja-JP" dirty="0" smtClean="0"/>
          </a:p>
          <a:p>
            <a:pPr lvl="1"/>
            <a:r>
              <a:rPr lang="ja-JP" altLang="en-US" dirty="0" smtClean="0"/>
              <a:t>繰り返すのはつらい</a:t>
            </a:r>
            <a:endParaRPr lang="en-US" altLang="ja-JP"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発表</a:t>
            </a:r>
            <a:r>
              <a:rPr lang="ja-JP" altLang="en-US" dirty="0" smtClean="0"/>
              <a:t>の</a:t>
            </a:r>
            <a:r>
              <a:rPr lang="ja-JP" altLang="en-US" dirty="0"/>
              <a:t>構成</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lang="ja-JP" altLang="en-US" dirty="0" smtClean="0"/>
              <a:t>ライトマップの効果</a:t>
            </a:r>
            <a:endParaRPr lang="en-US" altLang="ja-JP" dirty="0"/>
          </a:p>
          <a:p>
            <a:pPr marL="457200" indent="-457200">
              <a:buSzPct val="100000"/>
              <a:buFont typeface="+mj-lt"/>
              <a:buAutoNum type="arabicPeriod"/>
            </a:pPr>
            <a:r>
              <a:rPr lang="ja-JP" altLang="en-US" dirty="0" smtClean="0"/>
              <a:t>ワークフローの構築</a:t>
            </a:r>
            <a:endParaRPr lang="en-US" altLang="ja-JP" dirty="0"/>
          </a:p>
          <a:p>
            <a:pPr marL="457200" indent="-457200">
              <a:buSzPct val="100000"/>
              <a:buFont typeface="+mj-lt"/>
              <a:buAutoNum type="arabicPeriod"/>
            </a:pPr>
            <a:r>
              <a:rPr lang="ja-JP" altLang="en-US" dirty="0" smtClean="0">
                <a:solidFill>
                  <a:schemeClr val="accent6"/>
                </a:solidFill>
              </a:rPr>
              <a:t>正しい</a:t>
            </a:r>
            <a:r>
              <a:rPr lang="ja-JP" altLang="en-US" dirty="0">
                <a:solidFill>
                  <a:schemeClr val="accent6"/>
                </a:solidFill>
              </a:rPr>
              <a:t>ライトマップ</a:t>
            </a:r>
            <a:r>
              <a:rPr lang="ja-JP" altLang="en-US" dirty="0" smtClean="0">
                <a:solidFill>
                  <a:schemeClr val="accent6"/>
                </a:solidFill>
              </a:rPr>
              <a:t>を目指して</a:t>
            </a:r>
            <a:endParaRPr lang="en-US" altLang="ja-JP" dirty="0">
              <a:solidFill>
                <a:schemeClr val="accent6"/>
              </a:solidFill>
            </a:endParaRPr>
          </a:p>
          <a:p>
            <a:pPr marL="457200" indent="-457200">
              <a:buSzPct val="100000"/>
              <a:buFont typeface="+mj-lt"/>
              <a:buAutoNum type="arabicPeriod"/>
            </a:pPr>
            <a:r>
              <a:rPr lang="ja-JP" altLang="en-US" dirty="0" smtClean="0"/>
              <a:t>クオリティアップ</a:t>
            </a:r>
            <a:endParaRPr lang="en-US" altLang="ja-JP" dirty="0"/>
          </a:p>
          <a:p>
            <a:pPr marL="457200" indent="-457200">
              <a:buSzPct val="100000"/>
              <a:buFont typeface="+mj-lt"/>
              <a:buAutoNum type="arabicPeriod"/>
            </a:pPr>
            <a:r>
              <a:rPr lang="ja-JP" altLang="en-US" dirty="0" smtClean="0"/>
              <a:t>まとめ</a:t>
            </a:r>
            <a:endParaRPr lang="en-US" altLang="ja-JP" dirty="0" smtClean="0"/>
          </a:p>
        </p:txBody>
      </p:sp>
    </p:spTree>
    <p:extLst>
      <p:ext uri="{BB962C8B-B14F-4D97-AF65-F5344CB8AC3E}">
        <p14:creationId xmlns:p14="http://schemas.microsoft.com/office/powerpoint/2010/main" val="2438183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物理的に正しい</a:t>
            </a:r>
            <a:r>
              <a:rPr lang="ja-JP" altLang="en-US" dirty="0"/>
              <a:t>ライトマップ</a:t>
            </a:r>
            <a:r>
              <a:rPr kumimoji="1" lang="ja-JP" altLang="en-US" dirty="0" smtClean="0"/>
              <a:t>とは</a:t>
            </a:r>
            <a:r>
              <a:rPr kumimoji="1" lang="en-US" altLang="ja-JP" dirty="0" smtClean="0"/>
              <a:t>?</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solidFill>
                  <a:schemeClr val="accent6"/>
                </a:solidFill>
              </a:rPr>
              <a:t>実世界</a:t>
            </a:r>
            <a:r>
              <a:rPr kumimoji="1" lang="ja-JP" altLang="en-US" dirty="0" smtClean="0">
                <a:solidFill>
                  <a:schemeClr val="accent6"/>
                </a:solidFill>
              </a:rPr>
              <a:t>に則した値</a:t>
            </a:r>
            <a:r>
              <a:rPr kumimoji="1" lang="ja-JP" altLang="en-US" dirty="0" smtClean="0"/>
              <a:t>が</a:t>
            </a:r>
            <a:r>
              <a:rPr lang="ja-JP" altLang="en-US" dirty="0" smtClean="0"/>
              <a:t>ベイクされたもの</a:t>
            </a:r>
            <a:endParaRPr kumimoji="1" lang="en-US" altLang="ja-JP" dirty="0" smtClean="0"/>
          </a:p>
          <a:p>
            <a:pPr lvl="1"/>
            <a:r>
              <a:rPr lang="en-US" altLang="ja-JP" dirty="0" smtClean="0"/>
              <a:t>V-Ray</a:t>
            </a:r>
            <a:r>
              <a:rPr lang="ja-JP" altLang="en-US" dirty="0" smtClean="0"/>
              <a:t>は物理ベースレンダリング</a:t>
            </a:r>
            <a:endParaRPr lang="en-US" altLang="ja-JP" dirty="0" smtClean="0"/>
          </a:p>
          <a:p>
            <a:pPr lvl="2"/>
            <a:r>
              <a:rPr lang="ja-JP" altLang="en-US" dirty="0"/>
              <a:t>実世界</a:t>
            </a:r>
            <a:r>
              <a:rPr lang="ja-JP" altLang="en-US" dirty="0" smtClean="0"/>
              <a:t>に則した計算</a:t>
            </a:r>
            <a:endParaRPr lang="en-US" altLang="ja-JP" dirty="0" smtClean="0"/>
          </a:p>
          <a:p>
            <a:pPr lvl="2"/>
            <a:r>
              <a:rPr lang="ja-JP" altLang="en-US" dirty="0" smtClean="0"/>
              <a:t>描画</a:t>
            </a:r>
            <a:r>
              <a:rPr lang="ja-JP" altLang="en-US" dirty="0"/>
              <a:t>エンジンも</a:t>
            </a:r>
            <a:endParaRPr lang="en-US" altLang="ja-JP" dirty="0" smtClean="0"/>
          </a:p>
          <a:p>
            <a:pPr lvl="2"/>
            <a:endParaRPr lang="en-US" altLang="ja-JP" dirty="0">
              <a:solidFill>
                <a:srgbClr val="FF0000"/>
              </a:solidFill>
            </a:endParaRPr>
          </a:p>
          <a:p>
            <a:r>
              <a:rPr lang="ja-JP" altLang="en-US" dirty="0" smtClean="0"/>
              <a:t>実世界に則した計算を行うには、</a:t>
            </a:r>
            <a:r>
              <a:rPr lang="en-US" altLang="ja-JP" dirty="0" smtClean="0"/>
              <a:t/>
            </a:r>
            <a:br>
              <a:rPr lang="en-US" altLang="ja-JP" dirty="0" smtClean="0"/>
            </a:br>
            <a:r>
              <a:rPr lang="ja-JP" altLang="en-US" dirty="0" smtClean="0"/>
              <a:t>物理的に正しいライトマップが必要</a:t>
            </a:r>
            <a:endParaRPr lang="en-US" altLang="ja-JP" dirty="0" smtClean="0"/>
          </a:p>
        </p:txBody>
      </p:sp>
    </p:spTree>
    <p:extLst>
      <p:ext uri="{BB962C8B-B14F-4D97-AF65-F5344CB8AC3E}">
        <p14:creationId xmlns:p14="http://schemas.microsoft.com/office/powerpoint/2010/main" val="38790708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発表</a:t>
            </a:r>
            <a:r>
              <a:rPr lang="ja-JP" altLang="en-US" dirty="0" smtClean="0"/>
              <a:t>の</a:t>
            </a:r>
            <a:r>
              <a:rPr lang="ja-JP" altLang="en-US" dirty="0"/>
              <a:t>構成</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lang="ja-JP" altLang="en-US" dirty="0" smtClean="0"/>
              <a:t>ライトマップの効果</a:t>
            </a:r>
            <a:endParaRPr lang="en-US" altLang="ja-JP" dirty="0"/>
          </a:p>
          <a:p>
            <a:pPr marL="457200" indent="-457200">
              <a:buSzPct val="100000"/>
              <a:buFont typeface="+mj-lt"/>
              <a:buAutoNum type="arabicPeriod"/>
            </a:pPr>
            <a:r>
              <a:rPr lang="ja-JP" altLang="en-US" dirty="0" smtClean="0"/>
              <a:t>ワークフローの構築</a:t>
            </a:r>
            <a:endParaRPr lang="en-US" altLang="ja-JP" dirty="0"/>
          </a:p>
          <a:p>
            <a:pPr marL="457200" indent="-457200">
              <a:buSzPct val="100000"/>
              <a:buFont typeface="+mj-lt"/>
              <a:buAutoNum type="arabicPeriod"/>
            </a:pPr>
            <a:r>
              <a:rPr lang="ja-JP" altLang="en-US" dirty="0" smtClean="0">
                <a:solidFill>
                  <a:schemeClr val="accent6"/>
                </a:solidFill>
              </a:rPr>
              <a:t>正しい</a:t>
            </a:r>
            <a:r>
              <a:rPr lang="ja-JP" altLang="en-US" dirty="0">
                <a:solidFill>
                  <a:schemeClr val="accent6"/>
                </a:solidFill>
              </a:rPr>
              <a:t>ライトマップ</a:t>
            </a:r>
            <a:r>
              <a:rPr lang="ja-JP" altLang="en-US" dirty="0" smtClean="0">
                <a:solidFill>
                  <a:schemeClr val="accent6"/>
                </a:solidFill>
              </a:rPr>
              <a:t>を目指して</a:t>
            </a:r>
            <a:endParaRPr lang="en-US" altLang="ja-JP" dirty="0" smtClean="0">
              <a:solidFill>
                <a:schemeClr val="accent6"/>
              </a:solidFill>
            </a:endParaRPr>
          </a:p>
          <a:p>
            <a:pPr marL="639763" lvl="1" indent="-457200">
              <a:buSzPct val="100000"/>
              <a:buFont typeface="+mj-lt"/>
              <a:buAutoNum type="romanLcPeriod"/>
            </a:pPr>
            <a:r>
              <a:rPr lang="ja-JP" altLang="en-US" dirty="0" smtClean="0">
                <a:solidFill>
                  <a:schemeClr val="accent6"/>
                </a:solidFill>
              </a:rPr>
              <a:t>ベイク</a:t>
            </a:r>
            <a:r>
              <a:rPr lang="ja-JP" altLang="en-US" dirty="0">
                <a:solidFill>
                  <a:schemeClr val="accent6"/>
                </a:solidFill>
              </a:rPr>
              <a:t>環境</a:t>
            </a:r>
            <a:r>
              <a:rPr lang="ja-JP" altLang="en-US" dirty="0" smtClean="0">
                <a:solidFill>
                  <a:schemeClr val="accent6"/>
                </a:solidFill>
              </a:rPr>
              <a:t>の確認</a:t>
            </a:r>
            <a:endParaRPr lang="en-US" altLang="ja-JP" dirty="0" smtClean="0">
              <a:solidFill>
                <a:schemeClr val="accent6"/>
              </a:solidFill>
            </a:endParaRPr>
          </a:p>
          <a:p>
            <a:pPr marL="639763" lvl="1" indent="-457200">
              <a:buSzPct val="100000"/>
              <a:buFont typeface="+mj-lt"/>
              <a:buAutoNum type="romanLcPeriod"/>
            </a:pPr>
            <a:r>
              <a:rPr lang="ja-JP" altLang="en-US" dirty="0">
                <a:solidFill>
                  <a:schemeClr val="accent6"/>
                </a:solidFill>
              </a:rPr>
              <a:t>実</a:t>
            </a:r>
            <a:r>
              <a:rPr lang="ja-JP" altLang="en-US" dirty="0" smtClean="0">
                <a:solidFill>
                  <a:schemeClr val="accent6"/>
                </a:solidFill>
              </a:rPr>
              <a:t>世界の光源環境を再現するパラメータ</a:t>
            </a:r>
            <a:endParaRPr lang="en-US" altLang="ja-JP" dirty="0">
              <a:solidFill>
                <a:schemeClr val="accent6"/>
              </a:solidFill>
            </a:endParaRPr>
          </a:p>
          <a:p>
            <a:pPr marL="457200" indent="-457200">
              <a:buSzPct val="100000"/>
              <a:buFont typeface="+mj-lt"/>
              <a:buAutoNum type="arabicPeriod"/>
            </a:pPr>
            <a:r>
              <a:rPr lang="ja-JP" altLang="en-US" dirty="0" smtClean="0"/>
              <a:t>クオリティアップ</a:t>
            </a:r>
            <a:endParaRPr lang="en-US" altLang="ja-JP" dirty="0"/>
          </a:p>
          <a:p>
            <a:pPr marL="457200" indent="-457200">
              <a:buSzPct val="100000"/>
              <a:buFont typeface="+mj-lt"/>
              <a:buAutoNum type="arabicPeriod"/>
            </a:pPr>
            <a:r>
              <a:rPr lang="ja-JP" altLang="en-US" dirty="0" smtClean="0"/>
              <a:t>まとめ</a:t>
            </a:r>
            <a:endParaRPr lang="en-US" altLang="ja-JP" dirty="0" smtClean="0"/>
          </a:p>
        </p:txBody>
      </p:sp>
    </p:spTree>
    <p:extLst>
      <p:ext uri="{BB962C8B-B14F-4D97-AF65-F5344CB8AC3E}">
        <p14:creationId xmlns:p14="http://schemas.microsoft.com/office/powerpoint/2010/main" val="3205351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発表</a:t>
            </a:r>
            <a:r>
              <a:rPr lang="ja-JP" altLang="en-US" dirty="0" smtClean="0"/>
              <a:t>の</a:t>
            </a:r>
            <a:r>
              <a:rPr lang="ja-JP" altLang="en-US" dirty="0"/>
              <a:t>構成</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lang="ja-JP" altLang="en-US" dirty="0" smtClean="0"/>
              <a:t>ライトマップの効果</a:t>
            </a:r>
            <a:endParaRPr lang="en-US" altLang="ja-JP" dirty="0"/>
          </a:p>
          <a:p>
            <a:pPr marL="457200" indent="-457200">
              <a:buSzPct val="100000"/>
              <a:buFont typeface="+mj-lt"/>
              <a:buAutoNum type="arabicPeriod"/>
            </a:pPr>
            <a:r>
              <a:rPr lang="ja-JP" altLang="en-US" dirty="0" smtClean="0"/>
              <a:t>ワークフローの構築</a:t>
            </a:r>
            <a:endParaRPr lang="en-US" altLang="ja-JP" dirty="0"/>
          </a:p>
          <a:p>
            <a:pPr marL="457200" indent="-457200">
              <a:buSzPct val="100000"/>
              <a:buFont typeface="+mj-lt"/>
              <a:buAutoNum type="arabicPeriod"/>
            </a:pPr>
            <a:r>
              <a:rPr lang="ja-JP" altLang="en-US" dirty="0" smtClean="0"/>
              <a:t>正しいライトマップを目指して</a:t>
            </a:r>
            <a:endParaRPr lang="en-US" altLang="ja-JP" dirty="0" smtClean="0"/>
          </a:p>
          <a:p>
            <a:pPr marL="457200" indent="-457200">
              <a:buSzPct val="100000"/>
              <a:buFont typeface="+mj-lt"/>
              <a:buAutoNum type="arabicPeriod"/>
            </a:pPr>
            <a:r>
              <a:rPr lang="ja-JP" altLang="en-US" dirty="0" smtClean="0"/>
              <a:t>クオリティアップ</a:t>
            </a:r>
            <a:endParaRPr lang="en-US" altLang="ja-JP" dirty="0"/>
          </a:p>
          <a:p>
            <a:pPr marL="457200" indent="-457200">
              <a:buSzPct val="100000"/>
              <a:buFont typeface="+mj-lt"/>
              <a:buAutoNum type="arabicPeriod"/>
            </a:pPr>
            <a:r>
              <a:rPr lang="ja-JP" altLang="en-US" dirty="0" smtClean="0"/>
              <a:t>まとめ</a:t>
            </a:r>
            <a:endParaRPr lang="en-US" altLang="ja-JP" dirty="0" smtClean="0"/>
          </a:p>
        </p:txBody>
      </p:sp>
    </p:spTree>
    <p:extLst>
      <p:ext uri="{BB962C8B-B14F-4D97-AF65-F5344CB8AC3E}">
        <p14:creationId xmlns:p14="http://schemas.microsoft.com/office/powerpoint/2010/main" val="4076713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発表</a:t>
            </a:r>
            <a:r>
              <a:rPr lang="ja-JP" altLang="en-US" dirty="0" smtClean="0"/>
              <a:t>の</a:t>
            </a:r>
            <a:r>
              <a:rPr lang="ja-JP" altLang="en-US" dirty="0"/>
              <a:t>構成</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lang="ja-JP" altLang="en-US" dirty="0" smtClean="0"/>
              <a:t>ライトマップの効果</a:t>
            </a:r>
            <a:endParaRPr lang="en-US" altLang="ja-JP" dirty="0"/>
          </a:p>
          <a:p>
            <a:pPr marL="457200" indent="-457200">
              <a:buSzPct val="100000"/>
              <a:buFont typeface="+mj-lt"/>
              <a:buAutoNum type="arabicPeriod"/>
            </a:pPr>
            <a:r>
              <a:rPr lang="ja-JP" altLang="en-US" dirty="0" smtClean="0"/>
              <a:t>ワークフローの構築</a:t>
            </a:r>
            <a:endParaRPr lang="en-US" altLang="ja-JP" dirty="0"/>
          </a:p>
          <a:p>
            <a:pPr marL="457200" indent="-457200">
              <a:buSzPct val="100000"/>
              <a:buFont typeface="+mj-lt"/>
              <a:buAutoNum type="arabicPeriod"/>
            </a:pPr>
            <a:r>
              <a:rPr lang="ja-JP" altLang="en-US" dirty="0" smtClean="0"/>
              <a:t>正しい</a:t>
            </a:r>
            <a:r>
              <a:rPr lang="ja-JP" altLang="en-US" dirty="0"/>
              <a:t>ライトマップ</a:t>
            </a:r>
            <a:r>
              <a:rPr lang="ja-JP" altLang="en-US" dirty="0" smtClean="0"/>
              <a:t>を目指して</a:t>
            </a:r>
            <a:endParaRPr lang="en-US" altLang="ja-JP" dirty="0" smtClean="0"/>
          </a:p>
          <a:p>
            <a:pPr marL="639763" lvl="1" indent="-457200">
              <a:buSzPct val="100000"/>
              <a:buFont typeface="+mj-lt"/>
              <a:buAutoNum type="romanLcPeriod"/>
            </a:pPr>
            <a:r>
              <a:rPr lang="ja-JP" altLang="en-US" dirty="0" smtClean="0">
                <a:solidFill>
                  <a:schemeClr val="accent6"/>
                </a:solidFill>
              </a:rPr>
              <a:t>ベイク</a:t>
            </a:r>
            <a:r>
              <a:rPr lang="ja-JP" altLang="en-US" dirty="0">
                <a:solidFill>
                  <a:schemeClr val="accent6"/>
                </a:solidFill>
              </a:rPr>
              <a:t>環境</a:t>
            </a:r>
            <a:r>
              <a:rPr lang="ja-JP" altLang="en-US" dirty="0" smtClean="0">
                <a:solidFill>
                  <a:schemeClr val="accent6"/>
                </a:solidFill>
              </a:rPr>
              <a:t>の確認</a:t>
            </a:r>
            <a:endParaRPr lang="en-US" altLang="ja-JP" dirty="0" smtClean="0">
              <a:solidFill>
                <a:schemeClr val="accent6"/>
              </a:solidFill>
            </a:endParaRPr>
          </a:p>
          <a:p>
            <a:pPr marL="639763" lvl="1" indent="-457200">
              <a:buSzPct val="100000"/>
              <a:buFont typeface="+mj-lt"/>
              <a:buAutoNum type="romanLcPeriod"/>
            </a:pPr>
            <a:r>
              <a:rPr lang="ja-JP" altLang="en-US" dirty="0"/>
              <a:t>実</a:t>
            </a:r>
            <a:r>
              <a:rPr lang="ja-JP" altLang="en-US" dirty="0" smtClean="0"/>
              <a:t>世界の光源環境を再現するパラメータ</a:t>
            </a:r>
            <a:endParaRPr lang="en-US" altLang="ja-JP" dirty="0"/>
          </a:p>
          <a:p>
            <a:pPr marL="457200" indent="-457200">
              <a:buSzPct val="100000"/>
              <a:buFont typeface="+mj-lt"/>
              <a:buAutoNum type="arabicPeriod"/>
            </a:pPr>
            <a:r>
              <a:rPr lang="ja-JP" altLang="en-US" dirty="0" smtClean="0"/>
              <a:t>クオリティアップ</a:t>
            </a:r>
            <a:endParaRPr lang="en-US" altLang="ja-JP" dirty="0"/>
          </a:p>
          <a:p>
            <a:pPr marL="457200" indent="-457200">
              <a:buSzPct val="100000"/>
              <a:buFont typeface="+mj-lt"/>
              <a:buAutoNum type="arabicPeriod"/>
            </a:pPr>
            <a:r>
              <a:rPr lang="ja-JP" altLang="en-US" dirty="0" smtClean="0"/>
              <a:t>まとめ</a:t>
            </a:r>
            <a:endParaRPr lang="en-US" altLang="ja-JP" dirty="0" smtClean="0"/>
          </a:p>
        </p:txBody>
      </p:sp>
    </p:spTree>
    <p:extLst>
      <p:ext uri="{BB962C8B-B14F-4D97-AF65-F5344CB8AC3E}">
        <p14:creationId xmlns:p14="http://schemas.microsoft.com/office/powerpoint/2010/main" val="2996645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Museum</a:t>
            </a:r>
            <a:r>
              <a:rPr lang="ja-JP" altLang="en-US" dirty="0" smtClean="0"/>
              <a:t>デモの光源設定</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smtClean="0"/>
              <a:t>directional light</a:t>
            </a:r>
            <a:r>
              <a:rPr lang="ja-JP" altLang="en-US" dirty="0" smtClean="0"/>
              <a:t> </a:t>
            </a:r>
            <a:r>
              <a:rPr lang="en-US" altLang="ja-JP" dirty="0" smtClean="0"/>
              <a:t>×</a:t>
            </a:r>
            <a:r>
              <a:rPr lang="ja-JP" altLang="en-US" dirty="0" smtClean="0"/>
              <a:t>１</a:t>
            </a:r>
            <a:endParaRPr lang="en-US" altLang="ja-JP" dirty="0" smtClean="0"/>
          </a:p>
          <a:p>
            <a:pPr lvl="1"/>
            <a:r>
              <a:rPr lang="ja-JP" altLang="en-US" sz="1900" dirty="0" smtClean="0"/>
              <a:t>太陽の直接光を再現</a:t>
            </a:r>
            <a:endParaRPr lang="en-US" altLang="ja-JP" sz="1900" dirty="0" smtClean="0"/>
          </a:p>
          <a:p>
            <a:pPr lvl="1"/>
            <a:r>
              <a:rPr lang="ja-JP" altLang="en-US" sz="1900" dirty="0"/>
              <a:t>パラメータ</a:t>
            </a:r>
            <a:endParaRPr lang="en-US" altLang="ja-JP" sz="1900" dirty="0" smtClean="0"/>
          </a:p>
          <a:p>
            <a:pPr lvl="2"/>
            <a:r>
              <a:rPr lang="ja-JP" altLang="en-US" sz="1900" dirty="0" smtClean="0"/>
              <a:t>マルチプライヤ </a:t>
            </a:r>
            <a:r>
              <a:rPr lang="en-US" altLang="ja-JP" sz="1900" dirty="0" smtClean="0"/>
              <a:t>(</a:t>
            </a:r>
            <a:r>
              <a:rPr lang="ja-JP" altLang="en-US" sz="1900" dirty="0" smtClean="0"/>
              <a:t>強さのスカラー値</a:t>
            </a:r>
            <a:r>
              <a:rPr lang="en-US" altLang="ja-JP" sz="1900" dirty="0" smtClean="0"/>
              <a:t>)</a:t>
            </a:r>
          </a:p>
          <a:p>
            <a:pPr lvl="2"/>
            <a:r>
              <a:rPr lang="ja-JP" altLang="en-US" sz="1900" dirty="0" smtClean="0"/>
              <a:t>カラー</a:t>
            </a:r>
            <a:endParaRPr lang="en-US" altLang="ja-JP" sz="1900" dirty="0" smtClean="0"/>
          </a:p>
          <a:p>
            <a:pPr lvl="2"/>
            <a:endParaRPr lang="en-US" altLang="ja-JP" sz="1500" dirty="0" smtClean="0"/>
          </a:p>
          <a:p>
            <a:r>
              <a:rPr lang="en-US" altLang="ja-JP" dirty="0"/>
              <a:t>s</a:t>
            </a:r>
            <a:r>
              <a:rPr lang="en-US" altLang="ja-JP" dirty="0" smtClean="0"/>
              <a:t>ky light</a:t>
            </a:r>
          </a:p>
          <a:p>
            <a:pPr lvl="1"/>
            <a:r>
              <a:rPr lang="ja-JP" altLang="en-US" sz="1900" dirty="0" smtClean="0"/>
              <a:t>天空光を再現</a:t>
            </a:r>
            <a:endParaRPr lang="en-US" altLang="ja-JP" sz="1900" dirty="0" smtClean="0"/>
          </a:p>
          <a:p>
            <a:pPr lvl="1"/>
            <a:r>
              <a:rPr lang="en-US" altLang="ja-JP" sz="1900" dirty="0" smtClean="0"/>
              <a:t>3ds Max</a:t>
            </a:r>
            <a:r>
              <a:rPr lang="ja-JP" altLang="en-US" sz="1900" dirty="0" smtClean="0"/>
              <a:t>における環境マップ</a:t>
            </a:r>
            <a:endParaRPr lang="en-US" altLang="ja-JP" sz="1900" dirty="0" smtClean="0"/>
          </a:p>
          <a:p>
            <a:pPr lvl="2"/>
            <a:r>
              <a:rPr lang="en-US" altLang="ja-JP" sz="1900" dirty="0" smtClean="0"/>
              <a:t>HDR</a:t>
            </a:r>
            <a:r>
              <a:rPr lang="ja-JP" altLang="en-US" sz="1900" dirty="0" smtClean="0"/>
              <a:t>スカイマップ</a:t>
            </a:r>
            <a:endParaRPr lang="en-US" altLang="ja-JP" sz="2200" dirty="0" smtClean="0"/>
          </a:p>
        </p:txBody>
      </p:sp>
      <p:grpSp>
        <p:nvGrpSpPr>
          <p:cNvPr id="7" name="グループ化 6"/>
          <p:cNvGrpSpPr/>
          <p:nvPr/>
        </p:nvGrpSpPr>
        <p:grpSpPr>
          <a:xfrm>
            <a:off x="5148064" y="1483722"/>
            <a:ext cx="3146049" cy="1225188"/>
            <a:chOff x="5116105" y="1491630"/>
            <a:chExt cx="3146049" cy="1225188"/>
          </a:xfrm>
        </p:grpSpPr>
        <p:grpSp>
          <p:nvGrpSpPr>
            <p:cNvPr id="5" name="グループ化 4"/>
            <p:cNvGrpSpPr/>
            <p:nvPr/>
          </p:nvGrpSpPr>
          <p:grpSpPr>
            <a:xfrm>
              <a:off x="6444208" y="1491630"/>
              <a:ext cx="1817946" cy="1225188"/>
              <a:chOff x="5997317" y="1274674"/>
              <a:chExt cx="2070596" cy="1395459"/>
            </a:xfrm>
          </p:grpSpPr>
          <p:sp>
            <p:nvSpPr>
              <p:cNvPr id="4" name="正方形/長方形 3"/>
              <p:cNvSpPr/>
              <p:nvPr/>
            </p:nvSpPr>
            <p:spPr>
              <a:xfrm>
                <a:off x="6084168" y="1787633"/>
                <a:ext cx="882500" cy="8825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2914612">
                <a:off x="7066315" y="1121141"/>
                <a:ext cx="118190" cy="752330"/>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下矢印 15"/>
              <p:cNvSpPr/>
              <p:nvPr/>
            </p:nvSpPr>
            <p:spPr>
              <a:xfrm rot="2914612">
                <a:off x="7256099" y="1342870"/>
                <a:ext cx="118190" cy="805171"/>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下矢印 16"/>
              <p:cNvSpPr/>
              <p:nvPr/>
            </p:nvSpPr>
            <p:spPr>
              <a:xfrm rot="2914612">
                <a:off x="6802337" y="908278"/>
                <a:ext cx="118190" cy="1008545"/>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下矢印 17"/>
              <p:cNvSpPr/>
              <p:nvPr/>
            </p:nvSpPr>
            <p:spPr>
              <a:xfrm rot="2914612">
                <a:off x="6561565" y="710426"/>
                <a:ext cx="118190" cy="1246686"/>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下矢印 18"/>
              <p:cNvSpPr/>
              <p:nvPr/>
            </p:nvSpPr>
            <p:spPr>
              <a:xfrm rot="2914612">
                <a:off x="7341135" y="1487391"/>
                <a:ext cx="118190" cy="1011839"/>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 name="下矢印 19"/>
              <p:cNvSpPr/>
              <p:nvPr/>
            </p:nvSpPr>
            <p:spPr>
              <a:xfrm rot="2914612">
                <a:off x="7406138" y="1616827"/>
                <a:ext cx="118190" cy="1205361"/>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26" name="下矢印 25"/>
            <p:cNvSpPr/>
            <p:nvPr/>
          </p:nvSpPr>
          <p:spPr>
            <a:xfrm rot="2914612">
              <a:off x="6285483" y="624968"/>
              <a:ext cx="103769" cy="2442526"/>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pic>
        <p:nvPicPr>
          <p:cNvPr id="15" name="Picture 2" descr="C:\Users\NEO-G\Desktop\SkyMap太陽なし.bmp"/>
          <p:cNvPicPr>
            <a:picLocks noChangeAspect="1" noChangeArrowheads="1"/>
          </p:cNvPicPr>
          <p:nvPr/>
        </p:nvPicPr>
        <p:blipFill>
          <a:blip r:embed="rId3" cstate="print"/>
          <a:srcRect/>
          <a:stretch>
            <a:fillRect/>
          </a:stretch>
        </p:blipFill>
        <p:spPr bwMode="auto">
          <a:xfrm>
            <a:off x="5652120" y="3200587"/>
            <a:ext cx="2589435" cy="1294718"/>
          </a:xfrm>
          <a:prstGeom prst="rect">
            <a:avLst/>
          </a:prstGeom>
          <a:noFill/>
        </p:spPr>
      </p:pic>
      <p:grpSp>
        <p:nvGrpSpPr>
          <p:cNvPr id="21" name="グループ化 20"/>
          <p:cNvGrpSpPr/>
          <p:nvPr/>
        </p:nvGrpSpPr>
        <p:grpSpPr>
          <a:xfrm>
            <a:off x="7749795" y="880532"/>
            <a:ext cx="629802" cy="629366"/>
            <a:chOff x="6849449" y="927513"/>
            <a:chExt cx="629802" cy="629366"/>
          </a:xfrm>
        </p:grpSpPr>
        <p:sp>
          <p:nvSpPr>
            <p:cNvPr id="22" name="円/楕円 21"/>
            <p:cNvSpPr/>
            <p:nvPr/>
          </p:nvSpPr>
          <p:spPr>
            <a:xfrm>
              <a:off x="6983703" y="1061548"/>
              <a:ext cx="361296" cy="36129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rot="10800000">
              <a:off x="7108129" y="1468344"/>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a:off x="7100060" y="927513"/>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16200000">
              <a:off x="6836082"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p:cNvSpPr/>
            <p:nvPr/>
          </p:nvSpPr>
          <p:spPr>
            <a:xfrm rot="5400000">
              <a:off x="7377349"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2424855">
              <a:off x="7285877" y="1001009"/>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rot="18956422">
              <a:off x="6917455" y="1006027"/>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13701602">
              <a:off x="6913271" y="1389235"/>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7914141">
              <a:off x="7310554" y="1378576"/>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816085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ベイク環境で確認すべきこと</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ライトマップにベイク</a:t>
            </a:r>
            <a:r>
              <a:rPr lang="ja-JP" altLang="en-US" dirty="0"/>
              <a:t>されて</a:t>
            </a:r>
            <a:r>
              <a:rPr lang="ja-JP" altLang="en-US" dirty="0" smtClean="0"/>
              <a:t>いる値の確認</a:t>
            </a:r>
            <a:endParaRPr lang="en-US" altLang="ja-JP" dirty="0" smtClean="0"/>
          </a:p>
          <a:p>
            <a:pPr lvl="1"/>
            <a:r>
              <a:rPr lang="ja-JP" altLang="en-US" dirty="0" smtClean="0"/>
              <a:t>マニュアル</a:t>
            </a:r>
            <a:r>
              <a:rPr lang="ja-JP" altLang="en-US" dirty="0"/>
              <a:t>に</a:t>
            </a:r>
            <a:r>
              <a:rPr lang="ja-JP" altLang="en-US" dirty="0" smtClean="0"/>
              <a:t>は詳しく書かれていない</a:t>
            </a:r>
            <a:endParaRPr lang="en-US" altLang="ja-JP" dirty="0" smtClean="0"/>
          </a:p>
          <a:p>
            <a:r>
              <a:rPr lang="ja-JP" altLang="en-US" dirty="0" smtClean="0"/>
              <a:t>光源の入力</a:t>
            </a:r>
            <a:r>
              <a:rPr lang="ja-JP" altLang="en-US" dirty="0"/>
              <a:t>と</a:t>
            </a:r>
            <a:r>
              <a:rPr lang="ja-JP" altLang="en-US" dirty="0" smtClean="0"/>
              <a:t>出力の関係を確認</a:t>
            </a:r>
            <a:endParaRPr lang="en-US" altLang="ja-JP" dirty="0" smtClean="0"/>
          </a:p>
          <a:p>
            <a:pPr lvl="1"/>
            <a:r>
              <a:rPr lang="en-US" altLang="ja-JP" dirty="0"/>
              <a:t>d</a:t>
            </a:r>
            <a:r>
              <a:rPr lang="en-US" altLang="ja-JP" dirty="0" smtClean="0"/>
              <a:t>irectional light: </a:t>
            </a:r>
            <a:r>
              <a:rPr lang="ja-JP" altLang="en-US" dirty="0" smtClean="0"/>
              <a:t>マルチプライヤ、カラー</a:t>
            </a:r>
            <a:endParaRPr lang="en-US" altLang="ja-JP" dirty="0" smtClean="0"/>
          </a:p>
          <a:p>
            <a:pPr lvl="1"/>
            <a:r>
              <a:rPr lang="en-US" altLang="ja-JP" dirty="0" smtClean="0"/>
              <a:t>sky light: </a:t>
            </a:r>
            <a:r>
              <a:rPr lang="ja-JP" altLang="en-US" dirty="0" smtClean="0"/>
              <a:t>スカイマップ</a:t>
            </a:r>
            <a:endParaRPr lang="en-US" altLang="ja-JP" dirty="0" smtClean="0"/>
          </a:p>
          <a:p>
            <a:pPr lvl="1"/>
            <a:endParaRPr lang="en-US" altLang="ja-JP" dirty="0"/>
          </a:p>
          <a:p>
            <a:r>
              <a:rPr lang="ja-JP" altLang="en-US" dirty="0"/>
              <a:t>光源</a:t>
            </a:r>
            <a:r>
              <a:rPr lang="ja-JP" altLang="en-US" dirty="0" smtClean="0"/>
              <a:t>の設定を行うために確認する必要がある</a:t>
            </a:r>
            <a:endParaRPr lang="en-US" altLang="ja-JP" dirty="0" smtClean="0"/>
          </a:p>
        </p:txBody>
      </p:sp>
    </p:spTree>
    <p:extLst>
      <p:ext uri="{BB962C8B-B14F-4D97-AF65-F5344CB8AC3E}">
        <p14:creationId xmlns:p14="http://schemas.microsoft.com/office/powerpoint/2010/main" val="4016525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ライトマップにベイクされるべき値</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2400" dirty="0" smtClean="0"/>
              <a:t>Global Illumination</a:t>
            </a:r>
          </a:p>
          <a:p>
            <a:pPr lvl="1"/>
            <a:r>
              <a:rPr kumimoji="1" lang="ja-JP" altLang="en-US" sz="2000" dirty="0" smtClean="0">
                <a:solidFill>
                  <a:schemeClr val="accent6"/>
                </a:solidFill>
              </a:rPr>
              <a:t>間接光</a:t>
            </a:r>
            <a:r>
              <a:rPr lang="ja-JP" altLang="en-US" sz="2000" dirty="0" smtClean="0"/>
              <a:t>による値</a:t>
            </a:r>
            <a:endParaRPr kumimoji="1" lang="ja-JP" altLang="en-US" sz="2000" dirty="0"/>
          </a:p>
        </p:txBody>
      </p:sp>
      <p:sp>
        <p:nvSpPr>
          <p:cNvPr id="41" name="正方形/長方形 40"/>
          <p:cNvSpPr/>
          <p:nvPr/>
        </p:nvSpPr>
        <p:spPr>
          <a:xfrm>
            <a:off x="3602183" y="1779662"/>
            <a:ext cx="4536505" cy="2808312"/>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6" name="グループ化 65"/>
          <p:cNvGrpSpPr/>
          <p:nvPr/>
        </p:nvGrpSpPr>
        <p:grpSpPr>
          <a:xfrm>
            <a:off x="7175572" y="2026526"/>
            <a:ext cx="629802" cy="629366"/>
            <a:chOff x="6849449" y="927513"/>
            <a:chExt cx="629802" cy="629366"/>
          </a:xfrm>
        </p:grpSpPr>
        <p:sp>
          <p:nvSpPr>
            <p:cNvPr id="67" name="円/楕円 66"/>
            <p:cNvSpPr/>
            <p:nvPr/>
          </p:nvSpPr>
          <p:spPr>
            <a:xfrm>
              <a:off x="6983703" y="1061548"/>
              <a:ext cx="361296" cy="36129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二等辺三角形 67"/>
            <p:cNvSpPr/>
            <p:nvPr/>
          </p:nvSpPr>
          <p:spPr>
            <a:xfrm rot="10800000">
              <a:off x="7108129" y="1468344"/>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二等辺三角形 68"/>
            <p:cNvSpPr/>
            <p:nvPr/>
          </p:nvSpPr>
          <p:spPr>
            <a:xfrm>
              <a:off x="7100060" y="927513"/>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二等辺三角形 69"/>
            <p:cNvSpPr/>
            <p:nvPr/>
          </p:nvSpPr>
          <p:spPr>
            <a:xfrm rot="16200000">
              <a:off x="6836082"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二等辺三角形 70"/>
            <p:cNvSpPr/>
            <p:nvPr/>
          </p:nvSpPr>
          <p:spPr>
            <a:xfrm rot="5400000">
              <a:off x="7377349"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二等辺三角形 71"/>
            <p:cNvSpPr/>
            <p:nvPr/>
          </p:nvSpPr>
          <p:spPr>
            <a:xfrm rot="2424855">
              <a:off x="7285877" y="1001009"/>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二等辺三角形 72"/>
            <p:cNvSpPr/>
            <p:nvPr/>
          </p:nvSpPr>
          <p:spPr>
            <a:xfrm rot="18956422">
              <a:off x="6917455" y="1006027"/>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二等辺三角形 73"/>
            <p:cNvSpPr/>
            <p:nvPr/>
          </p:nvSpPr>
          <p:spPr>
            <a:xfrm rot="13701602">
              <a:off x="6913271" y="1389235"/>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二等辺三角形 74"/>
            <p:cNvSpPr/>
            <p:nvPr/>
          </p:nvSpPr>
          <p:spPr>
            <a:xfrm rot="7914141">
              <a:off x="7310554" y="1378576"/>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3" name="直線矢印コネクタ 52"/>
          <p:cNvCxnSpPr>
            <a:endCxn id="65" idx="7"/>
          </p:cNvCxnSpPr>
          <p:nvPr/>
        </p:nvCxnSpPr>
        <p:spPr>
          <a:xfrm flipH="1">
            <a:off x="5655704" y="2655892"/>
            <a:ext cx="1543503" cy="1814563"/>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3746738" y="1914051"/>
            <a:ext cx="4247934" cy="2601915"/>
          </a:xfrm>
          <a:prstGeom prst="rect">
            <a:avLst/>
          </a:prstGeom>
          <a:noFill/>
          <a:ln w="381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1017257" y="2799509"/>
            <a:ext cx="1566475" cy="830997"/>
            <a:chOff x="764070" y="2166591"/>
            <a:chExt cx="1566475" cy="830997"/>
          </a:xfrm>
        </p:grpSpPr>
        <p:sp>
          <p:nvSpPr>
            <p:cNvPr id="77" name="正方形/長方形 76"/>
            <p:cNvSpPr/>
            <p:nvPr/>
          </p:nvSpPr>
          <p:spPr>
            <a:xfrm>
              <a:off x="813116" y="2166591"/>
              <a:ext cx="1517429" cy="830997"/>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矢印コネクタ 77"/>
            <p:cNvCxnSpPr/>
            <p:nvPr/>
          </p:nvCxnSpPr>
          <p:spPr>
            <a:xfrm>
              <a:off x="1884175" y="2383774"/>
              <a:ext cx="402614" cy="3683"/>
            </a:xfrm>
            <a:prstGeom prst="straightConnector1">
              <a:avLst/>
            </a:prstGeom>
            <a:ln w="762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64070" y="2166591"/>
              <a:ext cx="1245210" cy="830997"/>
            </a:xfrm>
            <a:prstGeom prst="rect">
              <a:avLst/>
            </a:prstGeom>
            <a:noFill/>
          </p:spPr>
          <p:txBody>
            <a:bodyPr wrap="square" rtlCol="0">
              <a:spAutoFit/>
            </a:bodyPr>
            <a:lstStyle/>
            <a:p>
              <a:r>
                <a:rPr kumimoji="1" lang="ja-JP" altLang="en-US" sz="2400" dirty="0" smtClean="0">
                  <a:solidFill>
                    <a:schemeClr val="accent6">
                      <a:lumMod val="40000"/>
                      <a:lumOff val="60000"/>
                    </a:schemeClr>
                  </a:solidFill>
                </a:rPr>
                <a:t>直接光</a:t>
              </a:r>
              <a:endParaRPr lang="en-US" altLang="ja-JP" sz="2400" dirty="0">
                <a:solidFill>
                  <a:schemeClr val="accent6">
                    <a:lumMod val="40000"/>
                    <a:lumOff val="60000"/>
                  </a:schemeClr>
                </a:solidFill>
              </a:endParaRPr>
            </a:p>
            <a:p>
              <a:r>
                <a:rPr lang="ja-JP" altLang="en-US" sz="2400" dirty="0" smtClean="0">
                  <a:solidFill>
                    <a:schemeClr val="accent6"/>
                  </a:solidFill>
                </a:rPr>
                <a:t>間接光</a:t>
              </a:r>
              <a:endParaRPr kumimoji="1" lang="en-US" altLang="ja-JP" sz="2400" dirty="0" smtClean="0">
                <a:solidFill>
                  <a:schemeClr val="accent6"/>
                </a:solidFill>
              </a:endParaRPr>
            </a:p>
          </p:txBody>
        </p:sp>
        <p:cxnSp>
          <p:nvCxnSpPr>
            <p:cNvPr id="82" name="直線矢印コネクタ 81"/>
            <p:cNvCxnSpPr/>
            <p:nvPr/>
          </p:nvCxnSpPr>
          <p:spPr>
            <a:xfrm>
              <a:off x="1884175" y="2779944"/>
              <a:ext cx="402614" cy="3683"/>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直線コネクタ 84"/>
          <p:cNvCxnSpPr>
            <a:endCxn id="4" idx="3"/>
          </p:cNvCxnSpPr>
          <p:nvPr/>
        </p:nvCxnSpPr>
        <p:spPr>
          <a:xfrm>
            <a:off x="7669635" y="2655892"/>
            <a:ext cx="325037" cy="559117"/>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a:stCxn id="4" idx="3"/>
            <a:endCxn id="65" idx="6"/>
          </p:cNvCxnSpPr>
          <p:nvPr/>
        </p:nvCxnSpPr>
        <p:spPr>
          <a:xfrm flipH="1">
            <a:off x="5676107" y="3215009"/>
            <a:ext cx="2318565" cy="130095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3766115" y="2341208"/>
            <a:ext cx="3299206" cy="69583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a:endCxn id="65" idx="1"/>
          </p:cNvCxnSpPr>
          <p:nvPr/>
        </p:nvCxnSpPr>
        <p:spPr>
          <a:xfrm>
            <a:off x="3746738" y="3023405"/>
            <a:ext cx="1810449" cy="144705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5" name="円/楕円 64"/>
          <p:cNvSpPr/>
          <p:nvPr/>
        </p:nvSpPr>
        <p:spPr>
          <a:xfrm>
            <a:off x="5536784" y="4451604"/>
            <a:ext cx="139323" cy="128723"/>
          </a:xfrm>
          <a:prstGeom prst="ellipse">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47267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noFill/>
          </a:ln>
        </p:spPr>
        <p:txBody>
          <a:bodyPr/>
          <a:lstStyle/>
          <a:p>
            <a:r>
              <a:rPr kumimoji="1" lang="ja-JP" altLang="en-US" dirty="0" smtClean="0"/>
              <a:t>“間接光”</a:t>
            </a:r>
            <a:r>
              <a:rPr lang="ja-JP" altLang="en-US" dirty="0" smtClean="0"/>
              <a:t>はどんな値なのか</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sz="2600" dirty="0" smtClean="0">
                <a:solidFill>
                  <a:schemeClr val="accent6"/>
                </a:solidFill>
              </a:rPr>
              <a:t>照度</a:t>
            </a:r>
            <a:r>
              <a:rPr lang="ja-JP" altLang="en-US" sz="2600" dirty="0" smtClean="0"/>
              <a:t>で</a:t>
            </a:r>
            <a:r>
              <a:rPr lang="ja-JP" altLang="en-US" sz="2600" dirty="0"/>
              <a:t>ある</a:t>
            </a:r>
            <a:r>
              <a:rPr lang="ja-JP" altLang="en-US" sz="2600" dirty="0" smtClean="0"/>
              <a:t>と考えられる</a:t>
            </a:r>
            <a:endParaRPr lang="en-US" altLang="ja-JP" sz="2600" dirty="0" smtClean="0"/>
          </a:p>
          <a:p>
            <a:r>
              <a:rPr lang="ja-JP" altLang="en-US" sz="2600" dirty="0" smtClean="0"/>
              <a:t>間接光による照度が</a:t>
            </a:r>
            <a:r>
              <a:rPr lang="en-US" altLang="ja-JP" sz="2600" dirty="0" smtClean="0"/>
              <a:t/>
            </a:r>
            <a:br>
              <a:rPr lang="en-US" altLang="ja-JP" sz="2600" dirty="0" smtClean="0"/>
            </a:br>
            <a:r>
              <a:rPr lang="en-US" altLang="ja-JP" sz="2600" dirty="0" smtClean="0"/>
              <a:t>Global Illumination</a:t>
            </a:r>
          </a:p>
          <a:p>
            <a:pPr marL="0" indent="0">
              <a:buNone/>
            </a:pPr>
            <a:endParaRPr lang="en-US" altLang="ja-JP" sz="2600" dirty="0" smtClean="0"/>
          </a:p>
          <a:p>
            <a:pPr marL="0" indent="0">
              <a:buNone/>
            </a:pPr>
            <a:endParaRPr lang="en-US" altLang="ja-JP" sz="2600" dirty="0"/>
          </a:p>
          <a:p>
            <a:r>
              <a:rPr lang="en-US" altLang="ja-JP" sz="2600" dirty="0" smtClean="0"/>
              <a:t>V-Ray</a:t>
            </a:r>
            <a:r>
              <a:rPr lang="ja-JP" altLang="en-US" sz="2600" dirty="0" smtClean="0"/>
              <a:t>で間接光の照度は出力可能か</a:t>
            </a:r>
            <a:r>
              <a:rPr lang="en-US" altLang="ja-JP" sz="2600" dirty="0" smtClean="0"/>
              <a:t>?</a:t>
            </a:r>
            <a:endParaRPr lang="en-US" altLang="ja-JP" dirty="0" smtClean="0">
              <a:solidFill>
                <a:srgbClr val="FF0000"/>
              </a:solidFill>
            </a:endParaRPr>
          </a:p>
        </p:txBody>
      </p:sp>
      <p:grpSp>
        <p:nvGrpSpPr>
          <p:cNvPr id="18" name="グループ化 17"/>
          <p:cNvGrpSpPr/>
          <p:nvPr/>
        </p:nvGrpSpPr>
        <p:grpSpPr>
          <a:xfrm>
            <a:off x="5076056" y="1059582"/>
            <a:ext cx="2860078" cy="1837152"/>
            <a:chOff x="1003916" y="1975811"/>
            <a:chExt cx="2860078" cy="1837152"/>
          </a:xfrm>
        </p:grpSpPr>
        <p:sp>
          <p:nvSpPr>
            <p:cNvPr id="4" name="正方形/長方形 3"/>
            <p:cNvSpPr/>
            <p:nvPr/>
          </p:nvSpPr>
          <p:spPr>
            <a:xfrm>
              <a:off x="1501121" y="2989642"/>
              <a:ext cx="1865671" cy="53880"/>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003916" y="3043522"/>
              <a:ext cx="2860078" cy="769441"/>
            </a:xfrm>
            <a:prstGeom prst="rect">
              <a:avLst/>
            </a:prstGeom>
            <a:noFill/>
          </p:spPr>
          <p:txBody>
            <a:bodyPr wrap="none" rtlCol="0">
              <a:spAutoFit/>
            </a:bodyPr>
            <a:lstStyle/>
            <a:p>
              <a:pPr algn="ctr"/>
              <a:r>
                <a:rPr kumimoji="1" lang="ja-JP" altLang="en-US" sz="2400" dirty="0" smtClean="0">
                  <a:solidFill>
                    <a:schemeClr val="accent6"/>
                  </a:solidFill>
                </a:rPr>
                <a:t>照度</a:t>
              </a:r>
              <a:endParaRPr kumimoji="1" lang="en-US" altLang="ja-JP" dirty="0" smtClean="0">
                <a:solidFill>
                  <a:schemeClr val="accent6"/>
                </a:solidFill>
              </a:endParaRPr>
            </a:p>
            <a:p>
              <a:pPr algn="ctr"/>
              <a:r>
                <a:rPr lang="ja-JP" altLang="en-US" sz="2000" dirty="0">
                  <a:solidFill>
                    <a:schemeClr val="tx1">
                      <a:lumMod val="75000"/>
                    </a:schemeClr>
                  </a:solidFill>
                </a:rPr>
                <a:t>ある点</a:t>
              </a:r>
              <a:r>
                <a:rPr lang="ja-JP" altLang="en-US" sz="2000" dirty="0" smtClean="0">
                  <a:solidFill>
                    <a:schemeClr val="tx1">
                      <a:lumMod val="75000"/>
                    </a:schemeClr>
                  </a:solidFill>
                </a:rPr>
                <a:t>を照らす光の総量</a:t>
              </a:r>
              <a:endParaRPr lang="en-US" altLang="ja-JP" sz="2000" dirty="0" smtClean="0">
                <a:solidFill>
                  <a:schemeClr val="tx1">
                    <a:lumMod val="75000"/>
                  </a:schemeClr>
                </a:solidFill>
              </a:endParaRPr>
            </a:p>
          </p:txBody>
        </p:sp>
        <p:sp>
          <p:nvSpPr>
            <p:cNvPr id="6" name="円/楕円 5"/>
            <p:cNvSpPr/>
            <p:nvPr/>
          </p:nvSpPr>
          <p:spPr>
            <a:xfrm>
              <a:off x="2375177" y="2914053"/>
              <a:ext cx="134285" cy="134285"/>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rot="19756495">
              <a:off x="2036907" y="1975811"/>
              <a:ext cx="177887" cy="783686"/>
            </a:xfrm>
            <a:prstGeom prst="downArrow">
              <a:avLst>
                <a:gd name="adj1" fmla="val 41709"/>
                <a:gd name="adj2" fmla="val 118402"/>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a:xfrm rot="1843505" flipH="1">
              <a:off x="2630036" y="1981687"/>
              <a:ext cx="177887" cy="783686"/>
            </a:xfrm>
            <a:prstGeom prst="downArrow">
              <a:avLst>
                <a:gd name="adj1" fmla="val 41709"/>
                <a:gd name="adj2" fmla="val 118402"/>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下矢印 31"/>
            <p:cNvSpPr/>
            <p:nvPr/>
          </p:nvSpPr>
          <p:spPr>
            <a:xfrm rot="4291563" flipH="1">
              <a:off x="3009215" y="2338858"/>
              <a:ext cx="177887" cy="783686"/>
            </a:xfrm>
            <a:prstGeom prst="downArrow">
              <a:avLst>
                <a:gd name="adj1" fmla="val 41709"/>
                <a:gd name="adj2" fmla="val 118402"/>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rot="17308437">
              <a:off x="1680810" y="2318500"/>
              <a:ext cx="177887" cy="783686"/>
            </a:xfrm>
            <a:prstGeom prst="downArrow">
              <a:avLst>
                <a:gd name="adj1" fmla="val 41709"/>
                <a:gd name="adj2" fmla="val 118402"/>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43560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V-Ray</a:t>
            </a:r>
            <a:r>
              <a:rPr kumimoji="1" lang="ja-JP" altLang="en-US" dirty="0" smtClean="0"/>
              <a:t>がライトマップに出力する値</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レンダリング</a:t>
            </a:r>
            <a:r>
              <a:rPr lang="ja-JP" altLang="en-US" dirty="0" smtClean="0"/>
              <a:t>設定で選択可能</a:t>
            </a:r>
            <a:endParaRPr kumimoji="1" lang="en-US" altLang="ja-JP" dirty="0" smtClean="0"/>
          </a:p>
          <a:p>
            <a:pPr lvl="1"/>
            <a:r>
              <a:rPr kumimoji="1" lang="en-US" altLang="ja-JP" dirty="0" err="1" smtClean="0"/>
              <a:t>VRayGlobalIllumination</a:t>
            </a:r>
            <a:endParaRPr kumimoji="1" lang="en-US" altLang="ja-JP" dirty="0" smtClean="0"/>
          </a:p>
          <a:p>
            <a:pPr lvl="1"/>
            <a:r>
              <a:rPr lang="en-US" altLang="ja-JP" dirty="0" err="1" smtClean="0"/>
              <a:t>VRayRawLighting</a:t>
            </a:r>
            <a:endParaRPr lang="en-US" altLang="ja-JP" dirty="0" smtClean="0"/>
          </a:p>
          <a:p>
            <a:pPr lvl="1"/>
            <a:r>
              <a:rPr lang="en-US" altLang="ja-JP" dirty="0" err="1" smtClean="0">
                <a:solidFill>
                  <a:schemeClr val="accent6"/>
                </a:solidFill>
              </a:rPr>
              <a:t>VRayRawGlobalIllumination</a:t>
            </a:r>
            <a:r>
              <a:rPr lang="ja-JP" altLang="en-US" dirty="0" smtClean="0">
                <a:solidFill>
                  <a:schemeClr val="accent6"/>
                </a:solidFill>
              </a:rPr>
              <a:t>  </a:t>
            </a:r>
            <a:endParaRPr lang="en-US" altLang="ja-JP" dirty="0" smtClean="0">
              <a:solidFill>
                <a:schemeClr val="accent6"/>
              </a:solidFill>
            </a:endParaRPr>
          </a:p>
          <a:p>
            <a:pPr lvl="1"/>
            <a:r>
              <a:rPr lang="en-US" altLang="ja-JP" dirty="0" smtClean="0"/>
              <a:t>… </a:t>
            </a:r>
            <a:r>
              <a:rPr lang="ja-JP" altLang="en-US" dirty="0" smtClean="0"/>
              <a:t>などなど</a:t>
            </a:r>
            <a:endParaRPr lang="en-US" altLang="ja-JP" dirty="0" smtClean="0"/>
          </a:p>
          <a:p>
            <a:r>
              <a:rPr lang="en-US" altLang="ja-JP" dirty="0" err="1" smtClean="0">
                <a:solidFill>
                  <a:schemeClr val="accent6"/>
                </a:solidFill>
              </a:rPr>
              <a:t>VRayRawGlobalIllumination</a:t>
            </a:r>
            <a:r>
              <a:rPr lang="ja-JP" altLang="en-US" dirty="0" err="1" smtClean="0"/>
              <a:t>のよう</a:t>
            </a:r>
            <a:r>
              <a:rPr lang="ja-JP" altLang="en-US" dirty="0" smtClean="0"/>
              <a:t>だが</a:t>
            </a:r>
            <a:r>
              <a:rPr lang="en-US" altLang="ja-JP" dirty="0" smtClean="0"/>
              <a:t>…</a:t>
            </a:r>
            <a:endParaRPr lang="en-US" altLang="ja-JP" dirty="0"/>
          </a:p>
          <a:p>
            <a:pPr lvl="1"/>
            <a:r>
              <a:rPr lang="ja-JP" altLang="en-US" dirty="0"/>
              <a:t>マニュアルでは</a:t>
            </a:r>
            <a:r>
              <a:rPr lang="en-US" altLang="ja-JP" dirty="0"/>
              <a:t>”Global Illumination</a:t>
            </a:r>
            <a:r>
              <a:rPr lang="ja-JP" altLang="en-US" dirty="0"/>
              <a:t>の値</a:t>
            </a:r>
            <a:r>
              <a:rPr lang="en-US" altLang="ja-JP" dirty="0" smtClean="0"/>
              <a:t>”</a:t>
            </a:r>
          </a:p>
          <a:p>
            <a:r>
              <a:rPr lang="ja-JP" altLang="en-US" dirty="0" smtClean="0"/>
              <a:t>本当に</a:t>
            </a:r>
            <a:r>
              <a:rPr lang="en-US" altLang="ja-JP" dirty="0" err="1" smtClean="0">
                <a:solidFill>
                  <a:schemeClr val="accent6"/>
                </a:solidFill>
              </a:rPr>
              <a:t>VRayRawGlobalIllumination</a:t>
            </a:r>
            <a:r>
              <a:rPr lang="ja-JP" altLang="en-US" dirty="0" smtClean="0"/>
              <a:t>で正解なのか</a:t>
            </a:r>
            <a:r>
              <a:rPr lang="en-US" altLang="ja-JP" dirty="0" smtClean="0"/>
              <a:t>?</a:t>
            </a:r>
          </a:p>
          <a:p>
            <a:endParaRPr kumimoji="1" lang="en-US" altLang="ja-JP" dirty="0" smtClean="0"/>
          </a:p>
          <a:p>
            <a:pPr lvl="1"/>
            <a:endParaRPr kumimoji="1" lang="ja-JP" altLang="en-US" dirty="0"/>
          </a:p>
        </p:txBody>
      </p:sp>
    </p:spTree>
    <p:extLst>
      <p:ext uri="{BB962C8B-B14F-4D97-AF65-F5344CB8AC3E}">
        <p14:creationId xmlns:p14="http://schemas.microsoft.com/office/powerpoint/2010/main" val="7334701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簡易</a:t>
            </a:r>
            <a:r>
              <a:rPr kumimoji="1" lang="ja-JP" altLang="en-US" dirty="0" smtClean="0"/>
              <a:t>なシーンでレンダリング</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endParaRPr lang="en-US" altLang="ja-JP" dirty="0"/>
          </a:p>
          <a:p>
            <a:endParaRPr kumimoji="1" lang="en-US" altLang="ja-JP" dirty="0" smtClean="0"/>
          </a:p>
          <a:p>
            <a:endParaRPr lang="en-US" altLang="ja-JP" dirty="0"/>
          </a:p>
          <a:p>
            <a:endParaRPr kumimoji="1" lang="en-US" altLang="ja-JP" dirty="0" smtClean="0"/>
          </a:p>
          <a:p>
            <a:endParaRPr lang="en-US" altLang="ja-JP" dirty="0"/>
          </a:p>
          <a:p>
            <a:endParaRPr kumimoji="1" lang="en-US" altLang="ja-JP" sz="2600" dirty="0" smtClean="0"/>
          </a:p>
          <a:p>
            <a:r>
              <a:rPr lang="en-US" altLang="ja-JP" dirty="0" err="1" smtClean="0">
                <a:solidFill>
                  <a:schemeClr val="accent6"/>
                </a:solidFill>
              </a:rPr>
              <a:t>VRayRawGlobalIllumination</a:t>
            </a:r>
            <a:r>
              <a:rPr lang="ja-JP" altLang="en-US" dirty="0" smtClean="0"/>
              <a:t>が間接光のようだが</a:t>
            </a:r>
            <a:endParaRPr lang="en-US" altLang="ja-JP" dirty="0" smtClean="0"/>
          </a:p>
          <a:p>
            <a:pPr lvl="1"/>
            <a:r>
              <a:rPr lang="ja-JP" altLang="en-US" dirty="0"/>
              <a:t>照度かどうか</a:t>
            </a:r>
            <a:r>
              <a:rPr lang="ja-JP" altLang="en-US" dirty="0" smtClean="0"/>
              <a:t>はわからない</a:t>
            </a:r>
            <a:endParaRPr lang="en-US" altLang="ja-JP" dirty="0" smtClean="0"/>
          </a:p>
          <a:p>
            <a:r>
              <a:rPr lang="ja-JP" altLang="en-US" dirty="0"/>
              <a:t>もう</a:t>
            </a:r>
            <a:r>
              <a:rPr lang="ja-JP" altLang="en-US" dirty="0" smtClean="0"/>
              <a:t>少し詳しく調べる必要がある</a:t>
            </a:r>
            <a:endParaRPr lang="ja-JP" altLang="en-US" dirty="0"/>
          </a:p>
        </p:txBody>
      </p:sp>
      <p:grpSp>
        <p:nvGrpSpPr>
          <p:cNvPr id="19" name="グループ化 18"/>
          <p:cNvGrpSpPr/>
          <p:nvPr/>
        </p:nvGrpSpPr>
        <p:grpSpPr>
          <a:xfrm>
            <a:off x="572778" y="1030402"/>
            <a:ext cx="1876347" cy="2183280"/>
            <a:chOff x="678897" y="1027072"/>
            <a:chExt cx="1876347" cy="2183280"/>
          </a:xfrm>
        </p:grpSpPr>
        <p:sp>
          <p:nvSpPr>
            <p:cNvPr id="13" name="正方形/長方形 12"/>
            <p:cNvSpPr/>
            <p:nvPr/>
          </p:nvSpPr>
          <p:spPr>
            <a:xfrm>
              <a:off x="689082" y="1027072"/>
              <a:ext cx="1860326" cy="2183280"/>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744" y="1122164"/>
              <a:ext cx="1743839" cy="1485400"/>
            </a:xfrm>
            <a:prstGeom prst="rect">
              <a:avLst/>
            </a:prstGeom>
          </p:spPr>
        </p:pic>
        <p:sp>
          <p:nvSpPr>
            <p:cNvPr id="6" name="テキスト ボックス 5"/>
            <p:cNvSpPr txBox="1"/>
            <p:nvPr/>
          </p:nvSpPr>
          <p:spPr>
            <a:xfrm>
              <a:off x="678897" y="2616865"/>
              <a:ext cx="1876347" cy="369332"/>
            </a:xfrm>
            <a:prstGeom prst="rect">
              <a:avLst/>
            </a:prstGeom>
            <a:noFill/>
          </p:spPr>
          <p:txBody>
            <a:bodyPr wrap="none" rtlCol="0">
              <a:spAutoFit/>
            </a:bodyPr>
            <a:lstStyle/>
            <a:p>
              <a:r>
                <a:rPr kumimoji="1" lang="en-US" altLang="ja-JP" dirty="0" smtClean="0">
                  <a:solidFill>
                    <a:schemeClr val="tx1">
                      <a:lumMod val="75000"/>
                    </a:schemeClr>
                  </a:solidFill>
                </a:rPr>
                <a:t>V-Ray</a:t>
              </a:r>
              <a:r>
                <a:rPr kumimoji="1" lang="ja-JP" altLang="en-US" dirty="0" smtClean="0">
                  <a:solidFill>
                    <a:schemeClr val="tx1">
                      <a:lumMod val="75000"/>
                    </a:schemeClr>
                  </a:solidFill>
                </a:rPr>
                <a:t>の最終出力</a:t>
              </a:r>
              <a:endParaRPr kumimoji="1" lang="ja-JP" altLang="en-US" dirty="0">
                <a:solidFill>
                  <a:schemeClr val="tx1">
                    <a:lumMod val="75000"/>
                  </a:schemeClr>
                </a:solidFill>
              </a:endParaRPr>
            </a:p>
          </p:txBody>
        </p:sp>
      </p:grpSp>
      <p:grpSp>
        <p:nvGrpSpPr>
          <p:cNvPr id="18" name="グループ化 17"/>
          <p:cNvGrpSpPr/>
          <p:nvPr/>
        </p:nvGrpSpPr>
        <p:grpSpPr>
          <a:xfrm>
            <a:off x="4628587" y="1042348"/>
            <a:ext cx="1922077" cy="2194119"/>
            <a:chOff x="2645692" y="1020532"/>
            <a:chExt cx="1922077" cy="2194119"/>
          </a:xfrm>
        </p:grpSpPr>
        <p:sp>
          <p:nvSpPr>
            <p:cNvPr id="14" name="正方形/長方形 13"/>
            <p:cNvSpPr/>
            <p:nvPr/>
          </p:nvSpPr>
          <p:spPr>
            <a:xfrm>
              <a:off x="2682642" y="1020532"/>
              <a:ext cx="1885127" cy="2183280"/>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335" y="1114173"/>
              <a:ext cx="1775259" cy="1512163"/>
            </a:xfrm>
            <a:prstGeom prst="rect">
              <a:avLst/>
            </a:prstGeom>
          </p:spPr>
        </p:pic>
        <p:sp>
          <p:nvSpPr>
            <p:cNvPr id="8" name="テキスト ボックス 7"/>
            <p:cNvSpPr txBox="1"/>
            <p:nvPr/>
          </p:nvSpPr>
          <p:spPr>
            <a:xfrm>
              <a:off x="2645692" y="2568320"/>
              <a:ext cx="1917000" cy="646331"/>
            </a:xfrm>
            <a:prstGeom prst="rect">
              <a:avLst/>
            </a:prstGeom>
            <a:noFill/>
          </p:spPr>
          <p:txBody>
            <a:bodyPr wrap="none" rtlCol="0">
              <a:spAutoFit/>
            </a:bodyPr>
            <a:lstStyle/>
            <a:p>
              <a:pPr algn="ctr"/>
              <a:r>
                <a:rPr kumimoji="1" lang="en-US" altLang="ja-JP" dirty="0" err="1" smtClean="0">
                  <a:solidFill>
                    <a:schemeClr val="accent6"/>
                  </a:solidFill>
                </a:rPr>
                <a:t>VRayRaw</a:t>
              </a:r>
              <a:r>
                <a:rPr kumimoji="1" lang="en-US" altLang="ja-JP" dirty="0" smtClean="0">
                  <a:solidFill>
                    <a:schemeClr val="accent6"/>
                  </a:solidFill>
                </a:rPr>
                <a:t/>
              </a:r>
              <a:br>
                <a:rPr kumimoji="1" lang="en-US" altLang="ja-JP" dirty="0" smtClean="0">
                  <a:solidFill>
                    <a:schemeClr val="accent6"/>
                  </a:solidFill>
                </a:rPr>
              </a:br>
              <a:r>
                <a:rPr kumimoji="1" lang="en-US" altLang="ja-JP" dirty="0" err="1" smtClean="0">
                  <a:solidFill>
                    <a:schemeClr val="accent6"/>
                  </a:solidFill>
                </a:rPr>
                <a:t>GlobalIllumination</a:t>
              </a:r>
              <a:endParaRPr kumimoji="1" lang="ja-JP" altLang="en-US" dirty="0">
                <a:solidFill>
                  <a:schemeClr val="accent6"/>
                </a:solidFill>
              </a:endParaRPr>
            </a:p>
          </p:txBody>
        </p:sp>
      </p:grpSp>
      <p:grpSp>
        <p:nvGrpSpPr>
          <p:cNvPr id="17" name="グループ化 16"/>
          <p:cNvGrpSpPr/>
          <p:nvPr/>
        </p:nvGrpSpPr>
        <p:grpSpPr>
          <a:xfrm>
            <a:off x="6666920" y="1041728"/>
            <a:ext cx="1917000" cy="2183280"/>
            <a:chOff x="4706685" y="1032805"/>
            <a:chExt cx="1917000" cy="2183280"/>
          </a:xfrm>
        </p:grpSpPr>
        <p:sp>
          <p:nvSpPr>
            <p:cNvPr id="16" name="正方形/長方形 15"/>
            <p:cNvSpPr/>
            <p:nvPr/>
          </p:nvSpPr>
          <p:spPr>
            <a:xfrm>
              <a:off x="4711762" y="1032805"/>
              <a:ext cx="1895167" cy="2183280"/>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1697" y="1114173"/>
              <a:ext cx="1783779" cy="1519421"/>
            </a:xfrm>
            <a:prstGeom prst="rect">
              <a:avLst/>
            </a:prstGeom>
          </p:spPr>
        </p:pic>
        <p:sp>
          <p:nvSpPr>
            <p:cNvPr id="10" name="テキスト ボックス 9"/>
            <p:cNvSpPr txBox="1"/>
            <p:nvPr/>
          </p:nvSpPr>
          <p:spPr>
            <a:xfrm>
              <a:off x="4706685" y="2564021"/>
              <a:ext cx="1917000" cy="646331"/>
            </a:xfrm>
            <a:prstGeom prst="rect">
              <a:avLst/>
            </a:prstGeom>
            <a:noFill/>
          </p:spPr>
          <p:txBody>
            <a:bodyPr wrap="none" rtlCol="0">
              <a:spAutoFit/>
            </a:bodyPr>
            <a:lstStyle/>
            <a:p>
              <a:pPr algn="ctr"/>
              <a:r>
                <a:rPr kumimoji="1" lang="en-US" altLang="ja-JP" dirty="0" err="1" smtClean="0">
                  <a:solidFill>
                    <a:schemeClr val="tx1">
                      <a:lumMod val="75000"/>
                    </a:schemeClr>
                  </a:solidFill>
                </a:rPr>
                <a:t>VRay</a:t>
              </a:r>
              <a:r>
                <a:rPr kumimoji="1" lang="en-US" altLang="ja-JP" dirty="0" smtClean="0">
                  <a:solidFill>
                    <a:schemeClr val="tx1">
                      <a:lumMod val="75000"/>
                    </a:schemeClr>
                  </a:solidFill>
                </a:rPr>
                <a:t/>
              </a:r>
              <a:br>
                <a:rPr kumimoji="1" lang="en-US" altLang="ja-JP" dirty="0" smtClean="0">
                  <a:solidFill>
                    <a:schemeClr val="tx1">
                      <a:lumMod val="75000"/>
                    </a:schemeClr>
                  </a:solidFill>
                </a:rPr>
              </a:br>
              <a:r>
                <a:rPr kumimoji="1" lang="en-US" altLang="ja-JP" dirty="0" err="1" smtClean="0">
                  <a:solidFill>
                    <a:schemeClr val="tx1">
                      <a:lumMod val="75000"/>
                    </a:schemeClr>
                  </a:solidFill>
                </a:rPr>
                <a:t>GlobalIllumination</a:t>
              </a:r>
              <a:endParaRPr kumimoji="1" lang="ja-JP" altLang="en-US" dirty="0">
                <a:solidFill>
                  <a:schemeClr val="tx1">
                    <a:lumMod val="75000"/>
                  </a:schemeClr>
                </a:solidFill>
              </a:endParaRPr>
            </a:p>
          </p:txBody>
        </p:sp>
      </p:grpSp>
      <p:grpSp>
        <p:nvGrpSpPr>
          <p:cNvPr id="4" name="グループ化 3"/>
          <p:cNvGrpSpPr/>
          <p:nvPr/>
        </p:nvGrpSpPr>
        <p:grpSpPr>
          <a:xfrm>
            <a:off x="2623643" y="1030402"/>
            <a:ext cx="1920561" cy="2199319"/>
            <a:chOff x="7963401" y="-97171"/>
            <a:chExt cx="1920561" cy="2199319"/>
          </a:xfrm>
        </p:grpSpPr>
        <p:sp>
          <p:nvSpPr>
            <p:cNvPr id="15" name="正方形/長方形 14"/>
            <p:cNvSpPr/>
            <p:nvPr/>
          </p:nvSpPr>
          <p:spPr>
            <a:xfrm>
              <a:off x="7963401" y="-97171"/>
              <a:ext cx="1920561" cy="2183280"/>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427" y="-4368"/>
              <a:ext cx="1797197" cy="1530850"/>
            </a:xfrm>
            <a:prstGeom prst="rect">
              <a:avLst/>
            </a:prstGeom>
          </p:spPr>
        </p:pic>
        <p:sp>
          <p:nvSpPr>
            <p:cNvPr id="12" name="テキスト ボックス 11"/>
            <p:cNvSpPr txBox="1"/>
            <p:nvPr/>
          </p:nvSpPr>
          <p:spPr>
            <a:xfrm>
              <a:off x="8297567" y="1455817"/>
              <a:ext cx="1323889" cy="646331"/>
            </a:xfrm>
            <a:prstGeom prst="rect">
              <a:avLst/>
            </a:prstGeom>
            <a:noFill/>
          </p:spPr>
          <p:txBody>
            <a:bodyPr wrap="none" rtlCol="0">
              <a:spAutoFit/>
            </a:bodyPr>
            <a:lstStyle/>
            <a:p>
              <a:pPr algn="ctr"/>
              <a:r>
                <a:rPr kumimoji="1" lang="en-US" altLang="ja-JP" dirty="0" err="1" smtClean="0">
                  <a:solidFill>
                    <a:schemeClr val="tx1">
                      <a:lumMod val="75000"/>
                    </a:schemeClr>
                  </a:solidFill>
                </a:rPr>
                <a:t>VRay</a:t>
              </a:r>
              <a:r>
                <a:rPr kumimoji="1" lang="en-US" altLang="ja-JP" dirty="0" smtClean="0">
                  <a:solidFill>
                    <a:schemeClr val="tx1">
                      <a:lumMod val="75000"/>
                    </a:schemeClr>
                  </a:solidFill>
                </a:rPr>
                <a:t/>
              </a:r>
              <a:br>
                <a:rPr kumimoji="1" lang="en-US" altLang="ja-JP" dirty="0" smtClean="0">
                  <a:solidFill>
                    <a:schemeClr val="tx1">
                      <a:lumMod val="75000"/>
                    </a:schemeClr>
                  </a:solidFill>
                </a:rPr>
              </a:br>
              <a:r>
                <a:rPr kumimoji="1" lang="en-US" altLang="ja-JP" dirty="0" err="1" smtClean="0">
                  <a:solidFill>
                    <a:schemeClr val="tx1">
                      <a:lumMod val="75000"/>
                    </a:schemeClr>
                  </a:solidFill>
                </a:rPr>
                <a:t>RawLighting</a:t>
              </a:r>
              <a:endParaRPr kumimoji="1" lang="ja-JP" altLang="en-US" dirty="0">
                <a:solidFill>
                  <a:schemeClr val="tx1">
                    <a:lumMod val="75000"/>
                  </a:schemeClr>
                </a:solidFill>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VRayRawGlobalIllumination</a:t>
            </a:r>
            <a:r>
              <a:rPr lang="ja-JP" altLang="en-US" dirty="0" smtClean="0"/>
              <a:t>はどんな値か</a:t>
            </a:r>
            <a:r>
              <a:rPr kumimoji="1" lang="en-US" altLang="ja-JP" dirty="0" smtClean="0"/>
              <a:t>?</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dirty="0" smtClean="0"/>
              <a:t>間接光を含む</a:t>
            </a:r>
            <a:r>
              <a:rPr lang="en-US" altLang="ja-JP" dirty="0" smtClean="0"/>
              <a:t>V-Ray</a:t>
            </a:r>
            <a:r>
              <a:rPr lang="ja-JP" altLang="en-US" dirty="0" smtClean="0"/>
              <a:t>向け</a:t>
            </a:r>
            <a:r>
              <a:rPr kumimoji="1" lang="ja-JP" altLang="en-US" dirty="0" smtClean="0"/>
              <a:t>シーンをベイクして、</a:t>
            </a:r>
            <a:r>
              <a:rPr kumimoji="1" lang="en-US" altLang="ja-JP" dirty="0" smtClean="0"/>
              <a:t/>
            </a:r>
            <a:br>
              <a:rPr kumimoji="1" lang="en-US" altLang="ja-JP" dirty="0" smtClean="0"/>
            </a:br>
            <a:r>
              <a:rPr kumimoji="1" lang="ja-JP" altLang="en-US" dirty="0" smtClean="0"/>
              <a:t>実際に値を確認</a:t>
            </a:r>
            <a:endParaRPr kumimoji="1" lang="en-US" altLang="ja-JP" dirty="0" smtClean="0"/>
          </a:p>
          <a:p>
            <a:pPr lvl="1"/>
            <a:r>
              <a:rPr lang="ja-JP" altLang="en-US" dirty="0" smtClean="0">
                <a:solidFill>
                  <a:schemeClr val="accent6"/>
                </a:solidFill>
              </a:rPr>
              <a:t>簡単な数式で、照度を推定できるようにする</a:t>
            </a:r>
            <a:endParaRPr lang="en-US" altLang="ja-JP" dirty="0" smtClean="0">
              <a:solidFill>
                <a:schemeClr val="accent6"/>
              </a:solidFill>
            </a:endParaRPr>
          </a:p>
          <a:p>
            <a:pPr lvl="2"/>
            <a:r>
              <a:rPr kumimoji="1" lang="ja-JP" altLang="en-US" dirty="0" smtClean="0"/>
              <a:t>ベイク結果の確認</a:t>
            </a:r>
            <a:r>
              <a:rPr lang="ja-JP" altLang="en-US" dirty="0" smtClean="0"/>
              <a:t>と比較</a:t>
            </a:r>
            <a:r>
              <a:rPr kumimoji="1" lang="ja-JP" altLang="en-US" dirty="0" smtClean="0"/>
              <a:t>を簡単にするため</a:t>
            </a:r>
            <a:endParaRPr kumimoji="1" lang="en-US" altLang="ja-JP" dirty="0" smtClean="0"/>
          </a:p>
          <a:p>
            <a:pPr lvl="1"/>
            <a:endParaRPr lang="en-US" altLang="ja-JP" dirty="0" smtClean="0"/>
          </a:p>
          <a:p>
            <a:r>
              <a:rPr lang="ja-JP" altLang="en-US" dirty="0" smtClean="0"/>
              <a:t>間接光を発する</a:t>
            </a:r>
            <a:r>
              <a:rPr lang="en-US" altLang="ja-JP" dirty="0" smtClean="0"/>
              <a:t>sky light</a:t>
            </a:r>
            <a:r>
              <a:rPr lang="ja-JP" altLang="en-US" dirty="0" smtClean="0"/>
              <a:t>による確認シーンを用意</a:t>
            </a:r>
            <a:endParaRPr lang="en-US" altLang="ja-JP"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sky light</a:t>
            </a:r>
            <a:r>
              <a:rPr kumimoji="1" lang="ja-JP" altLang="en-US" dirty="0" smtClean="0"/>
              <a:t>の</a:t>
            </a:r>
            <a:r>
              <a:rPr kumimoji="1" lang="en-US" altLang="ja-JP" dirty="0" smtClean="0"/>
              <a:t>V-Ray</a:t>
            </a:r>
            <a:r>
              <a:rPr kumimoji="1" lang="ja-JP" altLang="en-US" dirty="0" smtClean="0"/>
              <a:t>シーン</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ja-JP" altLang="en-US" dirty="0" smtClean="0"/>
                  <a:t>スカイマップは一様に</a:t>
                </a:r>
                <a:r>
                  <a:rPr lang="en-US" altLang="ja-JP" dirty="0" smtClean="0"/>
                  <a:t>(1.0, 1.0, 1.0)</a:t>
                </a:r>
              </a:p>
              <a:p>
                <a:r>
                  <a:rPr lang="ja-JP" altLang="en-US" dirty="0" smtClean="0"/>
                  <a:t>照度</a:t>
                </a:r>
                <a:endParaRPr lang="en-US" altLang="ja-JP" dirty="0" smtClean="0"/>
              </a:p>
              <a:p>
                <a:pPr lvl="1"/>
                <a:r>
                  <a:rPr lang="ja-JP" altLang="en-US" dirty="0"/>
                  <a:t>一様な輝度の半球</a:t>
                </a:r>
                <a:r>
                  <a:rPr lang="ja-JP" altLang="en-US" dirty="0" smtClean="0"/>
                  <a:t>積分</a:t>
                </a:r>
                <a:r>
                  <a:rPr lang="en-US" altLang="ja-JP" dirty="0"/>
                  <a:t/>
                </a:r>
                <a:br>
                  <a:rPr lang="en-US" altLang="ja-JP" dirty="0"/>
                </a:br>
                <a:r>
                  <a:rPr lang="en-US" altLang="ja-JP" dirty="0" smtClean="0"/>
                  <a:t>	</a:t>
                </a:r>
                <a14:m>
                  <m:oMath xmlns:m="http://schemas.openxmlformats.org/officeDocument/2006/math">
                    <m:nary>
                      <m:naryPr>
                        <m:ctrlPr>
                          <a:rPr lang="en-US" altLang="ja-JP" sz="2000" b="0" i="1" smtClean="0">
                            <a:latin typeface="Cambria Math" panose="02040503050406030204" pitchFamily="18" charset="0"/>
                          </a:rPr>
                        </m:ctrlPr>
                      </m:naryPr>
                      <m:sub>
                        <m:r>
                          <m:rPr>
                            <m:sty m:val="p"/>
                            <m:brk m:alnAt="23"/>
                          </m:rPr>
                          <a:rPr lang="el-GR" altLang="ja-JP" sz="2000" b="0" i="1" smtClean="0">
                            <a:latin typeface="Cambria Math" panose="02040503050406030204" pitchFamily="18" charset="0"/>
                            <a:ea typeface="Cambria Math" panose="02040503050406030204" pitchFamily="18" charset="0"/>
                          </a:rPr>
                          <m:t>Ω</m:t>
                        </m:r>
                      </m:sub>
                      <m:sup/>
                      <m:e>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𝐿</m:t>
                            </m:r>
                          </m:e>
                          <m:sub>
                            <m:r>
                              <a:rPr lang="en-US" altLang="ja-JP" sz="2000" b="0" i="1" smtClean="0">
                                <a:latin typeface="Cambria Math" panose="02040503050406030204" pitchFamily="18" charset="0"/>
                              </a:rPr>
                              <m:t>𝑖</m:t>
                            </m:r>
                          </m:sub>
                        </m:sSub>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𝑥</m:t>
                            </m:r>
                            <m:r>
                              <a:rPr lang="en-US" altLang="ja-JP" sz="2000" b="0" i="1" smtClean="0">
                                <a:latin typeface="Cambria Math" panose="02040503050406030204" pitchFamily="18" charset="0"/>
                              </a:rPr>
                              <m:t>,</m:t>
                            </m:r>
                            <m:acc>
                              <m:accPr>
                                <m:chr m:val="⃗"/>
                                <m:ctrlPr>
                                  <a:rPr lang="en-US" altLang="ja-JP" sz="2000" b="0" i="1" smtClean="0">
                                    <a:latin typeface="Cambria Math" panose="02040503050406030204" pitchFamily="18" charset="0"/>
                                  </a:rPr>
                                </m:ctrlPr>
                              </m:accPr>
                              <m:e>
                                <m:r>
                                  <a:rPr lang="ja-JP" altLang="en-US" sz="2000" b="0" i="1" smtClean="0">
                                    <a:latin typeface="Cambria Math" panose="02040503050406030204" pitchFamily="18" charset="0"/>
                                  </a:rPr>
                                  <m:t>𝜔</m:t>
                                </m:r>
                              </m:e>
                            </m:acc>
                          </m:e>
                        </m:d>
                        <m:d>
                          <m:dPr>
                            <m:ctrlPr>
                              <a:rPr lang="en-US" altLang="ja-JP" sz="2000" b="0" i="1" smtClean="0">
                                <a:latin typeface="Cambria Math" panose="02040503050406030204" pitchFamily="18" charset="0"/>
                              </a:rPr>
                            </m:ctrlPr>
                          </m:dPr>
                          <m:e>
                            <m:acc>
                              <m:accPr>
                                <m:chr m:val="⃗"/>
                                <m:ctrlPr>
                                  <a:rPr lang="en-US" altLang="ja-JP" sz="2000" b="0" i="1" smtClean="0">
                                    <a:latin typeface="Cambria Math" panose="02040503050406030204" pitchFamily="18" charset="0"/>
                                  </a:rPr>
                                </m:ctrlPr>
                              </m:accPr>
                              <m:e>
                                <m:r>
                                  <a:rPr lang="ja-JP" altLang="en-US" sz="2000" b="0" i="1" smtClean="0">
                                    <a:latin typeface="Cambria Math" panose="02040503050406030204" pitchFamily="18" charset="0"/>
                                  </a:rPr>
                                  <m:t>𝜔</m:t>
                                </m:r>
                              </m:e>
                            </m:acc>
                            <m:r>
                              <m:rPr>
                                <m:brk m:alnAt="23"/>
                              </m:rPr>
                              <a:rPr lang="en-US" altLang="ja-JP" sz="2000" b="0" i="1" smtClean="0">
                                <a:latin typeface="Cambria Math" panose="02040503050406030204" pitchFamily="18" charset="0"/>
                                <a:ea typeface="Cambria Math" panose="02040503050406030204" pitchFamily="18" charset="0"/>
                              </a:rPr>
                              <m:t>∙</m:t>
                            </m:r>
                            <m:acc>
                              <m:accPr>
                                <m:chr m:val="⃗"/>
                                <m:ctrlPr>
                                  <a:rPr lang="en-US" altLang="ja-JP" sz="2000" b="0" i="1" smtClean="0">
                                    <a:latin typeface="Cambria Math" panose="02040503050406030204" pitchFamily="18" charset="0"/>
                                    <a:ea typeface="Cambria Math" panose="02040503050406030204" pitchFamily="18" charset="0"/>
                                  </a:rPr>
                                </m:ctrlPr>
                              </m:accPr>
                              <m:e>
                                <m:r>
                                  <a:rPr lang="en-US" altLang="ja-JP" sz="2000" b="0" i="1" smtClean="0">
                                    <a:latin typeface="Cambria Math" panose="02040503050406030204" pitchFamily="18" charset="0"/>
                                    <a:ea typeface="Cambria Math" panose="02040503050406030204" pitchFamily="18" charset="0"/>
                                  </a:rPr>
                                  <m:t>𝑛</m:t>
                                </m:r>
                              </m:e>
                            </m:acc>
                          </m:e>
                        </m:d>
                        <m:r>
                          <a:rPr lang="en-US" altLang="ja-JP" sz="2000" b="0" i="1" smtClean="0">
                            <a:latin typeface="Cambria Math" panose="02040503050406030204" pitchFamily="18" charset="0"/>
                          </a:rPr>
                          <m:t>𝑑</m:t>
                        </m:r>
                        <m:acc>
                          <m:accPr>
                            <m:chr m:val="⃗"/>
                            <m:ctrlPr>
                              <a:rPr lang="en-US" altLang="ja-JP" sz="2000" b="0" i="1" smtClean="0">
                                <a:latin typeface="Cambria Math" panose="02040503050406030204" pitchFamily="18" charset="0"/>
                              </a:rPr>
                            </m:ctrlPr>
                          </m:accPr>
                          <m:e>
                            <m:r>
                              <a:rPr lang="ja-JP" altLang="en-US" sz="2000" b="0" i="1" smtClean="0">
                                <a:latin typeface="Cambria Math" panose="02040503050406030204" pitchFamily="18" charset="0"/>
                              </a:rPr>
                              <m:t>𝜔</m:t>
                            </m:r>
                          </m:e>
                        </m:acc>
                      </m:e>
                    </m:nary>
                  </m:oMath>
                </a14:m>
                <a:r>
                  <a:rPr lang="en-US" altLang="ja-JP" sz="2000" b="0" i="1" dirty="0" smtClean="0">
                    <a:latin typeface="Cambria Math" panose="02040503050406030204" pitchFamily="18" charset="0"/>
                  </a:rPr>
                  <a:t/>
                </a:r>
                <a:br>
                  <a:rPr lang="en-US" altLang="ja-JP" sz="2000" b="0" i="1" dirty="0" smtClean="0">
                    <a:latin typeface="Cambria Math" panose="02040503050406030204" pitchFamily="18" charset="0"/>
                  </a:rPr>
                </a:br>
                <a:r>
                  <a:rPr lang="en-US" altLang="ja-JP" sz="2000" b="0" i="1" dirty="0" smtClean="0">
                    <a:latin typeface="Cambria Math" panose="02040503050406030204" pitchFamily="18" charset="0"/>
                  </a:rPr>
                  <a:t>	</a:t>
                </a:r>
                <a14:m>
                  <m:oMath xmlns:m="http://schemas.openxmlformats.org/officeDocument/2006/math">
                    <m:r>
                      <a:rPr lang="en-US" altLang="ja-JP" sz="2000" b="0" i="1" smtClean="0">
                        <a:latin typeface="Cambria Math" panose="02040503050406030204" pitchFamily="18" charset="0"/>
                      </a:rPr>
                      <m:t>=</m:t>
                    </m:r>
                    <m:d>
                      <m:dPr>
                        <m:ctrlPr>
                          <a:rPr lang="en-US" altLang="ja-JP" sz="2000" i="1">
                            <a:latin typeface="Cambria Math" panose="02040503050406030204" pitchFamily="18" charset="0"/>
                          </a:rPr>
                        </m:ctrlPr>
                      </m:dPr>
                      <m:e>
                        <m:r>
                          <a:rPr lang="ja-JP" altLang="en-US" sz="2000" i="1">
                            <a:latin typeface="Cambria Math" panose="02040503050406030204" pitchFamily="18" charset="0"/>
                          </a:rPr>
                          <m:t>スカイマップの</m:t>
                        </m:r>
                        <m:r>
                          <a:rPr lang="en-US" altLang="ja-JP" sz="2000" i="1">
                            <a:latin typeface="Cambria Math" panose="02040503050406030204" pitchFamily="18" charset="0"/>
                          </a:rPr>
                          <m:t>𝑅𝐺𝐵</m:t>
                        </m:r>
                      </m:e>
                    </m:d>
                    <m:r>
                      <a:rPr lang="en-US" altLang="ja-JP" sz="2000" b="0" i="1" smtClean="0">
                        <a:latin typeface="Cambria Math" panose="02040503050406030204" pitchFamily="18" charset="0"/>
                      </a:rPr>
                      <m:t>∗</m:t>
                    </m:r>
                    <m:nary>
                      <m:naryPr>
                        <m:ctrlPr>
                          <a:rPr lang="ja-JP" altLang="en-US" sz="2000" i="1">
                            <a:latin typeface="Cambria Math" panose="02040503050406030204" pitchFamily="18" charset="0"/>
                          </a:rPr>
                        </m:ctrlPr>
                      </m:naryPr>
                      <m:sub>
                        <m:r>
                          <m:rPr>
                            <m:sty m:val="p"/>
                            <m:brk m:alnAt="23"/>
                          </m:rPr>
                          <a:rPr lang="el-GR" altLang="ja-JP" sz="2000" i="1">
                            <a:latin typeface="Cambria Math" panose="02040503050406030204" pitchFamily="18" charset="0"/>
                            <a:ea typeface="Cambria Math" panose="02040503050406030204" pitchFamily="18" charset="0"/>
                          </a:rPr>
                          <m:t>Ω</m:t>
                        </m:r>
                      </m:sub>
                      <m:sup/>
                      <m:e>
                        <m:d>
                          <m:dPr>
                            <m:ctrlPr>
                              <a:rPr lang="en-US" altLang="ja-JP" sz="2000" i="1">
                                <a:latin typeface="Cambria Math" panose="02040503050406030204" pitchFamily="18" charset="0"/>
                              </a:rPr>
                            </m:ctrlPr>
                          </m:dPr>
                          <m:e>
                            <m:acc>
                              <m:accPr>
                                <m:chr m:val="⃗"/>
                                <m:ctrlPr>
                                  <a:rPr lang="en-US" altLang="ja-JP" sz="2000" i="1">
                                    <a:latin typeface="Cambria Math" panose="02040503050406030204" pitchFamily="18" charset="0"/>
                                  </a:rPr>
                                </m:ctrlPr>
                              </m:accPr>
                              <m:e>
                                <m:r>
                                  <a:rPr lang="ja-JP" altLang="en-US" sz="2000" i="1">
                                    <a:latin typeface="Cambria Math" panose="02040503050406030204" pitchFamily="18" charset="0"/>
                                  </a:rPr>
                                  <m:t>𝜔</m:t>
                                </m:r>
                              </m:e>
                            </m:acc>
                            <m:r>
                              <a:rPr lang="en-US" altLang="ja-JP" sz="2000" i="1">
                                <a:latin typeface="Cambria Math" panose="02040503050406030204" pitchFamily="18" charset="0"/>
                                <a:ea typeface="Cambria Math" panose="02040503050406030204" pitchFamily="18" charset="0"/>
                              </a:rPr>
                              <m:t>∙</m:t>
                            </m:r>
                            <m:acc>
                              <m:accPr>
                                <m:chr m:val="⃗"/>
                                <m:ctrlPr>
                                  <a:rPr lang="en-US" altLang="ja-JP" sz="2000" i="1">
                                    <a:latin typeface="Cambria Math" panose="02040503050406030204" pitchFamily="18" charset="0"/>
                                    <a:ea typeface="Cambria Math" panose="02040503050406030204" pitchFamily="18" charset="0"/>
                                  </a:rPr>
                                </m:ctrlPr>
                              </m:accPr>
                              <m:e>
                                <m:r>
                                  <a:rPr lang="en-US" altLang="ja-JP" sz="2000" i="1">
                                    <a:latin typeface="Cambria Math" panose="02040503050406030204" pitchFamily="18" charset="0"/>
                                    <a:ea typeface="Cambria Math" panose="02040503050406030204" pitchFamily="18" charset="0"/>
                                  </a:rPr>
                                  <m:t>𝑛</m:t>
                                </m:r>
                              </m:e>
                            </m:acc>
                          </m:e>
                        </m:d>
                        <m:r>
                          <a:rPr lang="en-US" altLang="ja-JP" sz="2000" i="1">
                            <a:latin typeface="Cambria Math" panose="02040503050406030204" pitchFamily="18" charset="0"/>
                          </a:rPr>
                          <m:t>𝑑</m:t>
                        </m:r>
                        <m:acc>
                          <m:accPr>
                            <m:chr m:val="⃗"/>
                            <m:ctrlPr>
                              <a:rPr lang="en-US" altLang="ja-JP" sz="2000" i="1">
                                <a:latin typeface="Cambria Math" panose="02040503050406030204" pitchFamily="18" charset="0"/>
                              </a:rPr>
                            </m:ctrlPr>
                          </m:accPr>
                          <m:e>
                            <m:r>
                              <a:rPr lang="ja-JP" altLang="en-US" sz="2000" i="1">
                                <a:latin typeface="Cambria Math" panose="02040503050406030204" pitchFamily="18" charset="0"/>
                              </a:rPr>
                              <m:t>𝜔</m:t>
                            </m:r>
                          </m:e>
                        </m:acc>
                      </m:e>
                    </m:nary>
                  </m:oMath>
                </a14:m>
                <a:r>
                  <a:rPr lang="en-US" altLang="ja-JP" sz="2000" i="1" dirty="0" smtClean="0">
                    <a:latin typeface="Cambria Math" panose="02040503050406030204" pitchFamily="18" charset="0"/>
                  </a:rPr>
                  <a:t/>
                </a:r>
                <a:br>
                  <a:rPr lang="en-US" altLang="ja-JP" sz="2000" i="1" dirty="0" smtClean="0">
                    <a:latin typeface="Cambria Math" panose="02040503050406030204" pitchFamily="18" charset="0"/>
                  </a:rPr>
                </a:br>
                <a:r>
                  <a:rPr lang="en-US" altLang="ja-JP" sz="2000" i="1" dirty="0" smtClean="0">
                    <a:latin typeface="Cambria Math" panose="02040503050406030204" pitchFamily="18" charset="0"/>
                  </a:rPr>
                  <a:t>	</a:t>
                </a:r>
                <a14:m>
                  <m:oMath xmlns:m="http://schemas.openxmlformats.org/officeDocument/2006/math">
                    <m:r>
                      <a:rPr lang="en-US" altLang="ja-JP" sz="2000" b="0" i="1" smtClean="0">
                        <a:latin typeface="Cambria Math" panose="02040503050406030204" pitchFamily="18" charset="0"/>
                      </a:rPr>
                      <m:t>=</m:t>
                    </m:r>
                    <m:d>
                      <m:dPr>
                        <m:ctrlPr>
                          <a:rPr lang="en-US" altLang="ja-JP" sz="2000" b="0" i="1" smtClean="0">
                            <a:latin typeface="Cambria Math" panose="02040503050406030204" pitchFamily="18" charset="0"/>
                          </a:rPr>
                        </m:ctrlPr>
                      </m:dPr>
                      <m:e>
                        <m:r>
                          <a:rPr lang="ja-JP" altLang="en-US" sz="2000" i="1" smtClean="0">
                            <a:latin typeface="Cambria Math" panose="02040503050406030204" pitchFamily="18" charset="0"/>
                          </a:rPr>
                          <m:t>スカイマップの</m:t>
                        </m:r>
                        <m:r>
                          <a:rPr lang="en-US" altLang="ja-JP" sz="2000" b="0" i="1" smtClean="0">
                            <a:latin typeface="Cambria Math" panose="02040503050406030204" pitchFamily="18" charset="0"/>
                          </a:rPr>
                          <m:t>𝑅𝐺𝐵</m:t>
                        </m:r>
                      </m:e>
                    </m:d>
                    <m:r>
                      <a:rPr lang="en-US" altLang="ja-JP" sz="2000" b="0" i="1" smtClean="0">
                        <a:latin typeface="Cambria Math" panose="02040503050406030204" pitchFamily="18" charset="0"/>
                      </a:rPr>
                      <m:t>∗</m:t>
                    </m:r>
                    <m:r>
                      <a:rPr lang="ja-JP" altLang="en-US" sz="2000" b="0" i="1" smtClean="0">
                        <a:latin typeface="Cambria Math" panose="02040503050406030204" pitchFamily="18" charset="0"/>
                      </a:rPr>
                      <m:t>𝜋</m:t>
                    </m:r>
                  </m:oMath>
                </a14:m>
                <a:r>
                  <a:rPr lang="en-US" altLang="ja-JP" sz="2000" b="0" i="1" dirty="0" smtClean="0">
                    <a:latin typeface="Cambria Math" panose="02040503050406030204" pitchFamily="18" charset="0"/>
                  </a:rPr>
                  <a:t/>
                </a:r>
                <a:br>
                  <a:rPr lang="en-US" altLang="ja-JP" sz="2000" b="0" i="1" dirty="0" smtClean="0">
                    <a:latin typeface="Cambria Math" panose="02040503050406030204" pitchFamily="18" charset="0"/>
                  </a:rPr>
                </a:br>
                <a:r>
                  <a:rPr lang="en-US" altLang="ja-JP" sz="2000" b="0" i="1" dirty="0" smtClean="0">
                    <a:latin typeface="Cambria Math" panose="02040503050406030204" pitchFamily="18" charset="0"/>
                  </a:rPr>
                  <a:t>	</a:t>
                </a:r>
                <a14:m>
                  <m:oMath xmlns:m="http://schemas.openxmlformats.org/officeDocument/2006/math">
                    <m:r>
                      <a:rPr lang="en-US" altLang="ja-JP" sz="2000" b="0" i="1" smtClean="0">
                        <a:latin typeface="Cambria Math" panose="02040503050406030204" pitchFamily="18" charset="0"/>
                      </a:rPr>
                      <m:t>=</m:t>
                    </m:r>
                    <m:d>
                      <m:dPr>
                        <m:ctrlPr>
                          <a:rPr lang="en-US" altLang="ja-JP" sz="2000" b="0" i="1" smtClean="0">
                            <a:solidFill>
                              <a:schemeClr val="accent6"/>
                            </a:solidFill>
                            <a:latin typeface="Cambria Math" panose="02040503050406030204" pitchFamily="18" charset="0"/>
                          </a:rPr>
                        </m:ctrlPr>
                      </m:dPr>
                      <m:e>
                        <m:r>
                          <a:rPr lang="ja-JP" altLang="en-US" sz="2000" b="0" i="1" smtClean="0">
                            <a:solidFill>
                              <a:schemeClr val="accent6"/>
                            </a:solidFill>
                            <a:latin typeface="Cambria Math" panose="02040503050406030204" pitchFamily="18" charset="0"/>
                          </a:rPr>
                          <m:t>𝜋</m:t>
                        </m:r>
                        <m:r>
                          <a:rPr lang="en-US" altLang="ja-JP" sz="2000" b="0" i="1" smtClean="0">
                            <a:solidFill>
                              <a:schemeClr val="accent6"/>
                            </a:solidFill>
                            <a:latin typeface="Cambria Math" panose="02040503050406030204" pitchFamily="18" charset="0"/>
                          </a:rPr>
                          <m:t>,</m:t>
                        </m:r>
                        <m:r>
                          <a:rPr lang="ja-JP" altLang="en-US" sz="2000" b="0" i="1" smtClean="0">
                            <a:solidFill>
                              <a:schemeClr val="accent6"/>
                            </a:solidFill>
                            <a:latin typeface="Cambria Math" panose="02040503050406030204" pitchFamily="18" charset="0"/>
                          </a:rPr>
                          <m:t>𝜋</m:t>
                        </m:r>
                        <m:r>
                          <a:rPr lang="en-US" altLang="ja-JP" sz="2000" b="0" i="1" smtClean="0">
                            <a:solidFill>
                              <a:schemeClr val="accent6"/>
                            </a:solidFill>
                            <a:latin typeface="Cambria Math" panose="02040503050406030204" pitchFamily="18" charset="0"/>
                          </a:rPr>
                          <m:t>,</m:t>
                        </m:r>
                        <m:r>
                          <a:rPr lang="ja-JP" altLang="en-US" sz="2000" b="0" i="1" smtClean="0">
                            <a:solidFill>
                              <a:schemeClr val="accent6"/>
                            </a:solidFill>
                            <a:latin typeface="Cambria Math" panose="02040503050406030204" pitchFamily="18" charset="0"/>
                          </a:rPr>
                          <m:t>𝜋</m:t>
                        </m:r>
                      </m:e>
                    </m:d>
                  </m:oMath>
                </a14:m>
                <a:endParaRPr lang="en-US" altLang="ja-JP" b="0" i="1" dirty="0" smtClean="0">
                  <a:latin typeface="Cambria Math" panose="02040503050406030204" pitchFamily="18" charset="0"/>
                </a:endParaRPr>
              </a:p>
              <a:p>
                <a:pPr lvl="1"/>
                <a:endParaRPr lang="en-US" altLang="ja-JP" dirty="0" smtClean="0"/>
              </a:p>
              <a:p>
                <a:pPr lvl="2"/>
                <a:endParaRPr lang="en-US" altLang="ja-JP" dirty="0" smtClean="0"/>
              </a:p>
              <a:p>
                <a:pPr marL="182563" lvl="1" indent="0">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74" t="-326"/>
                </a:stretch>
              </a:blipFill>
            </p:spPr>
            <p:txBody>
              <a:bodyPr/>
              <a:lstStyle/>
              <a:p>
                <a:r>
                  <a:rPr lang="ja-JP" altLang="en-US">
                    <a:noFill/>
                  </a:rPr>
                  <a:t> </a:t>
                </a:r>
              </a:p>
            </p:txBody>
          </p:sp>
        </mc:Fallback>
      </mc:AlternateContent>
      <p:pic>
        <p:nvPicPr>
          <p:cNvPr id="5" name="図 4"/>
          <p:cNvPicPr>
            <a:picLocks noChangeAspect="1"/>
          </p:cNvPicPr>
          <p:nvPr/>
        </p:nvPicPr>
        <p:blipFill>
          <a:blip r:embed="rId4" cstate="print"/>
          <a:stretch>
            <a:fillRect/>
          </a:stretch>
        </p:blipFill>
        <p:spPr>
          <a:xfrm>
            <a:off x="6479790" y="1170728"/>
            <a:ext cx="1768968" cy="1312858"/>
          </a:xfrm>
          <a:prstGeom prst="rect">
            <a:avLst/>
          </a:prstGeom>
        </p:spPr>
      </p:pic>
      <p:grpSp>
        <p:nvGrpSpPr>
          <p:cNvPr id="13" name="グループ化 12"/>
          <p:cNvGrpSpPr/>
          <p:nvPr/>
        </p:nvGrpSpPr>
        <p:grpSpPr>
          <a:xfrm>
            <a:off x="6165087" y="2782651"/>
            <a:ext cx="2381172" cy="2507604"/>
            <a:chOff x="5723749" y="1574315"/>
            <a:chExt cx="2965340" cy="3122789"/>
          </a:xfrm>
        </p:grpSpPr>
        <p:sp>
          <p:nvSpPr>
            <p:cNvPr id="14" name="正方形/長方形 13"/>
            <p:cNvSpPr/>
            <p:nvPr/>
          </p:nvSpPr>
          <p:spPr>
            <a:xfrm>
              <a:off x="5723749" y="1601290"/>
              <a:ext cx="2965340" cy="1889921"/>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755953" y="1574315"/>
              <a:ext cx="963213" cy="369332"/>
            </a:xfrm>
            <a:prstGeom prst="rect">
              <a:avLst/>
            </a:prstGeom>
            <a:noFill/>
          </p:spPr>
          <p:txBody>
            <a:bodyPr wrap="none" rtlCol="0">
              <a:spAutoFit/>
            </a:bodyPr>
            <a:lstStyle/>
            <a:p>
              <a:pPr algn="ctr"/>
              <a:r>
                <a:rPr lang="en-US" altLang="ja-JP" dirty="0" smtClean="0">
                  <a:solidFill>
                    <a:schemeClr val="bg2">
                      <a:lumMod val="40000"/>
                      <a:lumOff val="60000"/>
                    </a:schemeClr>
                  </a:solidFill>
                </a:rPr>
                <a:t>sky light</a:t>
              </a:r>
              <a:endParaRPr lang="ja-JP" altLang="en-US" dirty="0">
                <a:solidFill>
                  <a:schemeClr val="bg2">
                    <a:lumMod val="40000"/>
                    <a:lumOff val="60000"/>
                  </a:schemeClr>
                </a:solidFill>
              </a:endParaRPr>
            </a:p>
          </p:txBody>
        </p:sp>
        <p:sp>
          <p:nvSpPr>
            <p:cNvPr id="16" name="正方形/長方形 15"/>
            <p:cNvSpPr/>
            <p:nvPr/>
          </p:nvSpPr>
          <p:spPr>
            <a:xfrm>
              <a:off x="6569060" y="3376881"/>
              <a:ext cx="1279200" cy="59022"/>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5811234" y="2066828"/>
              <a:ext cx="2805629" cy="2630276"/>
              <a:chOff x="5423971" y="1805777"/>
              <a:chExt cx="3115307" cy="2920599"/>
            </a:xfrm>
          </p:grpSpPr>
          <p:sp>
            <p:nvSpPr>
              <p:cNvPr id="20" name="円弧 19"/>
              <p:cNvSpPr/>
              <p:nvPr/>
            </p:nvSpPr>
            <p:spPr>
              <a:xfrm>
                <a:off x="5423971" y="1805777"/>
                <a:ext cx="3115307" cy="2920599"/>
              </a:xfrm>
              <a:prstGeom prst="arc">
                <a:avLst>
                  <a:gd name="adj1" fmla="val 10787336"/>
                  <a:gd name="adj2" fmla="val 0"/>
                </a:avLst>
              </a:prstGeom>
              <a:ln w="38100">
                <a:solidFill>
                  <a:schemeClr val="bg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 name="直線矢印コネクタ 20"/>
              <p:cNvCxnSpPr/>
              <p:nvPr/>
            </p:nvCxnSpPr>
            <p:spPr>
              <a:xfrm flipH="1">
                <a:off x="6978202" y="1814590"/>
                <a:ext cx="6844" cy="31352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5449666" y="3059430"/>
                <a:ext cx="263719" cy="5010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8258465" y="3057643"/>
                <a:ext cx="239163" cy="5951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900425" y="2241952"/>
                <a:ext cx="171100" cy="18940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a:off x="7846985" y="2241952"/>
                <a:ext cx="215335" cy="15130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5616831" y="2623422"/>
                <a:ext cx="248954" cy="14321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8106065" y="2611346"/>
                <a:ext cx="242632" cy="12480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6376879" y="1945638"/>
                <a:ext cx="144226" cy="257115"/>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7504085" y="1948958"/>
                <a:ext cx="81657" cy="261415"/>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0" name="角丸四角形吹き出し 29"/>
          <p:cNvSpPr/>
          <p:nvPr/>
        </p:nvSpPr>
        <p:spPr>
          <a:xfrm>
            <a:off x="4211960" y="1535247"/>
            <a:ext cx="2185431" cy="542743"/>
          </a:xfrm>
          <a:prstGeom prst="wedgeRoundRectCallout">
            <a:avLst>
              <a:gd name="adj1" fmla="val 82464"/>
              <a:gd name="adj2" fmla="val 5453"/>
              <a:gd name="adj3" fmla="val 16667"/>
            </a:avLst>
          </a:prstGeom>
          <a:solidFill>
            <a:schemeClr val="accent6"/>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600" dirty="0" smtClean="0"/>
              <a:t>環境マップだけなので</a:t>
            </a:r>
            <a:r>
              <a:rPr kumimoji="1" lang="en-US" altLang="ja-JP" sz="1600" dirty="0" smtClean="0"/>
              <a:t/>
            </a:r>
            <a:br>
              <a:rPr kumimoji="1" lang="en-US" altLang="ja-JP" sz="1600" dirty="0" smtClean="0"/>
            </a:br>
            <a:r>
              <a:rPr kumimoji="1" lang="ja-JP" altLang="en-US" sz="1600" dirty="0" smtClean="0"/>
              <a:t>板ポリ１枚</a:t>
            </a:r>
            <a:endParaRPr kumimoji="1" lang="ja-JP" altLang="en-US" sz="1600" dirty="0"/>
          </a:p>
        </p:txBody>
      </p:sp>
    </p:spTree>
    <p:extLst>
      <p:ext uri="{BB962C8B-B14F-4D97-AF65-F5344CB8AC3E}">
        <p14:creationId xmlns:p14="http://schemas.microsoft.com/office/powerpoint/2010/main" val="21976873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sky light</a:t>
            </a:r>
            <a:r>
              <a:rPr lang="ja-JP" altLang="en-US" dirty="0" smtClean="0"/>
              <a:t>のシーンをベイクした結果</a:t>
            </a:r>
            <a:endParaRPr kumimoji="1" lang="ja-JP" altLang="en-US" dirty="0"/>
          </a:p>
        </p:txBody>
      </p:sp>
      <mc:AlternateContent xmlns:mc="http://schemas.openxmlformats.org/markup-compatibility/2006" xmlns:a14="http://schemas.microsoft.com/office/drawing/2010/main">
        <mc:Choice Requires="a14">
          <p:sp>
            <p:nvSpPr>
              <p:cNvPr id="11" name="コンテンツ プレースホルダー 10"/>
              <p:cNvSpPr>
                <a:spLocks noGrp="1"/>
              </p:cNvSpPr>
              <p:nvPr>
                <p:ph idx="1"/>
              </p:nvPr>
            </p:nvSpPr>
            <p:spPr/>
            <p:txBody>
              <a:bodyPr>
                <a:normAutofit lnSpcReduction="10000"/>
              </a:bodyPr>
              <a:lstStyle/>
              <a:p>
                <a:r>
                  <a:rPr lang="ja-JP" altLang="en-US" dirty="0" smtClean="0"/>
                  <a:t>ライトマップを</a:t>
                </a:r>
                <a:r>
                  <a:rPr lang="ja-JP" altLang="en-US" dirty="0"/>
                  <a:t>確認</a:t>
                </a:r>
                <a:endParaRPr lang="en-US" altLang="ja-JP" dirty="0"/>
              </a:p>
              <a:p>
                <a:pPr lvl="1"/>
                <a:r>
                  <a:rPr lang="ja-JP" altLang="en-US" dirty="0" smtClean="0"/>
                  <a:t>ベイクされた値は</a:t>
                </a:r>
                <a:r>
                  <a:rPr lang="en-US" altLang="ja-JP" dirty="0" smtClean="0"/>
                  <a:t>(1.0</a:t>
                </a:r>
                <a:r>
                  <a:rPr lang="en-US" altLang="ja-JP" dirty="0"/>
                  <a:t>, 1.0, 1.0)</a:t>
                </a:r>
              </a:p>
              <a:p>
                <a:pPr lvl="1"/>
                <a14:m>
                  <m:oMath xmlns:m="http://schemas.openxmlformats.org/officeDocument/2006/math">
                    <m:f>
                      <m:fPr>
                        <m:ctrlPr>
                          <a:rPr lang="en-US" altLang="ja-JP" i="1" smtClean="0">
                            <a:latin typeface="Cambria Math" panose="02040503050406030204" pitchFamily="18" charset="0"/>
                          </a:rPr>
                        </m:ctrlPr>
                      </m:fPr>
                      <m:num>
                        <m:r>
                          <a:rPr lang="ja-JP" altLang="en-US" i="1">
                            <a:latin typeface="Cambria Math" panose="02040503050406030204" pitchFamily="18" charset="0"/>
                          </a:rPr>
                          <m:t>照度</m:t>
                        </m:r>
                      </m:num>
                      <m:den>
                        <m:r>
                          <a:rPr lang="ja-JP" altLang="en-US" i="1" smtClean="0">
                            <a:latin typeface="Cambria Math" panose="02040503050406030204" pitchFamily="18" charset="0"/>
                          </a:rPr>
                          <m:t>𝜋</m:t>
                        </m:r>
                      </m:den>
                    </m:f>
                  </m:oMath>
                </a14:m>
                <a:endParaRPr lang="en-US" altLang="ja-JP" dirty="0" smtClean="0"/>
              </a:p>
              <a:p>
                <a:r>
                  <a:rPr lang="ja-JP" altLang="en-US" dirty="0" smtClean="0"/>
                  <a:t>スカイマップの値を変更しても、</a:t>
                </a:r>
                <a14:m>
                  <m:oMath xmlns:m="http://schemas.openxmlformats.org/officeDocument/2006/math">
                    <m:f>
                      <m:fPr>
                        <m:ctrlPr>
                          <a:rPr lang="en-US" altLang="ja-JP" i="1" smtClean="0">
                            <a:latin typeface="Cambria Math" panose="02040503050406030204" pitchFamily="18" charset="0"/>
                          </a:rPr>
                        </m:ctrlPr>
                      </m:fPr>
                      <m:num>
                        <m:r>
                          <a:rPr lang="ja-JP" altLang="en-US" i="1">
                            <a:latin typeface="Cambria Math" panose="02040503050406030204" pitchFamily="18" charset="0"/>
                          </a:rPr>
                          <m:t>照度</m:t>
                        </m:r>
                      </m:num>
                      <m:den>
                        <m:r>
                          <a:rPr lang="ja-JP" altLang="en-US" i="1" smtClean="0">
                            <a:latin typeface="Cambria Math" panose="02040503050406030204" pitchFamily="18" charset="0"/>
                          </a:rPr>
                          <m:t>𝜋</m:t>
                        </m:r>
                      </m:den>
                    </m:f>
                  </m:oMath>
                </a14:m>
                <a:r>
                  <a:rPr lang="ja-JP" altLang="en-US" dirty="0" smtClean="0"/>
                  <a:t>がベイクされる</a:t>
                </a:r>
                <a:endParaRPr lang="en-US" altLang="ja-JP" dirty="0" smtClean="0"/>
              </a:p>
              <a:p>
                <a:pPr lvl="1"/>
                <a:r>
                  <a:rPr lang="en-US" altLang="ja-JP" dirty="0" smtClean="0"/>
                  <a:t>(0.5, 0.5, 0.5), (2.0, 0.0, 0.0)</a:t>
                </a:r>
                <a:r>
                  <a:rPr lang="ja-JP" altLang="en-US" dirty="0" smtClean="0"/>
                  <a:t>など</a:t>
                </a:r>
                <a:endParaRPr lang="en-US" altLang="ja-JP" dirty="0" smtClean="0"/>
              </a:p>
              <a:p>
                <a:pPr lvl="1"/>
                <a:endParaRPr lang="en-US" altLang="ja-JP" dirty="0"/>
              </a:p>
              <a:p>
                <a:r>
                  <a:rPr lang="en-US" altLang="ja-JP" dirty="0" smtClean="0">
                    <a:solidFill>
                      <a:schemeClr val="accent6"/>
                    </a:solidFill>
                  </a:rPr>
                  <a:t>sky light</a:t>
                </a:r>
                <a:r>
                  <a:rPr lang="ja-JP" altLang="en-US" dirty="0" smtClean="0">
                    <a:solidFill>
                      <a:schemeClr val="accent6"/>
                    </a:solidFill>
                  </a:rPr>
                  <a:t>によって、</a:t>
                </a:r>
                <a14:m>
                  <m:oMath xmlns:m="http://schemas.openxmlformats.org/officeDocument/2006/math">
                    <m:f>
                      <m:fPr>
                        <m:ctrlPr>
                          <a:rPr lang="en-US" altLang="ja-JP" i="1" smtClean="0">
                            <a:solidFill>
                              <a:schemeClr val="accent6"/>
                            </a:solidFill>
                            <a:latin typeface="Cambria Math" panose="02040503050406030204" pitchFamily="18" charset="0"/>
                          </a:rPr>
                        </m:ctrlPr>
                      </m:fPr>
                      <m:num>
                        <m:r>
                          <a:rPr lang="ja-JP" altLang="en-US" i="1">
                            <a:solidFill>
                              <a:schemeClr val="accent6"/>
                            </a:solidFill>
                            <a:latin typeface="Cambria Math" panose="02040503050406030204" pitchFamily="18" charset="0"/>
                          </a:rPr>
                          <m:t>照度</m:t>
                        </m:r>
                      </m:num>
                      <m:den>
                        <m:r>
                          <a:rPr lang="ja-JP" altLang="en-US" i="1" smtClean="0">
                            <a:solidFill>
                              <a:schemeClr val="accent6"/>
                            </a:solidFill>
                            <a:latin typeface="Cambria Math" panose="02040503050406030204" pitchFamily="18" charset="0"/>
                          </a:rPr>
                          <m:t>𝜋</m:t>
                        </m:r>
                      </m:den>
                    </m:f>
                  </m:oMath>
                </a14:m>
                <a:r>
                  <a:rPr lang="ja-JP" altLang="en-US" dirty="0" smtClean="0">
                    <a:solidFill>
                      <a:schemeClr val="accent6"/>
                    </a:solidFill>
                  </a:rPr>
                  <a:t>が出力されることを確認</a:t>
                </a:r>
                <a:endParaRPr lang="en-US" altLang="ja-JP" dirty="0" smtClean="0"/>
              </a:p>
              <a:p>
                <a:pPr lvl="1"/>
                <a:endParaRPr lang="en-US" altLang="ja-JP" dirty="0" smtClean="0"/>
              </a:p>
            </p:txBody>
          </p:sp>
        </mc:Choice>
        <mc:Fallback xmlns="">
          <p:sp>
            <p:nvSpPr>
              <p:cNvPr id="11" name="コンテンツ プレースホルダー 10"/>
              <p:cNvSpPr>
                <a:spLocks noGrp="1" noRot="1" noChangeAspect="1" noMove="1" noResize="1" noEditPoints="1" noAdjustHandles="1" noChangeArrowheads="1" noChangeShapeType="1" noTextEdit="1"/>
              </p:cNvSpPr>
              <p:nvPr>
                <p:ph idx="1"/>
              </p:nvPr>
            </p:nvSpPr>
            <p:spPr>
              <a:blipFill rotWithShape="0">
                <a:blip r:embed="rId3"/>
                <a:stretch>
                  <a:fillRect l="-74" t="-163" b="-81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21714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発表</a:t>
            </a:r>
            <a:r>
              <a:rPr lang="ja-JP" altLang="en-US" dirty="0" smtClean="0"/>
              <a:t>の</a:t>
            </a:r>
            <a:r>
              <a:rPr lang="ja-JP" altLang="en-US" dirty="0"/>
              <a:t>構成</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lang="ja-JP" altLang="en-US" dirty="0" smtClean="0">
                <a:solidFill>
                  <a:schemeClr val="accent6"/>
                </a:solidFill>
              </a:rPr>
              <a:t>ライトマップの効果</a:t>
            </a:r>
            <a:endParaRPr lang="en-US" altLang="ja-JP" dirty="0">
              <a:solidFill>
                <a:schemeClr val="accent6"/>
              </a:solidFill>
            </a:endParaRPr>
          </a:p>
          <a:p>
            <a:pPr marL="457200" indent="-457200">
              <a:buSzPct val="100000"/>
              <a:buFont typeface="+mj-lt"/>
              <a:buAutoNum type="arabicPeriod"/>
            </a:pPr>
            <a:r>
              <a:rPr lang="ja-JP" altLang="en-US" dirty="0" smtClean="0"/>
              <a:t>ワークフローの構築</a:t>
            </a:r>
            <a:endParaRPr lang="en-US" altLang="ja-JP" dirty="0"/>
          </a:p>
          <a:p>
            <a:pPr marL="457200" indent="-457200">
              <a:buSzPct val="100000"/>
              <a:buFont typeface="+mj-lt"/>
              <a:buAutoNum type="arabicPeriod"/>
            </a:pPr>
            <a:r>
              <a:rPr lang="ja-JP" altLang="en-US" dirty="0" smtClean="0"/>
              <a:t>正しいライトマップを目指して</a:t>
            </a:r>
            <a:endParaRPr lang="en-US" altLang="ja-JP" dirty="0"/>
          </a:p>
          <a:p>
            <a:pPr marL="457200" indent="-457200">
              <a:buSzPct val="100000"/>
              <a:buFont typeface="+mj-lt"/>
              <a:buAutoNum type="arabicPeriod"/>
            </a:pPr>
            <a:r>
              <a:rPr lang="ja-JP" altLang="en-US" dirty="0" smtClean="0"/>
              <a:t>クオリティアップ</a:t>
            </a:r>
            <a:endParaRPr lang="en-US" altLang="ja-JP" dirty="0"/>
          </a:p>
          <a:p>
            <a:pPr marL="457200" indent="-457200">
              <a:buSzPct val="100000"/>
              <a:buFont typeface="+mj-lt"/>
              <a:buAutoNum type="arabicPeriod"/>
            </a:pPr>
            <a:r>
              <a:rPr lang="ja-JP" altLang="en-US" dirty="0" smtClean="0"/>
              <a:t>まとめ</a:t>
            </a:r>
            <a:endParaRPr lang="en-US" altLang="ja-JP" dirty="0" smtClean="0"/>
          </a:p>
        </p:txBody>
      </p:sp>
    </p:spTree>
    <p:extLst>
      <p:ext uri="{BB962C8B-B14F-4D97-AF65-F5344CB8AC3E}">
        <p14:creationId xmlns:p14="http://schemas.microsoft.com/office/powerpoint/2010/main" val="27523410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ライトマップにベイクされる値</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en-US" altLang="ja-JP" dirty="0" err="1" smtClean="0"/>
                  <a:t>VRayRawGlobalIllumination</a:t>
                </a:r>
                <a:endParaRPr lang="en-US" altLang="ja-JP" dirty="0" smtClean="0"/>
              </a:p>
              <a:p>
                <a:pPr lvl="1"/>
                <a:r>
                  <a:rPr lang="en-US" altLang="ja-JP" dirty="0" smtClean="0"/>
                  <a:t>V-Ray</a:t>
                </a:r>
                <a:r>
                  <a:rPr lang="ja-JP" altLang="en-US" dirty="0" smtClean="0"/>
                  <a:t>の出力</a:t>
                </a:r>
                <a:endParaRPr lang="en-US" altLang="ja-JP" dirty="0" smtClean="0"/>
              </a:p>
              <a:p>
                <a:pPr lvl="1"/>
                <a:r>
                  <a:rPr lang="ja-JP" altLang="en-US" dirty="0" smtClean="0"/>
                  <a:t>間接光による値</a:t>
                </a:r>
                <a:endParaRPr lang="en-US" altLang="ja-JP" dirty="0" smtClean="0"/>
              </a:p>
              <a:p>
                <a:pPr lvl="1"/>
                <a:r>
                  <a:rPr lang="en-US" altLang="ja-JP" dirty="0"/>
                  <a:t>s</a:t>
                </a:r>
                <a:r>
                  <a:rPr lang="en-US" altLang="ja-JP" dirty="0" smtClean="0"/>
                  <a:t>ky light</a:t>
                </a:r>
                <a:r>
                  <a:rPr lang="ja-JP" altLang="en-US" dirty="0" smtClean="0"/>
                  <a:t>によって、</a:t>
                </a:r>
                <a14:m>
                  <m:oMath xmlns:m="http://schemas.openxmlformats.org/officeDocument/2006/math">
                    <m:f>
                      <m:fPr>
                        <m:ctrlPr>
                          <a:rPr lang="en-US" altLang="ja-JP" i="1" smtClean="0">
                            <a:solidFill>
                              <a:schemeClr val="tx1">
                                <a:lumMod val="75000"/>
                              </a:schemeClr>
                            </a:solidFill>
                            <a:latin typeface="Cambria Math" panose="02040503050406030204" pitchFamily="18" charset="0"/>
                          </a:rPr>
                        </m:ctrlPr>
                      </m:fPr>
                      <m:num>
                        <m:r>
                          <a:rPr lang="ja-JP" altLang="en-US" i="1">
                            <a:solidFill>
                              <a:schemeClr val="tx1">
                                <a:lumMod val="75000"/>
                              </a:schemeClr>
                            </a:solidFill>
                            <a:latin typeface="Cambria Math" panose="02040503050406030204" pitchFamily="18" charset="0"/>
                          </a:rPr>
                          <m:t>照度</m:t>
                        </m:r>
                      </m:num>
                      <m:den>
                        <m:r>
                          <a:rPr lang="ja-JP" altLang="en-US" i="1">
                            <a:solidFill>
                              <a:schemeClr val="tx1">
                                <a:lumMod val="75000"/>
                              </a:schemeClr>
                            </a:solidFill>
                            <a:latin typeface="Cambria Math" panose="02040503050406030204" pitchFamily="18" charset="0"/>
                          </a:rPr>
                          <m:t>𝜋</m:t>
                        </m:r>
                      </m:den>
                    </m:f>
                  </m:oMath>
                </a14:m>
                <a:r>
                  <a:rPr lang="ja-JP" altLang="en-US" dirty="0" smtClean="0"/>
                  <a:t>が</a:t>
                </a:r>
                <a:r>
                  <a:rPr lang="ja-JP" altLang="en-US" dirty="0"/>
                  <a:t>出力</a:t>
                </a:r>
                <a:r>
                  <a:rPr lang="ja-JP" altLang="en-US" dirty="0" smtClean="0"/>
                  <a:t>される</a:t>
                </a:r>
                <a:endParaRPr lang="en-US" altLang="ja-JP" dirty="0" smtClean="0"/>
              </a:p>
              <a:p>
                <a:pPr lvl="1"/>
                <a:endParaRPr lang="en-US" altLang="ja-JP" dirty="0"/>
              </a:p>
              <a:p>
                <a:r>
                  <a:rPr lang="ja-JP" altLang="en-US" dirty="0" smtClean="0">
                    <a:solidFill>
                      <a:schemeClr val="accent6"/>
                    </a:solidFill>
                  </a:rPr>
                  <a:t>ライトマップにベイクされている値の確認ができた</a:t>
                </a:r>
                <a:endParaRPr lang="en-US" altLang="ja-JP" dirty="0">
                  <a:solidFill>
                    <a:schemeClr val="accent6"/>
                  </a:solidFill>
                </a:endParaRPr>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74" t="-16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276381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800" dirty="0" smtClean="0"/>
              <a:t>各光源の入力と出力の関係は</a:t>
            </a:r>
            <a:r>
              <a:rPr kumimoji="1" lang="en-US" altLang="ja-JP" sz="2800" dirty="0" smtClean="0"/>
              <a:t>?</a:t>
            </a:r>
            <a:endParaRPr kumimoji="1" lang="ja-JP" altLang="en-US" sz="2800" dirty="0"/>
          </a:p>
        </p:txBody>
      </p:sp>
      <p:sp>
        <p:nvSpPr>
          <p:cNvPr id="3" name="コンテンツ プレースホルダー 2"/>
          <p:cNvSpPr>
            <a:spLocks noGrp="1"/>
          </p:cNvSpPr>
          <p:nvPr>
            <p:ph idx="1"/>
          </p:nvPr>
        </p:nvSpPr>
        <p:spPr/>
        <p:txBody>
          <a:bodyPr/>
          <a:lstStyle/>
          <a:p>
            <a:r>
              <a:rPr lang="en-US" altLang="ja-JP" dirty="0" smtClean="0"/>
              <a:t>sky light</a:t>
            </a:r>
            <a:r>
              <a:rPr lang="ja-JP" altLang="en-US" dirty="0" smtClean="0"/>
              <a:t>は確認済み</a:t>
            </a:r>
            <a:endParaRPr lang="en-US" altLang="ja-JP" dirty="0" smtClean="0"/>
          </a:p>
          <a:p>
            <a:r>
              <a:rPr lang="en-US" altLang="ja-JP" dirty="0" smtClean="0"/>
              <a:t>directional light</a:t>
            </a:r>
            <a:r>
              <a:rPr lang="ja-JP" altLang="en-US" dirty="0" smtClean="0"/>
              <a:t>に関しても確認する必要がある</a:t>
            </a:r>
            <a:endParaRPr lang="en-US" altLang="ja-JP" dirty="0" smtClean="0"/>
          </a:p>
          <a:p>
            <a:pPr lvl="1"/>
            <a:r>
              <a:rPr lang="ja-JP" altLang="en-US" dirty="0">
                <a:solidFill>
                  <a:schemeClr val="accent6"/>
                </a:solidFill>
              </a:rPr>
              <a:t>簡単な数式で、照度を推定できるようにする</a:t>
            </a:r>
            <a:endParaRPr lang="en-US" altLang="ja-JP" dirty="0">
              <a:solidFill>
                <a:schemeClr val="accent6"/>
              </a:solidFill>
            </a:endParaRPr>
          </a:p>
          <a:p>
            <a:pPr lvl="2"/>
            <a:r>
              <a:rPr lang="en-US" altLang="ja-JP" dirty="0" smtClean="0"/>
              <a:t>V-Ray</a:t>
            </a:r>
            <a:r>
              <a:rPr lang="ja-JP" altLang="en-US" dirty="0" smtClean="0"/>
              <a:t>の出力結果</a:t>
            </a:r>
            <a:r>
              <a:rPr lang="ja-JP" altLang="en-US" dirty="0"/>
              <a:t>の確認を簡単にするため</a:t>
            </a:r>
            <a:endParaRPr lang="en-US" altLang="ja-JP" dirty="0"/>
          </a:p>
          <a:p>
            <a:pPr lvl="1"/>
            <a:endParaRPr kumimoji="1" lang="ja-JP" altLang="en-US" dirty="0"/>
          </a:p>
        </p:txBody>
      </p:sp>
    </p:spTree>
    <p:extLst>
      <p:ext uri="{BB962C8B-B14F-4D97-AF65-F5344CB8AC3E}">
        <p14:creationId xmlns:p14="http://schemas.microsoft.com/office/powerpoint/2010/main" val="2747406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directional light</a:t>
            </a:r>
            <a:r>
              <a:rPr kumimoji="1" lang="ja-JP" altLang="en-US" dirty="0" smtClean="0"/>
              <a:t>の</a:t>
            </a:r>
            <a:r>
              <a:rPr kumimoji="1" lang="en-US" altLang="ja-JP" dirty="0" smtClean="0"/>
              <a:t>V-Ray</a:t>
            </a:r>
            <a:r>
              <a:rPr kumimoji="1" lang="ja-JP" altLang="en-US" dirty="0" smtClean="0"/>
              <a:t>シーン</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fontScale="92500" lnSpcReduction="10000"/>
              </a:bodyPr>
              <a:lstStyle/>
              <a:p>
                <a:r>
                  <a:rPr lang="ja-JP" altLang="en-US" dirty="0" smtClean="0"/>
                  <a:t>マルチプライヤ</a:t>
                </a:r>
                <a:r>
                  <a:rPr lang="en-US" altLang="ja-JP" dirty="0" smtClean="0"/>
                  <a:t>: 1.0</a:t>
                </a:r>
              </a:p>
              <a:p>
                <a:r>
                  <a:rPr lang="ja-JP" altLang="en-US" dirty="0" smtClean="0"/>
                  <a:t>カラー</a:t>
                </a:r>
                <a:r>
                  <a:rPr lang="en-US" altLang="ja-JP" dirty="0" smtClean="0"/>
                  <a:t>: (1.0, 1.0, 1.0)</a:t>
                </a:r>
              </a:p>
              <a:p>
                <a:r>
                  <a:rPr lang="ja-JP" altLang="en-US" dirty="0" smtClean="0"/>
                  <a:t>照度</a:t>
                </a:r>
                <a:endParaRPr lang="en-US" altLang="ja-JP" dirty="0" smtClean="0"/>
              </a:p>
              <a:p>
                <a:pPr lvl="1"/>
                <a:r>
                  <a:rPr lang="en-US" altLang="ja-JP" dirty="0" smtClean="0"/>
                  <a:t>punctual light</a:t>
                </a:r>
                <a:r>
                  <a:rPr lang="ja-JP" altLang="en-US" dirty="0" err="1" smtClean="0"/>
                  <a:t>なの</a:t>
                </a:r>
                <a:r>
                  <a:rPr lang="ja-JP" altLang="en-US" dirty="0" smtClean="0"/>
                  <a:t>で</a:t>
                </a:r>
                <a14:m>
                  <m:oMath xmlns:m="http://schemas.openxmlformats.org/officeDocument/2006/math">
                    <m:r>
                      <a:rPr lang="el-GR" altLang="ja-JP" i="1" smtClean="0">
                        <a:latin typeface="Cambria Math" panose="02040503050406030204" pitchFamily="18" charset="0"/>
                      </a:rPr>
                      <m:t>𝜋</m:t>
                    </m:r>
                    <m:r>
                      <a:rPr lang="ja-JP" altLang="en-US" i="1">
                        <a:latin typeface="Cambria Math" panose="02040503050406030204" pitchFamily="18" charset="0"/>
                      </a:rPr>
                      <m:t>乗算</m:t>
                    </m:r>
                  </m:oMath>
                </a14:m>
                <a:endParaRPr lang="en-US" altLang="ja-JP" dirty="0" smtClean="0"/>
              </a:p>
              <a:p>
                <a:pPr lvl="1"/>
                <a14:m>
                  <m:oMath xmlns:m="http://schemas.openxmlformats.org/officeDocument/2006/math">
                    <m:r>
                      <a:rPr lang="ja-JP" altLang="en-US" sz="2000" i="1" smtClean="0">
                        <a:latin typeface="Cambria Math" panose="02040503050406030204" pitchFamily="18" charset="0"/>
                      </a:rPr>
                      <m:t>𝜋</m:t>
                    </m:r>
                    <m:r>
                      <a:rPr lang="en-US" altLang="ja-JP" sz="2000" b="0" i="1" smtClean="0">
                        <a:latin typeface="Cambria Math" panose="02040503050406030204" pitchFamily="18" charset="0"/>
                      </a:rPr>
                      <m:t>∗</m:t>
                    </m:r>
                    <m:r>
                      <a:rPr lang="ja-JP" altLang="en-US" sz="2000" i="1">
                        <a:latin typeface="Cambria Math" panose="02040503050406030204" pitchFamily="18" charset="0"/>
                      </a:rPr>
                      <m:t>マルチプライヤ</m:t>
                    </m:r>
                    <m:r>
                      <a:rPr lang="en-US" altLang="ja-JP" sz="2000" b="0" i="1" smtClean="0">
                        <a:latin typeface="Cambria Math" panose="02040503050406030204" pitchFamily="18" charset="0"/>
                      </a:rPr>
                      <m:t>∗</m:t>
                    </m:r>
                    <m:r>
                      <a:rPr lang="ja-JP" altLang="en-US" sz="2000" i="1">
                        <a:latin typeface="Cambria Math" panose="02040503050406030204" pitchFamily="18" charset="0"/>
                      </a:rPr>
                      <m:t>カラー</m:t>
                    </m:r>
                    <m:r>
                      <a:rPr lang="en-US" altLang="ja-JP" sz="2000" i="1" smtClean="0">
                        <a:latin typeface="Cambria Math" panose="02040503050406030204" pitchFamily="18" charset="0"/>
                      </a:rPr>
                      <m:t>=</m:t>
                    </m:r>
                    <m:d>
                      <m:dPr>
                        <m:ctrlPr>
                          <a:rPr lang="en-US" altLang="ja-JP" sz="2000" i="1" smtClean="0">
                            <a:latin typeface="Cambria Math" panose="02040503050406030204" pitchFamily="18" charset="0"/>
                          </a:rPr>
                        </m:ctrlPr>
                      </m:dPr>
                      <m:e>
                        <m:r>
                          <a:rPr lang="ja-JP" altLang="en-US" sz="2000" i="1" smtClean="0">
                            <a:latin typeface="Cambria Math" panose="02040503050406030204" pitchFamily="18" charset="0"/>
                          </a:rPr>
                          <m:t>𝜋</m:t>
                        </m:r>
                        <m:r>
                          <a:rPr lang="en-US" altLang="ja-JP" sz="2000" b="0" i="1" smtClean="0">
                            <a:latin typeface="Cambria Math" panose="02040503050406030204" pitchFamily="18" charset="0"/>
                          </a:rPr>
                          <m:t>,</m:t>
                        </m:r>
                        <m:r>
                          <a:rPr lang="ja-JP" altLang="en-US" sz="2000" b="0" i="1" smtClean="0">
                            <a:latin typeface="Cambria Math" panose="02040503050406030204" pitchFamily="18" charset="0"/>
                          </a:rPr>
                          <m:t>𝜋</m:t>
                        </m:r>
                        <m:r>
                          <a:rPr lang="en-US" altLang="ja-JP" sz="2000" b="0" i="1" smtClean="0">
                            <a:latin typeface="Cambria Math" panose="02040503050406030204" pitchFamily="18" charset="0"/>
                          </a:rPr>
                          <m:t>,</m:t>
                        </m:r>
                        <m:r>
                          <a:rPr lang="ja-JP" altLang="en-US" sz="2000" b="0" i="1" smtClean="0">
                            <a:latin typeface="Cambria Math" panose="02040503050406030204" pitchFamily="18" charset="0"/>
                          </a:rPr>
                          <m:t>𝜋</m:t>
                        </m:r>
                      </m:e>
                    </m:d>
                  </m:oMath>
                </a14:m>
                <a:endParaRPr lang="en-US" altLang="ja-JP" sz="2000" b="0" dirty="0" smtClean="0"/>
              </a:p>
              <a:p>
                <a:pPr lvl="1"/>
                <a:endParaRPr lang="en-US" altLang="ja-JP" dirty="0"/>
              </a:p>
              <a:p>
                <a:r>
                  <a:rPr lang="ja-JP" altLang="en-US" dirty="0" smtClean="0"/>
                  <a:t>予想</a:t>
                </a:r>
                <a:endParaRPr lang="en-US" altLang="ja-JP" dirty="0" smtClean="0"/>
              </a:p>
              <a:p>
                <a:pPr lvl="1"/>
                <a:r>
                  <a:rPr lang="en-US" altLang="ja-JP" dirty="0" smtClean="0"/>
                  <a:t>sky light</a:t>
                </a:r>
                <a:r>
                  <a:rPr lang="ja-JP" altLang="en-US" dirty="0"/>
                  <a:t>と</a:t>
                </a:r>
                <a:r>
                  <a:rPr lang="ja-JP" altLang="en-US" dirty="0" smtClean="0"/>
                  <a:t>同じ値が出力されるはず</a:t>
                </a:r>
                <a:endParaRPr lang="en-US" altLang="ja-JP" dirty="0" smtClean="0"/>
              </a:p>
              <a:p>
                <a:pPr lvl="1"/>
                <a14:m>
                  <m:oMath xmlns:m="http://schemas.openxmlformats.org/officeDocument/2006/math">
                    <m:f>
                      <m:fPr>
                        <m:ctrlPr>
                          <a:rPr lang="en-US" altLang="ja-JP" i="1" smtClean="0">
                            <a:latin typeface="Cambria Math" panose="02040503050406030204" pitchFamily="18" charset="0"/>
                          </a:rPr>
                        </m:ctrlPr>
                      </m:fPr>
                      <m:num>
                        <m:r>
                          <a:rPr lang="ja-JP" altLang="en-US" i="1">
                            <a:latin typeface="Cambria Math" panose="02040503050406030204" pitchFamily="18" charset="0"/>
                          </a:rPr>
                          <m:t>照度</m:t>
                        </m:r>
                      </m:num>
                      <m:den>
                        <m:r>
                          <a:rPr lang="ja-JP" altLang="en-US" i="1" smtClean="0">
                            <a:latin typeface="Cambria Math" panose="02040503050406030204" pitchFamily="18" charset="0"/>
                          </a:rPr>
                          <m:t>𝜋</m:t>
                        </m:r>
                      </m:den>
                    </m:f>
                    <m:r>
                      <a:rPr lang="en-US" altLang="ja-JP">
                        <a:latin typeface="Cambria Math" panose="02040503050406030204" pitchFamily="18" charset="0"/>
                      </a:rPr>
                      <m:t>=(1.0, 1.0, 1.0)</m:t>
                    </m:r>
                  </m:oMath>
                </a14:m>
                <a:endParaRPr lang="en-US" altLang="ja-JP" dirty="0" smtClean="0"/>
              </a:p>
              <a:p>
                <a:endParaRPr lang="en-US" altLang="ja-JP" dirty="0" smtClean="0"/>
              </a:p>
              <a:p>
                <a:pPr marL="182563" lvl="1" indent="0">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t="-814"/>
                </a:stretch>
              </a:blipFill>
            </p:spPr>
            <p:txBody>
              <a:bodyPr/>
              <a:lstStyle/>
              <a:p>
                <a:r>
                  <a:rPr lang="ja-JP" altLang="en-US">
                    <a:noFill/>
                  </a:rPr>
                  <a:t> </a:t>
                </a:r>
              </a:p>
            </p:txBody>
          </p:sp>
        </mc:Fallback>
      </mc:AlternateContent>
      <p:pic>
        <p:nvPicPr>
          <p:cNvPr id="4" name="図 3"/>
          <p:cNvPicPr>
            <a:picLocks noChangeAspect="1"/>
          </p:cNvPicPr>
          <p:nvPr/>
        </p:nvPicPr>
        <p:blipFill>
          <a:blip r:embed="rId4" cstate="print"/>
          <a:stretch>
            <a:fillRect/>
          </a:stretch>
        </p:blipFill>
        <p:spPr>
          <a:xfrm>
            <a:off x="6588224" y="1059582"/>
            <a:ext cx="1747668" cy="1535151"/>
          </a:xfrm>
          <a:prstGeom prst="rect">
            <a:avLst/>
          </a:prstGeom>
        </p:spPr>
      </p:pic>
      <p:grpSp>
        <p:nvGrpSpPr>
          <p:cNvPr id="49" name="グループ化 48"/>
          <p:cNvGrpSpPr/>
          <p:nvPr/>
        </p:nvGrpSpPr>
        <p:grpSpPr>
          <a:xfrm>
            <a:off x="6344069" y="2792217"/>
            <a:ext cx="2160240" cy="1705682"/>
            <a:chOff x="5670591" y="2756454"/>
            <a:chExt cx="2160240" cy="1705682"/>
          </a:xfrm>
        </p:grpSpPr>
        <p:sp>
          <p:nvSpPr>
            <p:cNvPr id="13" name="正方形/長方形 12"/>
            <p:cNvSpPr/>
            <p:nvPr/>
          </p:nvSpPr>
          <p:spPr>
            <a:xfrm>
              <a:off x="5670591" y="2756454"/>
              <a:ext cx="2160240" cy="1705682"/>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914746" y="2793704"/>
              <a:ext cx="1671933" cy="369332"/>
            </a:xfrm>
            <a:prstGeom prst="rect">
              <a:avLst/>
            </a:prstGeom>
            <a:noFill/>
          </p:spPr>
          <p:txBody>
            <a:bodyPr wrap="none" rtlCol="0">
              <a:spAutoFit/>
            </a:bodyPr>
            <a:lstStyle/>
            <a:p>
              <a:pPr algn="ctr"/>
              <a:r>
                <a:rPr lang="en-US" altLang="ja-JP" dirty="0" smtClean="0">
                  <a:solidFill>
                    <a:schemeClr val="accent6">
                      <a:lumMod val="40000"/>
                      <a:lumOff val="60000"/>
                    </a:schemeClr>
                  </a:solidFill>
                </a:rPr>
                <a:t>directional light</a:t>
              </a:r>
              <a:endParaRPr lang="ja-JP" altLang="en-US" dirty="0">
                <a:solidFill>
                  <a:schemeClr val="accent6">
                    <a:lumMod val="40000"/>
                    <a:lumOff val="60000"/>
                  </a:schemeClr>
                </a:solidFill>
              </a:endParaRPr>
            </a:p>
          </p:txBody>
        </p:sp>
        <p:sp>
          <p:nvSpPr>
            <p:cNvPr id="19" name="正方形/長方形 18"/>
            <p:cNvSpPr/>
            <p:nvPr/>
          </p:nvSpPr>
          <p:spPr>
            <a:xfrm>
              <a:off x="5817876" y="4299942"/>
              <a:ext cx="1865671" cy="53880"/>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p:cNvCxnSpPr/>
            <p:nvPr/>
          </p:nvCxnSpPr>
          <p:spPr>
            <a:xfrm>
              <a:off x="6460011" y="3155141"/>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6750713" y="3155141"/>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7041405" y="3163470"/>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7329348" y="3163036"/>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7586679" y="3147380"/>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6169310" y="3155584"/>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5879986" y="3155141"/>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 name="角丸四角形吹き出し 4"/>
          <p:cNvSpPr/>
          <p:nvPr/>
        </p:nvSpPr>
        <p:spPr>
          <a:xfrm>
            <a:off x="4763162" y="1284414"/>
            <a:ext cx="1728192" cy="542743"/>
          </a:xfrm>
          <a:prstGeom prst="wedgeRoundRectCallout">
            <a:avLst>
              <a:gd name="adj1" fmla="val 100650"/>
              <a:gd name="adj2" fmla="val 61159"/>
              <a:gd name="adj3" fmla="val 16667"/>
            </a:avLst>
          </a:prstGeom>
          <a:solidFill>
            <a:schemeClr val="accent6"/>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板ポリに対して垂直に当てる</a:t>
            </a:r>
            <a:endParaRPr kumimoji="1" lang="ja-JP" altLang="en-US" dirty="0"/>
          </a:p>
        </p:txBody>
      </p:sp>
    </p:spTree>
    <p:extLst>
      <p:ext uri="{BB962C8B-B14F-4D97-AF65-F5344CB8AC3E}">
        <p14:creationId xmlns:p14="http://schemas.microsoft.com/office/powerpoint/2010/main" val="21976873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a:t>
            </a:r>
            <a:r>
              <a:rPr kumimoji="1" lang="en-US" altLang="ja-JP" dirty="0" smtClean="0"/>
              <a:t>irectional light</a:t>
            </a:r>
            <a:r>
              <a:rPr kumimoji="1" lang="ja-JP" altLang="en-US" dirty="0" smtClean="0"/>
              <a:t>のシーンの出力をした結果</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en-US" altLang="ja-JP" dirty="0"/>
                  <a:t>V-Ray</a:t>
                </a:r>
                <a:r>
                  <a:rPr lang="ja-JP" altLang="en-US" dirty="0"/>
                  <a:t>の出力を確認</a:t>
                </a:r>
                <a:endParaRPr lang="en-US" altLang="ja-JP" dirty="0"/>
              </a:p>
              <a:p>
                <a:pPr lvl="1"/>
                <a:r>
                  <a:rPr lang="ja-JP" altLang="en-US" dirty="0"/>
                  <a:t>出力された値は</a:t>
                </a:r>
                <a:r>
                  <a:rPr lang="en-US" altLang="ja-JP" dirty="0"/>
                  <a:t>(1.0, 1.0, 1.0)</a:t>
                </a:r>
              </a:p>
              <a:p>
                <a:pPr lvl="1"/>
                <a:r>
                  <a:rPr lang="ja-JP" altLang="en-US" dirty="0"/>
                  <a:t>想定通り</a:t>
                </a:r>
                <a:endParaRPr lang="en-US" altLang="ja-JP" dirty="0"/>
              </a:p>
              <a:p>
                <a:r>
                  <a:rPr lang="ja-JP" altLang="en-US" dirty="0"/>
                  <a:t>マルチプライヤとカラーの値を変えても、</a:t>
                </a:r>
                <a14:m>
                  <m:oMath xmlns:m="http://schemas.openxmlformats.org/officeDocument/2006/math">
                    <m:f>
                      <m:fPr>
                        <m:ctrlPr>
                          <a:rPr lang="el-GR" altLang="ja-JP" i="1">
                            <a:latin typeface="Cambria Math" panose="02040503050406030204" pitchFamily="18" charset="0"/>
                          </a:rPr>
                        </m:ctrlPr>
                      </m:fPr>
                      <m:num>
                        <m:r>
                          <a:rPr lang="ja-JP" altLang="en-US" i="1">
                            <a:latin typeface="Cambria Math" panose="02040503050406030204" pitchFamily="18" charset="0"/>
                          </a:rPr>
                          <m:t>照度</m:t>
                        </m:r>
                      </m:num>
                      <m:den>
                        <m:r>
                          <a:rPr lang="ja-JP" altLang="el-GR" i="1">
                            <a:latin typeface="Cambria Math" panose="02040503050406030204" pitchFamily="18" charset="0"/>
                          </a:rPr>
                          <m:t>𝜋</m:t>
                        </m:r>
                      </m:den>
                    </m:f>
                  </m:oMath>
                </a14:m>
                <a:r>
                  <a:rPr lang="ja-JP" altLang="en-US" dirty="0"/>
                  <a:t>が出力</a:t>
                </a:r>
                <a:r>
                  <a:rPr lang="ja-JP" altLang="en-US" dirty="0" smtClean="0"/>
                  <a:t>された</a:t>
                </a:r>
                <a:endParaRPr lang="en-US" altLang="ja-JP" dirty="0" smtClean="0"/>
              </a:p>
              <a:p>
                <a:endParaRPr lang="en-US" altLang="ja-JP" dirty="0"/>
              </a:p>
              <a:p>
                <a:r>
                  <a:rPr lang="en-US" altLang="ja-JP" dirty="0">
                    <a:solidFill>
                      <a:schemeClr val="accent6"/>
                    </a:solidFill>
                  </a:rPr>
                  <a:t>d</a:t>
                </a:r>
                <a:r>
                  <a:rPr lang="en-US" altLang="ja-JP" dirty="0" smtClean="0">
                    <a:solidFill>
                      <a:schemeClr val="accent6"/>
                    </a:solidFill>
                  </a:rPr>
                  <a:t>irectional light</a:t>
                </a:r>
                <a:r>
                  <a:rPr lang="ja-JP" altLang="en-US" dirty="0" smtClean="0">
                    <a:solidFill>
                      <a:schemeClr val="accent6"/>
                    </a:solidFill>
                  </a:rPr>
                  <a:t>の入力と出力の関係が確認できた</a:t>
                </a:r>
                <a:endParaRPr lang="en-US" altLang="ja-JP" dirty="0">
                  <a:solidFill>
                    <a:schemeClr val="accent6"/>
                  </a:solidFill>
                </a:endParaRPr>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74" t="-32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5469140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全</a:t>
            </a:r>
            <a:r>
              <a:rPr kumimoji="1" lang="ja-JP" altLang="en-US" dirty="0" smtClean="0"/>
              <a:t>光源の入力と出力の関係を確認した</a:t>
            </a:r>
            <a:endParaRPr kumimoji="1" lang="ja-JP" altLang="en-US" dirty="0"/>
          </a:p>
        </p:txBody>
      </p:sp>
      <p:sp>
        <p:nvSpPr>
          <p:cNvPr id="11" name="コンテンツ プレースホルダー 10"/>
          <p:cNvSpPr>
            <a:spLocks noGrp="1"/>
          </p:cNvSpPr>
          <p:nvPr>
            <p:ph idx="1"/>
          </p:nvPr>
        </p:nvSpPr>
        <p:spPr>
          <a:xfrm>
            <a:off x="506679" y="962917"/>
            <a:ext cx="8229600" cy="3744416"/>
          </a:xfrm>
        </p:spPr>
        <p:txBody>
          <a:bodyPr>
            <a:normAutofit/>
          </a:bodyPr>
          <a:lstStyle/>
          <a:p>
            <a:r>
              <a:rPr lang="ja-JP" altLang="en-US" dirty="0" smtClean="0"/>
              <a:t>各光源の入力</a:t>
            </a:r>
            <a:r>
              <a:rPr lang="ja-JP" altLang="en-US" dirty="0"/>
              <a:t>と</a:t>
            </a:r>
            <a:r>
              <a:rPr lang="ja-JP" altLang="en-US" dirty="0" smtClean="0"/>
              <a:t>出力の関係を確認できた</a:t>
            </a:r>
            <a:endParaRPr lang="en-US" altLang="ja-JP" dirty="0" smtClean="0"/>
          </a:p>
          <a:p>
            <a:pPr lvl="1"/>
            <a:r>
              <a:rPr lang="en-US" altLang="ja-JP" dirty="0" smtClean="0"/>
              <a:t>sky light</a:t>
            </a:r>
          </a:p>
          <a:p>
            <a:pPr lvl="1"/>
            <a:r>
              <a:rPr lang="en-US" altLang="ja-JP" dirty="0" smtClean="0"/>
              <a:t>directional light</a:t>
            </a:r>
          </a:p>
          <a:p>
            <a:pPr lvl="1"/>
            <a:endParaRPr lang="en-US" altLang="ja-JP" dirty="0"/>
          </a:p>
          <a:p>
            <a:r>
              <a:rPr lang="ja-JP" altLang="en-US" dirty="0" smtClean="0">
                <a:solidFill>
                  <a:schemeClr val="accent6"/>
                </a:solidFill>
              </a:rPr>
              <a:t>光源の設定を行う準備ができた</a:t>
            </a:r>
            <a:endParaRPr lang="en-US" altLang="ja-JP" dirty="0" smtClean="0">
              <a:solidFill>
                <a:schemeClr val="accent6"/>
              </a:solidFill>
            </a:endParaRPr>
          </a:p>
          <a:p>
            <a:pPr marL="0" indent="0">
              <a:buNone/>
            </a:pPr>
            <a:endParaRPr lang="en-US" altLang="ja-JP" dirty="0" smtClean="0"/>
          </a:p>
        </p:txBody>
      </p:sp>
    </p:spTree>
    <p:extLst>
      <p:ext uri="{BB962C8B-B14F-4D97-AF65-F5344CB8AC3E}">
        <p14:creationId xmlns:p14="http://schemas.microsoft.com/office/powerpoint/2010/main" val="15484100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発表</a:t>
            </a:r>
            <a:r>
              <a:rPr lang="ja-JP" altLang="en-US" dirty="0" smtClean="0"/>
              <a:t>の</a:t>
            </a:r>
            <a:r>
              <a:rPr lang="ja-JP" altLang="en-US" dirty="0"/>
              <a:t>構成</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lang="ja-JP" altLang="en-US" dirty="0" smtClean="0"/>
              <a:t>ライトマップの効果</a:t>
            </a:r>
            <a:endParaRPr lang="en-US" altLang="ja-JP" dirty="0"/>
          </a:p>
          <a:p>
            <a:pPr marL="457200" indent="-457200">
              <a:buSzPct val="100000"/>
              <a:buFont typeface="+mj-lt"/>
              <a:buAutoNum type="arabicPeriod"/>
            </a:pPr>
            <a:r>
              <a:rPr lang="ja-JP" altLang="en-US" dirty="0" smtClean="0"/>
              <a:t>ワークフローの構築</a:t>
            </a:r>
            <a:endParaRPr lang="en-US" altLang="ja-JP" dirty="0"/>
          </a:p>
          <a:p>
            <a:pPr marL="457200" indent="-457200">
              <a:buSzPct val="100000"/>
              <a:buFont typeface="+mj-lt"/>
              <a:buAutoNum type="arabicPeriod"/>
            </a:pPr>
            <a:r>
              <a:rPr lang="ja-JP" altLang="en-US" dirty="0" smtClean="0"/>
              <a:t>正しい</a:t>
            </a:r>
            <a:r>
              <a:rPr lang="ja-JP" altLang="en-US" dirty="0"/>
              <a:t>ライトマップ</a:t>
            </a:r>
            <a:r>
              <a:rPr lang="ja-JP" altLang="en-US" dirty="0" smtClean="0"/>
              <a:t>を目指して</a:t>
            </a:r>
            <a:endParaRPr lang="en-US" altLang="ja-JP" dirty="0" smtClean="0"/>
          </a:p>
          <a:p>
            <a:pPr marL="639763" lvl="1" indent="-457200">
              <a:buSzPct val="100000"/>
              <a:buFont typeface="+mj-lt"/>
              <a:buAutoNum type="romanLcPeriod"/>
            </a:pPr>
            <a:r>
              <a:rPr lang="ja-JP" altLang="en-US" dirty="0" smtClean="0"/>
              <a:t>ベイク</a:t>
            </a:r>
            <a:r>
              <a:rPr lang="ja-JP" altLang="en-US" dirty="0"/>
              <a:t>環境</a:t>
            </a:r>
            <a:r>
              <a:rPr lang="ja-JP" altLang="en-US" dirty="0" smtClean="0"/>
              <a:t>の確認</a:t>
            </a:r>
            <a:endParaRPr lang="en-US" altLang="ja-JP" dirty="0" smtClean="0"/>
          </a:p>
          <a:p>
            <a:pPr marL="639763" lvl="1" indent="-457200">
              <a:buSzPct val="100000"/>
              <a:buFont typeface="+mj-lt"/>
              <a:buAutoNum type="romanLcPeriod"/>
            </a:pPr>
            <a:r>
              <a:rPr lang="ja-JP" altLang="en-US" dirty="0">
                <a:solidFill>
                  <a:schemeClr val="accent6"/>
                </a:solidFill>
              </a:rPr>
              <a:t>実</a:t>
            </a:r>
            <a:r>
              <a:rPr lang="ja-JP" altLang="en-US" dirty="0" smtClean="0">
                <a:solidFill>
                  <a:schemeClr val="accent6"/>
                </a:solidFill>
              </a:rPr>
              <a:t>世界の光源環境を再現するパラメータ</a:t>
            </a:r>
            <a:endParaRPr lang="en-US" altLang="ja-JP" dirty="0">
              <a:solidFill>
                <a:schemeClr val="accent6"/>
              </a:solidFill>
            </a:endParaRPr>
          </a:p>
          <a:p>
            <a:pPr marL="457200" indent="-457200">
              <a:buSzPct val="100000"/>
              <a:buFont typeface="+mj-lt"/>
              <a:buAutoNum type="arabicPeriod"/>
            </a:pPr>
            <a:r>
              <a:rPr lang="ja-JP" altLang="en-US" dirty="0" smtClean="0"/>
              <a:t>クオリティアップ</a:t>
            </a:r>
            <a:endParaRPr lang="en-US" altLang="ja-JP" dirty="0"/>
          </a:p>
          <a:p>
            <a:pPr marL="457200" indent="-457200">
              <a:buSzPct val="100000"/>
              <a:buFont typeface="+mj-lt"/>
              <a:buAutoNum type="arabicPeriod"/>
            </a:pPr>
            <a:r>
              <a:rPr lang="ja-JP" altLang="en-US" dirty="0" smtClean="0"/>
              <a:t>まとめ</a:t>
            </a:r>
            <a:endParaRPr lang="en-US" altLang="ja-JP" dirty="0" smtClean="0"/>
          </a:p>
        </p:txBody>
      </p:sp>
    </p:spTree>
    <p:extLst>
      <p:ext uri="{BB962C8B-B14F-4D97-AF65-F5344CB8AC3E}">
        <p14:creationId xmlns:p14="http://schemas.microsoft.com/office/powerpoint/2010/main" val="24117898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スカイマップの修正</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スカイマップの太陽</a:t>
            </a:r>
            <a:r>
              <a:rPr lang="en-US" altLang="ja-JP" dirty="0" smtClean="0"/>
              <a:t/>
            </a:r>
            <a:br>
              <a:rPr lang="en-US" altLang="ja-JP" dirty="0" smtClean="0"/>
            </a:br>
            <a:r>
              <a:rPr lang="ja-JP" altLang="en-US" dirty="0" smtClean="0"/>
              <a:t>は取り除く</a:t>
            </a:r>
            <a:endParaRPr lang="en-US" altLang="ja-JP" dirty="0" smtClean="0"/>
          </a:p>
          <a:p>
            <a:pPr lvl="1"/>
            <a:r>
              <a:rPr lang="ja-JP" altLang="en-US" dirty="0" smtClean="0"/>
              <a:t>センサ</a:t>
            </a:r>
            <a:r>
              <a:rPr kumimoji="1" lang="ja-JP" altLang="en-US" dirty="0" smtClean="0"/>
              <a:t>のレンジ外</a:t>
            </a:r>
            <a:endParaRPr kumimoji="1" lang="en-US" altLang="ja-JP" dirty="0" smtClean="0"/>
          </a:p>
          <a:p>
            <a:pPr lvl="1"/>
            <a:r>
              <a:rPr lang="ja-JP" altLang="en-US" dirty="0"/>
              <a:t>不正確</a:t>
            </a:r>
            <a:r>
              <a:rPr lang="ja-JP" altLang="en-US" dirty="0" smtClean="0"/>
              <a:t>な値</a:t>
            </a:r>
            <a:endParaRPr lang="en-US" altLang="ja-JP" dirty="0" smtClean="0"/>
          </a:p>
          <a:p>
            <a:pPr lvl="1"/>
            <a:endParaRPr lang="en-US" altLang="ja-JP" dirty="0"/>
          </a:p>
          <a:p>
            <a:r>
              <a:rPr lang="ja-JP" altLang="en-US" dirty="0"/>
              <a:t>太陽</a:t>
            </a:r>
            <a:r>
              <a:rPr lang="ja-JP" altLang="en-US" dirty="0" smtClean="0"/>
              <a:t>は直接光を</a:t>
            </a:r>
            <a:r>
              <a:rPr lang="en-US" altLang="ja-JP" dirty="0" smtClean="0"/>
              <a:t>directional light</a:t>
            </a:r>
            <a:r>
              <a:rPr lang="ja-JP" altLang="en-US" dirty="0" smtClean="0"/>
              <a:t>で再現</a:t>
            </a:r>
            <a:endParaRPr lang="en-US" altLang="ja-JP" dirty="0"/>
          </a:p>
        </p:txBody>
      </p:sp>
      <p:sp>
        <p:nvSpPr>
          <p:cNvPr id="8" name="右矢印 7"/>
          <p:cNvSpPr/>
          <p:nvPr/>
        </p:nvSpPr>
        <p:spPr>
          <a:xfrm>
            <a:off x="5826397" y="1636882"/>
            <a:ext cx="258826" cy="360040"/>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347614"/>
            <a:ext cx="1958291" cy="979146"/>
          </a:xfrm>
          <a:prstGeom prst="rect">
            <a:avLst/>
          </a:prstGeom>
        </p:spPr>
      </p:pic>
      <p:sp>
        <p:nvSpPr>
          <p:cNvPr id="11" name="円/楕円 10"/>
          <p:cNvSpPr/>
          <p:nvPr/>
        </p:nvSpPr>
        <p:spPr>
          <a:xfrm>
            <a:off x="4839321" y="1448089"/>
            <a:ext cx="363079" cy="4572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C:\Users\NEO-G\Desktop\SkyMap太陽なし.bmp"/>
          <p:cNvPicPr>
            <a:picLocks noChangeAspect="1" noChangeArrowheads="1"/>
          </p:cNvPicPr>
          <p:nvPr/>
        </p:nvPicPr>
        <p:blipFill>
          <a:blip r:embed="rId4" cstate="print"/>
          <a:srcRect/>
          <a:stretch>
            <a:fillRect/>
          </a:stretch>
        </p:blipFill>
        <p:spPr bwMode="auto">
          <a:xfrm>
            <a:off x="6207473" y="1356489"/>
            <a:ext cx="1944216" cy="972108"/>
          </a:xfrm>
          <a:prstGeom prst="rect">
            <a:avLst/>
          </a:prstGeom>
          <a:noFill/>
        </p:spPr>
      </p:pic>
    </p:spTree>
    <p:extLst>
      <p:ext uri="{BB962C8B-B14F-4D97-AF65-F5344CB8AC3E}">
        <p14:creationId xmlns:p14="http://schemas.microsoft.com/office/powerpoint/2010/main" val="29209271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実世界の光源環境の再現</a:t>
            </a:r>
            <a:endParaRPr kumimoji="1" lang="ja-JP" altLang="en-US" dirty="0"/>
          </a:p>
        </p:txBody>
      </p:sp>
      <p:sp>
        <p:nvSpPr>
          <p:cNvPr id="3" name="コンテンツ プレースホルダー 2"/>
          <p:cNvSpPr>
            <a:spLocks noGrp="1"/>
          </p:cNvSpPr>
          <p:nvPr>
            <p:ph idx="1"/>
          </p:nvPr>
        </p:nvSpPr>
        <p:spPr>
          <a:xfrm>
            <a:off x="2440011" y="4072479"/>
            <a:ext cx="4606595" cy="493465"/>
          </a:xfrm>
        </p:spPr>
        <p:txBody>
          <a:bodyPr>
            <a:noAutofit/>
          </a:bodyPr>
          <a:lstStyle/>
          <a:p>
            <a:pPr marL="0" indent="0">
              <a:buNone/>
            </a:pPr>
            <a:r>
              <a:rPr lang="ja-JP" altLang="en-US" sz="2400" dirty="0" smtClean="0">
                <a:solidFill>
                  <a:schemeClr val="accent6"/>
                </a:solidFill>
              </a:rPr>
              <a:t>実</a:t>
            </a:r>
            <a:r>
              <a:rPr lang="ja-JP" altLang="en-US" sz="2400" dirty="0">
                <a:solidFill>
                  <a:schemeClr val="accent6"/>
                </a:solidFill>
              </a:rPr>
              <a:t>世界での相対強度</a:t>
            </a:r>
            <a:r>
              <a:rPr lang="ja-JP" altLang="en-US" sz="2400" dirty="0" smtClean="0">
                <a:solidFill>
                  <a:schemeClr val="accent6"/>
                </a:solidFill>
              </a:rPr>
              <a:t>を再現</a:t>
            </a:r>
            <a:r>
              <a:rPr lang="ja-JP" altLang="en-US" sz="2400" dirty="0">
                <a:solidFill>
                  <a:schemeClr val="accent6"/>
                </a:solidFill>
              </a:rPr>
              <a:t>する</a:t>
            </a:r>
            <a:endParaRPr lang="en-US" altLang="ja-JP" sz="2400" dirty="0">
              <a:solidFill>
                <a:schemeClr val="accent6"/>
              </a:solidFill>
            </a:endParaRPr>
          </a:p>
        </p:txBody>
      </p:sp>
      <p:grpSp>
        <p:nvGrpSpPr>
          <p:cNvPr id="7" name="グループ化 6"/>
          <p:cNvGrpSpPr/>
          <p:nvPr/>
        </p:nvGrpSpPr>
        <p:grpSpPr>
          <a:xfrm>
            <a:off x="670697" y="1769701"/>
            <a:ext cx="3146049" cy="1225188"/>
            <a:chOff x="5116105" y="1491630"/>
            <a:chExt cx="3146049" cy="1225188"/>
          </a:xfrm>
        </p:grpSpPr>
        <p:grpSp>
          <p:nvGrpSpPr>
            <p:cNvPr id="5" name="グループ化 4"/>
            <p:cNvGrpSpPr/>
            <p:nvPr/>
          </p:nvGrpSpPr>
          <p:grpSpPr>
            <a:xfrm>
              <a:off x="6444208" y="1491630"/>
              <a:ext cx="1817946" cy="1225188"/>
              <a:chOff x="5997317" y="1274674"/>
              <a:chExt cx="2070596" cy="1395459"/>
            </a:xfrm>
          </p:grpSpPr>
          <p:sp>
            <p:nvSpPr>
              <p:cNvPr id="4" name="正方形/長方形 3"/>
              <p:cNvSpPr/>
              <p:nvPr/>
            </p:nvSpPr>
            <p:spPr>
              <a:xfrm>
                <a:off x="6084168" y="1787633"/>
                <a:ext cx="882500" cy="8825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2914612">
                <a:off x="7066315" y="1121141"/>
                <a:ext cx="118190" cy="752330"/>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下矢印 15"/>
              <p:cNvSpPr/>
              <p:nvPr/>
            </p:nvSpPr>
            <p:spPr>
              <a:xfrm rot="2914612">
                <a:off x="7256099" y="1342870"/>
                <a:ext cx="118190" cy="805171"/>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下矢印 16"/>
              <p:cNvSpPr/>
              <p:nvPr/>
            </p:nvSpPr>
            <p:spPr>
              <a:xfrm rot="2914612">
                <a:off x="6802337" y="908278"/>
                <a:ext cx="118190" cy="1008545"/>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下矢印 17"/>
              <p:cNvSpPr/>
              <p:nvPr/>
            </p:nvSpPr>
            <p:spPr>
              <a:xfrm rot="2914612">
                <a:off x="6561565" y="710426"/>
                <a:ext cx="118190" cy="1246686"/>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下矢印 18"/>
              <p:cNvSpPr/>
              <p:nvPr/>
            </p:nvSpPr>
            <p:spPr>
              <a:xfrm rot="2914612">
                <a:off x="7341135" y="1487391"/>
                <a:ext cx="118190" cy="1011839"/>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 name="下矢印 19"/>
              <p:cNvSpPr/>
              <p:nvPr/>
            </p:nvSpPr>
            <p:spPr>
              <a:xfrm rot="2914612">
                <a:off x="7406138" y="1616827"/>
                <a:ext cx="118190" cy="1205361"/>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26" name="下矢印 25"/>
            <p:cNvSpPr/>
            <p:nvPr/>
          </p:nvSpPr>
          <p:spPr>
            <a:xfrm rot="2914612">
              <a:off x="6285483" y="624968"/>
              <a:ext cx="103769" cy="2442526"/>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pSp>
        <p:nvGrpSpPr>
          <p:cNvPr id="21" name="グループ化 20"/>
          <p:cNvGrpSpPr/>
          <p:nvPr/>
        </p:nvGrpSpPr>
        <p:grpSpPr>
          <a:xfrm>
            <a:off x="3272428" y="1166511"/>
            <a:ext cx="629802" cy="629366"/>
            <a:chOff x="6849449" y="927513"/>
            <a:chExt cx="629802" cy="629366"/>
          </a:xfrm>
        </p:grpSpPr>
        <p:sp>
          <p:nvSpPr>
            <p:cNvPr id="22" name="円/楕円 21"/>
            <p:cNvSpPr/>
            <p:nvPr/>
          </p:nvSpPr>
          <p:spPr>
            <a:xfrm>
              <a:off x="6983703" y="1061548"/>
              <a:ext cx="361296" cy="36129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rot="10800000">
              <a:off x="7108129" y="1468344"/>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a:off x="7100060" y="927513"/>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16200000">
              <a:off x="6836082"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p:cNvSpPr/>
            <p:nvPr/>
          </p:nvSpPr>
          <p:spPr>
            <a:xfrm rot="5400000">
              <a:off x="7377349"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rot="2424855">
              <a:off x="7285877" y="1001009"/>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rot="18956422">
              <a:off x="6917455" y="1006027"/>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13701602">
              <a:off x="6913271" y="1389235"/>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7914141">
              <a:off x="7310554" y="1378576"/>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5" name="Picture 2" descr="C:\Users\NEO-G\Desktop\SkyMap太陽なし.bmp"/>
          <p:cNvPicPr>
            <a:picLocks noChangeAspect="1" noChangeArrowheads="1"/>
          </p:cNvPicPr>
          <p:nvPr/>
        </p:nvPicPr>
        <p:blipFill>
          <a:blip r:embed="rId3" cstate="print"/>
          <a:srcRect/>
          <a:stretch>
            <a:fillRect/>
          </a:stretch>
        </p:blipFill>
        <p:spPr bwMode="auto">
          <a:xfrm>
            <a:off x="5148064" y="1365685"/>
            <a:ext cx="3245113" cy="1622557"/>
          </a:xfrm>
          <a:prstGeom prst="rect">
            <a:avLst/>
          </a:prstGeom>
          <a:noFill/>
        </p:spPr>
      </p:pic>
      <p:sp>
        <p:nvSpPr>
          <p:cNvPr id="8" name="テキスト ボックス 7"/>
          <p:cNvSpPr txBox="1"/>
          <p:nvPr/>
        </p:nvSpPr>
        <p:spPr>
          <a:xfrm>
            <a:off x="1282502" y="3040321"/>
            <a:ext cx="2456122" cy="707886"/>
          </a:xfrm>
          <a:prstGeom prst="rect">
            <a:avLst/>
          </a:prstGeom>
          <a:noFill/>
        </p:spPr>
        <p:txBody>
          <a:bodyPr wrap="none" rtlCol="0">
            <a:spAutoFit/>
          </a:bodyPr>
          <a:lstStyle/>
          <a:p>
            <a:pPr algn="ctr"/>
            <a:r>
              <a:rPr lang="en-US" altLang="ja-JP" sz="2000" dirty="0" smtClean="0">
                <a:solidFill>
                  <a:schemeClr val="tx1">
                    <a:lumMod val="75000"/>
                  </a:schemeClr>
                </a:solidFill>
              </a:rPr>
              <a:t>d</a:t>
            </a:r>
            <a:r>
              <a:rPr kumimoji="1" lang="en-US" altLang="ja-JP" sz="2000" dirty="0" smtClean="0">
                <a:solidFill>
                  <a:schemeClr val="tx1">
                    <a:lumMod val="75000"/>
                  </a:schemeClr>
                </a:solidFill>
              </a:rPr>
              <a:t>irectional light</a:t>
            </a:r>
          </a:p>
          <a:p>
            <a:pPr algn="ctr"/>
            <a:r>
              <a:rPr lang="ja-JP" altLang="en-US" sz="2000" dirty="0">
                <a:solidFill>
                  <a:schemeClr val="tx1">
                    <a:lumMod val="75000"/>
                  </a:schemeClr>
                </a:solidFill>
              </a:rPr>
              <a:t>太陽</a:t>
            </a:r>
            <a:r>
              <a:rPr lang="ja-JP" altLang="en-US" sz="2000" dirty="0" smtClean="0">
                <a:solidFill>
                  <a:schemeClr val="tx1">
                    <a:lumMod val="75000"/>
                  </a:schemeClr>
                </a:solidFill>
              </a:rPr>
              <a:t>の直接光を</a:t>
            </a:r>
            <a:r>
              <a:rPr lang="ja-JP" altLang="en-US" sz="2000" dirty="0">
                <a:solidFill>
                  <a:schemeClr val="tx1">
                    <a:lumMod val="75000"/>
                  </a:schemeClr>
                </a:solidFill>
              </a:rPr>
              <a:t>再現</a:t>
            </a:r>
            <a:endParaRPr kumimoji="1" lang="ja-JP" altLang="en-US" sz="2000" dirty="0">
              <a:solidFill>
                <a:schemeClr val="tx1">
                  <a:lumMod val="75000"/>
                </a:schemeClr>
              </a:solidFill>
            </a:endParaRPr>
          </a:p>
        </p:txBody>
      </p:sp>
      <p:sp>
        <p:nvSpPr>
          <p:cNvPr id="36" name="テキスト ボックス 35"/>
          <p:cNvSpPr txBox="1"/>
          <p:nvPr/>
        </p:nvSpPr>
        <p:spPr>
          <a:xfrm>
            <a:off x="5925747" y="3040321"/>
            <a:ext cx="1686680" cy="707886"/>
          </a:xfrm>
          <a:prstGeom prst="rect">
            <a:avLst/>
          </a:prstGeom>
          <a:noFill/>
        </p:spPr>
        <p:txBody>
          <a:bodyPr wrap="none" rtlCol="0">
            <a:spAutoFit/>
          </a:bodyPr>
          <a:lstStyle/>
          <a:p>
            <a:pPr algn="ctr"/>
            <a:r>
              <a:rPr lang="en-US" altLang="ja-JP" sz="2000" dirty="0" smtClean="0">
                <a:solidFill>
                  <a:schemeClr val="tx1">
                    <a:lumMod val="75000"/>
                  </a:schemeClr>
                </a:solidFill>
              </a:rPr>
              <a:t>sky </a:t>
            </a:r>
            <a:r>
              <a:rPr kumimoji="1" lang="en-US" altLang="ja-JP" sz="2000" dirty="0" smtClean="0">
                <a:solidFill>
                  <a:schemeClr val="tx1">
                    <a:lumMod val="75000"/>
                  </a:schemeClr>
                </a:solidFill>
              </a:rPr>
              <a:t>light</a:t>
            </a:r>
          </a:p>
          <a:p>
            <a:pPr algn="ctr"/>
            <a:r>
              <a:rPr lang="ja-JP" altLang="en-US" sz="2000" dirty="0" smtClean="0">
                <a:solidFill>
                  <a:schemeClr val="tx1">
                    <a:lumMod val="75000"/>
                  </a:schemeClr>
                </a:solidFill>
              </a:rPr>
              <a:t>天空光を</a:t>
            </a:r>
            <a:r>
              <a:rPr lang="ja-JP" altLang="en-US" sz="2000" dirty="0">
                <a:solidFill>
                  <a:schemeClr val="tx1">
                    <a:lumMod val="75000"/>
                  </a:schemeClr>
                </a:solidFill>
              </a:rPr>
              <a:t>再現</a:t>
            </a:r>
            <a:endParaRPr kumimoji="1" lang="ja-JP" altLang="en-US" sz="2000" dirty="0">
              <a:solidFill>
                <a:schemeClr val="tx1">
                  <a:lumMod val="75000"/>
                </a:schemeClr>
              </a:solidFill>
            </a:endParaRPr>
          </a:p>
        </p:txBody>
      </p:sp>
    </p:spTree>
    <p:extLst>
      <p:ext uri="{BB962C8B-B14F-4D97-AF65-F5344CB8AC3E}">
        <p14:creationId xmlns:p14="http://schemas.microsoft.com/office/powerpoint/2010/main" val="39401108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実世界</a:t>
            </a:r>
            <a:r>
              <a:rPr lang="ja-JP" altLang="en-US" dirty="0" smtClean="0"/>
              <a:t>を再現する光源の</a:t>
            </a:r>
            <a:r>
              <a:rPr kumimoji="1" lang="ja-JP" altLang="en-US" dirty="0" smtClean="0"/>
              <a:t>パラメータ</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太陽の直接光と天空光による照度の比を再現</a:t>
            </a:r>
            <a:endParaRPr lang="en-US" altLang="ja-JP" dirty="0" smtClean="0"/>
          </a:p>
          <a:p>
            <a:r>
              <a:rPr lang="en-US" altLang="ja-JP" dirty="0" smtClean="0"/>
              <a:t>directional light</a:t>
            </a:r>
            <a:r>
              <a:rPr lang="ja-JP" altLang="en-US" dirty="0" smtClean="0"/>
              <a:t>の</a:t>
            </a:r>
            <a:r>
              <a:rPr lang="ja-JP" altLang="ja-JP" dirty="0" smtClean="0"/>
              <a:t>マルチプライヤ</a:t>
            </a:r>
            <a:r>
              <a:rPr lang="ja-JP" altLang="en-US" dirty="0" smtClean="0"/>
              <a:t>を設定</a:t>
            </a:r>
            <a:endParaRPr lang="en-US" altLang="ja-JP" dirty="0" smtClean="0"/>
          </a:p>
          <a:p>
            <a:pPr lvl="1"/>
            <a:r>
              <a:rPr lang="ja-JP" altLang="en-US" dirty="0" smtClean="0"/>
              <a:t>デザイナが選んだスカイマップから</a:t>
            </a:r>
            <a:endParaRPr lang="en-US" altLang="ja-JP" dirty="0" smtClean="0"/>
          </a:p>
        </p:txBody>
      </p:sp>
      <p:pic>
        <p:nvPicPr>
          <p:cNvPr id="14" name="Picture 2" descr="C:\Users\NEO-G\Desktop\SkyMap太陽なし.bmp"/>
          <p:cNvPicPr>
            <a:picLocks noChangeAspect="1" noChangeArrowheads="1"/>
          </p:cNvPicPr>
          <p:nvPr/>
        </p:nvPicPr>
        <p:blipFill>
          <a:blip r:embed="rId3" cstate="print"/>
          <a:srcRect/>
          <a:stretch>
            <a:fillRect/>
          </a:stretch>
        </p:blipFill>
        <p:spPr bwMode="auto">
          <a:xfrm>
            <a:off x="5148064" y="2643758"/>
            <a:ext cx="3147831" cy="1573916"/>
          </a:xfrm>
          <a:prstGeom prst="rect">
            <a:avLst/>
          </a:prstGeom>
          <a:noFill/>
        </p:spPr>
      </p:pic>
      <p:grpSp>
        <p:nvGrpSpPr>
          <p:cNvPr id="28" name="グループ化 27"/>
          <p:cNvGrpSpPr/>
          <p:nvPr/>
        </p:nvGrpSpPr>
        <p:grpSpPr>
          <a:xfrm>
            <a:off x="863482" y="2657536"/>
            <a:ext cx="2767500" cy="1565831"/>
            <a:chOff x="454671" y="2658113"/>
            <a:chExt cx="3231533" cy="1828378"/>
          </a:xfrm>
        </p:grpSpPr>
        <p:grpSp>
          <p:nvGrpSpPr>
            <p:cNvPr id="4" name="グループ化 3"/>
            <p:cNvGrpSpPr/>
            <p:nvPr/>
          </p:nvGrpSpPr>
          <p:grpSpPr>
            <a:xfrm>
              <a:off x="454671" y="3261303"/>
              <a:ext cx="3146049" cy="1225188"/>
              <a:chOff x="5116105" y="1491630"/>
              <a:chExt cx="3146049" cy="1225188"/>
            </a:xfrm>
          </p:grpSpPr>
          <p:grpSp>
            <p:nvGrpSpPr>
              <p:cNvPr id="5" name="グループ化 4"/>
              <p:cNvGrpSpPr/>
              <p:nvPr/>
            </p:nvGrpSpPr>
            <p:grpSpPr>
              <a:xfrm>
                <a:off x="6444208" y="1491630"/>
                <a:ext cx="1817946" cy="1225188"/>
                <a:chOff x="5997317" y="1274674"/>
                <a:chExt cx="2070596" cy="1395459"/>
              </a:xfrm>
            </p:grpSpPr>
            <p:sp>
              <p:nvSpPr>
                <p:cNvPr id="7" name="正方形/長方形 6"/>
                <p:cNvSpPr/>
                <p:nvPr/>
              </p:nvSpPr>
              <p:spPr>
                <a:xfrm>
                  <a:off x="6084168" y="1787633"/>
                  <a:ext cx="882500" cy="8825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p:cNvSpPr/>
                <p:nvPr/>
              </p:nvSpPr>
              <p:spPr>
                <a:xfrm rot="2914612">
                  <a:off x="7066315" y="1121141"/>
                  <a:ext cx="118190" cy="752330"/>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 name="下矢印 8"/>
                <p:cNvSpPr/>
                <p:nvPr/>
              </p:nvSpPr>
              <p:spPr>
                <a:xfrm rot="2914612">
                  <a:off x="7256099" y="1342870"/>
                  <a:ext cx="118190" cy="805171"/>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下矢印 9"/>
                <p:cNvSpPr/>
                <p:nvPr/>
              </p:nvSpPr>
              <p:spPr>
                <a:xfrm rot="2914612">
                  <a:off x="6802337" y="908278"/>
                  <a:ext cx="118190" cy="1008545"/>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 name="下矢印 10"/>
                <p:cNvSpPr/>
                <p:nvPr/>
              </p:nvSpPr>
              <p:spPr>
                <a:xfrm rot="2914612">
                  <a:off x="6561565" y="710426"/>
                  <a:ext cx="118190" cy="1246686"/>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2" name="下矢印 11"/>
                <p:cNvSpPr/>
                <p:nvPr/>
              </p:nvSpPr>
              <p:spPr>
                <a:xfrm rot="2914612">
                  <a:off x="7341135" y="1487391"/>
                  <a:ext cx="118190" cy="1011839"/>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 name="下矢印 12"/>
                <p:cNvSpPr/>
                <p:nvPr/>
              </p:nvSpPr>
              <p:spPr>
                <a:xfrm rot="2914612">
                  <a:off x="7406138" y="1616827"/>
                  <a:ext cx="118190" cy="1205361"/>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
            <p:nvSpPr>
              <p:cNvPr id="6" name="下矢印 5"/>
              <p:cNvSpPr/>
              <p:nvPr/>
            </p:nvSpPr>
            <p:spPr>
              <a:xfrm rot="2914612">
                <a:off x="6285483" y="624968"/>
                <a:ext cx="103769" cy="2442526"/>
              </a:xfrm>
              <a:prstGeom prst="downArrow">
                <a:avLst>
                  <a:gd name="adj1" fmla="val 27249"/>
                  <a:gd name="adj2" fmla="val 189036"/>
                </a:avLst>
              </a:prstGeom>
              <a:solidFill>
                <a:srgbClr val="FFF2D9"/>
              </a:solidFill>
              <a:ln>
                <a:solidFill>
                  <a:srgbClr val="FFF2D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3056402" y="2658113"/>
              <a:ext cx="629802" cy="629366"/>
              <a:chOff x="6849449" y="927513"/>
              <a:chExt cx="629802" cy="629366"/>
            </a:xfrm>
          </p:grpSpPr>
          <p:sp>
            <p:nvSpPr>
              <p:cNvPr id="16" name="円/楕円 15"/>
              <p:cNvSpPr/>
              <p:nvPr/>
            </p:nvSpPr>
            <p:spPr>
              <a:xfrm>
                <a:off x="6983703" y="1061548"/>
                <a:ext cx="361296" cy="36129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10800000">
                <a:off x="7108129" y="1468344"/>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p:cNvSpPr/>
              <p:nvPr/>
            </p:nvSpPr>
            <p:spPr>
              <a:xfrm>
                <a:off x="7100060" y="927513"/>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16200000">
                <a:off x="6836082"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rot="5400000">
                <a:off x="7377349"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rot="2424855">
                <a:off x="7285877" y="1001009"/>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rot="18956422">
                <a:off x="6917455" y="1006027"/>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rot="13701602">
                <a:off x="6913271" y="1389235"/>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rot="7914141">
                <a:off x="7310554" y="1378576"/>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7" name="左右矢印 26"/>
          <p:cNvSpPr/>
          <p:nvPr/>
        </p:nvSpPr>
        <p:spPr>
          <a:xfrm>
            <a:off x="3926862" y="3129437"/>
            <a:ext cx="1053237" cy="622031"/>
          </a:xfrm>
          <a:prstGeom prst="lef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926862" y="3779176"/>
            <a:ext cx="1158511" cy="369332"/>
          </a:xfrm>
          <a:prstGeom prst="rect">
            <a:avLst/>
          </a:prstGeom>
          <a:noFill/>
        </p:spPr>
        <p:txBody>
          <a:bodyPr wrap="square" rtlCol="0">
            <a:spAutoFit/>
          </a:bodyPr>
          <a:lstStyle/>
          <a:p>
            <a:r>
              <a:rPr lang="ja-JP" altLang="en-US" dirty="0">
                <a:solidFill>
                  <a:schemeClr val="tx1">
                    <a:lumMod val="75000"/>
                  </a:schemeClr>
                </a:solidFill>
              </a:rPr>
              <a:t>照度</a:t>
            </a:r>
            <a:r>
              <a:rPr kumimoji="1" lang="ja-JP" altLang="en-US" dirty="0" smtClean="0">
                <a:solidFill>
                  <a:schemeClr val="tx1">
                    <a:lumMod val="75000"/>
                  </a:schemeClr>
                </a:solidFill>
              </a:rPr>
              <a:t>の</a:t>
            </a:r>
            <a:r>
              <a:rPr lang="ja-JP" altLang="en-US" dirty="0">
                <a:solidFill>
                  <a:schemeClr val="tx1">
                    <a:lumMod val="75000"/>
                  </a:schemeClr>
                </a:solidFill>
              </a:rPr>
              <a:t>比</a:t>
            </a:r>
            <a:endParaRPr kumimoji="1" lang="ja-JP" altLang="en-US" dirty="0">
              <a:solidFill>
                <a:schemeClr val="tx1">
                  <a:lumMod val="75000"/>
                </a:schemeClr>
              </a:solidFill>
            </a:endParaRPr>
          </a:p>
        </p:txBody>
      </p:sp>
    </p:spTree>
    <p:extLst>
      <p:ext uri="{BB962C8B-B14F-4D97-AF65-F5344CB8AC3E}">
        <p14:creationId xmlns:p14="http://schemas.microsoft.com/office/powerpoint/2010/main" val="42589815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現実的な値域内の、マルチプライヤ</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スカイマップから、正確に実世界を再現するのは困難</a:t>
            </a:r>
            <a:endParaRPr lang="en-US" altLang="ja-JP" dirty="0" smtClean="0"/>
          </a:p>
          <a:p>
            <a:pPr lvl="1"/>
            <a:r>
              <a:rPr lang="ja-JP" altLang="en-US" dirty="0" smtClean="0"/>
              <a:t>撮影日時、場所、大気の状態は不明</a:t>
            </a:r>
            <a:endParaRPr lang="en-US" altLang="ja-JP" dirty="0" smtClean="0"/>
          </a:p>
          <a:p>
            <a:pPr lvl="1"/>
            <a:r>
              <a:rPr lang="ja-JP" altLang="en-US" dirty="0"/>
              <a:t>太陽</a:t>
            </a:r>
            <a:r>
              <a:rPr lang="ja-JP" altLang="en-US" dirty="0" smtClean="0"/>
              <a:t>の直接光の強さも変化するはず</a:t>
            </a:r>
            <a:endParaRPr lang="en-US" altLang="ja-JP" dirty="0" smtClean="0"/>
          </a:p>
          <a:p>
            <a:r>
              <a:rPr lang="ja-JP" altLang="en-US" dirty="0" smtClean="0"/>
              <a:t>きっちり計算するのは難しい</a:t>
            </a:r>
            <a:endParaRPr lang="en-US" altLang="ja-JP" dirty="0" smtClean="0"/>
          </a:p>
          <a:p>
            <a:pPr lvl="2"/>
            <a:endParaRPr lang="en-US" altLang="ja-JP" dirty="0"/>
          </a:p>
          <a:p>
            <a:r>
              <a:rPr lang="ja-JP" altLang="en-US" dirty="0"/>
              <a:t>現実的</a:t>
            </a:r>
            <a:r>
              <a:rPr lang="ja-JP" altLang="en-US" dirty="0" smtClean="0"/>
              <a:t>な値域を計算し、</a:t>
            </a:r>
            <a:r>
              <a:rPr lang="en-US" altLang="ja-JP" dirty="0" smtClean="0"/>
              <a:t/>
            </a:r>
            <a:br>
              <a:rPr lang="en-US" altLang="ja-JP" dirty="0" smtClean="0"/>
            </a:br>
            <a:r>
              <a:rPr lang="ja-JP" altLang="en-US" dirty="0" smtClean="0"/>
              <a:t>それを満たすようにマルチプライヤを調整する</a:t>
            </a:r>
            <a:endParaRPr lang="en-US" altLang="ja-JP" dirty="0" smtClean="0"/>
          </a:p>
          <a:p>
            <a:pPr lvl="1"/>
            <a:r>
              <a:rPr lang="ja-JP" altLang="en-US" dirty="0"/>
              <a:t>実世界</a:t>
            </a:r>
            <a:r>
              <a:rPr lang="ja-JP" altLang="en-US" dirty="0" smtClean="0"/>
              <a:t>の</a:t>
            </a:r>
            <a:r>
              <a:rPr lang="ja-JP" altLang="en-US" dirty="0"/>
              <a:t>照度の比</a:t>
            </a:r>
            <a:endParaRPr lang="en-US" altLang="ja-JP" dirty="0" smtClean="0"/>
          </a:p>
        </p:txBody>
      </p:sp>
    </p:spTree>
    <p:extLst>
      <p:ext uri="{BB962C8B-B14F-4D97-AF65-F5344CB8AC3E}">
        <p14:creationId xmlns:p14="http://schemas.microsoft.com/office/powerpoint/2010/main" val="2234213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8" name="Picture 10" descr="E:\Fraps\Screenshots\SSKK 2014-09-01 20-43-28-6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4" name="正方形/長方形 3"/>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3078086" y="87803"/>
            <a:ext cx="2987825"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err="1" smtClean="0"/>
              <a:t>LightMaps</a:t>
            </a:r>
            <a:endParaRPr lang="ja-JP" altLang="en-US" dirty="0"/>
          </a:p>
        </p:txBody>
      </p:sp>
    </p:spTree>
    <p:extLst>
      <p:ext uri="{BB962C8B-B14F-4D97-AF65-F5344CB8AC3E}">
        <p14:creationId xmlns:p14="http://schemas.microsoft.com/office/powerpoint/2010/main" val="26131372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実世界の照度</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太陽の直接光による法線</a:t>
            </a:r>
            <a:r>
              <a:rPr lang="ja-JP" altLang="en-US" dirty="0" smtClean="0"/>
              <a:t>照度</a:t>
            </a:r>
            <a:endParaRPr lang="en-US" altLang="ja-JP" dirty="0" smtClean="0"/>
          </a:p>
          <a:p>
            <a:pPr lvl="1"/>
            <a:r>
              <a:rPr lang="en-US" altLang="ja-JP" dirty="0" smtClean="0"/>
              <a:t>32000 </a:t>
            </a:r>
            <a:r>
              <a:rPr lang="ja-JP" altLang="en-US" dirty="0" smtClean="0"/>
              <a:t>～ </a:t>
            </a:r>
            <a:r>
              <a:rPr lang="en-US" altLang="ja-JP" dirty="0" smtClean="0"/>
              <a:t>130000 lux</a:t>
            </a:r>
          </a:p>
          <a:p>
            <a:pPr lvl="1"/>
            <a:endParaRPr lang="en-US" altLang="ja-JP" dirty="0" smtClean="0"/>
          </a:p>
          <a:p>
            <a:pPr lvl="1"/>
            <a:endParaRPr lang="en-US" altLang="ja-JP" dirty="0" smtClean="0"/>
          </a:p>
          <a:p>
            <a:pPr lvl="1"/>
            <a:endParaRPr lang="en-US" altLang="ja-JP" dirty="0" smtClean="0"/>
          </a:p>
          <a:p>
            <a:r>
              <a:rPr kumimoji="1" lang="ja-JP" altLang="en-US" dirty="0"/>
              <a:t>天空光に</a:t>
            </a:r>
            <a:r>
              <a:rPr kumimoji="1" lang="ja-JP" altLang="en-US" dirty="0" smtClean="0"/>
              <a:t>よる照度</a:t>
            </a:r>
            <a:endParaRPr kumimoji="1" lang="en-US" altLang="ja-JP" dirty="0" smtClean="0"/>
          </a:p>
          <a:p>
            <a:pPr lvl="1"/>
            <a:r>
              <a:rPr kumimoji="1" lang="en-US" altLang="ja-JP" dirty="0" smtClean="0"/>
              <a:t>10000 </a:t>
            </a:r>
            <a:r>
              <a:rPr kumimoji="1" lang="ja-JP" altLang="en-US" dirty="0" smtClean="0"/>
              <a:t>～ </a:t>
            </a:r>
            <a:r>
              <a:rPr kumimoji="1" lang="en-US" altLang="ja-JP" dirty="0" smtClean="0"/>
              <a:t>25000 lux</a:t>
            </a:r>
          </a:p>
        </p:txBody>
      </p:sp>
      <p:cxnSp>
        <p:nvCxnSpPr>
          <p:cNvPr id="9" name="直線コネクタ 8"/>
          <p:cNvCxnSpPr/>
          <p:nvPr/>
        </p:nvCxnSpPr>
        <p:spPr>
          <a:xfrm>
            <a:off x="5451948" y="2355391"/>
            <a:ext cx="2736304" cy="0"/>
          </a:xfrm>
          <a:prstGeom prst="line">
            <a:avLst/>
          </a:prstGeom>
          <a:ln w="571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円/楕円 9"/>
          <p:cNvSpPr/>
          <p:nvPr/>
        </p:nvSpPr>
        <p:spPr>
          <a:xfrm rot="19036769">
            <a:off x="6325546" y="2000164"/>
            <a:ext cx="279642" cy="683674"/>
          </a:xfrm>
          <a:prstGeom prst="ellipse">
            <a:avLst/>
          </a:prstGeom>
          <a:solidFill>
            <a:schemeClr val="tx1">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p:cNvGrpSpPr/>
          <p:nvPr/>
        </p:nvGrpSpPr>
        <p:grpSpPr>
          <a:xfrm>
            <a:off x="7317142" y="986103"/>
            <a:ext cx="629802" cy="629366"/>
            <a:chOff x="6849449" y="927513"/>
            <a:chExt cx="629802" cy="629366"/>
          </a:xfrm>
        </p:grpSpPr>
        <p:sp>
          <p:nvSpPr>
            <p:cNvPr id="4" name="円/楕円 3"/>
            <p:cNvSpPr/>
            <p:nvPr/>
          </p:nvSpPr>
          <p:spPr>
            <a:xfrm>
              <a:off x="6983703" y="1061548"/>
              <a:ext cx="361296" cy="36129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二等辺三角形 5"/>
            <p:cNvSpPr/>
            <p:nvPr/>
          </p:nvSpPr>
          <p:spPr>
            <a:xfrm rot="10800000">
              <a:off x="7108129" y="1468344"/>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a:off x="7100060" y="927513"/>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16200000">
              <a:off x="6836082"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rot="5400000">
              <a:off x="7377349" y="1197928"/>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2424855">
              <a:off x="7285877" y="1001009"/>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p:cNvSpPr/>
            <p:nvPr/>
          </p:nvSpPr>
          <p:spPr>
            <a:xfrm rot="18956422">
              <a:off x="6917455" y="1006027"/>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p:cNvSpPr/>
            <p:nvPr/>
          </p:nvSpPr>
          <p:spPr>
            <a:xfrm rot="13701602">
              <a:off x="6913271" y="1389235"/>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p:cNvSpPr/>
            <p:nvPr/>
          </p:nvSpPr>
          <p:spPr>
            <a:xfrm rot="7914141">
              <a:off x="7310554" y="1378576"/>
              <a:ext cx="115270" cy="88535"/>
            </a:xfrm>
            <a:prstGeom prst="triangl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p:cNvSpPr txBox="1"/>
          <p:nvPr/>
        </p:nvSpPr>
        <p:spPr>
          <a:xfrm>
            <a:off x="5020737" y="1300785"/>
            <a:ext cx="1954381" cy="646331"/>
          </a:xfrm>
          <a:prstGeom prst="rect">
            <a:avLst/>
          </a:prstGeom>
          <a:noFill/>
        </p:spPr>
        <p:txBody>
          <a:bodyPr wrap="none" rtlCol="0">
            <a:spAutoFit/>
          </a:bodyPr>
          <a:lstStyle/>
          <a:p>
            <a:pPr algn="ctr"/>
            <a:r>
              <a:rPr kumimoji="1" lang="ja-JP" altLang="en-US" dirty="0" smtClean="0">
                <a:solidFill>
                  <a:schemeClr val="tx1">
                    <a:lumMod val="75000"/>
                  </a:schemeClr>
                </a:solidFill>
              </a:rPr>
              <a:t>太陽を向いた面に</a:t>
            </a:r>
            <a:r>
              <a:rPr kumimoji="1" lang="en-US" altLang="ja-JP" dirty="0" smtClean="0">
                <a:solidFill>
                  <a:schemeClr val="tx1">
                    <a:lumMod val="75000"/>
                  </a:schemeClr>
                </a:solidFill>
              </a:rPr>
              <a:t/>
            </a:r>
            <a:br>
              <a:rPr kumimoji="1" lang="en-US" altLang="ja-JP" dirty="0" smtClean="0">
                <a:solidFill>
                  <a:schemeClr val="tx1">
                    <a:lumMod val="75000"/>
                  </a:schemeClr>
                </a:solidFill>
              </a:rPr>
            </a:br>
            <a:r>
              <a:rPr kumimoji="1" lang="ja-JP" altLang="en-US" dirty="0" smtClean="0">
                <a:solidFill>
                  <a:schemeClr val="tx1">
                    <a:lumMod val="75000"/>
                  </a:schemeClr>
                </a:solidFill>
              </a:rPr>
              <a:t>おける照度</a:t>
            </a:r>
            <a:endParaRPr kumimoji="1" lang="ja-JP" altLang="en-US" dirty="0">
              <a:solidFill>
                <a:schemeClr val="tx1">
                  <a:lumMod val="75000"/>
                </a:schemeClr>
              </a:solidFill>
            </a:endParaRPr>
          </a:p>
        </p:txBody>
      </p:sp>
      <p:cxnSp>
        <p:nvCxnSpPr>
          <p:cNvPr id="41" name="直線コネクタ 40"/>
          <p:cNvCxnSpPr/>
          <p:nvPr/>
        </p:nvCxnSpPr>
        <p:spPr>
          <a:xfrm flipV="1">
            <a:off x="6465367" y="1951593"/>
            <a:ext cx="411150" cy="37682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下矢印 44"/>
          <p:cNvSpPr/>
          <p:nvPr/>
        </p:nvSpPr>
        <p:spPr>
          <a:xfrm rot="2910461">
            <a:off x="7022096" y="1504937"/>
            <a:ext cx="270500" cy="450511"/>
          </a:xfrm>
          <a:prstGeom prst="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L 字 46"/>
          <p:cNvSpPr/>
          <p:nvPr/>
        </p:nvSpPr>
        <p:spPr>
          <a:xfrm rot="13734877">
            <a:off x="6481730" y="2278907"/>
            <a:ext cx="111357" cy="99020"/>
          </a:xfrm>
          <a:prstGeom prst="corner">
            <a:avLst>
              <a:gd name="adj1" fmla="val 4354"/>
              <a:gd name="adj2" fmla="val 4354"/>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p:cNvCxnSpPr/>
          <p:nvPr/>
        </p:nvCxnSpPr>
        <p:spPr>
          <a:xfrm>
            <a:off x="6326898" y="2171710"/>
            <a:ext cx="311943" cy="347663"/>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1" name="グループ化 80"/>
          <p:cNvGrpSpPr/>
          <p:nvPr/>
        </p:nvGrpSpPr>
        <p:grpSpPr>
          <a:xfrm>
            <a:off x="5472487" y="2998695"/>
            <a:ext cx="2655025" cy="1593043"/>
            <a:chOff x="5185188" y="2976643"/>
            <a:chExt cx="2655025" cy="1593043"/>
          </a:xfrm>
        </p:grpSpPr>
        <p:sp>
          <p:nvSpPr>
            <p:cNvPr id="58" name="正方形/長方形 57"/>
            <p:cNvSpPr/>
            <p:nvPr/>
          </p:nvSpPr>
          <p:spPr>
            <a:xfrm>
              <a:off x="5185188" y="2976643"/>
              <a:ext cx="2655025" cy="1481255"/>
            </a:xfrm>
            <a:prstGeom prst="rect">
              <a:avLst/>
            </a:prstGeom>
            <a:solidFill>
              <a:srgbClr val="82B7D8"/>
            </a:solidFill>
            <a:ln>
              <a:solidFill>
                <a:srgbClr val="82B7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 name="直線コネクタ 58"/>
            <p:cNvCxnSpPr/>
            <p:nvPr/>
          </p:nvCxnSpPr>
          <p:spPr>
            <a:xfrm>
              <a:off x="5938833" y="4446842"/>
              <a:ext cx="1355955" cy="3683"/>
            </a:xfrm>
            <a:prstGeom prst="line">
              <a:avLst/>
            </a:prstGeom>
            <a:ln w="571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6" name="グループ化 65"/>
            <p:cNvGrpSpPr/>
            <p:nvPr/>
          </p:nvGrpSpPr>
          <p:grpSpPr>
            <a:xfrm rot="18741031">
              <a:off x="6395578" y="4090995"/>
              <a:ext cx="411069" cy="546314"/>
              <a:chOff x="6471244" y="2173169"/>
              <a:chExt cx="550971" cy="732245"/>
            </a:xfrm>
          </p:grpSpPr>
          <p:sp>
            <p:nvSpPr>
              <p:cNvPr id="62" name="円/楕円 61"/>
              <p:cNvSpPr/>
              <p:nvPr/>
            </p:nvSpPr>
            <p:spPr>
              <a:xfrm rot="19036769">
                <a:off x="6471244" y="2221740"/>
                <a:ext cx="279642" cy="683674"/>
              </a:xfrm>
              <a:prstGeom prst="ellipse">
                <a:avLst/>
              </a:prstGeom>
              <a:solidFill>
                <a:schemeClr val="tx1">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コネクタ 62"/>
              <p:cNvCxnSpPr/>
              <p:nvPr/>
            </p:nvCxnSpPr>
            <p:spPr>
              <a:xfrm flipV="1">
                <a:off x="6611065" y="2173169"/>
                <a:ext cx="411150" cy="37682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L 字 63"/>
              <p:cNvSpPr/>
              <p:nvPr/>
            </p:nvSpPr>
            <p:spPr>
              <a:xfrm rot="13734877">
                <a:off x="6627428" y="2500483"/>
                <a:ext cx="111357" cy="99020"/>
              </a:xfrm>
              <a:prstGeom prst="corner">
                <a:avLst>
                  <a:gd name="adj1" fmla="val 4354"/>
                  <a:gd name="adj2" fmla="val 4354"/>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p:cNvCxnSpPr/>
              <p:nvPr/>
            </p:nvCxnSpPr>
            <p:spPr>
              <a:xfrm>
                <a:off x="6472596" y="2393286"/>
                <a:ext cx="311943" cy="347663"/>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7" name="雲 76"/>
            <p:cNvSpPr/>
            <p:nvPr/>
          </p:nvSpPr>
          <p:spPr>
            <a:xfrm>
              <a:off x="5284400" y="3165660"/>
              <a:ext cx="1119127" cy="404223"/>
            </a:xfrm>
            <a:prstGeom prst="cloud">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雲 77"/>
            <p:cNvSpPr/>
            <p:nvPr/>
          </p:nvSpPr>
          <p:spPr>
            <a:xfrm>
              <a:off x="6900573" y="3398569"/>
              <a:ext cx="902355" cy="325926"/>
            </a:xfrm>
            <a:prstGeom prst="cloud">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雲 78"/>
            <p:cNvSpPr/>
            <p:nvPr/>
          </p:nvSpPr>
          <p:spPr>
            <a:xfrm>
              <a:off x="6462497" y="3085892"/>
              <a:ext cx="1119127" cy="404223"/>
            </a:xfrm>
            <a:prstGeom prst="cloud">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p:cNvGrpSpPr/>
            <p:nvPr/>
          </p:nvGrpSpPr>
          <p:grpSpPr>
            <a:xfrm>
              <a:off x="5501020" y="3501433"/>
              <a:ext cx="2112091" cy="843833"/>
              <a:chOff x="5588503" y="3578495"/>
              <a:chExt cx="2112091" cy="843833"/>
            </a:xfrm>
          </p:grpSpPr>
          <p:sp>
            <p:nvSpPr>
              <p:cNvPr id="67" name="下矢印 66"/>
              <p:cNvSpPr/>
              <p:nvPr/>
            </p:nvSpPr>
            <p:spPr>
              <a:xfrm rot="19756495">
                <a:off x="6247499" y="3578495"/>
                <a:ext cx="177887" cy="783686"/>
              </a:xfrm>
              <a:prstGeom prst="downArrow">
                <a:avLst>
                  <a:gd name="adj1" fmla="val 41709"/>
                  <a:gd name="adj2" fmla="val 11840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下矢印 67"/>
              <p:cNvSpPr/>
              <p:nvPr/>
            </p:nvSpPr>
            <p:spPr>
              <a:xfrm rot="1843505" flipH="1">
                <a:off x="6840628" y="3584371"/>
                <a:ext cx="177887" cy="783686"/>
              </a:xfrm>
              <a:prstGeom prst="downArrow">
                <a:avLst>
                  <a:gd name="adj1" fmla="val 41709"/>
                  <a:gd name="adj2" fmla="val 11840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下矢印 68"/>
              <p:cNvSpPr/>
              <p:nvPr/>
            </p:nvSpPr>
            <p:spPr>
              <a:xfrm rot="4291563" flipH="1">
                <a:off x="7219807" y="3941542"/>
                <a:ext cx="177887" cy="783686"/>
              </a:xfrm>
              <a:prstGeom prst="downArrow">
                <a:avLst>
                  <a:gd name="adj1" fmla="val 41709"/>
                  <a:gd name="adj2" fmla="val 11840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下矢印 69"/>
              <p:cNvSpPr/>
              <p:nvPr/>
            </p:nvSpPr>
            <p:spPr>
              <a:xfrm rot="17308437">
                <a:off x="5891402" y="3921184"/>
                <a:ext cx="177887" cy="783686"/>
              </a:xfrm>
              <a:prstGeom prst="downArrow">
                <a:avLst>
                  <a:gd name="adj1" fmla="val 41709"/>
                  <a:gd name="adj2" fmla="val 11840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 name="テキスト ボックス 4"/>
          <p:cNvSpPr txBox="1"/>
          <p:nvPr/>
        </p:nvSpPr>
        <p:spPr>
          <a:xfrm>
            <a:off x="501058" y="4209844"/>
            <a:ext cx="3627083" cy="369332"/>
          </a:xfrm>
          <a:prstGeom prst="rect">
            <a:avLst/>
          </a:prstGeom>
          <a:noFill/>
        </p:spPr>
        <p:txBody>
          <a:bodyPr wrap="none" rtlCol="0">
            <a:spAutoFit/>
          </a:bodyPr>
          <a:lstStyle/>
          <a:p>
            <a:r>
              <a:rPr kumimoji="1" lang="en-US" altLang="ja-JP" dirty="0" smtClean="0">
                <a:solidFill>
                  <a:schemeClr val="tx1">
                    <a:lumMod val="75000"/>
                  </a:schemeClr>
                </a:solidFill>
              </a:rPr>
              <a:t>※</a:t>
            </a:r>
            <a:r>
              <a:rPr kumimoji="1" lang="ja-JP" altLang="en-US" dirty="0" smtClean="0">
                <a:solidFill>
                  <a:schemeClr val="tx1">
                    <a:lumMod val="75000"/>
                  </a:schemeClr>
                </a:solidFill>
              </a:rPr>
              <a:t>各照度は</a:t>
            </a:r>
            <a:r>
              <a:rPr lang="en-US" altLang="ja-JP" dirty="0" smtClean="0">
                <a:solidFill>
                  <a:schemeClr val="tx1">
                    <a:lumMod val="75000"/>
                  </a:schemeClr>
                </a:solidFill>
              </a:rPr>
              <a:t>[</a:t>
            </a:r>
            <a:r>
              <a:rPr lang="en-US" altLang="ja-JP" dirty="0">
                <a:solidFill>
                  <a:schemeClr val="tx1">
                    <a:lumMod val="75000"/>
                  </a:schemeClr>
                </a:solidFill>
              </a:rPr>
              <a:t>Hiscocks2011] </a:t>
            </a:r>
            <a:r>
              <a:rPr kumimoji="1" lang="ja-JP" altLang="en-US" dirty="0" smtClean="0">
                <a:solidFill>
                  <a:schemeClr val="tx1">
                    <a:lumMod val="75000"/>
                  </a:schemeClr>
                </a:solidFill>
              </a:rPr>
              <a:t>より参照</a:t>
            </a:r>
            <a:endParaRPr kumimoji="1" lang="ja-JP" altLang="en-US" dirty="0">
              <a:solidFill>
                <a:schemeClr val="tx1">
                  <a:lumMod val="75000"/>
                </a:schemeClr>
              </a:solidFill>
            </a:endParaRPr>
          </a:p>
        </p:txBody>
      </p:sp>
    </p:spTree>
    <p:extLst>
      <p:ext uri="{BB962C8B-B14F-4D97-AF65-F5344CB8AC3E}">
        <p14:creationId xmlns:p14="http://schemas.microsoft.com/office/powerpoint/2010/main" val="198314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実世界の照度の比</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smtClean="0"/>
                  <a:t>直接光と天空光の照度の比の値域</a:t>
                </a:r>
                <a:endParaRPr kumimoji="1" lang="en-US" altLang="ja-JP" dirty="0" smtClean="0"/>
              </a:p>
              <a:p>
                <a:pPr lvl="1"/>
                <a:r>
                  <a:rPr lang="ja-JP" altLang="en-US" dirty="0"/>
                  <a:t>直接光</a:t>
                </a:r>
                <a:r>
                  <a:rPr lang="ja-JP" altLang="en-US" dirty="0" smtClean="0"/>
                  <a:t>の</a:t>
                </a:r>
                <a:r>
                  <a:rPr lang="ja-JP" altLang="en-US" dirty="0"/>
                  <a:t>強さに</a:t>
                </a:r>
                <a:r>
                  <a:rPr lang="ja-JP" altLang="en-US" dirty="0" smtClean="0"/>
                  <a:t>よって、両照度は変化</a:t>
                </a:r>
                <a:endParaRPr lang="en-US" altLang="ja-JP" dirty="0" smtClean="0"/>
              </a:p>
              <a:p>
                <a:pPr lvl="1"/>
                <a:r>
                  <a:rPr lang="ja-JP" altLang="en-US" dirty="0" smtClean="0"/>
                  <a:t>最小値同士、最大値同士で照度の比を計算</a:t>
                </a:r>
                <a:endParaRPr kumimoji="1" lang="en-US" altLang="ja-JP" dirty="0" smtClean="0"/>
              </a:p>
              <a:p>
                <a:pPr marL="182563" lvl="1" indent="0">
                  <a:buNone/>
                </a:pPr>
                <a14:m>
                  <m:oMathPara xmlns:m="http://schemas.openxmlformats.org/officeDocument/2006/math">
                    <m:oMathParaPr>
                      <m:jc m:val="centerGroup"/>
                    </m:oMathParaPr>
                    <m:oMath xmlns:m="http://schemas.openxmlformats.org/officeDocument/2006/math">
                      <m:r>
                        <a:rPr lang="en-US" altLang="ja-JP" b="0" i="0" smtClean="0">
                          <a:latin typeface="Cambria Math" panose="02040503050406030204" pitchFamily="18" charset="0"/>
                          <a:ea typeface="Cambria Math" panose="02040503050406030204" pitchFamily="18" charset="0"/>
                        </a:rPr>
                        <m:t>3.2</m:t>
                      </m:r>
                      <m:r>
                        <a:rPr lang="en-US" altLang="ja-JP" i="1" smtClean="0">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rPr>
                          </m:ctrlPr>
                        </m:fPr>
                        <m:num>
                          <m:r>
                            <a:rPr lang="ja-JP" altLang="en-US" i="1">
                              <a:latin typeface="Cambria Math" panose="02040503050406030204" pitchFamily="18" charset="0"/>
                            </a:rPr>
                            <m:t>直接光の法線照度</m:t>
                          </m:r>
                        </m:num>
                        <m:den>
                          <m:r>
                            <a:rPr lang="ja-JP" altLang="en-US" i="1">
                              <a:latin typeface="Cambria Math" panose="02040503050406030204" pitchFamily="18" charset="0"/>
                            </a:rPr>
                            <m:t>天空光の照度</m:t>
                          </m:r>
                        </m:den>
                      </m:f>
                      <m:r>
                        <a:rPr lang="ja-JP" altLang="en-US" i="1" smtClean="0">
                          <a:latin typeface="Cambria Math" panose="02040503050406030204" pitchFamily="18" charset="0"/>
                        </a:rPr>
                        <m:t>≤</m:t>
                      </m:r>
                      <m:r>
                        <a:rPr lang="en-US" altLang="ja-JP" b="0" i="1" smtClean="0">
                          <a:latin typeface="Cambria Math" panose="02040503050406030204" pitchFamily="18" charset="0"/>
                        </a:rPr>
                        <m:t>5.2</m:t>
                      </m:r>
                    </m:oMath>
                  </m:oMathPara>
                </a14:m>
                <a:endParaRPr kumimoji="1" lang="en-US" altLang="ja-JP" dirty="0" smtClean="0"/>
              </a:p>
              <a:p>
                <a:pPr lvl="1"/>
                <a:endParaRPr lang="en-US" altLang="ja-JP" dirty="0"/>
              </a:p>
              <a:p>
                <a:r>
                  <a:rPr kumimoji="1" lang="ja-JP" altLang="en-US" dirty="0" smtClean="0"/>
                  <a:t>実世界の照度の</a:t>
                </a:r>
                <a:r>
                  <a:rPr lang="ja-JP" altLang="en-US" dirty="0" smtClean="0"/>
                  <a:t>比の値域を満たすように、</a:t>
                </a:r>
                <a:r>
                  <a:rPr lang="en-US" altLang="ja-JP" dirty="0"/>
                  <a:t/>
                </a:r>
                <a:br>
                  <a:rPr lang="en-US" altLang="ja-JP" dirty="0"/>
                </a:br>
                <a:r>
                  <a:rPr lang="ja-JP" altLang="en-US" dirty="0" smtClean="0"/>
                  <a:t>マルチプライヤを決める</a:t>
                </a:r>
                <a:endParaRPr kumimoji="1"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7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619526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各光源</a:t>
            </a:r>
            <a:r>
              <a:rPr kumimoji="1" lang="ja-JP" altLang="en-US" dirty="0" smtClean="0"/>
              <a:t>の照度</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en-US" altLang="ja-JP" dirty="0" smtClean="0"/>
                  <a:t>d</a:t>
                </a:r>
                <a:r>
                  <a:rPr kumimoji="1" lang="en-US" altLang="ja-JP" dirty="0" smtClean="0"/>
                  <a:t>irectional light</a:t>
                </a:r>
              </a:p>
              <a:p>
                <a:pPr lvl="1"/>
                <a14:m>
                  <m:oMath xmlns:m="http://schemas.openxmlformats.org/officeDocument/2006/math">
                    <m:r>
                      <a:rPr lang="el-GR" altLang="ja-JP" i="1" smtClean="0">
                        <a:latin typeface="Cambria Math" panose="02040503050406030204" pitchFamily="18" charset="0"/>
                      </a:rPr>
                      <m:t>𝜋</m:t>
                    </m:r>
                    <m:r>
                      <a:rPr lang="en-US" altLang="ja-JP" b="0" i="1" smtClean="0">
                        <a:latin typeface="Cambria Math" panose="02040503050406030204" pitchFamily="18" charset="0"/>
                      </a:rPr>
                      <m:t>∗</m:t>
                    </m:r>
                    <m:r>
                      <a:rPr lang="ja-JP" altLang="en-US" i="1" smtClean="0">
                        <a:solidFill>
                          <a:schemeClr val="accent6"/>
                        </a:solidFill>
                        <a:latin typeface="Cambria Math" panose="02040503050406030204" pitchFamily="18" charset="0"/>
                      </a:rPr>
                      <m:t>マルチプライヤ</m:t>
                    </m:r>
                    <m:r>
                      <a:rPr lang="en-US" altLang="ja-JP" b="0" i="1" smtClean="0">
                        <a:latin typeface="Cambria Math" panose="02040503050406030204" pitchFamily="18" charset="0"/>
                      </a:rPr>
                      <m:t>∗</m:t>
                    </m:r>
                    <m:r>
                      <a:rPr lang="ja-JP" altLang="en-US" i="1">
                        <a:latin typeface="Cambria Math" panose="02040503050406030204" pitchFamily="18" charset="0"/>
                      </a:rPr>
                      <m:t>カラー</m:t>
                    </m:r>
                  </m:oMath>
                </a14:m>
                <a:endParaRPr lang="en-US" altLang="ja-JP" dirty="0" smtClean="0"/>
              </a:p>
              <a:p>
                <a:pPr marL="182563" lvl="1" indent="0">
                  <a:buNone/>
                </a:pPr>
                <a:endParaRPr lang="en-US" altLang="ja-JP" dirty="0"/>
              </a:p>
              <a:p>
                <a:r>
                  <a:rPr kumimoji="1" lang="en-US" altLang="ja-JP" dirty="0" smtClean="0"/>
                  <a:t>sky light</a:t>
                </a:r>
              </a:p>
              <a:p>
                <a:pPr lvl="1"/>
                <a:r>
                  <a:rPr lang="en-US" altLang="ja-JP" dirty="0" smtClean="0"/>
                  <a:t>sky light</a:t>
                </a:r>
                <a:r>
                  <a:rPr lang="ja-JP" altLang="en-US" dirty="0" err="1" smtClean="0"/>
                  <a:t>だけ</a:t>
                </a:r>
                <a:r>
                  <a:rPr lang="ja-JP" altLang="en-US" dirty="0" smtClean="0"/>
                  <a:t>ベイク</a:t>
                </a:r>
                <a:endParaRPr lang="en-US" altLang="ja-JP" dirty="0" smtClean="0"/>
              </a:p>
              <a:p>
                <a:pPr lvl="1"/>
                <a14:m>
                  <m:oMath xmlns:m="http://schemas.openxmlformats.org/officeDocument/2006/math">
                    <m:r>
                      <a:rPr lang="el-GR" altLang="ja-JP" i="1" smtClean="0">
                        <a:latin typeface="Cambria Math" panose="02040503050406030204" pitchFamily="18" charset="0"/>
                      </a:rPr>
                      <m:t>𝜋</m:t>
                    </m:r>
                    <m:r>
                      <a:rPr lang="en-US" altLang="ja-JP" b="0" i="1" smtClean="0">
                        <a:latin typeface="Cambria Math" panose="02040503050406030204" pitchFamily="18" charset="0"/>
                      </a:rPr>
                      <m:t>∗</m:t>
                    </m:r>
                    <m:r>
                      <a:rPr lang="ja-JP" altLang="en-US" i="1">
                        <a:latin typeface="Cambria Math" panose="02040503050406030204" pitchFamily="18" charset="0"/>
                      </a:rPr>
                      <m:t>ライトマップの</m:t>
                    </m:r>
                    <m:r>
                      <a:rPr lang="ja-JP" altLang="en-US" b="0" i="1" smtClean="0">
                        <a:latin typeface="Cambria Math" panose="02040503050406030204" pitchFamily="18" charset="0"/>
                      </a:rPr>
                      <m:t>値</m:t>
                    </m:r>
                  </m:oMath>
                </a14:m>
                <a:endParaRPr kumimoji="1" lang="en-US" altLang="ja-JP" dirty="0" smtClean="0"/>
              </a:p>
              <a:p>
                <a:pPr lvl="2"/>
                <a:r>
                  <a:rPr lang="ja-JP" altLang="en-US" dirty="0" smtClean="0"/>
                  <a:t>ライトマップは</a:t>
                </a:r>
                <a14:m>
                  <m:oMath xmlns:m="http://schemas.openxmlformats.org/officeDocument/2006/math">
                    <m:f>
                      <m:fPr>
                        <m:ctrlPr>
                          <a:rPr lang="en-US" altLang="ja-JP" i="1">
                            <a:latin typeface="Cambria Math" panose="02040503050406030204" pitchFamily="18" charset="0"/>
                          </a:rPr>
                        </m:ctrlPr>
                      </m:fPr>
                      <m:num>
                        <m:r>
                          <a:rPr lang="ja-JP" altLang="en-US" i="1">
                            <a:latin typeface="Cambria Math" panose="02040503050406030204" pitchFamily="18" charset="0"/>
                          </a:rPr>
                          <m:t>照度</m:t>
                        </m:r>
                      </m:num>
                      <m:den>
                        <m:r>
                          <a:rPr lang="ja-JP" altLang="en-US" i="1">
                            <a:latin typeface="Cambria Math" panose="02040503050406030204" pitchFamily="18" charset="0"/>
                          </a:rPr>
                          <m:t>𝜋</m:t>
                        </m:r>
                      </m:den>
                    </m:f>
                  </m:oMath>
                </a14:m>
                <a:endParaRPr kumimoji="1"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74" t="-163"/>
                </a:stretch>
              </a:blipFill>
            </p:spPr>
            <p:txBody>
              <a:bodyPr/>
              <a:lstStyle/>
              <a:p>
                <a:r>
                  <a:rPr lang="ja-JP" altLang="en-US">
                    <a:noFill/>
                  </a:rPr>
                  <a:t> </a:t>
                </a:r>
              </a:p>
            </p:txBody>
          </p:sp>
        </mc:Fallback>
      </mc:AlternateContent>
      <p:grpSp>
        <p:nvGrpSpPr>
          <p:cNvPr id="7" name="グループ化 6"/>
          <p:cNvGrpSpPr/>
          <p:nvPr/>
        </p:nvGrpSpPr>
        <p:grpSpPr>
          <a:xfrm>
            <a:off x="5979404" y="2940827"/>
            <a:ext cx="2381172" cy="2507604"/>
            <a:chOff x="5723749" y="1574315"/>
            <a:chExt cx="2965340" cy="3122789"/>
          </a:xfrm>
        </p:grpSpPr>
        <p:sp>
          <p:nvSpPr>
            <p:cNvPr id="9" name="正方形/長方形 8"/>
            <p:cNvSpPr/>
            <p:nvPr/>
          </p:nvSpPr>
          <p:spPr>
            <a:xfrm>
              <a:off x="5723749" y="1601290"/>
              <a:ext cx="2965340" cy="1889921"/>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755953" y="1574315"/>
              <a:ext cx="963213" cy="369332"/>
            </a:xfrm>
            <a:prstGeom prst="rect">
              <a:avLst/>
            </a:prstGeom>
            <a:noFill/>
          </p:spPr>
          <p:txBody>
            <a:bodyPr wrap="none" rtlCol="0">
              <a:spAutoFit/>
            </a:bodyPr>
            <a:lstStyle/>
            <a:p>
              <a:pPr algn="ctr"/>
              <a:r>
                <a:rPr lang="en-US" altLang="ja-JP" dirty="0" smtClean="0">
                  <a:solidFill>
                    <a:schemeClr val="bg2">
                      <a:lumMod val="40000"/>
                      <a:lumOff val="60000"/>
                    </a:schemeClr>
                  </a:solidFill>
                </a:rPr>
                <a:t>sky light</a:t>
              </a:r>
              <a:endParaRPr lang="ja-JP" altLang="en-US" dirty="0">
                <a:solidFill>
                  <a:schemeClr val="bg2">
                    <a:lumMod val="40000"/>
                    <a:lumOff val="60000"/>
                  </a:schemeClr>
                </a:solidFill>
              </a:endParaRPr>
            </a:p>
          </p:txBody>
        </p:sp>
        <p:sp>
          <p:nvSpPr>
            <p:cNvPr id="11" name="正方形/長方形 10"/>
            <p:cNvSpPr/>
            <p:nvPr/>
          </p:nvSpPr>
          <p:spPr>
            <a:xfrm>
              <a:off x="6569060" y="3376881"/>
              <a:ext cx="1279200" cy="59022"/>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5811234" y="2066828"/>
              <a:ext cx="2805629" cy="2630276"/>
              <a:chOff x="5423971" y="1805777"/>
              <a:chExt cx="3115307" cy="2920599"/>
            </a:xfrm>
          </p:grpSpPr>
          <p:sp>
            <p:nvSpPr>
              <p:cNvPr id="13" name="円弧 12"/>
              <p:cNvSpPr/>
              <p:nvPr/>
            </p:nvSpPr>
            <p:spPr>
              <a:xfrm>
                <a:off x="5423971" y="1805777"/>
                <a:ext cx="3115307" cy="2920599"/>
              </a:xfrm>
              <a:prstGeom prst="arc">
                <a:avLst>
                  <a:gd name="adj1" fmla="val 10787336"/>
                  <a:gd name="adj2" fmla="val 0"/>
                </a:avLst>
              </a:prstGeom>
              <a:ln w="38100">
                <a:solidFill>
                  <a:schemeClr val="bg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4" name="直線矢印コネクタ 13"/>
              <p:cNvCxnSpPr/>
              <p:nvPr/>
            </p:nvCxnSpPr>
            <p:spPr>
              <a:xfrm flipH="1">
                <a:off x="6978202" y="1814590"/>
                <a:ext cx="6844" cy="31352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5449666" y="3059430"/>
                <a:ext cx="263719" cy="5010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8258465" y="3057643"/>
                <a:ext cx="239163" cy="5951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5900425" y="2241952"/>
                <a:ext cx="171100" cy="18940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7846985" y="2241952"/>
                <a:ext cx="215335" cy="15130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5616831" y="2623422"/>
                <a:ext cx="248954" cy="14321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8106065" y="2611346"/>
                <a:ext cx="242632" cy="12480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6376879" y="1945638"/>
                <a:ext cx="144226" cy="257115"/>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7504085" y="1948958"/>
                <a:ext cx="81657" cy="261415"/>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4" name="グループ化 33"/>
          <p:cNvGrpSpPr/>
          <p:nvPr/>
        </p:nvGrpSpPr>
        <p:grpSpPr>
          <a:xfrm>
            <a:off x="6098471" y="950931"/>
            <a:ext cx="2160240" cy="1705682"/>
            <a:chOff x="5670591" y="2756454"/>
            <a:chExt cx="2160240" cy="1705682"/>
          </a:xfrm>
        </p:grpSpPr>
        <p:sp>
          <p:nvSpPr>
            <p:cNvPr id="35" name="正方形/長方形 34"/>
            <p:cNvSpPr/>
            <p:nvPr/>
          </p:nvSpPr>
          <p:spPr>
            <a:xfrm>
              <a:off x="5670591" y="2756454"/>
              <a:ext cx="2160240" cy="1705682"/>
            </a:xfrm>
            <a:prstGeom prst="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914746" y="2793704"/>
              <a:ext cx="1671933" cy="369332"/>
            </a:xfrm>
            <a:prstGeom prst="rect">
              <a:avLst/>
            </a:prstGeom>
            <a:noFill/>
          </p:spPr>
          <p:txBody>
            <a:bodyPr wrap="none" rtlCol="0">
              <a:spAutoFit/>
            </a:bodyPr>
            <a:lstStyle/>
            <a:p>
              <a:pPr algn="ctr"/>
              <a:r>
                <a:rPr lang="en-US" altLang="ja-JP" dirty="0" smtClean="0">
                  <a:solidFill>
                    <a:schemeClr val="accent6">
                      <a:lumMod val="40000"/>
                      <a:lumOff val="60000"/>
                    </a:schemeClr>
                  </a:solidFill>
                </a:rPr>
                <a:t>directional light</a:t>
              </a:r>
              <a:endParaRPr lang="ja-JP" altLang="en-US" dirty="0">
                <a:solidFill>
                  <a:schemeClr val="accent6">
                    <a:lumMod val="40000"/>
                    <a:lumOff val="60000"/>
                  </a:schemeClr>
                </a:solidFill>
              </a:endParaRPr>
            </a:p>
          </p:txBody>
        </p:sp>
        <p:sp>
          <p:nvSpPr>
            <p:cNvPr id="37" name="正方形/長方形 36"/>
            <p:cNvSpPr/>
            <p:nvPr/>
          </p:nvSpPr>
          <p:spPr>
            <a:xfrm>
              <a:off x="5817876" y="4299942"/>
              <a:ext cx="1865671" cy="53880"/>
            </a:xfrm>
            <a:prstGeom prst="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p:cNvCxnSpPr/>
            <p:nvPr/>
          </p:nvCxnSpPr>
          <p:spPr>
            <a:xfrm>
              <a:off x="6460011" y="3155141"/>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6750713" y="3155141"/>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7041405" y="3163470"/>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7329348" y="3163036"/>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7586679" y="3147380"/>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6169310" y="3155584"/>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5879986" y="3155141"/>
              <a:ext cx="1" cy="576064"/>
            </a:xfrm>
            <a:prstGeom prst="straightConnector1">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20542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マルチプライヤ</a:t>
            </a:r>
            <a:r>
              <a:rPr lang="ja-JP" altLang="en-US" dirty="0" smtClean="0"/>
              <a:t>の</a:t>
            </a:r>
            <a:r>
              <a:rPr lang="ja-JP" altLang="en-US" dirty="0"/>
              <a:t>決定</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ja-JP" altLang="en-US" dirty="0" smtClean="0"/>
                  <a:t>実世界の</a:t>
                </a:r>
                <a:r>
                  <a:rPr lang="ja-JP" altLang="en-US" dirty="0"/>
                  <a:t>照度</a:t>
                </a:r>
                <a:r>
                  <a:rPr lang="ja-JP" altLang="en-US" dirty="0" smtClean="0"/>
                  <a:t>の比の値域内で、マルチプライヤを</a:t>
                </a:r>
                <a:r>
                  <a:rPr lang="ja-JP" altLang="en-US" dirty="0"/>
                  <a:t>調整</a:t>
                </a:r>
                <a:endParaRPr lang="en-US" altLang="ja-JP" dirty="0" smtClean="0"/>
              </a:p>
              <a:p>
                <a:pPr marL="182563" lvl="1" indent="0">
                  <a:buNone/>
                </a:pPr>
                <a14:m>
                  <m:oMathPara xmlns:m="http://schemas.openxmlformats.org/officeDocument/2006/math">
                    <m:oMathParaPr>
                      <m:jc m:val="centerGroup"/>
                    </m:oMathParaPr>
                    <m:oMath xmlns:m="http://schemas.openxmlformats.org/officeDocument/2006/math">
                      <m:r>
                        <a:rPr lang="en-US" altLang="ja-JP">
                          <a:latin typeface="Cambria Math" panose="02040503050406030204" pitchFamily="18" charset="0"/>
                          <a:ea typeface="Cambria Math" panose="02040503050406030204" pitchFamily="18" charset="0"/>
                        </a:rPr>
                        <m:t>3.2</m:t>
                      </m:r>
                      <m:r>
                        <a:rPr lang="en-US" altLang="ja-JP" i="1">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rPr>
                          </m:ctrlPr>
                        </m:fPr>
                        <m:num>
                          <m:r>
                            <m:rPr>
                              <m:sty m:val="p"/>
                            </m:rPr>
                            <a:rPr lang="en-US" altLang="ja-JP" b="0" i="0" smtClean="0">
                              <a:latin typeface="Cambria Math" panose="02040503050406030204" pitchFamily="18" charset="0"/>
                            </a:rPr>
                            <m:t>directional</m:t>
                          </m:r>
                          <m:r>
                            <a:rPr lang="en-US" altLang="ja-JP" b="0" i="0" smtClean="0">
                              <a:latin typeface="Cambria Math" panose="02040503050406030204" pitchFamily="18" charset="0"/>
                            </a:rPr>
                            <m:t> </m:t>
                          </m:r>
                          <m:r>
                            <m:rPr>
                              <m:sty m:val="p"/>
                            </m:rPr>
                            <a:rPr lang="en-US" altLang="ja-JP" b="0" i="0" smtClean="0">
                              <a:latin typeface="Cambria Math" panose="02040503050406030204" pitchFamily="18" charset="0"/>
                            </a:rPr>
                            <m:t>light</m:t>
                          </m:r>
                          <m:r>
                            <a:rPr lang="ja-JP" altLang="en-US" i="1">
                              <a:latin typeface="Cambria Math" panose="02040503050406030204" pitchFamily="18" charset="0"/>
                            </a:rPr>
                            <m:t>の照度</m:t>
                          </m:r>
                        </m:num>
                        <m:den>
                          <m:r>
                            <m:rPr>
                              <m:sty m:val="p"/>
                            </m:rPr>
                            <a:rPr lang="en-US" altLang="ja-JP" b="0" i="0" smtClean="0">
                              <a:latin typeface="Cambria Math" panose="02040503050406030204" pitchFamily="18" charset="0"/>
                            </a:rPr>
                            <m:t>sky</m:t>
                          </m:r>
                          <m:r>
                            <a:rPr lang="en-US" altLang="ja-JP" b="0" i="0" smtClean="0">
                              <a:latin typeface="Cambria Math" panose="02040503050406030204" pitchFamily="18" charset="0"/>
                            </a:rPr>
                            <m:t> </m:t>
                          </m:r>
                          <m:r>
                            <m:rPr>
                              <m:sty m:val="p"/>
                            </m:rPr>
                            <a:rPr lang="en-US" altLang="ja-JP" b="0" i="0" smtClean="0">
                              <a:latin typeface="Cambria Math" panose="02040503050406030204" pitchFamily="18" charset="0"/>
                            </a:rPr>
                            <m:t>light</m:t>
                          </m:r>
                          <m:r>
                            <a:rPr lang="ja-JP" altLang="en-US" i="1">
                              <a:latin typeface="Cambria Math" panose="02040503050406030204" pitchFamily="18" charset="0"/>
                            </a:rPr>
                            <m:t>の照度</m:t>
                          </m:r>
                        </m:den>
                      </m:f>
                      <m:r>
                        <a:rPr lang="ja-JP" altLang="en-US" i="1">
                          <a:latin typeface="Cambria Math" panose="02040503050406030204" pitchFamily="18" charset="0"/>
                        </a:rPr>
                        <m:t>≤</m:t>
                      </m:r>
                      <m:r>
                        <a:rPr lang="en-US" altLang="ja-JP" i="1">
                          <a:latin typeface="Cambria Math" panose="02040503050406030204" pitchFamily="18" charset="0"/>
                        </a:rPr>
                        <m:t>5.2</m:t>
                      </m:r>
                    </m:oMath>
                  </m:oMathPara>
                </a14:m>
                <a:endParaRPr lang="en-US" altLang="ja-JP" dirty="0" smtClean="0"/>
              </a:p>
              <a:p>
                <a:endParaRPr lang="en-US" altLang="ja-JP" dirty="0" smtClean="0"/>
              </a:p>
              <a:p>
                <a:r>
                  <a:rPr lang="ja-JP" altLang="en-US" dirty="0" smtClean="0"/>
                  <a:t>描画エンジンの結果を見つつ決定</a:t>
                </a:r>
                <a:endParaRPr lang="en-US" altLang="ja-JP" dirty="0" smtClean="0"/>
              </a:p>
              <a:p>
                <a:pPr marL="0" indent="0">
                  <a:buNone/>
                </a:pPr>
                <a:endParaRPr lang="en-US" altLang="ja-JP" dirty="0"/>
              </a:p>
              <a:p>
                <a:pPr lvl="1"/>
                <a:endParaRPr lang="en-US" altLang="ja-JP" dirty="0" smtClean="0"/>
              </a:p>
              <a:p>
                <a:pPr lvl="1"/>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7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180220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正しい</a:t>
            </a:r>
            <a:r>
              <a:rPr lang="ja-JP" altLang="en-US" dirty="0"/>
              <a:t>ライトマップ</a:t>
            </a:r>
            <a:r>
              <a:rPr lang="ja-JP" altLang="en-US" dirty="0" smtClean="0"/>
              <a:t>の</a:t>
            </a:r>
            <a:r>
              <a:rPr kumimoji="1" lang="ja-JP" altLang="en-US" dirty="0" smtClean="0"/>
              <a:t>まとめ</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ベイク環境の確認</a:t>
            </a:r>
            <a:endParaRPr lang="en-US" altLang="ja-JP" dirty="0" smtClean="0"/>
          </a:p>
          <a:p>
            <a:pPr lvl="1"/>
            <a:r>
              <a:rPr lang="ja-JP" altLang="en-US" dirty="0" smtClean="0"/>
              <a:t>ライトマップにベイクされている値</a:t>
            </a:r>
            <a:endParaRPr lang="en-US" altLang="ja-JP" dirty="0" smtClean="0"/>
          </a:p>
          <a:p>
            <a:pPr lvl="1"/>
            <a:r>
              <a:rPr kumimoji="1" lang="ja-JP" altLang="en-US" dirty="0" smtClean="0"/>
              <a:t>光源</a:t>
            </a:r>
            <a:r>
              <a:rPr lang="ja-JP" altLang="en-US" dirty="0" smtClean="0"/>
              <a:t>の入力と</a:t>
            </a:r>
            <a:r>
              <a:rPr kumimoji="1" lang="ja-JP" altLang="en-US" dirty="0" smtClean="0"/>
              <a:t>出力の関係</a:t>
            </a:r>
            <a:endParaRPr kumimoji="1" lang="en-US" altLang="ja-JP" dirty="0" smtClean="0"/>
          </a:p>
          <a:p>
            <a:r>
              <a:rPr lang="ja-JP" altLang="en-US" dirty="0"/>
              <a:t>実世界</a:t>
            </a:r>
            <a:r>
              <a:rPr lang="ja-JP" altLang="en-US" dirty="0" smtClean="0"/>
              <a:t>を光源環境を再現するパラメータ</a:t>
            </a:r>
            <a:endParaRPr kumimoji="1" lang="en-US" altLang="ja-JP" dirty="0" smtClean="0"/>
          </a:p>
          <a:p>
            <a:pPr lvl="1"/>
            <a:r>
              <a:rPr kumimoji="1" lang="ja-JP" altLang="en-US" dirty="0" smtClean="0"/>
              <a:t>光源間の相対強度を、</a:t>
            </a:r>
            <a:r>
              <a:rPr lang="ja-JP" altLang="en-US" dirty="0"/>
              <a:t>実世界</a:t>
            </a:r>
            <a:r>
              <a:rPr kumimoji="1" lang="ja-JP" altLang="en-US" dirty="0" smtClean="0"/>
              <a:t>に即すように</a:t>
            </a:r>
            <a:endParaRPr kumimoji="1" lang="en-US" altLang="ja-JP" dirty="0" smtClean="0"/>
          </a:p>
          <a:p>
            <a:endParaRPr lang="en-US" altLang="ja-JP" dirty="0"/>
          </a:p>
          <a:p>
            <a:r>
              <a:rPr kumimoji="1" lang="ja-JP" altLang="en-US" dirty="0" smtClean="0"/>
              <a:t>物理ベースレンダリングを</a:t>
            </a:r>
            <a:r>
              <a:rPr kumimoji="1" lang="en-US" altLang="ja-JP" dirty="0" smtClean="0"/>
              <a:t/>
            </a:r>
            <a:br>
              <a:rPr kumimoji="1" lang="en-US" altLang="ja-JP" dirty="0" smtClean="0"/>
            </a:br>
            <a:r>
              <a:rPr kumimoji="1" lang="ja-JP" altLang="en-US" dirty="0" smtClean="0"/>
              <a:t>なるべく正しく行うための確認と設定</a:t>
            </a:r>
            <a:endParaRPr kumimoji="1" lang="en-US" altLang="ja-JP" dirty="0" smtClean="0"/>
          </a:p>
        </p:txBody>
      </p:sp>
    </p:spTree>
    <p:extLst>
      <p:ext uri="{BB962C8B-B14F-4D97-AF65-F5344CB8AC3E}">
        <p14:creationId xmlns:p14="http://schemas.microsoft.com/office/powerpoint/2010/main" val="35780964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発表</a:t>
            </a:r>
            <a:r>
              <a:rPr lang="ja-JP" altLang="en-US" dirty="0" smtClean="0"/>
              <a:t>の</a:t>
            </a:r>
            <a:r>
              <a:rPr lang="ja-JP" altLang="en-US" dirty="0"/>
              <a:t>構成</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lang="ja-JP" altLang="en-US" dirty="0" smtClean="0"/>
              <a:t>ライトマップの効果</a:t>
            </a:r>
            <a:endParaRPr lang="en-US" altLang="ja-JP" dirty="0"/>
          </a:p>
          <a:p>
            <a:pPr marL="457200" indent="-457200">
              <a:buSzPct val="100000"/>
              <a:buFont typeface="+mj-lt"/>
              <a:buAutoNum type="arabicPeriod"/>
            </a:pPr>
            <a:r>
              <a:rPr lang="ja-JP" altLang="en-US" dirty="0" smtClean="0"/>
              <a:t>ワークフローの構築</a:t>
            </a:r>
            <a:endParaRPr lang="en-US" altLang="ja-JP" dirty="0"/>
          </a:p>
          <a:p>
            <a:pPr marL="457200" indent="-457200">
              <a:buSzPct val="100000"/>
              <a:buFont typeface="+mj-lt"/>
              <a:buAutoNum type="arabicPeriod"/>
            </a:pPr>
            <a:r>
              <a:rPr lang="ja-JP" altLang="en-US" dirty="0" smtClean="0"/>
              <a:t>正しいライトマップを目指して</a:t>
            </a:r>
            <a:endParaRPr lang="en-US" altLang="ja-JP" dirty="0"/>
          </a:p>
          <a:p>
            <a:pPr marL="457200" indent="-457200">
              <a:buSzPct val="100000"/>
              <a:buFont typeface="+mj-lt"/>
              <a:buAutoNum type="arabicPeriod"/>
            </a:pPr>
            <a:r>
              <a:rPr lang="ja-JP" altLang="en-US" dirty="0" smtClean="0">
                <a:solidFill>
                  <a:schemeClr val="accent6"/>
                </a:solidFill>
              </a:rPr>
              <a:t>クオリティアップ</a:t>
            </a:r>
            <a:endParaRPr lang="en-US" altLang="ja-JP" dirty="0"/>
          </a:p>
          <a:p>
            <a:pPr marL="457200" indent="-457200">
              <a:buSzPct val="100000"/>
              <a:buFont typeface="+mj-lt"/>
              <a:buAutoNum type="arabicPeriod"/>
            </a:pPr>
            <a:r>
              <a:rPr lang="ja-JP" altLang="en-US" dirty="0" smtClean="0"/>
              <a:t>まとめ</a:t>
            </a:r>
            <a:endParaRPr lang="en-US" altLang="ja-JP" dirty="0" smtClean="0"/>
          </a:p>
        </p:txBody>
      </p:sp>
    </p:spTree>
    <p:extLst>
      <p:ext uri="{BB962C8B-B14F-4D97-AF65-F5344CB8AC3E}">
        <p14:creationId xmlns:p14="http://schemas.microsoft.com/office/powerpoint/2010/main" val="8032606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ノイズを減らしたい</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デフォルト設定で</a:t>
            </a:r>
            <a:r>
              <a:rPr lang="en-US" altLang="ja-JP" dirty="0" smtClean="0"/>
              <a:t>Global Illumination</a:t>
            </a:r>
            <a:r>
              <a:rPr lang="ja-JP" altLang="en-US" dirty="0" smtClean="0"/>
              <a:t>をベイクすると、</a:t>
            </a:r>
            <a:r>
              <a:rPr lang="en-US" altLang="ja-JP" dirty="0" smtClean="0"/>
              <a:t/>
            </a:r>
            <a:br>
              <a:rPr lang="en-US" altLang="ja-JP" dirty="0" smtClean="0"/>
            </a:br>
            <a:r>
              <a:rPr lang="ja-JP" altLang="en-US" dirty="0" smtClean="0"/>
              <a:t>結構ノイズがのる</a:t>
            </a:r>
            <a:endParaRPr lang="en-US" altLang="ja-JP" dirty="0" smtClean="0"/>
          </a:p>
          <a:p>
            <a:endParaRPr lang="en-US" altLang="ja-JP" dirty="0"/>
          </a:p>
          <a:p>
            <a:r>
              <a:rPr lang="en-US" altLang="ja-JP" dirty="0" smtClean="0"/>
              <a:t>V-Ray</a:t>
            </a:r>
            <a:r>
              <a:rPr lang="ja-JP" altLang="en-US" dirty="0" smtClean="0"/>
              <a:t>のパラメータを変更し、いろいろ試したが</a:t>
            </a:r>
            <a:endParaRPr lang="en-US" altLang="ja-JP" dirty="0" smtClean="0"/>
          </a:p>
          <a:p>
            <a:pPr lvl="1"/>
            <a:r>
              <a:rPr lang="ja-JP" altLang="en-US" dirty="0"/>
              <a:t>ノイズ</a:t>
            </a:r>
            <a:r>
              <a:rPr lang="ja-JP" altLang="en-US" dirty="0" smtClean="0"/>
              <a:t>の閾値を下げるのが１番効果的</a:t>
            </a:r>
            <a:endParaRPr lang="en-US" altLang="ja-JP" dirty="0" smtClean="0"/>
          </a:p>
          <a:p>
            <a:pPr lvl="1"/>
            <a:r>
              <a:rPr lang="ja-JP" altLang="en-US" dirty="0"/>
              <a:t>基本的</a:t>
            </a:r>
            <a:r>
              <a:rPr lang="ja-JP" altLang="en-US" dirty="0" smtClean="0"/>
              <a:t>に</a:t>
            </a:r>
            <a:r>
              <a:rPr lang="en-US" altLang="ja-JP" dirty="0" smtClean="0"/>
              <a:t>V-Ray</a:t>
            </a:r>
            <a:r>
              <a:rPr lang="ja-JP" altLang="en-US" dirty="0" smtClean="0"/>
              <a:t>のマニュアル通り</a:t>
            </a:r>
            <a:endParaRPr lang="en-US" altLang="ja-JP"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サンプラの設定</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Min Samples: 16</a:t>
            </a:r>
          </a:p>
          <a:p>
            <a:pPr lvl="1"/>
            <a:r>
              <a:rPr lang="ja-JP" altLang="en-US" dirty="0" smtClean="0"/>
              <a:t>最低サンプリング量</a:t>
            </a:r>
            <a:endParaRPr lang="en-US" altLang="ja-JP" dirty="0" smtClean="0"/>
          </a:p>
          <a:p>
            <a:r>
              <a:rPr kumimoji="1" lang="en-US" altLang="ja-JP" dirty="0" smtClean="0"/>
              <a:t>Noise threshold: </a:t>
            </a:r>
            <a:r>
              <a:rPr kumimoji="1" lang="en-US" altLang="ja-JP" dirty="0" smtClean="0">
                <a:solidFill>
                  <a:schemeClr val="accent6"/>
                </a:solidFill>
              </a:rPr>
              <a:t>0.001</a:t>
            </a:r>
          </a:p>
          <a:p>
            <a:pPr lvl="1"/>
            <a:r>
              <a:rPr lang="ja-JP" altLang="en-US" dirty="0"/>
              <a:t>ノイズ</a:t>
            </a:r>
            <a:r>
              <a:rPr lang="ja-JP" altLang="en-US" dirty="0" smtClean="0"/>
              <a:t>を減らす</a:t>
            </a:r>
            <a:r>
              <a:rPr lang="ja-JP" altLang="en-US" dirty="0"/>
              <a:t>ため</a:t>
            </a:r>
            <a:r>
              <a:rPr lang="ja-JP" altLang="en-US" dirty="0" smtClean="0"/>
              <a:t>に最小値に</a:t>
            </a:r>
            <a:endParaRPr kumimoji="1" lang="en-US" altLang="ja-JP" dirty="0" smtClean="0"/>
          </a:p>
          <a:p>
            <a:pPr lvl="1"/>
            <a:r>
              <a:rPr lang="ja-JP" altLang="en-US" dirty="0" smtClean="0"/>
              <a:t>全ベイクで</a:t>
            </a:r>
            <a:r>
              <a:rPr lang="en-US" altLang="ja-JP" dirty="0" smtClean="0"/>
              <a:t>8</a:t>
            </a:r>
            <a:r>
              <a:rPr lang="ja-JP" altLang="en-US" dirty="0" smtClean="0"/>
              <a:t>時間で</a:t>
            </a:r>
            <a:r>
              <a:rPr lang="ja-JP" altLang="en-US" dirty="0"/>
              <a:t>済んだ</a:t>
            </a:r>
            <a:endParaRPr kumimoji="1" lang="en-US" altLang="ja-JP" dirty="0" smtClean="0"/>
          </a:p>
          <a:p>
            <a:r>
              <a:rPr lang="en-US" altLang="ja-JP" dirty="0" smtClean="0"/>
              <a:t>Global </a:t>
            </a:r>
            <a:r>
              <a:rPr lang="en-US" altLang="ja-JP" dirty="0" err="1" smtClean="0"/>
              <a:t>subdivs</a:t>
            </a:r>
            <a:r>
              <a:rPr lang="en-US" altLang="ja-JP" dirty="0" smtClean="0"/>
              <a:t> multiplier: 8.0</a:t>
            </a:r>
          </a:p>
          <a:p>
            <a:pPr lvl="1"/>
            <a:r>
              <a:rPr lang="ja-JP" altLang="en-US" dirty="0" smtClean="0"/>
              <a:t>シーン全体のサンプリング数に影響</a:t>
            </a:r>
            <a:endParaRPr lang="en-US" altLang="ja-JP" dirty="0" smtClean="0"/>
          </a:p>
          <a:p>
            <a:pPr lvl="1"/>
            <a:endParaRPr kumimoji="1" lang="en-US" altLang="ja-JP" dirty="0"/>
          </a:p>
          <a:p>
            <a:endParaRPr kumimoji="1" lang="ja-JP" altLang="en-US" dirty="0"/>
          </a:p>
        </p:txBody>
      </p:sp>
      <p:pic>
        <p:nvPicPr>
          <p:cNvPr id="4" name="図 3"/>
          <p:cNvPicPr>
            <a:picLocks noChangeAspect="1"/>
          </p:cNvPicPr>
          <p:nvPr/>
        </p:nvPicPr>
        <p:blipFill>
          <a:blip r:embed="rId3" cstate="print"/>
          <a:stretch>
            <a:fillRect/>
          </a:stretch>
        </p:blipFill>
        <p:spPr>
          <a:xfrm>
            <a:off x="4932040" y="1992866"/>
            <a:ext cx="3650403" cy="906307"/>
          </a:xfrm>
          <a:prstGeom prst="rect">
            <a:avLst/>
          </a:prstGeom>
        </p:spPr>
      </p:pic>
      <p:sp>
        <p:nvSpPr>
          <p:cNvPr id="6" name="正方形/長方形 5"/>
          <p:cNvSpPr/>
          <p:nvPr/>
        </p:nvSpPr>
        <p:spPr>
          <a:xfrm>
            <a:off x="5159324" y="2415540"/>
            <a:ext cx="1249096" cy="167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50251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Global Illumination</a:t>
            </a:r>
            <a:r>
              <a:rPr kumimoji="1" lang="ja-JP" altLang="en-US" dirty="0" smtClean="0"/>
              <a:t>の設定</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Primary bounces</a:t>
            </a:r>
          </a:p>
          <a:p>
            <a:pPr lvl="1"/>
            <a:r>
              <a:rPr lang="en-US" altLang="ja-JP" dirty="0" smtClean="0"/>
              <a:t>Irradiance map</a:t>
            </a:r>
            <a:br>
              <a:rPr lang="en-US" altLang="ja-JP" dirty="0" smtClean="0"/>
            </a:br>
            <a:r>
              <a:rPr lang="ja-JP" altLang="en-US" dirty="0" smtClean="0"/>
              <a:t>特定箇所で計算し、補間</a:t>
            </a:r>
            <a:endParaRPr lang="en-US" altLang="ja-JP" dirty="0"/>
          </a:p>
          <a:p>
            <a:pPr lvl="1"/>
            <a:r>
              <a:rPr lang="ja-JP" altLang="en-US" dirty="0" smtClean="0"/>
              <a:t>プリセット</a:t>
            </a:r>
            <a:r>
              <a:rPr lang="en-US" altLang="ja-JP" dirty="0" smtClean="0"/>
              <a:t>: </a:t>
            </a:r>
            <a:r>
              <a:rPr lang="en-US" altLang="ja-JP" dirty="0" smtClean="0">
                <a:solidFill>
                  <a:schemeClr val="accent6"/>
                </a:solidFill>
              </a:rPr>
              <a:t>High</a:t>
            </a:r>
          </a:p>
          <a:p>
            <a:pPr lvl="2"/>
            <a:r>
              <a:rPr lang="ja-JP" altLang="en-US" dirty="0" smtClean="0">
                <a:solidFill>
                  <a:schemeClr val="accent6"/>
                </a:solidFill>
              </a:rPr>
              <a:t>サンプリング数</a:t>
            </a:r>
            <a:endParaRPr lang="en-US" altLang="ja-JP" dirty="0" smtClean="0">
              <a:solidFill>
                <a:schemeClr val="accent6"/>
              </a:solidFill>
            </a:endParaRPr>
          </a:p>
          <a:p>
            <a:pPr lvl="2"/>
            <a:r>
              <a:rPr lang="ja-JP" altLang="en-US" dirty="0" smtClean="0">
                <a:solidFill>
                  <a:schemeClr val="accent6"/>
                </a:solidFill>
              </a:rPr>
              <a:t>補間サンプル数</a:t>
            </a:r>
            <a:endParaRPr lang="en-US" altLang="ja-JP" dirty="0" smtClean="0">
              <a:solidFill>
                <a:schemeClr val="accent6"/>
              </a:solidFill>
            </a:endParaRPr>
          </a:p>
          <a:p>
            <a:r>
              <a:rPr lang="en-US" altLang="ja-JP" dirty="0" smtClean="0"/>
              <a:t>Secondary bounces</a:t>
            </a:r>
          </a:p>
          <a:p>
            <a:pPr lvl="1"/>
            <a:r>
              <a:rPr lang="en-US" altLang="ja-JP" dirty="0" smtClean="0"/>
              <a:t>Brute force</a:t>
            </a:r>
            <a:br>
              <a:rPr lang="en-US" altLang="ja-JP" dirty="0" smtClean="0"/>
            </a:br>
            <a:r>
              <a:rPr lang="ja-JP" altLang="en-US" dirty="0" smtClean="0"/>
              <a:t>モンテカルロ・パストレーシング</a:t>
            </a:r>
            <a:endParaRPr kumimoji="1" lang="ja-JP" altLang="en-US" dirty="0"/>
          </a:p>
        </p:txBody>
      </p:sp>
      <p:sp>
        <p:nvSpPr>
          <p:cNvPr id="4" name="正方形/長方形 3"/>
          <p:cNvSpPr/>
          <p:nvPr/>
        </p:nvSpPr>
        <p:spPr>
          <a:xfrm>
            <a:off x="4788024" y="1203598"/>
            <a:ext cx="3682752" cy="2808312"/>
          </a:xfrm>
          <a:prstGeom prst="rect">
            <a:avLst/>
          </a:prstGeom>
          <a:no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364088" y="4083918"/>
            <a:ext cx="2540504" cy="338554"/>
          </a:xfrm>
          <a:prstGeom prst="rect">
            <a:avLst/>
          </a:prstGeom>
          <a:noFill/>
        </p:spPr>
        <p:txBody>
          <a:bodyPr wrap="none" rtlCol="0">
            <a:spAutoFit/>
          </a:bodyPr>
          <a:lstStyle/>
          <a:p>
            <a:r>
              <a:rPr kumimoji="1" lang="en-US" altLang="ja-JP" sz="1600" dirty="0" smtClean="0">
                <a:solidFill>
                  <a:schemeClr val="tx1">
                    <a:lumMod val="75000"/>
                  </a:schemeClr>
                </a:solidFill>
              </a:rPr>
              <a:t>V-Ray</a:t>
            </a:r>
            <a:r>
              <a:rPr kumimoji="1" lang="ja-JP" altLang="en-US" sz="1600" dirty="0" smtClean="0">
                <a:solidFill>
                  <a:schemeClr val="tx1">
                    <a:lumMod val="75000"/>
                  </a:schemeClr>
                </a:solidFill>
              </a:rPr>
              <a:t>のマニュアルより引用</a:t>
            </a:r>
            <a:endParaRPr kumimoji="1" lang="ja-JP" altLang="en-US" sz="1600" dirty="0">
              <a:solidFill>
                <a:schemeClr val="tx1">
                  <a:lumMod val="75000"/>
                </a:schemeClr>
              </a:solidFill>
            </a:endParaRPr>
          </a:p>
        </p:txBody>
      </p:sp>
      <p:grpSp>
        <p:nvGrpSpPr>
          <p:cNvPr id="11" name="グループ化 10"/>
          <p:cNvGrpSpPr/>
          <p:nvPr/>
        </p:nvGrpSpPr>
        <p:grpSpPr>
          <a:xfrm rot="2211734">
            <a:off x="5244329" y="1454774"/>
            <a:ext cx="502006" cy="480216"/>
            <a:chOff x="5327516" y="1844814"/>
            <a:chExt cx="684646" cy="654928"/>
          </a:xfrm>
        </p:grpSpPr>
        <p:sp>
          <p:nvSpPr>
            <p:cNvPr id="7" name="正方形/長方形 6"/>
            <p:cNvSpPr/>
            <p:nvPr/>
          </p:nvSpPr>
          <p:spPr>
            <a:xfrm>
              <a:off x="5364088" y="2139702"/>
              <a:ext cx="504056"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5327516" y="1852434"/>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5624696" y="1844814"/>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台形 9"/>
            <p:cNvSpPr/>
            <p:nvPr/>
          </p:nvSpPr>
          <p:spPr>
            <a:xfrm rot="16200000">
              <a:off x="5760132" y="2247713"/>
              <a:ext cx="360041" cy="144018"/>
            </a:xfrm>
            <a:prstGeom prst="trapezoid">
              <a:avLst>
                <a:gd name="adj" fmla="val 7404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3" name="直線矢印コネクタ 12"/>
          <p:cNvCxnSpPr>
            <a:stCxn id="10" idx="2"/>
            <a:endCxn id="19" idx="0"/>
          </p:cNvCxnSpPr>
          <p:nvPr/>
        </p:nvCxnSpPr>
        <p:spPr>
          <a:xfrm>
            <a:off x="5631300" y="1931954"/>
            <a:ext cx="720136" cy="2019760"/>
          </a:xfrm>
          <a:prstGeom prst="straightConnector1">
            <a:avLst/>
          </a:prstGeom>
          <a:ln w="19050">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10" idx="2"/>
            <a:endCxn id="20" idx="1"/>
          </p:cNvCxnSpPr>
          <p:nvPr/>
        </p:nvCxnSpPr>
        <p:spPr>
          <a:xfrm>
            <a:off x="5631300" y="1931954"/>
            <a:ext cx="2271093" cy="2044007"/>
          </a:xfrm>
          <a:prstGeom prst="straightConnector1">
            <a:avLst/>
          </a:prstGeom>
          <a:ln w="19050">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10" idx="2"/>
            <a:endCxn id="21" idx="2"/>
          </p:cNvCxnSpPr>
          <p:nvPr/>
        </p:nvCxnSpPr>
        <p:spPr>
          <a:xfrm>
            <a:off x="5631300" y="1931954"/>
            <a:ext cx="2787252" cy="666828"/>
          </a:xfrm>
          <a:prstGeom prst="straightConnector1">
            <a:avLst/>
          </a:prstGeom>
          <a:ln w="19050">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6292572" y="3951714"/>
            <a:ext cx="117728" cy="1135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7885152" y="3959334"/>
            <a:ext cx="117728" cy="1135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8418552" y="2542014"/>
            <a:ext cx="117728" cy="1135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a:stCxn id="21" idx="1"/>
            <a:endCxn id="24" idx="5"/>
          </p:cNvCxnSpPr>
          <p:nvPr/>
        </p:nvCxnSpPr>
        <p:spPr>
          <a:xfrm flipH="1" flipV="1">
            <a:off x="7513199" y="1244463"/>
            <a:ext cx="922594" cy="131417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7412712" y="1147554"/>
            <a:ext cx="117728" cy="113536"/>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p:cNvCxnSpPr>
            <a:stCxn id="24" idx="3"/>
          </p:cNvCxnSpPr>
          <p:nvPr/>
        </p:nvCxnSpPr>
        <p:spPr>
          <a:xfrm flipH="1">
            <a:off x="6804248" y="1244463"/>
            <a:ext cx="625705" cy="553469"/>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8" name="円/楕円 37"/>
          <p:cNvSpPr/>
          <p:nvPr/>
        </p:nvSpPr>
        <p:spPr>
          <a:xfrm>
            <a:off x="3376316" y="3450076"/>
            <a:ext cx="117728" cy="113536"/>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p:cNvCxnSpPr>
            <a:stCxn id="38" idx="6"/>
          </p:cNvCxnSpPr>
          <p:nvPr/>
        </p:nvCxnSpPr>
        <p:spPr>
          <a:xfrm>
            <a:off x="3494044" y="3506844"/>
            <a:ext cx="392291"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21" idx="3"/>
          </p:cNvCxnSpPr>
          <p:nvPr/>
        </p:nvCxnSpPr>
        <p:spPr>
          <a:xfrm flipH="1">
            <a:off x="8066066" y="2638923"/>
            <a:ext cx="369727" cy="41629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a:stCxn id="21" idx="2"/>
          </p:cNvCxnSpPr>
          <p:nvPr/>
        </p:nvCxnSpPr>
        <p:spPr>
          <a:xfrm flipH="1" flipV="1">
            <a:off x="7740352" y="2142344"/>
            <a:ext cx="678200" cy="45643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20" idx="2"/>
          </p:cNvCxnSpPr>
          <p:nvPr/>
        </p:nvCxnSpPr>
        <p:spPr>
          <a:xfrm flipH="1" flipV="1">
            <a:off x="7344523" y="3727617"/>
            <a:ext cx="540629" cy="28848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20" idx="0"/>
          </p:cNvCxnSpPr>
          <p:nvPr/>
        </p:nvCxnSpPr>
        <p:spPr>
          <a:xfrm flipH="1" flipV="1">
            <a:off x="7816731" y="3505859"/>
            <a:ext cx="127285" cy="45347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stCxn id="19" idx="1"/>
          </p:cNvCxnSpPr>
          <p:nvPr/>
        </p:nvCxnSpPr>
        <p:spPr>
          <a:xfrm flipH="1" flipV="1">
            <a:off x="5710484" y="3397900"/>
            <a:ext cx="599329" cy="57044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a:stCxn id="19" idx="7"/>
          </p:cNvCxnSpPr>
          <p:nvPr/>
        </p:nvCxnSpPr>
        <p:spPr>
          <a:xfrm flipV="1">
            <a:off x="6393059" y="3449091"/>
            <a:ext cx="196972" cy="51925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19" idx="6"/>
          </p:cNvCxnSpPr>
          <p:nvPr/>
        </p:nvCxnSpPr>
        <p:spPr>
          <a:xfrm flipV="1">
            <a:off x="6410300" y="3642447"/>
            <a:ext cx="377737" cy="36603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a:stCxn id="20" idx="7"/>
          </p:cNvCxnSpPr>
          <p:nvPr/>
        </p:nvCxnSpPr>
        <p:spPr>
          <a:xfrm flipV="1">
            <a:off x="7985639" y="3572616"/>
            <a:ext cx="304136" cy="40334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円/楕円 29"/>
          <p:cNvSpPr/>
          <p:nvPr/>
        </p:nvSpPr>
        <p:spPr>
          <a:xfrm>
            <a:off x="2996737" y="1128653"/>
            <a:ext cx="117728" cy="1135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a:stCxn id="30" idx="6"/>
          </p:cNvCxnSpPr>
          <p:nvPr/>
        </p:nvCxnSpPr>
        <p:spPr>
          <a:xfrm>
            <a:off x="3114465" y="1185421"/>
            <a:ext cx="39229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3070881" y="2655550"/>
            <a:ext cx="39229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068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Irradiance Map</a:t>
            </a:r>
            <a:r>
              <a:rPr kumimoji="1" lang="ja-JP" altLang="en-US" dirty="0" smtClean="0"/>
              <a:t>のサンプリング数</a:t>
            </a:r>
            <a:endParaRPr kumimoji="1" lang="ja-JP" altLang="en-US" dirty="0"/>
          </a:p>
        </p:txBody>
      </p:sp>
      <p:sp>
        <p:nvSpPr>
          <p:cNvPr id="3" name="コンテンツ プレースホルダー 2"/>
          <p:cNvSpPr>
            <a:spLocks noGrp="1"/>
          </p:cNvSpPr>
          <p:nvPr>
            <p:ph idx="1"/>
          </p:nvPr>
        </p:nvSpPr>
        <p:spPr>
          <a:xfrm>
            <a:off x="492364" y="3405535"/>
            <a:ext cx="8204780" cy="1254448"/>
          </a:xfrm>
        </p:spPr>
        <p:txBody>
          <a:bodyPr>
            <a:normAutofit lnSpcReduction="10000"/>
          </a:bodyPr>
          <a:lstStyle/>
          <a:p>
            <a:r>
              <a:rPr lang="ja-JP" altLang="en-US" dirty="0"/>
              <a:t>ノイズ</a:t>
            </a:r>
            <a:r>
              <a:rPr lang="ja-JP" altLang="en-US" dirty="0" smtClean="0"/>
              <a:t>がのりやすいライトマップだけ上げる</a:t>
            </a:r>
            <a:endParaRPr lang="en-US" altLang="ja-JP" dirty="0" smtClean="0"/>
          </a:p>
          <a:p>
            <a:pPr lvl="1"/>
            <a:r>
              <a:rPr lang="ja-JP" altLang="en-US" dirty="0" smtClean="0"/>
              <a:t>間接光</a:t>
            </a:r>
            <a:r>
              <a:rPr lang="ja-JP" altLang="en-US" dirty="0"/>
              <a:t>だけ</a:t>
            </a:r>
            <a:r>
              <a:rPr lang="ja-JP" altLang="en-US" dirty="0" smtClean="0"/>
              <a:t>で照らされている箇所</a:t>
            </a:r>
            <a:endParaRPr lang="en-US" altLang="ja-JP" dirty="0" smtClean="0"/>
          </a:p>
          <a:p>
            <a:pPr lvl="1"/>
            <a:r>
              <a:rPr kumimoji="1" lang="ja-JP" altLang="en-US" dirty="0" smtClean="0"/>
              <a:t>サンプリング数はベイク時間に直結</a:t>
            </a:r>
            <a:endParaRPr kumimoji="1" lang="ja-JP" altLang="en-US" dirty="0"/>
          </a:p>
        </p:txBody>
      </p:sp>
      <p:sp>
        <p:nvSpPr>
          <p:cNvPr id="7" name="テキスト ボックス 6"/>
          <p:cNvSpPr txBox="1"/>
          <p:nvPr/>
        </p:nvSpPr>
        <p:spPr>
          <a:xfrm>
            <a:off x="6139253" y="2943870"/>
            <a:ext cx="651140" cy="461665"/>
          </a:xfrm>
          <a:prstGeom prst="rect">
            <a:avLst/>
          </a:prstGeom>
          <a:noFill/>
        </p:spPr>
        <p:txBody>
          <a:bodyPr wrap="none" rtlCol="0">
            <a:spAutoFit/>
          </a:bodyPr>
          <a:lstStyle/>
          <a:p>
            <a:r>
              <a:rPr kumimoji="1" lang="en-US" altLang="ja-JP" sz="2400" dirty="0" smtClean="0">
                <a:solidFill>
                  <a:schemeClr val="tx1">
                    <a:lumMod val="75000"/>
                  </a:schemeClr>
                </a:solidFill>
              </a:rPr>
              <a:t>200</a:t>
            </a:r>
            <a:endParaRPr kumimoji="1" lang="ja-JP" altLang="en-US" sz="2000" dirty="0">
              <a:solidFill>
                <a:schemeClr val="tx1">
                  <a:lumMod val="75000"/>
                </a:schemeClr>
              </a:solidFill>
            </a:endParaRPr>
          </a:p>
        </p:txBody>
      </p:sp>
      <p:grpSp>
        <p:nvGrpSpPr>
          <p:cNvPr id="8" name="グループ化 7"/>
          <p:cNvGrpSpPr/>
          <p:nvPr/>
        </p:nvGrpSpPr>
        <p:grpSpPr>
          <a:xfrm>
            <a:off x="4717742" y="1023913"/>
            <a:ext cx="3573483" cy="2010232"/>
            <a:chOff x="4745108" y="923548"/>
            <a:chExt cx="4096154" cy="2304256"/>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108" y="923548"/>
              <a:ext cx="4096154" cy="2304256"/>
            </a:xfrm>
            <a:prstGeom prst="rect">
              <a:avLst/>
            </a:prstGeom>
          </p:spPr>
        </p:pic>
        <p:sp>
          <p:nvSpPr>
            <p:cNvPr id="9" name="円/楕円 8"/>
            <p:cNvSpPr/>
            <p:nvPr/>
          </p:nvSpPr>
          <p:spPr>
            <a:xfrm rot="7398061">
              <a:off x="4958095" y="1690243"/>
              <a:ext cx="1426516" cy="8031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p:cNvGrpSpPr/>
          <p:nvPr/>
        </p:nvGrpSpPr>
        <p:grpSpPr>
          <a:xfrm>
            <a:off x="699675" y="1020796"/>
            <a:ext cx="3603537" cy="2027139"/>
            <a:chOff x="395536" y="915566"/>
            <a:chExt cx="4110342" cy="2312238"/>
          </a:xfrm>
        </p:grpSpPr>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915566"/>
              <a:ext cx="4110342" cy="2312238"/>
            </a:xfrm>
            <a:prstGeom prst="rect">
              <a:avLst/>
            </a:prstGeom>
          </p:spPr>
        </p:pic>
        <p:sp>
          <p:nvSpPr>
            <p:cNvPr id="10" name="円/楕円 9"/>
            <p:cNvSpPr/>
            <p:nvPr/>
          </p:nvSpPr>
          <p:spPr>
            <a:xfrm rot="7398061">
              <a:off x="735113" y="1740838"/>
              <a:ext cx="1426516" cy="8031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p:cNvSpPr txBox="1"/>
          <p:nvPr/>
        </p:nvSpPr>
        <p:spPr>
          <a:xfrm>
            <a:off x="2226367" y="2990067"/>
            <a:ext cx="495649" cy="461665"/>
          </a:xfrm>
          <a:prstGeom prst="rect">
            <a:avLst/>
          </a:prstGeom>
          <a:noFill/>
        </p:spPr>
        <p:txBody>
          <a:bodyPr wrap="none" rtlCol="0">
            <a:spAutoFit/>
          </a:bodyPr>
          <a:lstStyle/>
          <a:p>
            <a:r>
              <a:rPr lang="en-US" altLang="ja-JP" sz="2400" dirty="0">
                <a:solidFill>
                  <a:schemeClr val="tx1">
                    <a:lumMod val="75000"/>
                  </a:schemeClr>
                </a:solidFill>
              </a:rPr>
              <a:t>5</a:t>
            </a:r>
            <a:r>
              <a:rPr kumimoji="1" lang="en-US" altLang="ja-JP" sz="2400" dirty="0" smtClean="0">
                <a:solidFill>
                  <a:schemeClr val="tx1">
                    <a:lumMod val="75000"/>
                  </a:schemeClr>
                </a:solidFill>
              </a:rPr>
              <a:t>0</a:t>
            </a:r>
            <a:endParaRPr kumimoji="1" lang="ja-JP" altLang="en-US" sz="2000" dirty="0">
              <a:solidFill>
                <a:schemeClr val="tx1">
                  <a:lumMod val="75000"/>
                </a:schemeClr>
              </a:solidFill>
            </a:endParaRPr>
          </a:p>
        </p:txBody>
      </p:sp>
    </p:spTree>
    <p:extLst>
      <p:ext uri="{BB962C8B-B14F-4D97-AF65-F5344CB8AC3E}">
        <p14:creationId xmlns:p14="http://schemas.microsoft.com/office/powerpoint/2010/main" val="54005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12" name="Picture 11" descr="E:\Fraps\Screenshots\SSKK 2014-09-01 20-43-35-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7"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8" name="正方形/長方形 7"/>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0" y="87803"/>
            <a:ext cx="9144000"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smtClean="0"/>
              <a:t>+</a:t>
            </a:r>
            <a:r>
              <a:rPr lang="en-US" altLang="ja-JP" dirty="0" err="1" smtClean="0"/>
              <a:t>AlbedoMaps</a:t>
            </a:r>
            <a:r>
              <a:rPr lang="en-US" altLang="ja-JP" dirty="0" smtClean="0"/>
              <a:t> </a:t>
            </a:r>
            <a:r>
              <a:rPr lang="en-US" altLang="ja-JP" sz="1600" dirty="0" smtClean="0"/>
              <a:t>(+Directional Light)</a:t>
            </a:r>
            <a:endParaRPr lang="ja-JP" altLang="en-US" sz="1600" dirty="0"/>
          </a:p>
        </p:txBody>
      </p:sp>
    </p:spTree>
    <p:extLst>
      <p:ext uri="{BB962C8B-B14F-4D97-AF65-F5344CB8AC3E}">
        <p14:creationId xmlns:p14="http://schemas.microsoft.com/office/powerpoint/2010/main" val="12946846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Irradiance Map</a:t>
            </a:r>
            <a:r>
              <a:rPr lang="ja-JP" altLang="en-US" dirty="0"/>
              <a:t>のサンプリング数</a:t>
            </a:r>
            <a:endParaRPr kumimoji="1" lang="ja-JP" altLang="en-US" dirty="0"/>
          </a:p>
        </p:txBody>
      </p:sp>
      <p:sp>
        <p:nvSpPr>
          <p:cNvPr id="3" name="コンテンツ プレースホルダー 2"/>
          <p:cNvSpPr>
            <a:spLocks noGrp="1"/>
          </p:cNvSpPr>
          <p:nvPr>
            <p:ph idx="1"/>
          </p:nvPr>
        </p:nvSpPr>
        <p:spPr>
          <a:xfrm>
            <a:off x="492364" y="3405535"/>
            <a:ext cx="8204780" cy="1254448"/>
          </a:xfrm>
        </p:spPr>
        <p:txBody>
          <a:bodyPr>
            <a:normAutofit lnSpcReduction="10000"/>
          </a:bodyPr>
          <a:lstStyle/>
          <a:p>
            <a:r>
              <a:rPr lang="ja-JP" altLang="en-US" dirty="0"/>
              <a:t>ノイズ</a:t>
            </a:r>
            <a:r>
              <a:rPr lang="ja-JP" altLang="en-US" dirty="0" smtClean="0"/>
              <a:t>がのりやすいライトマップだけ上げる</a:t>
            </a:r>
            <a:endParaRPr lang="en-US" altLang="ja-JP" dirty="0" smtClean="0"/>
          </a:p>
          <a:p>
            <a:pPr lvl="1"/>
            <a:r>
              <a:rPr lang="ja-JP" altLang="en-US" dirty="0" smtClean="0"/>
              <a:t>間接光</a:t>
            </a:r>
            <a:r>
              <a:rPr lang="ja-JP" altLang="en-US" dirty="0"/>
              <a:t>だけ</a:t>
            </a:r>
            <a:r>
              <a:rPr lang="ja-JP" altLang="en-US" dirty="0" smtClean="0"/>
              <a:t>で照らされている箇所</a:t>
            </a:r>
            <a:endParaRPr lang="en-US" altLang="ja-JP" dirty="0" smtClean="0"/>
          </a:p>
          <a:p>
            <a:pPr lvl="1"/>
            <a:r>
              <a:rPr kumimoji="1" lang="ja-JP" altLang="en-US" dirty="0" smtClean="0"/>
              <a:t>サンプリング数はベイク時間に直結</a:t>
            </a:r>
            <a:endParaRPr kumimoji="1" lang="ja-JP" altLang="en-US" dirty="0"/>
          </a:p>
        </p:txBody>
      </p:sp>
      <p:sp>
        <p:nvSpPr>
          <p:cNvPr id="7" name="テキスト ボックス 6"/>
          <p:cNvSpPr txBox="1"/>
          <p:nvPr/>
        </p:nvSpPr>
        <p:spPr>
          <a:xfrm>
            <a:off x="6139253" y="2943870"/>
            <a:ext cx="651140" cy="461665"/>
          </a:xfrm>
          <a:prstGeom prst="rect">
            <a:avLst/>
          </a:prstGeom>
          <a:noFill/>
        </p:spPr>
        <p:txBody>
          <a:bodyPr wrap="none" rtlCol="0">
            <a:spAutoFit/>
          </a:bodyPr>
          <a:lstStyle/>
          <a:p>
            <a:r>
              <a:rPr kumimoji="1" lang="en-US" altLang="ja-JP" sz="2400" dirty="0" smtClean="0">
                <a:solidFill>
                  <a:schemeClr val="tx1">
                    <a:lumMod val="75000"/>
                  </a:schemeClr>
                </a:solidFill>
              </a:rPr>
              <a:t>200</a:t>
            </a:r>
            <a:endParaRPr kumimoji="1" lang="ja-JP" altLang="en-US" sz="2000" dirty="0">
              <a:solidFill>
                <a:schemeClr val="tx1">
                  <a:lumMod val="75000"/>
                </a:schemeClr>
              </a:solidFill>
            </a:endParaRPr>
          </a:p>
        </p:txBody>
      </p:sp>
      <p:sp>
        <p:nvSpPr>
          <p:cNvPr id="11" name="テキスト ボックス 10"/>
          <p:cNvSpPr txBox="1"/>
          <p:nvPr/>
        </p:nvSpPr>
        <p:spPr>
          <a:xfrm>
            <a:off x="2226367" y="2990067"/>
            <a:ext cx="495649" cy="461665"/>
          </a:xfrm>
          <a:prstGeom prst="rect">
            <a:avLst/>
          </a:prstGeom>
          <a:noFill/>
        </p:spPr>
        <p:txBody>
          <a:bodyPr wrap="none" rtlCol="0">
            <a:spAutoFit/>
          </a:bodyPr>
          <a:lstStyle/>
          <a:p>
            <a:r>
              <a:rPr lang="en-US" altLang="ja-JP" sz="2400" dirty="0">
                <a:solidFill>
                  <a:schemeClr val="tx1">
                    <a:lumMod val="75000"/>
                  </a:schemeClr>
                </a:solidFill>
              </a:rPr>
              <a:t>5</a:t>
            </a:r>
            <a:r>
              <a:rPr kumimoji="1" lang="en-US" altLang="ja-JP" sz="2400" dirty="0" smtClean="0">
                <a:solidFill>
                  <a:schemeClr val="tx1">
                    <a:lumMod val="75000"/>
                  </a:schemeClr>
                </a:solidFill>
              </a:rPr>
              <a:t>0</a:t>
            </a:r>
            <a:endParaRPr kumimoji="1" lang="ja-JP" altLang="en-US" sz="2000" dirty="0">
              <a:solidFill>
                <a:schemeClr val="tx1">
                  <a:lumMod val="75000"/>
                </a:schemeClr>
              </a:solidFill>
            </a:endParaRPr>
          </a:p>
        </p:txBody>
      </p:sp>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11219" t="30512" r="62503" b="25889"/>
          <a:stretch/>
        </p:blipFill>
        <p:spPr>
          <a:xfrm>
            <a:off x="1362508" y="877780"/>
            <a:ext cx="2272289" cy="2120804"/>
          </a:xfrm>
          <a:prstGeom prst="rect">
            <a:avLst/>
          </a:prstGeom>
        </p:spPr>
      </p:pic>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l="10250" t="32072" r="63083" b="29105"/>
          <a:stretch/>
        </p:blipFill>
        <p:spPr>
          <a:xfrm>
            <a:off x="5328678" y="889840"/>
            <a:ext cx="2272289" cy="2108744"/>
          </a:xfrm>
          <a:prstGeom prst="rect">
            <a:avLst/>
          </a:prstGeom>
        </p:spPr>
      </p:pic>
    </p:spTree>
    <p:extLst>
      <p:ext uri="{BB962C8B-B14F-4D97-AF65-F5344CB8AC3E}">
        <p14:creationId xmlns:p14="http://schemas.microsoft.com/office/powerpoint/2010/main" val="25054019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Irradiance Map</a:t>
            </a:r>
            <a:r>
              <a:rPr lang="ja-JP" altLang="en-US" dirty="0"/>
              <a:t>の補間</a:t>
            </a:r>
            <a:r>
              <a:rPr kumimoji="1" lang="ja-JP" altLang="en-US" dirty="0" smtClean="0"/>
              <a:t>サンプル数</a:t>
            </a:r>
            <a:endParaRPr kumimoji="1" lang="ja-JP" altLang="en-US" dirty="0"/>
          </a:p>
        </p:txBody>
      </p:sp>
      <p:sp>
        <p:nvSpPr>
          <p:cNvPr id="3" name="コンテンツ プレースホルダ 2"/>
          <p:cNvSpPr>
            <a:spLocks noGrp="1"/>
          </p:cNvSpPr>
          <p:nvPr>
            <p:ph idx="1"/>
          </p:nvPr>
        </p:nvSpPr>
        <p:spPr>
          <a:xfrm>
            <a:off x="457200" y="3743042"/>
            <a:ext cx="8229600" cy="916940"/>
          </a:xfrm>
        </p:spPr>
        <p:txBody>
          <a:bodyPr>
            <a:normAutofit/>
          </a:bodyPr>
          <a:lstStyle/>
          <a:p>
            <a:r>
              <a:rPr lang="ja-JP" altLang="en-US" dirty="0"/>
              <a:t>ノイズ</a:t>
            </a:r>
            <a:r>
              <a:rPr lang="ja-JP" altLang="en-US" dirty="0" smtClean="0"/>
              <a:t>を</a:t>
            </a:r>
            <a:r>
              <a:rPr lang="ja-JP" altLang="en-US" dirty="0"/>
              <a:t>ぼやかして</a:t>
            </a:r>
            <a:r>
              <a:rPr lang="ja-JP" altLang="en-US" dirty="0" smtClean="0"/>
              <a:t>、ごまかしたい時に使う</a:t>
            </a:r>
            <a:endParaRPr lang="en-US" altLang="ja-JP" dirty="0" smtClean="0"/>
          </a:p>
          <a:p>
            <a:pPr lvl="1"/>
            <a:r>
              <a:rPr kumimoji="1" lang="ja-JP" altLang="en-US" dirty="0" smtClean="0"/>
              <a:t>ベイク時間にあまり影響しない</a:t>
            </a:r>
            <a:endParaRPr kumimoji="1" lang="ja-JP" altLang="en-US" dirty="0"/>
          </a:p>
        </p:txBody>
      </p:sp>
      <p:pic>
        <p:nvPicPr>
          <p:cNvPr id="1026" name="Picture 2" descr="C:\Users\NEO-G\Desktop\20140808_camera_view_gi_normal_2.png"/>
          <p:cNvPicPr>
            <a:picLocks noChangeAspect="1" noChangeArrowheads="1"/>
          </p:cNvPicPr>
          <p:nvPr/>
        </p:nvPicPr>
        <p:blipFill>
          <a:blip r:embed="rId3" cstate="print"/>
          <a:srcRect/>
          <a:stretch>
            <a:fillRect/>
          </a:stretch>
        </p:blipFill>
        <p:spPr bwMode="auto">
          <a:xfrm>
            <a:off x="675750" y="1059582"/>
            <a:ext cx="3888432" cy="2187403"/>
          </a:xfrm>
          <a:prstGeom prst="rect">
            <a:avLst/>
          </a:prstGeom>
          <a:noFill/>
        </p:spPr>
      </p:pic>
      <p:pic>
        <p:nvPicPr>
          <p:cNvPr id="1027" name="Picture 3" descr="C:\Users\NEO-G\Desktop\20140808_camera_view_gi_inter200_2.png"/>
          <p:cNvPicPr>
            <a:picLocks noChangeAspect="1" noChangeArrowheads="1"/>
          </p:cNvPicPr>
          <p:nvPr/>
        </p:nvPicPr>
        <p:blipFill>
          <a:blip r:embed="rId4" cstate="print"/>
          <a:srcRect/>
          <a:stretch>
            <a:fillRect/>
          </a:stretch>
        </p:blipFill>
        <p:spPr bwMode="auto">
          <a:xfrm>
            <a:off x="4780206" y="1059582"/>
            <a:ext cx="3888338" cy="2187350"/>
          </a:xfrm>
          <a:prstGeom prst="rect">
            <a:avLst/>
          </a:prstGeom>
          <a:noFill/>
        </p:spPr>
      </p:pic>
      <p:sp>
        <p:nvSpPr>
          <p:cNvPr id="6" name="テキスト ボックス 5"/>
          <p:cNvSpPr txBox="1"/>
          <p:nvPr/>
        </p:nvSpPr>
        <p:spPr>
          <a:xfrm>
            <a:off x="2403942" y="3219822"/>
            <a:ext cx="550151" cy="523220"/>
          </a:xfrm>
          <a:prstGeom prst="rect">
            <a:avLst/>
          </a:prstGeom>
          <a:noFill/>
        </p:spPr>
        <p:txBody>
          <a:bodyPr wrap="none" rtlCol="0">
            <a:spAutoFit/>
          </a:bodyPr>
          <a:lstStyle/>
          <a:p>
            <a:r>
              <a:rPr kumimoji="1" lang="en-US" altLang="ja-JP" sz="2800" dirty="0" smtClean="0">
                <a:solidFill>
                  <a:schemeClr val="tx1">
                    <a:lumMod val="75000"/>
                  </a:schemeClr>
                </a:solidFill>
              </a:rPr>
              <a:t>20</a:t>
            </a:r>
            <a:endParaRPr kumimoji="1" lang="ja-JP" altLang="en-US" dirty="0">
              <a:solidFill>
                <a:schemeClr val="tx1">
                  <a:lumMod val="75000"/>
                </a:schemeClr>
              </a:solidFill>
            </a:endParaRPr>
          </a:p>
        </p:txBody>
      </p:sp>
      <p:sp>
        <p:nvSpPr>
          <p:cNvPr id="7" name="テキスト ボックス 6"/>
          <p:cNvSpPr txBox="1"/>
          <p:nvPr/>
        </p:nvSpPr>
        <p:spPr>
          <a:xfrm>
            <a:off x="6364382" y="3219822"/>
            <a:ext cx="732893" cy="523220"/>
          </a:xfrm>
          <a:prstGeom prst="rect">
            <a:avLst/>
          </a:prstGeom>
          <a:noFill/>
        </p:spPr>
        <p:txBody>
          <a:bodyPr wrap="none" rtlCol="0">
            <a:spAutoFit/>
          </a:bodyPr>
          <a:lstStyle/>
          <a:p>
            <a:r>
              <a:rPr kumimoji="1" lang="en-US" altLang="ja-JP" sz="2800" dirty="0" smtClean="0">
                <a:solidFill>
                  <a:schemeClr val="tx1">
                    <a:lumMod val="75000"/>
                  </a:schemeClr>
                </a:solidFill>
              </a:rPr>
              <a:t>200</a:t>
            </a:r>
            <a:endParaRPr kumimoji="1" lang="ja-JP" altLang="en-US" sz="2400" dirty="0">
              <a:solidFill>
                <a:schemeClr val="tx1">
                  <a:lumMod val="75000"/>
                </a:schemeClr>
              </a:solidFill>
            </a:endParaRPr>
          </a:p>
        </p:txBody>
      </p:sp>
      <p:sp>
        <p:nvSpPr>
          <p:cNvPr id="8" name="円/楕円 7"/>
          <p:cNvSpPr/>
          <p:nvPr/>
        </p:nvSpPr>
        <p:spPr>
          <a:xfrm>
            <a:off x="1394952" y="2290983"/>
            <a:ext cx="2160240" cy="9559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5573172" y="2427734"/>
            <a:ext cx="2160240" cy="8225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Irradiance Map</a:t>
            </a:r>
            <a:r>
              <a:rPr lang="ja-JP" altLang="en-US" dirty="0"/>
              <a:t>の補間</a:t>
            </a:r>
            <a:r>
              <a:rPr kumimoji="1" lang="ja-JP" altLang="en-US" dirty="0" smtClean="0"/>
              <a:t>サンプル数</a:t>
            </a:r>
            <a:endParaRPr kumimoji="1" lang="ja-JP" altLang="en-US" dirty="0"/>
          </a:p>
        </p:txBody>
      </p:sp>
      <p:pic>
        <p:nvPicPr>
          <p:cNvPr id="1026" name="Picture 2" descr="C:\Users\NEO-G\Desktop\20140808_camera_view_gi_normal_2.png"/>
          <p:cNvPicPr>
            <a:picLocks noChangeAspect="1" noChangeArrowheads="1"/>
          </p:cNvPicPr>
          <p:nvPr/>
        </p:nvPicPr>
        <p:blipFill rotWithShape="1">
          <a:blip r:embed="rId3" cstate="print"/>
          <a:srcRect l="24426" t="65579" r="29655" b="8169"/>
          <a:stretch/>
        </p:blipFill>
        <p:spPr bwMode="auto">
          <a:xfrm>
            <a:off x="463644" y="1907292"/>
            <a:ext cx="4030093" cy="1296144"/>
          </a:xfrm>
          <a:prstGeom prst="rect">
            <a:avLst/>
          </a:prstGeom>
          <a:noFill/>
        </p:spPr>
      </p:pic>
      <p:pic>
        <p:nvPicPr>
          <p:cNvPr id="1027" name="Picture 3" descr="C:\Users\NEO-G\Desktop\20140808_camera_view_gi_inter200_2.png"/>
          <p:cNvPicPr>
            <a:picLocks noChangeAspect="1" noChangeArrowheads="1"/>
          </p:cNvPicPr>
          <p:nvPr/>
        </p:nvPicPr>
        <p:blipFill rotWithShape="1">
          <a:blip r:embed="rId4" cstate="print"/>
          <a:srcRect l="25904" t="69132" r="31503" b="3222"/>
          <a:stretch/>
        </p:blipFill>
        <p:spPr bwMode="auto">
          <a:xfrm>
            <a:off x="5053779" y="1907292"/>
            <a:ext cx="3549911" cy="1296144"/>
          </a:xfrm>
          <a:prstGeom prst="rect">
            <a:avLst/>
          </a:prstGeom>
          <a:noFill/>
        </p:spPr>
      </p:pic>
      <p:sp>
        <p:nvSpPr>
          <p:cNvPr id="10" name="テキスト ボックス 9"/>
          <p:cNvSpPr txBox="1"/>
          <p:nvPr/>
        </p:nvSpPr>
        <p:spPr>
          <a:xfrm>
            <a:off x="2403942" y="3219822"/>
            <a:ext cx="550151" cy="523220"/>
          </a:xfrm>
          <a:prstGeom prst="rect">
            <a:avLst/>
          </a:prstGeom>
          <a:noFill/>
        </p:spPr>
        <p:txBody>
          <a:bodyPr wrap="none" rtlCol="0">
            <a:spAutoFit/>
          </a:bodyPr>
          <a:lstStyle/>
          <a:p>
            <a:r>
              <a:rPr kumimoji="1" lang="en-US" altLang="ja-JP" sz="2800" dirty="0" smtClean="0">
                <a:solidFill>
                  <a:schemeClr val="tx1">
                    <a:lumMod val="75000"/>
                  </a:schemeClr>
                </a:solidFill>
              </a:rPr>
              <a:t>20</a:t>
            </a:r>
            <a:endParaRPr kumimoji="1" lang="ja-JP" altLang="en-US" dirty="0">
              <a:solidFill>
                <a:schemeClr val="tx1">
                  <a:lumMod val="75000"/>
                </a:schemeClr>
              </a:solidFill>
            </a:endParaRPr>
          </a:p>
        </p:txBody>
      </p:sp>
      <p:sp>
        <p:nvSpPr>
          <p:cNvPr id="11" name="テキスト ボックス 10"/>
          <p:cNvSpPr txBox="1"/>
          <p:nvPr/>
        </p:nvSpPr>
        <p:spPr>
          <a:xfrm>
            <a:off x="6364382" y="3219822"/>
            <a:ext cx="732893" cy="523220"/>
          </a:xfrm>
          <a:prstGeom prst="rect">
            <a:avLst/>
          </a:prstGeom>
          <a:noFill/>
        </p:spPr>
        <p:txBody>
          <a:bodyPr wrap="none" rtlCol="0">
            <a:spAutoFit/>
          </a:bodyPr>
          <a:lstStyle/>
          <a:p>
            <a:r>
              <a:rPr kumimoji="1" lang="en-US" altLang="ja-JP" sz="2800" dirty="0" smtClean="0">
                <a:solidFill>
                  <a:schemeClr val="tx1">
                    <a:lumMod val="75000"/>
                  </a:schemeClr>
                </a:solidFill>
              </a:rPr>
              <a:t>200</a:t>
            </a:r>
            <a:endParaRPr kumimoji="1" lang="ja-JP" altLang="en-US" sz="2400" dirty="0">
              <a:solidFill>
                <a:schemeClr val="tx1">
                  <a:lumMod val="75000"/>
                </a:schemeClr>
              </a:solidFill>
            </a:endParaRPr>
          </a:p>
        </p:txBody>
      </p:sp>
      <p:sp>
        <p:nvSpPr>
          <p:cNvPr id="4" name="コンテンツ プレースホルダー 3"/>
          <p:cNvSpPr>
            <a:spLocks noGrp="1"/>
          </p:cNvSpPr>
          <p:nvPr>
            <p:ph idx="1"/>
          </p:nvPr>
        </p:nvSpPr>
        <p:spPr/>
        <p:txBody>
          <a:bodyPr/>
          <a:lstStyle/>
          <a:p>
            <a:endParaRPr kumimoji="1" lang="ja-JP" altLang="en-US"/>
          </a:p>
        </p:txBody>
      </p:sp>
      <p:sp>
        <p:nvSpPr>
          <p:cNvPr id="9" name="コンテンツ プレースホルダ 2"/>
          <p:cNvSpPr txBox="1">
            <a:spLocks/>
          </p:cNvSpPr>
          <p:nvPr/>
        </p:nvSpPr>
        <p:spPr>
          <a:xfrm>
            <a:off x="457200" y="3743042"/>
            <a:ext cx="8229600" cy="916940"/>
          </a:xfrm>
          <a:prstGeom prst="rect">
            <a:avLst/>
          </a:prstGeom>
        </p:spPr>
        <p:txBody>
          <a:bodyPr vert="horz" lIns="91440" tIns="45720" rIns="91440" bIns="45720" rtlCol="0">
            <a:normAutofit/>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mtClean="0"/>
              <a:t>ノイズをぼやかして、ごまかしたい時に使う</a:t>
            </a:r>
            <a:endParaRPr lang="en-US" altLang="ja-JP" smtClean="0"/>
          </a:p>
          <a:p>
            <a:pPr lvl="1"/>
            <a:r>
              <a:rPr lang="ja-JP" altLang="en-US" smtClean="0"/>
              <a:t>ベイク時間にあまり影響しない</a:t>
            </a:r>
            <a:endParaRPr lang="ja-JP" altLang="en-US" dirty="0"/>
          </a:p>
        </p:txBody>
      </p:sp>
    </p:spTree>
    <p:extLst>
      <p:ext uri="{BB962C8B-B14F-4D97-AF65-F5344CB8AC3E}">
        <p14:creationId xmlns:p14="http://schemas.microsoft.com/office/powerpoint/2010/main" val="31738566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補間サンプル数を上げ過ぎると</a:t>
            </a:r>
            <a:endParaRPr kumimoji="1" lang="ja-JP" altLang="en-US" dirty="0"/>
          </a:p>
        </p:txBody>
      </p:sp>
      <p:sp>
        <p:nvSpPr>
          <p:cNvPr id="3" name="コンテンツ プレースホルダー 2"/>
          <p:cNvSpPr>
            <a:spLocks noGrp="1"/>
          </p:cNvSpPr>
          <p:nvPr>
            <p:ph idx="1"/>
          </p:nvPr>
        </p:nvSpPr>
        <p:spPr>
          <a:xfrm>
            <a:off x="455400" y="1117862"/>
            <a:ext cx="2776627" cy="2966056"/>
          </a:xfrm>
        </p:spPr>
        <p:txBody>
          <a:bodyPr>
            <a:normAutofit/>
          </a:bodyPr>
          <a:lstStyle/>
          <a:p>
            <a:r>
              <a:rPr kumimoji="1" lang="ja-JP" altLang="en-US" dirty="0" smtClean="0"/>
              <a:t>ポリゴンの境目が目立つ</a:t>
            </a:r>
            <a:endParaRPr kumimoji="1" lang="en-US" altLang="ja-JP" dirty="0" smtClean="0"/>
          </a:p>
          <a:p>
            <a:endParaRPr lang="en-US" altLang="ja-JP" dirty="0" smtClean="0"/>
          </a:p>
          <a:p>
            <a:endParaRPr lang="en-US" altLang="ja-JP" dirty="0"/>
          </a:p>
          <a:p>
            <a:r>
              <a:rPr lang="ja-JP" altLang="en-US" dirty="0" smtClean="0"/>
              <a:t>のっぺりする</a:t>
            </a:r>
            <a:endParaRPr kumimoji="1" lang="en-US" altLang="ja-JP" dirty="0"/>
          </a:p>
          <a:p>
            <a:r>
              <a:rPr lang="ja-JP" altLang="en-US" dirty="0" smtClean="0"/>
              <a:t>接地感がなくなる</a:t>
            </a:r>
            <a:endParaRPr kumimoji="1" lang="ja-JP" altLang="en-US" dirty="0"/>
          </a:p>
        </p:txBody>
      </p:sp>
      <p:pic>
        <p:nvPicPr>
          <p:cNvPr id="4" name="Picture 2" descr="D:\picture\mizuchi\scene\20140808\20140808_inter200_noise_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3567"/>
          <a:stretch/>
        </p:blipFill>
        <p:spPr bwMode="auto">
          <a:xfrm>
            <a:off x="3232027" y="915566"/>
            <a:ext cx="5443845"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円/楕円 4"/>
          <p:cNvSpPr/>
          <p:nvPr/>
        </p:nvSpPr>
        <p:spPr>
          <a:xfrm rot="807197">
            <a:off x="3444857" y="1427068"/>
            <a:ext cx="4506637" cy="9291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コンテンツ プレースホルダー 2"/>
          <p:cNvSpPr txBox="1">
            <a:spLocks/>
          </p:cNvSpPr>
          <p:nvPr/>
        </p:nvSpPr>
        <p:spPr>
          <a:xfrm>
            <a:off x="465970" y="4229406"/>
            <a:ext cx="2776627" cy="653416"/>
          </a:xfrm>
          <a:prstGeom prst="rect">
            <a:avLst/>
          </a:prstGeom>
        </p:spPr>
        <p:txBody>
          <a:bodyPr vert="horz" lIns="91440" tIns="45720" rIns="91440" bIns="45720" rtlCol="0">
            <a:normAutofit/>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smtClean="0">
                <a:solidFill>
                  <a:schemeClr val="accent6"/>
                </a:solidFill>
              </a:rPr>
              <a:t>多用しないこと</a:t>
            </a:r>
            <a:endParaRPr lang="ja-JP" altLang="en-US" dirty="0">
              <a:solidFill>
                <a:schemeClr val="accent6"/>
              </a:solidFill>
            </a:endParaRPr>
          </a:p>
        </p:txBody>
      </p:sp>
      <p:pic>
        <p:nvPicPr>
          <p:cNvPr id="12" name="Picture 2" descr="C:\Users\NEO-G\Desktop\20140808_camera_view_gi_normal_2.png"/>
          <p:cNvPicPr>
            <a:picLocks noChangeAspect="1" noChangeArrowheads="1"/>
          </p:cNvPicPr>
          <p:nvPr/>
        </p:nvPicPr>
        <p:blipFill rotWithShape="1">
          <a:blip r:embed="rId4" cstate="print"/>
          <a:srcRect l="3237" t="59255" r="83397" b="10317"/>
          <a:stretch/>
        </p:blipFill>
        <p:spPr bwMode="auto">
          <a:xfrm>
            <a:off x="4716016" y="2787774"/>
            <a:ext cx="955570" cy="1223634"/>
          </a:xfrm>
          <a:prstGeom prst="rect">
            <a:avLst/>
          </a:prstGeom>
          <a:noFill/>
        </p:spPr>
      </p:pic>
      <p:pic>
        <p:nvPicPr>
          <p:cNvPr id="13" name="Picture 3" descr="C:\Users\NEO-G\Desktop\20140808_camera_view_gi_inter200_2.png"/>
          <p:cNvPicPr>
            <a:picLocks noChangeAspect="1" noChangeArrowheads="1"/>
          </p:cNvPicPr>
          <p:nvPr/>
        </p:nvPicPr>
        <p:blipFill rotWithShape="1">
          <a:blip r:embed="rId5" cstate="print"/>
          <a:srcRect l="5200" t="65841" r="81837" b="4531"/>
          <a:stretch/>
        </p:blipFill>
        <p:spPr bwMode="auto">
          <a:xfrm>
            <a:off x="6413586" y="2798227"/>
            <a:ext cx="943586" cy="1213181"/>
          </a:xfrm>
          <a:prstGeom prst="rect">
            <a:avLst/>
          </a:prstGeom>
          <a:noFill/>
        </p:spPr>
      </p:pic>
      <p:sp>
        <p:nvSpPr>
          <p:cNvPr id="14" name="右矢印 13"/>
          <p:cNvSpPr/>
          <p:nvPr/>
        </p:nvSpPr>
        <p:spPr>
          <a:xfrm>
            <a:off x="5837522" y="3286353"/>
            <a:ext cx="432048" cy="360040"/>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950779" y="3970758"/>
            <a:ext cx="418704" cy="369332"/>
          </a:xfrm>
          <a:prstGeom prst="rect">
            <a:avLst/>
          </a:prstGeom>
          <a:noFill/>
        </p:spPr>
        <p:txBody>
          <a:bodyPr wrap="none" rtlCol="0">
            <a:spAutoFit/>
          </a:bodyPr>
          <a:lstStyle/>
          <a:p>
            <a:r>
              <a:rPr kumimoji="1" lang="en-US" altLang="ja-JP" dirty="0" smtClean="0">
                <a:solidFill>
                  <a:schemeClr val="tx1">
                    <a:lumMod val="75000"/>
                  </a:schemeClr>
                </a:solidFill>
              </a:rPr>
              <a:t>20</a:t>
            </a:r>
            <a:endParaRPr kumimoji="1" lang="ja-JP" altLang="en-US" sz="1200" dirty="0">
              <a:solidFill>
                <a:schemeClr val="tx1">
                  <a:lumMod val="75000"/>
                </a:schemeClr>
              </a:solidFill>
            </a:endParaRPr>
          </a:p>
        </p:txBody>
      </p:sp>
      <p:sp>
        <p:nvSpPr>
          <p:cNvPr id="16" name="テキスト ボックス 15"/>
          <p:cNvSpPr txBox="1"/>
          <p:nvPr/>
        </p:nvSpPr>
        <p:spPr>
          <a:xfrm>
            <a:off x="6617517" y="3970758"/>
            <a:ext cx="535724" cy="369332"/>
          </a:xfrm>
          <a:prstGeom prst="rect">
            <a:avLst/>
          </a:prstGeom>
          <a:noFill/>
        </p:spPr>
        <p:txBody>
          <a:bodyPr wrap="none" rtlCol="0">
            <a:spAutoFit/>
          </a:bodyPr>
          <a:lstStyle/>
          <a:p>
            <a:r>
              <a:rPr kumimoji="1" lang="en-US" altLang="ja-JP" dirty="0" smtClean="0">
                <a:solidFill>
                  <a:schemeClr val="tx1">
                    <a:lumMod val="75000"/>
                  </a:schemeClr>
                </a:solidFill>
              </a:rPr>
              <a:t>200</a:t>
            </a:r>
            <a:endParaRPr kumimoji="1" lang="ja-JP" altLang="en-US" sz="1600" dirty="0">
              <a:solidFill>
                <a:schemeClr val="tx1">
                  <a:lumMod val="75000"/>
                </a:schemeClr>
              </a:solidFill>
            </a:endParaRPr>
          </a:p>
        </p:txBody>
      </p:sp>
    </p:spTree>
    <p:extLst>
      <p:ext uri="{BB962C8B-B14F-4D97-AF65-F5344CB8AC3E}">
        <p14:creationId xmlns:p14="http://schemas.microsoft.com/office/powerpoint/2010/main" val="535441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補間サンプル数を上げ過ぎると</a:t>
            </a:r>
            <a:endParaRPr kumimoji="1" lang="ja-JP" altLang="en-US" dirty="0"/>
          </a:p>
        </p:txBody>
      </p:sp>
      <p:sp>
        <p:nvSpPr>
          <p:cNvPr id="3" name="コンテンツ プレースホルダー 2"/>
          <p:cNvSpPr>
            <a:spLocks noGrp="1"/>
          </p:cNvSpPr>
          <p:nvPr>
            <p:ph idx="1"/>
          </p:nvPr>
        </p:nvSpPr>
        <p:spPr>
          <a:xfrm>
            <a:off x="455400" y="1117862"/>
            <a:ext cx="2776627" cy="3326096"/>
          </a:xfrm>
        </p:spPr>
        <p:txBody>
          <a:bodyPr>
            <a:normAutofit/>
          </a:bodyPr>
          <a:lstStyle/>
          <a:p>
            <a:r>
              <a:rPr kumimoji="1" lang="ja-JP" altLang="en-US" dirty="0" smtClean="0"/>
              <a:t>ポリゴンの境目が目立つ</a:t>
            </a:r>
            <a:endParaRPr kumimoji="1" lang="en-US" altLang="ja-JP" dirty="0" smtClean="0"/>
          </a:p>
          <a:p>
            <a:endParaRPr lang="en-US" altLang="ja-JP" dirty="0" smtClean="0"/>
          </a:p>
          <a:p>
            <a:endParaRPr lang="en-US" altLang="ja-JP" dirty="0"/>
          </a:p>
          <a:p>
            <a:r>
              <a:rPr lang="ja-JP" altLang="en-US" dirty="0" smtClean="0"/>
              <a:t>のっぺりする</a:t>
            </a:r>
            <a:endParaRPr kumimoji="1" lang="en-US" altLang="ja-JP" dirty="0"/>
          </a:p>
          <a:p>
            <a:r>
              <a:rPr lang="ja-JP" altLang="en-US" dirty="0" smtClean="0"/>
              <a:t>接地感がなくなる</a:t>
            </a:r>
            <a:endParaRPr kumimoji="1" lang="ja-JP" altLang="en-US" dirty="0"/>
          </a:p>
        </p:txBody>
      </p:sp>
      <p:pic>
        <p:nvPicPr>
          <p:cNvPr id="4" name="Picture 2" descr="D:\picture\mizuchi\scene\20140808\20140808_inter200_noise_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78" t="16945" r="33238" b="59434"/>
          <a:stretch/>
        </p:blipFill>
        <p:spPr bwMode="auto">
          <a:xfrm>
            <a:off x="3395506" y="988654"/>
            <a:ext cx="5205930" cy="1381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NEO-G\Desktop\20140808_camera_view_gi_normal_2.png"/>
          <p:cNvPicPr>
            <a:picLocks noChangeAspect="1" noChangeArrowheads="1"/>
          </p:cNvPicPr>
          <p:nvPr/>
        </p:nvPicPr>
        <p:blipFill rotWithShape="1">
          <a:blip r:embed="rId4" cstate="print"/>
          <a:srcRect l="3237" t="59255" r="83397" b="10317"/>
          <a:stretch/>
        </p:blipFill>
        <p:spPr bwMode="auto">
          <a:xfrm>
            <a:off x="4716016" y="2787774"/>
            <a:ext cx="955570" cy="1223634"/>
          </a:xfrm>
          <a:prstGeom prst="rect">
            <a:avLst/>
          </a:prstGeom>
          <a:noFill/>
        </p:spPr>
      </p:pic>
      <p:pic>
        <p:nvPicPr>
          <p:cNvPr id="7" name="Picture 3" descr="C:\Users\NEO-G\Desktop\20140808_camera_view_gi_inter200_2.png"/>
          <p:cNvPicPr>
            <a:picLocks noChangeAspect="1" noChangeArrowheads="1"/>
          </p:cNvPicPr>
          <p:nvPr/>
        </p:nvPicPr>
        <p:blipFill rotWithShape="1">
          <a:blip r:embed="rId5" cstate="print"/>
          <a:srcRect l="5200" t="65841" r="81837" b="4531"/>
          <a:stretch/>
        </p:blipFill>
        <p:spPr bwMode="auto">
          <a:xfrm>
            <a:off x="6413586" y="2798227"/>
            <a:ext cx="943586" cy="1213181"/>
          </a:xfrm>
          <a:prstGeom prst="rect">
            <a:avLst/>
          </a:prstGeom>
          <a:noFill/>
        </p:spPr>
      </p:pic>
      <p:sp>
        <p:nvSpPr>
          <p:cNvPr id="8" name="右矢印 7"/>
          <p:cNvSpPr/>
          <p:nvPr/>
        </p:nvSpPr>
        <p:spPr>
          <a:xfrm>
            <a:off x="5837522" y="3286353"/>
            <a:ext cx="432048" cy="360040"/>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950779" y="3970758"/>
            <a:ext cx="418704" cy="369332"/>
          </a:xfrm>
          <a:prstGeom prst="rect">
            <a:avLst/>
          </a:prstGeom>
          <a:noFill/>
        </p:spPr>
        <p:txBody>
          <a:bodyPr wrap="none" rtlCol="0">
            <a:spAutoFit/>
          </a:bodyPr>
          <a:lstStyle/>
          <a:p>
            <a:r>
              <a:rPr kumimoji="1" lang="en-US" altLang="ja-JP" dirty="0" smtClean="0">
                <a:solidFill>
                  <a:schemeClr val="tx1">
                    <a:lumMod val="75000"/>
                  </a:schemeClr>
                </a:solidFill>
              </a:rPr>
              <a:t>20</a:t>
            </a:r>
            <a:endParaRPr kumimoji="1" lang="ja-JP" altLang="en-US" sz="1200" dirty="0">
              <a:solidFill>
                <a:schemeClr val="tx1">
                  <a:lumMod val="75000"/>
                </a:schemeClr>
              </a:solidFill>
            </a:endParaRPr>
          </a:p>
        </p:txBody>
      </p:sp>
      <p:sp>
        <p:nvSpPr>
          <p:cNvPr id="10" name="テキスト ボックス 9"/>
          <p:cNvSpPr txBox="1"/>
          <p:nvPr/>
        </p:nvSpPr>
        <p:spPr>
          <a:xfrm>
            <a:off x="6617517" y="3970758"/>
            <a:ext cx="535724" cy="369332"/>
          </a:xfrm>
          <a:prstGeom prst="rect">
            <a:avLst/>
          </a:prstGeom>
          <a:noFill/>
        </p:spPr>
        <p:txBody>
          <a:bodyPr wrap="none" rtlCol="0">
            <a:spAutoFit/>
          </a:bodyPr>
          <a:lstStyle/>
          <a:p>
            <a:r>
              <a:rPr kumimoji="1" lang="en-US" altLang="ja-JP" dirty="0" smtClean="0">
                <a:solidFill>
                  <a:schemeClr val="tx1">
                    <a:lumMod val="75000"/>
                  </a:schemeClr>
                </a:solidFill>
              </a:rPr>
              <a:t>200</a:t>
            </a:r>
            <a:endParaRPr kumimoji="1" lang="ja-JP" altLang="en-US" sz="1600" dirty="0">
              <a:solidFill>
                <a:schemeClr val="tx1">
                  <a:lumMod val="75000"/>
                </a:schemeClr>
              </a:solidFill>
            </a:endParaRPr>
          </a:p>
        </p:txBody>
      </p:sp>
      <p:sp>
        <p:nvSpPr>
          <p:cNvPr id="11" name="コンテンツ プレースホルダー 2"/>
          <p:cNvSpPr txBox="1">
            <a:spLocks/>
          </p:cNvSpPr>
          <p:nvPr/>
        </p:nvSpPr>
        <p:spPr>
          <a:xfrm>
            <a:off x="465970" y="4229406"/>
            <a:ext cx="2776627" cy="653416"/>
          </a:xfrm>
          <a:prstGeom prst="rect">
            <a:avLst/>
          </a:prstGeom>
        </p:spPr>
        <p:txBody>
          <a:bodyPr vert="horz" lIns="91440" tIns="45720" rIns="91440" bIns="45720" rtlCol="0">
            <a:normAutofit/>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smtClean="0">
                <a:solidFill>
                  <a:schemeClr val="accent6"/>
                </a:solidFill>
              </a:rPr>
              <a:t>多用しないこと</a:t>
            </a:r>
            <a:endParaRPr lang="ja-JP" altLang="en-US" dirty="0">
              <a:solidFill>
                <a:schemeClr val="accent6"/>
              </a:solidFill>
            </a:endParaRPr>
          </a:p>
        </p:txBody>
      </p:sp>
    </p:spTree>
    <p:extLst>
      <p:ext uri="{BB962C8B-B14F-4D97-AF65-F5344CB8AC3E}">
        <p14:creationId xmlns:p14="http://schemas.microsoft.com/office/powerpoint/2010/main" val="4569275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よくやっていた</a:t>
            </a:r>
            <a:r>
              <a:rPr lang="ja-JP" altLang="en-US" dirty="0" smtClean="0"/>
              <a:t>ベイク手順</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同じ設定で全部ベイク</a:t>
            </a:r>
            <a:endParaRPr kumimoji="1" lang="en-US" altLang="ja-JP" dirty="0" smtClean="0"/>
          </a:p>
          <a:p>
            <a:pPr lvl="1"/>
            <a:r>
              <a:rPr lang="ja-JP" altLang="en-US" dirty="0" smtClean="0"/>
              <a:t>サンプラ</a:t>
            </a:r>
            <a:r>
              <a:rPr lang="en-US" altLang="ja-JP" dirty="0" smtClean="0"/>
              <a:t>, Global Illumination</a:t>
            </a:r>
          </a:p>
          <a:p>
            <a:pPr lvl="1"/>
            <a:endParaRPr kumimoji="1" lang="en-US" altLang="ja-JP" dirty="0" smtClean="0"/>
          </a:p>
          <a:p>
            <a:r>
              <a:rPr lang="ja-JP" altLang="en-US" dirty="0" smtClean="0"/>
              <a:t>ノイズが目立つライトマップがあったら</a:t>
            </a:r>
            <a:endParaRPr lang="en-US" altLang="ja-JP" dirty="0" smtClean="0"/>
          </a:p>
          <a:p>
            <a:pPr lvl="1"/>
            <a:r>
              <a:rPr kumimoji="1" lang="en-US" altLang="ja-JP" dirty="0" smtClean="0"/>
              <a:t>Irradiance map</a:t>
            </a:r>
            <a:r>
              <a:rPr kumimoji="1" lang="ja-JP" altLang="en-US" dirty="0" smtClean="0"/>
              <a:t>の補間</a:t>
            </a:r>
            <a:r>
              <a:rPr kumimoji="1" lang="ja-JP" altLang="en-US" dirty="0"/>
              <a:t>サンプル</a:t>
            </a:r>
            <a:r>
              <a:rPr kumimoji="1" lang="ja-JP" altLang="en-US" dirty="0" smtClean="0"/>
              <a:t>を上げてぼやかす</a:t>
            </a:r>
            <a:endParaRPr kumimoji="1" lang="en-US" altLang="ja-JP" dirty="0" smtClean="0"/>
          </a:p>
          <a:p>
            <a:pPr lvl="1"/>
            <a:r>
              <a:rPr lang="en-US" altLang="ja-JP" dirty="0"/>
              <a:t>Irradiance </a:t>
            </a:r>
            <a:r>
              <a:rPr lang="en-US" altLang="ja-JP" dirty="0" smtClean="0"/>
              <a:t>map</a:t>
            </a:r>
            <a:r>
              <a:rPr lang="ja-JP" altLang="en-US" dirty="0" smtClean="0"/>
              <a:t>のサンプリング数を上げる</a:t>
            </a:r>
            <a:endParaRPr lang="en-US" altLang="ja-JP"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きれいなライトマップの完成</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 name="Picture 10" descr="E:\Fraps\Screenshots\SSKK 2014-09-01 20-43-28-6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628" y="915566"/>
            <a:ext cx="6696744" cy="366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544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発表</a:t>
            </a:r>
            <a:r>
              <a:rPr lang="ja-JP" altLang="en-US" dirty="0" smtClean="0"/>
              <a:t>の</a:t>
            </a:r>
            <a:r>
              <a:rPr lang="ja-JP" altLang="en-US" dirty="0"/>
              <a:t>構成</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lang="ja-JP" altLang="en-US" dirty="0" smtClean="0"/>
              <a:t>ライトマップの効果</a:t>
            </a:r>
            <a:endParaRPr lang="en-US" altLang="ja-JP" dirty="0"/>
          </a:p>
          <a:p>
            <a:pPr marL="457200" indent="-457200">
              <a:buSzPct val="100000"/>
              <a:buFont typeface="+mj-lt"/>
              <a:buAutoNum type="arabicPeriod"/>
            </a:pPr>
            <a:r>
              <a:rPr lang="ja-JP" altLang="en-US" dirty="0" smtClean="0"/>
              <a:t>ワークフローの構築</a:t>
            </a:r>
            <a:endParaRPr lang="en-US" altLang="ja-JP" dirty="0"/>
          </a:p>
          <a:p>
            <a:pPr marL="457200" indent="-457200">
              <a:buSzPct val="100000"/>
              <a:buFont typeface="+mj-lt"/>
              <a:buAutoNum type="arabicPeriod"/>
            </a:pPr>
            <a:r>
              <a:rPr lang="ja-JP" altLang="en-US" dirty="0" smtClean="0"/>
              <a:t>正しいライトマップを目指して</a:t>
            </a:r>
            <a:endParaRPr lang="en-US" altLang="ja-JP" dirty="0"/>
          </a:p>
          <a:p>
            <a:pPr marL="457200" indent="-457200">
              <a:buSzPct val="100000"/>
              <a:buFont typeface="+mj-lt"/>
              <a:buAutoNum type="arabicPeriod"/>
            </a:pPr>
            <a:r>
              <a:rPr lang="ja-JP" altLang="en-US" dirty="0" smtClean="0"/>
              <a:t>クオリティアップ</a:t>
            </a:r>
            <a:endParaRPr lang="en-US" altLang="ja-JP" dirty="0" smtClean="0"/>
          </a:p>
          <a:p>
            <a:pPr marL="457200" indent="-457200">
              <a:buSzPct val="100000"/>
              <a:buFont typeface="+mj-lt"/>
              <a:buAutoNum type="arabicPeriod"/>
            </a:pPr>
            <a:r>
              <a:rPr lang="ja-JP" altLang="en-US" dirty="0" smtClean="0">
                <a:solidFill>
                  <a:schemeClr val="accent6"/>
                </a:solidFill>
              </a:rPr>
              <a:t>まとめ</a:t>
            </a:r>
            <a:endParaRPr lang="en-US" altLang="ja-JP" dirty="0" smtClean="0">
              <a:solidFill>
                <a:schemeClr val="accent6"/>
              </a:solidFill>
            </a:endParaRPr>
          </a:p>
        </p:txBody>
      </p:sp>
    </p:spTree>
    <p:extLst>
      <p:ext uri="{BB962C8B-B14F-4D97-AF65-F5344CB8AC3E}">
        <p14:creationId xmlns:p14="http://schemas.microsoft.com/office/powerpoint/2010/main" val="10879107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発表のまとめ</a:t>
            </a:r>
            <a:endParaRPr kumimoji="1" lang="ja-JP" altLang="en-US" dirty="0"/>
          </a:p>
        </p:txBody>
      </p:sp>
      <p:sp>
        <p:nvSpPr>
          <p:cNvPr id="3" name="コンテンツ プレースホルダー 2"/>
          <p:cNvSpPr>
            <a:spLocks noGrp="1"/>
          </p:cNvSpPr>
          <p:nvPr>
            <p:ph idx="1"/>
          </p:nvPr>
        </p:nvSpPr>
        <p:spPr/>
        <p:txBody>
          <a:bodyPr>
            <a:normAutofit/>
          </a:bodyPr>
          <a:lstStyle/>
          <a:p>
            <a:pPr marL="457200" indent="-457200">
              <a:buSzPct val="100000"/>
              <a:buFont typeface="+mj-lt"/>
              <a:buAutoNum type="arabicPeriod"/>
            </a:pPr>
            <a:r>
              <a:rPr kumimoji="1" lang="ja-JP" altLang="en-US" dirty="0" smtClean="0"/>
              <a:t>ライトマップの効果</a:t>
            </a:r>
            <a:endParaRPr kumimoji="1" lang="en-US" altLang="ja-JP" dirty="0" smtClean="0"/>
          </a:p>
          <a:p>
            <a:pPr lvl="1"/>
            <a:r>
              <a:rPr lang="ja-JP" altLang="en-US" dirty="0"/>
              <a:t>高品質</a:t>
            </a:r>
            <a:r>
              <a:rPr lang="ja-JP" altLang="en-US" dirty="0" smtClean="0"/>
              <a:t>な</a:t>
            </a:r>
            <a:r>
              <a:rPr lang="en-US" altLang="ja-JP" dirty="0" smtClean="0"/>
              <a:t>Global Illumination</a:t>
            </a:r>
            <a:endParaRPr kumimoji="1" lang="en-US" altLang="ja-JP" dirty="0" smtClean="0"/>
          </a:p>
          <a:p>
            <a:pPr marL="457200" indent="-457200">
              <a:buSzPct val="100000"/>
              <a:buFont typeface="+mj-lt"/>
              <a:buAutoNum type="arabicPeriod"/>
            </a:pPr>
            <a:r>
              <a:rPr lang="ja-JP" altLang="en-US" dirty="0"/>
              <a:t>ワークフロー</a:t>
            </a:r>
            <a:r>
              <a:rPr lang="ja-JP" altLang="en-US" dirty="0" smtClean="0"/>
              <a:t>の構築</a:t>
            </a:r>
            <a:endParaRPr lang="en-US" altLang="ja-JP" dirty="0" smtClean="0"/>
          </a:p>
          <a:p>
            <a:pPr lvl="1"/>
            <a:r>
              <a:rPr lang="en-US" altLang="ja-JP" dirty="0" smtClean="0"/>
              <a:t>3ds Max</a:t>
            </a:r>
            <a:r>
              <a:rPr lang="ja-JP" altLang="en-US" dirty="0" smtClean="0"/>
              <a:t>と</a:t>
            </a:r>
            <a:r>
              <a:rPr lang="en-US" altLang="ja-JP" dirty="0" smtClean="0"/>
              <a:t>V-Ray</a:t>
            </a:r>
            <a:r>
              <a:rPr lang="ja-JP" altLang="en-US" dirty="0" smtClean="0"/>
              <a:t>によるベイク、</a:t>
            </a:r>
            <a:r>
              <a:rPr lang="en-US" altLang="ja-JP" dirty="0" smtClean="0"/>
              <a:t>Flatiron</a:t>
            </a:r>
            <a:r>
              <a:rPr lang="ja-JP" altLang="en-US" dirty="0" smtClean="0"/>
              <a:t>による</a:t>
            </a:r>
            <a:r>
              <a:rPr lang="en-US" altLang="ja-JP" dirty="0" smtClean="0"/>
              <a:t>UV</a:t>
            </a:r>
            <a:r>
              <a:rPr lang="ja-JP" altLang="en-US" dirty="0" smtClean="0"/>
              <a:t>展開</a:t>
            </a:r>
            <a:endParaRPr lang="en-US" altLang="ja-JP" dirty="0" smtClean="0"/>
          </a:p>
          <a:p>
            <a:pPr marL="457200" indent="-457200">
              <a:buSzPct val="100000"/>
              <a:buFont typeface="+mj-lt"/>
              <a:buAutoNum type="arabicPeriod"/>
            </a:pPr>
            <a:r>
              <a:rPr kumimoji="1" lang="ja-JP" altLang="en-US" dirty="0"/>
              <a:t>正しい</a:t>
            </a:r>
            <a:r>
              <a:rPr kumimoji="1" lang="ja-JP" altLang="en-US" dirty="0" smtClean="0"/>
              <a:t>ライトマップを目指して</a:t>
            </a:r>
            <a:endParaRPr kumimoji="1" lang="en-US" altLang="ja-JP" dirty="0" smtClean="0"/>
          </a:p>
          <a:p>
            <a:pPr lvl="1"/>
            <a:r>
              <a:rPr lang="ja-JP" altLang="en-US" dirty="0" smtClean="0"/>
              <a:t>物理ベースレンダリングをなるべく正しく行うための確認と設定</a:t>
            </a:r>
            <a:endParaRPr lang="en-US" altLang="ja-JP" dirty="0" smtClean="0"/>
          </a:p>
          <a:p>
            <a:pPr marL="457200" indent="-457200">
              <a:buSzPct val="100000"/>
              <a:buFont typeface="+mj-lt"/>
              <a:buAutoNum type="arabicPeriod"/>
            </a:pPr>
            <a:r>
              <a:rPr kumimoji="1" lang="ja-JP" altLang="en-US" dirty="0" smtClean="0"/>
              <a:t>クオリティアップ</a:t>
            </a:r>
            <a:endParaRPr kumimoji="1" lang="en-US" altLang="ja-JP" dirty="0" smtClean="0"/>
          </a:p>
          <a:p>
            <a:pPr lvl="1"/>
            <a:r>
              <a:rPr lang="ja-JP" altLang="en-US" dirty="0" smtClean="0"/>
              <a:t>ノイズ低減</a:t>
            </a:r>
            <a:endParaRPr kumimoji="1" lang="en-US" altLang="ja-JP" dirty="0" smtClean="0"/>
          </a:p>
          <a:p>
            <a:endParaRPr kumimoji="1" lang="ja-JP" altLang="en-US" dirty="0"/>
          </a:p>
        </p:txBody>
      </p:sp>
    </p:spTree>
    <p:extLst>
      <p:ext uri="{BB962C8B-B14F-4D97-AF65-F5344CB8AC3E}">
        <p14:creationId xmlns:p14="http://schemas.microsoft.com/office/powerpoint/2010/main" val="20329816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最後に</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改善点</a:t>
            </a:r>
            <a:endParaRPr lang="en-US" altLang="ja-JP" dirty="0" smtClean="0"/>
          </a:p>
          <a:p>
            <a:pPr lvl="1"/>
            <a:r>
              <a:rPr lang="ja-JP" altLang="en-US" dirty="0" smtClean="0"/>
              <a:t>さらなる自動化</a:t>
            </a:r>
            <a:endParaRPr lang="en-US" altLang="ja-JP" dirty="0" smtClean="0"/>
          </a:p>
          <a:p>
            <a:pPr lvl="1"/>
            <a:r>
              <a:rPr lang="ja-JP" altLang="en-US" dirty="0" smtClean="0"/>
              <a:t>不安定</a:t>
            </a:r>
            <a:endParaRPr lang="en-US" altLang="ja-JP" dirty="0" smtClean="0"/>
          </a:p>
          <a:p>
            <a:endParaRPr lang="en-US" altLang="ja-JP" dirty="0" smtClean="0"/>
          </a:p>
          <a:p>
            <a:r>
              <a:rPr lang="ja-JP" altLang="en-US" dirty="0" smtClean="0"/>
              <a:t>単純なライトモデルなら、細かい</a:t>
            </a:r>
            <a:r>
              <a:rPr lang="ja-JP" altLang="en-US" dirty="0"/>
              <a:t>確認</a:t>
            </a:r>
            <a:r>
              <a:rPr lang="ja-JP" altLang="en-US" dirty="0" smtClean="0"/>
              <a:t>が可能</a:t>
            </a:r>
            <a:endParaRPr lang="en-US" altLang="ja-JP" dirty="0" smtClean="0"/>
          </a:p>
          <a:p>
            <a:r>
              <a:rPr lang="ja-JP" altLang="en-US" dirty="0" smtClean="0"/>
              <a:t>最終的なクオリティは高い</a:t>
            </a:r>
            <a:endParaRPr lang="en-US" altLang="ja-JP" dirty="0" smtClean="0"/>
          </a:p>
          <a:p>
            <a:endParaRPr lang="en-US" altLang="ja-JP" dirty="0" smtClean="0"/>
          </a:p>
          <a:p>
            <a:r>
              <a:rPr kumimoji="1" lang="ja-JP" altLang="en-US" dirty="0" smtClean="0">
                <a:solidFill>
                  <a:schemeClr val="accent6"/>
                </a:solidFill>
              </a:rPr>
              <a:t>ご静聴ありがとうございました</a:t>
            </a:r>
            <a:endParaRPr kumimoji="1" lang="en-US" altLang="ja-JP" dirty="0" smtClean="0">
              <a:solidFill>
                <a:schemeClr val="accent6"/>
              </a:solidFill>
            </a:endParaRPr>
          </a:p>
          <a:p>
            <a:pPr lvl="1"/>
            <a:endParaRPr kumimoji="1" lang="ja-JP" altLang="en-US" dirty="0"/>
          </a:p>
        </p:txBody>
      </p:sp>
    </p:spTree>
    <p:extLst>
      <p:ext uri="{BB962C8B-B14F-4D97-AF65-F5344CB8AC3E}">
        <p14:creationId xmlns:p14="http://schemas.microsoft.com/office/powerpoint/2010/main" val="216091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12" name="Picture 12" descr="E:\Fraps\Screenshots\SSKK 2014-09-01 20-44-43-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8"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9"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10" name="正方形/長方形 9"/>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1907704" y="87803"/>
            <a:ext cx="5472608"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smtClean="0"/>
              <a:t>+Image-Based Lighting</a:t>
            </a:r>
            <a:endParaRPr lang="ja-JP" altLang="en-US" dirty="0"/>
          </a:p>
        </p:txBody>
      </p:sp>
    </p:spTree>
    <p:extLst>
      <p:ext uri="{BB962C8B-B14F-4D97-AF65-F5344CB8AC3E}">
        <p14:creationId xmlns:p14="http://schemas.microsoft.com/office/powerpoint/2010/main" val="28737223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[Hiscocks</a:t>
            </a:r>
            <a:r>
              <a:rPr lang="en-US" altLang="ja-JP" dirty="0" smtClean="0"/>
              <a:t>2011] </a:t>
            </a:r>
            <a:r>
              <a:rPr kumimoji="1" lang="en-US" altLang="ja-JP" dirty="0" smtClean="0"/>
              <a:t>Peter </a:t>
            </a:r>
            <a:r>
              <a:rPr kumimoji="1" lang="en-US" altLang="ja-JP" dirty="0" err="1" smtClean="0"/>
              <a:t>D.Hiscocks</a:t>
            </a:r>
            <a:r>
              <a:rPr lang="en-US" altLang="ja-JP" dirty="0" smtClean="0"/>
              <a:t>, </a:t>
            </a:r>
            <a:r>
              <a:rPr kumimoji="1" lang="en-US" altLang="ja-JP" dirty="0" smtClean="0"/>
              <a:t>“Measuring </a:t>
            </a:r>
            <a:r>
              <a:rPr lang="en-US" altLang="ja-JP" dirty="0"/>
              <a:t>Light”</a:t>
            </a:r>
            <a:br>
              <a:rPr lang="en-US" altLang="ja-JP" dirty="0"/>
            </a:br>
            <a:r>
              <a:rPr lang="en-US" altLang="ja-JP" sz="1600" dirty="0"/>
              <a:t>http://www.ee.ryerson.ca/~phiscock/astronomy/light-pollution/photometry.pdf</a:t>
            </a:r>
            <a:endParaRPr kumimoji="1" lang="ja-JP" altLang="en-US" sz="1600" dirty="0"/>
          </a:p>
        </p:txBody>
      </p:sp>
    </p:spTree>
    <p:extLst>
      <p:ext uri="{BB962C8B-B14F-4D97-AF65-F5344CB8AC3E}">
        <p14:creationId xmlns:p14="http://schemas.microsoft.com/office/powerpoint/2010/main" val="1672354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33" name="Picture 9" descr="E:\Fraps\Screenshots\SSKK 2014-09-01 20-46-34-8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6"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7" name="正方形/長方形 6"/>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1954052" y="64389"/>
            <a:ext cx="5256584"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smtClean="0"/>
              <a:t>+Local Reflection and Fog</a:t>
            </a:r>
            <a:endParaRPr lang="ja-JP" altLang="en-US" dirty="0"/>
          </a:p>
        </p:txBody>
      </p:sp>
    </p:spTree>
    <p:extLst>
      <p:ext uri="{BB962C8B-B14F-4D97-AF65-F5344CB8AC3E}">
        <p14:creationId xmlns:p14="http://schemas.microsoft.com/office/powerpoint/2010/main" val="39522453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18120</TotalTime>
  <Words>4657</Words>
  <Application>Microsoft Office PowerPoint</Application>
  <PresentationFormat>画面に合わせる (16:9)</PresentationFormat>
  <Paragraphs>924</Paragraphs>
  <Slides>80</Slides>
  <Notes>77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80</vt:i4>
      </vt:variant>
    </vt:vector>
  </HeadingPairs>
  <TitlesOfParts>
    <vt:vector size="90" baseType="lpstr">
      <vt:lpstr>HGP明朝E</vt:lpstr>
      <vt:lpstr>ＭＳ Ｐゴシック</vt:lpstr>
      <vt:lpstr>メイリオ</vt:lpstr>
      <vt:lpstr>源ノ角ゴシック JP Medium</vt:lpstr>
      <vt:lpstr>Arial</vt:lpstr>
      <vt:lpstr>Calibri</vt:lpstr>
      <vt:lpstr>Cambria Math</vt:lpstr>
      <vt:lpstr>Segoe UI</vt:lpstr>
      <vt:lpstr>Wingdings</vt:lpstr>
      <vt:lpstr>Office ​​テーマ</vt:lpstr>
      <vt:lpstr>シリコンスタジオ事例紹介 物理ベース時代のライトマップベイク奮闘記</vt:lpstr>
      <vt:lpstr>本講演でお話すること</vt:lpstr>
      <vt:lpstr>ライトマップを利用したMuseumデモ</vt:lpstr>
      <vt:lpstr>発表の構成</vt:lpstr>
      <vt:lpstr>発表の構成</vt:lpstr>
      <vt:lpstr>LightMap</vt:lpstr>
      <vt:lpstr>LightMap</vt:lpstr>
      <vt:lpstr>LightMap</vt:lpstr>
      <vt:lpstr>LightMap</vt:lpstr>
      <vt:lpstr>ライトマップの効果</vt:lpstr>
      <vt:lpstr>発表の構成</vt:lpstr>
      <vt:lpstr>ベイク環境</vt:lpstr>
      <vt:lpstr>簡単そう?</vt:lpstr>
      <vt:lpstr>ワークフロー</vt:lpstr>
      <vt:lpstr>ワークフローのポイント</vt:lpstr>
      <vt:lpstr>Flatironの導入</vt:lpstr>
      <vt:lpstr>複数オブジェクトを１枚にベイクしたい</vt:lpstr>
      <vt:lpstr>3ds Maxの問題</vt:lpstr>
      <vt:lpstr>Flatiron</vt:lpstr>
      <vt:lpstr>UV展開</vt:lpstr>
      <vt:lpstr>オブジェクトを複数選択してUV展開</vt:lpstr>
      <vt:lpstr>UV展開の設定が保存されない</vt:lpstr>
      <vt:lpstr>名前付き選択セット</vt:lpstr>
      <vt:lpstr>選択セットと共通パラメータによる管理</vt:lpstr>
      <vt:lpstr>fbxファイルとマテリアル変換</vt:lpstr>
      <vt:lpstr>自動ベイク</vt:lpstr>
      <vt:lpstr>まとめてベイクしたい</vt:lpstr>
      <vt:lpstr>MAXScriptによる自動化</vt:lpstr>
      <vt:lpstr>ワークフローのポイント</vt:lpstr>
      <vt:lpstr>ネットワークレンダリング</vt:lpstr>
      <vt:lpstr>外部参照ファイルでのUV展開&amp;ベイク</vt:lpstr>
      <vt:lpstr>描画エンジンへの入力</vt:lpstr>
      <vt:lpstr>描画エンジンへの入力ファイル</vt:lpstr>
      <vt:lpstr>各オブジェクトとライトマップの対応</vt:lpstr>
      <vt:lpstr>ベイク手順</vt:lpstr>
      <vt:lpstr>ワークフローのまとめ</vt:lpstr>
      <vt:lpstr>発表の構成</vt:lpstr>
      <vt:lpstr>物理的に正しいライトマップとは?</vt:lpstr>
      <vt:lpstr>発表の構成</vt:lpstr>
      <vt:lpstr>発表の構成</vt:lpstr>
      <vt:lpstr>Museumデモの光源設定</vt:lpstr>
      <vt:lpstr>ベイク環境で確認すべきこと</vt:lpstr>
      <vt:lpstr>ライトマップにベイクされるべき値</vt:lpstr>
      <vt:lpstr>“間接光”はどんな値なのか</vt:lpstr>
      <vt:lpstr>V-Rayがライトマップに出力する値</vt:lpstr>
      <vt:lpstr>簡易なシーンでレンダリング</vt:lpstr>
      <vt:lpstr>VRayRawGlobalIlluminationはどんな値か?</vt:lpstr>
      <vt:lpstr>sky lightのV-Rayシーン</vt:lpstr>
      <vt:lpstr>sky lightのシーンをベイクした結果</vt:lpstr>
      <vt:lpstr>ライトマップにベイクされる値</vt:lpstr>
      <vt:lpstr>各光源の入力と出力の関係は?</vt:lpstr>
      <vt:lpstr>directional lightのV-Rayシーン</vt:lpstr>
      <vt:lpstr>directional lightのシーンの出力をした結果</vt:lpstr>
      <vt:lpstr>全光源の入力と出力の関係を確認した</vt:lpstr>
      <vt:lpstr>発表の構成</vt:lpstr>
      <vt:lpstr>スカイマップの修正</vt:lpstr>
      <vt:lpstr>実世界の光源環境の再現</vt:lpstr>
      <vt:lpstr>実世界を再現する光源のパラメータ</vt:lpstr>
      <vt:lpstr>現実的な値域内の、マルチプライヤ</vt:lpstr>
      <vt:lpstr>実世界の照度</vt:lpstr>
      <vt:lpstr>実世界の照度の比</vt:lpstr>
      <vt:lpstr>各光源の照度</vt:lpstr>
      <vt:lpstr>マルチプライヤの決定</vt:lpstr>
      <vt:lpstr>正しいライトマップのまとめ</vt:lpstr>
      <vt:lpstr>発表の構成</vt:lpstr>
      <vt:lpstr>ノイズを減らしたい</vt:lpstr>
      <vt:lpstr>サンプラの設定</vt:lpstr>
      <vt:lpstr>Global Illuminationの設定</vt:lpstr>
      <vt:lpstr>Irradiance Mapのサンプリング数</vt:lpstr>
      <vt:lpstr>Irradiance Mapのサンプリング数</vt:lpstr>
      <vt:lpstr>Irradiance Mapの補間サンプル数</vt:lpstr>
      <vt:lpstr>Irradiance Mapの補間サンプル数</vt:lpstr>
      <vt:lpstr>補間サンプル数を上げ過ぎると</vt:lpstr>
      <vt:lpstr>補間サンプル数を上げ過ぎると</vt:lpstr>
      <vt:lpstr>よくやっていたベイク手順</vt:lpstr>
      <vt:lpstr>きれいなライトマップの完成</vt:lpstr>
      <vt:lpstr>発表の構成</vt:lpstr>
      <vt:lpstr>発表のまとめ</vt:lpstr>
      <vt:lpstr>最後に</vt:lpstr>
      <vt:lpstr>参考文献</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Akira Ogawara</dc:creator>
  <cp:lastModifiedBy>Akira Ogawara</cp:lastModifiedBy>
  <cp:revision>3500</cp:revision>
  <cp:lastPrinted>2015-08-27T09:25:48Z</cp:lastPrinted>
  <dcterms:created xsi:type="dcterms:W3CDTF">2014-08-10T03:34:48Z</dcterms:created>
  <dcterms:modified xsi:type="dcterms:W3CDTF">2015-09-07T03:46:13Z</dcterms:modified>
</cp:coreProperties>
</file>