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6" r:id="rId2"/>
    <p:sldId id="345" r:id="rId3"/>
    <p:sldId id="349" r:id="rId4"/>
    <p:sldId id="346" r:id="rId5"/>
    <p:sldId id="332" r:id="rId6"/>
    <p:sldId id="277" r:id="rId7"/>
    <p:sldId id="357" r:id="rId8"/>
    <p:sldId id="348" r:id="rId9"/>
    <p:sldId id="315" r:id="rId10"/>
    <p:sldId id="314" r:id="rId11"/>
    <p:sldId id="365" r:id="rId12"/>
    <p:sldId id="278" r:id="rId13"/>
    <p:sldId id="279" r:id="rId14"/>
    <p:sldId id="261" r:id="rId15"/>
    <p:sldId id="262" r:id="rId16"/>
    <p:sldId id="366" r:id="rId17"/>
    <p:sldId id="285" r:id="rId18"/>
    <p:sldId id="287" r:id="rId19"/>
    <p:sldId id="263" r:id="rId20"/>
    <p:sldId id="267" r:id="rId21"/>
    <p:sldId id="359" r:id="rId22"/>
    <p:sldId id="360" r:id="rId23"/>
    <p:sldId id="361" r:id="rId24"/>
    <p:sldId id="362" r:id="rId25"/>
    <p:sldId id="269" r:id="rId26"/>
    <p:sldId id="355" r:id="rId27"/>
    <p:sldId id="351" r:id="rId28"/>
    <p:sldId id="268" r:id="rId29"/>
    <p:sldId id="274" r:id="rId30"/>
    <p:sldId id="352" r:id="rId31"/>
    <p:sldId id="290" r:id="rId32"/>
    <p:sldId id="289" r:id="rId33"/>
    <p:sldId id="293" r:id="rId34"/>
    <p:sldId id="292" r:id="rId35"/>
    <p:sldId id="294" r:id="rId36"/>
    <p:sldId id="380" r:id="rId37"/>
    <p:sldId id="381" r:id="rId38"/>
    <p:sldId id="382" r:id="rId39"/>
    <p:sldId id="383" r:id="rId40"/>
    <p:sldId id="384" r:id="rId41"/>
    <p:sldId id="385" r:id="rId42"/>
    <p:sldId id="386" r:id="rId43"/>
    <p:sldId id="387" r:id="rId44"/>
    <p:sldId id="388" r:id="rId45"/>
    <p:sldId id="275" r:id="rId46"/>
    <p:sldId id="296" r:id="rId47"/>
    <p:sldId id="363" r:id="rId48"/>
    <p:sldId id="326" r:id="rId49"/>
    <p:sldId id="364" r:id="rId50"/>
    <p:sldId id="353" r:id="rId51"/>
    <p:sldId id="373" r:id="rId52"/>
    <p:sldId id="374" r:id="rId53"/>
    <p:sldId id="375" r:id="rId54"/>
    <p:sldId id="376" r:id="rId55"/>
    <p:sldId id="377" r:id="rId56"/>
    <p:sldId id="354" r:id="rId57"/>
    <p:sldId id="358" r:id="rId58"/>
    <p:sldId id="347" r:id="rId59"/>
    <p:sldId id="324" r:id="rId60"/>
    <p:sldId id="313" r:id="rId61"/>
    <p:sldId id="322" r:id="rId62"/>
    <p:sldId id="327" r:id="rId63"/>
    <p:sldId id="378" r:id="rId64"/>
    <p:sldId id="389" r:id="rId6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drik Hertzberg" initials="FH" lastIdx="3" clrIdx="0">
    <p:extLst>
      <p:ext uri="{19B8F6BF-5375-455C-9EA6-DF929625EA0E}">
        <p15:presenceInfo xmlns:p15="http://schemas.microsoft.com/office/powerpoint/2012/main" userId="S::fredrik.hertzberg@siliconstudio.co.jp::78145d12-7347-41ee-94d2-d0a53beb50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9" autoAdjust="0"/>
    <p:restoredTop sz="79555" autoAdjust="0"/>
  </p:normalViewPr>
  <p:slideViewPr>
    <p:cSldViewPr snapToGrid="0">
      <p:cViewPr varScale="1">
        <p:scale>
          <a:sx n="76" d="100"/>
          <a:sy n="76" d="100"/>
        </p:scale>
        <p:origin x="684" y="96"/>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B8126-5858-4521-9D96-43FB0939BE2E}" type="datetimeFigureOut">
              <a:rPr kumimoji="1" lang="ja-JP" altLang="en-US" smtClean="0"/>
              <a:t>2020/9/16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59237C-7589-4EE1-BB07-D0A85EEC26D2}" type="slidenum">
              <a:rPr kumimoji="1" lang="ja-JP" altLang="en-US" smtClean="0"/>
              <a:t>‹#›</a:t>
            </a:fld>
            <a:endParaRPr kumimoji="1" lang="ja-JP" altLang="en-US"/>
          </a:p>
        </p:txBody>
      </p:sp>
    </p:spTree>
    <p:extLst>
      <p:ext uri="{BB962C8B-B14F-4D97-AF65-F5344CB8AC3E}">
        <p14:creationId xmlns:p14="http://schemas.microsoft.com/office/powerpoint/2010/main" val="130358734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シリコンスタジオ株式会社のフレドリック・ヘルツベルユです。</a:t>
            </a:r>
          </a:p>
          <a:p>
            <a:r>
              <a:rPr kumimoji="1" lang="ja-JP" altLang="en-US" sz="1200" b="0" i="0" kern="1200" dirty="0">
                <a:solidFill>
                  <a:schemeClr val="tx1"/>
                </a:solidFill>
                <a:effectLst/>
                <a:latin typeface="+mn-lt"/>
                <a:ea typeface="+mn-ea"/>
                <a:cs typeface="+mn-cs"/>
              </a:rPr>
              <a:t>「エンド・トゥ・エンド</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描画に至る道」と題して講演させていただきます。</a:t>
            </a:r>
          </a:p>
          <a:p>
            <a:r>
              <a:rPr kumimoji="1" lang="ja-JP" altLang="en-US" sz="1200" b="0" i="0" kern="1200" dirty="0">
                <a:solidFill>
                  <a:schemeClr val="tx1"/>
                </a:solidFill>
                <a:effectLst/>
                <a:latin typeface="+mn-lt"/>
                <a:ea typeface="+mn-ea"/>
                <a:cs typeface="+mn-cs"/>
              </a:rPr>
              <a:t>よろしくお願いします。 </a:t>
            </a:r>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1</a:t>
            </a:fld>
            <a:endParaRPr kumimoji="1" lang="ja-JP" altLang="en-US"/>
          </a:p>
        </p:txBody>
      </p:sp>
    </p:spTree>
    <p:extLst>
      <p:ext uri="{BB962C8B-B14F-4D97-AF65-F5344CB8AC3E}">
        <p14:creationId xmlns:p14="http://schemas.microsoft.com/office/powerpoint/2010/main" val="3057184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論文として今は 黄金時代だと思います。</a:t>
            </a:r>
          </a:p>
          <a:p>
            <a:r>
              <a:rPr kumimoji="1" lang="ja-JP" altLang="en-US" sz="1200" b="0" i="0" kern="1200" dirty="0">
                <a:solidFill>
                  <a:schemeClr val="tx1"/>
                </a:solidFill>
                <a:effectLst/>
                <a:latin typeface="+mn-lt"/>
                <a:ea typeface="+mn-ea"/>
                <a:cs typeface="+mn-cs"/>
              </a:rPr>
              <a:t>終わる前に大切にしないとですね。</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近年</a:t>
            </a:r>
            <a:r>
              <a:rPr lang="en-US" altLang="ja-JP" dirty="0"/>
              <a:t> </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による画像生成は 劇的に進歩し、</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非リアルタイムのアプリケーションでは 本物の写真と見分けがつかない画像を生成できています。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しかし、リアルタイムレンダリングでは、そこまでリアルな映像を </a:t>
            </a:r>
            <a:r>
              <a:rPr kumimoji="1" lang="en-US" altLang="ja-JP" sz="1200" b="0" i="0" kern="1200" dirty="0">
                <a:solidFill>
                  <a:schemeClr val="tx1"/>
                </a:solidFill>
                <a:effectLst/>
                <a:latin typeface="+mn-lt"/>
                <a:ea typeface="+mn-ea"/>
                <a:cs typeface="+mn-cs"/>
              </a:rPr>
              <a:t>AI </a:t>
            </a:r>
            <a:r>
              <a:rPr kumimoji="1" lang="ja-JP" altLang="en-US" sz="1200" b="0" i="0" kern="1200" dirty="0">
                <a:solidFill>
                  <a:schemeClr val="tx1"/>
                </a:solidFill>
                <a:effectLst/>
                <a:latin typeface="+mn-lt"/>
                <a:ea typeface="+mn-ea"/>
                <a:cs typeface="+mn-cs"/>
              </a:rPr>
              <a:t>で描画するということは いまだに 困難です。</a:t>
            </a:r>
          </a:p>
          <a:p>
            <a:r>
              <a:rPr kumimoji="1" lang="ja-JP" altLang="en-US" sz="1200" b="0" i="0" kern="1200" dirty="0">
                <a:solidFill>
                  <a:schemeClr val="tx1"/>
                </a:solidFill>
                <a:effectLst/>
                <a:latin typeface="+mn-lt"/>
                <a:ea typeface="+mn-ea"/>
                <a:cs typeface="+mn-cs"/>
              </a:rPr>
              <a:t>また、既存の写真から加工したりランダムに作るのでなく、顔の造形やライティングなどを</a:t>
            </a:r>
            <a:r>
              <a:rPr lang="ja-JP" altLang="en-US" dirty="0"/>
              <a:t>細細</a:t>
            </a:r>
            <a:r>
              <a:rPr kumimoji="1" lang="ja-JP" altLang="en-US" sz="1200" b="0" i="0" kern="1200" dirty="0">
                <a:solidFill>
                  <a:schemeClr val="tx1"/>
                </a:solidFill>
                <a:effectLst/>
                <a:latin typeface="+mn-lt"/>
                <a:ea typeface="+mn-ea"/>
                <a:cs typeface="+mn-cs"/>
              </a:rPr>
              <a:t>かく指定できる必要があります。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現時点の</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の研究は「品質向上」に主眼が置かれ、リアルタイムでの応用はまだあまり考えられていないように思われます。</a:t>
            </a:r>
          </a:p>
          <a:p>
            <a:r>
              <a:rPr kumimoji="1" lang="ja-JP" altLang="en-US" sz="1200" b="0" i="0" kern="1200" dirty="0">
                <a:solidFill>
                  <a:schemeClr val="tx1"/>
                </a:solidFill>
                <a:effectLst/>
                <a:latin typeface="+mn-lt"/>
                <a:ea typeface="+mn-ea"/>
                <a:cs typeface="+mn-cs"/>
              </a:rPr>
              <a:t>我々は、リアルタイム</a:t>
            </a:r>
            <a:r>
              <a:rPr lang="ja-JP" altLang="en-US" dirty="0"/>
              <a:t>・</a:t>
            </a:r>
            <a:r>
              <a:rPr kumimoji="1" lang="ja-JP" altLang="en-US" sz="1200" b="0" i="0" kern="1200" dirty="0">
                <a:solidFill>
                  <a:schemeClr val="tx1"/>
                </a:solidFill>
                <a:effectLst/>
                <a:latin typeface="+mn-lt"/>
                <a:ea typeface="+mn-ea"/>
                <a:cs typeface="+mn-cs"/>
              </a:rPr>
              <a:t>レンダリングへの応用を考えるには、アーキテクチャから見直す必要があると考えます。 </a:t>
            </a:r>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10</a:t>
            </a:fld>
            <a:endParaRPr kumimoji="1" lang="ja-JP" altLang="en-US"/>
          </a:p>
        </p:txBody>
      </p:sp>
    </p:spTree>
    <p:extLst>
      <p:ext uri="{BB962C8B-B14F-4D97-AF65-F5344CB8AC3E}">
        <p14:creationId xmlns:p14="http://schemas.microsoft.com/office/powerpoint/2010/main" val="3735622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既存の神経回路網を </a:t>
            </a:r>
            <a:r>
              <a:rPr kumimoji="1" lang="en-US" altLang="ja-JP" sz="1200" b="0" i="0" kern="1200" dirty="0">
                <a:solidFill>
                  <a:schemeClr val="tx1"/>
                </a:solidFill>
                <a:effectLst/>
                <a:latin typeface="+mn-lt"/>
                <a:ea typeface="+mn-ea"/>
                <a:cs typeface="+mn-cs"/>
              </a:rPr>
              <a:t>GPU</a:t>
            </a:r>
            <a:r>
              <a:rPr kumimoji="1" lang="ja-JP" altLang="en-US" sz="1200" b="0" i="0" kern="1200" dirty="0">
                <a:solidFill>
                  <a:schemeClr val="tx1"/>
                </a:solidFill>
                <a:effectLst/>
                <a:latin typeface="+mn-lt"/>
                <a:ea typeface="+mn-ea"/>
                <a:cs typeface="+mn-cs"/>
              </a:rPr>
              <a:t>で 実装する 際の 非効率について説明します。</a:t>
            </a:r>
          </a:p>
          <a:p>
            <a:r>
              <a:rPr kumimoji="1" lang="ja-JP" altLang="en-US" sz="1200" b="0" i="0" kern="1200" dirty="0">
                <a:solidFill>
                  <a:schemeClr val="tx1"/>
                </a:solidFill>
                <a:effectLst/>
                <a:latin typeface="+mn-lt"/>
                <a:ea typeface="+mn-ea"/>
                <a:cs typeface="+mn-cs"/>
              </a:rPr>
              <a:t>主に、メモリと同期の問題です。 </a:t>
            </a:r>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11</a:t>
            </a:fld>
            <a:endParaRPr kumimoji="1" lang="ja-JP" altLang="en-US"/>
          </a:p>
        </p:txBody>
      </p:sp>
    </p:spTree>
    <p:extLst>
      <p:ext uri="{BB962C8B-B14F-4D97-AF65-F5344CB8AC3E}">
        <p14:creationId xmlns:p14="http://schemas.microsoft.com/office/powerpoint/2010/main" val="3947229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「非効率があるとは 具体的</a:t>
            </a:r>
            <a:r>
              <a:rPr lang="ja-JP" altLang="en-US" dirty="0"/>
              <a:t>には</a:t>
            </a:r>
            <a:r>
              <a:rPr kumimoji="1" lang="ja-JP" altLang="en-US" sz="1200" b="0" i="0" kern="1200" dirty="0">
                <a:solidFill>
                  <a:schemeClr val="tx1"/>
                </a:solidFill>
                <a:effectLst/>
                <a:latin typeface="+mn-lt"/>
                <a:ea typeface="+mn-ea"/>
                <a:cs typeface="+mn-cs"/>
              </a:rPr>
              <a:t>どう言う意味でしょう？」</a:t>
            </a:r>
          </a:p>
          <a:p>
            <a:r>
              <a:rPr kumimoji="1" lang="ja-JP" altLang="en-US" sz="1200" b="0" i="0" kern="1200" dirty="0">
                <a:solidFill>
                  <a:schemeClr val="tx1"/>
                </a:solidFill>
                <a:effectLst/>
                <a:latin typeface="+mn-lt"/>
                <a:ea typeface="+mn-ea"/>
                <a:cs typeface="+mn-cs"/>
              </a:rPr>
              <a:t>本セッションで主張するのはこの３つです。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第一に、神経回路網のレイヤー間のデータ依存性があるため、レイヤー</a:t>
            </a:r>
            <a:r>
              <a:rPr lang="ja-JP" altLang="en-US" dirty="0"/>
              <a:t>ごと</a:t>
            </a:r>
            <a:r>
              <a:rPr kumimoji="1" lang="ja-JP" altLang="en-US" sz="1200" b="0" i="0" kern="1200" dirty="0">
                <a:solidFill>
                  <a:schemeClr val="tx1"/>
                </a:solidFill>
                <a:effectLst/>
                <a:latin typeface="+mn-lt"/>
                <a:ea typeface="+mn-ea"/>
                <a:cs typeface="+mn-cs"/>
              </a:rPr>
              <a:t>に同期が必要です。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神経回路網は図のように多数のレイヤーで構成されています。</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第二に、前のレイヤーの出力をメモリに書き出し、また次のレイヤーの入力としてメモリから読み込む必要があります。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第三に、各レイヤーで多数のチャンネルを持っており、神経回路網の実装には分岐がないので入力チャンネルの全部を処理しないとならないです。</a:t>
            </a:r>
          </a:p>
          <a:p>
            <a:r>
              <a:rPr kumimoji="1" lang="ja-JP" altLang="en-US" sz="1200" b="0" i="0" kern="1200" dirty="0">
                <a:solidFill>
                  <a:schemeClr val="tx1"/>
                </a:solidFill>
                <a:effectLst/>
                <a:latin typeface="+mn-lt"/>
                <a:ea typeface="+mn-ea"/>
                <a:cs typeface="+mn-cs"/>
              </a:rPr>
              <a:t>当該ピクセルに無関係なチャンネルが、計算処理性能やメモリ容量を食い尽くすことになります。 </a:t>
            </a:r>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12</a:t>
            </a:fld>
            <a:endParaRPr kumimoji="1" lang="ja-JP" altLang="en-US"/>
          </a:p>
        </p:txBody>
      </p:sp>
    </p:spTree>
    <p:extLst>
      <p:ext uri="{BB962C8B-B14F-4D97-AF65-F5344CB8AC3E}">
        <p14:creationId xmlns:p14="http://schemas.microsoft.com/office/powerpoint/2010/main" val="1667254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「非効率がだめならどうすればいいの？」</a:t>
            </a:r>
          </a:p>
          <a:p>
            <a:r>
              <a:rPr kumimoji="1" lang="ja-JP" altLang="en-US" sz="1200" b="0" i="0" kern="1200" dirty="0">
                <a:solidFill>
                  <a:schemeClr val="tx1"/>
                </a:solidFill>
                <a:effectLst/>
                <a:latin typeface="+mn-lt"/>
                <a:ea typeface="+mn-ea"/>
                <a:cs typeface="+mn-cs"/>
              </a:rPr>
              <a:t>こうするとよいです。</a:t>
            </a: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第一に、作業データは独立した命令スケジューラーのレジスターと</a:t>
            </a:r>
            <a:r>
              <a:rPr kumimoji="1" lang="en-US" altLang="ja-JP" sz="1200" b="0" i="0" kern="1200" dirty="0">
                <a:solidFill>
                  <a:schemeClr val="tx1"/>
                </a:solidFill>
                <a:effectLst/>
                <a:latin typeface="+mn-lt"/>
                <a:ea typeface="+mn-ea"/>
                <a:cs typeface="+mn-cs"/>
              </a:rPr>
              <a:t>SM</a:t>
            </a:r>
            <a:r>
              <a:rPr kumimoji="1" lang="ja-JP" altLang="en-US" sz="1200" b="0" i="0" kern="1200" dirty="0">
                <a:solidFill>
                  <a:schemeClr val="tx1"/>
                </a:solidFill>
                <a:effectLst/>
                <a:latin typeface="+mn-lt"/>
                <a:ea typeface="+mn-ea"/>
                <a:cs typeface="+mn-cs"/>
              </a:rPr>
              <a:t>の共有メモリに入るサイズが望ましいです。</a:t>
            </a:r>
          </a:p>
          <a:p>
            <a:r>
              <a:rPr kumimoji="1" lang="ja-JP" altLang="en-US" sz="1200" b="0" i="0" kern="1200" dirty="0">
                <a:solidFill>
                  <a:schemeClr val="tx1"/>
                </a:solidFill>
                <a:effectLst/>
                <a:latin typeface="+mn-lt"/>
                <a:ea typeface="+mn-ea"/>
                <a:cs typeface="+mn-cs"/>
              </a:rPr>
              <a:t>すなわち、</a:t>
            </a:r>
            <a:r>
              <a:rPr kumimoji="1" lang="en-US" altLang="ja-JP" sz="1200" b="0" i="0" kern="1200" dirty="0">
                <a:solidFill>
                  <a:schemeClr val="tx1"/>
                </a:solidFill>
                <a:effectLst/>
                <a:latin typeface="+mn-lt"/>
                <a:ea typeface="+mn-ea"/>
                <a:cs typeface="+mn-cs"/>
              </a:rPr>
              <a:t>32KB</a:t>
            </a:r>
            <a:r>
              <a:rPr kumimoji="1" lang="ja-JP" altLang="en-US" sz="1200" b="0" i="0" kern="1200" dirty="0">
                <a:solidFill>
                  <a:schemeClr val="tx1"/>
                </a:solidFill>
                <a:effectLst/>
                <a:latin typeface="+mn-lt"/>
                <a:ea typeface="+mn-ea"/>
                <a:cs typeface="+mn-cs"/>
              </a:rPr>
              <a:t>より小さいことが求められます。</a:t>
            </a:r>
          </a:p>
          <a:p>
            <a:r>
              <a:rPr kumimoji="1" lang="ja-JP" altLang="en-US" sz="1200" b="0" i="0" kern="1200" dirty="0">
                <a:solidFill>
                  <a:schemeClr val="tx1"/>
                </a:solidFill>
                <a:effectLst/>
                <a:latin typeface="+mn-lt"/>
                <a:ea typeface="+mn-ea"/>
                <a:cs typeface="+mn-cs"/>
              </a:rPr>
              <a:t> </a:t>
            </a:r>
          </a:p>
          <a:p>
            <a:r>
              <a:rPr kumimoji="1" lang="ja-JP" altLang="en-US" sz="1200" b="0" i="0" kern="1200" dirty="0">
                <a:solidFill>
                  <a:schemeClr val="tx1"/>
                </a:solidFill>
                <a:effectLst/>
                <a:latin typeface="+mn-lt"/>
                <a:ea typeface="+mn-ea"/>
                <a:cs typeface="+mn-cs"/>
              </a:rPr>
              <a:t>第二に、同期</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シンクロはスケジューラーの中に行われることが望ましいです。</a:t>
            </a:r>
          </a:p>
          <a:p>
            <a:r>
              <a:rPr kumimoji="1" lang="ja-JP" altLang="en-US" sz="1200" b="0" i="0" kern="1200" dirty="0">
                <a:solidFill>
                  <a:schemeClr val="tx1"/>
                </a:solidFill>
                <a:effectLst/>
                <a:latin typeface="+mn-lt"/>
                <a:ea typeface="+mn-ea"/>
                <a:cs typeface="+mn-cs"/>
              </a:rPr>
              <a:t>すなわち、</a:t>
            </a:r>
            <a:r>
              <a:rPr kumimoji="1" lang="en-US" altLang="ja-JP" sz="1200" b="0" i="0" kern="1200" dirty="0">
                <a:solidFill>
                  <a:schemeClr val="tx1"/>
                </a:solidFill>
                <a:effectLst/>
                <a:latin typeface="+mn-lt"/>
                <a:ea typeface="+mn-ea"/>
                <a:cs typeface="+mn-cs"/>
              </a:rPr>
              <a:t>SM</a:t>
            </a:r>
            <a:r>
              <a:rPr kumimoji="1" lang="ja-JP" altLang="en-US" sz="1200" b="0" i="0" kern="1200" dirty="0">
                <a:solidFill>
                  <a:schemeClr val="tx1"/>
                </a:solidFill>
                <a:effectLst/>
                <a:latin typeface="+mn-lt"/>
                <a:ea typeface="+mn-ea"/>
                <a:cs typeface="+mn-cs"/>
              </a:rPr>
              <a:t>外部までのデータ依存性がない状態です。</a:t>
            </a:r>
          </a:p>
          <a:p>
            <a:r>
              <a:rPr kumimoji="1" lang="en-US" altLang="ja-JP" sz="1200" b="0" i="0" kern="1200" dirty="0">
                <a:solidFill>
                  <a:schemeClr val="tx1"/>
                </a:solidFill>
                <a:effectLst/>
                <a:latin typeface="+mn-lt"/>
                <a:ea typeface="+mn-ea"/>
                <a:cs typeface="+mn-cs"/>
              </a:rPr>
              <a:t>SM</a:t>
            </a:r>
            <a:r>
              <a:rPr kumimoji="1" lang="ja-JP" altLang="en-US" sz="1200" b="0" i="0" kern="1200" dirty="0">
                <a:solidFill>
                  <a:schemeClr val="tx1"/>
                </a:solidFill>
                <a:effectLst/>
                <a:latin typeface="+mn-lt"/>
                <a:ea typeface="+mn-ea"/>
                <a:cs typeface="+mn-cs"/>
              </a:rPr>
              <a:t>間の同期はオーバーヘッドが大きいためです。</a:t>
            </a:r>
          </a:p>
          <a:p>
            <a:br>
              <a:rPr kumimoji="1" lang="ja-JP" altLang="en-US" sz="1200" b="0" i="0" kern="1200" dirty="0">
                <a:solidFill>
                  <a:schemeClr val="tx1"/>
                </a:solidFill>
                <a:effectLst/>
                <a:latin typeface="+mn-lt"/>
                <a:ea typeface="+mn-ea"/>
                <a:cs typeface="+mn-cs"/>
              </a:rPr>
            </a:br>
            <a:r>
              <a:rPr kumimoji="1" lang="ja-JP" altLang="en-US" sz="1200" b="0" i="0" kern="1200" dirty="0">
                <a:solidFill>
                  <a:schemeClr val="tx1"/>
                </a:solidFill>
                <a:effectLst/>
                <a:latin typeface="+mn-lt"/>
                <a:ea typeface="+mn-ea"/>
                <a:cs typeface="+mn-cs"/>
              </a:rPr>
              <a:t>第三に、</a:t>
            </a:r>
          </a:p>
          <a:p>
            <a:r>
              <a:rPr kumimoji="1" lang="ja-JP" altLang="en-US" sz="1200" b="0" i="0" kern="1200" dirty="0">
                <a:solidFill>
                  <a:schemeClr val="tx1"/>
                </a:solidFill>
                <a:effectLst/>
                <a:latin typeface="+mn-lt"/>
                <a:ea typeface="+mn-ea"/>
                <a:cs typeface="+mn-cs"/>
              </a:rPr>
              <a:t>特徴量マップは、ハードウェアの積和演算 </a:t>
            </a:r>
            <a:r>
              <a:rPr kumimoji="1" lang="en-US" altLang="ja-JP" sz="1200" b="0" i="0" kern="1200" dirty="0">
                <a:solidFill>
                  <a:schemeClr val="tx1"/>
                </a:solidFill>
                <a:effectLst/>
                <a:latin typeface="+mn-lt"/>
                <a:ea typeface="+mn-ea"/>
                <a:cs typeface="+mn-cs"/>
              </a:rPr>
              <a:t>(multiply-add)</a:t>
            </a:r>
            <a:r>
              <a:rPr kumimoji="1" lang="ja-JP" altLang="en-US" sz="1200" b="0" i="0" kern="1200" dirty="0">
                <a:solidFill>
                  <a:schemeClr val="tx1"/>
                </a:solidFill>
                <a:effectLst/>
                <a:latin typeface="+mn-lt"/>
                <a:ea typeface="+mn-ea"/>
                <a:cs typeface="+mn-cs"/>
              </a:rPr>
              <a:t>で容易に得られることが望ましいです。</a:t>
            </a:r>
          </a:p>
          <a:p>
            <a:r>
              <a:rPr kumimoji="1" lang="ja-JP" altLang="en-US" sz="1200" b="0" i="0" kern="1200" dirty="0">
                <a:solidFill>
                  <a:schemeClr val="tx1"/>
                </a:solidFill>
                <a:effectLst/>
                <a:latin typeface="+mn-lt"/>
                <a:ea typeface="+mn-ea"/>
                <a:cs typeface="+mn-cs"/>
              </a:rPr>
              <a:t>神経回路網で主に用いられる畳み込みカーネルには、命令分岐がないので、</a:t>
            </a:r>
            <a:r>
              <a:rPr kumimoji="1" lang="en-US" altLang="ja-JP" sz="1200" b="0" i="0" kern="1200" dirty="0">
                <a:solidFill>
                  <a:schemeClr val="tx1"/>
                </a:solidFill>
                <a:effectLst/>
                <a:latin typeface="+mn-lt"/>
                <a:ea typeface="+mn-ea"/>
                <a:cs typeface="+mn-cs"/>
              </a:rPr>
              <a:t>GPU</a:t>
            </a:r>
            <a:r>
              <a:rPr kumimoji="1" lang="ja-JP" altLang="en-US" sz="1200" b="0" i="0" kern="1200" dirty="0">
                <a:solidFill>
                  <a:schemeClr val="tx1"/>
                </a:solidFill>
                <a:effectLst/>
                <a:latin typeface="+mn-lt"/>
                <a:ea typeface="+mn-ea"/>
                <a:cs typeface="+mn-cs"/>
              </a:rPr>
              <a:t>に適していると言えます。</a:t>
            </a:r>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13</a:t>
            </a:fld>
            <a:endParaRPr kumimoji="1" lang="ja-JP" altLang="en-US"/>
          </a:p>
        </p:txBody>
      </p:sp>
    </p:spTree>
    <p:extLst>
      <p:ext uri="{BB962C8B-B14F-4D97-AF65-F5344CB8AC3E}">
        <p14:creationId xmlns:p14="http://schemas.microsoft.com/office/powerpoint/2010/main" val="3468850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この図は</a:t>
            </a:r>
            <a:r>
              <a:rPr kumimoji="1" lang="en-US" altLang="ja-JP" sz="1200" b="0" i="0" kern="1200" dirty="0">
                <a:solidFill>
                  <a:schemeClr val="tx1"/>
                </a:solidFill>
                <a:effectLst/>
                <a:latin typeface="+mn-lt"/>
                <a:ea typeface="+mn-ea"/>
                <a:cs typeface="+mn-cs"/>
              </a:rPr>
              <a:t>Turing T4 GPU</a:t>
            </a:r>
            <a:r>
              <a:rPr kumimoji="1" lang="ja-JP" altLang="en-US" sz="1200" b="0" i="0" kern="1200" dirty="0">
                <a:solidFill>
                  <a:schemeClr val="tx1"/>
                </a:solidFill>
                <a:effectLst/>
                <a:latin typeface="+mn-lt"/>
                <a:ea typeface="+mn-ea"/>
                <a:cs typeface="+mn-cs"/>
              </a:rPr>
              <a:t>のメモリ構成を </a:t>
            </a:r>
            <a:r>
              <a:rPr lang="ja-JP" altLang="en-US" dirty="0"/>
              <a:t>表</a:t>
            </a:r>
            <a:r>
              <a:rPr kumimoji="1" lang="ja-JP" altLang="en-US" sz="1200" b="0" i="0" kern="1200" dirty="0">
                <a:solidFill>
                  <a:schemeClr val="tx1"/>
                </a:solidFill>
                <a:effectLst/>
                <a:latin typeface="+mn-lt"/>
                <a:ea typeface="+mn-ea"/>
                <a:cs typeface="+mn-cs"/>
              </a:rPr>
              <a:t>しています。</a:t>
            </a:r>
          </a:p>
          <a:p>
            <a:endParaRPr kumimoji="1" lang="en-US" altLang="ja-JP"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SM(Streaming Multiprocessor)</a:t>
            </a:r>
            <a:r>
              <a:rPr kumimoji="1" lang="ja-JP" altLang="en-US" sz="1200" b="0" i="0" kern="1200" dirty="0">
                <a:solidFill>
                  <a:schemeClr val="tx1"/>
                </a:solidFill>
                <a:effectLst/>
                <a:latin typeface="+mn-lt"/>
                <a:ea typeface="+mn-ea"/>
                <a:cs typeface="+mn-cs"/>
              </a:rPr>
              <a:t>当たり</a:t>
            </a:r>
            <a:r>
              <a:rPr kumimoji="1" lang="en-US" altLang="ja-JP" sz="1200" b="0" i="0" kern="1200" dirty="0">
                <a:solidFill>
                  <a:schemeClr val="tx1"/>
                </a:solidFill>
                <a:effectLst/>
                <a:latin typeface="+mn-lt"/>
                <a:ea typeface="+mn-ea"/>
                <a:cs typeface="+mn-cs"/>
              </a:rPr>
              <a:t>4</a:t>
            </a:r>
            <a:r>
              <a:rPr kumimoji="1" lang="ja-JP" altLang="en-US" sz="1200" b="0" i="0" kern="1200" dirty="0">
                <a:solidFill>
                  <a:schemeClr val="tx1"/>
                </a:solidFill>
                <a:effectLst/>
                <a:latin typeface="+mn-lt"/>
                <a:ea typeface="+mn-ea"/>
                <a:cs typeface="+mn-cs"/>
              </a:rPr>
              <a:t>つの独立した命令スケジューラがあります。</a:t>
            </a: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一番内側の</a:t>
            </a:r>
            <a:r>
              <a:rPr kumimoji="1" lang="en-US" altLang="ja-JP" sz="1200" b="0" i="0" kern="1200" dirty="0">
                <a:solidFill>
                  <a:schemeClr val="tx1"/>
                </a:solidFill>
                <a:effectLst/>
                <a:latin typeface="+mn-lt"/>
                <a:ea typeface="+mn-ea"/>
                <a:cs typeface="+mn-cs"/>
              </a:rPr>
              <a:t>“Private to every processing block”</a:t>
            </a:r>
            <a:r>
              <a:rPr kumimoji="1" lang="ja-JP" altLang="en-US" sz="1200" b="0" i="0" kern="1200" dirty="0">
                <a:solidFill>
                  <a:schemeClr val="tx1"/>
                </a:solidFill>
                <a:effectLst/>
                <a:latin typeface="+mn-lt"/>
                <a:ea typeface="+mn-ea"/>
                <a:cs typeface="+mn-cs"/>
              </a:rPr>
              <a:t>という点線の四角が見えますか？</a:t>
            </a:r>
          </a:p>
          <a:p>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つの命令スケジューラが</a:t>
            </a:r>
            <a:r>
              <a:rPr kumimoji="1" lang="en-US" altLang="ja-JP" sz="1200" b="0" i="0" kern="1200" dirty="0">
                <a:solidFill>
                  <a:schemeClr val="tx1"/>
                </a:solidFill>
                <a:effectLst/>
                <a:latin typeface="+mn-lt"/>
                <a:ea typeface="+mn-ea"/>
                <a:cs typeface="+mn-cs"/>
              </a:rPr>
              <a:t>64KB</a:t>
            </a:r>
            <a:r>
              <a:rPr kumimoji="1" lang="ja-JP" altLang="en-US" sz="1200" b="0" i="0" kern="1200" dirty="0">
                <a:solidFill>
                  <a:schemeClr val="tx1"/>
                </a:solidFill>
                <a:effectLst/>
                <a:latin typeface="+mn-lt"/>
                <a:ea typeface="+mn-ea"/>
                <a:cs typeface="+mn-cs"/>
              </a:rPr>
              <a:t>のレジスタを持っています。</a:t>
            </a:r>
          </a:p>
          <a:p>
            <a:r>
              <a:rPr lang="ja-JP" altLang="en-US" dirty="0"/>
              <a:t>どうしても、</a:t>
            </a:r>
            <a:r>
              <a:rPr kumimoji="1" lang="ja-JP" altLang="en-US" sz="1200" b="0" i="0" kern="1200" dirty="0">
                <a:solidFill>
                  <a:schemeClr val="tx1"/>
                </a:solidFill>
                <a:effectLst/>
                <a:latin typeface="+mn-lt"/>
                <a:ea typeface="+mn-ea"/>
                <a:cs typeface="+mn-cs"/>
              </a:rPr>
              <a:t>入力情報と出力情報が ともにレジスタに 収まる</a:t>
            </a:r>
            <a:r>
              <a:rPr lang="ja-JP" altLang="en-US" dirty="0"/>
              <a:t>必要</a:t>
            </a:r>
            <a:r>
              <a:rPr kumimoji="1" lang="ja-JP" altLang="en-US" sz="1200" b="0" i="0" kern="1200" dirty="0">
                <a:solidFill>
                  <a:schemeClr val="tx1"/>
                </a:solidFill>
                <a:effectLst/>
                <a:latin typeface="+mn-lt"/>
                <a:ea typeface="+mn-ea"/>
                <a:cs typeface="+mn-cs"/>
              </a:rPr>
              <a:t>が</a:t>
            </a:r>
            <a:r>
              <a:rPr lang="ja-JP" altLang="en-US" dirty="0"/>
              <a:t>あ</a:t>
            </a:r>
            <a:r>
              <a:rPr kumimoji="1" lang="ja-JP" altLang="en-US" sz="1200" b="0" i="0" kern="1200" dirty="0">
                <a:solidFill>
                  <a:schemeClr val="tx1"/>
                </a:solidFill>
                <a:effectLst/>
                <a:latin typeface="+mn-lt"/>
                <a:ea typeface="+mn-ea"/>
                <a:cs typeface="+mn-cs"/>
              </a:rPr>
              <a:t>り</a:t>
            </a:r>
            <a:r>
              <a:rPr lang="ja-JP" altLang="en-US" dirty="0"/>
              <a:t>ま</a:t>
            </a:r>
            <a:r>
              <a:rPr kumimoji="1" lang="ja-JP" altLang="en-US" sz="1200" b="0" i="0" kern="1200" dirty="0">
                <a:solidFill>
                  <a:schemeClr val="tx1"/>
                </a:solidFill>
                <a:effectLst/>
                <a:latin typeface="+mn-lt"/>
                <a:ea typeface="+mn-ea"/>
                <a:cs typeface="+mn-cs"/>
              </a:rPr>
              <a:t>す、計算処理の瞬間で。</a:t>
            </a:r>
          </a:p>
          <a:p>
            <a:br>
              <a:rPr kumimoji="1" lang="ja-JP" altLang="en-US" sz="1200" b="0" i="0" kern="1200" dirty="0">
                <a:solidFill>
                  <a:schemeClr val="tx1"/>
                </a:solidFill>
                <a:effectLst/>
                <a:latin typeface="+mn-lt"/>
                <a:ea typeface="+mn-ea"/>
                <a:cs typeface="+mn-cs"/>
              </a:rPr>
            </a:br>
            <a:r>
              <a:rPr kumimoji="1" lang="ja-JP" altLang="en-US" sz="1200" b="0" i="0" kern="1200" dirty="0">
                <a:solidFill>
                  <a:schemeClr val="tx1"/>
                </a:solidFill>
                <a:effectLst/>
                <a:latin typeface="+mn-lt"/>
                <a:ea typeface="+mn-ea"/>
                <a:cs typeface="+mn-cs"/>
              </a:rPr>
              <a:t>ビデオメモリ（</a:t>
            </a:r>
            <a:r>
              <a:rPr kumimoji="1" lang="en-US" altLang="ja-JP" sz="1200" b="0" i="0" kern="1200" dirty="0">
                <a:solidFill>
                  <a:schemeClr val="tx1"/>
                </a:solidFill>
                <a:effectLst/>
                <a:latin typeface="+mn-lt"/>
                <a:ea typeface="+mn-ea"/>
                <a:cs typeface="+mn-cs"/>
              </a:rPr>
              <a:t>GDDR6</a:t>
            </a:r>
            <a:r>
              <a:rPr kumimoji="1" lang="ja-JP" altLang="en-US" sz="1200" b="0" i="0" kern="1200" dirty="0">
                <a:solidFill>
                  <a:schemeClr val="tx1"/>
                </a:solidFill>
                <a:effectLst/>
                <a:latin typeface="+mn-lt"/>
                <a:ea typeface="+mn-ea"/>
                <a:cs typeface="+mn-cs"/>
              </a:rPr>
              <a:t>）からの読み込みは 最も 遅延が大きく、</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共有メモリや</a:t>
            </a:r>
            <a:r>
              <a:rPr kumimoji="1" lang="en-US" altLang="ja-JP" sz="1200" b="0" i="0" kern="1200" dirty="0">
                <a:solidFill>
                  <a:schemeClr val="tx1"/>
                </a:solidFill>
                <a:effectLst/>
                <a:latin typeface="+mn-lt"/>
                <a:ea typeface="+mn-ea"/>
                <a:cs typeface="+mn-cs"/>
              </a:rPr>
              <a:t>L1</a:t>
            </a:r>
            <a:r>
              <a:rPr kumimoji="1" lang="ja-JP" altLang="en-US" sz="1200" b="0" i="0" kern="1200" dirty="0">
                <a:solidFill>
                  <a:schemeClr val="tx1"/>
                </a:solidFill>
                <a:effectLst/>
                <a:latin typeface="+mn-lt"/>
                <a:ea typeface="+mn-ea"/>
                <a:cs typeface="+mn-cs"/>
              </a:rPr>
              <a:t>キャッシュからの読み込みは 比較的高速です。</a:t>
            </a:r>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14</a:t>
            </a:fld>
            <a:endParaRPr kumimoji="1" lang="ja-JP" altLang="en-US"/>
          </a:p>
        </p:txBody>
      </p:sp>
    </p:spTree>
    <p:extLst>
      <p:ext uri="{BB962C8B-B14F-4D97-AF65-F5344CB8AC3E}">
        <p14:creationId xmlns:p14="http://schemas.microsoft.com/office/powerpoint/2010/main" val="1703490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「畳み込みカーネル」は「畳み込み神経回路網」の基本です。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「畳み込みカーネル」が 各ピクセルに適用されて出力されます。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カーネルサイズが</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以上なら入力が 重ね 合わされます。</a:t>
            </a:r>
          </a:p>
          <a:p>
            <a:r>
              <a:rPr kumimoji="1" lang="ja-JP" altLang="en-US" sz="1200" b="0" i="0" kern="1200" dirty="0">
                <a:solidFill>
                  <a:schemeClr val="tx1"/>
                </a:solidFill>
                <a:effectLst/>
                <a:latin typeface="+mn-lt"/>
                <a:ea typeface="+mn-ea"/>
                <a:cs typeface="+mn-cs"/>
              </a:rPr>
              <a:t>この図に 示す ３ｘ３のカーネルが 標準的に 用いられています。</a:t>
            </a:r>
          </a:p>
          <a:p>
            <a:r>
              <a:rPr kumimoji="1" lang="ja-JP" altLang="en-US" sz="1200" b="0" i="0" kern="1200" dirty="0">
                <a:solidFill>
                  <a:schemeClr val="tx1"/>
                </a:solidFill>
                <a:effectLst/>
                <a:latin typeface="+mn-lt"/>
                <a:ea typeface="+mn-ea"/>
                <a:cs typeface="+mn-cs"/>
              </a:rPr>
              <a:t> </a:t>
            </a:r>
          </a:p>
          <a:p>
            <a:r>
              <a:rPr kumimoji="1" lang="ja-JP" altLang="en-US" sz="1200" b="0" i="0" kern="1200" dirty="0">
                <a:solidFill>
                  <a:schemeClr val="tx1"/>
                </a:solidFill>
                <a:effectLst/>
                <a:latin typeface="+mn-lt"/>
                <a:ea typeface="+mn-ea"/>
                <a:cs typeface="+mn-cs"/>
              </a:rPr>
              <a:t>具体的な計算を説明します。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まず、出力ピクセルの位置を 中心として、カーネルのサイズと 同じ範囲だけ、入力画像を読みます。</a:t>
            </a:r>
          </a:p>
          <a:p>
            <a:r>
              <a:rPr kumimoji="1" lang="ja-JP" altLang="en-US" sz="1200" b="0" i="0" kern="1200" dirty="0">
                <a:solidFill>
                  <a:schemeClr val="tx1"/>
                </a:solidFill>
                <a:effectLst/>
                <a:latin typeface="+mn-lt"/>
                <a:ea typeface="+mn-ea"/>
                <a:cs typeface="+mn-cs"/>
              </a:rPr>
              <a:t>そして、互いに 対応する位置の、入力画像の値とカーネルの値をかけ、</a:t>
            </a:r>
          </a:p>
          <a:p>
            <a:r>
              <a:rPr kumimoji="1" lang="ja-JP" altLang="en-US" sz="1200" b="0" i="0" kern="1200" dirty="0">
                <a:solidFill>
                  <a:schemeClr val="tx1"/>
                </a:solidFill>
                <a:effectLst/>
                <a:latin typeface="+mn-lt"/>
                <a:ea typeface="+mn-ea"/>
                <a:cs typeface="+mn-cs"/>
              </a:rPr>
              <a:t>それらを合計したのが出力です。</a:t>
            </a:r>
          </a:p>
          <a:p>
            <a:r>
              <a:rPr kumimoji="1" lang="ja-JP" altLang="en-US" sz="1200" b="0" i="0" kern="1200" dirty="0">
                <a:solidFill>
                  <a:schemeClr val="tx1"/>
                </a:solidFill>
                <a:effectLst/>
                <a:latin typeface="+mn-lt"/>
                <a:ea typeface="+mn-ea"/>
                <a:cs typeface="+mn-cs"/>
              </a:rPr>
              <a:t>左上は</a:t>
            </a:r>
            <a:r>
              <a:rPr kumimoji="1" lang="en-US" altLang="ja-JP" sz="1200" b="0" i="0" kern="1200" dirty="0">
                <a:solidFill>
                  <a:schemeClr val="tx1"/>
                </a:solidFill>
                <a:effectLst/>
                <a:latin typeface="+mn-lt"/>
                <a:ea typeface="+mn-ea"/>
                <a:cs typeface="+mn-cs"/>
              </a:rPr>
              <a:t>0</a:t>
            </a:r>
            <a:r>
              <a:rPr kumimoji="1" lang="ja-JP" altLang="en-US" sz="1200" b="0" i="0" kern="1200" dirty="0">
                <a:solidFill>
                  <a:schemeClr val="tx1"/>
                </a:solidFill>
                <a:effectLst/>
                <a:latin typeface="+mn-lt"/>
                <a:ea typeface="+mn-ea"/>
                <a:cs typeface="+mn-cs"/>
              </a:rPr>
              <a:t>かけ</a:t>
            </a:r>
            <a:r>
              <a:rPr kumimoji="1" lang="en-US" altLang="ja-JP" sz="1200" b="0" i="0" kern="1200" dirty="0">
                <a:solidFill>
                  <a:schemeClr val="tx1"/>
                </a:solidFill>
                <a:effectLst/>
                <a:latin typeface="+mn-lt"/>
                <a:ea typeface="+mn-ea"/>
                <a:cs typeface="+mn-cs"/>
              </a:rPr>
              <a:t>4</a:t>
            </a:r>
            <a:r>
              <a:rPr kumimoji="1" lang="ja-JP" altLang="en-US" sz="1200" b="0" i="0" kern="1200" dirty="0">
                <a:solidFill>
                  <a:schemeClr val="tx1"/>
                </a:solidFill>
                <a:effectLst/>
                <a:latin typeface="+mn-lt"/>
                <a:ea typeface="+mn-ea"/>
                <a:cs typeface="+mn-cs"/>
              </a:rPr>
              <a:t>、右下は</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かけ</a:t>
            </a:r>
            <a:r>
              <a:rPr kumimoji="1" lang="en-US" altLang="ja-JP" sz="1200" b="0" i="0" kern="1200" dirty="0">
                <a:solidFill>
                  <a:schemeClr val="tx1"/>
                </a:solidFill>
                <a:effectLst/>
                <a:latin typeface="+mn-lt"/>
                <a:ea typeface="+mn-ea"/>
                <a:cs typeface="+mn-cs"/>
              </a:rPr>
              <a:t>-4</a:t>
            </a:r>
            <a:r>
              <a:rPr kumimoji="1" lang="ja-JP" altLang="en-US" sz="1200" b="0" i="0" kern="1200" dirty="0">
                <a:solidFill>
                  <a:schemeClr val="tx1"/>
                </a:solidFill>
                <a:effectLst/>
                <a:latin typeface="+mn-lt"/>
                <a:ea typeface="+mn-ea"/>
                <a:cs typeface="+mn-cs"/>
              </a:rPr>
              <a:t>、出力は</a:t>
            </a:r>
            <a:r>
              <a:rPr kumimoji="1" lang="en-US" altLang="ja-JP" sz="1200" b="0" i="0" kern="1200" dirty="0">
                <a:solidFill>
                  <a:schemeClr val="tx1"/>
                </a:solidFill>
                <a:effectLst/>
                <a:latin typeface="+mn-lt"/>
                <a:ea typeface="+mn-ea"/>
                <a:cs typeface="+mn-cs"/>
              </a:rPr>
              <a:t>-8</a:t>
            </a:r>
            <a:r>
              <a:rPr kumimoji="1" lang="ja-JP" altLang="en-US" sz="1200" b="0" i="0" kern="1200" dirty="0">
                <a:solidFill>
                  <a:schemeClr val="tx1"/>
                </a:solidFill>
                <a:effectLst/>
                <a:latin typeface="+mn-lt"/>
                <a:ea typeface="+mn-ea"/>
                <a:cs typeface="+mn-cs"/>
              </a:rPr>
              <a:t>です。</a:t>
            </a:r>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15</a:t>
            </a:fld>
            <a:endParaRPr kumimoji="1" lang="ja-JP" altLang="en-US"/>
          </a:p>
        </p:txBody>
      </p:sp>
    </p:spTree>
    <p:extLst>
      <p:ext uri="{BB962C8B-B14F-4D97-AF65-F5344CB8AC3E}">
        <p14:creationId xmlns:p14="http://schemas.microsoft.com/office/powerpoint/2010/main" val="1148879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入力のチャンネルが多いほど 計算処理が増えます。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例えば、先ほどの例</a:t>
            </a:r>
            <a:r>
              <a:rPr kumimoji="1" lang="en-US" altLang="ja-JP" sz="1200" b="0" i="0" kern="1200" dirty="0">
                <a:solidFill>
                  <a:schemeClr val="tx1"/>
                </a:solidFill>
                <a:effectLst/>
                <a:latin typeface="+mn-lt"/>
                <a:ea typeface="+mn-ea"/>
                <a:cs typeface="+mn-cs"/>
              </a:rPr>
              <a:t>(3x3)</a:t>
            </a:r>
            <a:r>
              <a:rPr kumimoji="1" lang="ja-JP" altLang="en-US" sz="1200" b="0" i="0" kern="1200" dirty="0">
                <a:solidFill>
                  <a:schemeClr val="tx1"/>
                </a:solidFill>
                <a:effectLst/>
                <a:latin typeface="+mn-lt"/>
                <a:ea typeface="+mn-ea"/>
                <a:cs typeface="+mn-cs"/>
              </a:rPr>
              <a:t>で 入力が</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チャンネルなら</a:t>
            </a:r>
            <a:r>
              <a:rPr kumimoji="1" lang="en-US" altLang="ja-JP" sz="1200" b="0" i="0" kern="1200" dirty="0">
                <a:solidFill>
                  <a:schemeClr val="tx1"/>
                </a:solidFill>
                <a:effectLst/>
                <a:latin typeface="+mn-lt"/>
                <a:ea typeface="+mn-ea"/>
                <a:cs typeface="+mn-cs"/>
              </a:rPr>
              <a:t>(3x3x3)</a:t>
            </a:r>
            <a:r>
              <a:rPr kumimoji="1" lang="ja-JP" altLang="en-US" sz="1200" b="0" i="0" kern="1200" dirty="0">
                <a:solidFill>
                  <a:schemeClr val="tx1"/>
                </a:solidFill>
                <a:effectLst/>
                <a:latin typeface="+mn-lt"/>
                <a:ea typeface="+mn-ea"/>
                <a:cs typeface="+mn-cs"/>
              </a:rPr>
              <a:t>のカーネルになります。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出力が複数ある場合には、カーネルが複数になります。</a:t>
            </a:r>
          </a:p>
          <a:p>
            <a:r>
              <a:rPr kumimoji="1" lang="ja-JP" altLang="en-US" sz="1200" b="0" i="0" kern="1200" dirty="0">
                <a:solidFill>
                  <a:schemeClr val="tx1"/>
                </a:solidFill>
                <a:effectLst/>
                <a:latin typeface="+mn-lt"/>
                <a:ea typeface="+mn-ea"/>
                <a:cs typeface="+mn-cs"/>
              </a:rPr>
              <a:t>例えば、この例でもし出力が </a:t>
            </a:r>
            <a:r>
              <a:rPr kumimoji="1" lang="en-US" altLang="ja-JP" sz="1200" b="0" i="0" kern="1200" dirty="0">
                <a:solidFill>
                  <a:schemeClr val="tx1"/>
                </a:solidFill>
                <a:effectLst/>
                <a:latin typeface="+mn-lt"/>
                <a:ea typeface="+mn-ea"/>
                <a:cs typeface="+mn-cs"/>
              </a:rPr>
              <a:t>10</a:t>
            </a:r>
            <a:r>
              <a:rPr kumimoji="1" lang="ja-JP" altLang="en-US" sz="1200" b="0" i="0" kern="1200" dirty="0">
                <a:solidFill>
                  <a:schemeClr val="tx1"/>
                </a:solidFill>
                <a:effectLst/>
                <a:latin typeface="+mn-lt"/>
                <a:ea typeface="+mn-ea"/>
                <a:cs typeface="+mn-cs"/>
              </a:rPr>
              <a:t>チャンネルなら</a:t>
            </a:r>
            <a:r>
              <a:rPr kumimoji="1" lang="en-US" altLang="ja-JP" sz="1200" b="0" i="0" kern="1200" dirty="0">
                <a:solidFill>
                  <a:schemeClr val="tx1"/>
                </a:solidFill>
                <a:effectLst/>
                <a:latin typeface="+mn-lt"/>
                <a:ea typeface="+mn-ea"/>
                <a:cs typeface="+mn-cs"/>
              </a:rPr>
              <a:t>(3x3x3)</a:t>
            </a:r>
            <a:r>
              <a:rPr kumimoji="1" lang="ja-JP" altLang="en-US" sz="1200" b="0" i="0" kern="1200" dirty="0">
                <a:solidFill>
                  <a:schemeClr val="tx1"/>
                </a:solidFill>
                <a:effectLst/>
                <a:latin typeface="+mn-lt"/>
                <a:ea typeface="+mn-ea"/>
                <a:cs typeface="+mn-cs"/>
              </a:rPr>
              <a:t>のカーネルが </a:t>
            </a:r>
            <a:r>
              <a:rPr kumimoji="1" lang="en-US" altLang="ja-JP" sz="1200" b="0" i="0" kern="1200" dirty="0">
                <a:solidFill>
                  <a:schemeClr val="tx1"/>
                </a:solidFill>
                <a:effectLst/>
                <a:latin typeface="+mn-lt"/>
                <a:ea typeface="+mn-ea"/>
                <a:cs typeface="+mn-cs"/>
              </a:rPr>
              <a:t>10</a:t>
            </a:r>
            <a:r>
              <a:rPr kumimoji="1" lang="ja-JP" altLang="en-US" sz="1200" b="0" i="0" kern="1200" dirty="0">
                <a:solidFill>
                  <a:schemeClr val="tx1"/>
                </a:solidFill>
                <a:effectLst/>
                <a:latin typeface="+mn-lt"/>
                <a:ea typeface="+mn-ea"/>
                <a:cs typeface="+mn-cs"/>
              </a:rPr>
              <a:t>種類になります。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このように、チャンネルが多いほどピクセル当たりの計算量もメモリ使用量も増えます。</a:t>
            </a:r>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16</a:t>
            </a:fld>
            <a:endParaRPr kumimoji="1" lang="ja-JP" altLang="en-US"/>
          </a:p>
        </p:txBody>
      </p:sp>
    </p:spTree>
    <p:extLst>
      <p:ext uri="{BB962C8B-B14F-4D97-AF65-F5344CB8AC3E}">
        <p14:creationId xmlns:p14="http://schemas.microsoft.com/office/powerpoint/2010/main" val="4170572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入力のカラー画像なら</a:t>
            </a:r>
            <a:r>
              <a:rPr kumimoji="1" lang="en-US" altLang="ja-JP" sz="1200" b="0" i="0" kern="1200" dirty="0">
                <a:solidFill>
                  <a:schemeClr val="tx1"/>
                </a:solidFill>
                <a:effectLst/>
                <a:latin typeface="+mn-lt"/>
                <a:ea typeface="+mn-ea"/>
                <a:cs typeface="+mn-cs"/>
              </a:rPr>
              <a:t>RGB</a:t>
            </a:r>
            <a:r>
              <a:rPr kumimoji="1" lang="ja-JP" altLang="en-US" sz="1200" b="0" i="0" kern="1200" dirty="0">
                <a:solidFill>
                  <a:schemeClr val="tx1"/>
                </a:solidFill>
                <a:effectLst/>
                <a:latin typeface="+mn-lt"/>
                <a:ea typeface="+mn-ea"/>
                <a:cs typeface="+mn-cs"/>
              </a:rPr>
              <a:t>ですが、中間層の 各チャンネルはそれぞれ 異なる情報を持っています。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ここに示す例では、そのピクセルが </a:t>
            </a:r>
            <a:r>
              <a:rPr kumimoji="1" lang="en-US" altLang="ja-JP" sz="1200" b="0" i="0" kern="1200" dirty="0">
                <a:solidFill>
                  <a:schemeClr val="tx1"/>
                </a:solidFill>
                <a:effectLst/>
                <a:latin typeface="+mn-lt"/>
                <a:ea typeface="+mn-ea"/>
                <a:cs typeface="+mn-cs"/>
              </a:rPr>
              <a:t>table</a:t>
            </a:r>
            <a:r>
              <a:rPr kumimoji="1" lang="ja-JP" altLang="en-US" sz="1200" b="0" i="0" kern="1200" dirty="0">
                <a:solidFill>
                  <a:schemeClr val="tx1"/>
                </a:solidFill>
                <a:effectLst/>
                <a:latin typeface="+mn-lt"/>
                <a:ea typeface="+mn-ea"/>
                <a:cs typeface="+mn-cs"/>
              </a:rPr>
              <a:t> に 属しているかを 表す チャンネル、</a:t>
            </a:r>
            <a:endParaRPr kumimoji="1" lang="en-US" altLang="ja-JP"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Chair</a:t>
            </a:r>
            <a:r>
              <a:rPr kumimoji="1" lang="ja-JP" altLang="en-US" sz="1200" b="0" i="0" kern="1200" dirty="0">
                <a:solidFill>
                  <a:schemeClr val="tx1"/>
                </a:solidFill>
                <a:effectLst/>
                <a:latin typeface="+mn-lt"/>
                <a:ea typeface="+mn-ea"/>
                <a:cs typeface="+mn-cs"/>
              </a:rPr>
              <a:t> に属しているかを 表すチャンネルなどです</a:t>
            </a:r>
            <a:r>
              <a:rPr lang="ja-JP" altLang="en-US" dirty="0"/>
              <a:t>ね</a:t>
            </a:r>
            <a:r>
              <a:rPr kumimoji="1" lang="ja-JP" altLang="en-US" sz="1200" b="0" i="0" kern="1200" dirty="0">
                <a:solidFill>
                  <a:schemeClr val="tx1"/>
                </a:solidFill>
                <a:effectLst/>
                <a:latin typeface="+mn-lt"/>
                <a:ea typeface="+mn-ea"/>
                <a:cs typeface="+mn-cs"/>
              </a:rPr>
              <a:t>。</a:t>
            </a:r>
          </a:p>
          <a:p>
            <a:r>
              <a:rPr kumimoji="1" lang="ja-JP" altLang="en-US" sz="1200" b="0" i="0" kern="1200" dirty="0">
                <a:solidFill>
                  <a:schemeClr val="tx1"/>
                </a:solidFill>
                <a:effectLst/>
                <a:latin typeface="+mn-lt"/>
                <a:ea typeface="+mn-ea"/>
                <a:cs typeface="+mn-cs"/>
              </a:rPr>
              <a:t>もちろん、かならずしも人間が 解釈して 言葉で 表せる 情報とは限りません。</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神経回路網に 表現力を持たせるため、多数のチャンネルが用いられます。</a:t>
            </a:r>
          </a:p>
          <a:p>
            <a:r>
              <a:rPr kumimoji="1" lang="ja-JP" altLang="en-US" sz="1200" b="0" i="0" kern="1200" dirty="0">
                <a:solidFill>
                  <a:schemeClr val="tx1"/>
                </a:solidFill>
                <a:effectLst/>
                <a:latin typeface="+mn-lt"/>
                <a:ea typeface="+mn-ea"/>
                <a:cs typeface="+mn-cs"/>
              </a:rPr>
              <a:t>例えば </a:t>
            </a:r>
            <a:r>
              <a:rPr kumimoji="1" lang="en-US" altLang="ja-JP" sz="1200" b="0" i="0" kern="1200" dirty="0">
                <a:solidFill>
                  <a:schemeClr val="tx1"/>
                </a:solidFill>
                <a:effectLst/>
                <a:latin typeface="+mn-lt"/>
                <a:ea typeface="+mn-ea"/>
                <a:cs typeface="+mn-cs"/>
              </a:rPr>
              <a:t>256 </a:t>
            </a:r>
            <a:r>
              <a:rPr kumimoji="1" lang="ja-JP" altLang="en-US" sz="1200" b="0" i="0" kern="1200" dirty="0">
                <a:solidFill>
                  <a:schemeClr val="tx1"/>
                </a:solidFill>
                <a:effectLst/>
                <a:latin typeface="+mn-lt"/>
                <a:ea typeface="+mn-ea"/>
                <a:cs typeface="+mn-cs"/>
              </a:rPr>
              <a:t>とか </a:t>
            </a:r>
            <a:r>
              <a:rPr kumimoji="1" lang="en-US" altLang="ja-JP" sz="1200" b="0" i="0" kern="1200" dirty="0">
                <a:solidFill>
                  <a:schemeClr val="tx1"/>
                </a:solidFill>
                <a:effectLst/>
                <a:latin typeface="+mn-lt"/>
                <a:ea typeface="+mn-ea"/>
                <a:cs typeface="+mn-cs"/>
              </a:rPr>
              <a:t>512 </a:t>
            </a:r>
            <a:r>
              <a:rPr kumimoji="1" lang="ja-JP" altLang="en-US" sz="1200" b="0" i="0" kern="1200" dirty="0">
                <a:solidFill>
                  <a:schemeClr val="tx1"/>
                </a:solidFill>
                <a:effectLst/>
                <a:latin typeface="+mn-lt"/>
                <a:ea typeface="+mn-ea"/>
                <a:cs typeface="+mn-cs"/>
              </a:rPr>
              <a:t>とかが用いられます。</a:t>
            </a:r>
          </a:p>
          <a:p>
            <a:r>
              <a:rPr kumimoji="1" lang="ja-JP" altLang="en-US" sz="1200" b="0" i="0" kern="1200" dirty="0">
                <a:solidFill>
                  <a:schemeClr val="tx1"/>
                </a:solidFill>
                <a:effectLst/>
                <a:latin typeface="+mn-lt"/>
                <a:ea typeface="+mn-ea"/>
                <a:cs typeface="+mn-cs"/>
              </a:rPr>
              <a:t> </a:t>
            </a:r>
          </a:p>
          <a:p>
            <a:r>
              <a:rPr kumimoji="1" lang="ja-JP" altLang="en-US" sz="1200" b="0" i="0" kern="1200" dirty="0">
                <a:solidFill>
                  <a:schemeClr val="tx1"/>
                </a:solidFill>
                <a:effectLst/>
                <a:latin typeface="+mn-lt"/>
                <a:ea typeface="+mn-ea"/>
                <a:cs typeface="+mn-cs"/>
              </a:rPr>
              <a:t>有効のチャンネルが出力に影響します。</a:t>
            </a:r>
          </a:p>
          <a:p>
            <a:r>
              <a:rPr kumimoji="1" lang="ja-JP" altLang="en-US" sz="1200" b="0" i="0" kern="1200" dirty="0">
                <a:solidFill>
                  <a:schemeClr val="tx1"/>
                </a:solidFill>
                <a:effectLst/>
                <a:latin typeface="+mn-lt"/>
                <a:ea typeface="+mn-ea"/>
                <a:cs typeface="+mn-cs"/>
              </a:rPr>
              <a:t>無効のチャンネルは値が</a:t>
            </a:r>
            <a:r>
              <a:rPr kumimoji="1" lang="en-US" altLang="ja-JP" sz="1200" b="0" i="0" kern="1200" dirty="0">
                <a:solidFill>
                  <a:schemeClr val="tx1"/>
                </a:solidFill>
                <a:effectLst/>
                <a:latin typeface="+mn-lt"/>
                <a:ea typeface="+mn-ea"/>
                <a:cs typeface="+mn-cs"/>
              </a:rPr>
              <a:t>0</a:t>
            </a:r>
            <a:r>
              <a:rPr kumimoji="1" lang="ja-JP" altLang="en-US" sz="1200" b="0" i="0" kern="1200" dirty="0">
                <a:solidFill>
                  <a:schemeClr val="tx1"/>
                </a:solidFill>
                <a:effectLst/>
                <a:latin typeface="+mn-lt"/>
                <a:ea typeface="+mn-ea"/>
                <a:cs typeface="+mn-cs"/>
              </a:rPr>
              <a:t>なので影響しませんが、有効・無効に関係なく、チャンネルの計算処理は全部一緒です。</a:t>
            </a:r>
          </a:p>
          <a:p>
            <a:r>
              <a:rPr kumimoji="1" lang="ja-JP" altLang="en-US" sz="1200" b="0" i="0" kern="1200" dirty="0">
                <a:solidFill>
                  <a:schemeClr val="tx1"/>
                </a:solidFill>
                <a:effectLst/>
                <a:latin typeface="+mn-lt"/>
                <a:ea typeface="+mn-ea"/>
                <a:cs typeface="+mn-cs"/>
              </a:rPr>
              <a:t>個別のピクセルにおいて、多数のチャンネルの</a:t>
            </a:r>
            <a:r>
              <a:rPr lang="ja-JP" altLang="en-US" dirty="0"/>
              <a:t>内</a:t>
            </a:r>
            <a:r>
              <a:rPr kumimoji="1" lang="ja-JP" altLang="en-US" sz="1200" b="0" i="0" kern="1200" dirty="0">
                <a:solidFill>
                  <a:schemeClr val="tx1"/>
                </a:solidFill>
                <a:effectLst/>
                <a:latin typeface="+mn-lt"/>
                <a:ea typeface="+mn-ea"/>
                <a:cs typeface="+mn-cs"/>
              </a:rPr>
              <a:t>、</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有効なのが</a:t>
            </a:r>
            <a:r>
              <a:rPr lang="ja-JP" altLang="en-US" dirty="0"/>
              <a:t> </a:t>
            </a:r>
            <a:r>
              <a:rPr kumimoji="1" lang="ja-JP" altLang="en-US" sz="1200" b="0" i="0" kern="1200" dirty="0">
                <a:solidFill>
                  <a:schemeClr val="tx1"/>
                </a:solidFill>
                <a:effectLst/>
                <a:latin typeface="+mn-lt"/>
                <a:ea typeface="+mn-ea"/>
                <a:cs typeface="+mn-cs"/>
              </a:rPr>
              <a:t>ごく一部 しかないとしたら、メモリ使用量と 演算コストの両面で非効率です。</a:t>
            </a:r>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17</a:t>
            </a:fld>
            <a:endParaRPr kumimoji="1" lang="ja-JP" altLang="en-US"/>
          </a:p>
        </p:txBody>
      </p:sp>
    </p:spTree>
    <p:extLst>
      <p:ext uri="{BB962C8B-B14F-4D97-AF65-F5344CB8AC3E}">
        <p14:creationId xmlns:p14="http://schemas.microsoft.com/office/powerpoint/2010/main" val="3455540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画像の品質や 描画できるドメインの拡大を求めるほどチャンネル数が増えます。</a:t>
            </a:r>
          </a:p>
          <a:p>
            <a:r>
              <a:rPr kumimoji="1" lang="ja-JP" altLang="en-US" sz="1200" b="0" i="0" kern="1200" dirty="0">
                <a:solidFill>
                  <a:schemeClr val="tx1"/>
                </a:solidFill>
                <a:effectLst/>
                <a:latin typeface="+mn-lt"/>
                <a:ea typeface="+mn-ea"/>
                <a:cs typeface="+mn-cs"/>
              </a:rPr>
              <a:t>チャンネル数が増えれば、無関係なチャンネルによる非効率も大きくなり、スケーラビリティのボトルネックになってしまう可能性があります。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実行速度の最適化は、最終的</a:t>
            </a:r>
            <a:r>
              <a:rPr lang="ja-JP" altLang="en-US" dirty="0"/>
              <a:t>には </a:t>
            </a:r>
            <a:r>
              <a:rPr kumimoji="1" lang="ja-JP" altLang="en-US" sz="1200" b="0" i="0" kern="1200" dirty="0">
                <a:solidFill>
                  <a:schemeClr val="tx1"/>
                </a:solidFill>
                <a:effectLst/>
                <a:latin typeface="+mn-lt"/>
                <a:ea typeface="+mn-ea"/>
                <a:cs typeface="+mn-cs"/>
              </a:rPr>
              <a:t>速度のためでなく、スケーラビリティのためです。</a:t>
            </a:r>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18</a:t>
            </a:fld>
            <a:endParaRPr kumimoji="1" lang="ja-JP" altLang="en-US"/>
          </a:p>
        </p:txBody>
      </p:sp>
    </p:spTree>
    <p:extLst>
      <p:ext uri="{BB962C8B-B14F-4D97-AF65-F5344CB8AC3E}">
        <p14:creationId xmlns:p14="http://schemas.microsoft.com/office/powerpoint/2010/main" val="3491171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プロセス間の同期のオーバーヘッドについて考えてみます。</a:t>
            </a:r>
          </a:p>
          <a:p>
            <a:r>
              <a:rPr kumimoji="1" lang="ja-JP" altLang="en-US" sz="1200" b="0" i="0" kern="1200" dirty="0">
                <a:solidFill>
                  <a:schemeClr val="tx1"/>
                </a:solidFill>
                <a:effectLst/>
                <a:latin typeface="+mn-lt"/>
                <a:ea typeface="+mn-ea"/>
                <a:cs typeface="+mn-cs"/>
              </a:rPr>
              <a:t>原則的に、内部のシンクロは速く、外部のシンクロは遅いです。</a:t>
            </a:r>
          </a:p>
          <a:p>
            <a:r>
              <a:rPr kumimoji="1" lang="ja-JP" altLang="en-US" sz="1200" b="0" i="0" kern="1200" dirty="0">
                <a:solidFill>
                  <a:schemeClr val="tx1"/>
                </a:solidFill>
                <a:effectLst/>
                <a:latin typeface="+mn-lt"/>
                <a:ea typeface="+mn-ea"/>
                <a:cs typeface="+mn-cs"/>
              </a:rPr>
              <a:t> </a:t>
            </a:r>
          </a:p>
          <a:p>
            <a:r>
              <a:rPr kumimoji="1" lang="ja-JP" altLang="en-US" sz="1200" b="0" i="0" kern="1200" dirty="0">
                <a:solidFill>
                  <a:schemeClr val="tx1"/>
                </a:solidFill>
                <a:effectLst/>
                <a:latin typeface="+mn-lt"/>
                <a:ea typeface="+mn-ea"/>
                <a:cs typeface="+mn-cs"/>
              </a:rPr>
              <a:t>別</a:t>
            </a:r>
            <a:r>
              <a:rPr kumimoji="1" lang="en-US" altLang="ja-JP" sz="1200" b="0" i="0" kern="1200" dirty="0">
                <a:solidFill>
                  <a:schemeClr val="tx1"/>
                </a:solidFill>
                <a:effectLst/>
                <a:latin typeface="+mn-lt"/>
                <a:ea typeface="+mn-ea"/>
                <a:cs typeface="+mn-cs"/>
              </a:rPr>
              <a:t>SM</a:t>
            </a:r>
            <a:r>
              <a:rPr kumimoji="1" lang="ja-JP" altLang="en-US" sz="1200" b="0" i="0" kern="1200" dirty="0">
                <a:solidFill>
                  <a:schemeClr val="tx1"/>
                </a:solidFill>
                <a:effectLst/>
                <a:latin typeface="+mn-lt"/>
                <a:ea typeface="+mn-ea"/>
                <a:cs typeface="+mn-cs"/>
              </a:rPr>
              <a:t>の間でのシンクロは基本的にシェーダを再起動するので、非常に遅いです。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GPU</a:t>
            </a:r>
            <a:r>
              <a:rPr kumimoji="1" lang="ja-JP" altLang="en-US" sz="1200" b="0" i="0" kern="1200" dirty="0">
                <a:solidFill>
                  <a:schemeClr val="tx1"/>
                </a:solidFill>
                <a:effectLst/>
                <a:latin typeface="+mn-lt"/>
                <a:ea typeface="+mn-ea"/>
                <a:cs typeface="+mn-cs"/>
              </a:rPr>
              <a:t>に詳しい方は </a:t>
            </a:r>
            <a:r>
              <a:rPr kumimoji="1" lang="en-US" altLang="ja-JP" sz="1200" b="0" i="0" kern="1200" dirty="0">
                <a:solidFill>
                  <a:schemeClr val="tx1"/>
                </a:solidFill>
                <a:effectLst/>
                <a:latin typeface="+mn-lt"/>
                <a:ea typeface="+mn-ea"/>
                <a:cs typeface="+mn-cs"/>
              </a:rPr>
              <a:t>Warp</a:t>
            </a:r>
            <a:r>
              <a:rPr kumimoji="1" lang="ja-JP" altLang="en-US" sz="1200" b="0" i="0" kern="1200" dirty="0">
                <a:solidFill>
                  <a:schemeClr val="tx1"/>
                </a:solidFill>
                <a:effectLst/>
                <a:latin typeface="+mn-lt"/>
                <a:ea typeface="+mn-ea"/>
                <a:cs typeface="+mn-cs"/>
              </a:rPr>
              <a:t>内 同期 の </a:t>
            </a:r>
            <a:r>
              <a:rPr kumimoji="1" lang="en-US" altLang="ja-JP" sz="1200" b="0" i="0" kern="1200" dirty="0">
                <a:solidFill>
                  <a:schemeClr val="tx1"/>
                </a:solidFill>
                <a:effectLst/>
                <a:latin typeface="+mn-lt"/>
                <a:ea typeface="+mn-ea"/>
                <a:cs typeface="+mn-cs"/>
              </a:rPr>
              <a:t>20 Clock Cycles </a:t>
            </a:r>
            <a:r>
              <a:rPr kumimoji="1" lang="ja-JP" altLang="en-US" sz="1200" b="0" i="0" kern="1200" dirty="0">
                <a:solidFill>
                  <a:schemeClr val="tx1"/>
                </a:solidFill>
                <a:effectLst/>
                <a:latin typeface="+mn-lt"/>
                <a:ea typeface="+mn-ea"/>
                <a:cs typeface="+mn-cs"/>
              </a:rPr>
              <a:t>を見れば驚くかも知れません。</a:t>
            </a:r>
          </a:p>
          <a:p>
            <a:r>
              <a:rPr kumimoji="1" lang="ja-JP" altLang="en-US" sz="1200" b="0" i="0" kern="1200" dirty="0">
                <a:solidFill>
                  <a:schemeClr val="tx1"/>
                </a:solidFill>
                <a:effectLst/>
                <a:latin typeface="+mn-lt"/>
                <a:ea typeface="+mn-ea"/>
                <a:cs typeface="+mn-cs"/>
              </a:rPr>
              <a:t>でも最近の </a:t>
            </a:r>
            <a:r>
              <a:rPr kumimoji="1" lang="en-US" altLang="ja-JP" sz="1200" b="0" i="0" kern="1200" dirty="0">
                <a:solidFill>
                  <a:schemeClr val="tx1"/>
                </a:solidFill>
                <a:effectLst/>
                <a:latin typeface="+mn-lt"/>
                <a:ea typeface="+mn-ea"/>
                <a:cs typeface="+mn-cs"/>
              </a:rPr>
              <a:t>Ampere </a:t>
            </a:r>
            <a:r>
              <a:rPr kumimoji="1" lang="ja-JP" altLang="en-US" sz="1200" b="0" i="0" kern="1200" dirty="0">
                <a:solidFill>
                  <a:schemeClr val="tx1"/>
                </a:solidFill>
                <a:effectLst/>
                <a:latin typeface="+mn-lt"/>
                <a:ea typeface="+mn-ea"/>
                <a:cs typeface="+mn-cs"/>
              </a:rPr>
              <a:t>世代で新しい命令が出ています。</a:t>
            </a:r>
            <a:r>
              <a:rPr kumimoji="1" lang="en-US" altLang="ja-JP" sz="1200" b="0" i="0" kern="1200" dirty="0">
                <a:solidFill>
                  <a:schemeClr val="tx1"/>
                </a:solidFill>
                <a:effectLst/>
                <a:latin typeface="+mn-lt"/>
                <a:ea typeface="+mn-ea"/>
                <a:cs typeface="+mn-cs"/>
              </a:rPr>
              <a:t>Warp</a:t>
            </a:r>
            <a:r>
              <a:rPr kumimoji="1" lang="ja-JP" altLang="en-US" sz="1200" b="0" i="0" kern="1200" dirty="0">
                <a:solidFill>
                  <a:schemeClr val="tx1"/>
                </a:solidFill>
                <a:effectLst/>
                <a:latin typeface="+mn-lt"/>
                <a:ea typeface="+mn-ea"/>
                <a:cs typeface="+mn-cs"/>
              </a:rPr>
              <a:t>全体の一発で変数が共有できます。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同期の </a:t>
            </a:r>
            <a:r>
              <a:rPr kumimoji="1" lang="en-US" altLang="ja-JP" sz="1200" b="0" i="0" kern="1200" dirty="0">
                <a:solidFill>
                  <a:schemeClr val="tx1"/>
                </a:solidFill>
                <a:effectLst/>
                <a:latin typeface="+mn-lt"/>
                <a:ea typeface="+mn-ea"/>
                <a:cs typeface="+mn-cs"/>
              </a:rPr>
              <a:t>Clock Cycles </a:t>
            </a:r>
            <a:r>
              <a:rPr kumimoji="1" lang="ja-JP" altLang="en-US" sz="1200" b="0" i="0" kern="1200" dirty="0">
                <a:solidFill>
                  <a:schemeClr val="tx1"/>
                </a:solidFill>
                <a:effectLst/>
                <a:latin typeface="+mn-lt"/>
                <a:ea typeface="+mn-ea"/>
                <a:cs typeface="+mn-cs"/>
              </a:rPr>
              <a:t>は色々な条件に影響されるので、ここに出したのが正確な数字ではないです。</a:t>
            </a:r>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19</a:t>
            </a:fld>
            <a:endParaRPr kumimoji="1" lang="ja-JP" altLang="en-US"/>
          </a:p>
        </p:txBody>
      </p:sp>
    </p:spTree>
    <p:extLst>
      <p:ext uri="{BB962C8B-B14F-4D97-AF65-F5344CB8AC3E}">
        <p14:creationId xmlns:p14="http://schemas.microsoft.com/office/powerpoint/2010/main" val="1944491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本セッションは以下のような内容になっています。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2</a:t>
            </a:fld>
            <a:endParaRPr kumimoji="1" lang="ja-JP" altLang="en-US"/>
          </a:p>
        </p:txBody>
      </p:sp>
    </p:spTree>
    <p:extLst>
      <p:ext uri="{BB962C8B-B14F-4D97-AF65-F5344CB8AC3E}">
        <p14:creationId xmlns:p14="http://schemas.microsoft.com/office/powerpoint/2010/main" val="2510904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ここで、考えたいデータ依存性とは、あるピクセルの出力が 入力のどの範囲に依存しているかと言うことです。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つのピクセルだけを見ても、</a:t>
            </a:r>
            <a:r>
              <a:rPr kumimoji="1" lang="en-US" altLang="ja-JP" sz="1200" b="0" i="0" kern="1200" dirty="0">
                <a:solidFill>
                  <a:schemeClr val="tx1"/>
                </a:solidFill>
                <a:effectLst/>
                <a:latin typeface="+mn-lt"/>
                <a:ea typeface="+mn-ea"/>
                <a:cs typeface="+mn-cs"/>
              </a:rPr>
              <a:t>RGB</a:t>
            </a:r>
            <a:r>
              <a:rPr kumimoji="1" lang="ja-JP" altLang="en-US" sz="1200" b="0" i="0" kern="1200" dirty="0">
                <a:solidFill>
                  <a:schemeClr val="tx1"/>
                </a:solidFill>
                <a:effectLst/>
                <a:latin typeface="+mn-lt"/>
                <a:ea typeface="+mn-ea"/>
                <a:cs typeface="+mn-cs"/>
              </a:rPr>
              <a:t>画像を 理解することはできません。</a:t>
            </a:r>
          </a:p>
          <a:p>
            <a:r>
              <a:rPr kumimoji="1" lang="ja-JP" altLang="en-US" sz="1200" b="0" i="0" kern="1200" dirty="0">
                <a:solidFill>
                  <a:schemeClr val="tx1"/>
                </a:solidFill>
                <a:effectLst/>
                <a:latin typeface="+mn-lt"/>
                <a:ea typeface="+mn-ea"/>
                <a:cs typeface="+mn-cs"/>
              </a:rPr>
              <a:t>そのため、認識力のためにはデータ依存性が必要になります。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しかし、最適化のためにはデータ依存性は 最低限にしたいです。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まず、畳み込みカーネルにおける依存性の 原因 をお見せします。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20</a:t>
            </a:fld>
            <a:endParaRPr kumimoji="1" lang="ja-JP" altLang="en-US"/>
          </a:p>
        </p:txBody>
      </p:sp>
    </p:spTree>
    <p:extLst>
      <p:ext uri="{BB962C8B-B14F-4D97-AF65-F5344CB8AC3E}">
        <p14:creationId xmlns:p14="http://schemas.microsoft.com/office/powerpoint/2010/main" val="2651904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「畳み込み神経回路網」では、畳み込みカーネルによるレイヤーを多数、重ね合わせてゆきます。</a:t>
            </a:r>
          </a:p>
          <a:p>
            <a:r>
              <a:rPr kumimoji="1" lang="ja-JP" altLang="en-US" sz="1200" b="0" i="0" kern="1200" dirty="0">
                <a:solidFill>
                  <a:schemeClr val="tx1"/>
                </a:solidFill>
                <a:effectLst/>
                <a:latin typeface="+mn-lt"/>
                <a:ea typeface="+mn-ea"/>
                <a:cs typeface="+mn-cs"/>
              </a:rPr>
              <a:t>あるレイヤーにおける畳み込みカーネルの出力が、次のレイヤーの入力になります。</a:t>
            </a:r>
          </a:p>
          <a:p>
            <a:r>
              <a:rPr kumimoji="1" lang="ja-JP" altLang="en-US" sz="1200" b="0" i="0" kern="1200" dirty="0">
                <a:solidFill>
                  <a:schemeClr val="tx1"/>
                </a:solidFill>
                <a:effectLst/>
                <a:latin typeface="+mn-lt"/>
                <a:ea typeface="+mn-ea"/>
                <a:cs typeface="+mn-cs"/>
              </a:rPr>
              <a:t>重ね合わせるため、実質的な入力領域は 徐々に広がってゆきます。</a:t>
            </a:r>
          </a:p>
          <a:p>
            <a:endParaRPr kumimoji="1" lang="en-US" altLang="ja-JP" dirty="0"/>
          </a:p>
          <a:p>
            <a:r>
              <a:rPr kumimoji="1" lang="ja-JP" altLang="en-US" sz="1200" b="0" i="0" kern="1200" dirty="0">
                <a:solidFill>
                  <a:schemeClr val="tx1"/>
                </a:solidFill>
                <a:effectLst/>
                <a:latin typeface="+mn-lt"/>
                <a:ea typeface="+mn-ea"/>
                <a:cs typeface="+mn-cs"/>
              </a:rPr>
              <a:t>先ほどの</a:t>
            </a:r>
            <a:r>
              <a:rPr kumimoji="1" lang="en-US" altLang="ja-JP" sz="1200" b="0" i="0" kern="1200" dirty="0">
                <a:solidFill>
                  <a:schemeClr val="tx1"/>
                </a:solidFill>
                <a:effectLst/>
                <a:latin typeface="+mn-lt"/>
                <a:ea typeface="+mn-ea"/>
                <a:cs typeface="+mn-cs"/>
              </a:rPr>
              <a:t>3x3</a:t>
            </a:r>
            <a:r>
              <a:rPr kumimoji="1" lang="ja-JP" altLang="en-US" sz="1200" b="0" i="0" kern="1200" dirty="0">
                <a:solidFill>
                  <a:schemeClr val="tx1"/>
                </a:solidFill>
                <a:effectLst/>
                <a:latin typeface="+mn-lt"/>
                <a:ea typeface="+mn-ea"/>
                <a:cs typeface="+mn-cs"/>
              </a:rPr>
              <a:t>カーネルの図ですね。</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21</a:t>
            </a:fld>
            <a:endParaRPr kumimoji="1" lang="ja-JP" altLang="en-US"/>
          </a:p>
        </p:txBody>
      </p:sp>
    </p:spTree>
    <p:extLst>
      <p:ext uri="{BB962C8B-B14F-4D97-AF65-F5344CB8AC3E}">
        <p14:creationId xmlns:p14="http://schemas.microsoft.com/office/powerpoint/2010/main" val="1634233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レイヤーを連続してかけてみます。</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22</a:t>
            </a:fld>
            <a:endParaRPr kumimoji="1" lang="ja-JP" altLang="en-US"/>
          </a:p>
        </p:txBody>
      </p:sp>
    </p:spTree>
    <p:extLst>
      <p:ext uri="{BB962C8B-B14F-4D97-AF65-F5344CB8AC3E}">
        <p14:creationId xmlns:p14="http://schemas.microsoft.com/office/powerpoint/2010/main" val="1396902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緑色はデータ依存性の範囲です。</a:t>
            </a:r>
          </a:p>
          <a:p>
            <a:r>
              <a:rPr kumimoji="1" lang="ja-JP" altLang="en-US" sz="1200" b="0" i="0" kern="1200" dirty="0">
                <a:solidFill>
                  <a:schemeClr val="tx1"/>
                </a:solidFill>
                <a:effectLst/>
                <a:latin typeface="+mn-lt"/>
                <a:ea typeface="+mn-ea"/>
                <a:cs typeface="+mn-cs"/>
              </a:rPr>
              <a:t>赤を中心としたカーネルから見た場合です。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23</a:t>
            </a:fld>
            <a:endParaRPr kumimoji="1" lang="ja-JP" altLang="en-US"/>
          </a:p>
        </p:txBody>
      </p:sp>
    </p:spTree>
    <p:extLst>
      <p:ext uri="{BB962C8B-B14F-4D97-AF65-F5344CB8AC3E}">
        <p14:creationId xmlns:p14="http://schemas.microsoft.com/office/powerpoint/2010/main" val="243769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このように、レイヤーが重なるほど、データ依存性が拡大していくため、</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遠くまで同期しないとならないです。</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24</a:t>
            </a:fld>
            <a:endParaRPr kumimoji="1" lang="ja-JP" altLang="en-US"/>
          </a:p>
        </p:txBody>
      </p:sp>
    </p:spTree>
    <p:extLst>
      <p:ext uri="{BB962C8B-B14F-4D97-AF65-F5344CB8AC3E}">
        <p14:creationId xmlns:p14="http://schemas.microsoft.com/office/powerpoint/2010/main" val="1602911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大域的なデータ依存性があると、各レイヤーの推移毎にシェーダを再起動する必要があります。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シェーダ再起動による同期は非常に遅いです。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独立した命令スケジューラー内部の同期の千倍くらい違います。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ドライバーと </a:t>
            </a:r>
            <a:r>
              <a:rPr kumimoji="1" lang="en-US" altLang="ja-JP" sz="1200" b="0" i="0" kern="1200" dirty="0">
                <a:solidFill>
                  <a:schemeClr val="tx1"/>
                </a:solidFill>
                <a:effectLst/>
                <a:latin typeface="+mn-lt"/>
                <a:ea typeface="+mn-ea"/>
                <a:cs typeface="+mn-cs"/>
              </a:rPr>
              <a:t>API </a:t>
            </a:r>
            <a:r>
              <a:rPr kumimoji="1" lang="ja-JP" altLang="en-US" sz="1200" b="0" i="0" kern="1200" dirty="0">
                <a:solidFill>
                  <a:schemeClr val="tx1"/>
                </a:solidFill>
                <a:effectLst/>
                <a:latin typeface="+mn-lt"/>
                <a:ea typeface="+mn-ea"/>
                <a:cs typeface="+mn-cs"/>
              </a:rPr>
              <a:t>の設定があれば シェーダ再起動よりもっと速い方法もありますが、</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やはり独立したスケジューラ内部の同期が もっとも速いです。</a:t>
            </a:r>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25</a:t>
            </a:fld>
            <a:endParaRPr kumimoji="1" lang="ja-JP" altLang="en-US"/>
          </a:p>
        </p:txBody>
      </p:sp>
    </p:spTree>
    <p:extLst>
      <p:ext uri="{BB962C8B-B14F-4D97-AF65-F5344CB8AC3E}">
        <p14:creationId xmlns:p14="http://schemas.microsoft.com/office/powerpoint/2010/main" val="297824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このように、畳み込みカーネルのレイヤーを　重ね合わせた畳み込み神経回路網を</a:t>
            </a:r>
            <a:r>
              <a:rPr kumimoji="1" lang="en-US" altLang="ja-JP" sz="1200" b="0" i="0" kern="1200" dirty="0">
                <a:solidFill>
                  <a:schemeClr val="tx1"/>
                </a:solidFill>
                <a:effectLst/>
                <a:latin typeface="+mn-lt"/>
                <a:ea typeface="+mn-ea"/>
                <a:cs typeface="+mn-cs"/>
              </a:rPr>
              <a:t>GPU</a:t>
            </a:r>
            <a:r>
              <a:rPr kumimoji="1" lang="ja-JP" altLang="en-US" sz="1200" b="0" i="0" kern="1200" dirty="0">
                <a:solidFill>
                  <a:schemeClr val="tx1"/>
                </a:solidFill>
                <a:effectLst/>
                <a:latin typeface="+mn-lt"/>
                <a:ea typeface="+mn-ea"/>
                <a:cs typeface="+mn-cs"/>
              </a:rPr>
              <a:t>でそのまま実装すると、</a:t>
            </a:r>
          </a:p>
          <a:p>
            <a:r>
              <a:rPr kumimoji="1" lang="ja-JP" altLang="en-US" sz="1200" b="0" i="0" kern="1200" dirty="0">
                <a:solidFill>
                  <a:schemeClr val="tx1"/>
                </a:solidFill>
                <a:effectLst/>
                <a:latin typeface="+mn-lt"/>
                <a:ea typeface="+mn-ea"/>
                <a:cs typeface="+mn-cs"/>
              </a:rPr>
              <a:t>データ依存性のため、出力をメモリに書き出し、次のシェーダを起動し、そのメモリを読み込む、という実装になります。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メモリの読み書き、シェーダ再起動による同期、どちらも非常に遅いです。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しかも、当該ピクセルに無関係なチャンネルに対しても処理が行われるのですから、とても非効率です。</a:t>
            </a:r>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26</a:t>
            </a:fld>
            <a:endParaRPr kumimoji="1" lang="ja-JP" altLang="en-US"/>
          </a:p>
        </p:txBody>
      </p:sp>
    </p:spTree>
    <p:extLst>
      <p:ext uri="{BB962C8B-B14F-4D97-AF65-F5344CB8AC3E}">
        <p14:creationId xmlns:p14="http://schemas.microsoft.com/office/powerpoint/2010/main" val="2032569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次に、神経回路網をリアルタイム描画に応用する場合の条件について考えてみましょう。</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この条件下においては効率化できる余地があることを主張したいです。</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27</a:t>
            </a:fld>
            <a:endParaRPr kumimoji="1" lang="ja-JP" altLang="en-US"/>
          </a:p>
        </p:txBody>
      </p:sp>
    </p:spTree>
    <p:extLst>
      <p:ext uri="{BB962C8B-B14F-4D97-AF65-F5344CB8AC3E}">
        <p14:creationId xmlns:p14="http://schemas.microsoft.com/office/powerpoint/2010/main" val="3971778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求めている情報がそのピクセルの中になければ、当然ながら他のピクセルも参照する必要が出てきます。</a:t>
            </a:r>
          </a:p>
          <a:p>
            <a:r>
              <a:rPr kumimoji="1" lang="ja-JP" altLang="en-US" sz="1200" b="0" i="0" kern="1200" dirty="0">
                <a:solidFill>
                  <a:schemeClr val="tx1"/>
                </a:solidFill>
                <a:effectLst/>
                <a:latin typeface="+mn-lt"/>
                <a:ea typeface="+mn-ea"/>
                <a:cs typeface="+mn-cs"/>
              </a:rPr>
              <a:t>すなわち、データ依存性が生じます。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色情報</a:t>
            </a:r>
            <a:r>
              <a:rPr kumimoji="1" lang="en-US" altLang="ja-JP" sz="1200" b="0" i="0" kern="1200" dirty="0">
                <a:solidFill>
                  <a:schemeClr val="tx1"/>
                </a:solidFill>
                <a:effectLst/>
                <a:latin typeface="+mn-lt"/>
                <a:ea typeface="+mn-ea"/>
                <a:cs typeface="+mn-cs"/>
              </a:rPr>
              <a:t>(RGB)</a:t>
            </a:r>
            <a:r>
              <a:rPr kumimoji="1" lang="ja-JP" altLang="en-US" sz="1200" b="0" i="0" kern="1200" dirty="0">
                <a:solidFill>
                  <a:schemeClr val="tx1"/>
                </a:solidFill>
                <a:effectLst/>
                <a:latin typeface="+mn-lt"/>
                <a:ea typeface="+mn-ea"/>
                <a:cs typeface="+mn-cs"/>
              </a:rPr>
              <a:t>のみの入力では、当該ピクセルの情報としては基本的に足りません。</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画像認識や、画像変換の場合なら、データ依存性は仕方ないことと言えます。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28</a:t>
            </a:fld>
            <a:endParaRPr kumimoji="1" lang="ja-JP" altLang="en-US"/>
          </a:p>
        </p:txBody>
      </p:sp>
    </p:spTree>
    <p:extLst>
      <p:ext uri="{BB962C8B-B14F-4D97-AF65-F5344CB8AC3E}">
        <p14:creationId xmlns:p14="http://schemas.microsoft.com/office/powerpoint/2010/main" val="2437525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a:solidFill>
                  <a:schemeClr val="tx1"/>
                </a:solidFill>
                <a:effectLst/>
                <a:latin typeface="+mn-lt"/>
                <a:ea typeface="+mn-ea"/>
                <a:cs typeface="+mn-cs"/>
              </a:rPr>
              <a:t>CG</a:t>
            </a:r>
            <a:r>
              <a:rPr kumimoji="1" lang="ja-JP" altLang="en-US" sz="1200" b="0" i="0" kern="1200" dirty="0">
                <a:solidFill>
                  <a:schemeClr val="tx1"/>
                </a:solidFill>
                <a:effectLst/>
                <a:latin typeface="+mn-lt"/>
                <a:ea typeface="+mn-ea"/>
                <a:cs typeface="+mn-cs"/>
              </a:rPr>
              <a:t>のレンダリングに</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を用いる場合には、事情が違います。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入力の構造や内容は不明ではありません。</a:t>
            </a:r>
          </a:p>
          <a:p>
            <a:r>
              <a:rPr kumimoji="1" lang="ja-JP" altLang="en-US" sz="1200" b="0" i="0" kern="1200" dirty="0">
                <a:solidFill>
                  <a:schemeClr val="tx1"/>
                </a:solidFill>
                <a:effectLst/>
                <a:latin typeface="+mn-lt"/>
                <a:ea typeface="+mn-ea"/>
                <a:cs typeface="+mn-cs"/>
              </a:rPr>
              <a:t>カメラやメッシュ、ライティング情報などのバイナリデータから我々がフレーム毎に用意するんですね。</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そのため、神経回路網の入力画像のピクセルに入れる情報は自由であり、必要に応じて追加することができます。</a:t>
            </a:r>
          </a:p>
          <a:p>
            <a:r>
              <a:rPr kumimoji="1" lang="ja-JP" altLang="en-US" sz="1200" b="0" i="0" kern="1200" dirty="0">
                <a:solidFill>
                  <a:schemeClr val="tx1"/>
                </a:solidFill>
                <a:effectLst/>
                <a:latin typeface="+mn-lt"/>
                <a:ea typeface="+mn-ea"/>
                <a:cs typeface="+mn-cs"/>
              </a:rPr>
              <a:t>入力情報を明示的に支配すれば、大域的なデータ依存性は必要ありません。</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この利点を活用するには手法の革新が必要です。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29</a:t>
            </a:fld>
            <a:endParaRPr kumimoji="1" lang="ja-JP" altLang="en-US"/>
          </a:p>
        </p:txBody>
      </p:sp>
    </p:spTree>
    <p:extLst>
      <p:ext uri="{BB962C8B-B14F-4D97-AF65-F5344CB8AC3E}">
        <p14:creationId xmlns:p14="http://schemas.microsoft.com/office/powerpoint/2010/main" val="3520950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まず、自己紹介とこのセッションの前提について話させていただきます。 </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3</a:t>
            </a:fld>
            <a:endParaRPr kumimoji="1" lang="ja-JP" altLang="en-US"/>
          </a:p>
        </p:txBody>
      </p:sp>
    </p:spTree>
    <p:extLst>
      <p:ext uri="{BB962C8B-B14F-4D97-AF65-F5344CB8AC3E}">
        <p14:creationId xmlns:p14="http://schemas.microsoft.com/office/powerpoint/2010/main" val="3656382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リアルタイム描画に特化した、</a:t>
            </a:r>
            <a:r>
              <a:rPr kumimoji="1" lang="en-US" altLang="ja-JP" sz="1200" b="0" i="0" kern="1200" dirty="0">
                <a:solidFill>
                  <a:schemeClr val="tx1"/>
                </a:solidFill>
                <a:effectLst/>
                <a:latin typeface="+mn-lt"/>
                <a:ea typeface="+mn-ea"/>
                <a:cs typeface="+mn-cs"/>
              </a:rPr>
              <a:t>GPU</a:t>
            </a:r>
            <a:r>
              <a:rPr kumimoji="1" lang="ja-JP" altLang="en-US" sz="1200" b="0" i="0" kern="1200" dirty="0">
                <a:solidFill>
                  <a:schemeClr val="tx1"/>
                </a:solidFill>
                <a:effectLst/>
                <a:latin typeface="+mn-lt"/>
                <a:ea typeface="+mn-ea"/>
                <a:cs typeface="+mn-cs"/>
              </a:rPr>
              <a:t>の非効率さを解決するアーキテクチャを提案します。</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30</a:t>
            </a:fld>
            <a:endParaRPr kumimoji="1" lang="ja-JP" altLang="en-US"/>
          </a:p>
        </p:txBody>
      </p:sp>
    </p:spTree>
    <p:extLst>
      <p:ext uri="{BB962C8B-B14F-4D97-AF65-F5344CB8AC3E}">
        <p14:creationId xmlns:p14="http://schemas.microsoft.com/office/powerpoint/2010/main" val="2829262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ここまでの議論で問題がはっきりしました。</a:t>
            </a:r>
          </a:p>
          <a:p>
            <a:r>
              <a:rPr kumimoji="1" lang="ja-JP" altLang="en-US" sz="1200" b="0" i="0" kern="1200" dirty="0">
                <a:solidFill>
                  <a:schemeClr val="tx1"/>
                </a:solidFill>
                <a:effectLst/>
                <a:latin typeface="+mn-lt"/>
                <a:ea typeface="+mn-ea"/>
                <a:cs typeface="+mn-cs"/>
              </a:rPr>
              <a:t>問題が分かれば、対策もそんなに複雑ではないです。</a:t>
            </a: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第一に、１</a:t>
            </a:r>
            <a:r>
              <a:rPr kumimoji="1" lang="en-US" altLang="ja-JP" sz="1200" b="0" i="0" kern="1200" dirty="0">
                <a:solidFill>
                  <a:schemeClr val="tx1"/>
                </a:solidFill>
                <a:effectLst/>
                <a:latin typeface="+mn-lt"/>
                <a:ea typeface="+mn-ea"/>
                <a:cs typeface="+mn-cs"/>
              </a:rPr>
              <a:t>x</a:t>
            </a:r>
            <a:r>
              <a:rPr kumimoji="1" lang="ja-JP" altLang="en-US" sz="1200" b="0" i="0" kern="1200" dirty="0">
                <a:solidFill>
                  <a:schemeClr val="tx1"/>
                </a:solidFill>
                <a:effectLst/>
                <a:latin typeface="+mn-lt"/>
                <a:ea typeface="+mn-ea"/>
                <a:cs typeface="+mn-cs"/>
              </a:rPr>
              <a:t>１のカーネルであれば、当該ピクセル以外の依存性がありません。</a:t>
            </a:r>
          </a:p>
          <a:p>
            <a:r>
              <a:rPr kumimoji="1" lang="ja-JP" altLang="en-US" sz="1200" b="0" i="0" kern="1200" dirty="0">
                <a:solidFill>
                  <a:schemeClr val="tx1"/>
                </a:solidFill>
                <a:effectLst/>
                <a:latin typeface="+mn-lt"/>
                <a:ea typeface="+mn-ea"/>
                <a:cs typeface="+mn-cs"/>
              </a:rPr>
              <a:t>つまり、１ｘ１の畳み込みカーネルとすることでデータ依存性の問題を解決できます。</a:t>
            </a: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第二に、レジスターの容量が少量なら、担当するピクセルも少量にすればよいのです。</a:t>
            </a:r>
          </a:p>
          <a:p>
            <a:r>
              <a:rPr kumimoji="1" lang="ja-JP" altLang="en-US" sz="1200" b="0" i="0" kern="1200" dirty="0">
                <a:solidFill>
                  <a:schemeClr val="tx1"/>
                </a:solidFill>
                <a:effectLst/>
                <a:latin typeface="+mn-lt"/>
                <a:ea typeface="+mn-ea"/>
                <a:cs typeface="+mn-cs"/>
              </a:rPr>
              <a:t>１６ｘ１６の独立タイルとすることでデータをレジスタに収めることにより、レイヤー推移の同期の問題を解決</a:t>
            </a:r>
            <a:r>
              <a:rPr lang="ja-JP" altLang="en-US" dirty="0"/>
              <a:t>し</a:t>
            </a:r>
            <a:r>
              <a:rPr kumimoji="1" lang="ja-JP" altLang="en-US" sz="1200" b="0" i="0" kern="1200" dirty="0">
                <a:solidFill>
                  <a:schemeClr val="tx1"/>
                </a:solidFill>
                <a:effectLst/>
                <a:latin typeface="+mn-lt"/>
                <a:ea typeface="+mn-ea"/>
                <a:cs typeface="+mn-cs"/>
              </a:rPr>
              <a:t>ます。</a:t>
            </a: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第三に、各タイルで適用される神経回路網が、そのタイルに関係しているチャンネルだけを利用することで、メモリと演算の無駄をなくします。</a:t>
            </a:r>
          </a:p>
          <a:p>
            <a:r>
              <a:rPr kumimoji="1" lang="ja-JP" altLang="en-US" sz="1200" b="0" i="0" kern="1200" dirty="0">
                <a:solidFill>
                  <a:schemeClr val="tx1"/>
                </a:solidFill>
                <a:effectLst/>
                <a:latin typeface="+mn-lt"/>
                <a:ea typeface="+mn-ea"/>
                <a:cs typeface="+mn-cs"/>
              </a:rPr>
              <a:t>実装は正直もう少し複雑になりますが、でも基本的に無効チャンネルが少ない神経回路網を使うようにします。</a:t>
            </a:r>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31</a:t>
            </a:fld>
            <a:endParaRPr kumimoji="1" lang="ja-JP" altLang="en-US"/>
          </a:p>
        </p:txBody>
      </p:sp>
    </p:spTree>
    <p:extLst>
      <p:ext uri="{BB962C8B-B14F-4D97-AF65-F5344CB8AC3E}">
        <p14:creationId xmlns:p14="http://schemas.microsoft.com/office/powerpoint/2010/main" val="3903402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入力画像の当該ピクセルの情報のみを用い、周囲のピクセルは用いません。</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これにより、計算処理が 減少し、データ依存性がなくなります。</a:t>
            </a: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周囲の情報を用いないため、</a:t>
            </a:r>
            <a:r>
              <a:rPr kumimoji="1" lang="en-US" altLang="ja-JP" sz="1200" b="0" i="0" kern="1200" dirty="0">
                <a:solidFill>
                  <a:schemeClr val="tx1"/>
                </a:solidFill>
                <a:effectLst/>
                <a:latin typeface="+mn-lt"/>
                <a:ea typeface="+mn-ea"/>
                <a:cs typeface="+mn-cs"/>
              </a:rPr>
              <a:t>RGB</a:t>
            </a:r>
            <a:r>
              <a:rPr kumimoji="1" lang="ja-JP" altLang="en-US" sz="1200" b="0" i="0" kern="1200" dirty="0">
                <a:solidFill>
                  <a:schemeClr val="tx1"/>
                </a:solidFill>
                <a:effectLst/>
                <a:latin typeface="+mn-lt"/>
                <a:ea typeface="+mn-ea"/>
                <a:cs typeface="+mn-cs"/>
              </a:rPr>
              <a:t>画像を深く理解する汎用的な神経回路網を 構築することはできません。</a:t>
            </a:r>
          </a:p>
          <a:p>
            <a:r>
              <a:rPr kumimoji="1" lang="ja-JP" altLang="en-US" sz="1200" b="0" i="0" kern="1200" dirty="0">
                <a:solidFill>
                  <a:schemeClr val="tx1"/>
                </a:solidFill>
                <a:effectLst/>
                <a:latin typeface="+mn-lt"/>
                <a:ea typeface="+mn-ea"/>
                <a:cs typeface="+mn-cs"/>
              </a:rPr>
              <a:t>このような単純な神経回路網が何の役に立つのか疑問に思われるかも知れません。</a:t>
            </a: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それは、顔の、ある 特定の位置をレンダリングすることのみに 特化した 専用の神経回路網にするのです。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32</a:t>
            </a:fld>
            <a:endParaRPr kumimoji="1" lang="ja-JP" altLang="en-US"/>
          </a:p>
        </p:txBody>
      </p:sp>
    </p:spTree>
    <p:extLst>
      <p:ext uri="{BB962C8B-B14F-4D97-AF65-F5344CB8AC3E}">
        <p14:creationId xmlns:p14="http://schemas.microsoft.com/office/powerpoint/2010/main" val="3639987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人類の歴史にも似ている発展が有りました。</a:t>
            </a:r>
          </a:p>
          <a:p>
            <a:r>
              <a:rPr kumimoji="1" lang="ja-JP" altLang="en-US" sz="1200" b="0" i="0" kern="1200" dirty="0">
                <a:solidFill>
                  <a:schemeClr val="tx1"/>
                </a:solidFill>
                <a:effectLst/>
                <a:latin typeface="+mn-lt"/>
                <a:ea typeface="+mn-ea"/>
                <a:cs typeface="+mn-cs"/>
              </a:rPr>
              <a:t>産業革命以前は、全体の工程、全部の 部位に対応できる、</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汎用的に 優秀な 職人が、一人や 少人数で 製作していました。</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しかし、産業革命によって、特定の作業にのみ 特化した</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狭い知識の専門家が分業する体制が確立され、</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非熟練労働者や、機械にも作業を任せられるようになりました。</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神経回路網にもそのような </a:t>
            </a:r>
            <a:r>
              <a:rPr kumimoji="1" lang="en-US" altLang="ja-JP" sz="1200" b="0" i="0" kern="1200" dirty="0">
                <a:solidFill>
                  <a:schemeClr val="tx1"/>
                </a:solidFill>
                <a:effectLst/>
                <a:latin typeface="+mn-lt"/>
                <a:ea typeface="+mn-ea"/>
                <a:cs typeface="+mn-cs"/>
              </a:rPr>
              <a:t>Deskilling (</a:t>
            </a:r>
            <a:r>
              <a:rPr kumimoji="1" lang="ja-JP" altLang="en-US" sz="1200" b="0" i="0" kern="1200" dirty="0">
                <a:solidFill>
                  <a:schemeClr val="tx1"/>
                </a:solidFill>
                <a:effectLst/>
                <a:latin typeface="+mn-lt"/>
                <a:ea typeface="+mn-ea"/>
                <a:cs typeface="+mn-cs"/>
              </a:rPr>
              <a:t>脱スキル化</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の考え方を応用できると思います。</a:t>
            </a:r>
          </a:p>
          <a:p>
            <a:r>
              <a:rPr kumimoji="1" lang="ja-JP" altLang="en-US" sz="1200" b="0" i="0" kern="1200" dirty="0">
                <a:solidFill>
                  <a:schemeClr val="tx1"/>
                </a:solidFill>
                <a:effectLst/>
                <a:latin typeface="+mn-lt"/>
                <a:ea typeface="+mn-ea"/>
                <a:cs typeface="+mn-cs"/>
              </a:rPr>
              <a:t>トレーニングの入力とアプリケーションの入力が合っているなら、狭いドメインでも問題ないはずです。</a:t>
            </a:r>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33</a:t>
            </a:fld>
            <a:endParaRPr kumimoji="1" lang="ja-JP" altLang="en-US"/>
          </a:p>
        </p:txBody>
      </p:sp>
    </p:spTree>
    <p:extLst>
      <p:ext uri="{BB962C8B-B14F-4D97-AF65-F5344CB8AC3E}">
        <p14:creationId xmlns:p14="http://schemas.microsoft.com/office/powerpoint/2010/main" val="749670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まず、画面全体をタイルに分割します。</a:t>
            </a:r>
          </a:p>
          <a:p>
            <a:r>
              <a:rPr kumimoji="1" lang="ja-JP" altLang="en-US" sz="1200" b="0" i="0" kern="1200" dirty="0">
                <a:solidFill>
                  <a:schemeClr val="tx1"/>
                </a:solidFill>
                <a:effectLst/>
                <a:latin typeface="+mn-lt"/>
                <a:ea typeface="+mn-ea"/>
                <a:cs typeface="+mn-cs"/>
              </a:rPr>
              <a:t>そして、各タイル内の 各ピクセルについて、その内容からハッシュを計算します。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ハッシュ値に応じて、異なる神経回路網の重みをロードします。</a:t>
            </a:r>
          </a:p>
          <a:p>
            <a:r>
              <a:rPr kumimoji="1" lang="ja-JP" altLang="en-US" sz="1200" b="0" i="0" kern="1200" dirty="0">
                <a:solidFill>
                  <a:schemeClr val="tx1"/>
                </a:solidFill>
                <a:effectLst/>
                <a:latin typeface="+mn-lt"/>
                <a:ea typeface="+mn-ea"/>
                <a:cs typeface="+mn-cs"/>
              </a:rPr>
              <a:t>最も単純な実装は、「配列 </a:t>
            </a:r>
            <a:r>
              <a:rPr kumimoji="1" lang="en-US" altLang="ja-JP" sz="1200" b="0" i="0" kern="1200" dirty="0">
                <a:solidFill>
                  <a:schemeClr val="tx1"/>
                </a:solidFill>
                <a:effectLst/>
                <a:latin typeface="+mn-lt"/>
                <a:ea typeface="+mn-ea"/>
                <a:cs typeface="+mn-cs"/>
              </a:rPr>
              <a:t>index</a:t>
            </a:r>
            <a:r>
              <a:rPr kumimoji="1" lang="ja-JP" altLang="en-US" sz="1200" b="0" i="0" kern="1200" dirty="0">
                <a:solidFill>
                  <a:schemeClr val="tx1"/>
                </a:solidFill>
                <a:effectLst/>
                <a:latin typeface="+mn-lt"/>
                <a:ea typeface="+mn-ea"/>
                <a:cs typeface="+mn-cs"/>
              </a:rPr>
              <a:t>＝ハッシュ」とすることです。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3D</a:t>
            </a:r>
            <a:r>
              <a:rPr kumimoji="1" lang="ja-JP" altLang="en-US" sz="1200" b="0" i="0" kern="1200" dirty="0">
                <a:solidFill>
                  <a:schemeClr val="tx1"/>
                </a:solidFill>
                <a:effectLst/>
                <a:latin typeface="+mn-lt"/>
                <a:ea typeface="+mn-ea"/>
                <a:cs typeface="+mn-cs"/>
              </a:rPr>
              <a:t>モデルのもつテクスチャ</a:t>
            </a:r>
            <a:r>
              <a:rPr kumimoji="1" lang="en-US" altLang="ja-JP" sz="1200" b="0" i="0" kern="1200" dirty="0">
                <a:solidFill>
                  <a:schemeClr val="tx1"/>
                </a:solidFill>
                <a:effectLst/>
                <a:latin typeface="+mn-lt"/>
                <a:ea typeface="+mn-ea"/>
                <a:cs typeface="+mn-cs"/>
              </a:rPr>
              <a:t>UV</a:t>
            </a:r>
            <a:r>
              <a:rPr kumimoji="1" lang="ja-JP" altLang="en-US" sz="1200" b="0" i="0" kern="1200" dirty="0">
                <a:solidFill>
                  <a:schemeClr val="tx1"/>
                </a:solidFill>
                <a:effectLst/>
                <a:latin typeface="+mn-lt"/>
                <a:ea typeface="+mn-ea"/>
                <a:cs typeface="+mn-cs"/>
              </a:rPr>
              <a:t>は、そのピクセルが顔のどの位置に当たるのかを</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一意に表しているので、ハッシュ値としてふさわしいです。</a:t>
            </a:r>
          </a:p>
          <a:p>
            <a:r>
              <a:rPr kumimoji="1" lang="ja-JP" altLang="en-US" sz="1200" b="0" i="0" kern="1200" dirty="0">
                <a:solidFill>
                  <a:schemeClr val="tx1"/>
                </a:solidFill>
                <a:effectLst/>
                <a:latin typeface="+mn-lt"/>
                <a:ea typeface="+mn-ea"/>
                <a:cs typeface="+mn-cs"/>
              </a:rPr>
              <a:t>もちろん、それ以外の情報をハッシュ値として用いることもできます。</a:t>
            </a:r>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34</a:t>
            </a:fld>
            <a:endParaRPr kumimoji="1" lang="ja-JP" altLang="en-US"/>
          </a:p>
        </p:txBody>
      </p:sp>
    </p:spTree>
    <p:extLst>
      <p:ext uri="{BB962C8B-B14F-4D97-AF65-F5344CB8AC3E}">
        <p14:creationId xmlns:p14="http://schemas.microsoft.com/office/powerpoint/2010/main" val="1039698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出力</a:t>
            </a:r>
            <a:r>
              <a:rPr lang="en-US" altLang="ja-JP" dirty="0"/>
              <a:t> = 0</a:t>
            </a:r>
          </a:p>
          <a:p>
            <a:r>
              <a:rPr lang="en-US" altLang="ja-JP" dirty="0"/>
              <a:t>for( pixel in tile )</a:t>
            </a:r>
          </a:p>
          <a:p>
            <a:r>
              <a:rPr lang="en-US" altLang="ja-JP" dirty="0"/>
              <a:t>{ </a:t>
            </a:r>
          </a:p>
          <a:p>
            <a:r>
              <a:rPr lang="en-US" altLang="ja-JP" dirty="0"/>
              <a:t>    </a:t>
            </a:r>
            <a:r>
              <a:rPr lang="ja-JP" altLang="en-US" dirty="0"/>
              <a:t>出力</a:t>
            </a:r>
            <a:r>
              <a:rPr lang="en-US" altLang="ja-JP" dirty="0"/>
              <a:t> |= 1&lt;&lt;((</a:t>
            </a:r>
            <a:r>
              <a:rPr lang="en-US" altLang="ja-JP" dirty="0" err="1"/>
              <a:t>static_cast</a:t>
            </a:r>
            <a:r>
              <a:rPr lang="en-US" altLang="ja-JP" dirty="0"/>
              <a:t>&lt;int&gt;( </a:t>
            </a:r>
            <a:r>
              <a:rPr lang="en-US" altLang="ja-JP" dirty="0" err="1"/>
              <a:t>pixel.u</a:t>
            </a:r>
            <a:r>
              <a:rPr lang="en-US" altLang="ja-JP" dirty="0"/>
              <a:t> * 8.0f )) % 8)</a:t>
            </a:r>
          </a:p>
          <a:p>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35</a:t>
            </a:fld>
            <a:endParaRPr kumimoji="1" lang="ja-JP" altLang="en-US"/>
          </a:p>
        </p:txBody>
      </p:sp>
    </p:spTree>
    <p:extLst>
      <p:ext uri="{BB962C8B-B14F-4D97-AF65-F5344CB8AC3E}">
        <p14:creationId xmlns:p14="http://schemas.microsoft.com/office/powerpoint/2010/main" val="566225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出力</a:t>
            </a:r>
            <a:r>
              <a:rPr lang="en-US" altLang="ja-JP" dirty="0"/>
              <a:t> |= 1&lt;&lt;((</a:t>
            </a:r>
            <a:r>
              <a:rPr lang="en-US" altLang="ja-JP" dirty="0" err="1"/>
              <a:t>static_cast</a:t>
            </a:r>
            <a:r>
              <a:rPr lang="en-US" altLang="ja-JP" dirty="0"/>
              <a:t>&lt;int&gt;( 0.8f * 8.0f )) % 8)</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36</a:t>
            </a:fld>
            <a:endParaRPr kumimoji="1" lang="ja-JP" altLang="en-US"/>
          </a:p>
        </p:txBody>
      </p:sp>
    </p:spTree>
    <p:extLst>
      <p:ext uri="{BB962C8B-B14F-4D97-AF65-F5344CB8AC3E}">
        <p14:creationId xmlns:p14="http://schemas.microsoft.com/office/powerpoint/2010/main" val="10629265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出力</a:t>
            </a:r>
            <a:r>
              <a:rPr lang="en-US" altLang="ja-JP" dirty="0"/>
              <a:t> |= 1&lt;&lt;((</a:t>
            </a:r>
            <a:r>
              <a:rPr lang="en-US" altLang="ja-JP" dirty="0" err="1"/>
              <a:t>static_cast</a:t>
            </a:r>
            <a:r>
              <a:rPr lang="en-US" altLang="ja-JP" dirty="0"/>
              <a:t>&lt;int&gt;( 0.2f * 8.0f )) % 8)</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37</a:t>
            </a:fld>
            <a:endParaRPr kumimoji="1" lang="ja-JP" altLang="en-US"/>
          </a:p>
        </p:txBody>
      </p:sp>
    </p:spTree>
    <p:extLst>
      <p:ext uri="{BB962C8B-B14F-4D97-AF65-F5344CB8AC3E}">
        <p14:creationId xmlns:p14="http://schemas.microsoft.com/office/powerpoint/2010/main" val="15986466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出力</a:t>
            </a:r>
            <a:r>
              <a:rPr lang="en-US" altLang="ja-JP" dirty="0"/>
              <a:t> |= 1&lt;&lt;((</a:t>
            </a:r>
            <a:r>
              <a:rPr lang="en-US" altLang="ja-JP" dirty="0" err="1"/>
              <a:t>static_cast</a:t>
            </a:r>
            <a:r>
              <a:rPr lang="en-US" altLang="ja-JP" dirty="0"/>
              <a:t>&lt;int&gt;( 1.0f * 8.0f )) % 8)</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38</a:t>
            </a:fld>
            <a:endParaRPr kumimoji="1" lang="ja-JP" altLang="en-US"/>
          </a:p>
        </p:txBody>
      </p:sp>
    </p:spTree>
    <p:extLst>
      <p:ext uri="{BB962C8B-B14F-4D97-AF65-F5344CB8AC3E}">
        <p14:creationId xmlns:p14="http://schemas.microsoft.com/office/powerpoint/2010/main" val="21478310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出力</a:t>
            </a:r>
            <a:r>
              <a:rPr lang="en-US" altLang="ja-JP" dirty="0"/>
              <a:t> |= 1&lt;&lt;((</a:t>
            </a:r>
            <a:r>
              <a:rPr lang="en-US" altLang="ja-JP" dirty="0" err="1"/>
              <a:t>static_cast</a:t>
            </a:r>
            <a:r>
              <a:rPr lang="en-US" altLang="ja-JP" dirty="0"/>
              <a:t>&lt;int&gt;( 0.1f * 8.0f )) % 8)</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39</a:t>
            </a:fld>
            <a:endParaRPr kumimoji="1" lang="ja-JP" altLang="en-US"/>
          </a:p>
        </p:txBody>
      </p:sp>
    </p:spTree>
    <p:extLst>
      <p:ext uri="{BB962C8B-B14F-4D97-AF65-F5344CB8AC3E}">
        <p14:creationId xmlns:p14="http://schemas.microsoft.com/office/powerpoint/2010/main" val="3138361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はじめまして、私はフレドリック</a:t>
            </a:r>
            <a:r>
              <a:rPr kumimoji="1" lang="ja-JP" altLang="en-US" sz="1200" b="0" i="0" u="none" strike="noStrike" kern="1200" dirty="0">
                <a:solidFill>
                  <a:schemeClr val="tx1"/>
                </a:solidFill>
                <a:effectLst/>
                <a:latin typeface="+mn-lt"/>
                <a:ea typeface="+mn-ea"/>
                <a:cs typeface="+mn-cs"/>
              </a:rPr>
              <a:t>・オット・マックス・フォルケ・</a:t>
            </a:r>
            <a:r>
              <a:rPr kumimoji="1" lang="ja-JP" altLang="en-US" sz="1200" b="0" i="0" kern="1200" dirty="0">
                <a:solidFill>
                  <a:schemeClr val="tx1"/>
                </a:solidFill>
                <a:effectLst/>
                <a:latin typeface="+mn-lt"/>
                <a:ea typeface="+mn-ea"/>
                <a:cs typeface="+mn-cs"/>
              </a:rPr>
              <a:t>ヘルツベルユと申します。</a:t>
            </a:r>
          </a:p>
          <a:p>
            <a:r>
              <a:rPr kumimoji="1" lang="ja-JP" altLang="en-US" sz="1200" b="0" i="0" kern="1200" dirty="0">
                <a:solidFill>
                  <a:schemeClr val="tx1"/>
                </a:solidFill>
                <a:effectLst/>
                <a:latin typeface="+mn-lt"/>
                <a:ea typeface="+mn-ea"/>
                <a:cs typeface="+mn-cs"/>
              </a:rPr>
              <a:t>スウェーデン人です。</a:t>
            </a:r>
          </a:p>
          <a:p>
            <a:r>
              <a:rPr kumimoji="1" lang="ja-JP" altLang="en-US" sz="1200" b="0" i="0" kern="1200" dirty="0">
                <a:solidFill>
                  <a:schemeClr val="tx1"/>
                </a:solidFill>
                <a:effectLst/>
                <a:latin typeface="+mn-lt"/>
                <a:ea typeface="+mn-ea"/>
                <a:cs typeface="+mn-cs"/>
              </a:rPr>
              <a:t>シリコンスタジオに入って</a:t>
            </a:r>
            <a:r>
              <a:rPr kumimoji="1" lang="en-US" altLang="ja-JP" sz="1200" b="0" i="0" kern="1200" dirty="0">
                <a:solidFill>
                  <a:schemeClr val="tx1"/>
                </a:solidFill>
                <a:effectLst/>
                <a:latin typeface="+mn-lt"/>
                <a:ea typeface="+mn-ea"/>
                <a:cs typeface="+mn-cs"/>
              </a:rPr>
              <a:t>6</a:t>
            </a:r>
            <a:r>
              <a:rPr kumimoji="1" lang="ja-JP" altLang="en-US" sz="1200" b="0" i="0" kern="1200" dirty="0">
                <a:solidFill>
                  <a:schemeClr val="tx1"/>
                </a:solidFill>
                <a:effectLst/>
                <a:latin typeface="+mn-lt"/>
                <a:ea typeface="+mn-ea"/>
                <a:cs typeface="+mn-cs"/>
              </a:rPr>
              <a:t>年目で、その前は北京で量子化学の</a:t>
            </a:r>
            <a:r>
              <a:rPr kumimoji="1" lang="en-US" altLang="ja-JP" sz="1200" b="0" i="0" kern="1200" dirty="0">
                <a:solidFill>
                  <a:schemeClr val="tx1"/>
                </a:solidFill>
                <a:effectLst/>
                <a:latin typeface="+mn-lt"/>
                <a:ea typeface="+mn-ea"/>
                <a:cs typeface="+mn-cs"/>
              </a:rPr>
              <a:t>GPGPU</a:t>
            </a:r>
            <a:r>
              <a:rPr kumimoji="1" lang="ja-JP" altLang="en-US" sz="1200" b="0" i="0" kern="1200" dirty="0">
                <a:solidFill>
                  <a:schemeClr val="tx1"/>
                </a:solidFill>
                <a:effectLst/>
                <a:latin typeface="+mn-lt"/>
                <a:ea typeface="+mn-ea"/>
                <a:cs typeface="+mn-cs"/>
              </a:rPr>
              <a:t>開発をしていました。</a:t>
            </a:r>
          </a:p>
          <a:p>
            <a:r>
              <a:rPr kumimoji="1" lang="ja-JP" altLang="en-US" sz="1200" b="0" i="0" kern="1200" dirty="0">
                <a:solidFill>
                  <a:schemeClr val="tx1"/>
                </a:solidFill>
                <a:effectLst/>
                <a:latin typeface="+mn-lt"/>
                <a:ea typeface="+mn-ea"/>
                <a:cs typeface="+mn-cs"/>
              </a:rPr>
              <a:t>その時中国語の発表も一度したことがあるので、本日も日本語の講演頑張ります。</a:t>
            </a:r>
          </a:p>
          <a:p>
            <a:r>
              <a:rPr kumimoji="1" lang="ja-JP" altLang="en-US" sz="1200" b="0" i="0" kern="1200" dirty="0">
                <a:solidFill>
                  <a:schemeClr val="tx1"/>
                </a:solidFill>
                <a:effectLst/>
                <a:latin typeface="+mn-lt"/>
                <a:ea typeface="+mn-ea"/>
                <a:cs typeface="+mn-cs"/>
              </a:rPr>
              <a:t>質問は日本語でも英語でも受け付けます。</a:t>
            </a:r>
          </a:p>
          <a:p>
            <a:r>
              <a:rPr kumimoji="1" lang="ja-JP" altLang="en-US" sz="1200" b="0" i="0" kern="1200" dirty="0">
                <a:solidFill>
                  <a:schemeClr val="tx1"/>
                </a:solidFill>
                <a:effectLst/>
                <a:latin typeface="+mn-lt"/>
                <a:ea typeface="+mn-ea"/>
                <a:cs typeface="+mn-cs"/>
              </a:rPr>
              <a:t>よろしくお願いいたします。</a:t>
            </a:r>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4</a:t>
            </a:fld>
            <a:endParaRPr kumimoji="1" lang="ja-JP" altLang="en-US"/>
          </a:p>
        </p:txBody>
      </p:sp>
    </p:spTree>
    <p:extLst>
      <p:ext uri="{BB962C8B-B14F-4D97-AF65-F5344CB8AC3E}">
        <p14:creationId xmlns:p14="http://schemas.microsoft.com/office/powerpoint/2010/main" val="34902727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出力</a:t>
            </a:r>
            <a:r>
              <a:rPr lang="en-US" altLang="ja-JP" dirty="0"/>
              <a:t> |= 1&lt;&lt;((</a:t>
            </a:r>
            <a:r>
              <a:rPr lang="en-US" altLang="ja-JP" dirty="0" err="1"/>
              <a:t>static_cast</a:t>
            </a:r>
            <a:r>
              <a:rPr lang="en-US" altLang="ja-JP" dirty="0"/>
              <a:t>&lt;int&gt;( 0.0f * 8.0f )) % 8)</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40</a:t>
            </a:fld>
            <a:endParaRPr kumimoji="1" lang="ja-JP" altLang="en-US"/>
          </a:p>
        </p:txBody>
      </p:sp>
    </p:spTree>
    <p:extLst>
      <p:ext uri="{BB962C8B-B14F-4D97-AF65-F5344CB8AC3E}">
        <p14:creationId xmlns:p14="http://schemas.microsoft.com/office/powerpoint/2010/main" val="889055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出力</a:t>
            </a:r>
            <a:r>
              <a:rPr lang="en-US" altLang="ja-JP" dirty="0"/>
              <a:t> |= 1&lt;&lt;((</a:t>
            </a:r>
            <a:r>
              <a:rPr lang="en-US" altLang="ja-JP" dirty="0" err="1"/>
              <a:t>static_cast</a:t>
            </a:r>
            <a:r>
              <a:rPr lang="en-US" altLang="ja-JP" dirty="0"/>
              <a:t>&lt;int&gt;( 0.2f * 8.0f )) % 8)</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41</a:t>
            </a:fld>
            <a:endParaRPr kumimoji="1" lang="ja-JP" altLang="en-US"/>
          </a:p>
        </p:txBody>
      </p:sp>
    </p:spTree>
    <p:extLst>
      <p:ext uri="{BB962C8B-B14F-4D97-AF65-F5344CB8AC3E}">
        <p14:creationId xmlns:p14="http://schemas.microsoft.com/office/powerpoint/2010/main" val="34979676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出力</a:t>
            </a:r>
            <a:r>
              <a:rPr lang="en-US" altLang="ja-JP" dirty="0"/>
              <a:t> |= 1&lt;&lt;((</a:t>
            </a:r>
            <a:r>
              <a:rPr lang="en-US" altLang="ja-JP" dirty="0" err="1"/>
              <a:t>static_cast</a:t>
            </a:r>
            <a:r>
              <a:rPr lang="en-US" altLang="ja-JP" dirty="0"/>
              <a:t>&lt;int&gt;( 0.0f * 8.0f )) % 8)</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42</a:t>
            </a:fld>
            <a:endParaRPr kumimoji="1" lang="ja-JP" altLang="en-US"/>
          </a:p>
        </p:txBody>
      </p:sp>
    </p:spTree>
    <p:extLst>
      <p:ext uri="{BB962C8B-B14F-4D97-AF65-F5344CB8AC3E}">
        <p14:creationId xmlns:p14="http://schemas.microsoft.com/office/powerpoint/2010/main" val="19351701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出力</a:t>
            </a:r>
            <a:r>
              <a:rPr lang="en-US" altLang="ja-JP" dirty="0"/>
              <a:t> |= 1&lt;&lt;((</a:t>
            </a:r>
            <a:r>
              <a:rPr lang="en-US" altLang="ja-JP" dirty="0" err="1"/>
              <a:t>static_cast</a:t>
            </a:r>
            <a:r>
              <a:rPr lang="en-US" altLang="ja-JP" dirty="0"/>
              <a:t>&lt;int&gt;( 0.1f * 8.0f )) % 8)</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43</a:t>
            </a:fld>
            <a:endParaRPr kumimoji="1" lang="ja-JP" altLang="en-US"/>
          </a:p>
        </p:txBody>
      </p:sp>
    </p:spTree>
    <p:extLst>
      <p:ext uri="{BB962C8B-B14F-4D97-AF65-F5344CB8AC3E}">
        <p14:creationId xmlns:p14="http://schemas.microsoft.com/office/powerpoint/2010/main" val="3048684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出力</a:t>
            </a:r>
            <a:r>
              <a:rPr lang="en-US" altLang="ja-JP" dirty="0"/>
              <a:t> |= 1&lt;&lt;((</a:t>
            </a:r>
            <a:r>
              <a:rPr lang="en-US" altLang="ja-JP" dirty="0" err="1"/>
              <a:t>static_cast</a:t>
            </a:r>
            <a:r>
              <a:rPr lang="en-US" altLang="ja-JP" dirty="0"/>
              <a:t>&lt;int&gt;( 1.0f * 8.0f )) % 8)</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44</a:t>
            </a:fld>
            <a:endParaRPr kumimoji="1" lang="ja-JP" altLang="en-US"/>
          </a:p>
        </p:txBody>
      </p:sp>
    </p:spTree>
    <p:extLst>
      <p:ext uri="{BB962C8B-B14F-4D97-AF65-F5344CB8AC3E}">
        <p14:creationId xmlns:p14="http://schemas.microsoft.com/office/powerpoint/2010/main" val="28137030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効率のために１６ｘ１６ぐらいのピクセルを１つのタイルとして、協力して一緒に計算する実装にします。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ピクセルが独立でも、タイル内で神経回路の重みを共有します。</a:t>
            </a:r>
          </a:p>
          <a:p>
            <a:r>
              <a:rPr kumimoji="1" lang="ja-JP" altLang="en-US" sz="1200" b="0" i="0" kern="1200" dirty="0">
                <a:solidFill>
                  <a:schemeClr val="tx1"/>
                </a:solidFill>
                <a:effectLst/>
                <a:latin typeface="+mn-lt"/>
                <a:ea typeface="+mn-ea"/>
                <a:cs typeface="+mn-cs"/>
              </a:rPr>
              <a:t>同じ重みを利用するので、共有メモリに読み込むことができ、効率がいいです。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45</a:t>
            </a:fld>
            <a:endParaRPr kumimoji="1" lang="ja-JP" altLang="en-US"/>
          </a:p>
        </p:txBody>
      </p:sp>
    </p:spTree>
    <p:extLst>
      <p:ext uri="{BB962C8B-B14F-4D97-AF65-F5344CB8AC3E}">
        <p14:creationId xmlns:p14="http://schemas.microsoft.com/office/powerpoint/2010/main" val="40243755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ピクセルが他のピクセルを参照しないなら、そのピクセルの入力をちゃんと用意する必要があります。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そのためには</a:t>
            </a:r>
            <a:r>
              <a:rPr kumimoji="1" lang="en-US" altLang="ja-JP" sz="1200" b="0" i="0" kern="1200" dirty="0" err="1">
                <a:solidFill>
                  <a:schemeClr val="tx1"/>
                </a:solidFill>
                <a:effectLst/>
                <a:latin typeface="+mn-lt"/>
                <a:ea typeface="+mn-ea"/>
                <a:cs typeface="+mn-cs"/>
              </a:rPr>
              <a:t>Rastarization</a:t>
            </a:r>
            <a:r>
              <a:rPr kumimoji="1" lang="ja-JP" altLang="en-US" sz="1200" b="0" i="0" kern="1200" dirty="0">
                <a:solidFill>
                  <a:schemeClr val="tx1"/>
                </a:solidFill>
                <a:effectLst/>
                <a:latin typeface="+mn-lt"/>
                <a:ea typeface="+mn-ea"/>
                <a:cs typeface="+mn-cs"/>
              </a:rPr>
              <a:t>または</a:t>
            </a:r>
            <a:r>
              <a:rPr kumimoji="1" lang="en-US" altLang="ja-JP" sz="1200" b="0" i="0" kern="1200" dirty="0">
                <a:solidFill>
                  <a:schemeClr val="tx1"/>
                </a:solidFill>
                <a:effectLst/>
                <a:latin typeface="+mn-lt"/>
                <a:ea typeface="+mn-ea"/>
                <a:cs typeface="+mn-cs"/>
              </a:rPr>
              <a:t>Ray Tracing</a:t>
            </a:r>
            <a:r>
              <a:rPr kumimoji="1" lang="ja-JP" altLang="en-US" sz="1200" b="0" i="0" kern="1200" dirty="0">
                <a:solidFill>
                  <a:schemeClr val="tx1"/>
                </a:solidFill>
                <a:effectLst/>
                <a:latin typeface="+mn-lt"/>
                <a:ea typeface="+mn-ea"/>
                <a:cs typeface="+mn-cs"/>
              </a:rPr>
              <a:t>を使用し、</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画面上のすべてのピクセルについて、</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マテリアル、表面の</a:t>
            </a:r>
            <a:r>
              <a:rPr kumimoji="1" lang="en-US" altLang="ja-JP" sz="1200" b="0" i="0" kern="1200" dirty="0">
                <a:solidFill>
                  <a:schemeClr val="tx1"/>
                </a:solidFill>
                <a:effectLst/>
                <a:latin typeface="+mn-lt"/>
                <a:ea typeface="+mn-ea"/>
                <a:cs typeface="+mn-cs"/>
              </a:rPr>
              <a:t>UV</a:t>
            </a:r>
            <a:r>
              <a:rPr kumimoji="1" lang="ja-JP" altLang="en-US" sz="1200" b="0" i="0" kern="1200" dirty="0">
                <a:solidFill>
                  <a:schemeClr val="tx1"/>
                </a:solidFill>
                <a:effectLst/>
                <a:latin typeface="+mn-lt"/>
                <a:ea typeface="+mn-ea"/>
                <a:cs typeface="+mn-cs"/>
              </a:rPr>
              <a:t>座標、法線、および光源情報などを事前計算します。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Deferred Shading</a:t>
            </a:r>
            <a:r>
              <a:rPr kumimoji="1" lang="ja-JP" altLang="en-US" sz="1200" b="0" i="0" kern="1200" dirty="0">
                <a:solidFill>
                  <a:schemeClr val="tx1"/>
                </a:solidFill>
                <a:effectLst/>
                <a:latin typeface="+mn-lt"/>
                <a:ea typeface="+mn-ea"/>
                <a:cs typeface="+mn-cs"/>
              </a:rPr>
              <a:t>における</a:t>
            </a:r>
            <a:r>
              <a:rPr kumimoji="1" lang="en-US" altLang="ja-JP" sz="1200" b="0" i="0" kern="1200" dirty="0">
                <a:solidFill>
                  <a:schemeClr val="tx1"/>
                </a:solidFill>
                <a:effectLst/>
                <a:latin typeface="+mn-lt"/>
                <a:ea typeface="+mn-ea"/>
                <a:cs typeface="+mn-cs"/>
              </a:rPr>
              <a:t>Geometry Buffer</a:t>
            </a:r>
            <a:r>
              <a:rPr kumimoji="1" lang="ja-JP" altLang="en-US" sz="1200" b="0" i="0" kern="1200" dirty="0">
                <a:solidFill>
                  <a:schemeClr val="tx1"/>
                </a:solidFill>
                <a:effectLst/>
                <a:latin typeface="+mn-lt"/>
                <a:ea typeface="+mn-ea"/>
                <a:cs typeface="+mn-cs"/>
              </a:rPr>
              <a:t>のようなものと考えれば理解しやすいと思います。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このように入力が構造化されているため、各ピクセルは独立しており、単一のシェーダ呼び出しで計算を完結できます。</a:t>
            </a:r>
          </a:p>
          <a:p>
            <a:r>
              <a:rPr kumimoji="1" lang="ja-JP" altLang="en-US" sz="1200" b="0" i="0" kern="1200" dirty="0">
                <a:solidFill>
                  <a:schemeClr val="tx1"/>
                </a:solidFill>
                <a:effectLst/>
                <a:latin typeface="+mn-lt"/>
                <a:ea typeface="+mn-ea"/>
                <a:cs typeface="+mn-cs"/>
              </a:rPr>
              <a:t>明示的に 事前計算で得られた情報を神経回路網の入力とすることで、</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フレーム間の不安定性につながる潜在的な原因が、</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つ少なくなります。</a:t>
            </a:r>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46</a:t>
            </a:fld>
            <a:endParaRPr kumimoji="1" lang="ja-JP" altLang="en-US"/>
          </a:p>
        </p:txBody>
      </p:sp>
    </p:spTree>
    <p:extLst>
      <p:ext uri="{BB962C8B-B14F-4D97-AF65-F5344CB8AC3E}">
        <p14:creationId xmlns:p14="http://schemas.microsoft.com/office/powerpoint/2010/main" val="16540874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提案手法では、入力が単なる画像ではないため、教師データ収集が大きな課題となります。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リアルな結果のために実写映像を教師データに用いたいのですが、</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実写映像には、</a:t>
            </a:r>
            <a:r>
              <a:rPr kumimoji="1" lang="en-US" altLang="ja-JP" sz="1200" b="0" i="0" kern="1200" dirty="0">
                <a:solidFill>
                  <a:schemeClr val="tx1"/>
                </a:solidFill>
                <a:effectLst/>
                <a:latin typeface="+mn-lt"/>
                <a:ea typeface="+mn-ea"/>
                <a:cs typeface="+mn-cs"/>
              </a:rPr>
              <a:t>UV</a:t>
            </a:r>
            <a:r>
              <a:rPr kumimoji="1" lang="ja-JP" altLang="en-US" sz="1200" b="0" i="0" kern="1200" dirty="0">
                <a:solidFill>
                  <a:schemeClr val="tx1"/>
                </a:solidFill>
                <a:effectLst/>
                <a:latin typeface="+mn-lt"/>
                <a:ea typeface="+mn-ea"/>
                <a:cs typeface="+mn-cs"/>
              </a:rPr>
              <a:t>座標や 法線などの情報がありません。</a:t>
            </a:r>
          </a:p>
          <a:p>
            <a:r>
              <a:rPr kumimoji="1" lang="ja-JP" altLang="en-US" sz="1200" b="0" i="0" kern="1200" dirty="0">
                <a:solidFill>
                  <a:schemeClr val="tx1"/>
                </a:solidFill>
                <a:effectLst/>
                <a:latin typeface="+mn-lt"/>
                <a:ea typeface="+mn-ea"/>
                <a:cs typeface="+mn-cs"/>
              </a:rPr>
              <a:t> </a:t>
            </a:r>
          </a:p>
          <a:p>
            <a:r>
              <a:rPr kumimoji="1" lang="ja-JP" altLang="en-US" sz="1200" b="0" i="0" kern="1200" dirty="0">
                <a:solidFill>
                  <a:schemeClr val="tx1"/>
                </a:solidFill>
                <a:effectLst/>
                <a:latin typeface="+mn-lt"/>
                <a:ea typeface="+mn-ea"/>
                <a:cs typeface="+mn-cs"/>
              </a:rPr>
              <a:t>もともは、</a:t>
            </a:r>
            <a:r>
              <a:rPr kumimoji="1" lang="en-US" altLang="ja-JP" sz="1200" b="0" i="0" kern="1200" dirty="0">
                <a:solidFill>
                  <a:schemeClr val="tx1"/>
                </a:solidFill>
                <a:effectLst/>
                <a:latin typeface="+mn-lt"/>
                <a:ea typeface="+mn-ea"/>
                <a:cs typeface="+mn-cs"/>
              </a:rPr>
              <a:t>3D</a:t>
            </a:r>
            <a:r>
              <a:rPr kumimoji="1" lang="ja-JP" altLang="en-US" sz="1200" b="0" i="0" kern="1200" dirty="0">
                <a:solidFill>
                  <a:schemeClr val="tx1"/>
                </a:solidFill>
                <a:effectLst/>
                <a:latin typeface="+mn-lt"/>
                <a:ea typeface="+mn-ea"/>
                <a:cs typeface="+mn-cs"/>
              </a:rPr>
              <a:t>カメラを使って、点群に</a:t>
            </a:r>
            <a:r>
              <a:rPr kumimoji="1" lang="en-US" altLang="ja-JP" sz="1200" b="0" i="0" kern="1200" dirty="0">
                <a:solidFill>
                  <a:schemeClr val="tx1"/>
                </a:solidFill>
                <a:effectLst/>
                <a:latin typeface="+mn-lt"/>
                <a:ea typeface="+mn-ea"/>
                <a:cs typeface="+mn-cs"/>
              </a:rPr>
              <a:t>UV</a:t>
            </a:r>
            <a:r>
              <a:rPr kumimoji="1" lang="ja-JP" altLang="en-US" sz="1200" b="0" i="0" kern="1200" dirty="0">
                <a:solidFill>
                  <a:schemeClr val="tx1"/>
                </a:solidFill>
                <a:effectLst/>
                <a:latin typeface="+mn-lt"/>
                <a:ea typeface="+mn-ea"/>
                <a:cs typeface="+mn-cs"/>
              </a:rPr>
              <a:t>を付加する方法を検討していましたが、</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教師データの質の問題なのか、学習モデルの問題なのかを切り分けることが困難でした。</a:t>
            </a:r>
          </a:p>
          <a:p>
            <a:r>
              <a:rPr kumimoji="1" lang="ja-JP" altLang="en-US" sz="1200" b="0" i="0" kern="1200" dirty="0">
                <a:solidFill>
                  <a:schemeClr val="tx1"/>
                </a:solidFill>
                <a:effectLst/>
                <a:latin typeface="+mn-lt"/>
                <a:ea typeface="+mn-ea"/>
                <a:cs typeface="+mn-cs"/>
              </a:rPr>
              <a:t> </a:t>
            </a:r>
          </a:p>
          <a:p>
            <a:r>
              <a:rPr kumimoji="1" lang="ja-JP" altLang="en-US" sz="1200" b="0" i="0" kern="1200" dirty="0">
                <a:solidFill>
                  <a:schemeClr val="tx1"/>
                </a:solidFill>
                <a:effectLst/>
                <a:latin typeface="+mn-lt"/>
                <a:ea typeface="+mn-ea"/>
                <a:cs typeface="+mn-cs"/>
              </a:rPr>
              <a:t>そこで、今回は教師データも</a:t>
            </a:r>
            <a:r>
              <a:rPr kumimoji="1" lang="en-US" altLang="ja-JP" sz="1200" b="0" i="0" kern="1200" dirty="0">
                <a:solidFill>
                  <a:schemeClr val="tx1"/>
                </a:solidFill>
                <a:effectLst/>
                <a:latin typeface="+mn-lt"/>
                <a:ea typeface="+mn-ea"/>
                <a:cs typeface="+mn-cs"/>
              </a:rPr>
              <a:t>CG</a:t>
            </a:r>
            <a:r>
              <a:rPr kumimoji="1" lang="ja-JP" altLang="en-US" sz="1200" b="0" i="0" kern="1200" dirty="0">
                <a:solidFill>
                  <a:schemeClr val="tx1"/>
                </a:solidFill>
                <a:effectLst/>
                <a:latin typeface="+mn-lt"/>
                <a:ea typeface="+mn-ea"/>
                <a:cs typeface="+mn-cs"/>
              </a:rPr>
              <a:t>で生成してアーキテクチャの検証を行います。</a:t>
            </a:r>
          </a:p>
          <a:p>
            <a:r>
              <a:rPr kumimoji="1" lang="ja-JP" altLang="en-US" sz="1200" b="0" i="0" kern="1200" dirty="0">
                <a:solidFill>
                  <a:schemeClr val="tx1"/>
                </a:solidFill>
                <a:effectLst/>
                <a:latin typeface="+mn-lt"/>
                <a:ea typeface="+mn-ea"/>
                <a:cs typeface="+mn-cs"/>
              </a:rPr>
              <a:t>今後、実写映像から学習するアイデアも考えていますので、後ほど紹介します。</a:t>
            </a:r>
          </a:p>
          <a:p>
            <a:r>
              <a:rPr kumimoji="1" lang="ja-JP" altLang="en-US" sz="1200" b="0" i="0" kern="1200" dirty="0">
                <a:solidFill>
                  <a:schemeClr val="tx1"/>
                </a:solidFill>
                <a:effectLst/>
                <a:latin typeface="+mn-lt"/>
                <a:ea typeface="+mn-ea"/>
                <a:cs typeface="+mn-cs"/>
              </a:rPr>
              <a:t> </a:t>
            </a:r>
          </a:p>
          <a:p>
            <a:r>
              <a:rPr kumimoji="1" lang="ja-JP" altLang="en-US" sz="1200" b="0" i="0" kern="1200" dirty="0">
                <a:solidFill>
                  <a:schemeClr val="tx1"/>
                </a:solidFill>
                <a:effectLst/>
                <a:latin typeface="+mn-lt"/>
                <a:ea typeface="+mn-ea"/>
                <a:cs typeface="+mn-cs"/>
              </a:rPr>
              <a:t>生成には、弊社の顔画像生成ツール</a:t>
            </a:r>
            <a:r>
              <a:rPr kumimoji="1" lang="en-US" altLang="ja-JP" sz="1200" b="0" i="0" kern="1200" dirty="0">
                <a:solidFill>
                  <a:schemeClr val="tx1"/>
                </a:solidFill>
                <a:effectLst/>
                <a:latin typeface="+mn-lt"/>
                <a:ea typeface="+mn-ea"/>
                <a:cs typeface="+mn-cs"/>
              </a:rPr>
              <a:t>(Avatar Generator)</a:t>
            </a:r>
            <a:r>
              <a:rPr kumimoji="1" lang="ja-JP" altLang="en-US" sz="1200" b="0" i="0" kern="1200" dirty="0">
                <a:solidFill>
                  <a:schemeClr val="tx1"/>
                </a:solidFill>
                <a:effectLst/>
                <a:latin typeface="+mn-lt"/>
                <a:ea typeface="+mn-ea"/>
                <a:cs typeface="+mn-cs"/>
              </a:rPr>
              <a:t>を用いました。</a:t>
            </a:r>
          </a:p>
          <a:p>
            <a:r>
              <a:rPr kumimoji="1" lang="ja-JP" altLang="en-US" sz="1200" b="0" i="0" kern="1200" dirty="0">
                <a:solidFill>
                  <a:schemeClr val="tx1"/>
                </a:solidFill>
                <a:effectLst/>
                <a:latin typeface="+mn-lt"/>
                <a:ea typeface="+mn-ea"/>
                <a:cs typeface="+mn-cs"/>
              </a:rPr>
              <a:t>このツールは、</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人種、年齢</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各パーツの大きさ、位置</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髪型、メイク、表情</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光源、カメラ、レンズの設定</a:t>
            </a:r>
          </a:p>
          <a:p>
            <a:r>
              <a:rPr kumimoji="1" lang="ja-JP" altLang="en-US" sz="1200" b="0" i="0" kern="1200" dirty="0">
                <a:solidFill>
                  <a:schemeClr val="tx1"/>
                </a:solidFill>
                <a:effectLst/>
                <a:latin typeface="+mn-lt"/>
                <a:ea typeface="+mn-ea"/>
                <a:cs typeface="+mn-cs"/>
              </a:rPr>
              <a:t>などのパラメータを 自在に変更して様々な顔画像を容易に生成できます。</a:t>
            </a:r>
          </a:p>
          <a:p>
            <a:br>
              <a:rPr kumimoji="1" lang="ja-JP" altLang="en-US" sz="1200" b="0" i="0" kern="1200" dirty="0">
                <a:solidFill>
                  <a:schemeClr val="tx1"/>
                </a:solidFill>
                <a:effectLst/>
                <a:latin typeface="+mn-lt"/>
                <a:ea typeface="+mn-ea"/>
                <a:cs typeface="+mn-cs"/>
              </a:rPr>
            </a:br>
            <a:r>
              <a:rPr kumimoji="1" lang="ja-JP" altLang="en-US" sz="1200" b="0" i="0" kern="1200" dirty="0">
                <a:solidFill>
                  <a:schemeClr val="tx1"/>
                </a:solidFill>
                <a:effectLst/>
                <a:latin typeface="+mn-lt"/>
                <a:ea typeface="+mn-ea"/>
                <a:cs typeface="+mn-cs"/>
              </a:rPr>
              <a:t>正確な教師データが得られたことで、効果的に実験できます。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47</a:t>
            </a:fld>
            <a:endParaRPr kumimoji="1" lang="ja-JP" altLang="en-US"/>
          </a:p>
        </p:txBody>
      </p:sp>
    </p:spTree>
    <p:extLst>
      <p:ext uri="{BB962C8B-B14F-4D97-AF65-F5344CB8AC3E}">
        <p14:creationId xmlns:p14="http://schemas.microsoft.com/office/powerpoint/2010/main" val="37792013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タイル内容によってバイナリーファイルを別フォルダに置いて、そのフォルダを独立に学習させます。</a:t>
            </a:r>
            <a:endParaRPr lang="en-US" altLang="ja-JP" dirty="0"/>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解像度の高い描画にはトレーニング時のメモリ使用量が大きな問題です。</a:t>
            </a:r>
          </a:p>
          <a:p>
            <a:r>
              <a:rPr kumimoji="1" lang="ja-JP" altLang="en-US" sz="1200" b="0" i="0" kern="1200" dirty="0">
                <a:solidFill>
                  <a:schemeClr val="tx1"/>
                </a:solidFill>
                <a:effectLst/>
                <a:latin typeface="+mn-lt"/>
                <a:ea typeface="+mn-ea"/>
                <a:cs typeface="+mn-cs"/>
              </a:rPr>
              <a:t>ハッシュ分業にはトレーニングの最適化のメリットもあります。</a:t>
            </a:r>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48</a:t>
            </a:fld>
            <a:endParaRPr kumimoji="1" lang="ja-JP" altLang="en-US"/>
          </a:p>
        </p:txBody>
      </p:sp>
    </p:spTree>
    <p:extLst>
      <p:ext uri="{BB962C8B-B14F-4D97-AF65-F5344CB8AC3E}">
        <p14:creationId xmlns:p14="http://schemas.microsoft.com/office/powerpoint/2010/main" val="17996194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提案するリアルタイム描画システムの実装は、次のようなものです。</a:t>
            </a:r>
          </a:p>
          <a:p>
            <a:r>
              <a:rPr kumimoji="1" lang="ja-JP" altLang="en-US" sz="1200" b="0" i="0" kern="1200" dirty="0">
                <a:solidFill>
                  <a:schemeClr val="tx1"/>
                </a:solidFill>
                <a:effectLst/>
                <a:latin typeface="+mn-lt"/>
                <a:ea typeface="+mn-ea"/>
                <a:cs typeface="+mn-cs"/>
              </a:rPr>
              <a:t> </a:t>
            </a:r>
          </a:p>
          <a:p>
            <a:r>
              <a:rPr kumimoji="1" lang="ja-JP" altLang="en-US" sz="1200" b="0" i="0" kern="1200" dirty="0">
                <a:solidFill>
                  <a:schemeClr val="tx1"/>
                </a:solidFill>
                <a:effectLst/>
                <a:latin typeface="+mn-lt"/>
                <a:ea typeface="+mn-ea"/>
                <a:cs typeface="+mn-cs"/>
              </a:rPr>
              <a:t>入力として、既存のレンダリングシステムと同様に、</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顔のメッシュ、光源、カメラ、マテリアルなどの情報を与えます。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まず、各</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かく</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ピクセルにおいてデータを収集し、神経回路網に渡す入力フォーマットに変換します。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今回は </a:t>
            </a:r>
            <a:r>
              <a:rPr kumimoji="1" lang="en-US" altLang="ja-JP" sz="1200" b="0" i="0" kern="1200" dirty="0">
                <a:solidFill>
                  <a:schemeClr val="tx1"/>
                </a:solidFill>
                <a:effectLst/>
                <a:latin typeface="+mn-lt"/>
                <a:ea typeface="+mn-ea"/>
                <a:cs typeface="+mn-cs"/>
              </a:rPr>
              <a:t>Nvidia </a:t>
            </a:r>
            <a:r>
              <a:rPr kumimoji="1" lang="ja-JP" altLang="en-US" sz="1200" b="0" i="0" kern="1200" dirty="0">
                <a:solidFill>
                  <a:schemeClr val="tx1"/>
                </a:solidFill>
                <a:effectLst/>
                <a:latin typeface="+mn-lt"/>
                <a:ea typeface="+mn-ea"/>
                <a:cs typeface="+mn-cs"/>
              </a:rPr>
              <a:t>の </a:t>
            </a:r>
            <a:r>
              <a:rPr kumimoji="1" lang="en-US" altLang="ja-JP" sz="1200" b="0" i="0" kern="1200" dirty="0">
                <a:solidFill>
                  <a:schemeClr val="tx1"/>
                </a:solidFill>
                <a:effectLst/>
                <a:latin typeface="+mn-lt"/>
                <a:ea typeface="+mn-ea"/>
                <a:cs typeface="+mn-cs"/>
              </a:rPr>
              <a:t>Vulkan Ray-Tracing Extension </a:t>
            </a:r>
            <a:r>
              <a:rPr kumimoji="1" lang="ja-JP" altLang="en-US" sz="1200" b="0" i="0" kern="1200" dirty="0">
                <a:solidFill>
                  <a:schemeClr val="tx1"/>
                </a:solidFill>
                <a:effectLst/>
                <a:latin typeface="+mn-lt"/>
                <a:ea typeface="+mn-ea"/>
                <a:cs typeface="+mn-cs"/>
              </a:rPr>
              <a:t>を利用して実装しています。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次に、神経回路網のコンピュートシェーダを実行し、入力画像に基づいて、</a:t>
            </a:r>
            <a:r>
              <a:rPr kumimoji="1" lang="en-US" altLang="ja-JP" sz="1200" b="0" i="0" kern="1200" dirty="0">
                <a:solidFill>
                  <a:schemeClr val="tx1"/>
                </a:solidFill>
                <a:effectLst/>
                <a:latin typeface="+mn-lt"/>
                <a:ea typeface="+mn-ea"/>
                <a:cs typeface="+mn-cs"/>
              </a:rPr>
              <a:t>RGB </a:t>
            </a:r>
            <a:r>
              <a:rPr kumimoji="1" lang="ja-JP" altLang="en-US" sz="1200" b="0" i="0" kern="1200" dirty="0">
                <a:solidFill>
                  <a:schemeClr val="tx1"/>
                </a:solidFill>
                <a:effectLst/>
                <a:latin typeface="+mn-lt"/>
                <a:ea typeface="+mn-ea"/>
                <a:cs typeface="+mn-cs"/>
              </a:rPr>
              <a:t>の 色情報を 出力します。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顔以外の部分は 既存のレンダリングシステムによってレンダリングします。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最後に、</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つの結果画像を 合成します。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49</a:t>
            </a:fld>
            <a:endParaRPr kumimoji="1" lang="ja-JP" altLang="en-US"/>
          </a:p>
        </p:txBody>
      </p:sp>
    </p:spTree>
    <p:extLst>
      <p:ext uri="{BB962C8B-B14F-4D97-AF65-F5344CB8AC3E}">
        <p14:creationId xmlns:p14="http://schemas.microsoft.com/office/powerpoint/2010/main" val="2421805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このセッションは「エンド・トゥ・エンド</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描画に至る道」というタイトルです。</a:t>
            </a:r>
          </a:p>
          <a:p>
            <a:r>
              <a:rPr kumimoji="1" lang="ja-JP" altLang="en-US" sz="1200" b="0" i="0" kern="1200" dirty="0">
                <a:solidFill>
                  <a:schemeClr val="tx1"/>
                </a:solidFill>
                <a:effectLst/>
                <a:latin typeface="+mn-lt"/>
                <a:ea typeface="+mn-ea"/>
                <a:cs typeface="+mn-cs"/>
              </a:rPr>
              <a:t>現在、物理ベースレンダリングなど計算によって行われている、</a:t>
            </a:r>
            <a:r>
              <a:rPr kumimoji="1" lang="en-US" altLang="ja-JP" sz="1200" b="0" i="0" kern="1200" dirty="0">
                <a:solidFill>
                  <a:schemeClr val="tx1"/>
                </a:solidFill>
                <a:effectLst/>
                <a:latin typeface="+mn-lt"/>
                <a:ea typeface="+mn-ea"/>
                <a:cs typeface="+mn-cs"/>
              </a:rPr>
              <a:t>CG</a:t>
            </a:r>
            <a:r>
              <a:rPr kumimoji="1" lang="ja-JP" altLang="en-US" sz="1200" b="0" i="0" kern="1200" dirty="0">
                <a:solidFill>
                  <a:schemeClr val="tx1"/>
                </a:solidFill>
                <a:effectLst/>
                <a:latin typeface="+mn-lt"/>
                <a:ea typeface="+mn-ea"/>
                <a:cs typeface="+mn-cs"/>
              </a:rPr>
              <a:t>のリアルタイム描画処理を</a:t>
            </a:r>
            <a:endParaRPr kumimoji="1" lang="en-US" altLang="ja-JP"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で直接描画するように置き換えたい、という話です。</a:t>
            </a:r>
          </a:p>
          <a:p>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と言っても色々ありますが、本セッションではニューラルネットワークのことをさします。 </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今のところ、リアルタイム</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描画の</a:t>
            </a:r>
            <a:r>
              <a:rPr kumimoji="1" lang="en-US" altLang="ja-JP" sz="1200" b="0" i="0" kern="1200" dirty="0">
                <a:solidFill>
                  <a:schemeClr val="tx1"/>
                </a:solidFill>
                <a:effectLst/>
                <a:latin typeface="+mn-lt"/>
                <a:ea typeface="+mn-ea"/>
                <a:cs typeface="+mn-cs"/>
              </a:rPr>
              <a:t>Legacy System</a:t>
            </a:r>
            <a:r>
              <a:rPr kumimoji="1" lang="ja-JP" altLang="en-US" sz="1200" b="0" i="0" kern="1200" dirty="0">
                <a:solidFill>
                  <a:schemeClr val="tx1"/>
                </a:solidFill>
                <a:effectLst/>
                <a:latin typeface="+mn-lt"/>
                <a:ea typeface="+mn-ea"/>
                <a:cs typeface="+mn-cs"/>
              </a:rPr>
              <a:t>はまだありません。</a:t>
            </a:r>
          </a:p>
          <a:p>
            <a:r>
              <a:rPr kumimoji="1" lang="ja-JP" altLang="en-US" sz="1200" b="0" i="0" kern="1200" dirty="0">
                <a:solidFill>
                  <a:schemeClr val="tx1"/>
                </a:solidFill>
                <a:effectLst/>
                <a:latin typeface="+mn-lt"/>
                <a:ea typeface="+mn-ea"/>
                <a:cs typeface="+mn-cs"/>
              </a:rPr>
              <a:t>まだまだ、アーキテクチャを自分たちで選択することができる状況です。</a:t>
            </a:r>
          </a:p>
          <a:p>
            <a:r>
              <a:rPr kumimoji="1" lang="ja-JP" altLang="en-US" sz="1200" b="0" i="0" kern="1200" dirty="0">
                <a:solidFill>
                  <a:schemeClr val="tx1"/>
                </a:solidFill>
                <a:effectLst/>
                <a:latin typeface="+mn-lt"/>
                <a:ea typeface="+mn-ea"/>
                <a:cs typeface="+mn-cs"/>
              </a:rPr>
              <a:t>普通じゃないでしょう、一般的には既存のデファクトスタンダードに従うしかありません。</a:t>
            </a:r>
          </a:p>
          <a:p>
            <a:r>
              <a:rPr kumimoji="1" lang="ja-JP" altLang="en-US" sz="1200" b="0" i="0" kern="1200" dirty="0">
                <a:solidFill>
                  <a:schemeClr val="tx1"/>
                </a:solidFill>
                <a:effectLst/>
                <a:latin typeface="+mn-lt"/>
                <a:ea typeface="+mn-ea"/>
                <a:cs typeface="+mn-cs"/>
              </a:rPr>
              <a:t>これはめったにない貴重な機会です。</a:t>
            </a:r>
          </a:p>
          <a:p>
            <a:r>
              <a:rPr kumimoji="1" lang="ja-JP" altLang="en-US" sz="1200" b="0" i="0" kern="1200" dirty="0">
                <a:solidFill>
                  <a:schemeClr val="tx1"/>
                </a:solidFill>
                <a:effectLst/>
                <a:latin typeface="+mn-lt"/>
                <a:ea typeface="+mn-ea"/>
                <a:cs typeface="+mn-cs"/>
              </a:rPr>
              <a:t>業界としてこの機会を無駄にしないように、本セッションで皆さんと一緒に考えてみたいと思っています。</a:t>
            </a:r>
          </a:p>
          <a:p>
            <a:r>
              <a:rPr kumimoji="1" lang="ja-JP" altLang="en-US" sz="1200" b="0" i="0" kern="1200" dirty="0">
                <a:solidFill>
                  <a:schemeClr val="tx1"/>
                </a:solidFill>
                <a:effectLst/>
                <a:latin typeface="+mn-lt"/>
                <a:ea typeface="+mn-ea"/>
                <a:cs typeface="+mn-cs"/>
              </a:rPr>
              <a:t>よろしくお願いします。</a:t>
            </a:r>
          </a:p>
          <a:p>
            <a:r>
              <a:rPr kumimoji="1" lang="ja-JP" altLang="en-US" sz="1200" b="0" i="0" kern="1200" dirty="0">
                <a:solidFill>
                  <a:schemeClr val="tx1"/>
                </a:solidFill>
                <a:effectLst/>
                <a:latin typeface="+mn-lt"/>
                <a:ea typeface="+mn-ea"/>
                <a:cs typeface="+mn-cs"/>
              </a:rPr>
              <a:t> </a:t>
            </a:r>
          </a:p>
          <a:p>
            <a:r>
              <a:rPr kumimoji="1" lang="ja-JP" altLang="en-US" sz="1200" b="0" i="0" kern="1200" dirty="0">
                <a:solidFill>
                  <a:schemeClr val="tx1"/>
                </a:solidFill>
                <a:effectLst/>
                <a:latin typeface="+mn-lt"/>
                <a:ea typeface="+mn-ea"/>
                <a:cs typeface="+mn-cs"/>
              </a:rPr>
              <a:t>前提は重要なことですね。</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最初に選んだ前提によって最終的な結論が全く変わります。</a:t>
            </a:r>
          </a:p>
          <a:p>
            <a:r>
              <a:rPr kumimoji="1" lang="ja-JP" altLang="en-US" sz="1200" b="0" i="0" kern="1200" dirty="0">
                <a:solidFill>
                  <a:schemeClr val="tx1"/>
                </a:solidFill>
                <a:effectLst/>
                <a:latin typeface="+mn-lt"/>
                <a:ea typeface="+mn-ea"/>
                <a:cs typeface="+mn-cs"/>
              </a:rPr>
              <a:t>絶対にリアルタイムで描画したいと決まったら、</a:t>
            </a:r>
            <a:br>
              <a:rPr kumimoji="1" lang="en-US" altLang="ja-JP" sz="1200" b="0" i="0" kern="1200" dirty="0">
                <a:solidFill>
                  <a:schemeClr val="tx1"/>
                </a:solidFill>
                <a:effectLst/>
                <a:latin typeface="+mn-lt"/>
                <a:ea typeface="+mn-ea"/>
                <a:cs typeface="+mn-cs"/>
              </a:rPr>
            </a:br>
            <a:r>
              <a:rPr kumimoji="1" lang="ja-JP" altLang="en-US" sz="1200" b="0" i="0" kern="1200" dirty="0">
                <a:solidFill>
                  <a:schemeClr val="tx1"/>
                </a:solidFill>
                <a:effectLst/>
                <a:latin typeface="+mn-lt"/>
                <a:ea typeface="+mn-ea"/>
                <a:cs typeface="+mn-cs"/>
              </a:rPr>
              <a:t>どんなアーキテクチャが最適に成るのかと言うことについて議論したいです。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 </a:t>
            </a:r>
          </a:p>
          <a:p>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による画像処理の研究では、</a:t>
            </a:r>
            <a:br>
              <a:rPr kumimoji="1" lang="en-US" altLang="ja-JP" sz="1200" b="0" i="0" kern="1200" dirty="0">
                <a:solidFill>
                  <a:schemeClr val="tx1"/>
                </a:solidFill>
                <a:effectLst/>
                <a:latin typeface="+mn-lt"/>
                <a:ea typeface="+mn-ea"/>
                <a:cs typeface="+mn-cs"/>
              </a:rPr>
            </a:br>
            <a:r>
              <a:rPr kumimoji="1" lang="ja-JP" altLang="en-US" sz="1200" b="0" i="0" kern="1200" dirty="0">
                <a:solidFill>
                  <a:schemeClr val="tx1"/>
                </a:solidFill>
                <a:effectLst/>
                <a:latin typeface="+mn-lt"/>
                <a:ea typeface="+mn-ea"/>
                <a:cs typeface="+mn-cs"/>
              </a:rPr>
              <a:t>結果のスクリーンショットを比較して議論することが多く、</a:t>
            </a:r>
            <a:br>
              <a:rPr kumimoji="1" lang="en-US" altLang="ja-JP" sz="1200" b="0" i="0" kern="1200" dirty="0">
                <a:solidFill>
                  <a:schemeClr val="tx1"/>
                </a:solidFill>
                <a:effectLst/>
                <a:latin typeface="+mn-lt"/>
                <a:ea typeface="+mn-ea"/>
                <a:cs typeface="+mn-cs"/>
              </a:rPr>
            </a:br>
            <a:r>
              <a:rPr kumimoji="1" lang="ja-JP" altLang="en-US" sz="1200" b="0" i="0" kern="1200" dirty="0">
                <a:solidFill>
                  <a:schemeClr val="tx1"/>
                </a:solidFill>
                <a:effectLst/>
                <a:latin typeface="+mn-lt"/>
                <a:ea typeface="+mn-ea"/>
                <a:cs typeface="+mn-cs"/>
              </a:rPr>
              <a:t>それも面白いのですが、今日はそうではありません。</a:t>
            </a:r>
          </a:p>
          <a:p>
            <a:r>
              <a:rPr kumimoji="1" lang="ja-JP" altLang="en-US" sz="1200" b="0" i="0" kern="1200" dirty="0">
                <a:solidFill>
                  <a:schemeClr val="tx1"/>
                </a:solidFill>
                <a:effectLst/>
                <a:latin typeface="+mn-lt"/>
                <a:ea typeface="+mn-ea"/>
                <a:cs typeface="+mn-cs"/>
              </a:rPr>
              <a:t>第一原理計算とは、量子化学でよく使われる概念です。</a:t>
            </a:r>
          </a:p>
          <a:p>
            <a:r>
              <a:rPr kumimoji="1" lang="ja-JP" altLang="en-US" sz="1200" b="0" i="0" kern="1200" dirty="0">
                <a:solidFill>
                  <a:schemeClr val="tx1"/>
                </a:solidFill>
                <a:effectLst/>
                <a:latin typeface="+mn-lt"/>
                <a:ea typeface="+mn-ea"/>
                <a:cs typeface="+mn-cs"/>
              </a:rPr>
              <a:t>測定結果に依るのでなく、本当に基本から、基本の構成だけから分析します。</a:t>
            </a:r>
          </a:p>
          <a:p>
            <a:r>
              <a:rPr kumimoji="1" lang="ja-JP" altLang="en-US" sz="1200" b="0" i="0" kern="1200" dirty="0">
                <a:solidFill>
                  <a:schemeClr val="tx1"/>
                </a:solidFill>
                <a:effectLst/>
                <a:latin typeface="+mn-lt"/>
                <a:ea typeface="+mn-ea"/>
                <a:cs typeface="+mn-cs"/>
              </a:rPr>
              <a:t>ラテン語の</a:t>
            </a:r>
            <a:r>
              <a:rPr kumimoji="1" lang="en-US" altLang="ja-JP" sz="1200" b="0" i="0" kern="1200" dirty="0">
                <a:solidFill>
                  <a:schemeClr val="tx1"/>
                </a:solidFill>
                <a:effectLst/>
                <a:latin typeface="+mn-lt"/>
                <a:ea typeface="+mn-ea"/>
                <a:cs typeface="+mn-cs"/>
              </a:rPr>
              <a:t>ab initio</a:t>
            </a:r>
            <a:r>
              <a:rPr kumimoji="1" lang="ja-JP" altLang="en-US" sz="1200" b="0" i="0" kern="1200" dirty="0">
                <a:solidFill>
                  <a:schemeClr val="tx1"/>
                </a:solidFill>
                <a:effectLst/>
                <a:latin typeface="+mn-lt"/>
                <a:ea typeface="+mn-ea"/>
                <a:cs typeface="+mn-cs"/>
              </a:rPr>
              <a:t>と同じです。</a:t>
            </a:r>
          </a:p>
          <a:p>
            <a:r>
              <a:rPr kumimoji="1" lang="ja-JP" altLang="en-US" sz="1200" b="0" i="0" kern="1200" dirty="0">
                <a:solidFill>
                  <a:schemeClr val="tx1"/>
                </a:solidFill>
                <a:effectLst/>
                <a:latin typeface="+mn-lt"/>
                <a:ea typeface="+mn-ea"/>
                <a:cs typeface="+mn-cs"/>
              </a:rPr>
              <a:t>結果論でなく、基本の命題から出発して、正しいアプローチであることを論理的に確認したいのです。 </a:t>
            </a:r>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5</a:t>
            </a:fld>
            <a:endParaRPr kumimoji="1" lang="ja-JP" altLang="en-US"/>
          </a:p>
        </p:txBody>
      </p:sp>
    </p:spTree>
    <p:extLst>
      <p:ext uri="{BB962C8B-B14F-4D97-AF65-F5344CB8AC3E}">
        <p14:creationId xmlns:p14="http://schemas.microsoft.com/office/powerpoint/2010/main" val="4378324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 描画は 最適化だけで実現できません。</a:t>
            </a:r>
          </a:p>
          <a:p>
            <a:r>
              <a:rPr kumimoji="1" lang="ja-JP" altLang="en-US" sz="1200" b="0" i="0" kern="1200" dirty="0">
                <a:solidFill>
                  <a:schemeClr val="tx1"/>
                </a:solidFill>
                <a:effectLst/>
                <a:latin typeface="+mn-lt"/>
                <a:ea typeface="+mn-ea"/>
                <a:cs typeface="+mn-cs"/>
              </a:rPr>
              <a:t>最近の研究から、よくできているアーキテクチャを紹介します。</a:t>
            </a:r>
          </a:p>
          <a:p>
            <a:r>
              <a:rPr kumimoji="1" lang="ja-JP" altLang="en-US" sz="1200" b="0" i="0" kern="1200" dirty="0">
                <a:solidFill>
                  <a:schemeClr val="tx1"/>
                </a:solidFill>
                <a:effectLst/>
                <a:latin typeface="+mn-lt"/>
                <a:ea typeface="+mn-ea"/>
                <a:cs typeface="+mn-cs"/>
              </a:rPr>
              <a:t> </a:t>
            </a:r>
          </a:p>
          <a:p>
            <a:r>
              <a:rPr kumimoji="1" lang="ja-JP" altLang="en-US" sz="1200" b="0" i="0" kern="1200" dirty="0">
                <a:solidFill>
                  <a:schemeClr val="tx1"/>
                </a:solidFill>
                <a:effectLst/>
                <a:latin typeface="+mn-lt"/>
                <a:ea typeface="+mn-ea"/>
                <a:cs typeface="+mn-cs"/>
              </a:rPr>
              <a:t>柔軟性があり過ぎて、リアルタイムに使うことは難しいですが、</a:t>
            </a:r>
          </a:p>
          <a:p>
            <a:r>
              <a:rPr kumimoji="1" lang="ja-JP" altLang="en-US" sz="1200" b="0" i="0" kern="1200" dirty="0">
                <a:solidFill>
                  <a:schemeClr val="tx1"/>
                </a:solidFill>
                <a:effectLst/>
                <a:latin typeface="+mn-lt"/>
                <a:ea typeface="+mn-ea"/>
                <a:cs typeface="+mn-cs"/>
              </a:rPr>
              <a:t>高度に構造化された教師データを作るには 重要な 役割となります。</a:t>
            </a:r>
          </a:p>
          <a:p>
            <a:r>
              <a:rPr kumimoji="1" lang="ja-JP" altLang="en-US" sz="1200" b="0" i="0" kern="1200" dirty="0">
                <a:solidFill>
                  <a:schemeClr val="tx1"/>
                </a:solidFill>
                <a:effectLst/>
                <a:latin typeface="+mn-lt"/>
                <a:ea typeface="+mn-ea"/>
                <a:cs typeface="+mn-cs"/>
              </a:rPr>
              <a:t>そのため、今までの内容と 少し 離れてしまいますが、ここで紹介しておきます。</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50</a:t>
            </a:fld>
            <a:endParaRPr kumimoji="1" lang="ja-JP" altLang="en-US"/>
          </a:p>
        </p:txBody>
      </p:sp>
    </p:spTree>
    <p:extLst>
      <p:ext uri="{BB962C8B-B14F-4D97-AF65-F5344CB8AC3E}">
        <p14:creationId xmlns:p14="http://schemas.microsoft.com/office/powerpoint/2010/main" val="26556853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オートエンコーダとは、「自動的にエンコードしてくれる 道具」と言う意味です。</a:t>
            </a:r>
          </a:p>
          <a:p>
            <a:r>
              <a:rPr kumimoji="1" lang="ja-JP" altLang="en-US" sz="1200" b="0" i="0" kern="1200" dirty="0">
                <a:solidFill>
                  <a:schemeClr val="tx1"/>
                </a:solidFill>
                <a:effectLst/>
                <a:latin typeface="+mn-lt"/>
                <a:ea typeface="+mn-ea"/>
                <a:cs typeface="+mn-cs"/>
              </a:rPr>
              <a:t>エンコードされた情報は 真ん中の 潜在空間 にあります。</a:t>
            </a:r>
          </a:p>
          <a:p>
            <a:r>
              <a:rPr kumimoji="1" lang="ja-JP" altLang="en-US" sz="1200" b="0" i="0" kern="1200" dirty="0">
                <a:solidFill>
                  <a:schemeClr val="tx1"/>
                </a:solidFill>
                <a:effectLst/>
                <a:latin typeface="+mn-lt"/>
                <a:ea typeface="+mn-ea"/>
                <a:cs typeface="+mn-cs"/>
              </a:rPr>
              <a:t>図の通り、潜在空間 は入力より小さいですが、復元・生成に必要な 本質的な情報がすべて含まれています。</a:t>
            </a:r>
          </a:p>
          <a:p>
            <a:r>
              <a:rPr kumimoji="1" lang="ja-JP" altLang="en-US" sz="1200" b="0" i="0" kern="1200" dirty="0">
                <a:solidFill>
                  <a:schemeClr val="tx1"/>
                </a:solidFill>
                <a:effectLst/>
                <a:latin typeface="+mn-lt"/>
                <a:ea typeface="+mn-ea"/>
                <a:cs typeface="+mn-cs"/>
              </a:rPr>
              <a:t> </a:t>
            </a:r>
          </a:p>
          <a:p>
            <a:r>
              <a:rPr kumimoji="1" lang="ja-JP" altLang="en-US" sz="1200" b="0" i="0" kern="1200" dirty="0">
                <a:solidFill>
                  <a:schemeClr val="tx1"/>
                </a:solidFill>
                <a:effectLst/>
                <a:latin typeface="+mn-lt"/>
                <a:ea typeface="+mn-ea"/>
                <a:cs typeface="+mn-cs"/>
              </a:rPr>
              <a:t>トレーニングするときの出力目標は、入力と同じです。</a:t>
            </a:r>
          </a:p>
          <a:p>
            <a:r>
              <a:rPr kumimoji="1" lang="ja-JP" altLang="en-US" sz="1200" b="0" i="0" kern="1200" dirty="0">
                <a:solidFill>
                  <a:schemeClr val="tx1"/>
                </a:solidFill>
                <a:effectLst/>
                <a:latin typeface="+mn-lt"/>
                <a:ea typeface="+mn-ea"/>
                <a:cs typeface="+mn-cs"/>
              </a:rPr>
              <a:t>そのため、何でも教師データになれます。構造化する必要がないです。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51</a:t>
            </a:fld>
            <a:endParaRPr kumimoji="1" lang="ja-JP" altLang="en-US"/>
          </a:p>
        </p:txBody>
      </p:sp>
    </p:spTree>
    <p:extLst>
      <p:ext uri="{BB962C8B-B14F-4D97-AF65-F5344CB8AC3E}">
        <p14:creationId xmlns:p14="http://schemas.microsoft.com/office/powerpoint/2010/main" val="32423745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a:solidFill>
                  <a:schemeClr val="tx1"/>
                </a:solidFill>
                <a:effectLst/>
                <a:latin typeface="+mn-lt"/>
                <a:ea typeface="+mn-ea"/>
                <a:cs typeface="+mn-cs"/>
              </a:rPr>
              <a:t>Deep Fake</a:t>
            </a:r>
            <a:r>
              <a:rPr kumimoji="1" lang="ja-JP" altLang="en-US" sz="1200" b="0" i="0" kern="1200" dirty="0">
                <a:solidFill>
                  <a:schemeClr val="tx1"/>
                </a:solidFill>
                <a:effectLst/>
                <a:latin typeface="+mn-lt"/>
                <a:ea typeface="+mn-ea"/>
                <a:cs typeface="+mn-cs"/>
              </a:rPr>
              <a:t> では、オートエンコーダのアーキテクチャを応用しています。 </a:t>
            </a:r>
          </a:p>
          <a:p>
            <a:r>
              <a:rPr kumimoji="1" lang="ja-JP" altLang="en-US" sz="1200" b="0" i="0" kern="1200" dirty="0">
                <a:solidFill>
                  <a:schemeClr val="tx1"/>
                </a:solidFill>
                <a:effectLst/>
                <a:latin typeface="+mn-lt"/>
                <a:ea typeface="+mn-ea"/>
                <a:cs typeface="+mn-cs"/>
              </a:rPr>
              <a:t>製品に近づいているレベルの 画像品質だと思われます。  </a:t>
            </a:r>
          </a:p>
          <a:p>
            <a:r>
              <a:rPr kumimoji="1" lang="ja-JP" altLang="en-US" sz="1200" b="0" i="0" kern="1200" dirty="0">
                <a:solidFill>
                  <a:schemeClr val="tx1"/>
                </a:solidFill>
                <a:effectLst/>
                <a:latin typeface="+mn-lt"/>
                <a:ea typeface="+mn-ea"/>
                <a:cs typeface="+mn-cs"/>
              </a:rPr>
              <a:t>リアルタイム描画とは別物ですけど。</a:t>
            </a:r>
          </a:p>
          <a:p>
            <a:r>
              <a:rPr kumimoji="1" lang="ja-JP" altLang="en-US" sz="1200" b="0" i="0" kern="1200" dirty="0">
                <a:solidFill>
                  <a:schemeClr val="tx1"/>
                </a:solidFill>
                <a:effectLst/>
                <a:latin typeface="+mn-lt"/>
                <a:ea typeface="+mn-ea"/>
                <a:cs typeface="+mn-cs"/>
              </a:rPr>
              <a:t> </a:t>
            </a:r>
          </a:p>
          <a:p>
            <a:r>
              <a:rPr kumimoji="1" lang="ja-JP" altLang="en-US" sz="1200" b="0" i="0" kern="1200" dirty="0">
                <a:solidFill>
                  <a:schemeClr val="tx1"/>
                </a:solidFill>
                <a:effectLst/>
                <a:latin typeface="+mn-lt"/>
                <a:ea typeface="+mn-ea"/>
                <a:cs typeface="+mn-cs"/>
              </a:rPr>
              <a:t>上の図のように、エンコーダは 複数の人間で共有しています。</a:t>
            </a:r>
          </a:p>
          <a:p>
            <a:r>
              <a:rPr kumimoji="1" lang="ja-JP" altLang="en-US" sz="1200" b="0" i="0" kern="1200" dirty="0">
                <a:solidFill>
                  <a:schemeClr val="tx1"/>
                </a:solidFill>
                <a:effectLst/>
                <a:latin typeface="+mn-lt"/>
                <a:ea typeface="+mn-ea"/>
                <a:cs typeface="+mn-cs"/>
              </a:rPr>
              <a:t>デコーダは それぞれの人間で 個別になっています。</a:t>
            </a:r>
          </a:p>
          <a:p>
            <a:r>
              <a:rPr kumimoji="1" lang="ja-JP" altLang="en-US" sz="1200" b="0" i="0" kern="1200" dirty="0">
                <a:solidFill>
                  <a:schemeClr val="tx1"/>
                </a:solidFill>
                <a:effectLst/>
                <a:latin typeface="+mn-lt"/>
                <a:ea typeface="+mn-ea"/>
                <a:cs typeface="+mn-cs"/>
              </a:rPr>
              <a:t> </a:t>
            </a:r>
          </a:p>
          <a:p>
            <a:r>
              <a:rPr kumimoji="1" lang="ja-JP" altLang="en-US" sz="1200" b="0" i="0" kern="1200" dirty="0">
                <a:solidFill>
                  <a:schemeClr val="tx1"/>
                </a:solidFill>
                <a:effectLst/>
                <a:latin typeface="+mn-lt"/>
                <a:ea typeface="+mn-ea"/>
                <a:cs typeface="+mn-cs"/>
              </a:rPr>
              <a:t>下の図のように、別の人のデコーダを使えば、ある人の顔を別の人の顔に変えることができるのです。</a:t>
            </a:r>
          </a:p>
          <a:p>
            <a:br>
              <a:rPr kumimoji="1" lang="ja-JP" altLang="en-US" sz="1200" b="0" i="0" kern="1200" dirty="0">
                <a:solidFill>
                  <a:schemeClr val="tx1"/>
                </a:solidFill>
                <a:effectLst/>
                <a:latin typeface="+mn-lt"/>
                <a:ea typeface="+mn-ea"/>
                <a:cs typeface="+mn-cs"/>
              </a:rPr>
            </a:br>
            <a:r>
              <a:rPr kumimoji="1" lang="ja-JP" altLang="en-US" sz="1200" b="0" i="0" kern="1200" dirty="0">
                <a:solidFill>
                  <a:schemeClr val="tx1"/>
                </a:solidFill>
                <a:effectLst/>
                <a:latin typeface="+mn-lt"/>
                <a:ea typeface="+mn-ea"/>
                <a:cs typeface="+mn-cs"/>
              </a:rPr>
              <a:t>写真レベルの出力には 写真レベルの入力が必要なので、リアルタイム描画には向いていません。</a:t>
            </a:r>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52</a:t>
            </a:fld>
            <a:endParaRPr kumimoji="1" lang="ja-JP" altLang="en-US"/>
          </a:p>
        </p:txBody>
      </p:sp>
    </p:spTree>
    <p:extLst>
      <p:ext uri="{BB962C8B-B14F-4D97-AF65-F5344CB8AC3E}">
        <p14:creationId xmlns:p14="http://schemas.microsoft.com/office/powerpoint/2010/main" val="27721336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潜在空間のフォーマットが もっと使いやすい形になればいいんじゃないですか？ </a:t>
            </a:r>
          </a:p>
          <a:p>
            <a:r>
              <a:rPr kumimoji="1" lang="ja-JP" altLang="en-US" sz="1200" b="0" i="0" kern="1200" dirty="0">
                <a:solidFill>
                  <a:schemeClr val="tx1"/>
                </a:solidFill>
                <a:effectLst/>
                <a:latin typeface="+mn-lt"/>
                <a:ea typeface="+mn-ea"/>
                <a:cs typeface="+mn-cs"/>
              </a:rPr>
              <a:t>もう一つの「敵対的な 識別器」の神経回路網はそういう目的のためのロスを計算してくれます。</a:t>
            </a:r>
          </a:p>
          <a:p>
            <a:br>
              <a:rPr kumimoji="1" lang="ja-JP" altLang="en-US" sz="1200" b="0" i="0" kern="1200" dirty="0">
                <a:solidFill>
                  <a:schemeClr val="tx1"/>
                </a:solidFill>
                <a:effectLst/>
                <a:latin typeface="+mn-lt"/>
                <a:ea typeface="+mn-ea"/>
                <a:cs typeface="+mn-cs"/>
              </a:rPr>
            </a:br>
            <a:r>
              <a:rPr kumimoji="1" lang="ja-JP" altLang="en-US" sz="1200" b="0" i="0" kern="1200" dirty="0">
                <a:solidFill>
                  <a:schemeClr val="tx1"/>
                </a:solidFill>
                <a:effectLst/>
                <a:latin typeface="+mn-lt"/>
                <a:ea typeface="+mn-ea"/>
                <a:cs typeface="+mn-cs"/>
              </a:rPr>
              <a:t>柔軟性がかなりありますので、将来的に教師データを作るために使おうと考えています。 </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53</a:t>
            </a:fld>
            <a:endParaRPr kumimoji="1" lang="ja-JP" altLang="en-US"/>
          </a:p>
        </p:txBody>
      </p:sp>
    </p:spTree>
    <p:extLst>
      <p:ext uri="{BB962C8B-B14F-4D97-AF65-F5344CB8AC3E}">
        <p14:creationId xmlns:p14="http://schemas.microsoft.com/office/powerpoint/2010/main" val="17091301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敵対的生成の 神経回路網は 最近いい画像をよく作ってくれるので、少し有名になっています。 </a:t>
            </a:r>
          </a:p>
          <a:p>
            <a:r>
              <a:rPr kumimoji="1" lang="ja-JP" altLang="en-US" sz="1200" b="0" i="0" kern="1200" dirty="0">
                <a:solidFill>
                  <a:schemeClr val="tx1"/>
                </a:solidFill>
                <a:effectLst/>
                <a:latin typeface="+mn-lt"/>
                <a:ea typeface="+mn-ea"/>
                <a:cs typeface="+mn-cs"/>
              </a:rPr>
              <a:t>基本的に ロス関数も 神経回路網のように トレーニングされています。 </a:t>
            </a:r>
          </a:p>
          <a:p>
            <a:r>
              <a:rPr kumimoji="1" lang="ja-JP" altLang="en-US" sz="1200" b="0" i="0" kern="1200" dirty="0">
                <a:solidFill>
                  <a:schemeClr val="tx1"/>
                </a:solidFill>
                <a:effectLst/>
                <a:latin typeface="+mn-lt"/>
                <a:ea typeface="+mn-ea"/>
                <a:cs typeface="+mn-cs"/>
              </a:rPr>
              <a:t>入力は 乱数です。それ重要です。トレーニングの時のドメインによって決まり、それ以外は出力を支配できません。 </a:t>
            </a:r>
          </a:p>
          <a:p>
            <a:r>
              <a:rPr kumimoji="1" lang="ja-JP" altLang="en-US" sz="1200" b="0" i="0" kern="1200" dirty="0">
                <a:solidFill>
                  <a:schemeClr val="tx1"/>
                </a:solidFill>
                <a:effectLst/>
                <a:latin typeface="+mn-lt"/>
                <a:ea typeface="+mn-ea"/>
                <a:cs typeface="+mn-cs"/>
              </a:rPr>
              <a:t>つまり、リアルタイム描画には そのままで使いづらいです。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54</a:t>
            </a:fld>
            <a:endParaRPr kumimoji="1" lang="ja-JP" altLang="en-US"/>
          </a:p>
        </p:txBody>
      </p:sp>
    </p:spTree>
    <p:extLst>
      <p:ext uri="{BB962C8B-B14F-4D97-AF65-F5344CB8AC3E}">
        <p14:creationId xmlns:p14="http://schemas.microsoft.com/office/powerpoint/2010/main" val="22816575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入力が乱数なら、どうやって出力を支配できるでしょうか。 </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この手法では、各レイヤーの </a:t>
            </a:r>
            <a:r>
              <a:rPr kumimoji="1" lang="en-US" altLang="ja-JP" sz="1200" b="0" i="0" kern="1200" dirty="0">
                <a:solidFill>
                  <a:schemeClr val="tx1"/>
                </a:solidFill>
                <a:effectLst/>
                <a:latin typeface="+mn-lt"/>
                <a:ea typeface="+mn-ea"/>
                <a:cs typeface="+mn-cs"/>
              </a:rPr>
              <a:t>Batch Normalization</a:t>
            </a:r>
            <a:r>
              <a:rPr kumimoji="1" lang="ja-JP" altLang="en-US" sz="1200" b="0" i="0" kern="1200" dirty="0">
                <a:solidFill>
                  <a:schemeClr val="tx1"/>
                </a:solidFill>
                <a:effectLst/>
                <a:latin typeface="+mn-lt"/>
                <a:ea typeface="+mn-ea"/>
                <a:cs typeface="+mn-cs"/>
              </a:rPr>
              <a:t> の後に 整数マスク画像 を入れています。 </a:t>
            </a:r>
          </a:p>
          <a:p>
            <a:r>
              <a:rPr kumimoji="1" lang="ja-JP" altLang="en-US" sz="1200" b="0" i="0" kern="1200" dirty="0">
                <a:solidFill>
                  <a:schemeClr val="tx1"/>
                </a:solidFill>
                <a:effectLst/>
                <a:latin typeface="+mn-lt"/>
                <a:ea typeface="+mn-ea"/>
                <a:cs typeface="+mn-cs"/>
              </a:rPr>
              <a:t>これにより、条件付けされて、望んだ出力が得られます。</a:t>
            </a:r>
          </a:p>
          <a:p>
            <a:r>
              <a:rPr kumimoji="1" lang="ja-JP" altLang="en-US" sz="1200" b="0" i="0" kern="1200" dirty="0">
                <a:solidFill>
                  <a:schemeClr val="tx1"/>
                </a:solidFill>
                <a:effectLst/>
                <a:latin typeface="+mn-lt"/>
                <a:ea typeface="+mn-ea"/>
                <a:cs typeface="+mn-cs"/>
              </a:rPr>
              <a:t>結果がかなりいいです。 </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Batch Normalization</a:t>
            </a:r>
            <a:r>
              <a:rPr kumimoji="1" lang="ja-JP" altLang="en-US" sz="1200" b="0" i="0" kern="1200" dirty="0">
                <a:solidFill>
                  <a:schemeClr val="tx1"/>
                </a:solidFill>
                <a:effectLst/>
                <a:latin typeface="+mn-lt"/>
                <a:ea typeface="+mn-ea"/>
                <a:cs typeface="+mn-cs"/>
              </a:rPr>
              <a:t> は トレーニング 安定性のためには素晴らしいですが、問題も多いです。</a:t>
            </a:r>
          </a:p>
          <a:p>
            <a:r>
              <a:rPr kumimoji="1" lang="ja-JP" altLang="en-US" sz="1200" b="0" i="0" kern="1200" dirty="0">
                <a:solidFill>
                  <a:schemeClr val="tx1"/>
                </a:solidFill>
                <a:effectLst/>
                <a:latin typeface="+mn-lt"/>
                <a:ea typeface="+mn-ea"/>
                <a:cs typeface="+mn-cs"/>
              </a:rPr>
              <a:t>その一つは入力の構造を 壊してしまうことですが、 </a:t>
            </a:r>
          </a:p>
          <a:p>
            <a:r>
              <a:rPr kumimoji="1" lang="ja-JP" altLang="en-US" sz="1200" b="0" i="0" kern="1200" dirty="0">
                <a:solidFill>
                  <a:schemeClr val="tx1"/>
                </a:solidFill>
                <a:effectLst/>
                <a:latin typeface="+mn-lt"/>
                <a:ea typeface="+mn-ea"/>
                <a:cs typeface="+mn-cs"/>
              </a:rPr>
              <a:t>この手法はその問題点を 解決しています。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55</a:t>
            </a:fld>
            <a:endParaRPr kumimoji="1" lang="ja-JP" altLang="en-US"/>
          </a:p>
        </p:txBody>
      </p:sp>
    </p:spTree>
    <p:extLst>
      <p:ext uri="{BB962C8B-B14F-4D97-AF65-F5344CB8AC3E}">
        <p14:creationId xmlns:p14="http://schemas.microsoft.com/office/powerpoint/2010/main" val="29462036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本セッションのまとめ、今後の予定です。</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56</a:t>
            </a:fld>
            <a:endParaRPr kumimoji="1" lang="ja-JP" altLang="en-US"/>
          </a:p>
        </p:txBody>
      </p:sp>
    </p:spTree>
    <p:extLst>
      <p:ext uri="{BB962C8B-B14F-4D97-AF65-F5344CB8AC3E}">
        <p14:creationId xmlns:p14="http://schemas.microsoft.com/office/powerpoint/2010/main" val="32872808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本セッションでは、リアルタイム</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描画に至る道を 示しました。</a:t>
            </a:r>
          </a:p>
          <a:p>
            <a:r>
              <a:rPr kumimoji="1" lang="ja-JP" altLang="en-US" sz="1200" b="0" i="0" kern="1200" dirty="0">
                <a:solidFill>
                  <a:schemeClr val="tx1"/>
                </a:solidFill>
                <a:effectLst/>
                <a:latin typeface="+mn-lt"/>
                <a:ea typeface="+mn-ea"/>
                <a:cs typeface="+mn-cs"/>
              </a:rPr>
              <a:t>まだ道なかばですが、進むべき方向性を </a:t>
            </a:r>
            <a:r>
              <a:rPr lang="ja-JP" altLang="en-US" dirty="0"/>
              <a:t>明</a:t>
            </a:r>
            <a:r>
              <a:rPr kumimoji="1" lang="ja-JP" altLang="en-US" sz="1200" b="0" i="0" kern="1200" dirty="0">
                <a:solidFill>
                  <a:schemeClr val="tx1"/>
                </a:solidFill>
                <a:effectLst/>
                <a:latin typeface="+mn-lt"/>
                <a:ea typeface="+mn-ea"/>
                <a:cs typeface="+mn-cs"/>
              </a:rPr>
              <a:t>らかにできたと思います。</a:t>
            </a:r>
          </a:p>
          <a:p>
            <a:r>
              <a:rPr kumimoji="1" lang="ja-JP" altLang="en-US" sz="1200" b="0" i="0" kern="1200" dirty="0">
                <a:solidFill>
                  <a:schemeClr val="tx1"/>
                </a:solidFill>
                <a:effectLst/>
                <a:latin typeface="+mn-lt"/>
                <a:ea typeface="+mn-ea"/>
                <a:cs typeface="+mn-cs"/>
              </a:rPr>
              <a:t> </a:t>
            </a:r>
          </a:p>
          <a:p>
            <a:r>
              <a:rPr kumimoji="1" lang="ja-JP" altLang="en-US" sz="1200" b="0" i="0" kern="1200" dirty="0">
                <a:solidFill>
                  <a:schemeClr val="tx1"/>
                </a:solidFill>
                <a:effectLst/>
                <a:latin typeface="+mn-lt"/>
                <a:ea typeface="+mn-ea"/>
                <a:cs typeface="+mn-cs"/>
              </a:rPr>
              <a:t>現状の神経回路網による</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はリアルタイム描画に 不向きです。</a:t>
            </a:r>
          </a:p>
          <a:p>
            <a:r>
              <a:rPr kumimoji="1" lang="ja-JP" altLang="en-US" sz="1200" b="0" i="0" kern="1200" dirty="0">
                <a:solidFill>
                  <a:schemeClr val="tx1"/>
                </a:solidFill>
                <a:effectLst/>
                <a:latin typeface="+mn-lt"/>
                <a:ea typeface="+mn-ea"/>
                <a:cs typeface="+mn-cs"/>
              </a:rPr>
              <a:t>実行速度が 遅いだけでなく、顔の形や方向、</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ライティングなどを直接指定できないので、</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既存のレンダリングを</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に置き換えることはできません。</a:t>
            </a: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リアルタイム描画のため、神経回路網の 構成と</a:t>
            </a:r>
            <a:endParaRPr kumimoji="1" lang="en-US" altLang="ja-JP"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GPU</a:t>
            </a:r>
            <a:r>
              <a:rPr kumimoji="1" lang="ja-JP" altLang="en-US" sz="1200" b="0" i="0" kern="1200" dirty="0">
                <a:solidFill>
                  <a:schemeClr val="tx1"/>
                </a:solidFill>
                <a:effectLst/>
                <a:latin typeface="+mn-lt"/>
                <a:ea typeface="+mn-ea"/>
                <a:cs typeface="+mn-cs"/>
              </a:rPr>
              <a:t> の非効率の 問題を 考察しました。</a:t>
            </a:r>
          </a:p>
          <a:p>
            <a:r>
              <a:rPr kumimoji="1" lang="ja-JP" altLang="en-US" sz="1200" b="0" i="0" kern="1200" dirty="0">
                <a:solidFill>
                  <a:schemeClr val="tx1"/>
                </a:solidFill>
                <a:effectLst/>
                <a:latin typeface="+mn-lt"/>
                <a:ea typeface="+mn-ea"/>
                <a:cs typeface="+mn-cs"/>
              </a:rPr>
              <a:t>データ依存性により、メモリ読み書き、同期の必要が 生じることと、</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チャンネル数が 増大し、計算資源を使ってしまうことです。</a:t>
            </a:r>
          </a:p>
          <a:p>
            <a:r>
              <a:rPr kumimoji="1" lang="ja-JP" altLang="en-US" sz="1200" b="0" i="0" kern="1200" dirty="0">
                <a:solidFill>
                  <a:schemeClr val="tx1"/>
                </a:solidFill>
                <a:effectLst/>
                <a:latin typeface="+mn-lt"/>
                <a:ea typeface="+mn-ea"/>
                <a:cs typeface="+mn-cs"/>
              </a:rPr>
              <a:t> </a:t>
            </a:r>
          </a:p>
          <a:p>
            <a:r>
              <a:rPr kumimoji="1" lang="ja-JP" altLang="en-US" sz="1200" b="0" i="0" kern="1200" dirty="0">
                <a:solidFill>
                  <a:schemeClr val="tx1"/>
                </a:solidFill>
                <a:effectLst/>
                <a:latin typeface="+mn-lt"/>
                <a:ea typeface="+mn-ea"/>
                <a:cs typeface="+mn-cs"/>
              </a:rPr>
              <a:t>そこで、</a:t>
            </a:r>
            <a:r>
              <a:rPr kumimoji="1" lang="en-US" altLang="ja-JP" sz="1200" b="0" i="0" kern="1200" dirty="0">
                <a:solidFill>
                  <a:schemeClr val="tx1"/>
                </a:solidFill>
                <a:effectLst/>
                <a:latin typeface="+mn-lt"/>
                <a:ea typeface="+mn-ea"/>
                <a:cs typeface="+mn-cs"/>
              </a:rPr>
              <a:t>Real-Time</a:t>
            </a:r>
            <a:r>
              <a:rPr kumimoji="1" lang="ja-JP" altLang="en-US" sz="1200" b="0" i="0" kern="1200" dirty="0">
                <a:solidFill>
                  <a:schemeClr val="tx1"/>
                </a:solidFill>
                <a:effectLst/>
                <a:latin typeface="+mn-lt"/>
                <a:ea typeface="+mn-ea"/>
                <a:cs typeface="+mn-cs"/>
              </a:rPr>
              <a:t>描画に 特化した</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を提案しました。</a:t>
            </a:r>
          </a:p>
          <a:p>
            <a:r>
              <a:rPr kumimoji="1" lang="en-US" altLang="ja-JP" sz="1200" b="0" i="0" kern="1200" dirty="0">
                <a:solidFill>
                  <a:schemeClr val="tx1"/>
                </a:solidFill>
                <a:effectLst/>
                <a:latin typeface="+mn-lt"/>
                <a:ea typeface="+mn-ea"/>
                <a:cs typeface="+mn-cs"/>
              </a:rPr>
              <a:t>Mesh</a:t>
            </a:r>
            <a:r>
              <a:rPr kumimoji="1" lang="ja-JP" altLang="en-US" sz="1200" b="0" i="0" kern="1200" dirty="0">
                <a:solidFill>
                  <a:schemeClr val="tx1"/>
                </a:solidFill>
                <a:effectLst/>
                <a:latin typeface="+mn-lt"/>
                <a:ea typeface="+mn-ea"/>
                <a:cs typeface="+mn-cs"/>
              </a:rPr>
              <a:t>や</a:t>
            </a:r>
            <a:r>
              <a:rPr kumimoji="1" lang="en-US" altLang="ja-JP" sz="1200" b="0" i="0" kern="1200" dirty="0">
                <a:solidFill>
                  <a:schemeClr val="tx1"/>
                </a:solidFill>
                <a:effectLst/>
                <a:latin typeface="+mn-lt"/>
                <a:ea typeface="+mn-ea"/>
                <a:cs typeface="+mn-cs"/>
              </a:rPr>
              <a:t>Lighting</a:t>
            </a:r>
            <a:r>
              <a:rPr kumimoji="1" lang="ja-JP" altLang="en-US" sz="1200" b="0" i="0" kern="1200" dirty="0">
                <a:solidFill>
                  <a:schemeClr val="tx1"/>
                </a:solidFill>
                <a:effectLst/>
                <a:latin typeface="+mn-lt"/>
                <a:ea typeface="+mn-ea"/>
                <a:cs typeface="+mn-cs"/>
              </a:rPr>
              <a:t>情報は 神経回路網のために 高度に 構造化した入力フォーマットに変換されます。</a:t>
            </a:r>
          </a:p>
          <a:p>
            <a:r>
              <a:rPr kumimoji="1" lang="ja-JP" altLang="en-US" sz="1200" b="0" i="0" kern="1200" dirty="0">
                <a:solidFill>
                  <a:schemeClr val="tx1"/>
                </a:solidFill>
                <a:effectLst/>
                <a:latin typeface="+mn-lt"/>
                <a:ea typeface="+mn-ea"/>
                <a:cs typeface="+mn-cs"/>
              </a:rPr>
              <a:t>特定の描画に特化した 神経回路網を 多数学習し、タイルごとにハッシュによって使い分けるハッシュ分業アーキテクチャです。</a:t>
            </a:r>
          </a:p>
          <a:p>
            <a:r>
              <a:rPr kumimoji="1" lang="ja-JP" altLang="en-US" sz="1200" b="0" i="0" kern="1200" dirty="0">
                <a:solidFill>
                  <a:schemeClr val="tx1"/>
                </a:solidFill>
                <a:effectLst/>
                <a:latin typeface="+mn-lt"/>
                <a:ea typeface="+mn-ea"/>
                <a:cs typeface="+mn-cs"/>
              </a:rPr>
              <a:t>それぞれの神経回路網はハードの制約に収まるように設計します。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現在は、人工的に生成した学習データで検証します。</a:t>
            </a:r>
          </a:p>
          <a:p>
            <a:r>
              <a:rPr kumimoji="1" lang="ja-JP" altLang="en-US" sz="1200" b="0" i="0" kern="1200" dirty="0">
                <a:solidFill>
                  <a:schemeClr val="tx1"/>
                </a:solidFill>
                <a:effectLst/>
                <a:latin typeface="+mn-lt"/>
                <a:ea typeface="+mn-ea"/>
                <a:cs typeface="+mn-cs"/>
              </a:rPr>
              <a:t>実写映像からの学習データの生成が 今後の課題です。</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57</a:t>
            </a:fld>
            <a:endParaRPr kumimoji="1" lang="ja-JP" altLang="en-US"/>
          </a:p>
        </p:txBody>
      </p:sp>
    </p:spTree>
    <p:extLst>
      <p:ext uri="{BB962C8B-B14F-4D97-AF65-F5344CB8AC3E}">
        <p14:creationId xmlns:p14="http://schemas.microsoft.com/office/powerpoint/2010/main" val="42197744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今後は ここに挙げたような 課題に 取り組むつもりです。</a:t>
            </a:r>
          </a:p>
          <a:p>
            <a:r>
              <a:rPr kumimoji="1" lang="ja-JP" altLang="en-US" sz="1200" b="0" i="0" kern="1200" dirty="0">
                <a:solidFill>
                  <a:schemeClr val="tx1"/>
                </a:solidFill>
                <a:effectLst/>
                <a:latin typeface="+mn-lt"/>
                <a:ea typeface="+mn-ea"/>
                <a:cs typeface="+mn-cs"/>
              </a:rPr>
              <a:t>特に、</a:t>
            </a:r>
            <a:r>
              <a:rPr kumimoji="1" lang="en-US" altLang="ja-JP" sz="1200" b="0" i="0" kern="1200" dirty="0">
                <a:solidFill>
                  <a:schemeClr val="tx1"/>
                </a:solidFill>
                <a:effectLst/>
                <a:latin typeface="+mn-lt"/>
                <a:ea typeface="+mn-ea"/>
                <a:cs typeface="+mn-cs"/>
              </a:rPr>
              <a:t>UV</a:t>
            </a:r>
            <a:r>
              <a:rPr kumimoji="1" lang="ja-JP" altLang="en-US" sz="1200" b="0" i="0" kern="1200" dirty="0">
                <a:solidFill>
                  <a:schemeClr val="tx1"/>
                </a:solidFill>
                <a:effectLst/>
                <a:latin typeface="+mn-lt"/>
                <a:ea typeface="+mn-ea"/>
                <a:cs typeface="+mn-cs"/>
              </a:rPr>
              <a:t>生成について説明します。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58</a:t>
            </a:fld>
            <a:endParaRPr kumimoji="1" lang="ja-JP" altLang="en-US"/>
          </a:p>
        </p:txBody>
      </p:sp>
    </p:spTree>
    <p:extLst>
      <p:ext uri="{BB962C8B-B14F-4D97-AF65-F5344CB8AC3E}">
        <p14:creationId xmlns:p14="http://schemas.microsoft.com/office/powerpoint/2010/main" val="37824389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本セッションでは、トレーニングデータ生成プログラムによって、</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顔の正しい</a:t>
            </a:r>
            <a:r>
              <a:rPr kumimoji="1" lang="en-US" altLang="ja-JP" sz="1200" b="0" i="0" kern="1200" dirty="0">
                <a:solidFill>
                  <a:schemeClr val="tx1"/>
                </a:solidFill>
                <a:effectLst/>
                <a:latin typeface="+mn-lt"/>
                <a:ea typeface="+mn-ea"/>
                <a:cs typeface="+mn-cs"/>
              </a:rPr>
              <a:t>UV</a:t>
            </a:r>
            <a:r>
              <a:rPr kumimoji="1" lang="ja-JP" altLang="en-US" sz="1200" b="0" i="0" kern="1200" dirty="0">
                <a:solidFill>
                  <a:schemeClr val="tx1"/>
                </a:solidFill>
                <a:effectLst/>
                <a:latin typeface="+mn-lt"/>
                <a:ea typeface="+mn-ea"/>
                <a:cs typeface="+mn-cs"/>
              </a:rPr>
              <a:t>マッピングが提供されたデータで学習を行いましたが、今後は実写映像を使いたいです。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3D</a:t>
            </a:r>
            <a:r>
              <a:rPr kumimoji="1" lang="ja-JP" altLang="en-US" sz="1200" b="0" i="0" kern="1200" dirty="0">
                <a:solidFill>
                  <a:schemeClr val="tx1"/>
                </a:solidFill>
                <a:effectLst/>
                <a:latin typeface="+mn-lt"/>
                <a:ea typeface="+mn-ea"/>
                <a:cs typeface="+mn-cs"/>
              </a:rPr>
              <a:t>カメラならば、顔の実写映像と同時に</a:t>
            </a:r>
            <a:r>
              <a:rPr kumimoji="1" lang="en-US" altLang="ja-JP" sz="1200" b="0" i="0" kern="1200" dirty="0">
                <a:solidFill>
                  <a:schemeClr val="tx1"/>
                </a:solidFill>
                <a:effectLst/>
                <a:latin typeface="+mn-lt"/>
                <a:ea typeface="+mn-ea"/>
                <a:cs typeface="+mn-cs"/>
              </a:rPr>
              <a:t>3D</a:t>
            </a:r>
            <a:r>
              <a:rPr kumimoji="1" lang="ja-JP" altLang="en-US" sz="1200" b="0" i="0" kern="1200" dirty="0">
                <a:solidFill>
                  <a:schemeClr val="tx1"/>
                </a:solidFill>
                <a:effectLst/>
                <a:latin typeface="+mn-lt"/>
                <a:ea typeface="+mn-ea"/>
                <a:cs typeface="+mn-cs"/>
              </a:rPr>
              <a:t>形状データも 取得できます。</a:t>
            </a:r>
          </a:p>
          <a:p>
            <a:r>
              <a:rPr kumimoji="1" lang="en-US" altLang="ja-JP" sz="1200" b="0" i="0" kern="1200" dirty="0">
                <a:solidFill>
                  <a:schemeClr val="tx1"/>
                </a:solidFill>
                <a:effectLst/>
                <a:latin typeface="+mn-lt"/>
                <a:ea typeface="+mn-ea"/>
                <a:cs typeface="+mn-cs"/>
              </a:rPr>
              <a:t>3D</a:t>
            </a:r>
            <a:r>
              <a:rPr kumimoji="1" lang="ja-JP" altLang="en-US" sz="1200" b="0" i="0" kern="1200" dirty="0">
                <a:solidFill>
                  <a:schemeClr val="tx1"/>
                </a:solidFill>
                <a:effectLst/>
                <a:latin typeface="+mn-lt"/>
                <a:ea typeface="+mn-ea"/>
                <a:cs typeface="+mn-cs"/>
              </a:rPr>
              <a:t>点群データに対し、</a:t>
            </a:r>
            <a:r>
              <a:rPr kumimoji="1" lang="en-US" altLang="ja-JP" sz="1200" b="0" i="0" kern="1200" dirty="0">
                <a:solidFill>
                  <a:schemeClr val="tx1"/>
                </a:solidFill>
                <a:effectLst/>
                <a:latin typeface="+mn-lt"/>
                <a:ea typeface="+mn-ea"/>
                <a:cs typeface="+mn-cs"/>
              </a:rPr>
              <a:t>GPGPU</a:t>
            </a:r>
            <a:r>
              <a:rPr kumimoji="1" lang="ja-JP" altLang="en-US" sz="1200" b="0" i="0" kern="1200" dirty="0">
                <a:solidFill>
                  <a:schemeClr val="tx1"/>
                </a:solidFill>
                <a:effectLst/>
                <a:latin typeface="+mn-lt"/>
                <a:ea typeface="+mn-ea"/>
                <a:cs typeface="+mn-cs"/>
              </a:rPr>
              <a:t>最短経路探索を用いて </a:t>
            </a:r>
            <a:r>
              <a:rPr kumimoji="1" lang="en-US" altLang="ja-JP" sz="1200" b="0" i="0" kern="1200" dirty="0">
                <a:solidFill>
                  <a:schemeClr val="tx1"/>
                </a:solidFill>
                <a:effectLst/>
                <a:latin typeface="+mn-lt"/>
                <a:ea typeface="+mn-ea"/>
                <a:cs typeface="+mn-cs"/>
              </a:rPr>
              <a:t>UV</a:t>
            </a:r>
            <a:r>
              <a:rPr kumimoji="1" lang="ja-JP" altLang="en-US" sz="1200" b="0" i="0" kern="1200" dirty="0">
                <a:solidFill>
                  <a:schemeClr val="tx1"/>
                </a:solidFill>
                <a:effectLst/>
                <a:latin typeface="+mn-lt"/>
                <a:ea typeface="+mn-ea"/>
                <a:cs typeface="+mn-cs"/>
              </a:rPr>
              <a:t>生成する実装を行っています。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59</a:t>
            </a:fld>
            <a:endParaRPr kumimoji="1" lang="ja-JP" altLang="en-US"/>
          </a:p>
        </p:txBody>
      </p:sp>
    </p:spTree>
    <p:extLst>
      <p:ext uri="{BB962C8B-B14F-4D97-AF65-F5344CB8AC3E}">
        <p14:creationId xmlns:p14="http://schemas.microsoft.com/office/powerpoint/2010/main" val="1172219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a:solidFill>
                  <a:schemeClr val="tx1"/>
                </a:solidFill>
                <a:effectLst/>
                <a:latin typeface="+mn-lt"/>
                <a:ea typeface="+mn-ea"/>
                <a:cs typeface="+mn-cs"/>
              </a:rPr>
              <a:t>GPU</a:t>
            </a:r>
            <a:r>
              <a:rPr kumimoji="1" lang="ja-JP" altLang="en-US" sz="1200" b="0" i="0" kern="1200" dirty="0">
                <a:solidFill>
                  <a:schemeClr val="tx1"/>
                </a:solidFill>
                <a:effectLst/>
                <a:latin typeface="+mn-lt"/>
                <a:ea typeface="+mn-ea"/>
                <a:cs typeface="+mn-cs"/>
              </a:rPr>
              <a:t>と神経回路網の構成を分析することによって、これら</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つの趣旨を主張したいです。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pPr marL="285750" indent="-285750">
              <a:buAutoNum type="romanLcPeriod"/>
            </a:pPr>
            <a:r>
              <a:rPr kumimoji="1" lang="ja-JP" altLang="en-US" sz="1200" b="0" i="0" kern="1200" dirty="0">
                <a:solidFill>
                  <a:schemeClr val="tx1"/>
                </a:solidFill>
                <a:effectLst/>
                <a:latin typeface="+mn-lt"/>
                <a:ea typeface="+mn-ea"/>
                <a:cs typeface="+mn-cs"/>
              </a:rPr>
              <a:t>現状の神経回路網の構成のままでは、</a:t>
            </a:r>
            <a:r>
              <a:rPr kumimoji="1" lang="en-US" altLang="ja-JP" sz="1200" b="0" i="0" kern="1200" dirty="0">
                <a:solidFill>
                  <a:schemeClr val="tx1"/>
                </a:solidFill>
                <a:effectLst/>
                <a:latin typeface="+mn-lt"/>
                <a:ea typeface="+mn-ea"/>
                <a:cs typeface="+mn-cs"/>
              </a:rPr>
              <a:t>GPU</a:t>
            </a:r>
            <a:r>
              <a:rPr kumimoji="1" lang="ja-JP" altLang="en-US" sz="1200" b="0" i="0" kern="1200" dirty="0">
                <a:solidFill>
                  <a:schemeClr val="tx1"/>
                </a:solidFill>
                <a:effectLst/>
                <a:latin typeface="+mn-lt"/>
                <a:ea typeface="+mn-ea"/>
                <a:cs typeface="+mn-cs"/>
              </a:rPr>
              <a:t>使用率に非効率があります。</a:t>
            </a:r>
            <a:endParaRPr kumimoji="1" lang="en-US" altLang="ja-JP" sz="1200" b="0" i="0" kern="1200" dirty="0">
              <a:solidFill>
                <a:schemeClr val="tx1"/>
              </a:solidFill>
              <a:effectLst/>
              <a:latin typeface="+mn-lt"/>
              <a:ea typeface="+mn-ea"/>
              <a:cs typeface="+mn-cs"/>
            </a:endParaRPr>
          </a:p>
          <a:p>
            <a:pPr marL="285750" indent="-285750">
              <a:buAutoNum type="romanLcPeriod"/>
            </a:pPr>
            <a:endParaRPr kumimoji="1" lang="ja-JP" altLang="en-US"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ii. </a:t>
            </a:r>
            <a:r>
              <a:rPr kumimoji="1" lang="ja-JP" altLang="en-US" sz="1200" b="0" i="0" kern="1200" dirty="0">
                <a:solidFill>
                  <a:schemeClr val="tx1"/>
                </a:solidFill>
                <a:effectLst/>
                <a:latin typeface="+mn-lt"/>
                <a:ea typeface="+mn-ea"/>
                <a:cs typeface="+mn-cs"/>
              </a:rPr>
              <a:t>リアルタイム描画に応用する場合、そのような非効率は必要ないはずです。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iii. </a:t>
            </a:r>
            <a:r>
              <a:rPr kumimoji="1" lang="ja-JP" altLang="en-US" sz="1200" b="0" i="0" kern="1200" dirty="0">
                <a:solidFill>
                  <a:schemeClr val="tx1"/>
                </a:solidFill>
                <a:effectLst/>
                <a:latin typeface="+mn-lt"/>
                <a:ea typeface="+mn-ea"/>
                <a:cs typeface="+mn-cs"/>
              </a:rPr>
              <a:t>「ハッシュ分業」アーキテクチャを提案します。このアプローチによって非効率をなくせます。</a:t>
            </a:r>
          </a:p>
          <a:p>
            <a:r>
              <a:rPr kumimoji="1" lang="ja-JP" altLang="en-US" sz="1200" b="0" i="0" kern="1200" dirty="0">
                <a:solidFill>
                  <a:schemeClr val="tx1"/>
                </a:solidFill>
                <a:effectLst/>
                <a:latin typeface="+mn-lt"/>
                <a:ea typeface="+mn-ea"/>
                <a:cs typeface="+mn-cs"/>
              </a:rPr>
              <a:t>「ハッシュ分業」とは、タイルごとにその内容をハッシュ化し、神経回路網の重みを選択して読み込むアプローチです。 </a:t>
            </a:r>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6</a:t>
            </a:fld>
            <a:endParaRPr kumimoji="1" lang="ja-JP" altLang="en-US"/>
          </a:p>
        </p:txBody>
      </p:sp>
    </p:spTree>
    <p:extLst>
      <p:ext uri="{BB962C8B-B14F-4D97-AF65-F5344CB8AC3E}">
        <p14:creationId xmlns:p14="http://schemas.microsoft.com/office/powerpoint/2010/main" val="2870079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a:solidFill>
                  <a:schemeClr val="tx1"/>
                </a:solidFill>
                <a:effectLst/>
                <a:latin typeface="+mn-lt"/>
                <a:ea typeface="+mn-ea"/>
                <a:cs typeface="+mn-cs"/>
              </a:rPr>
              <a:t>3D</a:t>
            </a:r>
            <a:r>
              <a:rPr kumimoji="1" lang="ja-JP" altLang="en-US" sz="1200" b="0" i="0" kern="1200" dirty="0">
                <a:solidFill>
                  <a:schemeClr val="tx1"/>
                </a:solidFill>
                <a:effectLst/>
                <a:latin typeface="+mn-lt"/>
                <a:ea typeface="+mn-ea"/>
                <a:cs typeface="+mn-cs"/>
              </a:rPr>
              <a:t>カメラを用いずに、</a:t>
            </a:r>
            <a:r>
              <a:rPr kumimoji="1" lang="en-US" altLang="ja-JP" sz="1200" b="0" i="0" kern="1200" dirty="0">
                <a:solidFill>
                  <a:schemeClr val="tx1"/>
                </a:solidFill>
                <a:effectLst/>
                <a:latin typeface="+mn-lt"/>
                <a:ea typeface="+mn-ea"/>
                <a:cs typeface="+mn-cs"/>
              </a:rPr>
              <a:t>2D</a:t>
            </a:r>
            <a:r>
              <a:rPr kumimoji="1" lang="ja-JP" altLang="en-US" sz="1200" b="0" i="0" kern="1200" dirty="0">
                <a:solidFill>
                  <a:schemeClr val="tx1"/>
                </a:solidFill>
                <a:effectLst/>
                <a:latin typeface="+mn-lt"/>
                <a:ea typeface="+mn-ea"/>
                <a:cs typeface="+mn-cs"/>
              </a:rPr>
              <a:t>映像のみから</a:t>
            </a:r>
            <a:r>
              <a:rPr kumimoji="1" lang="en-US" altLang="ja-JP" sz="1200" b="0" i="0" kern="1200" dirty="0">
                <a:solidFill>
                  <a:schemeClr val="tx1"/>
                </a:solidFill>
                <a:effectLst/>
                <a:latin typeface="+mn-lt"/>
                <a:ea typeface="+mn-ea"/>
                <a:cs typeface="+mn-cs"/>
              </a:rPr>
              <a:t>UV</a:t>
            </a:r>
            <a:r>
              <a:rPr kumimoji="1" lang="ja-JP" altLang="en-US" sz="1200" b="0" i="0" kern="1200" dirty="0">
                <a:solidFill>
                  <a:schemeClr val="tx1"/>
                </a:solidFill>
                <a:effectLst/>
                <a:latin typeface="+mn-lt"/>
                <a:ea typeface="+mn-ea"/>
                <a:cs typeface="+mn-cs"/>
              </a:rPr>
              <a:t>生成できれば、教師データを</a:t>
            </a:r>
            <a:r>
              <a:rPr lang="ja-JP" altLang="en-US" dirty="0"/>
              <a:t>より</a:t>
            </a:r>
            <a:r>
              <a:rPr kumimoji="1" lang="ja-JP" altLang="en-US" sz="1200" b="0" i="0" kern="1200" dirty="0">
                <a:solidFill>
                  <a:schemeClr val="tx1"/>
                </a:solidFill>
                <a:effectLst/>
                <a:latin typeface="+mn-lt"/>
                <a:ea typeface="+mn-ea"/>
                <a:cs typeface="+mn-cs"/>
              </a:rPr>
              <a:t>集めやすくなります。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顔の 潜在的な 変数空間を生成し、</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それから顔を 再作成する敵対的な オートエンコーダを想像してください。</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識別器によって、トレーニングデータの顔から定義された正しい </a:t>
            </a:r>
            <a:r>
              <a:rPr kumimoji="1" lang="en-US" altLang="ja-JP" sz="1200" b="0" i="0" kern="1200" dirty="0">
                <a:solidFill>
                  <a:schemeClr val="tx1"/>
                </a:solidFill>
                <a:effectLst/>
                <a:latin typeface="+mn-lt"/>
                <a:ea typeface="+mn-ea"/>
                <a:cs typeface="+mn-cs"/>
              </a:rPr>
              <a:t>UV</a:t>
            </a:r>
            <a:r>
              <a:rPr kumimoji="1" lang="ja-JP" altLang="en-US" sz="1200" b="0" i="0" kern="1200" dirty="0">
                <a:solidFill>
                  <a:schemeClr val="tx1"/>
                </a:solidFill>
                <a:effectLst/>
                <a:latin typeface="+mn-lt"/>
                <a:ea typeface="+mn-ea"/>
                <a:cs typeface="+mn-cs"/>
              </a:rPr>
              <a:t>マッピングにするように、</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潜在的な空間を 強制することができると思われます。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これはあくまでトレーニングデータを生成するためのものであり、リアルタイムに実行できる必要はありません。</a:t>
            </a:r>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60</a:t>
            </a:fld>
            <a:endParaRPr kumimoji="1" lang="ja-JP" altLang="en-US"/>
          </a:p>
        </p:txBody>
      </p:sp>
    </p:spTree>
    <p:extLst>
      <p:ext uri="{BB962C8B-B14F-4D97-AF65-F5344CB8AC3E}">
        <p14:creationId xmlns:p14="http://schemas.microsoft.com/office/powerpoint/2010/main" val="3984234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本セッションの発表は、以上です。</a:t>
            </a: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ありがとうございました。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61</a:t>
            </a:fld>
            <a:endParaRPr kumimoji="1" lang="ja-JP" altLang="en-US"/>
          </a:p>
        </p:txBody>
      </p:sp>
    </p:spTree>
    <p:extLst>
      <p:ext uri="{BB962C8B-B14F-4D97-AF65-F5344CB8AC3E}">
        <p14:creationId xmlns:p14="http://schemas.microsoft.com/office/powerpoint/2010/main" val="20641932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ご質問、ご意見、ご感想のある方は、コメントをお願いします。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62</a:t>
            </a:fld>
            <a:endParaRPr kumimoji="1" lang="ja-JP" altLang="en-US"/>
          </a:p>
        </p:txBody>
      </p:sp>
    </p:spTree>
    <p:extLst>
      <p:ext uri="{BB962C8B-B14F-4D97-AF65-F5344CB8AC3E}">
        <p14:creationId xmlns:p14="http://schemas.microsoft.com/office/powerpoint/2010/main" val="918376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あらためて、本セッションの流れを説明します。</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まず、背景を簡単に述べた後、先ほどの</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つの趣旨についてそれぞれ詳しく説明します。</a:t>
            </a:r>
          </a:p>
          <a:p>
            <a:r>
              <a:rPr kumimoji="1" lang="ja-JP" altLang="en-US" sz="1200" b="0" i="0" kern="1200" dirty="0">
                <a:solidFill>
                  <a:schemeClr val="tx1"/>
                </a:solidFill>
                <a:effectLst/>
                <a:latin typeface="+mn-lt"/>
                <a:ea typeface="+mn-ea"/>
                <a:cs typeface="+mn-cs"/>
              </a:rPr>
              <a:t>今回は、基本的なアーキテクチャの提案のみなので、結果をお見せするようなものではありません。</a:t>
            </a:r>
          </a:p>
          <a:p>
            <a:r>
              <a:rPr kumimoji="1" lang="ja-JP" altLang="en-US" sz="1200" b="0" i="0" kern="1200" dirty="0">
                <a:solidFill>
                  <a:schemeClr val="tx1"/>
                </a:solidFill>
                <a:effectLst/>
                <a:latin typeface="+mn-lt"/>
                <a:ea typeface="+mn-ea"/>
                <a:cs typeface="+mn-cs"/>
              </a:rPr>
              <a:t>それから、提案手法を今後発展させていく上で、重要になる論文のアーキテクチャを紹介します。</a:t>
            </a:r>
          </a:p>
          <a:p>
            <a:r>
              <a:rPr kumimoji="1" lang="ja-JP" altLang="en-US" sz="1200" b="0" i="0" kern="1200" dirty="0">
                <a:solidFill>
                  <a:schemeClr val="tx1"/>
                </a:solidFill>
                <a:effectLst/>
                <a:latin typeface="+mn-lt"/>
                <a:ea typeface="+mn-ea"/>
                <a:cs typeface="+mn-cs"/>
              </a:rPr>
              <a:t>最後に、結論と今後の予定を述べます。 </a:t>
            </a:r>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7</a:t>
            </a:fld>
            <a:endParaRPr kumimoji="1" lang="ja-JP" altLang="en-US"/>
          </a:p>
        </p:txBody>
      </p:sp>
    </p:spTree>
    <p:extLst>
      <p:ext uri="{BB962C8B-B14F-4D97-AF65-F5344CB8AC3E}">
        <p14:creationId xmlns:p14="http://schemas.microsoft.com/office/powerpoint/2010/main" val="2366698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本セッションの目標と、従来手法の問題について、簡単に説明します。</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8</a:t>
            </a:fld>
            <a:endParaRPr kumimoji="1" lang="ja-JP" altLang="en-US"/>
          </a:p>
        </p:txBody>
      </p:sp>
    </p:spTree>
    <p:extLst>
      <p:ext uri="{BB962C8B-B14F-4D97-AF65-F5344CB8AC3E}">
        <p14:creationId xmlns:p14="http://schemas.microsoft.com/office/powerpoint/2010/main" val="680522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本セッションでは、</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によってリアルタイムに描画する対象として、人間の顔を取り上げます。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人間は顔については非常に感受性が高く、不自然だとすぐに気づいてしまいます。</a:t>
            </a:r>
          </a:p>
          <a:p>
            <a:r>
              <a:rPr kumimoji="1" lang="ja-JP" altLang="en-US" sz="1200" b="0" i="0" kern="1200" dirty="0">
                <a:solidFill>
                  <a:schemeClr val="tx1"/>
                </a:solidFill>
                <a:effectLst/>
                <a:latin typeface="+mn-lt"/>
                <a:ea typeface="+mn-ea"/>
                <a:cs typeface="+mn-cs"/>
              </a:rPr>
              <a:t>逆に、正しく描画できれば、映像の 魅力が大きくますことになります。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近年、リアルタイム</a:t>
            </a:r>
            <a:r>
              <a:rPr lang="ja-JP" altLang="en-US" dirty="0"/>
              <a:t>・</a:t>
            </a:r>
            <a:r>
              <a:rPr kumimoji="1" lang="ja-JP" altLang="en-US" sz="1200" b="0" i="0" kern="1200" dirty="0">
                <a:solidFill>
                  <a:schemeClr val="tx1"/>
                </a:solidFill>
                <a:effectLst/>
                <a:latin typeface="+mn-lt"/>
                <a:ea typeface="+mn-ea"/>
                <a:cs typeface="+mn-cs"/>
              </a:rPr>
              <a:t>レイトレーシングをハードウェア　で　サポートするようになって</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鏡面反射などは 正確に計算できるようになりましたが、</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肌の表面化散乱などを 正確に計算することは困難です。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もし計算が可能になったとしても、リアルな映像を作るには</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人体</a:t>
            </a:r>
            <a:r>
              <a:rPr lang="ja-JP" altLang="en-US" dirty="0"/>
              <a:t>のの</a:t>
            </a:r>
            <a:r>
              <a:rPr kumimoji="1" lang="ja-JP" altLang="en-US" sz="1200" b="0" i="0" kern="1200" dirty="0">
                <a:solidFill>
                  <a:schemeClr val="tx1"/>
                </a:solidFill>
                <a:effectLst/>
                <a:latin typeface="+mn-lt"/>
                <a:ea typeface="+mn-ea"/>
                <a:cs typeface="+mn-cs"/>
              </a:rPr>
              <a:t>超高精細なアセットが必要になるため、制作</a:t>
            </a:r>
            <a:r>
              <a:rPr lang="ja-JP" altLang="en-US" dirty="0"/>
              <a:t>コスト</a:t>
            </a:r>
            <a:r>
              <a:rPr kumimoji="1" lang="ja-JP" altLang="en-US" sz="1200" b="0" i="0" kern="1200" dirty="0">
                <a:solidFill>
                  <a:schemeClr val="tx1"/>
                </a:solidFill>
                <a:effectLst/>
                <a:latin typeface="+mn-lt"/>
                <a:ea typeface="+mn-ea"/>
                <a:cs typeface="+mn-cs"/>
              </a:rPr>
              <a:t>が高くなります。</a:t>
            </a:r>
            <a:endParaRPr kumimoji="1" lang="en-US" altLang="ja-JP" sz="1200" b="0" i="0" kern="1200" dirty="0">
              <a:solidFill>
                <a:schemeClr val="tx1"/>
              </a:solidFill>
              <a:effectLst/>
              <a:latin typeface="+mn-lt"/>
              <a:ea typeface="+mn-ea"/>
              <a:cs typeface="+mn-cs"/>
            </a:endParaRPr>
          </a:p>
          <a:p>
            <a:endParaRPr kumimoji="1" lang="ja-JP" altLang="en-US"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一方、人間の顔の 実写映像ならば、</a:t>
            </a:r>
            <a:br>
              <a:rPr kumimoji="1" lang="en-US" altLang="ja-JP" sz="1200" b="0" i="0" kern="1200" dirty="0">
                <a:solidFill>
                  <a:schemeClr val="tx1"/>
                </a:solidFill>
                <a:effectLst/>
                <a:latin typeface="+mn-lt"/>
                <a:ea typeface="+mn-ea"/>
                <a:cs typeface="+mn-cs"/>
              </a:rPr>
            </a:br>
            <a:r>
              <a:rPr kumimoji="1" lang="ja-JP" altLang="en-US" sz="1200" b="0" i="0" kern="1200" dirty="0">
                <a:solidFill>
                  <a:schemeClr val="tx1"/>
                </a:solidFill>
                <a:effectLst/>
                <a:latin typeface="+mn-lt"/>
                <a:ea typeface="+mn-ea"/>
                <a:cs typeface="+mn-cs"/>
              </a:rPr>
              <a:t>大量に手に入れることが 比較的容易です。</a:t>
            </a:r>
          </a:p>
          <a:p>
            <a:r>
              <a:rPr kumimoji="1" lang="ja-JP" altLang="en-US" sz="1200" b="0" i="0" kern="1200" dirty="0">
                <a:solidFill>
                  <a:schemeClr val="tx1"/>
                </a:solidFill>
                <a:effectLst/>
                <a:latin typeface="+mn-lt"/>
                <a:ea typeface="+mn-ea"/>
                <a:cs typeface="+mn-cs"/>
              </a:rPr>
              <a:t>そこで、これらを教師データとして用いて</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で描画を行うことは非常に 有望と考えられます。</a:t>
            </a:r>
            <a:endParaRPr kumimoji="1" lang="ja-JP" altLang="en-US" dirty="0"/>
          </a:p>
        </p:txBody>
      </p:sp>
      <p:sp>
        <p:nvSpPr>
          <p:cNvPr id="4" name="スライド番号プレースホルダー 3"/>
          <p:cNvSpPr>
            <a:spLocks noGrp="1"/>
          </p:cNvSpPr>
          <p:nvPr>
            <p:ph type="sldNum" sz="quarter" idx="5"/>
          </p:nvPr>
        </p:nvSpPr>
        <p:spPr/>
        <p:txBody>
          <a:bodyPr/>
          <a:lstStyle/>
          <a:p>
            <a:fld id="{F759237C-7589-4EE1-BB07-D0A85EEC26D2}" type="slidenum">
              <a:rPr kumimoji="1" lang="ja-JP" altLang="en-US" smtClean="0"/>
              <a:t>9</a:t>
            </a:fld>
            <a:endParaRPr kumimoji="1" lang="ja-JP" altLang="en-US"/>
          </a:p>
        </p:txBody>
      </p:sp>
    </p:spTree>
    <p:extLst>
      <p:ext uri="{BB962C8B-B14F-4D97-AF65-F5344CB8AC3E}">
        <p14:creationId xmlns:p14="http://schemas.microsoft.com/office/powerpoint/2010/main" val="2662087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タイトル スライド">
    <p:bg>
      <p:bgRef idx="1001">
        <a:schemeClr val="bg1"/>
      </p:bgRef>
    </p:bg>
    <p:spTree>
      <p:nvGrpSpPr>
        <p:cNvPr id="1" name=""/>
        <p:cNvGrpSpPr/>
        <p:nvPr/>
      </p:nvGrpSpPr>
      <p:grpSpPr>
        <a:xfrm>
          <a:off x="0" y="0"/>
          <a:ext cx="0" cy="0"/>
          <a:chOff x="0" y="0"/>
          <a:chExt cx="0" cy="0"/>
        </a:xfrm>
      </p:grpSpPr>
      <p:sp>
        <p:nvSpPr>
          <p:cNvPr id="15" name="正方形/長方形 11"/>
          <p:cNvSpPr/>
          <p:nvPr/>
        </p:nvSpPr>
        <p:spPr>
          <a:xfrm>
            <a:off x="0" y="6021288"/>
            <a:ext cx="12192000" cy="836713"/>
          </a:xfrm>
          <a:prstGeom prst="rect">
            <a:avLst/>
          </a:prstGeom>
          <a:gradFill flip="none" rotWithShape="1">
            <a:gsLst>
              <a:gs pos="0">
                <a:srgbClr val="00A0D1"/>
              </a:gs>
              <a:gs pos="75000">
                <a:srgbClr val="1D2088"/>
              </a:gs>
            </a:gsLst>
            <a:lin ang="0" scaled="0"/>
            <a:tileRect/>
          </a:gradFill>
          <a:ln>
            <a:noFill/>
          </a:ln>
        </p:spPr>
        <p:txBody>
          <a:bodyPr lIns="60959" rIns="60959" anchor="ctr"/>
          <a:lstStyle/>
          <a:p>
            <a:pPr algn="ctr">
              <a:defRPr>
                <a:solidFill>
                  <a:srgbClr val="FFFFFF"/>
                </a:solidFill>
              </a:defRPr>
            </a:pPr>
            <a:endParaRPr sz="2400"/>
          </a:p>
        </p:txBody>
      </p:sp>
      <p:sp>
        <p:nvSpPr>
          <p:cNvPr id="18" name="タイトルテキスト"/>
          <p:cNvSpPr txBox="1">
            <a:spLocks noGrp="1"/>
          </p:cNvSpPr>
          <p:nvPr>
            <p:ph type="title"/>
          </p:nvPr>
        </p:nvSpPr>
        <p:spPr>
          <a:xfrm>
            <a:off x="527382" y="1766954"/>
            <a:ext cx="11041228" cy="1566036"/>
          </a:xfrm>
          <a:prstGeom prst="rect">
            <a:avLst/>
          </a:prstGeom>
        </p:spPr>
        <p:txBody>
          <a:bodyPr/>
          <a:lstStyle>
            <a:lvl1pPr algn="ctr">
              <a:defRPr sz="5333"/>
            </a:lvl1pPr>
          </a:lstStyle>
          <a:p>
            <a:r>
              <a:rPr lang="ja-JP" altLang="en-US"/>
              <a:t>マスター タイトルの書式設定</a:t>
            </a:r>
            <a:endParaRPr/>
          </a:p>
        </p:txBody>
      </p:sp>
      <p:sp>
        <p:nvSpPr>
          <p:cNvPr id="19" name="本文レベル1…"/>
          <p:cNvSpPr txBox="1">
            <a:spLocks noGrp="1"/>
          </p:cNvSpPr>
          <p:nvPr>
            <p:ph type="body" sz="half" idx="1"/>
          </p:nvPr>
        </p:nvSpPr>
        <p:spPr>
          <a:xfrm>
            <a:off x="527382" y="3621021"/>
            <a:ext cx="11041228" cy="1824203"/>
          </a:xfrm>
          <a:prstGeom prst="rect">
            <a:avLst/>
          </a:prstGeom>
        </p:spPr>
        <p:txBody>
          <a:bodyPr anchor="ctr"/>
          <a:lstStyle>
            <a:lvl1pPr marL="0" indent="0" algn="ctr">
              <a:spcBef>
                <a:spcPts val="800"/>
              </a:spcBef>
              <a:buSzTx/>
              <a:buFontTx/>
              <a:buNone/>
              <a:defRPr>
                <a:solidFill>
                  <a:schemeClr val="tx1"/>
                </a:solidFill>
              </a:defRPr>
            </a:lvl1pPr>
            <a:lvl2pPr marL="0" indent="609585" algn="ctr">
              <a:spcBef>
                <a:spcPts val="800"/>
              </a:spcBef>
              <a:buSzTx/>
              <a:buFontTx/>
              <a:buNone/>
              <a:defRPr>
                <a:solidFill>
                  <a:schemeClr val="tx1"/>
                </a:solidFill>
              </a:defRPr>
            </a:lvl2pPr>
            <a:lvl3pPr marL="0" indent="1219170" algn="ctr">
              <a:spcBef>
                <a:spcPts val="800"/>
              </a:spcBef>
              <a:buSzTx/>
              <a:buFontTx/>
              <a:buNone/>
              <a:defRPr>
                <a:solidFill>
                  <a:schemeClr val="tx1"/>
                </a:solidFill>
              </a:defRPr>
            </a:lvl3pPr>
            <a:lvl4pPr marL="0" indent="1828754" algn="ctr">
              <a:spcBef>
                <a:spcPts val="800"/>
              </a:spcBef>
              <a:buSzTx/>
              <a:buFontTx/>
              <a:buNone/>
              <a:defRPr>
                <a:solidFill>
                  <a:schemeClr val="tx1"/>
                </a:solidFill>
              </a:defRPr>
            </a:lvl4pPr>
            <a:lvl5pPr marL="0" indent="2438339" algn="ctr">
              <a:spcBef>
                <a:spcPts val="800"/>
              </a:spcBef>
              <a:buSzTx/>
              <a:buFontTx/>
              <a:buNone/>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dirty="0"/>
          </a:p>
        </p:txBody>
      </p:sp>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11" y="122229"/>
            <a:ext cx="1665579" cy="1680000"/>
          </a:xfrm>
          <a:prstGeom prst="rect">
            <a:avLst/>
          </a:prstGeom>
        </p:spPr>
      </p:pic>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9369" y="6070043"/>
            <a:ext cx="3425183" cy="739200"/>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7600" y="259200"/>
            <a:ext cx="3840000" cy="461821"/>
          </a:xfrm>
          <a:prstGeom prst="rect">
            <a:avLst/>
          </a:prstGeom>
        </p:spPr>
      </p:pic>
    </p:spTree>
    <p:extLst>
      <p:ext uri="{BB962C8B-B14F-4D97-AF65-F5344CB8AC3E}">
        <p14:creationId xmlns:p14="http://schemas.microsoft.com/office/powerpoint/2010/main" val="860879920"/>
      </p:ext>
    </p:extLst>
  </p:cSld>
  <p:clrMapOvr>
    <a:overrideClrMapping bg1="lt1" tx1="dk1" bg2="lt2" tx2="dk2" accent1="accent1" accent2="accent2" accent3="accent3" accent4="accent4" accent5="accent5" accent6="accent6" hlink="hlink" folHlink="folHlink"/>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1_タイトルとコンテンツ">
    <p:spTree>
      <p:nvGrpSpPr>
        <p:cNvPr id="1" name=""/>
        <p:cNvGrpSpPr/>
        <p:nvPr/>
      </p:nvGrpSpPr>
      <p:grpSpPr>
        <a:xfrm>
          <a:off x="0" y="0"/>
          <a:ext cx="0" cy="0"/>
          <a:chOff x="0" y="0"/>
          <a:chExt cx="0" cy="0"/>
        </a:xfrm>
      </p:grpSpPr>
      <p:sp>
        <p:nvSpPr>
          <p:cNvPr id="27" name="本文レベル1…"/>
          <p:cNvSpPr txBox="1">
            <a:spLocks noGrp="1"/>
          </p:cNvSpPr>
          <p:nvPr>
            <p:ph type="body" idx="1"/>
          </p:nvPr>
        </p:nvSpPr>
        <p:spPr>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28" name="タイトルテキスト"/>
          <p:cNvSpPr txBox="1">
            <a:spLocks noGrp="1"/>
          </p:cNvSpPr>
          <p:nvPr>
            <p:ph type="title"/>
          </p:nvPr>
        </p:nvSpPr>
        <p:spPr>
          <a:prstGeom prst="rect">
            <a:avLst/>
          </a:prstGeom>
        </p:spPr>
        <p:txBody>
          <a:bodyPr/>
          <a:lstStyle/>
          <a:p>
            <a:r>
              <a:rPr lang="ja-JP" altLang="en-US"/>
              <a:t>マスター タイトルの書式設定</a:t>
            </a:r>
            <a:endParaRPr/>
          </a:p>
        </p:txBody>
      </p:sp>
      <p:pic>
        <p:nvPicPr>
          <p:cNvPr id="4" name="図 3">
            <a:extLst>
              <a:ext uri="{FF2B5EF4-FFF2-40B4-BE49-F238E27FC236}">
                <a16:creationId xmlns:a16="http://schemas.microsoft.com/office/drawing/2014/main" id="{A119E4D2-67EA-4649-A207-5A79660186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5947619"/>
            <a:ext cx="2880000" cy="346367"/>
          </a:xfrm>
          <a:prstGeom prst="rect">
            <a:avLst/>
          </a:prstGeom>
        </p:spPr>
      </p:pic>
    </p:spTree>
    <p:extLst>
      <p:ext uri="{BB962C8B-B14F-4D97-AF65-F5344CB8AC3E}">
        <p14:creationId xmlns:p14="http://schemas.microsoft.com/office/powerpoint/2010/main" val="13202819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2_タイトルとコンテンツ">
    <p:spTree>
      <p:nvGrpSpPr>
        <p:cNvPr id="1" name=""/>
        <p:cNvGrpSpPr/>
        <p:nvPr/>
      </p:nvGrpSpPr>
      <p:grpSpPr>
        <a:xfrm>
          <a:off x="0" y="0"/>
          <a:ext cx="0" cy="0"/>
          <a:chOff x="0" y="0"/>
          <a:chExt cx="0" cy="0"/>
        </a:xfrm>
      </p:grpSpPr>
      <p:sp>
        <p:nvSpPr>
          <p:cNvPr id="27" name="本文レベル1…"/>
          <p:cNvSpPr txBox="1">
            <a:spLocks noGrp="1"/>
          </p:cNvSpPr>
          <p:nvPr>
            <p:ph type="body" idx="1"/>
          </p:nvPr>
        </p:nvSpPr>
        <p:spPr>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a:p>
        </p:txBody>
      </p:sp>
      <p:sp>
        <p:nvSpPr>
          <p:cNvPr id="28" name="タイトルテキスト"/>
          <p:cNvSpPr txBox="1">
            <a:spLocks noGrp="1"/>
          </p:cNvSpPr>
          <p:nvPr>
            <p:ph type="title"/>
          </p:nvPr>
        </p:nvSpPr>
        <p:spPr>
          <a:prstGeom prst="rect">
            <a:avLst/>
          </a:prstGeom>
        </p:spPr>
        <p:txBody>
          <a:bodyPr/>
          <a:lstStyle/>
          <a:p>
            <a:r>
              <a:rPr lang="ja-JP" altLang="en-US"/>
              <a:t>マスター タイトルの書式設定</a:t>
            </a:r>
            <a:endParaRPr/>
          </a:p>
        </p:txBody>
      </p:sp>
    </p:spTree>
    <p:extLst>
      <p:ext uri="{BB962C8B-B14F-4D97-AF65-F5344CB8AC3E}">
        <p14:creationId xmlns:p14="http://schemas.microsoft.com/office/powerpoint/2010/main" val="143783089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36" name="タイトルテキスト"/>
          <p:cNvSpPr txBox="1">
            <a:spLocks noGrp="1"/>
          </p:cNvSpPr>
          <p:nvPr>
            <p:ph type="title"/>
          </p:nvPr>
        </p:nvSpPr>
        <p:spPr>
          <a:xfrm>
            <a:off x="527382" y="1766954"/>
            <a:ext cx="11041228" cy="1566036"/>
          </a:xfrm>
          <a:prstGeom prst="rect">
            <a:avLst/>
          </a:prstGeom>
        </p:spPr>
        <p:txBody>
          <a:bodyPr/>
          <a:lstStyle>
            <a:lvl1pPr algn="ctr">
              <a:defRPr sz="5333"/>
            </a:lvl1pPr>
          </a:lstStyle>
          <a:p>
            <a:r>
              <a:rPr lang="ja-JP" altLang="en-US"/>
              <a:t>マスター タイトルの書式設定</a:t>
            </a:r>
            <a:endParaRPr/>
          </a:p>
        </p:txBody>
      </p:sp>
      <p:sp>
        <p:nvSpPr>
          <p:cNvPr id="37" name="本文レベル1…"/>
          <p:cNvSpPr txBox="1">
            <a:spLocks noGrp="1"/>
          </p:cNvSpPr>
          <p:nvPr>
            <p:ph type="body" sz="half" idx="1"/>
          </p:nvPr>
        </p:nvSpPr>
        <p:spPr>
          <a:xfrm>
            <a:off x="527382" y="3621021"/>
            <a:ext cx="11041228" cy="1824203"/>
          </a:xfrm>
          <a:prstGeom prst="rect">
            <a:avLst/>
          </a:prstGeom>
        </p:spPr>
        <p:txBody>
          <a:bodyPr anchor="ctr"/>
          <a:lstStyle>
            <a:lvl1pPr marL="0" indent="0" algn="ctr">
              <a:spcBef>
                <a:spcPts val="800"/>
              </a:spcBef>
              <a:buSzTx/>
              <a:buFontTx/>
              <a:buNone/>
              <a:defRPr>
                <a:solidFill>
                  <a:schemeClr val="tx1"/>
                </a:solidFill>
              </a:defRPr>
            </a:lvl1pPr>
            <a:lvl2pPr marL="0" indent="609585" algn="ctr">
              <a:spcBef>
                <a:spcPts val="800"/>
              </a:spcBef>
              <a:buSzTx/>
              <a:buFontTx/>
              <a:buNone/>
              <a:defRPr>
                <a:solidFill>
                  <a:schemeClr val="tx1"/>
                </a:solidFill>
              </a:defRPr>
            </a:lvl2pPr>
            <a:lvl3pPr marL="0" indent="1219170" algn="ctr">
              <a:spcBef>
                <a:spcPts val="800"/>
              </a:spcBef>
              <a:buSzTx/>
              <a:buFontTx/>
              <a:buNone/>
              <a:defRPr>
                <a:solidFill>
                  <a:schemeClr val="tx1"/>
                </a:solidFill>
              </a:defRPr>
            </a:lvl3pPr>
            <a:lvl4pPr marL="0" indent="1828754" algn="ctr">
              <a:spcBef>
                <a:spcPts val="800"/>
              </a:spcBef>
              <a:buSzTx/>
              <a:buFontTx/>
              <a:buNone/>
              <a:defRPr>
                <a:solidFill>
                  <a:schemeClr val="tx1"/>
                </a:solidFill>
              </a:defRPr>
            </a:lvl4pPr>
            <a:lvl5pPr marL="0" indent="2438339" algn="ctr">
              <a:spcBef>
                <a:spcPts val="800"/>
              </a:spcBef>
              <a:buSzTx/>
              <a:buFontTx/>
              <a:buNone/>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5947619"/>
            <a:ext cx="2880000" cy="346367"/>
          </a:xfrm>
          <a:prstGeom prst="rect">
            <a:avLst/>
          </a:prstGeom>
        </p:spPr>
      </p:pic>
    </p:spTree>
    <p:extLst>
      <p:ext uri="{BB962C8B-B14F-4D97-AF65-F5344CB8AC3E}">
        <p14:creationId xmlns:p14="http://schemas.microsoft.com/office/powerpoint/2010/main" val="67020325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BE1A01-691D-4272-8D24-76BC600AF7F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AA5DC35-39D6-44D6-B630-64DED1E2C6CE}"/>
              </a:ext>
            </a:extLst>
          </p:cNvPr>
          <p:cNvSpPr>
            <a:spLocks noGrp="1"/>
          </p:cNvSpPr>
          <p:nvPr>
            <p:ph idx="1"/>
          </p:nvPr>
        </p:nvSpPr>
        <p:spPr/>
        <p:txBody>
          <a:bodyPr>
            <a:normAutofit/>
          </a:bodyPr>
          <a:lstStyle>
            <a:lvl1pPr>
              <a:defRPr sz="3200">
                <a:effectLst/>
              </a:defRPr>
            </a:lvl1pPr>
            <a:lvl2pPr>
              <a:defRPr sz="2400">
                <a:effectLst/>
              </a:defRPr>
            </a:lvl2pPr>
            <a:lvl3pPr>
              <a:defRPr sz="2000">
                <a:effectLst/>
              </a:defRPr>
            </a:lvl3pPr>
            <a:lvl4pPr>
              <a:defRPr sz="2000">
                <a:effectLst/>
              </a:defRPr>
            </a:lvl4pPr>
            <a:lvl5pPr>
              <a:defRPr sz="1800">
                <a:effectLst/>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2B4B9B92-C6BD-4E87-958C-BA620A98C303}"/>
              </a:ext>
            </a:extLst>
          </p:cNvPr>
          <p:cNvSpPr>
            <a:spLocks noGrp="1"/>
          </p:cNvSpPr>
          <p:nvPr>
            <p:ph type="dt" sz="half" idx="10"/>
          </p:nvPr>
        </p:nvSpPr>
        <p:spPr/>
        <p:txBody>
          <a:bodyPr/>
          <a:lstStyle/>
          <a:p>
            <a:fld id="{BF35673A-6C03-40CA-A4E8-21F9DB63D2E9}" type="datetimeFigureOut">
              <a:rPr kumimoji="1" lang="ja-JP" altLang="en-US" smtClean="0"/>
              <a:t>2020/9/16</a:t>
            </a:fld>
            <a:endParaRPr kumimoji="1" lang="ja-JP" altLang="en-US"/>
          </a:p>
        </p:txBody>
      </p:sp>
      <p:sp>
        <p:nvSpPr>
          <p:cNvPr id="5" name="フッター プレースホルダー 4">
            <a:extLst>
              <a:ext uri="{FF2B5EF4-FFF2-40B4-BE49-F238E27FC236}">
                <a16:creationId xmlns:a16="http://schemas.microsoft.com/office/drawing/2014/main" id="{278FDEBC-1CC2-48A2-9110-BBB105B8865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448DED5-CECB-438B-8A26-532E84D65302}"/>
              </a:ext>
            </a:extLst>
          </p:cNvPr>
          <p:cNvSpPr>
            <a:spLocks noGrp="1"/>
          </p:cNvSpPr>
          <p:nvPr>
            <p:ph type="sldNum" sz="quarter" idx="12"/>
          </p:nvPr>
        </p:nvSpPr>
        <p:spPr/>
        <p:txBody>
          <a:bodyPr/>
          <a:lstStyle/>
          <a:p>
            <a:fld id="{614923B1-E04C-42A7-9914-16208E7F5EBB}" type="slidenum">
              <a:rPr kumimoji="1" lang="ja-JP" altLang="en-US" smtClean="0"/>
              <a:t>‹#›</a:t>
            </a:fld>
            <a:endParaRPr kumimoji="1" lang="ja-JP" altLang="en-US"/>
          </a:p>
        </p:txBody>
      </p:sp>
    </p:spTree>
    <p:extLst>
      <p:ext uri="{BB962C8B-B14F-4D97-AF65-F5344CB8AC3E}">
        <p14:creationId xmlns:p14="http://schemas.microsoft.com/office/powerpoint/2010/main" val="4195366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正方形/長方形 7"/>
          <p:cNvSpPr/>
          <p:nvPr/>
        </p:nvSpPr>
        <p:spPr>
          <a:xfrm>
            <a:off x="0" y="6499069"/>
            <a:ext cx="12192000" cy="356660"/>
          </a:xfrm>
          <a:prstGeom prst="rect">
            <a:avLst/>
          </a:prstGeom>
          <a:gradFill>
            <a:gsLst>
              <a:gs pos="0">
                <a:srgbClr val="00A0D1"/>
              </a:gs>
              <a:gs pos="75000">
                <a:srgbClr val="1D2088"/>
              </a:gs>
            </a:gsLst>
            <a:lin ang="0" scaled="0"/>
          </a:gradFill>
          <a:ln>
            <a:noFill/>
          </a:ln>
        </p:spPr>
        <p:txBody>
          <a:bodyPr lIns="60959" rIns="60959" anchor="ctr"/>
          <a:lstStyle/>
          <a:p>
            <a:pPr algn="ctr">
              <a:defRPr>
                <a:solidFill>
                  <a:srgbClr val="FFFFFF"/>
                </a:solidFill>
              </a:defRPr>
            </a:pPr>
            <a:endParaRPr sz="2400"/>
          </a:p>
        </p:txBody>
      </p:sp>
      <p:sp>
        <p:nvSpPr>
          <p:cNvPr id="3" name="直線コネクタ 12"/>
          <p:cNvSpPr/>
          <p:nvPr/>
        </p:nvSpPr>
        <p:spPr>
          <a:xfrm>
            <a:off x="124995" y="905578"/>
            <a:ext cx="11942011" cy="1"/>
          </a:xfrm>
          <a:prstGeom prst="line">
            <a:avLst/>
          </a:prstGeom>
          <a:ln w="12700">
            <a:solidFill>
              <a:srgbClr val="00A0D1"/>
            </a:solidFill>
          </a:ln>
        </p:spPr>
        <p:txBody>
          <a:bodyPr lIns="60959" rIns="60959"/>
          <a:lstStyle/>
          <a:p>
            <a:endParaRPr sz="2400"/>
          </a:p>
        </p:txBody>
      </p:sp>
      <p:sp>
        <p:nvSpPr>
          <p:cNvPr id="4" name="直線コネクタ 13"/>
          <p:cNvSpPr/>
          <p:nvPr/>
        </p:nvSpPr>
        <p:spPr>
          <a:xfrm>
            <a:off x="124995" y="946445"/>
            <a:ext cx="11942011" cy="1"/>
          </a:xfrm>
          <a:prstGeom prst="line">
            <a:avLst/>
          </a:prstGeom>
          <a:ln w="12700">
            <a:solidFill>
              <a:srgbClr val="00A0D1"/>
            </a:solidFill>
          </a:ln>
        </p:spPr>
        <p:txBody>
          <a:bodyPr lIns="60959" rIns="60959"/>
          <a:lstStyle/>
          <a:p>
            <a:endParaRPr sz="2400"/>
          </a:p>
        </p:txBody>
      </p:sp>
      <p:sp>
        <p:nvSpPr>
          <p:cNvPr id="6" name="本文レベル1…"/>
          <p:cNvSpPr txBox="1">
            <a:spLocks noGrp="1"/>
          </p:cNvSpPr>
          <p:nvPr>
            <p:ph type="body" idx="1"/>
          </p:nvPr>
        </p:nvSpPr>
        <p:spPr>
          <a:xfrm>
            <a:off x="609600" y="1211890"/>
            <a:ext cx="10972800" cy="509743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rPr dirty="0"/>
              <a:t>本文レベル1</a:t>
            </a:r>
          </a:p>
          <a:p>
            <a:pPr lvl="1"/>
            <a:r>
              <a:rPr dirty="0"/>
              <a:t>本文レベル2</a:t>
            </a:r>
          </a:p>
          <a:p>
            <a:pPr lvl="2"/>
            <a:r>
              <a:rPr dirty="0"/>
              <a:t>本文レベル3</a:t>
            </a:r>
          </a:p>
          <a:p>
            <a:pPr lvl="3"/>
            <a:r>
              <a:rPr dirty="0"/>
              <a:t>本文レベル4</a:t>
            </a:r>
          </a:p>
          <a:p>
            <a:pPr lvl="4"/>
            <a:r>
              <a:rPr dirty="0"/>
              <a:t>本文レベル5</a:t>
            </a:r>
          </a:p>
        </p:txBody>
      </p:sp>
      <p:sp>
        <p:nvSpPr>
          <p:cNvPr id="7" name="タイトルテキスト"/>
          <p:cNvSpPr txBox="1">
            <a:spLocks noGrp="1"/>
          </p:cNvSpPr>
          <p:nvPr>
            <p:ph type="title"/>
          </p:nvPr>
        </p:nvSpPr>
        <p:spPr>
          <a:xfrm>
            <a:off x="609600" y="68625"/>
            <a:ext cx="9161721" cy="86026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rPr dirty="0" err="1"/>
              <a:t>タイトルテキスト</a:t>
            </a:r>
            <a:endParaRPr dirty="0"/>
          </a:p>
        </p:txBody>
      </p:sp>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35654" y="6571799"/>
            <a:ext cx="1319359" cy="211200"/>
          </a:xfrm>
          <a:prstGeom prst="rect">
            <a:avLst/>
          </a:prstGeom>
        </p:spPr>
      </p:pic>
      <p:sp>
        <p:nvSpPr>
          <p:cNvPr id="8" name="Rectangle 6">
            <a:extLst>
              <a:ext uri="{FF2B5EF4-FFF2-40B4-BE49-F238E27FC236}">
                <a16:creationId xmlns:a16="http://schemas.microsoft.com/office/drawing/2014/main" id="{0B9EEB65-FAD7-44CA-B02F-BF6A6668B5A8}"/>
              </a:ext>
            </a:extLst>
          </p:cNvPr>
          <p:cNvSpPr>
            <a:spLocks noGrp="1" noChangeArrowheads="1"/>
          </p:cNvSpPr>
          <p:nvPr>
            <p:ph type="sldNum" sz="quarter" idx="4"/>
          </p:nvPr>
        </p:nvSpPr>
        <p:spPr bwMode="auto">
          <a:xfrm>
            <a:off x="7754762" y="6516953"/>
            <a:ext cx="2843905" cy="320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70">
                <a:solidFill>
                  <a:schemeClr val="tx1"/>
                </a:solidFill>
              </a:defRPr>
            </a:lvl1pPr>
          </a:lstStyle>
          <a:p>
            <a:fld id="{C6FF8165-D951-4465-BD9F-46EC8375F7A9}" type="slidenum">
              <a:rPr kumimoji="1" lang="ja-JP" altLang="en-US" smtClean="0"/>
              <a:t>‹#›</a:t>
            </a:fld>
            <a:endParaRPr kumimoji="1" lang="ja-JP" altLang="en-US" dirty="0"/>
          </a:p>
        </p:txBody>
      </p:sp>
      <p:sp>
        <p:nvSpPr>
          <p:cNvPr id="9" name="テキスト ボックス 8">
            <a:extLst>
              <a:ext uri="{FF2B5EF4-FFF2-40B4-BE49-F238E27FC236}">
                <a16:creationId xmlns:a16="http://schemas.microsoft.com/office/drawing/2014/main" id="{6CC9F45C-88F0-4B83-ADE9-F463CA1F5EF4}"/>
              </a:ext>
            </a:extLst>
          </p:cNvPr>
          <p:cNvSpPr txBox="1"/>
          <p:nvPr userDrawn="1"/>
        </p:nvSpPr>
        <p:spPr>
          <a:xfrm>
            <a:off x="9282538" y="623552"/>
            <a:ext cx="2906232" cy="2388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lvl="1"/>
            <a:r>
              <a:rPr lang="en-US" altLang="ja-JP" sz="952" b="0" i="0" kern="1200" dirty="0">
                <a:solidFill>
                  <a:schemeClr val="tx1"/>
                </a:solidFill>
                <a:effectLst/>
                <a:latin typeface="Arial" panose="020B0604020202020204" pitchFamily="34" charset="0"/>
                <a:ea typeface="ＭＳ Ｐゴシック" panose="020B0600070205080204" pitchFamily="50" charset="-128"/>
                <a:cs typeface="+mn-cs"/>
              </a:rPr>
              <a:t>©Silicon Studio Corp., all rights reserved.</a:t>
            </a:r>
            <a:endParaRPr kumimoji="1" lang="ja-JP" altLang="en-US" sz="952" dirty="0"/>
          </a:p>
        </p:txBody>
      </p:sp>
      <p:pic>
        <p:nvPicPr>
          <p:cNvPr id="11" name="図 1">
            <a:extLst>
              <a:ext uri="{FF2B5EF4-FFF2-40B4-BE49-F238E27FC236}">
                <a16:creationId xmlns:a16="http://schemas.microsoft.com/office/drawing/2014/main" id="{09C8767E-B726-4231-AB9F-5C08001CF930}"/>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059643" y="177734"/>
            <a:ext cx="1904895" cy="3864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4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med"/>
  <p:txStyles>
    <p:titleStyle>
      <a:lvl1pPr marL="0" marR="0" indent="0" algn="l" defTabSz="1219170" rtl="0" eaLnBrk="1" latinLnBrk="0" hangingPunct="1">
        <a:lnSpc>
          <a:spcPct val="100000"/>
        </a:lnSpc>
        <a:spcBef>
          <a:spcPts val="0"/>
        </a:spcBef>
        <a:spcAft>
          <a:spcPts val="0"/>
        </a:spcAft>
        <a:buClrTx/>
        <a:buSzTx/>
        <a:buFontTx/>
        <a:buNone/>
        <a:tabLst/>
        <a:defRPr kumimoji="1" sz="4800" b="0" i="0" u="none" strike="noStrike" cap="none" spc="0" baseline="0">
          <a:ln>
            <a:noFill/>
          </a:ln>
          <a:solidFill>
            <a:srgbClr val="000000"/>
          </a:solidFill>
          <a:effectLst>
            <a:outerShdw blurRad="38100" dist="38100" dir="2700000" algn="tl">
              <a:srgbClr val="000000">
                <a:alpha val="43137"/>
              </a:srgbClr>
            </a:outerShdw>
          </a:effectLst>
          <a:uFillTx/>
          <a:latin typeface="メイリオ"/>
          <a:ea typeface="メイリオ"/>
          <a:cs typeface="メイリオ"/>
          <a:sym typeface="メイリオ"/>
        </a:defRPr>
      </a:lvl1pPr>
      <a:lvl2pPr marL="0" marR="0" indent="0" algn="l" defTabSz="1219170" rtl="0" eaLnBrk="1" latinLnBrk="0" hangingPunct="1">
        <a:lnSpc>
          <a:spcPct val="100000"/>
        </a:lnSpc>
        <a:spcBef>
          <a:spcPts val="0"/>
        </a:spcBef>
        <a:spcAft>
          <a:spcPts val="0"/>
        </a:spcAft>
        <a:buClrTx/>
        <a:buSzTx/>
        <a:buFontTx/>
        <a:buNone/>
        <a:tabLst/>
        <a:defRPr kumimoji="1" sz="4800" b="0" i="0" u="none" strike="noStrike" cap="none" spc="0" baseline="0">
          <a:ln>
            <a:noFill/>
          </a:ln>
          <a:solidFill>
            <a:srgbClr val="000000"/>
          </a:solidFill>
          <a:uFillTx/>
          <a:latin typeface="メイリオ"/>
          <a:ea typeface="メイリオ"/>
          <a:cs typeface="メイリオ"/>
          <a:sym typeface="メイリオ"/>
        </a:defRPr>
      </a:lvl2pPr>
      <a:lvl3pPr marL="0" marR="0" indent="0" algn="l" defTabSz="1219170" rtl="0" eaLnBrk="1" latinLnBrk="0" hangingPunct="1">
        <a:lnSpc>
          <a:spcPct val="100000"/>
        </a:lnSpc>
        <a:spcBef>
          <a:spcPts val="0"/>
        </a:spcBef>
        <a:spcAft>
          <a:spcPts val="0"/>
        </a:spcAft>
        <a:buClrTx/>
        <a:buSzTx/>
        <a:buFontTx/>
        <a:buNone/>
        <a:tabLst/>
        <a:defRPr kumimoji="1" sz="4800" b="0" i="0" u="none" strike="noStrike" cap="none" spc="0" baseline="0">
          <a:ln>
            <a:noFill/>
          </a:ln>
          <a:solidFill>
            <a:srgbClr val="000000"/>
          </a:solidFill>
          <a:uFillTx/>
          <a:latin typeface="メイリオ"/>
          <a:ea typeface="メイリオ"/>
          <a:cs typeface="メイリオ"/>
          <a:sym typeface="メイリオ"/>
        </a:defRPr>
      </a:lvl3pPr>
      <a:lvl4pPr marL="0" marR="0" indent="0" algn="l" defTabSz="1219170" rtl="0" eaLnBrk="1" latinLnBrk="0" hangingPunct="1">
        <a:lnSpc>
          <a:spcPct val="100000"/>
        </a:lnSpc>
        <a:spcBef>
          <a:spcPts val="0"/>
        </a:spcBef>
        <a:spcAft>
          <a:spcPts val="0"/>
        </a:spcAft>
        <a:buClrTx/>
        <a:buSzTx/>
        <a:buFontTx/>
        <a:buNone/>
        <a:tabLst/>
        <a:defRPr kumimoji="1" sz="4800" b="0" i="0" u="none" strike="noStrike" cap="none" spc="0" baseline="0">
          <a:ln>
            <a:noFill/>
          </a:ln>
          <a:solidFill>
            <a:srgbClr val="000000"/>
          </a:solidFill>
          <a:uFillTx/>
          <a:latin typeface="メイリオ"/>
          <a:ea typeface="メイリオ"/>
          <a:cs typeface="メイリオ"/>
          <a:sym typeface="メイリオ"/>
        </a:defRPr>
      </a:lvl4pPr>
      <a:lvl5pPr marL="0" marR="0" indent="0" algn="l" defTabSz="1219170" rtl="0" eaLnBrk="1" latinLnBrk="0" hangingPunct="1">
        <a:lnSpc>
          <a:spcPct val="100000"/>
        </a:lnSpc>
        <a:spcBef>
          <a:spcPts val="0"/>
        </a:spcBef>
        <a:spcAft>
          <a:spcPts val="0"/>
        </a:spcAft>
        <a:buClrTx/>
        <a:buSzTx/>
        <a:buFontTx/>
        <a:buNone/>
        <a:tabLst/>
        <a:defRPr kumimoji="1" sz="4800" b="0" i="0" u="none" strike="noStrike" cap="none" spc="0" baseline="0">
          <a:ln>
            <a:noFill/>
          </a:ln>
          <a:solidFill>
            <a:srgbClr val="000000"/>
          </a:solidFill>
          <a:uFillTx/>
          <a:latin typeface="メイリオ"/>
          <a:ea typeface="メイリオ"/>
          <a:cs typeface="メイリオ"/>
          <a:sym typeface="メイリオ"/>
        </a:defRPr>
      </a:lvl5pPr>
      <a:lvl6pPr marL="0" marR="0" indent="609585" algn="l" defTabSz="1219170" rtl="0" eaLnBrk="1" latinLnBrk="0" hangingPunct="1">
        <a:lnSpc>
          <a:spcPct val="100000"/>
        </a:lnSpc>
        <a:spcBef>
          <a:spcPts val="0"/>
        </a:spcBef>
        <a:spcAft>
          <a:spcPts val="0"/>
        </a:spcAft>
        <a:buClrTx/>
        <a:buSzTx/>
        <a:buFontTx/>
        <a:buNone/>
        <a:tabLst/>
        <a:defRPr kumimoji="1" sz="4800" b="0" i="0" u="none" strike="noStrike" cap="none" spc="0" baseline="0">
          <a:ln>
            <a:noFill/>
          </a:ln>
          <a:solidFill>
            <a:srgbClr val="000000"/>
          </a:solidFill>
          <a:uFillTx/>
          <a:latin typeface="メイリオ"/>
          <a:ea typeface="メイリオ"/>
          <a:cs typeface="メイリオ"/>
          <a:sym typeface="メイリオ"/>
        </a:defRPr>
      </a:lvl6pPr>
      <a:lvl7pPr marL="0" marR="0" indent="1219170" algn="l" defTabSz="1219170" rtl="0" eaLnBrk="1" latinLnBrk="0" hangingPunct="1">
        <a:lnSpc>
          <a:spcPct val="100000"/>
        </a:lnSpc>
        <a:spcBef>
          <a:spcPts val="0"/>
        </a:spcBef>
        <a:spcAft>
          <a:spcPts val="0"/>
        </a:spcAft>
        <a:buClrTx/>
        <a:buSzTx/>
        <a:buFontTx/>
        <a:buNone/>
        <a:tabLst/>
        <a:defRPr kumimoji="1" sz="4800" b="0" i="0" u="none" strike="noStrike" cap="none" spc="0" baseline="0">
          <a:ln>
            <a:noFill/>
          </a:ln>
          <a:solidFill>
            <a:srgbClr val="000000"/>
          </a:solidFill>
          <a:uFillTx/>
          <a:latin typeface="メイリオ"/>
          <a:ea typeface="メイリオ"/>
          <a:cs typeface="メイリオ"/>
          <a:sym typeface="メイリオ"/>
        </a:defRPr>
      </a:lvl7pPr>
      <a:lvl8pPr marL="0" marR="0" indent="1828754" algn="l" defTabSz="1219170" rtl="0" eaLnBrk="1" latinLnBrk="0" hangingPunct="1">
        <a:lnSpc>
          <a:spcPct val="100000"/>
        </a:lnSpc>
        <a:spcBef>
          <a:spcPts val="0"/>
        </a:spcBef>
        <a:spcAft>
          <a:spcPts val="0"/>
        </a:spcAft>
        <a:buClrTx/>
        <a:buSzTx/>
        <a:buFontTx/>
        <a:buNone/>
        <a:tabLst/>
        <a:defRPr kumimoji="1" sz="4800" b="0" i="0" u="none" strike="noStrike" cap="none" spc="0" baseline="0">
          <a:ln>
            <a:noFill/>
          </a:ln>
          <a:solidFill>
            <a:srgbClr val="000000"/>
          </a:solidFill>
          <a:uFillTx/>
          <a:latin typeface="メイリオ"/>
          <a:ea typeface="メイリオ"/>
          <a:cs typeface="メイリオ"/>
          <a:sym typeface="メイリオ"/>
        </a:defRPr>
      </a:lvl8pPr>
      <a:lvl9pPr marL="0" marR="0" indent="2438339" algn="l" defTabSz="1219170" rtl="0" eaLnBrk="1" latinLnBrk="0" hangingPunct="1">
        <a:lnSpc>
          <a:spcPct val="100000"/>
        </a:lnSpc>
        <a:spcBef>
          <a:spcPts val="0"/>
        </a:spcBef>
        <a:spcAft>
          <a:spcPts val="0"/>
        </a:spcAft>
        <a:buClrTx/>
        <a:buSzTx/>
        <a:buFontTx/>
        <a:buNone/>
        <a:tabLst/>
        <a:defRPr kumimoji="1" sz="4800" b="0" i="0" u="none" strike="noStrike" cap="none" spc="0" baseline="0">
          <a:ln>
            <a:noFill/>
          </a:ln>
          <a:solidFill>
            <a:srgbClr val="000000"/>
          </a:solidFill>
          <a:uFillTx/>
          <a:latin typeface="メイリオ"/>
          <a:ea typeface="メイリオ"/>
          <a:cs typeface="メイリオ"/>
          <a:sym typeface="メイリオ"/>
        </a:defRPr>
      </a:lvl9pPr>
    </p:titleStyle>
    <p:bodyStyle>
      <a:lvl1pPr marL="457189" marR="0" indent="-457189" algn="l" defTabSz="1219170" rtl="0" eaLnBrk="1" fontAlgn="base" latinLnBrk="0" hangingPunct="1">
        <a:lnSpc>
          <a:spcPct val="100000"/>
        </a:lnSpc>
        <a:spcBef>
          <a:spcPct val="20000"/>
        </a:spcBef>
        <a:spcAft>
          <a:spcPct val="0"/>
        </a:spcAft>
        <a:buClrTx/>
        <a:buSzPct val="100000"/>
        <a:buFont typeface="Arial"/>
        <a:buChar char="•"/>
        <a:tabLst/>
        <a:defRPr kumimoji="1" lang="ja-JP" altLang="en-US" sz="3600" b="0" i="0" u="none" strike="noStrike" kern="1200" cap="none" spc="0" baseline="0" dirty="0" smtClean="0">
          <a:ln>
            <a:noFill/>
          </a:ln>
          <a:solidFill>
            <a:schemeClr val="tx1"/>
          </a:solidFill>
          <a:effectLst>
            <a:outerShdw blurRad="38100" dist="38100" dir="2700000" algn="tl">
              <a:srgbClr val="000000">
                <a:alpha val="43137"/>
              </a:srgbClr>
            </a:outerShdw>
          </a:effectLst>
          <a:uFillTx/>
          <a:latin typeface="メイリオ" panose="020B0604030504040204" pitchFamily="50" charset="-128"/>
          <a:ea typeface="メイリオ" panose="020B0604030504040204" pitchFamily="50" charset="-128"/>
          <a:cs typeface="メイリオ" panose="020B0604030504040204" pitchFamily="50" charset="-128"/>
          <a:sym typeface="メイリオ"/>
        </a:defRPr>
      </a:lvl1pPr>
      <a:lvl2pPr marL="1054074" marR="0" indent="-444489" algn="l" defTabSz="1219170" rtl="0" eaLnBrk="1" fontAlgn="base" latinLnBrk="0" hangingPunct="1">
        <a:lnSpc>
          <a:spcPct val="100000"/>
        </a:lnSpc>
        <a:spcBef>
          <a:spcPct val="20000"/>
        </a:spcBef>
        <a:spcAft>
          <a:spcPct val="0"/>
        </a:spcAft>
        <a:buClrTx/>
        <a:buSzPct val="100000"/>
        <a:buFont typeface="Arial"/>
        <a:buChar char="–"/>
        <a:tabLst/>
        <a:defRPr kumimoji="1" lang="ja-JP" altLang="en-US" sz="3200" b="0" i="0" u="none" strike="noStrike" kern="1200" cap="none" spc="0" baseline="0" dirty="0" smtClean="0">
          <a:ln>
            <a:noFill/>
          </a:ln>
          <a:solidFill>
            <a:schemeClr val="tx1"/>
          </a:solidFill>
          <a:effectLst>
            <a:outerShdw blurRad="38100" dist="38100" dir="2700000" algn="tl">
              <a:srgbClr val="000000">
                <a:alpha val="43137"/>
              </a:srgbClr>
            </a:outerShdw>
          </a:effectLst>
          <a:uFillTx/>
          <a:latin typeface="メイリオ" panose="020B0604030504040204" pitchFamily="50" charset="-128"/>
          <a:ea typeface="メイリオ" panose="020B0604030504040204" pitchFamily="50" charset="-128"/>
          <a:cs typeface="メイリオ" panose="020B0604030504040204" pitchFamily="50" charset="-128"/>
          <a:sym typeface="メイリオ"/>
        </a:defRPr>
      </a:lvl2pPr>
      <a:lvl3pPr marL="1645878" marR="0" indent="-426708" algn="l" defTabSz="1219170" rtl="0" eaLnBrk="1" fontAlgn="base" latinLnBrk="0" hangingPunct="1">
        <a:lnSpc>
          <a:spcPct val="100000"/>
        </a:lnSpc>
        <a:spcBef>
          <a:spcPct val="20000"/>
        </a:spcBef>
        <a:spcAft>
          <a:spcPct val="0"/>
        </a:spcAft>
        <a:buClrTx/>
        <a:buSzPct val="100000"/>
        <a:buFont typeface="Arial"/>
        <a:buChar char="•"/>
        <a:tabLst/>
        <a:defRPr kumimoji="1" lang="ja-JP" altLang="en-US" sz="2800" b="0" i="0" u="none" strike="noStrike" kern="1200" cap="none" spc="0" baseline="0" dirty="0" smtClean="0">
          <a:ln>
            <a:noFill/>
          </a:ln>
          <a:solidFill>
            <a:schemeClr val="tx1"/>
          </a:solidFill>
          <a:effectLst>
            <a:outerShdw blurRad="38100" dist="38100" dir="2700000" algn="tl">
              <a:srgbClr val="000000">
                <a:alpha val="43137"/>
              </a:srgbClr>
            </a:outerShdw>
          </a:effectLst>
          <a:uFillTx/>
          <a:latin typeface="メイリオ" panose="020B0604030504040204" pitchFamily="50" charset="-128"/>
          <a:ea typeface="メイリオ" panose="020B0604030504040204" pitchFamily="50" charset="-128"/>
          <a:cs typeface="メイリオ" panose="020B0604030504040204" pitchFamily="50" charset="-128"/>
          <a:sym typeface="メイリオ"/>
        </a:defRPr>
      </a:lvl3pPr>
      <a:lvl4pPr marL="2302876" marR="0" indent="-474121" algn="l" defTabSz="1219170" rtl="0" eaLnBrk="1" fontAlgn="base" latinLnBrk="0" hangingPunct="1">
        <a:lnSpc>
          <a:spcPct val="100000"/>
        </a:lnSpc>
        <a:spcBef>
          <a:spcPct val="20000"/>
        </a:spcBef>
        <a:spcAft>
          <a:spcPct val="0"/>
        </a:spcAft>
        <a:buClrTx/>
        <a:buSzPct val="100000"/>
        <a:buFont typeface="Arial"/>
        <a:buChar char="–"/>
        <a:tabLst/>
        <a:defRPr kumimoji="1" lang="ja-JP" altLang="en-US" sz="2400" b="0" i="0" u="none" strike="noStrike" kern="1200" cap="none" spc="0" baseline="0" dirty="0" smtClean="0">
          <a:ln>
            <a:noFill/>
          </a:ln>
          <a:solidFill>
            <a:schemeClr val="tx1"/>
          </a:solidFill>
          <a:effectLst>
            <a:outerShdw blurRad="38100" dist="38100" dir="2700000" algn="tl">
              <a:srgbClr val="000000">
                <a:alpha val="43137"/>
              </a:srgbClr>
            </a:outerShdw>
          </a:effectLst>
          <a:uFillTx/>
          <a:latin typeface="メイリオ" panose="020B0604030504040204" pitchFamily="50" charset="-128"/>
          <a:ea typeface="メイリオ" panose="020B0604030504040204" pitchFamily="50" charset="-128"/>
          <a:cs typeface="メイリオ" panose="020B0604030504040204" pitchFamily="50" charset="-128"/>
          <a:sym typeface="メイリオ"/>
        </a:defRPr>
      </a:lvl4pPr>
      <a:lvl5pPr marL="2971726" marR="0" indent="-533387" algn="l" defTabSz="1219170" rtl="0" eaLnBrk="1" fontAlgn="base" latinLnBrk="0" hangingPunct="1">
        <a:lnSpc>
          <a:spcPct val="100000"/>
        </a:lnSpc>
        <a:spcBef>
          <a:spcPct val="20000"/>
        </a:spcBef>
        <a:spcAft>
          <a:spcPct val="0"/>
        </a:spcAft>
        <a:buClrTx/>
        <a:buSzPct val="100000"/>
        <a:buFont typeface="Arial"/>
        <a:buChar char="»"/>
        <a:tabLst/>
        <a:defRPr kumimoji="1" lang="ja-JP" altLang="en-US" sz="2200" b="0" i="0" u="none" strike="noStrike" kern="1200" cap="none" spc="0" baseline="0" dirty="0" smtClean="0">
          <a:ln>
            <a:noFill/>
          </a:ln>
          <a:solidFill>
            <a:schemeClr val="tx1"/>
          </a:solidFill>
          <a:effectLst>
            <a:outerShdw blurRad="38100" dist="38100" dir="2700000" algn="tl">
              <a:srgbClr val="000000">
                <a:alpha val="43137"/>
              </a:srgbClr>
            </a:outerShdw>
          </a:effectLst>
          <a:uFillTx/>
          <a:latin typeface="メイリオ" panose="020B0604030504040204" pitchFamily="50" charset="-128"/>
          <a:ea typeface="メイリオ" panose="020B0604030504040204" pitchFamily="50" charset="-128"/>
          <a:cs typeface="メイリオ" panose="020B0604030504040204" pitchFamily="50" charset="-128"/>
          <a:sym typeface="メイリオ"/>
        </a:defRPr>
      </a:lvl5pPr>
      <a:lvl6pPr marL="3474632" marR="0" indent="-426708" algn="l" defTabSz="1219170" rtl="0" eaLnBrk="1" latinLnBrk="0" hangingPunct="1">
        <a:lnSpc>
          <a:spcPct val="100000"/>
        </a:lnSpc>
        <a:spcBef>
          <a:spcPts val="1333"/>
        </a:spcBef>
        <a:spcAft>
          <a:spcPts val="0"/>
        </a:spcAft>
        <a:buClrTx/>
        <a:buSzPct val="100000"/>
        <a:buFont typeface="Arial"/>
        <a:buChar char="•"/>
        <a:tabLst/>
        <a:defRPr kumimoji="1" sz="3733" b="0" i="0" u="none" strike="noStrike" cap="none" spc="0" baseline="0">
          <a:ln>
            <a:noFill/>
          </a:ln>
          <a:solidFill>
            <a:srgbClr val="000000"/>
          </a:solidFill>
          <a:uFillTx/>
          <a:latin typeface="メイリオ"/>
          <a:ea typeface="メイリオ"/>
          <a:cs typeface="メイリオ"/>
          <a:sym typeface="メイリオ"/>
        </a:defRPr>
      </a:lvl6pPr>
      <a:lvl7pPr marL="4084217" marR="0" indent="-426708" algn="l" defTabSz="1219170" rtl="0" eaLnBrk="1" latinLnBrk="0" hangingPunct="1">
        <a:lnSpc>
          <a:spcPct val="100000"/>
        </a:lnSpc>
        <a:spcBef>
          <a:spcPts val="1333"/>
        </a:spcBef>
        <a:spcAft>
          <a:spcPts val="0"/>
        </a:spcAft>
        <a:buClrTx/>
        <a:buSzPct val="100000"/>
        <a:buFont typeface="Arial"/>
        <a:buChar char="•"/>
        <a:tabLst/>
        <a:defRPr kumimoji="1" sz="3733" b="0" i="0" u="none" strike="noStrike" cap="none" spc="0" baseline="0">
          <a:ln>
            <a:noFill/>
          </a:ln>
          <a:solidFill>
            <a:srgbClr val="000000"/>
          </a:solidFill>
          <a:uFillTx/>
          <a:latin typeface="メイリオ"/>
          <a:ea typeface="メイリオ"/>
          <a:cs typeface="メイリオ"/>
          <a:sym typeface="メイリオ"/>
        </a:defRPr>
      </a:lvl7pPr>
      <a:lvl8pPr marL="4693803" marR="0" indent="-426709" algn="l" defTabSz="1219170" rtl="0" eaLnBrk="1" latinLnBrk="0" hangingPunct="1">
        <a:lnSpc>
          <a:spcPct val="100000"/>
        </a:lnSpc>
        <a:spcBef>
          <a:spcPts val="1333"/>
        </a:spcBef>
        <a:spcAft>
          <a:spcPts val="0"/>
        </a:spcAft>
        <a:buClrTx/>
        <a:buSzPct val="100000"/>
        <a:buFont typeface="Arial"/>
        <a:buChar char="•"/>
        <a:tabLst/>
        <a:defRPr kumimoji="1" sz="3733" b="0" i="0" u="none" strike="noStrike" cap="none" spc="0" baseline="0">
          <a:ln>
            <a:noFill/>
          </a:ln>
          <a:solidFill>
            <a:srgbClr val="000000"/>
          </a:solidFill>
          <a:uFillTx/>
          <a:latin typeface="メイリオ"/>
          <a:ea typeface="メイリオ"/>
          <a:cs typeface="メイリオ"/>
          <a:sym typeface="メイリオ"/>
        </a:defRPr>
      </a:lvl8pPr>
      <a:lvl9pPr marL="5303387" marR="0" indent="-426709" algn="l" defTabSz="1219170" rtl="0" eaLnBrk="1" latinLnBrk="0" hangingPunct="1">
        <a:lnSpc>
          <a:spcPct val="100000"/>
        </a:lnSpc>
        <a:spcBef>
          <a:spcPts val="1333"/>
        </a:spcBef>
        <a:spcAft>
          <a:spcPts val="0"/>
        </a:spcAft>
        <a:buClrTx/>
        <a:buSzPct val="100000"/>
        <a:buFont typeface="Arial"/>
        <a:buChar char="•"/>
        <a:tabLst/>
        <a:defRPr kumimoji="1" sz="3733" b="0" i="0" u="none" strike="noStrike" cap="none" spc="0" baseline="0">
          <a:ln>
            <a:noFill/>
          </a:ln>
          <a:solidFill>
            <a:srgbClr val="000000"/>
          </a:solidFill>
          <a:uFillTx/>
          <a:latin typeface="メイリオ"/>
          <a:ea typeface="メイリオ"/>
          <a:cs typeface="メイリオ"/>
          <a:sym typeface="メイリオ"/>
        </a:defRPr>
      </a:lvl9pPr>
    </p:bodyStyle>
    <p:otherStyle>
      <a:lvl1pPr marL="0" marR="0" indent="0" algn="r" defTabSz="1219170" rtl="0" eaLnBrk="1" latinLnBrk="0" hangingPunct="1">
        <a:lnSpc>
          <a:spcPct val="100000"/>
        </a:lnSpc>
        <a:spcBef>
          <a:spcPts val="0"/>
        </a:spcBef>
        <a:spcAft>
          <a:spcPts val="0"/>
        </a:spcAft>
        <a:buClrTx/>
        <a:buSzTx/>
        <a:buFontTx/>
        <a:buNone/>
        <a:tabLst/>
        <a:defRPr kumimoji="1" sz="1600" b="0" i="0" u="none" strike="noStrike" cap="none" spc="0" baseline="0">
          <a:ln>
            <a:noFill/>
          </a:ln>
          <a:solidFill>
            <a:schemeClr val="tx1"/>
          </a:solidFill>
          <a:uFillTx/>
          <a:latin typeface="+mn-lt"/>
          <a:ea typeface="+mn-ea"/>
          <a:cs typeface="+mn-cs"/>
          <a:sym typeface="Arial"/>
        </a:defRPr>
      </a:lvl1pPr>
      <a:lvl2pPr marL="0" marR="0" indent="609585" algn="r" defTabSz="1219170" rtl="0" eaLnBrk="1" latinLnBrk="0" hangingPunct="1">
        <a:lnSpc>
          <a:spcPct val="100000"/>
        </a:lnSpc>
        <a:spcBef>
          <a:spcPts val="0"/>
        </a:spcBef>
        <a:spcAft>
          <a:spcPts val="0"/>
        </a:spcAft>
        <a:buClrTx/>
        <a:buSzTx/>
        <a:buFontTx/>
        <a:buNone/>
        <a:tabLst/>
        <a:defRPr kumimoji="1" sz="1600" b="0" i="0" u="none" strike="noStrike" cap="none" spc="0" baseline="0">
          <a:ln>
            <a:noFill/>
          </a:ln>
          <a:solidFill>
            <a:schemeClr val="tx1"/>
          </a:solidFill>
          <a:uFillTx/>
          <a:latin typeface="+mn-lt"/>
          <a:ea typeface="+mn-ea"/>
          <a:cs typeface="+mn-cs"/>
          <a:sym typeface="Arial"/>
        </a:defRPr>
      </a:lvl2pPr>
      <a:lvl3pPr marL="0" marR="0" indent="1219170" algn="r" defTabSz="1219170" rtl="0" eaLnBrk="1" latinLnBrk="0" hangingPunct="1">
        <a:lnSpc>
          <a:spcPct val="100000"/>
        </a:lnSpc>
        <a:spcBef>
          <a:spcPts val="0"/>
        </a:spcBef>
        <a:spcAft>
          <a:spcPts val="0"/>
        </a:spcAft>
        <a:buClrTx/>
        <a:buSzTx/>
        <a:buFontTx/>
        <a:buNone/>
        <a:tabLst/>
        <a:defRPr kumimoji="1" sz="1600" b="0" i="0" u="none" strike="noStrike" cap="none" spc="0" baseline="0">
          <a:ln>
            <a:noFill/>
          </a:ln>
          <a:solidFill>
            <a:schemeClr val="tx1"/>
          </a:solidFill>
          <a:uFillTx/>
          <a:latin typeface="+mn-lt"/>
          <a:ea typeface="+mn-ea"/>
          <a:cs typeface="+mn-cs"/>
          <a:sym typeface="Arial"/>
        </a:defRPr>
      </a:lvl3pPr>
      <a:lvl4pPr marL="0" marR="0" indent="1828754" algn="r" defTabSz="1219170" rtl="0" eaLnBrk="1" latinLnBrk="0" hangingPunct="1">
        <a:lnSpc>
          <a:spcPct val="100000"/>
        </a:lnSpc>
        <a:spcBef>
          <a:spcPts val="0"/>
        </a:spcBef>
        <a:spcAft>
          <a:spcPts val="0"/>
        </a:spcAft>
        <a:buClrTx/>
        <a:buSzTx/>
        <a:buFontTx/>
        <a:buNone/>
        <a:tabLst/>
        <a:defRPr kumimoji="1" sz="1600" b="0" i="0" u="none" strike="noStrike" cap="none" spc="0" baseline="0">
          <a:ln>
            <a:noFill/>
          </a:ln>
          <a:solidFill>
            <a:schemeClr val="tx1"/>
          </a:solidFill>
          <a:uFillTx/>
          <a:latin typeface="+mn-lt"/>
          <a:ea typeface="+mn-ea"/>
          <a:cs typeface="+mn-cs"/>
          <a:sym typeface="Arial"/>
        </a:defRPr>
      </a:lvl4pPr>
      <a:lvl5pPr marL="0" marR="0" indent="2438339" algn="r" defTabSz="1219170" rtl="0" eaLnBrk="1" latinLnBrk="0" hangingPunct="1">
        <a:lnSpc>
          <a:spcPct val="100000"/>
        </a:lnSpc>
        <a:spcBef>
          <a:spcPts val="0"/>
        </a:spcBef>
        <a:spcAft>
          <a:spcPts val="0"/>
        </a:spcAft>
        <a:buClrTx/>
        <a:buSzTx/>
        <a:buFontTx/>
        <a:buNone/>
        <a:tabLst/>
        <a:defRPr kumimoji="1" sz="1600" b="0" i="0" u="none" strike="noStrike" cap="none" spc="0" baseline="0">
          <a:ln>
            <a:noFill/>
          </a:ln>
          <a:solidFill>
            <a:schemeClr val="tx1"/>
          </a:solidFill>
          <a:uFillTx/>
          <a:latin typeface="+mn-lt"/>
          <a:ea typeface="+mn-ea"/>
          <a:cs typeface="+mn-cs"/>
          <a:sym typeface="Arial"/>
        </a:defRPr>
      </a:lvl5pPr>
      <a:lvl6pPr marL="0" marR="0" indent="3047924" algn="r" defTabSz="1219170" rtl="0" eaLnBrk="1" latinLnBrk="0" hangingPunct="1">
        <a:lnSpc>
          <a:spcPct val="100000"/>
        </a:lnSpc>
        <a:spcBef>
          <a:spcPts val="0"/>
        </a:spcBef>
        <a:spcAft>
          <a:spcPts val="0"/>
        </a:spcAft>
        <a:buClrTx/>
        <a:buSzTx/>
        <a:buFontTx/>
        <a:buNone/>
        <a:tabLst/>
        <a:defRPr kumimoji="1" sz="1600" b="0" i="0" u="none" strike="noStrike" cap="none" spc="0" baseline="0">
          <a:ln>
            <a:noFill/>
          </a:ln>
          <a:solidFill>
            <a:schemeClr val="tx1"/>
          </a:solidFill>
          <a:uFillTx/>
          <a:latin typeface="+mn-lt"/>
          <a:ea typeface="+mn-ea"/>
          <a:cs typeface="+mn-cs"/>
          <a:sym typeface="Arial"/>
        </a:defRPr>
      </a:lvl6pPr>
      <a:lvl7pPr marL="0" marR="0" indent="3657509" algn="r" defTabSz="1219170" rtl="0" eaLnBrk="1" latinLnBrk="0" hangingPunct="1">
        <a:lnSpc>
          <a:spcPct val="100000"/>
        </a:lnSpc>
        <a:spcBef>
          <a:spcPts val="0"/>
        </a:spcBef>
        <a:spcAft>
          <a:spcPts val="0"/>
        </a:spcAft>
        <a:buClrTx/>
        <a:buSzTx/>
        <a:buFontTx/>
        <a:buNone/>
        <a:tabLst/>
        <a:defRPr kumimoji="1" sz="1600" b="0" i="0" u="none" strike="noStrike" cap="none" spc="0" baseline="0">
          <a:ln>
            <a:noFill/>
          </a:ln>
          <a:solidFill>
            <a:schemeClr val="tx1"/>
          </a:solidFill>
          <a:uFillTx/>
          <a:latin typeface="+mn-lt"/>
          <a:ea typeface="+mn-ea"/>
          <a:cs typeface="+mn-cs"/>
          <a:sym typeface="Arial"/>
        </a:defRPr>
      </a:lvl7pPr>
      <a:lvl8pPr marL="0" marR="0" indent="4267093" algn="r" defTabSz="1219170" rtl="0" eaLnBrk="1" latinLnBrk="0" hangingPunct="1">
        <a:lnSpc>
          <a:spcPct val="100000"/>
        </a:lnSpc>
        <a:spcBef>
          <a:spcPts val="0"/>
        </a:spcBef>
        <a:spcAft>
          <a:spcPts val="0"/>
        </a:spcAft>
        <a:buClrTx/>
        <a:buSzTx/>
        <a:buFontTx/>
        <a:buNone/>
        <a:tabLst/>
        <a:defRPr kumimoji="1" sz="1600" b="0" i="0" u="none" strike="noStrike" cap="none" spc="0" baseline="0">
          <a:ln>
            <a:noFill/>
          </a:ln>
          <a:solidFill>
            <a:schemeClr val="tx1"/>
          </a:solidFill>
          <a:uFillTx/>
          <a:latin typeface="+mn-lt"/>
          <a:ea typeface="+mn-ea"/>
          <a:cs typeface="+mn-cs"/>
          <a:sym typeface="Arial"/>
        </a:defRPr>
      </a:lvl8pPr>
      <a:lvl9pPr marL="0" marR="0" indent="4876678" algn="r" defTabSz="1219170" rtl="0" eaLnBrk="1" latinLnBrk="0" hangingPunct="1">
        <a:lnSpc>
          <a:spcPct val="100000"/>
        </a:lnSpc>
        <a:spcBef>
          <a:spcPts val="0"/>
        </a:spcBef>
        <a:spcAft>
          <a:spcPts val="0"/>
        </a:spcAft>
        <a:buClrTx/>
        <a:buSzTx/>
        <a:buFontTx/>
        <a:buNone/>
        <a:tabLst/>
        <a:defRPr kumimoji="1" sz="16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34.svg"/><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42.emf"/><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970BE1-0886-45CA-9577-E1FF54B05A9E}"/>
              </a:ext>
            </a:extLst>
          </p:cNvPr>
          <p:cNvSpPr>
            <a:spLocks noGrp="1"/>
          </p:cNvSpPr>
          <p:nvPr>
            <p:ph type="title"/>
          </p:nvPr>
        </p:nvSpPr>
        <p:spPr/>
        <p:txBody>
          <a:bodyPr>
            <a:normAutofit fontScale="90000"/>
          </a:bodyPr>
          <a:lstStyle/>
          <a:p>
            <a:r>
              <a:rPr lang="ja-JP" altLang="ja-JP" dirty="0"/>
              <a:t>エンド・トゥ・エンド</a:t>
            </a:r>
            <a:br>
              <a:rPr lang="en-US" altLang="ja-JP" dirty="0"/>
            </a:br>
            <a:r>
              <a:rPr lang="en-US" altLang="ja-JP" dirty="0"/>
              <a:t>AI</a:t>
            </a:r>
            <a:r>
              <a:rPr lang="ja-JP" altLang="ja-JP" dirty="0"/>
              <a:t>描画に至る道</a:t>
            </a:r>
            <a:endParaRPr kumimoji="1" lang="ja-JP" altLang="en-US" dirty="0"/>
          </a:p>
        </p:txBody>
      </p:sp>
      <p:sp>
        <p:nvSpPr>
          <p:cNvPr id="3" name="字幕 2">
            <a:extLst>
              <a:ext uri="{FF2B5EF4-FFF2-40B4-BE49-F238E27FC236}">
                <a16:creationId xmlns:a16="http://schemas.microsoft.com/office/drawing/2014/main" id="{4387C157-4A83-4104-A3E4-6E0A74EFB392}"/>
              </a:ext>
            </a:extLst>
          </p:cNvPr>
          <p:cNvSpPr>
            <a:spLocks noGrp="1"/>
          </p:cNvSpPr>
          <p:nvPr>
            <p:ph type="body" sz="half" idx="1"/>
          </p:nvPr>
        </p:nvSpPr>
        <p:spPr/>
        <p:txBody>
          <a:bodyPr>
            <a:normAutofit/>
          </a:bodyPr>
          <a:lstStyle/>
          <a:p>
            <a:r>
              <a:rPr lang="ja-JP" altLang="ja-JP" dirty="0"/>
              <a:t>高度構造化入力のための</a:t>
            </a:r>
            <a:br>
              <a:rPr lang="en-US" altLang="ja-JP" dirty="0"/>
            </a:br>
            <a:r>
              <a:rPr lang="ja-JP" altLang="ja-JP" dirty="0"/>
              <a:t>ニューラルネットワーク構成や</a:t>
            </a:r>
            <a:br>
              <a:rPr lang="en-US" altLang="ja-JP" dirty="0"/>
            </a:br>
            <a:r>
              <a:rPr lang="ja-JP" altLang="ja-JP" dirty="0"/>
              <a:t>インフラの検討</a:t>
            </a:r>
            <a:endParaRPr kumimoji="1" lang="ja-JP" altLang="en-US" dirty="0"/>
          </a:p>
        </p:txBody>
      </p:sp>
    </p:spTree>
    <p:extLst>
      <p:ext uri="{BB962C8B-B14F-4D97-AF65-F5344CB8AC3E}">
        <p14:creationId xmlns:p14="http://schemas.microsoft.com/office/powerpoint/2010/main" val="195473298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9EE1C3-DAE0-4C6E-8D94-A1EDB2903983}"/>
              </a:ext>
            </a:extLst>
          </p:cNvPr>
          <p:cNvSpPr>
            <a:spLocks noGrp="1"/>
          </p:cNvSpPr>
          <p:nvPr>
            <p:ph type="title"/>
          </p:nvPr>
        </p:nvSpPr>
        <p:spPr/>
        <p:txBody>
          <a:bodyPr/>
          <a:lstStyle/>
          <a:p>
            <a:r>
              <a:rPr lang="en-US" altLang="ja-JP" dirty="0"/>
              <a:t>2-2. </a:t>
            </a:r>
            <a:r>
              <a:rPr lang="ja-JP" altLang="en-US" dirty="0"/>
              <a:t>従来の</a:t>
            </a:r>
            <a:r>
              <a:rPr lang="en-US" altLang="ja-JP" dirty="0"/>
              <a:t>AI</a:t>
            </a:r>
            <a:r>
              <a:rPr lang="ja-JP" altLang="en-US" dirty="0"/>
              <a:t>画像生成</a:t>
            </a:r>
          </a:p>
        </p:txBody>
      </p:sp>
      <p:sp>
        <p:nvSpPr>
          <p:cNvPr id="3" name="コンテンツ プレースホルダー 2">
            <a:extLst>
              <a:ext uri="{FF2B5EF4-FFF2-40B4-BE49-F238E27FC236}">
                <a16:creationId xmlns:a16="http://schemas.microsoft.com/office/drawing/2014/main" id="{C7CA01F1-B78B-4517-8CBF-CFE342B4E371}"/>
              </a:ext>
            </a:extLst>
          </p:cNvPr>
          <p:cNvSpPr>
            <a:spLocks noGrp="1"/>
          </p:cNvSpPr>
          <p:nvPr>
            <p:ph idx="1"/>
          </p:nvPr>
        </p:nvSpPr>
        <p:spPr>
          <a:xfrm>
            <a:off x="609600" y="1211890"/>
            <a:ext cx="7879307" cy="5097431"/>
          </a:xfrm>
        </p:spPr>
        <p:txBody>
          <a:bodyPr>
            <a:normAutofit fontScale="92500"/>
          </a:bodyPr>
          <a:lstStyle/>
          <a:p>
            <a:r>
              <a:rPr lang="ja-JP" altLang="en-US" dirty="0"/>
              <a:t>近年、</a:t>
            </a:r>
            <a:r>
              <a:rPr lang="en-US" altLang="ja-JP" dirty="0"/>
              <a:t>AI</a:t>
            </a:r>
            <a:r>
              <a:rPr lang="ja-JP" altLang="en-US" dirty="0"/>
              <a:t>による画像生成技術は劇的に進歩</a:t>
            </a:r>
            <a:endParaRPr lang="en-US" altLang="ja-JP" dirty="0"/>
          </a:p>
          <a:p>
            <a:pPr lvl="1"/>
            <a:r>
              <a:rPr lang="ja-JP" altLang="en-US" dirty="0"/>
              <a:t>非リアルタイムのアプリケーションでは本物の写真と</a:t>
            </a:r>
            <a:br>
              <a:rPr lang="en-US" altLang="ja-JP" dirty="0"/>
            </a:br>
            <a:r>
              <a:rPr lang="ja-JP" altLang="en-US" dirty="0"/>
              <a:t>見分けがつかない</a:t>
            </a:r>
            <a:endParaRPr lang="en-US" altLang="ja-JP" dirty="0"/>
          </a:p>
          <a:p>
            <a:r>
              <a:rPr lang="ja-JP" altLang="en-US" dirty="0"/>
              <a:t>しかし、リアルタイム描画は困難</a:t>
            </a:r>
            <a:endParaRPr lang="en-US" altLang="ja-JP" dirty="0"/>
          </a:p>
          <a:p>
            <a:pPr lvl="1"/>
            <a:r>
              <a:rPr lang="ja-JP" altLang="en-US" dirty="0"/>
              <a:t>計算時間がかかる</a:t>
            </a:r>
            <a:endParaRPr lang="en-US" altLang="ja-JP" dirty="0"/>
          </a:p>
          <a:p>
            <a:pPr lvl="1"/>
            <a:r>
              <a:rPr lang="ja-JP" altLang="en-US" dirty="0"/>
              <a:t>元になる画像が必要</a:t>
            </a:r>
            <a:endParaRPr lang="en-US" altLang="ja-JP" dirty="0"/>
          </a:p>
          <a:p>
            <a:pPr lvl="1"/>
            <a:r>
              <a:rPr lang="ja-JP" altLang="en-US" dirty="0"/>
              <a:t>顔の造形やライティングなどの細かい指定ができない</a:t>
            </a:r>
            <a:endParaRPr lang="en-US" altLang="ja-JP" dirty="0"/>
          </a:p>
          <a:p>
            <a:r>
              <a:rPr lang="ja-JP" altLang="en-US" dirty="0"/>
              <a:t>リアルタイムでの応用はまだ</a:t>
            </a:r>
            <a:br>
              <a:rPr lang="en-US" altLang="ja-JP" dirty="0"/>
            </a:br>
            <a:r>
              <a:rPr lang="ja-JP" altLang="en-US" dirty="0"/>
              <a:t>あまり考えられていない</a:t>
            </a:r>
            <a:endParaRPr lang="en-US" altLang="ja-JP" dirty="0"/>
          </a:p>
          <a:p>
            <a:pPr lvl="1"/>
            <a:r>
              <a:rPr lang="ja-JP" altLang="en-US" dirty="0"/>
              <a:t>アーキテクチャから見直す必要があると考える</a:t>
            </a:r>
          </a:p>
        </p:txBody>
      </p:sp>
      <p:pic>
        <p:nvPicPr>
          <p:cNvPr id="4" name="図 3">
            <a:extLst>
              <a:ext uri="{FF2B5EF4-FFF2-40B4-BE49-F238E27FC236}">
                <a16:creationId xmlns:a16="http://schemas.microsoft.com/office/drawing/2014/main" id="{A838E3A9-F59E-4999-AF46-93E4E1472A12}"/>
              </a:ext>
            </a:extLst>
          </p:cNvPr>
          <p:cNvPicPr>
            <a:picLocks noChangeAspect="1"/>
          </p:cNvPicPr>
          <p:nvPr/>
        </p:nvPicPr>
        <p:blipFill>
          <a:blip r:embed="rId3"/>
          <a:stretch>
            <a:fillRect/>
          </a:stretch>
        </p:blipFill>
        <p:spPr>
          <a:xfrm>
            <a:off x="8606029" y="1825625"/>
            <a:ext cx="3472091" cy="3513818"/>
          </a:xfrm>
          <a:prstGeom prst="rect">
            <a:avLst/>
          </a:prstGeom>
        </p:spPr>
      </p:pic>
      <p:sp>
        <p:nvSpPr>
          <p:cNvPr id="5" name="テキスト ボックス 4">
            <a:extLst>
              <a:ext uri="{FF2B5EF4-FFF2-40B4-BE49-F238E27FC236}">
                <a16:creationId xmlns:a16="http://schemas.microsoft.com/office/drawing/2014/main" id="{55D89A39-F46E-4E73-8AE7-01A4BB214CB0}"/>
              </a:ext>
            </a:extLst>
          </p:cNvPr>
          <p:cNvSpPr txBox="1"/>
          <p:nvPr/>
        </p:nvSpPr>
        <p:spPr>
          <a:xfrm>
            <a:off x="8976976" y="5572361"/>
            <a:ext cx="2553904" cy="646331"/>
          </a:xfrm>
          <a:prstGeom prst="rect">
            <a:avLst/>
          </a:prstGeom>
          <a:noFill/>
        </p:spPr>
        <p:txBody>
          <a:bodyPr wrap="none" rtlCol="0">
            <a:spAutoFit/>
          </a:bodyPr>
          <a:lstStyle/>
          <a:p>
            <a:r>
              <a:rPr kumimoji="1" lang="en-US" altLang="ja-JP" dirty="0"/>
              <a:t>Face swapping</a:t>
            </a:r>
          </a:p>
          <a:p>
            <a:r>
              <a:rPr lang="en-US" altLang="ja-JP" dirty="0"/>
              <a:t>[</a:t>
            </a:r>
            <a:r>
              <a:rPr lang="en-US" altLang="ja-JP" dirty="0" err="1"/>
              <a:t>Naruniec</a:t>
            </a:r>
            <a:r>
              <a:rPr lang="en-US" altLang="ja-JP" dirty="0"/>
              <a:t> et al., 2020]</a:t>
            </a:r>
            <a:endParaRPr kumimoji="1" lang="ja-JP" altLang="en-US" dirty="0"/>
          </a:p>
        </p:txBody>
      </p:sp>
    </p:spTree>
    <p:extLst>
      <p:ext uri="{BB962C8B-B14F-4D97-AF65-F5344CB8AC3E}">
        <p14:creationId xmlns:p14="http://schemas.microsoft.com/office/powerpoint/2010/main" val="1529341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56B03B-DDD1-4B97-8A95-6BE2B0694824}"/>
              </a:ext>
            </a:extLst>
          </p:cNvPr>
          <p:cNvSpPr>
            <a:spLocks noGrp="1"/>
          </p:cNvSpPr>
          <p:nvPr>
            <p:ph type="title"/>
          </p:nvPr>
        </p:nvSpPr>
        <p:spPr/>
        <p:txBody>
          <a:bodyPr/>
          <a:lstStyle/>
          <a:p>
            <a:r>
              <a:rPr lang="ja-JP" altLang="en-US" dirty="0"/>
              <a:t>講演内容</a:t>
            </a:r>
          </a:p>
        </p:txBody>
      </p:sp>
      <p:sp>
        <p:nvSpPr>
          <p:cNvPr id="3" name="コンテンツ プレースホルダー 2">
            <a:extLst>
              <a:ext uri="{FF2B5EF4-FFF2-40B4-BE49-F238E27FC236}">
                <a16:creationId xmlns:a16="http://schemas.microsoft.com/office/drawing/2014/main" id="{714AD86C-A573-4643-8AFF-5434DCCEC6A0}"/>
              </a:ext>
            </a:extLst>
          </p:cNvPr>
          <p:cNvSpPr>
            <a:spLocks noGrp="1"/>
          </p:cNvSpPr>
          <p:nvPr>
            <p:ph idx="1"/>
          </p:nvPr>
        </p:nvSpPr>
        <p:spPr/>
        <p:txBody>
          <a:bodyPr>
            <a:normAutofit fontScale="85000" lnSpcReduction="20000"/>
          </a:bodyPr>
          <a:lstStyle/>
          <a:p>
            <a:pPr marL="514350" indent="-514350">
              <a:buFont typeface="+mj-lt"/>
              <a:buAutoNum type="arabicPeriod"/>
            </a:pPr>
            <a:r>
              <a:rPr lang="ja-JP" altLang="en-US" dirty="0">
                <a:solidFill>
                  <a:schemeClr val="tx2"/>
                </a:solidFill>
              </a:rPr>
              <a:t>前置き</a:t>
            </a:r>
            <a:endParaRPr lang="en-US" altLang="ja-JP" dirty="0">
              <a:solidFill>
                <a:schemeClr val="tx2"/>
              </a:solidFill>
            </a:endParaRPr>
          </a:p>
          <a:p>
            <a:pPr marL="514350" indent="-514350">
              <a:buFont typeface="+mj-lt"/>
              <a:buAutoNum type="arabicPeriod"/>
            </a:pPr>
            <a:r>
              <a:rPr lang="ja-JP" altLang="en-US" dirty="0">
                <a:solidFill>
                  <a:schemeClr val="tx2"/>
                </a:solidFill>
              </a:rPr>
              <a:t>背景</a:t>
            </a:r>
            <a:endParaRPr lang="en-US" altLang="ja-JP" dirty="0">
              <a:solidFill>
                <a:schemeClr val="tx2"/>
              </a:solidFill>
            </a:endParaRPr>
          </a:p>
          <a:p>
            <a:pPr marL="514350" indent="-514350">
              <a:buFont typeface="+mj-lt"/>
              <a:buAutoNum type="arabicPeriod"/>
            </a:pPr>
            <a:r>
              <a:rPr lang="ja-JP" altLang="en-US" dirty="0"/>
              <a:t>既存の神経回路網の非効率さについて</a:t>
            </a:r>
            <a:endParaRPr lang="en-US" altLang="ja-JP" dirty="0"/>
          </a:p>
          <a:p>
            <a:pPr marL="914400" lvl="1" indent="-457200">
              <a:buFont typeface="+mj-lt"/>
              <a:buAutoNum type="arabicPeriod"/>
            </a:pPr>
            <a:r>
              <a:rPr lang="ja-JP" altLang="en-US" dirty="0"/>
              <a:t>非効率の概要</a:t>
            </a:r>
            <a:endParaRPr lang="en-US" altLang="ja-JP" dirty="0"/>
          </a:p>
          <a:p>
            <a:pPr marL="914400" lvl="1" indent="-457200">
              <a:buFont typeface="+mj-lt"/>
              <a:buAutoNum type="arabicPeriod"/>
            </a:pPr>
            <a:r>
              <a:rPr lang="en-US" altLang="ja-JP" dirty="0"/>
              <a:t>GPU</a:t>
            </a:r>
            <a:r>
              <a:rPr lang="ja-JP" altLang="en-US" dirty="0"/>
              <a:t>のメモリ構造</a:t>
            </a:r>
            <a:endParaRPr lang="en-US" altLang="ja-JP" dirty="0"/>
          </a:p>
          <a:p>
            <a:pPr marL="914400" lvl="1" indent="-457200">
              <a:buFont typeface="+mj-lt"/>
              <a:buAutoNum type="arabicPeriod"/>
            </a:pPr>
            <a:r>
              <a:rPr lang="ja-JP" altLang="en-US" dirty="0"/>
              <a:t>畳み込みカーネルの非効率</a:t>
            </a:r>
            <a:endParaRPr lang="en-US" altLang="ja-JP" dirty="0"/>
          </a:p>
          <a:p>
            <a:pPr marL="914400" lvl="1" indent="-457200">
              <a:buFont typeface="+mj-lt"/>
              <a:buAutoNum type="arabicPeriod"/>
            </a:pPr>
            <a:r>
              <a:rPr lang="ja-JP" altLang="en-US" dirty="0"/>
              <a:t>チャンネル数とスケーラビリティ</a:t>
            </a:r>
            <a:endParaRPr lang="en-US" altLang="ja-JP" dirty="0"/>
          </a:p>
          <a:p>
            <a:pPr marL="914400" lvl="1" indent="-457200">
              <a:buFont typeface="+mj-lt"/>
              <a:buAutoNum type="arabicPeriod"/>
            </a:pPr>
            <a:r>
              <a:rPr lang="en-US" altLang="ja-JP" dirty="0"/>
              <a:t>GPU</a:t>
            </a:r>
            <a:r>
              <a:rPr lang="ja-JP" altLang="en-US" dirty="0"/>
              <a:t>の同期の構成</a:t>
            </a:r>
            <a:endParaRPr lang="en-US" altLang="ja-JP" dirty="0"/>
          </a:p>
          <a:p>
            <a:pPr marL="914400" lvl="1" indent="-457200">
              <a:buFont typeface="+mj-lt"/>
              <a:buAutoNum type="arabicPeriod"/>
            </a:pPr>
            <a:r>
              <a:rPr lang="ja-JP" altLang="en-US" dirty="0"/>
              <a:t>データ依存性</a:t>
            </a:r>
            <a:endParaRPr lang="en-US" altLang="ja-JP" dirty="0"/>
          </a:p>
          <a:p>
            <a:pPr marL="914400" lvl="1" indent="-457200">
              <a:buFont typeface="+mj-lt"/>
              <a:buAutoNum type="arabicPeriod"/>
            </a:pPr>
            <a:r>
              <a:rPr lang="ja-JP" altLang="en-US" dirty="0"/>
              <a:t>データ依存性と同期</a:t>
            </a:r>
            <a:endParaRPr lang="en-US" altLang="ja-JP" dirty="0"/>
          </a:p>
          <a:p>
            <a:pPr marL="514350" indent="-514350">
              <a:buFont typeface="+mj-lt"/>
              <a:buAutoNum type="arabicPeriod"/>
            </a:pPr>
            <a:r>
              <a:rPr lang="ja-JP" altLang="en-US" dirty="0">
                <a:solidFill>
                  <a:schemeClr val="tx2"/>
                </a:solidFill>
              </a:rPr>
              <a:t>リアルタイム描画での条件による効率化の機会</a:t>
            </a:r>
            <a:endParaRPr lang="en-US" altLang="ja-JP" dirty="0">
              <a:solidFill>
                <a:schemeClr val="tx2"/>
              </a:solidFill>
            </a:endParaRPr>
          </a:p>
          <a:p>
            <a:pPr marL="514350" indent="-514350">
              <a:buFont typeface="+mj-lt"/>
              <a:buAutoNum type="arabicPeriod"/>
            </a:pPr>
            <a:r>
              <a:rPr lang="ja-JP" altLang="en-US" dirty="0">
                <a:solidFill>
                  <a:schemeClr val="tx2"/>
                </a:solidFill>
              </a:rPr>
              <a:t>非効率さを解決するアーキテクチャの提案</a:t>
            </a:r>
            <a:endParaRPr lang="en-US" altLang="ja-JP" dirty="0">
              <a:solidFill>
                <a:schemeClr val="tx2"/>
              </a:solidFill>
            </a:endParaRPr>
          </a:p>
          <a:p>
            <a:pPr marL="514350" indent="-514350">
              <a:buFont typeface="+mj-lt"/>
              <a:buAutoNum type="arabicPeriod"/>
            </a:pPr>
            <a:r>
              <a:rPr lang="ja-JP" altLang="en-US" dirty="0">
                <a:solidFill>
                  <a:schemeClr val="tx2"/>
                </a:solidFill>
              </a:rPr>
              <a:t>重要な論文のアーキテクチャの紹介</a:t>
            </a:r>
            <a:endParaRPr lang="en-US" altLang="ja-JP" dirty="0">
              <a:solidFill>
                <a:schemeClr val="tx2"/>
              </a:solidFill>
            </a:endParaRPr>
          </a:p>
          <a:p>
            <a:pPr marL="514350" indent="-514350">
              <a:buFont typeface="+mj-lt"/>
              <a:buAutoNum type="arabicPeriod"/>
            </a:pPr>
            <a:r>
              <a:rPr lang="ja-JP" altLang="en-US" dirty="0">
                <a:solidFill>
                  <a:schemeClr val="tx2"/>
                </a:solidFill>
              </a:rPr>
              <a:t>今後の予定</a:t>
            </a:r>
            <a:endParaRPr lang="en-US" altLang="ja-JP" dirty="0">
              <a:solidFill>
                <a:schemeClr val="tx2"/>
              </a:solidFill>
            </a:endParaRPr>
          </a:p>
          <a:p>
            <a:pPr marL="514350" indent="-514350">
              <a:buFont typeface="+mj-lt"/>
              <a:buAutoNum type="arabicPeriod"/>
            </a:pPr>
            <a:endParaRPr lang="ja-JP" altLang="en-US" dirty="0"/>
          </a:p>
        </p:txBody>
      </p:sp>
    </p:spTree>
    <p:extLst>
      <p:ext uri="{BB962C8B-B14F-4D97-AF65-F5344CB8AC3E}">
        <p14:creationId xmlns:p14="http://schemas.microsoft.com/office/powerpoint/2010/main" val="786216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8F8734-772A-4193-B1BF-563537991F31}"/>
              </a:ext>
            </a:extLst>
          </p:cNvPr>
          <p:cNvSpPr>
            <a:spLocks noGrp="1"/>
          </p:cNvSpPr>
          <p:nvPr>
            <p:ph type="title"/>
          </p:nvPr>
        </p:nvSpPr>
        <p:spPr/>
        <p:txBody>
          <a:bodyPr/>
          <a:lstStyle/>
          <a:p>
            <a:r>
              <a:rPr lang="en-US" altLang="ja-JP" dirty="0"/>
              <a:t>3-1. </a:t>
            </a:r>
            <a:r>
              <a:rPr lang="ja-JP" altLang="en-US" dirty="0"/>
              <a:t>非効率の概要</a:t>
            </a:r>
          </a:p>
        </p:txBody>
      </p:sp>
      <p:sp>
        <p:nvSpPr>
          <p:cNvPr id="3" name="コンテンツ プレースホルダー 2">
            <a:extLst>
              <a:ext uri="{FF2B5EF4-FFF2-40B4-BE49-F238E27FC236}">
                <a16:creationId xmlns:a16="http://schemas.microsoft.com/office/drawing/2014/main" id="{C22102D6-A66E-43AA-AA26-E2111CA2FBE1}"/>
              </a:ext>
            </a:extLst>
          </p:cNvPr>
          <p:cNvSpPr>
            <a:spLocks noGrp="1"/>
          </p:cNvSpPr>
          <p:nvPr>
            <p:ph idx="1"/>
          </p:nvPr>
        </p:nvSpPr>
        <p:spPr>
          <a:xfrm>
            <a:off x="609600" y="1211890"/>
            <a:ext cx="10972800" cy="2391119"/>
          </a:xfrm>
        </p:spPr>
        <p:txBody>
          <a:bodyPr>
            <a:normAutofit fontScale="85000" lnSpcReduction="20000"/>
          </a:bodyPr>
          <a:lstStyle/>
          <a:p>
            <a:r>
              <a:rPr lang="ja-JP" altLang="en-US" dirty="0"/>
              <a:t>神経回路網はレイヤー間のデータ依存性によって同期が必要</a:t>
            </a:r>
            <a:endParaRPr lang="en-US" altLang="ja-JP" dirty="0"/>
          </a:p>
          <a:p>
            <a:pPr lvl="4"/>
            <a:endParaRPr lang="en-US" altLang="ja-JP" dirty="0"/>
          </a:p>
          <a:p>
            <a:r>
              <a:rPr lang="ja-JP" altLang="en-US" dirty="0"/>
              <a:t>前のレイヤーの出力をまた次の入力として</a:t>
            </a:r>
            <a:br>
              <a:rPr lang="en-US" altLang="ja-JP" dirty="0"/>
            </a:br>
            <a:r>
              <a:rPr lang="en-US" altLang="ja-JP" dirty="0"/>
              <a:t>GDDR6</a:t>
            </a:r>
            <a:r>
              <a:rPr lang="ja-JP" altLang="en-US" dirty="0"/>
              <a:t>メモリから読み込む</a:t>
            </a:r>
            <a:endParaRPr lang="en-US" altLang="ja-JP" dirty="0"/>
          </a:p>
          <a:p>
            <a:pPr lvl="4"/>
            <a:endParaRPr lang="en-US" altLang="ja-JP" dirty="0"/>
          </a:p>
          <a:p>
            <a:r>
              <a:rPr lang="ja-JP" altLang="en-US" dirty="0"/>
              <a:t>当該ピクセルに無関係なチャンネルが</a:t>
            </a:r>
            <a:br>
              <a:rPr lang="en-US" altLang="ja-JP" dirty="0"/>
            </a:br>
            <a:r>
              <a:rPr lang="ja-JP" altLang="en-US" dirty="0"/>
              <a:t>計算処理性能やメモリ容量を食い尽くす</a:t>
            </a:r>
            <a:endParaRPr lang="en-US" altLang="ja-JP" dirty="0"/>
          </a:p>
        </p:txBody>
      </p:sp>
      <p:pic>
        <p:nvPicPr>
          <p:cNvPr id="1026" name="Picture 2">
            <a:extLst>
              <a:ext uri="{FF2B5EF4-FFF2-40B4-BE49-F238E27FC236}">
                <a16:creationId xmlns:a16="http://schemas.microsoft.com/office/drawing/2014/main" id="{C136A0B6-3327-4B23-B535-C934FC9A1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921" y="3603009"/>
            <a:ext cx="9748158" cy="269292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0BDA8483-6FC6-4BC6-978A-022D2FB61323}"/>
              </a:ext>
            </a:extLst>
          </p:cNvPr>
          <p:cNvSpPr txBox="1"/>
          <p:nvPr/>
        </p:nvSpPr>
        <p:spPr>
          <a:xfrm>
            <a:off x="8716895" y="6111272"/>
            <a:ext cx="3993401" cy="369332"/>
          </a:xfrm>
          <a:prstGeom prst="rect">
            <a:avLst/>
          </a:prstGeom>
          <a:noFill/>
        </p:spPr>
        <p:txBody>
          <a:bodyPr wrap="none" rtlCol="0">
            <a:spAutoFit/>
          </a:bodyPr>
          <a:lstStyle/>
          <a:p>
            <a:r>
              <a:rPr lang="en-US" altLang="ja-JP" dirty="0"/>
              <a:t>https://nsarafianos.github.io/icip16</a:t>
            </a:r>
            <a:endParaRPr kumimoji="1" lang="ja-JP" altLang="en-US" dirty="0"/>
          </a:p>
        </p:txBody>
      </p:sp>
    </p:spTree>
    <p:extLst>
      <p:ext uri="{BB962C8B-B14F-4D97-AF65-F5344CB8AC3E}">
        <p14:creationId xmlns:p14="http://schemas.microsoft.com/office/powerpoint/2010/main" val="277845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8F8734-772A-4193-B1BF-563537991F31}"/>
              </a:ext>
            </a:extLst>
          </p:cNvPr>
          <p:cNvSpPr>
            <a:spLocks noGrp="1"/>
          </p:cNvSpPr>
          <p:nvPr>
            <p:ph type="title"/>
          </p:nvPr>
        </p:nvSpPr>
        <p:spPr/>
        <p:txBody>
          <a:bodyPr/>
          <a:lstStyle/>
          <a:p>
            <a:r>
              <a:rPr lang="en-US" altLang="ja-JP" dirty="0"/>
              <a:t>3-1. GPU</a:t>
            </a:r>
            <a:r>
              <a:rPr lang="ja-JP" altLang="en-US" dirty="0"/>
              <a:t>のニーズ</a:t>
            </a:r>
          </a:p>
        </p:txBody>
      </p:sp>
      <p:sp>
        <p:nvSpPr>
          <p:cNvPr id="3" name="コンテンツ プレースホルダー 2">
            <a:extLst>
              <a:ext uri="{FF2B5EF4-FFF2-40B4-BE49-F238E27FC236}">
                <a16:creationId xmlns:a16="http://schemas.microsoft.com/office/drawing/2014/main" id="{C22102D6-A66E-43AA-AA26-E2111CA2FBE1}"/>
              </a:ext>
            </a:extLst>
          </p:cNvPr>
          <p:cNvSpPr>
            <a:spLocks noGrp="1"/>
          </p:cNvSpPr>
          <p:nvPr>
            <p:ph idx="1"/>
          </p:nvPr>
        </p:nvSpPr>
        <p:spPr/>
        <p:txBody>
          <a:bodyPr/>
          <a:lstStyle/>
          <a:p>
            <a:r>
              <a:rPr lang="ja-JP" altLang="en-US" dirty="0"/>
              <a:t>作業データセットはオンチップメモリに</a:t>
            </a:r>
            <a:br>
              <a:rPr lang="en-US" altLang="ja-JP" dirty="0"/>
            </a:br>
            <a:r>
              <a:rPr lang="ja-JP" altLang="en-US" dirty="0"/>
              <a:t>適合したサイズ</a:t>
            </a:r>
            <a:r>
              <a:rPr lang="en-US" altLang="ja-JP" dirty="0"/>
              <a:t>(&lt;32KB)</a:t>
            </a:r>
            <a:r>
              <a:rPr lang="ja-JP" altLang="en-US" dirty="0"/>
              <a:t>が望ましい</a:t>
            </a:r>
            <a:endParaRPr lang="en-US" altLang="ja-JP" dirty="0"/>
          </a:p>
          <a:p>
            <a:pPr lvl="4"/>
            <a:endParaRPr lang="en-US" altLang="ja-JP" dirty="0"/>
          </a:p>
          <a:p>
            <a:r>
              <a:rPr lang="ja-JP" altLang="en-US" dirty="0"/>
              <a:t>独立したスケジューラユニット内で</a:t>
            </a:r>
            <a:br>
              <a:rPr lang="en-US" altLang="ja-JP" dirty="0"/>
            </a:br>
            <a:r>
              <a:rPr lang="ja-JP" altLang="en-US" dirty="0"/>
              <a:t>同期が行われることが望ましい</a:t>
            </a:r>
            <a:endParaRPr lang="en-US" altLang="ja-JP" dirty="0"/>
          </a:p>
          <a:p>
            <a:pPr lvl="4"/>
            <a:endParaRPr lang="ja-JP" altLang="en-US" dirty="0"/>
          </a:p>
          <a:p>
            <a:r>
              <a:rPr lang="ja-JP" altLang="en-US" dirty="0"/>
              <a:t>特徴量マップは、ハードウェアの積和演算</a:t>
            </a:r>
            <a:br>
              <a:rPr lang="en-US" altLang="ja-JP" dirty="0"/>
            </a:br>
            <a:r>
              <a:rPr lang="en-US" altLang="ja-JP" dirty="0"/>
              <a:t>(multiply-add)</a:t>
            </a:r>
            <a:r>
              <a:rPr lang="ja-JP" altLang="en-US" dirty="0"/>
              <a:t>で容易に得られることが望ましい</a:t>
            </a:r>
          </a:p>
        </p:txBody>
      </p:sp>
    </p:spTree>
    <p:extLst>
      <p:ext uri="{BB962C8B-B14F-4D97-AF65-F5344CB8AC3E}">
        <p14:creationId xmlns:p14="http://schemas.microsoft.com/office/powerpoint/2010/main" val="3286810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0206CA-73E5-41AD-BB6B-D5A791CDA5ED}"/>
              </a:ext>
            </a:extLst>
          </p:cNvPr>
          <p:cNvSpPr>
            <a:spLocks noGrp="1"/>
          </p:cNvSpPr>
          <p:nvPr>
            <p:ph type="title"/>
          </p:nvPr>
        </p:nvSpPr>
        <p:spPr/>
        <p:txBody>
          <a:bodyPr/>
          <a:lstStyle/>
          <a:p>
            <a:r>
              <a:rPr lang="en-US" altLang="ja-JP" dirty="0"/>
              <a:t>3-2. GPU</a:t>
            </a:r>
            <a:r>
              <a:rPr lang="ja-JP" altLang="en-US" dirty="0"/>
              <a:t>の構造１：メモリ</a:t>
            </a:r>
          </a:p>
        </p:txBody>
      </p:sp>
      <p:sp>
        <p:nvSpPr>
          <p:cNvPr id="6" name="コンテンツ プレースホルダー 2">
            <a:extLst>
              <a:ext uri="{FF2B5EF4-FFF2-40B4-BE49-F238E27FC236}">
                <a16:creationId xmlns:a16="http://schemas.microsoft.com/office/drawing/2014/main" id="{76F8E2D1-882D-4C3F-97B0-3DFE7F5FDB89}"/>
              </a:ext>
            </a:extLst>
          </p:cNvPr>
          <p:cNvSpPr>
            <a:spLocks noGrp="1"/>
          </p:cNvSpPr>
          <p:nvPr>
            <p:ph idx="1"/>
          </p:nvPr>
        </p:nvSpPr>
        <p:spPr>
          <a:xfrm>
            <a:off x="609600" y="1211891"/>
            <a:ext cx="4400711" cy="2292237"/>
          </a:xfrm>
        </p:spPr>
        <p:txBody>
          <a:bodyPr>
            <a:normAutofit fontScale="77500" lnSpcReduction="20000"/>
          </a:bodyPr>
          <a:lstStyle/>
          <a:p>
            <a:r>
              <a:rPr lang="en-US" altLang="ja-JP" dirty="0"/>
              <a:t>SM</a:t>
            </a:r>
            <a:r>
              <a:rPr lang="ja-JP" altLang="en-US" dirty="0"/>
              <a:t>当たり</a:t>
            </a:r>
            <a:br>
              <a:rPr lang="en-US" altLang="ja-JP" dirty="0"/>
            </a:br>
            <a:r>
              <a:rPr lang="en-US" altLang="ja-JP" dirty="0"/>
              <a:t>4</a:t>
            </a:r>
            <a:r>
              <a:rPr lang="ja-JP" altLang="en-US" dirty="0"/>
              <a:t>つの命令スケジューラ</a:t>
            </a:r>
            <a:endParaRPr lang="en-US" altLang="ja-JP" dirty="0"/>
          </a:p>
          <a:p>
            <a:pPr lvl="4"/>
            <a:endParaRPr lang="en-US" altLang="ja-JP" dirty="0"/>
          </a:p>
          <a:p>
            <a:r>
              <a:rPr lang="ja-JP" altLang="en-US" dirty="0"/>
              <a:t>命令スケジューラ当たり</a:t>
            </a:r>
            <a:br>
              <a:rPr lang="en-US" altLang="ja-JP" dirty="0"/>
            </a:br>
            <a:r>
              <a:rPr lang="en-US" altLang="ja-JP" dirty="0"/>
              <a:t>64KB</a:t>
            </a:r>
            <a:r>
              <a:rPr lang="ja-JP" altLang="en-US" dirty="0"/>
              <a:t>のレジスタ</a:t>
            </a:r>
            <a:endParaRPr lang="en-US" altLang="ja-JP" dirty="0"/>
          </a:p>
          <a:p>
            <a:pPr lvl="4"/>
            <a:endParaRPr lang="en-US" altLang="ja-JP" dirty="0"/>
          </a:p>
          <a:p>
            <a:r>
              <a:rPr lang="ja-JP" altLang="en-US" dirty="0"/>
              <a:t>メモリ読み込み遅延：</a:t>
            </a:r>
            <a:endParaRPr lang="en-US" altLang="ja-JP" dirty="0"/>
          </a:p>
        </p:txBody>
      </p:sp>
      <p:sp>
        <p:nvSpPr>
          <p:cNvPr id="5" name="テキスト ボックス 4">
            <a:extLst>
              <a:ext uri="{FF2B5EF4-FFF2-40B4-BE49-F238E27FC236}">
                <a16:creationId xmlns:a16="http://schemas.microsoft.com/office/drawing/2014/main" id="{B3E9D7B4-195D-465D-BFF7-52DD4EFA28FF}"/>
              </a:ext>
            </a:extLst>
          </p:cNvPr>
          <p:cNvSpPr txBox="1"/>
          <p:nvPr/>
        </p:nvSpPr>
        <p:spPr>
          <a:xfrm>
            <a:off x="2144561" y="5478914"/>
            <a:ext cx="2865750" cy="830997"/>
          </a:xfrm>
          <a:prstGeom prst="rect">
            <a:avLst/>
          </a:prstGeom>
          <a:noFill/>
        </p:spPr>
        <p:txBody>
          <a:bodyPr wrap="square" rtlCol="0">
            <a:spAutoFit/>
          </a:bodyPr>
          <a:lstStyle/>
          <a:p>
            <a:r>
              <a:rPr lang="it-IT" altLang="ja-JP" sz="1200" dirty="0"/>
              <a:t>Zhe Jia, Marco Maggioni, Jeffrey Smith and Daniele Paolo Scarpazza</a:t>
            </a:r>
            <a:r>
              <a:rPr lang="en-US" altLang="ja-JP" sz="1200" dirty="0"/>
              <a:t>. "</a:t>
            </a:r>
            <a:r>
              <a:rPr lang="en-US" altLang="ja-JP" sz="1200" b="1" dirty="0"/>
              <a:t>Dissecting the NVidia Turing T4 GPU via </a:t>
            </a:r>
            <a:r>
              <a:rPr lang="en-US" altLang="ja-JP" sz="1200" b="1" dirty="0" err="1"/>
              <a:t>Microbenchmarking</a:t>
            </a:r>
            <a:r>
              <a:rPr lang="en-US" altLang="ja-JP" sz="1200" dirty="0"/>
              <a:t>“, 2019</a:t>
            </a:r>
            <a:endParaRPr kumimoji="1" lang="ja-JP" altLang="en-US" sz="1200" dirty="0"/>
          </a:p>
        </p:txBody>
      </p:sp>
      <p:sp>
        <p:nvSpPr>
          <p:cNvPr id="8" name="テキスト ボックス 7">
            <a:extLst>
              <a:ext uri="{FF2B5EF4-FFF2-40B4-BE49-F238E27FC236}">
                <a16:creationId xmlns:a16="http://schemas.microsoft.com/office/drawing/2014/main" id="{93DDFACA-5E82-4630-B656-E90FD4624239}"/>
              </a:ext>
            </a:extLst>
          </p:cNvPr>
          <p:cNvSpPr txBox="1"/>
          <p:nvPr/>
        </p:nvSpPr>
        <p:spPr>
          <a:xfrm>
            <a:off x="1206944" y="3428999"/>
            <a:ext cx="1422953" cy="1938992"/>
          </a:xfrm>
          <a:prstGeom prst="rect">
            <a:avLst/>
          </a:prstGeom>
          <a:noFill/>
        </p:spPr>
        <p:txBody>
          <a:bodyPr wrap="square" rtlCol="0">
            <a:spAutoFit/>
          </a:bodyPr>
          <a:lstStyle/>
          <a:p>
            <a:r>
              <a:rPr lang="en-US" altLang="ja-JP" sz="2400" dirty="0"/>
              <a:t>GDDR6</a:t>
            </a:r>
          </a:p>
          <a:p>
            <a:r>
              <a:rPr kumimoji="1" lang="en-US" altLang="ja-JP" sz="2400" dirty="0"/>
              <a:t>L2</a:t>
            </a:r>
          </a:p>
          <a:p>
            <a:r>
              <a:rPr lang="en-US" altLang="ja-JP" sz="2400" dirty="0"/>
              <a:t>L1</a:t>
            </a:r>
          </a:p>
          <a:p>
            <a:r>
              <a:rPr kumimoji="1" lang="en-US" altLang="ja-JP" sz="2400" dirty="0"/>
              <a:t>SMEM</a:t>
            </a:r>
            <a:br>
              <a:rPr kumimoji="1" lang="en-US" altLang="ja-JP" sz="2400" dirty="0"/>
            </a:br>
            <a:r>
              <a:rPr kumimoji="1" lang="en-US" altLang="ja-JP" sz="2400" dirty="0"/>
              <a:t>Register</a:t>
            </a:r>
            <a:endParaRPr kumimoji="1" lang="ja-JP" altLang="en-US" sz="2400" dirty="0"/>
          </a:p>
        </p:txBody>
      </p:sp>
      <p:sp>
        <p:nvSpPr>
          <p:cNvPr id="9" name="テキスト ボックス 8">
            <a:extLst>
              <a:ext uri="{FF2B5EF4-FFF2-40B4-BE49-F238E27FC236}">
                <a16:creationId xmlns:a16="http://schemas.microsoft.com/office/drawing/2014/main" id="{3F9E2F10-29DD-4B0A-8578-17B7AA2DC761}"/>
              </a:ext>
            </a:extLst>
          </p:cNvPr>
          <p:cNvSpPr txBox="1"/>
          <p:nvPr/>
        </p:nvSpPr>
        <p:spPr>
          <a:xfrm>
            <a:off x="2489833" y="3429000"/>
            <a:ext cx="2458180" cy="1938992"/>
          </a:xfrm>
          <a:prstGeom prst="rect">
            <a:avLst/>
          </a:prstGeom>
          <a:noFill/>
        </p:spPr>
        <p:txBody>
          <a:bodyPr wrap="square" rtlCol="0">
            <a:spAutoFit/>
          </a:bodyPr>
          <a:lstStyle/>
          <a:p>
            <a:r>
              <a:rPr kumimoji="1" lang="en-US" altLang="ja-JP" sz="2400" dirty="0"/>
              <a:t>- 616 clock cycles</a:t>
            </a:r>
          </a:p>
          <a:p>
            <a:r>
              <a:rPr lang="en-US" altLang="ja-JP" sz="2400" dirty="0"/>
              <a:t>- 188 clock cycles</a:t>
            </a:r>
          </a:p>
          <a:p>
            <a:r>
              <a:rPr kumimoji="1" lang="en-US" altLang="ja-JP" sz="2400" dirty="0"/>
              <a:t>- 32 clock cycles</a:t>
            </a:r>
          </a:p>
          <a:p>
            <a:r>
              <a:rPr lang="en-US" altLang="ja-JP" sz="2400" dirty="0"/>
              <a:t>- 19 clock cycles</a:t>
            </a:r>
            <a:endParaRPr kumimoji="1" lang="en-US" altLang="ja-JP" sz="2400" dirty="0"/>
          </a:p>
          <a:p>
            <a:r>
              <a:rPr lang="en-US" altLang="ja-JP" sz="2400" dirty="0"/>
              <a:t>- 0 clock cycles</a:t>
            </a:r>
            <a:endParaRPr kumimoji="1" lang="ja-JP" altLang="en-US" sz="2400" dirty="0"/>
          </a:p>
        </p:txBody>
      </p:sp>
      <p:pic>
        <p:nvPicPr>
          <p:cNvPr id="10" name="図 9">
            <a:extLst>
              <a:ext uri="{FF2B5EF4-FFF2-40B4-BE49-F238E27FC236}">
                <a16:creationId xmlns:a16="http://schemas.microsoft.com/office/drawing/2014/main" id="{AA957AD8-63D6-46A6-AE74-A96631496DF9}"/>
              </a:ext>
            </a:extLst>
          </p:cNvPr>
          <p:cNvPicPr>
            <a:picLocks noChangeAspect="1"/>
          </p:cNvPicPr>
          <p:nvPr/>
        </p:nvPicPr>
        <p:blipFill>
          <a:blip r:embed="rId3"/>
          <a:stretch>
            <a:fillRect/>
          </a:stretch>
        </p:blipFill>
        <p:spPr>
          <a:xfrm>
            <a:off x="5211678" y="1061873"/>
            <a:ext cx="6782940" cy="5041460"/>
          </a:xfrm>
          <a:prstGeom prst="rect">
            <a:avLst/>
          </a:prstGeom>
        </p:spPr>
      </p:pic>
    </p:spTree>
    <p:extLst>
      <p:ext uri="{BB962C8B-B14F-4D97-AF65-F5344CB8AC3E}">
        <p14:creationId xmlns:p14="http://schemas.microsoft.com/office/powerpoint/2010/main" val="207973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6EC51DCC-23B5-4F11-AF6A-5FCE7B1F355B}"/>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 name="グループ化 5">
            <a:extLst>
              <a:ext uri="{FF2B5EF4-FFF2-40B4-BE49-F238E27FC236}">
                <a16:creationId xmlns:a16="http://schemas.microsoft.com/office/drawing/2014/main" id="{3315ECBB-2777-4ED6-A513-C18816E50CB3}"/>
              </a:ext>
            </a:extLst>
          </p:cNvPr>
          <p:cNvGrpSpPr/>
          <p:nvPr/>
        </p:nvGrpSpPr>
        <p:grpSpPr>
          <a:xfrm>
            <a:off x="5190459" y="0"/>
            <a:ext cx="7001541" cy="6869589"/>
            <a:chOff x="5190459" y="0"/>
            <a:chExt cx="7001541" cy="6869589"/>
          </a:xfrm>
        </p:grpSpPr>
        <p:grpSp>
          <p:nvGrpSpPr>
            <p:cNvPr id="12" name="グループ化 11">
              <a:extLst>
                <a:ext uri="{FF2B5EF4-FFF2-40B4-BE49-F238E27FC236}">
                  <a16:creationId xmlns:a16="http://schemas.microsoft.com/office/drawing/2014/main" id="{25FC1A3C-EB11-46CF-B8BE-B58BCEE5FD96}"/>
                </a:ext>
              </a:extLst>
            </p:cNvPr>
            <p:cNvGrpSpPr/>
            <p:nvPr/>
          </p:nvGrpSpPr>
          <p:grpSpPr>
            <a:xfrm>
              <a:off x="5190459" y="0"/>
              <a:ext cx="7001541" cy="6869589"/>
              <a:chOff x="5190459" y="0"/>
              <a:chExt cx="7001541" cy="6869589"/>
            </a:xfrm>
          </p:grpSpPr>
          <p:sp>
            <p:nvSpPr>
              <p:cNvPr id="13" name="正方形/長方形 12">
                <a:extLst>
                  <a:ext uri="{FF2B5EF4-FFF2-40B4-BE49-F238E27FC236}">
                    <a16:creationId xmlns:a16="http://schemas.microsoft.com/office/drawing/2014/main" id="{95347061-F40C-49DE-B536-FC054D91EBBB}"/>
                  </a:ext>
                </a:extLst>
              </p:cNvPr>
              <p:cNvSpPr/>
              <p:nvPr/>
            </p:nvSpPr>
            <p:spPr>
              <a:xfrm>
                <a:off x="5190459" y="0"/>
                <a:ext cx="1032919" cy="1211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a:extLst>
                  <a:ext uri="{FF2B5EF4-FFF2-40B4-BE49-F238E27FC236}">
                    <a16:creationId xmlns:a16="http://schemas.microsoft.com/office/drawing/2014/main" id="{EC758B81-7AC7-473D-A225-DF38A4BFB6AC}"/>
                  </a:ext>
                </a:extLst>
              </p:cNvPr>
              <p:cNvSpPr/>
              <p:nvPr/>
            </p:nvSpPr>
            <p:spPr>
              <a:xfrm>
                <a:off x="9978480" y="14034"/>
                <a:ext cx="2213520" cy="788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a:extLst>
                  <a:ext uri="{FF2B5EF4-FFF2-40B4-BE49-F238E27FC236}">
                    <a16:creationId xmlns:a16="http://schemas.microsoft.com/office/drawing/2014/main" id="{94948038-0699-4B27-938E-E979C1FF913F}"/>
                  </a:ext>
                </a:extLst>
              </p:cNvPr>
              <p:cNvSpPr/>
              <p:nvPr/>
            </p:nvSpPr>
            <p:spPr>
              <a:xfrm>
                <a:off x="5190460" y="6081215"/>
                <a:ext cx="773612" cy="788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a:extLst>
                  <a:ext uri="{FF2B5EF4-FFF2-40B4-BE49-F238E27FC236}">
                    <a16:creationId xmlns:a16="http://schemas.microsoft.com/office/drawing/2014/main" id="{A265027A-6122-47C5-A681-804616EF905B}"/>
                  </a:ext>
                </a:extLst>
              </p:cNvPr>
              <p:cNvSpPr/>
              <p:nvPr/>
            </p:nvSpPr>
            <p:spPr>
              <a:xfrm>
                <a:off x="11414236" y="6081215"/>
                <a:ext cx="773612" cy="788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4" name="図 3" descr="テキスト が含まれている画像&#10;&#10;自動的に生成された説明">
              <a:extLst>
                <a:ext uri="{FF2B5EF4-FFF2-40B4-BE49-F238E27FC236}">
                  <a16:creationId xmlns:a16="http://schemas.microsoft.com/office/drawing/2014/main" id="{8371AE77-4900-4902-A7E8-3B29EAF84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653" y="24762"/>
              <a:ext cx="6619131" cy="6833237"/>
            </a:xfrm>
            <a:prstGeom prst="rect">
              <a:avLst/>
            </a:prstGeom>
          </p:spPr>
        </p:pic>
      </p:grpSp>
      <p:sp>
        <p:nvSpPr>
          <p:cNvPr id="2" name="タイトル 1">
            <a:extLst>
              <a:ext uri="{FF2B5EF4-FFF2-40B4-BE49-F238E27FC236}">
                <a16:creationId xmlns:a16="http://schemas.microsoft.com/office/drawing/2014/main" id="{B10D391B-1FDE-4FF5-B0F6-B577225E7276}"/>
              </a:ext>
            </a:extLst>
          </p:cNvPr>
          <p:cNvSpPr>
            <a:spLocks noGrp="1"/>
          </p:cNvSpPr>
          <p:nvPr>
            <p:ph type="title"/>
          </p:nvPr>
        </p:nvSpPr>
        <p:spPr/>
        <p:txBody>
          <a:bodyPr/>
          <a:lstStyle/>
          <a:p>
            <a:r>
              <a:rPr lang="en-US" altLang="ja-JP" dirty="0"/>
              <a:t>3-3. </a:t>
            </a:r>
            <a:r>
              <a:rPr lang="ja-JP" altLang="en-US" dirty="0"/>
              <a:t>畳み込みカーネル</a:t>
            </a:r>
          </a:p>
        </p:txBody>
      </p:sp>
      <p:sp>
        <p:nvSpPr>
          <p:cNvPr id="9" name="コンテンツ プレースホルダー 8">
            <a:extLst>
              <a:ext uri="{FF2B5EF4-FFF2-40B4-BE49-F238E27FC236}">
                <a16:creationId xmlns:a16="http://schemas.microsoft.com/office/drawing/2014/main" id="{9D6EDB72-4974-47E9-BF87-E6A7F5BFD13C}"/>
              </a:ext>
            </a:extLst>
          </p:cNvPr>
          <p:cNvSpPr>
            <a:spLocks noGrp="1"/>
          </p:cNvSpPr>
          <p:nvPr>
            <p:ph idx="1"/>
          </p:nvPr>
        </p:nvSpPr>
        <p:spPr>
          <a:xfrm>
            <a:off x="341194" y="1211890"/>
            <a:ext cx="4845113" cy="5097431"/>
          </a:xfrm>
        </p:spPr>
        <p:txBody>
          <a:bodyPr>
            <a:normAutofit/>
          </a:bodyPr>
          <a:lstStyle/>
          <a:p>
            <a:r>
              <a:rPr lang="ja-JP" altLang="en-US" sz="2400" dirty="0"/>
              <a:t>畳み込みカーネルが</a:t>
            </a:r>
            <a:br>
              <a:rPr lang="en-US" altLang="ja-JP" sz="2400" dirty="0"/>
            </a:br>
            <a:r>
              <a:rPr lang="ja-JP" altLang="en-US" sz="2400" dirty="0"/>
              <a:t>各ピクセルに適用される</a:t>
            </a:r>
            <a:endParaRPr lang="en-US" altLang="ja-JP" sz="2400" dirty="0"/>
          </a:p>
          <a:p>
            <a:pPr lvl="4"/>
            <a:endParaRPr lang="en-US" altLang="ja-JP" sz="1000" dirty="0"/>
          </a:p>
          <a:p>
            <a:r>
              <a:rPr lang="ja-JP" altLang="en-US" sz="2400" dirty="0"/>
              <a:t>カーネルサイズが≥</a:t>
            </a:r>
            <a:r>
              <a:rPr lang="en-US" altLang="ja-JP" sz="2400" dirty="0"/>
              <a:t>2</a:t>
            </a:r>
            <a:r>
              <a:rPr lang="ja-JP" altLang="en-US" sz="2400" dirty="0"/>
              <a:t>なら</a:t>
            </a:r>
            <a:br>
              <a:rPr lang="en-US" altLang="ja-JP" sz="2400" dirty="0"/>
            </a:br>
            <a:r>
              <a:rPr lang="ja-JP" altLang="en-US" sz="2400" dirty="0"/>
              <a:t>入力が重ね合わされる</a:t>
            </a:r>
            <a:endParaRPr lang="en-US" altLang="ja-JP" sz="2400" dirty="0"/>
          </a:p>
          <a:p>
            <a:pPr lvl="4"/>
            <a:endParaRPr lang="en-US" altLang="ja-JP" sz="1000" dirty="0"/>
          </a:p>
          <a:p>
            <a:r>
              <a:rPr lang="ja-JP" altLang="en-US" sz="2400" dirty="0"/>
              <a:t>画像に示す</a:t>
            </a:r>
            <a:r>
              <a:rPr lang="en-US" altLang="ja-JP" sz="2400" dirty="0"/>
              <a:t>3</a:t>
            </a:r>
            <a:r>
              <a:rPr lang="ja-JP" altLang="en-US" sz="2400" dirty="0"/>
              <a:t>ｘ</a:t>
            </a:r>
            <a:r>
              <a:rPr lang="en-US" altLang="ja-JP" sz="2400" dirty="0"/>
              <a:t>3</a:t>
            </a:r>
            <a:r>
              <a:rPr lang="ja-JP" altLang="en-US" sz="2400" dirty="0"/>
              <a:t>のカーネルが</a:t>
            </a:r>
            <a:br>
              <a:rPr lang="en-US" altLang="ja-JP" sz="2400" dirty="0"/>
            </a:br>
            <a:r>
              <a:rPr lang="ja-JP" altLang="en-US" sz="2400" dirty="0"/>
              <a:t>標準的に用いられている</a:t>
            </a:r>
            <a:endParaRPr lang="en-US" altLang="ja-JP" sz="2400" dirty="0"/>
          </a:p>
        </p:txBody>
      </p:sp>
    </p:spTree>
    <p:extLst>
      <p:ext uri="{BB962C8B-B14F-4D97-AF65-F5344CB8AC3E}">
        <p14:creationId xmlns:p14="http://schemas.microsoft.com/office/powerpoint/2010/main" val="1772373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32944915-F8FD-4432-905C-1B3C022983C3}"/>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5" name="グループ化 14">
            <a:extLst>
              <a:ext uri="{FF2B5EF4-FFF2-40B4-BE49-F238E27FC236}">
                <a16:creationId xmlns:a16="http://schemas.microsoft.com/office/drawing/2014/main" id="{9DE315A3-A3EC-4E61-BD5B-B46406F82D82}"/>
              </a:ext>
            </a:extLst>
          </p:cNvPr>
          <p:cNvGrpSpPr/>
          <p:nvPr/>
        </p:nvGrpSpPr>
        <p:grpSpPr>
          <a:xfrm>
            <a:off x="5190459" y="0"/>
            <a:ext cx="7001541" cy="6869589"/>
            <a:chOff x="5190459" y="0"/>
            <a:chExt cx="7001541" cy="6869589"/>
          </a:xfrm>
        </p:grpSpPr>
        <p:grpSp>
          <p:nvGrpSpPr>
            <p:cNvPr id="9" name="グループ化 8">
              <a:extLst>
                <a:ext uri="{FF2B5EF4-FFF2-40B4-BE49-F238E27FC236}">
                  <a16:creationId xmlns:a16="http://schemas.microsoft.com/office/drawing/2014/main" id="{B0ECEE39-5FDA-4714-8790-F66CB731F9D9}"/>
                </a:ext>
              </a:extLst>
            </p:cNvPr>
            <p:cNvGrpSpPr/>
            <p:nvPr/>
          </p:nvGrpSpPr>
          <p:grpSpPr>
            <a:xfrm>
              <a:off x="5190459" y="0"/>
              <a:ext cx="7001541" cy="6869589"/>
              <a:chOff x="5190459" y="0"/>
              <a:chExt cx="7001541" cy="6869589"/>
            </a:xfrm>
          </p:grpSpPr>
          <p:sp>
            <p:nvSpPr>
              <p:cNvPr id="11" name="正方形/長方形 10">
                <a:extLst>
                  <a:ext uri="{FF2B5EF4-FFF2-40B4-BE49-F238E27FC236}">
                    <a16:creationId xmlns:a16="http://schemas.microsoft.com/office/drawing/2014/main" id="{B91252E6-DB12-4549-8A6F-8A002428ADD2}"/>
                  </a:ext>
                </a:extLst>
              </p:cNvPr>
              <p:cNvSpPr/>
              <p:nvPr/>
            </p:nvSpPr>
            <p:spPr>
              <a:xfrm>
                <a:off x="5190459" y="0"/>
                <a:ext cx="1046567" cy="1211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a:extLst>
                  <a:ext uri="{FF2B5EF4-FFF2-40B4-BE49-F238E27FC236}">
                    <a16:creationId xmlns:a16="http://schemas.microsoft.com/office/drawing/2014/main" id="{21EB90E7-60F0-4752-9A06-CEB3A90BE09C}"/>
                  </a:ext>
                </a:extLst>
              </p:cNvPr>
              <p:cNvSpPr/>
              <p:nvPr/>
            </p:nvSpPr>
            <p:spPr>
              <a:xfrm>
                <a:off x="9978480" y="14034"/>
                <a:ext cx="2213520" cy="788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F34312DC-5CF7-4D41-8819-894CA7434D82}"/>
                  </a:ext>
                </a:extLst>
              </p:cNvPr>
              <p:cNvSpPr/>
              <p:nvPr/>
            </p:nvSpPr>
            <p:spPr>
              <a:xfrm>
                <a:off x="5190460" y="6081215"/>
                <a:ext cx="773612" cy="788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a:extLst>
                  <a:ext uri="{FF2B5EF4-FFF2-40B4-BE49-F238E27FC236}">
                    <a16:creationId xmlns:a16="http://schemas.microsoft.com/office/drawing/2014/main" id="{50E44BBA-C594-460F-9440-5D1028A4B286}"/>
                  </a:ext>
                </a:extLst>
              </p:cNvPr>
              <p:cNvSpPr/>
              <p:nvPr/>
            </p:nvSpPr>
            <p:spPr>
              <a:xfrm>
                <a:off x="11414236" y="6081215"/>
                <a:ext cx="773612" cy="788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 name="グループ化 4">
              <a:extLst>
                <a:ext uri="{FF2B5EF4-FFF2-40B4-BE49-F238E27FC236}">
                  <a16:creationId xmlns:a16="http://schemas.microsoft.com/office/drawing/2014/main" id="{383131D2-A8AE-4294-B8B7-1123A023F26F}"/>
                </a:ext>
              </a:extLst>
            </p:cNvPr>
            <p:cNvGrpSpPr/>
            <p:nvPr/>
          </p:nvGrpSpPr>
          <p:grpSpPr>
            <a:xfrm>
              <a:off x="5261006" y="191069"/>
              <a:ext cx="6899124" cy="6666931"/>
              <a:chOff x="5261006" y="191069"/>
              <a:chExt cx="6899124" cy="6666931"/>
            </a:xfrm>
          </p:grpSpPr>
          <p:pic>
            <p:nvPicPr>
              <p:cNvPr id="10" name="図 9" descr="テキスト, 地図 が含まれている画像&#10;&#10;自動的に生成された説明">
                <a:extLst>
                  <a:ext uri="{FF2B5EF4-FFF2-40B4-BE49-F238E27FC236}">
                    <a16:creationId xmlns:a16="http://schemas.microsoft.com/office/drawing/2014/main" id="{5157E29D-FD18-4C4E-B992-4C57A6EED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2176" y="502965"/>
                <a:ext cx="6807954" cy="6355034"/>
              </a:xfrm>
              <a:prstGeom prst="rect">
                <a:avLst/>
              </a:prstGeom>
            </p:spPr>
          </p:pic>
          <p:sp>
            <p:nvSpPr>
              <p:cNvPr id="3" name="正方形/長方形 2">
                <a:extLst>
                  <a:ext uri="{FF2B5EF4-FFF2-40B4-BE49-F238E27FC236}">
                    <a16:creationId xmlns:a16="http://schemas.microsoft.com/office/drawing/2014/main" id="{A74BC338-EB0C-4A09-8AA9-51F2C76EA592}"/>
                  </a:ext>
                </a:extLst>
              </p:cNvPr>
              <p:cNvSpPr/>
              <p:nvPr/>
            </p:nvSpPr>
            <p:spPr>
              <a:xfrm>
                <a:off x="5261355" y="191069"/>
                <a:ext cx="309809" cy="2640840"/>
              </a:xfrm>
              <a:custGeom>
                <a:avLst/>
                <a:gdLst>
                  <a:gd name="connsiteX0" fmla="*/ 0 w 310158"/>
                  <a:gd name="connsiteY0" fmla="*/ 0 h 2470245"/>
                  <a:gd name="connsiteX1" fmla="*/ 310158 w 310158"/>
                  <a:gd name="connsiteY1" fmla="*/ 0 h 2470245"/>
                  <a:gd name="connsiteX2" fmla="*/ 310158 w 310158"/>
                  <a:gd name="connsiteY2" fmla="*/ 2470245 h 2470245"/>
                  <a:gd name="connsiteX3" fmla="*/ 0 w 310158"/>
                  <a:gd name="connsiteY3" fmla="*/ 2470245 h 2470245"/>
                  <a:gd name="connsiteX4" fmla="*/ 0 w 310158"/>
                  <a:gd name="connsiteY4" fmla="*/ 0 h 2470245"/>
                  <a:gd name="connsiteX0" fmla="*/ 0 w 310158"/>
                  <a:gd name="connsiteY0" fmla="*/ 0 h 2593075"/>
                  <a:gd name="connsiteX1" fmla="*/ 310158 w 310158"/>
                  <a:gd name="connsiteY1" fmla="*/ 0 h 2593075"/>
                  <a:gd name="connsiteX2" fmla="*/ 310158 w 310158"/>
                  <a:gd name="connsiteY2" fmla="*/ 2470245 h 2593075"/>
                  <a:gd name="connsiteX3" fmla="*/ 0 w 310158"/>
                  <a:gd name="connsiteY3" fmla="*/ 2593075 h 2593075"/>
                  <a:gd name="connsiteX4" fmla="*/ 0 w 310158"/>
                  <a:gd name="connsiteY4" fmla="*/ 0 h 2593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58" h="2593075">
                    <a:moveTo>
                      <a:pt x="0" y="0"/>
                    </a:moveTo>
                    <a:lnTo>
                      <a:pt x="310158" y="0"/>
                    </a:lnTo>
                    <a:lnTo>
                      <a:pt x="310158" y="2470245"/>
                    </a:lnTo>
                    <a:lnTo>
                      <a:pt x="0" y="259307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6724DE09-56F3-4915-8F12-759140B1C88B}"/>
                  </a:ext>
                </a:extLst>
              </p:cNvPr>
              <p:cNvSpPr/>
              <p:nvPr/>
            </p:nvSpPr>
            <p:spPr>
              <a:xfrm>
                <a:off x="5261006" y="5304430"/>
                <a:ext cx="310158" cy="1553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2" name="タイトル 1">
            <a:extLst>
              <a:ext uri="{FF2B5EF4-FFF2-40B4-BE49-F238E27FC236}">
                <a16:creationId xmlns:a16="http://schemas.microsoft.com/office/drawing/2014/main" id="{B10D391B-1FDE-4FF5-B0F6-B577225E7276}"/>
              </a:ext>
            </a:extLst>
          </p:cNvPr>
          <p:cNvSpPr>
            <a:spLocks noGrp="1"/>
          </p:cNvSpPr>
          <p:nvPr>
            <p:ph type="title"/>
          </p:nvPr>
        </p:nvSpPr>
        <p:spPr/>
        <p:txBody>
          <a:bodyPr/>
          <a:lstStyle/>
          <a:p>
            <a:r>
              <a:rPr lang="en-US" altLang="ja-JP" dirty="0"/>
              <a:t>3-3. </a:t>
            </a:r>
            <a:r>
              <a:rPr lang="ja-JP" altLang="en-US" dirty="0"/>
              <a:t>チャンネル数</a:t>
            </a:r>
          </a:p>
        </p:txBody>
      </p:sp>
      <p:sp>
        <p:nvSpPr>
          <p:cNvPr id="4" name="コンテンツ プレースホルダー 3">
            <a:extLst>
              <a:ext uri="{FF2B5EF4-FFF2-40B4-BE49-F238E27FC236}">
                <a16:creationId xmlns:a16="http://schemas.microsoft.com/office/drawing/2014/main" id="{BE4FF1D7-962D-4362-A406-047EEDA9259F}"/>
              </a:ext>
            </a:extLst>
          </p:cNvPr>
          <p:cNvSpPr>
            <a:spLocks noGrp="1"/>
          </p:cNvSpPr>
          <p:nvPr>
            <p:ph idx="1"/>
          </p:nvPr>
        </p:nvSpPr>
        <p:spPr>
          <a:xfrm>
            <a:off x="327546" y="1211890"/>
            <a:ext cx="5020478" cy="5097431"/>
          </a:xfrm>
        </p:spPr>
        <p:txBody>
          <a:bodyPr>
            <a:normAutofit/>
          </a:bodyPr>
          <a:lstStyle/>
          <a:p>
            <a:r>
              <a:rPr lang="ja-JP" altLang="en-US" sz="2400" dirty="0"/>
              <a:t>チャンネルが多いほど</a:t>
            </a:r>
            <a:br>
              <a:rPr lang="en-US" altLang="ja-JP" sz="2400" dirty="0"/>
            </a:br>
            <a:r>
              <a:rPr lang="ja-JP" altLang="en-US" sz="2400" dirty="0"/>
              <a:t>計算処理が増える</a:t>
            </a:r>
            <a:endParaRPr lang="en-US" altLang="ja-JP" sz="2400" dirty="0"/>
          </a:p>
          <a:p>
            <a:pPr lvl="4"/>
            <a:endParaRPr lang="en-US" altLang="ja-JP" sz="1000" dirty="0"/>
          </a:p>
          <a:p>
            <a:r>
              <a:rPr lang="ja-JP" altLang="en-US" sz="2400" dirty="0"/>
              <a:t>例えば、入力が</a:t>
            </a:r>
            <a:r>
              <a:rPr lang="en-US" altLang="ja-JP" sz="2400" dirty="0"/>
              <a:t>3</a:t>
            </a:r>
            <a:r>
              <a:rPr lang="ja-JP" altLang="en-US" sz="2400" dirty="0"/>
              <a:t>チャンネルなら</a:t>
            </a:r>
            <a:r>
              <a:rPr lang="en-US" altLang="ja-JP" sz="2400" dirty="0"/>
              <a:t>(3x3x3)</a:t>
            </a:r>
            <a:r>
              <a:rPr lang="ja-JP" altLang="en-US" sz="2400" dirty="0"/>
              <a:t>のカーネルになる</a:t>
            </a:r>
            <a:endParaRPr lang="en-US" altLang="ja-JP" sz="2400" dirty="0"/>
          </a:p>
          <a:p>
            <a:pPr lvl="4"/>
            <a:endParaRPr lang="en-US" altLang="ja-JP" sz="1000" dirty="0"/>
          </a:p>
          <a:p>
            <a:r>
              <a:rPr lang="ja-JP" altLang="en-US" sz="2400" dirty="0"/>
              <a:t>チャンネルが多いほど</a:t>
            </a:r>
            <a:br>
              <a:rPr lang="en-US" altLang="ja-JP" sz="2400" dirty="0"/>
            </a:br>
            <a:r>
              <a:rPr lang="ja-JP" altLang="en-US" sz="2400" dirty="0"/>
              <a:t>ピクセル当たりの</a:t>
            </a:r>
            <a:br>
              <a:rPr lang="en-US" altLang="ja-JP" sz="2400" dirty="0"/>
            </a:br>
            <a:r>
              <a:rPr lang="ja-JP" altLang="en-US" sz="2400" dirty="0"/>
              <a:t>メモリ使用量が増える</a:t>
            </a:r>
            <a:endParaRPr lang="en-US" altLang="ja-JP" sz="2400" dirty="0"/>
          </a:p>
        </p:txBody>
      </p:sp>
    </p:spTree>
    <p:extLst>
      <p:ext uri="{BB962C8B-B14F-4D97-AF65-F5344CB8AC3E}">
        <p14:creationId xmlns:p14="http://schemas.microsoft.com/office/powerpoint/2010/main" val="1835190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C3E72F22-5760-4428-8C8B-D064579DE16C}"/>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B10D391B-1FDE-4FF5-B0F6-B577225E7276}"/>
              </a:ext>
            </a:extLst>
          </p:cNvPr>
          <p:cNvSpPr>
            <a:spLocks noGrp="1"/>
          </p:cNvSpPr>
          <p:nvPr>
            <p:ph type="title"/>
          </p:nvPr>
        </p:nvSpPr>
        <p:spPr>
          <a:xfrm>
            <a:off x="130092" y="68625"/>
            <a:ext cx="3660281" cy="860267"/>
          </a:xfrm>
        </p:spPr>
        <p:txBody>
          <a:bodyPr>
            <a:normAutofit/>
          </a:bodyPr>
          <a:lstStyle/>
          <a:p>
            <a:r>
              <a:rPr lang="en-US" altLang="ja-JP" dirty="0"/>
              <a:t>3-3. </a:t>
            </a:r>
            <a:r>
              <a:rPr lang="ja-JP" altLang="en-US" dirty="0"/>
              <a:t>表現力</a:t>
            </a:r>
          </a:p>
        </p:txBody>
      </p:sp>
      <p:sp>
        <p:nvSpPr>
          <p:cNvPr id="5" name="コンテンツ プレースホルダー 4">
            <a:extLst>
              <a:ext uri="{FF2B5EF4-FFF2-40B4-BE49-F238E27FC236}">
                <a16:creationId xmlns:a16="http://schemas.microsoft.com/office/drawing/2014/main" id="{91151900-16AE-4E24-9FCD-0D3A90C09010}"/>
              </a:ext>
            </a:extLst>
          </p:cNvPr>
          <p:cNvSpPr>
            <a:spLocks noGrp="1"/>
          </p:cNvSpPr>
          <p:nvPr>
            <p:ph idx="1"/>
          </p:nvPr>
        </p:nvSpPr>
        <p:spPr>
          <a:xfrm>
            <a:off x="130093" y="1211891"/>
            <a:ext cx="3660282" cy="4274509"/>
          </a:xfrm>
        </p:spPr>
        <p:txBody>
          <a:bodyPr>
            <a:normAutofit fontScale="62500" lnSpcReduction="20000"/>
          </a:bodyPr>
          <a:lstStyle/>
          <a:p>
            <a:r>
              <a:rPr lang="ja-JP" altLang="en-US" dirty="0"/>
              <a:t>各チャンネルがそれぞれ</a:t>
            </a:r>
            <a:br>
              <a:rPr lang="en-US" altLang="ja-JP" dirty="0"/>
            </a:br>
            <a:r>
              <a:rPr lang="ja-JP" altLang="en-US" dirty="0"/>
              <a:t>異なる情報を持っている</a:t>
            </a:r>
            <a:endParaRPr lang="en-US" altLang="ja-JP" dirty="0"/>
          </a:p>
          <a:p>
            <a:pPr lvl="4"/>
            <a:endParaRPr lang="en-US" altLang="ja-JP" dirty="0"/>
          </a:p>
          <a:p>
            <a:r>
              <a:rPr lang="ja-JP" altLang="en-US" dirty="0"/>
              <a:t>例えば、</a:t>
            </a:r>
            <a:endParaRPr lang="en-US" altLang="ja-JP" dirty="0"/>
          </a:p>
          <a:p>
            <a:r>
              <a:rPr lang="en-US" altLang="ja-JP" dirty="0"/>
              <a:t>table</a:t>
            </a:r>
            <a:r>
              <a:rPr lang="ja-JP" altLang="en-US" dirty="0"/>
              <a:t>に属しているか、</a:t>
            </a:r>
            <a:br>
              <a:rPr lang="en-US" altLang="ja-JP" dirty="0"/>
            </a:br>
            <a:r>
              <a:rPr lang="en-US" altLang="ja-JP" dirty="0"/>
              <a:t>chair</a:t>
            </a:r>
            <a:r>
              <a:rPr lang="ja-JP" altLang="en-US" dirty="0"/>
              <a:t>に属しているかなど</a:t>
            </a:r>
            <a:endParaRPr lang="en-US" altLang="ja-JP" dirty="0"/>
          </a:p>
          <a:p>
            <a:pPr lvl="4"/>
            <a:endParaRPr lang="en-US" altLang="ja-JP" dirty="0"/>
          </a:p>
          <a:p>
            <a:r>
              <a:rPr lang="ja-JP" altLang="en-US" dirty="0"/>
              <a:t>神経回路網に表現力を</a:t>
            </a:r>
            <a:br>
              <a:rPr lang="en-US" altLang="ja-JP" dirty="0"/>
            </a:br>
            <a:r>
              <a:rPr lang="ja-JP" altLang="en-US" dirty="0"/>
              <a:t>持たせるため、</a:t>
            </a:r>
            <a:br>
              <a:rPr lang="en-US" altLang="ja-JP" dirty="0"/>
            </a:br>
            <a:r>
              <a:rPr lang="ja-JP" altLang="en-US" dirty="0"/>
              <a:t>多数</a:t>
            </a:r>
            <a:r>
              <a:rPr lang="en-US" altLang="ja-JP" dirty="0"/>
              <a:t>(512</a:t>
            </a:r>
            <a:r>
              <a:rPr lang="ja-JP" altLang="en-US" dirty="0"/>
              <a:t> など</a:t>
            </a:r>
            <a:r>
              <a:rPr lang="en-US" altLang="ja-JP" dirty="0"/>
              <a:t>)</a:t>
            </a:r>
            <a:r>
              <a:rPr lang="ja-JP" altLang="en-US" dirty="0"/>
              <a:t>の</a:t>
            </a:r>
            <a:br>
              <a:rPr lang="en-US" altLang="ja-JP" dirty="0"/>
            </a:br>
            <a:r>
              <a:rPr lang="ja-JP" altLang="en-US" dirty="0"/>
              <a:t>チャンネルが用いられる</a:t>
            </a:r>
            <a:endParaRPr lang="en-US" altLang="ja-JP" dirty="0"/>
          </a:p>
          <a:p>
            <a:pPr lvl="4"/>
            <a:endParaRPr lang="en-US" altLang="ja-JP" dirty="0"/>
          </a:p>
          <a:p>
            <a:r>
              <a:rPr lang="ja-JP" altLang="en-US" dirty="0"/>
              <a:t>しかし、各ピクセルに</a:t>
            </a:r>
            <a:br>
              <a:rPr lang="en-US" altLang="ja-JP" dirty="0"/>
            </a:br>
            <a:r>
              <a:rPr lang="ja-JP" altLang="en-US" dirty="0"/>
              <a:t>おいてはほとんどの</a:t>
            </a:r>
            <a:br>
              <a:rPr lang="en-US" altLang="ja-JP" dirty="0"/>
            </a:br>
            <a:r>
              <a:rPr lang="ja-JP" altLang="en-US" dirty="0"/>
              <a:t>チャンネルが無関係</a:t>
            </a:r>
            <a:br>
              <a:rPr lang="en-US" altLang="ja-JP" dirty="0"/>
            </a:br>
            <a:r>
              <a:rPr lang="en-US" altLang="ja-JP" dirty="0"/>
              <a:t>(</a:t>
            </a:r>
            <a:r>
              <a:rPr lang="ja-JP" altLang="en-US" dirty="0"/>
              <a:t>値が</a:t>
            </a:r>
            <a:r>
              <a:rPr lang="en-US" altLang="ja-JP" dirty="0"/>
              <a:t>0)</a:t>
            </a:r>
            <a:r>
              <a:rPr lang="ja-JP" altLang="en-US" dirty="0"/>
              <a:t>になっている</a:t>
            </a:r>
            <a:br>
              <a:rPr lang="en-US" altLang="ja-JP" dirty="0"/>
            </a:br>
            <a:r>
              <a:rPr lang="ja-JP" altLang="en-US" dirty="0"/>
              <a:t>場合が多く、非効率</a:t>
            </a:r>
            <a:endParaRPr lang="en-US" altLang="ja-JP" dirty="0"/>
          </a:p>
          <a:p>
            <a:endParaRPr lang="en-US" altLang="ja-JP" dirty="0"/>
          </a:p>
          <a:p>
            <a:endParaRPr lang="ja-JP" altLang="en-US" dirty="0"/>
          </a:p>
        </p:txBody>
      </p:sp>
      <p:pic>
        <p:nvPicPr>
          <p:cNvPr id="3" name="図 2">
            <a:extLst>
              <a:ext uri="{FF2B5EF4-FFF2-40B4-BE49-F238E27FC236}">
                <a16:creationId xmlns:a16="http://schemas.microsoft.com/office/drawing/2014/main" id="{5124B9D3-6197-4DA8-9386-183630586A53}"/>
              </a:ext>
            </a:extLst>
          </p:cNvPr>
          <p:cNvPicPr>
            <a:picLocks noChangeAspect="1"/>
          </p:cNvPicPr>
          <p:nvPr/>
        </p:nvPicPr>
        <p:blipFill>
          <a:blip r:embed="rId3"/>
          <a:stretch>
            <a:fillRect/>
          </a:stretch>
        </p:blipFill>
        <p:spPr>
          <a:xfrm>
            <a:off x="3790374" y="0"/>
            <a:ext cx="8401626" cy="6858000"/>
          </a:xfrm>
          <a:prstGeom prst="rect">
            <a:avLst/>
          </a:prstGeom>
        </p:spPr>
      </p:pic>
      <p:sp>
        <p:nvSpPr>
          <p:cNvPr id="6" name="テキスト ボックス 5">
            <a:extLst>
              <a:ext uri="{FF2B5EF4-FFF2-40B4-BE49-F238E27FC236}">
                <a16:creationId xmlns:a16="http://schemas.microsoft.com/office/drawing/2014/main" id="{67DF6DC9-9028-40FD-BFAC-6039BB2C489F}"/>
              </a:ext>
            </a:extLst>
          </p:cNvPr>
          <p:cNvSpPr txBox="1"/>
          <p:nvPr/>
        </p:nvSpPr>
        <p:spPr>
          <a:xfrm>
            <a:off x="130092" y="5657670"/>
            <a:ext cx="3912351" cy="1200329"/>
          </a:xfrm>
          <a:prstGeom prst="rect">
            <a:avLst/>
          </a:prstGeom>
          <a:noFill/>
        </p:spPr>
        <p:txBody>
          <a:bodyPr wrap="square" rtlCol="0">
            <a:spAutoFit/>
          </a:bodyPr>
          <a:lstStyle/>
          <a:p>
            <a:r>
              <a:rPr lang="it-IT" altLang="ja-JP" sz="1200" dirty="0"/>
              <a:t>David Bau, Jun-Yan Zhu, Hendrik Strobelt, Bolei Zhou, Joshua B. Tenenbaum, William T. Freeman, Antonio Torralba</a:t>
            </a:r>
            <a:r>
              <a:rPr lang="en-US" altLang="ja-JP" sz="1200" dirty="0"/>
              <a:t>. </a:t>
            </a:r>
            <a:br>
              <a:rPr lang="en-US" altLang="ja-JP" sz="1200" dirty="0"/>
            </a:br>
            <a:r>
              <a:rPr lang="en-US" altLang="ja-JP" sz="1200" dirty="0"/>
              <a:t>"</a:t>
            </a:r>
            <a:r>
              <a:rPr lang="en-US" altLang="ja-JP" sz="1200" b="1" dirty="0"/>
              <a:t>GAN DISSECTION: VISUALIZING AND UNDERSTANDING GENERATIVE ADVERSARIAL NETWORKS</a:t>
            </a:r>
            <a:r>
              <a:rPr lang="en-US" altLang="ja-JP" sz="1200" dirty="0"/>
              <a:t>“, 2018</a:t>
            </a:r>
            <a:endParaRPr kumimoji="1" lang="ja-JP" altLang="en-US" sz="1200" dirty="0"/>
          </a:p>
        </p:txBody>
      </p:sp>
    </p:spTree>
    <p:extLst>
      <p:ext uri="{BB962C8B-B14F-4D97-AF65-F5344CB8AC3E}">
        <p14:creationId xmlns:p14="http://schemas.microsoft.com/office/powerpoint/2010/main" val="1983639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0D391B-1FDE-4FF5-B0F6-B577225E7276}"/>
              </a:ext>
            </a:extLst>
          </p:cNvPr>
          <p:cNvSpPr>
            <a:spLocks noGrp="1"/>
          </p:cNvSpPr>
          <p:nvPr>
            <p:ph type="title"/>
          </p:nvPr>
        </p:nvSpPr>
        <p:spPr/>
        <p:txBody>
          <a:bodyPr>
            <a:noAutofit/>
          </a:bodyPr>
          <a:lstStyle/>
          <a:p>
            <a:r>
              <a:rPr lang="en-US" altLang="ja-JP" sz="4000" dirty="0"/>
              <a:t>3-4. </a:t>
            </a:r>
            <a:r>
              <a:rPr lang="ja-JP" altLang="en-US" sz="4000" dirty="0"/>
              <a:t>チャンネル数とスケーラビリティ</a:t>
            </a:r>
          </a:p>
        </p:txBody>
      </p:sp>
      <p:sp>
        <p:nvSpPr>
          <p:cNvPr id="6" name="コンテンツ プレースホルダー 5">
            <a:extLst>
              <a:ext uri="{FF2B5EF4-FFF2-40B4-BE49-F238E27FC236}">
                <a16:creationId xmlns:a16="http://schemas.microsoft.com/office/drawing/2014/main" id="{8B909073-2167-4818-A04F-89F18F0E01A8}"/>
              </a:ext>
            </a:extLst>
          </p:cNvPr>
          <p:cNvSpPr>
            <a:spLocks noGrp="1"/>
          </p:cNvSpPr>
          <p:nvPr>
            <p:ph idx="1"/>
          </p:nvPr>
        </p:nvSpPr>
        <p:spPr/>
        <p:txBody>
          <a:bodyPr/>
          <a:lstStyle/>
          <a:p>
            <a:r>
              <a:rPr lang="ja-JP" altLang="en-US" dirty="0"/>
              <a:t>画像の品質を求めるほどチャンネル数が増える</a:t>
            </a:r>
            <a:endParaRPr lang="en-US" altLang="ja-JP" dirty="0"/>
          </a:p>
          <a:p>
            <a:r>
              <a:rPr lang="ja-JP" altLang="en-US" dirty="0"/>
              <a:t>表現力を求めるほどチャンネル数が増える</a:t>
            </a:r>
            <a:endParaRPr lang="en-US" altLang="ja-JP" dirty="0"/>
          </a:p>
          <a:p>
            <a:pPr lvl="4"/>
            <a:endParaRPr lang="en-US" altLang="ja-JP" dirty="0"/>
          </a:p>
          <a:p>
            <a:r>
              <a:rPr lang="ja-JP" altLang="en-US" dirty="0"/>
              <a:t>チャンネル数による非効率化はスケーラビリティのボトルネックになる</a:t>
            </a:r>
            <a:endParaRPr lang="en-US" altLang="ja-JP" dirty="0"/>
          </a:p>
          <a:p>
            <a:endParaRPr lang="ja-JP" altLang="en-US" dirty="0"/>
          </a:p>
        </p:txBody>
      </p:sp>
    </p:spTree>
    <p:extLst>
      <p:ext uri="{BB962C8B-B14F-4D97-AF65-F5344CB8AC3E}">
        <p14:creationId xmlns:p14="http://schemas.microsoft.com/office/powerpoint/2010/main" val="4207393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0206CA-73E5-41AD-BB6B-D5A791CDA5ED}"/>
              </a:ext>
            </a:extLst>
          </p:cNvPr>
          <p:cNvSpPr>
            <a:spLocks noGrp="1"/>
          </p:cNvSpPr>
          <p:nvPr>
            <p:ph type="title"/>
          </p:nvPr>
        </p:nvSpPr>
        <p:spPr/>
        <p:txBody>
          <a:bodyPr/>
          <a:lstStyle/>
          <a:p>
            <a:r>
              <a:rPr lang="en-US" altLang="ja-JP" dirty="0"/>
              <a:t>3-5. GPU</a:t>
            </a:r>
            <a:r>
              <a:rPr lang="ja-JP" altLang="en-US" dirty="0"/>
              <a:t>の構造２：同期</a:t>
            </a:r>
          </a:p>
        </p:txBody>
      </p:sp>
      <p:sp>
        <p:nvSpPr>
          <p:cNvPr id="6" name="コンテンツ プレースホルダー 2">
            <a:extLst>
              <a:ext uri="{FF2B5EF4-FFF2-40B4-BE49-F238E27FC236}">
                <a16:creationId xmlns:a16="http://schemas.microsoft.com/office/drawing/2014/main" id="{76F8E2D1-882D-4C3F-97B0-3DFE7F5FDB89}"/>
              </a:ext>
            </a:extLst>
          </p:cNvPr>
          <p:cNvSpPr>
            <a:spLocks noGrp="1"/>
          </p:cNvSpPr>
          <p:nvPr>
            <p:ph idx="1"/>
          </p:nvPr>
        </p:nvSpPr>
        <p:spPr>
          <a:xfrm>
            <a:off x="609600" y="1211890"/>
            <a:ext cx="4400711" cy="2541244"/>
          </a:xfrm>
        </p:spPr>
        <p:txBody>
          <a:bodyPr>
            <a:normAutofit fontScale="85000" lnSpcReduction="20000"/>
          </a:bodyPr>
          <a:lstStyle/>
          <a:p>
            <a:r>
              <a:rPr lang="ja-JP" altLang="en-US" dirty="0"/>
              <a:t>内部のシンクロは速い</a:t>
            </a:r>
            <a:endParaRPr lang="en-US" altLang="ja-JP" dirty="0"/>
          </a:p>
          <a:p>
            <a:r>
              <a:rPr lang="ja-JP" altLang="en-US" dirty="0"/>
              <a:t>外部のシンクロは遅い</a:t>
            </a:r>
            <a:endParaRPr lang="en-US" altLang="ja-JP" dirty="0"/>
          </a:p>
          <a:p>
            <a:pPr lvl="4"/>
            <a:endParaRPr lang="en-US" altLang="ja-JP" dirty="0"/>
          </a:p>
          <a:p>
            <a:r>
              <a:rPr lang="ja-JP" altLang="en-US" dirty="0"/>
              <a:t>別</a:t>
            </a:r>
            <a:r>
              <a:rPr lang="en-US" altLang="ja-JP" dirty="0"/>
              <a:t>SM</a:t>
            </a:r>
            <a:r>
              <a:rPr lang="ja-JP" altLang="en-US" dirty="0"/>
              <a:t>とのシンクロは</a:t>
            </a:r>
            <a:br>
              <a:rPr lang="en-US" altLang="ja-JP" dirty="0"/>
            </a:br>
            <a:r>
              <a:rPr lang="ja-JP" altLang="en-US" dirty="0"/>
              <a:t>基本的にシェーダ再起動</a:t>
            </a:r>
            <a:endParaRPr lang="en-US" altLang="ja-JP" dirty="0"/>
          </a:p>
          <a:p>
            <a:pPr lvl="4"/>
            <a:endParaRPr lang="en-US" altLang="ja-JP" dirty="0"/>
          </a:p>
          <a:p>
            <a:r>
              <a:rPr lang="ja-JP" altLang="en-US" dirty="0"/>
              <a:t>依存性の同期</a:t>
            </a:r>
            <a:r>
              <a:rPr lang="en-US" altLang="ja-JP" dirty="0"/>
              <a:t>(</a:t>
            </a:r>
            <a:r>
              <a:rPr lang="ja-JP" altLang="en-US" dirty="0"/>
              <a:t>概数</a:t>
            </a:r>
            <a:r>
              <a:rPr lang="en-US" altLang="ja-JP" dirty="0"/>
              <a:t>):</a:t>
            </a:r>
          </a:p>
        </p:txBody>
      </p:sp>
      <p:sp>
        <p:nvSpPr>
          <p:cNvPr id="8" name="テキスト ボックス 7">
            <a:extLst>
              <a:ext uri="{FF2B5EF4-FFF2-40B4-BE49-F238E27FC236}">
                <a16:creationId xmlns:a16="http://schemas.microsoft.com/office/drawing/2014/main" id="{93DDFACA-5E82-4630-B656-E90FD4624239}"/>
              </a:ext>
            </a:extLst>
          </p:cNvPr>
          <p:cNvSpPr txBox="1"/>
          <p:nvPr/>
        </p:nvSpPr>
        <p:spPr>
          <a:xfrm>
            <a:off x="1216799" y="3651584"/>
            <a:ext cx="1663897" cy="1569660"/>
          </a:xfrm>
          <a:prstGeom prst="rect">
            <a:avLst/>
          </a:prstGeom>
          <a:noFill/>
        </p:spPr>
        <p:txBody>
          <a:bodyPr wrap="square" rtlCol="0">
            <a:spAutoFit/>
          </a:bodyPr>
          <a:lstStyle/>
          <a:p>
            <a:r>
              <a:rPr lang="en-US" altLang="ja-JP" sz="2400" dirty="0"/>
              <a:t>GPU</a:t>
            </a:r>
            <a:r>
              <a:rPr lang="ja-JP" altLang="en-US" sz="2400" dirty="0"/>
              <a:t>内</a:t>
            </a:r>
            <a:endParaRPr lang="en-US" altLang="ja-JP" sz="2400" dirty="0"/>
          </a:p>
          <a:p>
            <a:r>
              <a:rPr lang="en-US" altLang="ja-JP" sz="2400" dirty="0"/>
              <a:t>SM</a:t>
            </a:r>
            <a:r>
              <a:rPr lang="ja-JP" altLang="en-US" sz="2400" dirty="0"/>
              <a:t>内</a:t>
            </a:r>
            <a:endParaRPr lang="en-US" altLang="ja-JP" sz="2400" dirty="0"/>
          </a:p>
          <a:p>
            <a:r>
              <a:rPr lang="en-US" altLang="ja-JP" sz="2400" dirty="0"/>
              <a:t>Warp</a:t>
            </a:r>
            <a:r>
              <a:rPr lang="ja-JP" altLang="en-US" sz="2400" dirty="0"/>
              <a:t>内</a:t>
            </a:r>
            <a:endParaRPr lang="en-US" altLang="ja-JP" sz="2400" dirty="0"/>
          </a:p>
          <a:p>
            <a:r>
              <a:rPr kumimoji="1" lang="en-US" altLang="ja-JP" sz="2400" dirty="0"/>
              <a:t>Thread</a:t>
            </a:r>
            <a:r>
              <a:rPr kumimoji="1" lang="ja-JP" altLang="en-US" sz="2400" dirty="0"/>
              <a:t>内</a:t>
            </a:r>
          </a:p>
        </p:txBody>
      </p:sp>
      <p:sp>
        <p:nvSpPr>
          <p:cNvPr id="9" name="テキスト ボックス 8">
            <a:extLst>
              <a:ext uri="{FF2B5EF4-FFF2-40B4-BE49-F238E27FC236}">
                <a16:creationId xmlns:a16="http://schemas.microsoft.com/office/drawing/2014/main" id="{3F9E2F10-29DD-4B0A-8578-17B7AA2DC761}"/>
              </a:ext>
            </a:extLst>
          </p:cNvPr>
          <p:cNvSpPr txBox="1"/>
          <p:nvPr/>
        </p:nvSpPr>
        <p:spPr>
          <a:xfrm>
            <a:off x="2477796" y="3651584"/>
            <a:ext cx="3199600" cy="1569660"/>
          </a:xfrm>
          <a:prstGeom prst="rect">
            <a:avLst/>
          </a:prstGeom>
          <a:noFill/>
        </p:spPr>
        <p:txBody>
          <a:bodyPr wrap="square" rtlCol="0">
            <a:spAutoFit/>
          </a:bodyPr>
          <a:lstStyle/>
          <a:p>
            <a:r>
              <a:rPr kumimoji="1" lang="en-US" altLang="ja-JP" sz="2400" dirty="0"/>
              <a:t>- 20,000 clock cycles</a:t>
            </a:r>
          </a:p>
          <a:p>
            <a:r>
              <a:rPr lang="en-US" altLang="ja-JP" sz="2400" dirty="0"/>
              <a:t>- 100 clock cycles</a:t>
            </a:r>
          </a:p>
          <a:p>
            <a:r>
              <a:rPr kumimoji="1" lang="en-US" altLang="ja-JP" sz="2400" dirty="0"/>
              <a:t>- 20 clock cycles</a:t>
            </a:r>
          </a:p>
          <a:p>
            <a:r>
              <a:rPr lang="en-US" altLang="ja-JP" sz="2400" dirty="0"/>
              <a:t>- 0 clock cycles</a:t>
            </a:r>
            <a:endParaRPr kumimoji="1" lang="ja-JP" altLang="en-US" sz="2400" dirty="0"/>
          </a:p>
        </p:txBody>
      </p:sp>
      <p:sp>
        <p:nvSpPr>
          <p:cNvPr id="11" name="テキスト ボックス 10">
            <a:extLst>
              <a:ext uri="{FF2B5EF4-FFF2-40B4-BE49-F238E27FC236}">
                <a16:creationId xmlns:a16="http://schemas.microsoft.com/office/drawing/2014/main" id="{EFDB4A13-81F6-4E3E-B9C4-1D956BFD8019}"/>
              </a:ext>
            </a:extLst>
          </p:cNvPr>
          <p:cNvSpPr txBox="1"/>
          <p:nvPr/>
        </p:nvSpPr>
        <p:spPr>
          <a:xfrm>
            <a:off x="2144561" y="5478914"/>
            <a:ext cx="2865750" cy="830997"/>
          </a:xfrm>
          <a:prstGeom prst="rect">
            <a:avLst/>
          </a:prstGeom>
          <a:noFill/>
        </p:spPr>
        <p:txBody>
          <a:bodyPr wrap="square" rtlCol="0">
            <a:spAutoFit/>
          </a:bodyPr>
          <a:lstStyle/>
          <a:p>
            <a:r>
              <a:rPr lang="it-IT" altLang="ja-JP" sz="1200" dirty="0"/>
              <a:t>Zhe Jia, Marco Maggioni, Jeffrey Smith and Daniele Paolo Scarpazza</a:t>
            </a:r>
            <a:r>
              <a:rPr lang="en-US" altLang="ja-JP" sz="1200" dirty="0"/>
              <a:t>. "</a:t>
            </a:r>
            <a:r>
              <a:rPr lang="en-US" altLang="ja-JP" sz="1200" b="1" dirty="0"/>
              <a:t>Dissecting the NVidia Turing T4 GPU via </a:t>
            </a:r>
            <a:r>
              <a:rPr lang="en-US" altLang="ja-JP" sz="1200" b="1" dirty="0" err="1"/>
              <a:t>Microbenchmarking</a:t>
            </a:r>
            <a:r>
              <a:rPr lang="en-US" altLang="ja-JP" sz="1200" dirty="0"/>
              <a:t>“, 2019</a:t>
            </a:r>
            <a:endParaRPr kumimoji="1" lang="ja-JP" altLang="en-US" sz="1200" dirty="0"/>
          </a:p>
        </p:txBody>
      </p:sp>
      <p:pic>
        <p:nvPicPr>
          <p:cNvPr id="12" name="図 11">
            <a:extLst>
              <a:ext uri="{FF2B5EF4-FFF2-40B4-BE49-F238E27FC236}">
                <a16:creationId xmlns:a16="http://schemas.microsoft.com/office/drawing/2014/main" id="{9BE6B0E5-F3BB-474D-968F-2B904E793D4E}"/>
              </a:ext>
            </a:extLst>
          </p:cNvPr>
          <p:cNvPicPr>
            <a:picLocks noChangeAspect="1"/>
          </p:cNvPicPr>
          <p:nvPr/>
        </p:nvPicPr>
        <p:blipFill>
          <a:blip r:embed="rId3"/>
          <a:stretch>
            <a:fillRect/>
          </a:stretch>
        </p:blipFill>
        <p:spPr>
          <a:xfrm>
            <a:off x="5211678" y="1061873"/>
            <a:ext cx="6782940" cy="5041460"/>
          </a:xfrm>
          <a:prstGeom prst="rect">
            <a:avLst/>
          </a:prstGeom>
        </p:spPr>
      </p:pic>
    </p:spTree>
    <p:extLst>
      <p:ext uri="{BB962C8B-B14F-4D97-AF65-F5344CB8AC3E}">
        <p14:creationId xmlns:p14="http://schemas.microsoft.com/office/powerpoint/2010/main" val="3996789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56B03B-DDD1-4B97-8A95-6BE2B0694824}"/>
              </a:ext>
            </a:extLst>
          </p:cNvPr>
          <p:cNvSpPr>
            <a:spLocks noGrp="1"/>
          </p:cNvSpPr>
          <p:nvPr>
            <p:ph type="title"/>
          </p:nvPr>
        </p:nvSpPr>
        <p:spPr/>
        <p:txBody>
          <a:bodyPr/>
          <a:lstStyle/>
          <a:p>
            <a:r>
              <a:rPr lang="ja-JP" altLang="en-US" dirty="0"/>
              <a:t>講演内容</a:t>
            </a:r>
          </a:p>
        </p:txBody>
      </p:sp>
      <p:sp>
        <p:nvSpPr>
          <p:cNvPr id="3" name="コンテンツ プレースホルダー 2">
            <a:extLst>
              <a:ext uri="{FF2B5EF4-FFF2-40B4-BE49-F238E27FC236}">
                <a16:creationId xmlns:a16="http://schemas.microsoft.com/office/drawing/2014/main" id="{714AD86C-A573-4643-8AFF-5434DCCEC6A0}"/>
              </a:ext>
            </a:extLst>
          </p:cNvPr>
          <p:cNvSpPr>
            <a:spLocks noGrp="1"/>
          </p:cNvSpPr>
          <p:nvPr>
            <p:ph idx="1"/>
          </p:nvPr>
        </p:nvSpPr>
        <p:spPr/>
        <p:txBody>
          <a:bodyPr>
            <a:normAutofit/>
          </a:bodyPr>
          <a:lstStyle/>
          <a:p>
            <a:pPr marL="514350" indent="-514350">
              <a:buFont typeface="+mj-lt"/>
              <a:buAutoNum type="arabicPeriod"/>
            </a:pPr>
            <a:r>
              <a:rPr lang="ja-JP" altLang="en-US" dirty="0"/>
              <a:t>前置き</a:t>
            </a:r>
            <a:endParaRPr lang="en-US" altLang="ja-JP" dirty="0"/>
          </a:p>
          <a:p>
            <a:pPr marL="514350" indent="-514350">
              <a:buFont typeface="+mj-lt"/>
              <a:buAutoNum type="arabicPeriod"/>
            </a:pPr>
            <a:r>
              <a:rPr lang="ja-JP" altLang="en-US" dirty="0"/>
              <a:t>背景</a:t>
            </a:r>
            <a:endParaRPr lang="en-US" altLang="ja-JP" dirty="0"/>
          </a:p>
          <a:p>
            <a:pPr marL="514350" indent="-514350">
              <a:buFont typeface="+mj-lt"/>
              <a:buAutoNum type="arabicPeriod"/>
            </a:pPr>
            <a:r>
              <a:rPr lang="ja-JP" altLang="en-US" dirty="0"/>
              <a:t>既存の神経回路網の非効率さについて</a:t>
            </a:r>
            <a:endParaRPr lang="en-US" altLang="ja-JP" dirty="0"/>
          </a:p>
          <a:p>
            <a:pPr marL="514350" indent="-514350">
              <a:buFont typeface="+mj-lt"/>
              <a:buAutoNum type="arabicPeriod"/>
            </a:pPr>
            <a:r>
              <a:rPr lang="ja-JP" altLang="en-US" dirty="0"/>
              <a:t>リアルタイム描画での条件による効率化の機会</a:t>
            </a:r>
            <a:endParaRPr lang="en-US" altLang="ja-JP" dirty="0"/>
          </a:p>
          <a:p>
            <a:pPr marL="514350" indent="-514350">
              <a:buFont typeface="+mj-lt"/>
              <a:buAutoNum type="arabicPeriod"/>
            </a:pPr>
            <a:r>
              <a:rPr lang="ja-JP" altLang="en-US" dirty="0"/>
              <a:t>非効率さを解決するアーキテクチャの提案</a:t>
            </a:r>
            <a:endParaRPr lang="en-US" altLang="ja-JP" dirty="0"/>
          </a:p>
          <a:p>
            <a:pPr marL="514350" indent="-514350">
              <a:buFont typeface="+mj-lt"/>
              <a:buAutoNum type="arabicPeriod"/>
            </a:pPr>
            <a:r>
              <a:rPr lang="ja-JP" altLang="en-US" dirty="0"/>
              <a:t>重要な論文のアーキテクチャの紹介</a:t>
            </a:r>
            <a:endParaRPr lang="en-US" altLang="ja-JP" dirty="0"/>
          </a:p>
          <a:p>
            <a:pPr marL="514350" indent="-514350">
              <a:buFont typeface="+mj-lt"/>
              <a:buAutoNum type="arabicPeriod"/>
            </a:pPr>
            <a:r>
              <a:rPr lang="ja-JP" altLang="en-US" dirty="0"/>
              <a:t>今後の予定</a:t>
            </a:r>
            <a:endParaRPr lang="en-US" altLang="ja-JP" dirty="0"/>
          </a:p>
          <a:p>
            <a:pPr marL="514350" indent="-514350">
              <a:buFont typeface="+mj-lt"/>
              <a:buAutoNum type="arabicPeriod"/>
            </a:pPr>
            <a:endParaRPr lang="ja-JP" altLang="en-US" dirty="0"/>
          </a:p>
        </p:txBody>
      </p:sp>
    </p:spTree>
    <p:extLst>
      <p:ext uri="{BB962C8B-B14F-4D97-AF65-F5344CB8AC3E}">
        <p14:creationId xmlns:p14="http://schemas.microsoft.com/office/powerpoint/2010/main" val="1976335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lstStyle/>
          <a:p>
            <a:r>
              <a:rPr lang="en-US" altLang="ja-JP" dirty="0"/>
              <a:t>3-6. </a:t>
            </a:r>
            <a:r>
              <a:rPr lang="ja-JP" altLang="en-US" dirty="0"/>
              <a:t>データ依存性</a:t>
            </a:r>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p:txBody>
          <a:bodyPr/>
          <a:lstStyle/>
          <a:p>
            <a:r>
              <a:rPr lang="ja-JP" altLang="en-US" dirty="0"/>
              <a:t>認識力のためにはデータ依存性が必要だと考えられる</a:t>
            </a:r>
            <a:endParaRPr lang="en-US" altLang="ja-JP" dirty="0"/>
          </a:p>
          <a:p>
            <a:r>
              <a:rPr lang="ja-JP" altLang="en-US" dirty="0"/>
              <a:t>最適化のためにはデータ依存性は最低限にしたい</a:t>
            </a:r>
            <a:endParaRPr lang="en-US" altLang="ja-JP" dirty="0"/>
          </a:p>
          <a:p>
            <a:r>
              <a:rPr lang="ja-JP" altLang="en-US" dirty="0"/>
              <a:t>まず依存性の原因を見せたい</a:t>
            </a:r>
          </a:p>
        </p:txBody>
      </p:sp>
    </p:spTree>
    <p:extLst>
      <p:ext uri="{BB962C8B-B14F-4D97-AF65-F5344CB8AC3E}">
        <p14:creationId xmlns:p14="http://schemas.microsoft.com/office/powerpoint/2010/main" val="2869278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F55D2D9B-84EA-413B-A54D-4C1DCBD56ABD}"/>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lstStyle/>
          <a:p>
            <a:r>
              <a:rPr lang="en-US" altLang="ja-JP" dirty="0"/>
              <a:t>3-6. </a:t>
            </a:r>
            <a:r>
              <a:rPr lang="ja-JP" altLang="en-US" dirty="0"/>
              <a:t>データ依存性の拡大</a:t>
            </a:r>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a:xfrm>
            <a:off x="609600" y="1211891"/>
            <a:ext cx="10972800" cy="2217110"/>
          </a:xfrm>
        </p:spPr>
        <p:txBody>
          <a:bodyPr>
            <a:normAutofit fontScale="85000" lnSpcReduction="20000"/>
          </a:bodyPr>
          <a:lstStyle/>
          <a:p>
            <a:r>
              <a:rPr lang="ja-JP" altLang="en-US" dirty="0"/>
              <a:t>畳み込みカーネルによるレイヤーを多数重ね合わせてゆく</a:t>
            </a:r>
            <a:endParaRPr lang="en-US" altLang="ja-JP" dirty="0"/>
          </a:p>
          <a:p>
            <a:r>
              <a:rPr lang="ja-JP" altLang="en-US" dirty="0"/>
              <a:t>畳み込みカーネルの出力は次のレイヤーの入力になる</a:t>
            </a:r>
            <a:endParaRPr lang="en-US" altLang="ja-JP" dirty="0"/>
          </a:p>
          <a:p>
            <a:r>
              <a:rPr lang="ja-JP" altLang="en-US" dirty="0"/>
              <a:t>重ね合わせるためデファクトの入力領域が徐々に広がってゆく</a:t>
            </a:r>
            <a:endParaRPr lang="en-US" altLang="ja-JP" dirty="0"/>
          </a:p>
          <a:p>
            <a:endParaRPr lang="en-US" altLang="ja-JP" dirty="0"/>
          </a:p>
          <a:p>
            <a:r>
              <a:rPr lang="ja-JP" altLang="en-US" dirty="0"/>
              <a:t>「緑」はデータ依存性ありの入力領域を意味する</a:t>
            </a:r>
          </a:p>
        </p:txBody>
      </p:sp>
      <p:pic>
        <p:nvPicPr>
          <p:cNvPr id="5" name="図 4" descr="スポーツゲーム, テーブル が含まれている画像&#10;&#10;自動的に生成された説明">
            <a:extLst>
              <a:ext uri="{FF2B5EF4-FFF2-40B4-BE49-F238E27FC236}">
                <a16:creationId xmlns:a16="http://schemas.microsoft.com/office/drawing/2014/main" id="{FEB57C65-C8FD-4B17-91DE-343979941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020" y="3223223"/>
            <a:ext cx="6057959" cy="3634776"/>
          </a:xfrm>
          <a:prstGeom prst="rect">
            <a:avLst/>
          </a:prstGeom>
        </p:spPr>
      </p:pic>
    </p:spTree>
    <p:extLst>
      <p:ext uri="{BB962C8B-B14F-4D97-AF65-F5344CB8AC3E}">
        <p14:creationId xmlns:p14="http://schemas.microsoft.com/office/powerpoint/2010/main" val="102445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931BE860-AFC2-4D86-B077-B025464B24A1}"/>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lstStyle/>
          <a:p>
            <a:r>
              <a:rPr lang="en-US" altLang="ja-JP" dirty="0"/>
              <a:t>3-6. </a:t>
            </a:r>
            <a:r>
              <a:rPr lang="ja-JP" altLang="en-US" dirty="0"/>
              <a:t>データ依存性の拡大</a:t>
            </a:r>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a:xfrm>
            <a:off x="609600" y="1211891"/>
            <a:ext cx="10972800" cy="2217110"/>
          </a:xfrm>
        </p:spPr>
        <p:txBody>
          <a:bodyPr>
            <a:normAutofit fontScale="85000" lnSpcReduction="20000"/>
          </a:bodyPr>
          <a:lstStyle/>
          <a:p>
            <a:r>
              <a:rPr lang="ja-JP" altLang="en-US" dirty="0"/>
              <a:t>畳み込みカーネルによるレイヤーを多数重ね合わせてゆく</a:t>
            </a:r>
            <a:endParaRPr lang="en-US" altLang="ja-JP" dirty="0"/>
          </a:p>
          <a:p>
            <a:r>
              <a:rPr lang="ja-JP" altLang="en-US" dirty="0"/>
              <a:t>畳み込みカーネルの出力は次のレイヤーの入力になる</a:t>
            </a:r>
            <a:endParaRPr lang="en-US" altLang="ja-JP" dirty="0"/>
          </a:p>
          <a:p>
            <a:r>
              <a:rPr lang="ja-JP" altLang="en-US" dirty="0"/>
              <a:t>重ね合わせるためデファクトの入力領域が徐々に広がってゆく</a:t>
            </a:r>
            <a:endParaRPr lang="en-US" altLang="ja-JP" dirty="0"/>
          </a:p>
          <a:p>
            <a:endParaRPr lang="en-US" altLang="ja-JP" dirty="0"/>
          </a:p>
          <a:p>
            <a:r>
              <a:rPr lang="ja-JP" altLang="en-US" dirty="0"/>
              <a:t>「緑」はデータ依存性ありの入力領域を意味する</a:t>
            </a:r>
          </a:p>
        </p:txBody>
      </p:sp>
      <p:pic>
        <p:nvPicPr>
          <p:cNvPr id="6" name="図 5">
            <a:extLst>
              <a:ext uri="{FF2B5EF4-FFF2-40B4-BE49-F238E27FC236}">
                <a16:creationId xmlns:a16="http://schemas.microsoft.com/office/drawing/2014/main" id="{DA040D27-C41B-43F7-BF4C-7CA4B4E4D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020" y="3223224"/>
            <a:ext cx="6057959" cy="3634776"/>
          </a:xfrm>
          <a:prstGeom prst="rect">
            <a:avLst/>
          </a:prstGeom>
        </p:spPr>
      </p:pic>
    </p:spTree>
    <p:extLst>
      <p:ext uri="{BB962C8B-B14F-4D97-AF65-F5344CB8AC3E}">
        <p14:creationId xmlns:p14="http://schemas.microsoft.com/office/powerpoint/2010/main" val="972071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0B67F53B-2B55-4114-B089-F33185C1995C}"/>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lstStyle/>
          <a:p>
            <a:r>
              <a:rPr lang="en-US" altLang="ja-JP" dirty="0"/>
              <a:t>3-6. </a:t>
            </a:r>
            <a:r>
              <a:rPr lang="ja-JP" altLang="en-US" dirty="0"/>
              <a:t>データ依存性の拡大</a:t>
            </a:r>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a:xfrm>
            <a:off x="609600" y="1211891"/>
            <a:ext cx="10972800" cy="2217110"/>
          </a:xfrm>
        </p:spPr>
        <p:txBody>
          <a:bodyPr>
            <a:normAutofit fontScale="85000" lnSpcReduction="20000"/>
          </a:bodyPr>
          <a:lstStyle/>
          <a:p>
            <a:r>
              <a:rPr lang="ja-JP" altLang="en-US" dirty="0"/>
              <a:t>畳み込みカーネルによるレイヤーを多数重ね合わせてゆく</a:t>
            </a:r>
            <a:endParaRPr lang="en-US" altLang="ja-JP" dirty="0"/>
          </a:p>
          <a:p>
            <a:r>
              <a:rPr lang="ja-JP" altLang="en-US" dirty="0"/>
              <a:t>畳み込みカーネルの出力は次のレイヤーの入力になる</a:t>
            </a:r>
            <a:endParaRPr lang="en-US" altLang="ja-JP" dirty="0"/>
          </a:p>
          <a:p>
            <a:r>
              <a:rPr lang="ja-JP" altLang="en-US" dirty="0"/>
              <a:t>重ね合わせるためデファクトの入力領域が徐々に広がってゆく</a:t>
            </a:r>
            <a:endParaRPr lang="en-US" altLang="ja-JP" dirty="0"/>
          </a:p>
          <a:p>
            <a:endParaRPr lang="en-US" altLang="ja-JP" dirty="0"/>
          </a:p>
          <a:p>
            <a:r>
              <a:rPr lang="ja-JP" altLang="en-US" dirty="0"/>
              <a:t>「緑」はデータ依存性ありの入力領域を意味する</a:t>
            </a:r>
          </a:p>
        </p:txBody>
      </p:sp>
      <p:pic>
        <p:nvPicPr>
          <p:cNvPr id="7" name="図 6">
            <a:extLst>
              <a:ext uri="{FF2B5EF4-FFF2-40B4-BE49-F238E27FC236}">
                <a16:creationId xmlns:a16="http://schemas.microsoft.com/office/drawing/2014/main" id="{4D5DA25C-4AD4-4979-9AC0-644CF844A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020" y="3223224"/>
            <a:ext cx="6057959" cy="3634776"/>
          </a:xfrm>
          <a:prstGeom prst="rect">
            <a:avLst/>
          </a:prstGeom>
        </p:spPr>
      </p:pic>
    </p:spTree>
    <p:extLst>
      <p:ext uri="{BB962C8B-B14F-4D97-AF65-F5344CB8AC3E}">
        <p14:creationId xmlns:p14="http://schemas.microsoft.com/office/powerpoint/2010/main" val="3946941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999814FF-3EFA-4825-BB55-257904660104}"/>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lstStyle/>
          <a:p>
            <a:r>
              <a:rPr lang="en-US" altLang="ja-JP" dirty="0"/>
              <a:t>3-6. </a:t>
            </a:r>
            <a:r>
              <a:rPr lang="ja-JP" altLang="en-US" dirty="0"/>
              <a:t>データ依存性の拡大</a:t>
            </a:r>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a:xfrm>
            <a:off x="609600" y="1211891"/>
            <a:ext cx="10972800" cy="2217110"/>
          </a:xfrm>
        </p:spPr>
        <p:txBody>
          <a:bodyPr>
            <a:normAutofit fontScale="85000" lnSpcReduction="20000"/>
          </a:bodyPr>
          <a:lstStyle/>
          <a:p>
            <a:r>
              <a:rPr lang="ja-JP" altLang="en-US" dirty="0"/>
              <a:t>畳み込みカーネルによるレイヤーを多数重ね合わせてゆく</a:t>
            </a:r>
            <a:endParaRPr lang="en-US" altLang="ja-JP" dirty="0"/>
          </a:p>
          <a:p>
            <a:r>
              <a:rPr lang="ja-JP" altLang="en-US" dirty="0"/>
              <a:t>畳み込みカーネルの出力は次のレイヤーの入力になる</a:t>
            </a:r>
            <a:endParaRPr lang="en-US" altLang="ja-JP" dirty="0"/>
          </a:p>
          <a:p>
            <a:r>
              <a:rPr lang="ja-JP" altLang="en-US" dirty="0"/>
              <a:t>重ね合わせるためデファクトの入力領域が徐々に広がってゆく</a:t>
            </a:r>
            <a:endParaRPr lang="en-US" altLang="ja-JP" dirty="0"/>
          </a:p>
          <a:p>
            <a:endParaRPr lang="en-US" altLang="ja-JP" dirty="0"/>
          </a:p>
          <a:p>
            <a:r>
              <a:rPr lang="ja-JP" altLang="en-US" dirty="0"/>
              <a:t>「緑」はデータ依存性ありの入力領域を意味する</a:t>
            </a:r>
          </a:p>
        </p:txBody>
      </p:sp>
      <p:pic>
        <p:nvPicPr>
          <p:cNvPr id="4" name="図 3" descr="座る, テーブル, トラック, 雪 が含まれている画像&#10;&#10;自動的に生成された説明">
            <a:extLst>
              <a:ext uri="{FF2B5EF4-FFF2-40B4-BE49-F238E27FC236}">
                <a16:creationId xmlns:a16="http://schemas.microsoft.com/office/drawing/2014/main" id="{67B22064-D13B-4A72-AE46-27AF59D33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020" y="3223224"/>
            <a:ext cx="6057959" cy="3634776"/>
          </a:xfrm>
          <a:prstGeom prst="rect">
            <a:avLst/>
          </a:prstGeom>
        </p:spPr>
      </p:pic>
    </p:spTree>
    <p:extLst>
      <p:ext uri="{BB962C8B-B14F-4D97-AF65-F5344CB8AC3E}">
        <p14:creationId xmlns:p14="http://schemas.microsoft.com/office/powerpoint/2010/main" val="2194451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lstStyle/>
          <a:p>
            <a:r>
              <a:rPr lang="en-US" altLang="ja-JP" dirty="0"/>
              <a:t>3-7. </a:t>
            </a:r>
            <a:r>
              <a:rPr lang="ja-JP" altLang="en-US" dirty="0"/>
              <a:t>データ依存性と同期</a:t>
            </a:r>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p:txBody>
          <a:bodyPr>
            <a:normAutofit fontScale="92500" lnSpcReduction="10000"/>
          </a:bodyPr>
          <a:lstStyle/>
          <a:p>
            <a:r>
              <a:rPr lang="ja-JP" altLang="en-US" dirty="0"/>
              <a:t>大域的なデータ依存性があると、各レイヤーの推移毎にシェーダを再起動する必要がある</a:t>
            </a:r>
            <a:endParaRPr lang="en-US" altLang="ja-JP" dirty="0"/>
          </a:p>
          <a:p>
            <a:pPr lvl="4"/>
            <a:endParaRPr lang="en-US" altLang="ja-JP" dirty="0"/>
          </a:p>
          <a:p>
            <a:r>
              <a:rPr lang="ja-JP" altLang="en-US" dirty="0"/>
              <a:t>同期として、シェーダ再起動は遅い</a:t>
            </a:r>
            <a:br>
              <a:rPr lang="en-US" altLang="ja-JP" dirty="0"/>
            </a:br>
            <a:r>
              <a:rPr lang="ja-JP" altLang="en-US" dirty="0"/>
              <a:t>（ほぼ１０</a:t>
            </a:r>
            <a:r>
              <a:rPr lang="en-US" altLang="ja-JP" dirty="0"/>
              <a:t>μ</a:t>
            </a:r>
            <a:r>
              <a:rPr lang="ja-JP" altLang="en-US" dirty="0"/>
              <a:t>秒？）</a:t>
            </a:r>
            <a:endParaRPr lang="en-US" altLang="ja-JP" dirty="0"/>
          </a:p>
          <a:p>
            <a:pPr lvl="4"/>
            <a:endParaRPr lang="en-US" altLang="ja-JP" dirty="0"/>
          </a:p>
          <a:p>
            <a:r>
              <a:rPr lang="ja-JP" altLang="en-US" dirty="0"/>
              <a:t>ドライバーと</a:t>
            </a:r>
            <a:r>
              <a:rPr lang="en-US" altLang="ja-JP" dirty="0"/>
              <a:t>API</a:t>
            </a:r>
            <a:r>
              <a:rPr lang="ja-JP" altLang="en-US" dirty="0"/>
              <a:t>の設定があればシェーダ再起動より少し速い方法もある</a:t>
            </a:r>
            <a:br>
              <a:rPr lang="en-US" altLang="ja-JP" dirty="0"/>
            </a:br>
            <a:r>
              <a:rPr lang="ja-JP" altLang="en-US" dirty="0"/>
              <a:t>（</a:t>
            </a:r>
            <a:r>
              <a:rPr lang="en-US" altLang="ja-JP" dirty="0"/>
              <a:t>CUDA</a:t>
            </a:r>
            <a:r>
              <a:rPr lang="ja-JP" altLang="en-US" dirty="0"/>
              <a:t>のみ？）</a:t>
            </a:r>
            <a:endParaRPr lang="en-US" altLang="ja-JP" dirty="0"/>
          </a:p>
          <a:p>
            <a:pPr lvl="4"/>
            <a:endParaRPr lang="en-US" altLang="ja-JP" dirty="0"/>
          </a:p>
          <a:p>
            <a:r>
              <a:rPr lang="ja-JP" altLang="en-US" dirty="0"/>
              <a:t>独立したスケジューラ内の同期がもっとも速い</a:t>
            </a:r>
            <a:br>
              <a:rPr lang="en-US" altLang="ja-JP" dirty="0"/>
            </a:br>
            <a:r>
              <a:rPr lang="ja-JP" altLang="en-US" dirty="0"/>
              <a:t>（ほぼ１０ナノ秒？）</a:t>
            </a:r>
            <a:endParaRPr lang="en-US" altLang="ja-JP" dirty="0"/>
          </a:p>
          <a:p>
            <a:endParaRPr lang="ja-JP" altLang="en-US" dirty="0"/>
          </a:p>
        </p:txBody>
      </p:sp>
    </p:spTree>
    <p:extLst>
      <p:ext uri="{BB962C8B-B14F-4D97-AF65-F5344CB8AC3E}">
        <p14:creationId xmlns:p14="http://schemas.microsoft.com/office/powerpoint/2010/main" val="1376510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8F8734-772A-4193-B1BF-563537991F31}"/>
              </a:ext>
            </a:extLst>
          </p:cNvPr>
          <p:cNvSpPr>
            <a:spLocks noGrp="1"/>
          </p:cNvSpPr>
          <p:nvPr>
            <p:ph type="title"/>
          </p:nvPr>
        </p:nvSpPr>
        <p:spPr/>
        <p:txBody>
          <a:bodyPr/>
          <a:lstStyle/>
          <a:p>
            <a:r>
              <a:rPr lang="en-US" altLang="ja-JP" dirty="0"/>
              <a:t>3. </a:t>
            </a:r>
            <a:r>
              <a:rPr lang="ja-JP" altLang="en-US" dirty="0"/>
              <a:t>非効率さのまとめ</a:t>
            </a:r>
          </a:p>
        </p:txBody>
      </p:sp>
      <p:sp>
        <p:nvSpPr>
          <p:cNvPr id="3" name="コンテンツ プレースホルダー 2">
            <a:extLst>
              <a:ext uri="{FF2B5EF4-FFF2-40B4-BE49-F238E27FC236}">
                <a16:creationId xmlns:a16="http://schemas.microsoft.com/office/drawing/2014/main" id="{C22102D6-A66E-43AA-AA26-E2111CA2FBE1}"/>
              </a:ext>
            </a:extLst>
          </p:cNvPr>
          <p:cNvSpPr>
            <a:spLocks noGrp="1"/>
          </p:cNvSpPr>
          <p:nvPr>
            <p:ph idx="1"/>
          </p:nvPr>
        </p:nvSpPr>
        <p:spPr/>
        <p:txBody>
          <a:bodyPr/>
          <a:lstStyle/>
          <a:p>
            <a:r>
              <a:rPr lang="ja-JP" altLang="en-US" dirty="0"/>
              <a:t>神経回路網は</a:t>
            </a:r>
            <a:br>
              <a:rPr lang="en-US" altLang="ja-JP" dirty="0"/>
            </a:br>
            <a:r>
              <a:rPr lang="ja-JP" altLang="en-US" dirty="0"/>
              <a:t>レイヤー間のデータ依存性によって同期が必要</a:t>
            </a:r>
            <a:endParaRPr lang="en-US" altLang="ja-JP" dirty="0"/>
          </a:p>
          <a:p>
            <a:pPr lvl="4"/>
            <a:endParaRPr lang="en-US" altLang="ja-JP" dirty="0"/>
          </a:p>
          <a:p>
            <a:r>
              <a:rPr lang="ja-JP" altLang="en-US" dirty="0"/>
              <a:t>前のレイヤーの出力をまた次の入力として</a:t>
            </a:r>
            <a:br>
              <a:rPr lang="en-US" altLang="ja-JP" dirty="0"/>
            </a:br>
            <a:r>
              <a:rPr lang="en-US" altLang="ja-JP" dirty="0"/>
              <a:t>GDDR6</a:t>
            </a:r>
            <a:r>
              <a:rPr lang="ja-JP" altLang="en-US" dirty="0"/>
              <a:t>メモリから読み込む</a:t>
            </a:r>
            <a:endParaRPr lang="en-US" altLang="ja-JP" dirty="0"/>
          </a:p>
          <a:p>
            <a:pPr lvl="4"/>
            <a:endParaRPr lang="en-US" altLang="ja-JP" dirty="0"/>
          </a:p>
          <a:p>
            <a:r>
              <a:rPr lang="ja-JP" altLang="en-US" dirty="0"/>
              <a:t>当該ピクセルに無関係なチャンネルが</a:t>
            </a:r>
            <a:br>
              <a:rPr lang="en-US" altLang="ja-JP" dirty="0"/>
            </a:br>
            <a:r>
              <a:rPr lang="ja-JP" altLang="en-US" dirty="0"/>
              <a:t>計算処理性能やメモリ容量を食い尽くす</a:t>
            </a:r>
            <a:endParaRPr lang="en-US" altLang="ja-JP" dirty="0"/>
          </a:p>
        </p:txBody>
      </p:sp>
    </p:spTree>
    <p:extLst>
      <p:ext uri="{BB962C8B-B14F-4D97-AF65-F5344CB8AC3E}">
        <p14:creationId xmlns:p14="http://schemas.microsoft.com/office/powerpoint/2010/main" val="1683877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56B03B-DDD1-4B97-8A95-6BE2B0694824}"/>
              </a:ext>
            </a:extLst>
          </p:cNvPr>
          <p:cNvSpPr>
            <a:spLocks noGrp="1"/>
          </p:cNvSpPr>
          <p:nvPr>
            <p:ph type="title"/>
          </p:nvPr>
        </p:nvSpPr>
        <p:spPr/>
        <p:txBody>
          <a:bodyPr/>
          <a:lstStyle/>
          <a:p>
            <a:r>
              <a:rPr lang="ja-JP" altLang="en-US" dirty="0"/>
              <a:t>講演内容</a:t>
            </a:r>
          </a:p>
        </p:txBody>
      </p:sp>
      <p:sp>
        <p:nvSpPr>
          <p:cNvPr id="3" name="コンテンツ プレースホルダー 2">
            <a:extLst>
              <a:ext uri="{FF2B5EF4-FFF2-40B4-BE49-F238E27FC236}">
                <a16:creationId xmlns:a16="http://schemas.microsoft.com/office/drawing/2014/main" id="{714AD86C-A573-4643-8AFF-5434DCCEC6A0}"/>
              </a:ext>
            </a:extLst>
          </p:cNvPr>
          <p:cNvSpPr>
            <a:spLocks noGrp="1"/>
          </p:cNvSpPr>
          <p:nvPr>
            <p:ph idx="1"/>
          </p:nvPr>
        </p:nvSpPr>
        <p:spPr/>
        <p:txBody>
          <a:bodyPr>
            <a:normAutofit/>
          </a:bodyPr>
          <a:lstStyle/>
          <a:p>
            <a:pPr marL="514350" indent="-514350">
              <a:buFont typeface="+mj-lt"/>
              <a:buAutoNum type="arabicPeriod"/>
            </a:pPr>
            <a:r>
              <a:rPr lang="ja-JP" altLang="en-US" dirty="0">
                <a:solidFill>
                  <a:schemeClr val="tx2"/>
                </a:solidFill>
              </a:rPr>
              <a:t>前置き</a:t>
            </a:r>
            <a:endParaRPr lang="en-US" altLang="ja-JP" dirty="0">
              <a:solidFill>
                <a:schemeClr val="tx2"/>
              </a:solidFill>
            </a:endParaRPr>
          </a:p>
          <a:p>
            <a:pPr marL="514350" indent="-514350">
              <a:buFont typeface="+mj-lt"/>
              <a:buAutoNum type="arabicPeriod"/>
            </a:pPr>
            <a:r>
              <a:rPr lang="ja-JP" altLang="en-US" dirty="0">
                <a:solidFill>
                  <a:schemeClr val="tx2"/>
                </a:solidFill>
              </a:rPr>
              <a:t>背景</a:t>
            </a:r>
            <a:endParaRPr lang="en-US" altLang="ja-JP" dirty="0">
              <a:solidFill>
                <a:schemeClr val="tx2"/>
              </a:solidFill>
            </a:endParaRPr>
          </a:p>
          <a:p>
            <a:pPr marL="514350" indent="-514350">
              <a:buFont typeface="+mj-lt"/>
              <a:buAutoNum type="arabicPeriod"/>
            </a:pPr>
            <a:r>
              <a:rPr lang="ja-JP" altLang="en-US" dirty="0">
                <a:solidFill>
                  <a:schemeClr val="tx2"/>
                </a:solidFill>
              </a:rPr>
              <a:t>既存の神経回路網の非効率さについて</a:t>
            </a:r>
            <a:endParaRPr lang="en-US" altLang="ja-JP" dirty="0">
              <a:solidFill>
                <a:schemeClr val="tx2"/>
              </a:solidFill>
            </a:endParaRPr>
          </a:p>
          <a:p>
            <a:pPr marL="514350" indent="-514350">
              <a:buFont typeface="+mj-lt"/>
              <a:buAutoNum type="arabicPeriod"/>
            </a:pPr>
            <a:r>
              <a:rPr lang="ja-JP" altLang="en-US" dirty="0"/>
              <a:t>リアルタイム描画での条件による効率化の機会</a:t>
            </a:r>
            <a:endParaRPr lang="en-US" altLang="ja-JP" dirty="0"/>
          </a:p>
          <a:p>
            <a:pPr marL="914400" lvl="1" indent="-457200">
              <a:buFont typeface="+mj-lt"/>
              <a:buAutoNum type="arabicPeriod"/>
            </a:pPr>
            <a:r>
              <a:rPr lang="ja-JP" altLang="en-US" dirty="0"/>
              <a:t>大域的なデータ依存の必要性</a:t>
            </a:r>
            <a:endParaRPr lang="en-US" altLang="ja-JP" dirty="0"/>
          </a:p>
          <a:p>
            <a:pPr marL="914400" lvl="1" indent="-457200">
              <a:buFont typeface="+mj-lt"/>
              <a:buAutoNum type="arabicPeriod"/>
            </a:pPr>
            <a:r>
              <a:rPr lang="ja-JP" altLang="en-US" dirty="0"/>
              <a:t>リアルタイムレンダリングの事情</a:t>
            </a:r>
            <a:endParaRPr lang="en-US" altLang="ja-JP" dirty="0"/>
          </a:p>
          <a:p>
            <a:pPr marL="514350" indent="-514350">
              <a:buFont typeface="+mj-lt"/>
              <a:buAutoNum type="arabicPeriod"/>
            </a:pPr>
            <a:r>
              <a:rPr lang="ja-JP" altLang="en-US" dirty="0">
                <a:solidFill>
                  <a:schemeClr val="tx2"/>
                </a:solidFill>
              </a:rPr>
              <a:t>非効率さを解決するアーキテクチャの提案</a:t>
            </a:r>
            <a:endParaRPr lang="en-US" altLang="ja-JP" dirty="0">
              <a:solidFill>
                <a:schemeClr val="tx2"/>
              </a:solidFill>
            </a:endParaRPr>
          </a:p>
          <a:p>
            <a:pPr marL="514350" indent="-514350">
              <a:buFont typeface="+mj-lt"/>
              <a:buAutoNum type="arabicPeriod"/>
            </a:pPr>
            <a:r>
              <a:rPr lang="ja-JP" altLang="en-US" dirty="0">
                <a:solidFill>
                  <a:schemeClr val="tx2"/>
                </a:solidFill>
              </a:rPr>
              <a:t>重要な論文のアーキテクチャの紹介</a:t>
            </a:r>
            <a:endParaRPr lang="en-US" altLang="ja-JP" dirty="0">
              <a:solidFill>
                <a:schemeClr val="tx2"/>
              </a:solidFill>
            </a:endParaRPr>
          </a:p>
          <a:p>
            <a:pPr marL="514350" indent="-514350">
              <a:buFont typeface="+mj-lt"/>
              <a:buAutoNum type="arabicPeriod"/>
            </a:pPr>
            <a:r>
              <a:rPr lang="ja-JP" altLang="en-US" dirty="0">
                <a:solidFill>
                  <a:schemeClr val="tx2"/>
                </a:solidFill>
              </a:rPr>
              <a:t>今後の予定</a:t>
            </a:r>
            <a:endParaRPr lang="en-US" altLang="ja-JP" dirty="0">
              <a:solidFill>
                <a:schemeClr val="tx2"/>
              </a:solidFill>
            </a:endParaRPr>
          </a:p>
          <a:p>
            <a:pPr marL="514350" indent="-514350">
              <a:buFont typeface="+mj-lt"/>
              <a:buAutoNum type="arabicPeriod"/>
            </a:pPr>
            <a:endParaRPr lang="ja-JP" altLang="en-US" dirty="0"/>
          </a:p>
        </p:txBody>
      </p:sp>
    </p:spTree>
    <p:extLst>
      <p:ext uri="{BB962C8B-B14F-4D97-AF65-F5344CB8AC3E}">
        <p14:creationId xmlns:p14="http://schemas.microsoft.com/office/powerpoint/2010/main" val="2889081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normAutofit fontScale="90000"/>
          </a:bodyPr>
          <a:lstStyle/>
          <a:p>
            <a:r>
              <a:rPr lang="en-US" altLang="ja-JP" dirty="0"/>
              <a:t>4-1.</a:t>
            </a:r>
            <a:r>
              <a:rPr lang="ja-JP" altLang="en-US" dirty="0"/>
              <a:t> 大域的なデータ依存の必要性</a:t>
            </a:r>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p:txBody>
          <a:bodyPr/>
          <a:lstStyle/>
          <a:p>
            <a:r>
              <a:rPr lang="ja-JP" altLang="en-US" dirty="0"/>
              <a:t>求めている情報は当ピクセルの中になければ</a:t>
            </a:r>
            <a:br>
              <a:rPr lang="en-US" altLang="ja-JP" dirty="0"/>
            </a:br>
            <a:r>
              <a:rPr lang="ja-JP" altLang="en-US" dirty="0"/>
              <a:t>他のピクセルも参照する必要がある（＝依存性）</a:t>
            </a:r>
            <a:endParaRPr lang="en-US" altLang="ja-JP" dirty="0"/>
          </a:p>
          <a:p>
            <a:pPr lvl="4"/>
            <a:endParaRPr lang="en-US" altLang="ja-JP" dirty="0"/>
          </a:p>
          <a:p>
            <a:r>
              <a:rPr lang="ja-JP" altLang="en-US" dirty="0"/>
              <a:t>色情報</a:t>
            </a:r>
            <a:r>
              <a:rPr lang="en-US" altLang="ja-JP" dirty="0"/>
              <a:t>(RGB)</a:t>
            </a:r>
            <a:r>
              <a:rPr lang="ja-JP" altLang="en-US" dirty="0"/>
              <a:t>のみの入力では、</a:t>
            </a:r>
            <a:br>
              <a:rPr lang="en-US" altLang="ja-JP" dirty="0"/>
            </a:br>
            <a:r>
              <a:rPr lang="ja-JP" altLang="en-US" dirty="0"/>
              <a:t>当該ピクセルの情報としては基本的に足りない</a:t>
            </a:r>
            <a:endParaRPr lang="en-US" altLang="ja-JP" dirty="0"/>
          </a:p>
          <a:p>
            <a:pPr lvl="4"/>
            <a:endParaRPr lang="en-US" altLang="ja-JP" dirty="0"/>
          </a:p>
          <a:p>
            <a:r>
              <a:rPr lang="ja-JP" altLang="en-US" dirty="0"/>
              <a:t>画像認識や画像変換の場合なら</a:t>
            </a:r>
            <a:br>
              <a:rPr lang="en-US" altLang="ja-JP" dirty="0"/>
            </a:br>
            <a:r>
              <a:rPr lang="ja-JP" altLang="en-US" dirty="0"/>
              <a:t>データ依存性は仕方ないことと言える</a:t>
            </a:r>
          </a:p>
        </p:txBody>
      </p:sp>
    </p:spTree>
    <p:extLst>
      <p:ext uri="{BB962C8B-B14F-4D97-AF65-F5344CB8AC3E}">
        <p14:creationId xmlns:p14="http://schemas.microsoft.com/office/powerpoint/2010/main" val="2497056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noAutofit/>
          </a:bodyPr>
          <a:lstStyle/>
          <a:p>
            <a:r>
              <a:rPr lang="en-US" altLang="ja-JP" sz="3600" dirty="0"/>
              <a:t>4-2.</a:t>
            </a:r>
            <a:r>
              <a:rPr lang="ja-JP" altLang="en-US" sz="3600" dirty="0"/>
              <a:t> リアルタイム描画では事情が異なる</a:t>
            </a:r>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p:txBody>
          <a:bodyPr/>
          <a:lstStyle/>
          <a:p>
            <a:r>
              <a:rPr lang="ja-JP" altLang="en-US" dirty="0"/>
              <a:t>入力は内容不明の写真ではなく、</a:t>
            </a:r>
            <a:br>
              <a:rPr lang="en-US" altLang="ja-JP" dirty="0"/>
            </a:br>
            <a:r>
              <a:rPr lang="ja-JP" altLang="en-US" dirty="0"/>
              <a:t>カメラやメッシュなどのバイナリデータから生成される</a:t>
            </a:r>
            <a:endParaRPr lang="en-US" altLang="ja-JP" dirty="0"/>
          </a:p>
          <a:p>
            <a:pPr lvl="1"/>
            <a:r>
              <a:rPr lang="ja-JP" altLang="en-US" dirty="0"/>
              <a:t>そのため、ピクセルに入れる情報は自由であり、</a:t>
            </a:r>
            <a:br>
              <a:rPr lang="en-US" altLang="ja-JP" dirty="0"/>
            </a:br>
            <a:r>
              <a:rPr lang="ja-JP" altLang="en-US" dirty="0"/>
              <a:t>必要であれば追加も可能</a:t>
            </a:r>
            <a:endParaRPr lang="en-US" altLang="ja-JP" dirty="0"/>
          </a:p>
          <a:p>
            <a:r>
              <a:rPr lang="ja-JP" altLang="en-US" dirty="0"/>
              <a:t>この利点を活用するには手法の革新が必要</a:t>
            </a:r>
            <a:endParaRPr lang="en-US" altLang="ja-JP" dirty="0"/>
          </a:p>
          <a:p>
            <a:endParaRPr lang="ja-JP" altLang="en-US" dirty="0"/>
          </a:p>
        </p:txBody>
      </p:sp>
    </p:spTree>
    <p:extLst>
      <p:ext uri="{BB962C8B-B14F-4D97-AF65-F5344CB8AC3E}">
        <p14:creationId xmlns:p14="http://schemas.microsoft.com/office/powerpoint/2010/main" val="371762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56B03B-DDD1-4B97-8A95-6BE2B0694824}"/>
              </a:ext>
            </a:extLst>
          </p:cNvPr>
          <p:cNvSpPr>
            <a:spLocks noGrp="1"/>
          </p:cNvSpPr>
          <p:nvPr>
            <p:ph type="title"/>
          </p:nvPr>
        </p:nvSpPr>
        <p:spPr/>
        <p:txBody>
          <a:bodyPr/>
          <a:lstStyle/>
          <a:p>
            <a:r>
              <a:rPr lang="ja-JP" altLang="en-US" dirty="0"/>
              <a:t>講演内容</a:t>
            </a:r>
          </a:p>
        </p:txBody>
      </p:sp>
      <p:sp>
        <p:nvSpPr>
          <p:cNvPr id="3" name="コンテンツ プレースホルダー 2">
            <a:extLst>
              <a:ext uri="{FF2B5EF4-FFF2-40B4-BE49-F238E27FC236}">
                <a16:creationId xmlns:a16="http://schemas.microsoft.com/office/drawing/2014/main" id="{714AD86C-A573-4643-8AFF-5434DCCEC6A0}"/>
              </a:ext>
            </a:extLst>
          </p:cNvPr>
          <p:cNvSpPr>
            <a:spLocks noGrp="1"/>
          </p:cNvSpPr>
          <p:nvPr>
            <p:ph idx="1"/>
          </p:nvPr>
        </p:nvSpPr>
        <p:spPr/>
        <p:txBody>
          <a:bodyPr>
            <a:normAutofit/>
          </a:bodyPr>
          <a:lstStyle/>
          <a:p>
            <a:pPr marL="514350" indent="-514350">
              <a:buFont typeface="+mj-lt"/>
              <a:buAutoNum type="arabicPeriod"/>
            </a:pPr>
            <a:r>
              <a:rPr lang="ja-JP" altLang="en-US" dirty="0"/>
              <a:t>前置き</a:t>
            </a:r>
            <a:endParaRPr lang="en-US" altLang="ja-JP" dirty="0"/>
          </a:p>
          <a:p>
            <a:pPr marL="914400" lvl="1" indent="-457200">
              <a:buFont typeface="+mj-lt"/>
              <a:buAutoNum type="arabicPeriod"/>
            </a:pPr>
            <a:r>
              <a:rPr lang="ja-JP" altLang="en-US" dirty="0"/>
              <a:t>自己紹介</a:t>
            </a:r>
            <a:endParaRPr lang="en-US" altLang="ja-JP" dirty="0"/>
          </a:p>
          <a:p>
            <a:pPr marL="914400" lvl="1" indent="-457200">
              <a:buFont typeface="+mj-lt"/>
              <a:buAutoNum type="arabicPeriod"/>
            </a:pPr>
            <a:r>
              <a:rPr lang="ja-JP" altLang="en-US" dirty="0"/>
              <a:t>このセッションについて</a:t>
            </a:r>
            <a:endParaRPr lang="en-US" altLang="ja-JP" dirty="0"/>
          </a:p>
          <a:p>
            <a:pPr marL="514350" indent="-514350">
              <a:buFont typeface="+mj-lt"/>
              <a:buAutoNum type="arabicPeriod"/>
            </a:pPr>
            <a:r>
              <a:rPr lang="ja-JP" altLang="en-US" dirty="0">
                <a:solidFill>
                  <a:schemeClr val="tx2"/>
                </a:solidFill>
              </a:rPr>
              <a:t>背景</a:t>
            </a:r>
            <a:endParaRPr lang="en-US" altLang="ja-JP" dirty="0">
              <a:solidFill>
                <a:schemeClr val="tx2"/>
              </a:solidFill>
            </a:endParaRPr>
          </a:p>
          <a:p>
            <a:pPr marL="514350" indent="-514350">
              <a:buFont typeface="+mj-lt"/>
              <a:buAutoNum type="arabicPeriod"/>
            </a:pPr>
            <a:r>
              <a:rPr lang="ja-JP" altLang="en-US" dirty="0">
                <a:solidFill>
                  <a:schemeClr val="tx2"/>
                </a:solidFill>
              </a:rPr>
              <a:t>既存の神経回路網の非効率さについて</a:t>
            </a:r>
            <a:endParaRPr lang="en-US" altLang="ja-JP" dirty="0">
              <a:solidFill>
                <a:schemeClr val="tx2"/>
              </a:solidFill>
            </a:endParaRPr>
          </a:p>
          <a:p>
            <a:pPr marL="514350" indent="-514350">
              <a:buFont typeface="+mj-lt"/>
              <a:buAutoNum type="arabicPeriod"/>
            </a:pPr>
            <a:r>
              <a:rPr lang="ja-JP" altLang="en-US" dirty="0">
                <a:solidFill>
                  <a:schemeClr val="tx2"/>
                </a:solidFill>
              </a:rPr>
              <a:t>リアルタイム描画での条件による効率化の機会</a:t>
            </a:r>
            <a:endParaRPr lang="en-US" altLang="ja-JP" dirty="0">
              <a:solidFill>
                <a:schemeClr val="tx2"/>
              </a:solidFill>
            </a:endParaRPr>
          </a:p>
          <a:p>
            <a:pPr marL="514350" indent="-514350">
              <a:buFont typeface="+mj-lt"/>
              <a:buAutoNum type="arabicPeriod"/>
            </a:pPr>
            <a:r>
              <a:rPr lang="ja-JP" altLang="en-US" dirty="0">
                <a:solidFill>
                  <a:schemeClr val="tx2"/>
                </a:solidFill>
              </a:rPr>
              <a:t>非効率さを解決するアーキテクチャの提案</a:t>
            </a:r>
            <a:endParaRPr lang="en-US" altLang="ja-JP" dirty="0">
              <a:solidFill>
                <a:schemeClr val="tx2"/>
              </a:solidFill>
            </a:endParaRPr>
          </a:p>
          <a:p>
            <a:pPr marL="514350" indent="-514350">
              <a:buFont typeface="+mj-lt"/>
              <a:buAutoNum type="arabicPeriod"/>
            </a:pPr>
            <a:r>
              <a:rPr lang="ja-JP" altLang="en-US" dirty="0">
                <a:solidFill>
                  <a:schemeClr val="tx2"/>
                </a:solidFill>
              </a:rPr>
              <a:t>重要な論文のアーキテクチャの紹介</a:t>
            </a:r>
            <a:endParaRPr lang="en-US" altLang="ja-JP" dirty="0">
              <a:solidFill>
                <a:schemeClr val="tx2"/>
              </a:solidFill>
            </a:endParaRPr>
          </a:p>
          <a:p>
            <a:pPr marL="514350" indent="-514350">
              <a:buFont typeface="+mj-lt"/>
              <a:buAutoNum type="arabicPeriod"/>
            </a:pPr>
            <a:r>
              <a:rPr lang="ja-JP" altLang="en-US" dirty="0">
                <a:solidFill>
                  <a:schemeClr val="tx2"/>
                </a:solidFill>
              </a:rPr>
              <a:t>今後の予定</a:t>
            </a:r>
            <a:endParaRPr lang="en-US" altLang="ja-JP" dirty="0">
              <a:solidFill>
                <a:schemeClr val="tx2"/>
              </a:solidFill>
            </a:endParaRPr>
          </a:p>
          <a:p>
            <a:pPr marL="514350" indent="-514350">
              <a:buFont typeface="+mj-lt"/>
              <a:buAutoNum type="arabicPeriod"/>
            </a:pPr>
            <a:endParaRPr lang="ja-JP" altLang="en-US" dirty="0"/>
          </a:p>
        </p:txBody>
      </p:sp>
    </p:spTree>
    <p:extLst>
      <p:ext uri="{BB962C8B-B14F-4D97-AF65-F5344CB8AC3E}">
        <p14:creationId xmlns:p14="http://schemas.microsoft.com/office/powerpoint/2010/main" val="2329214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56B03B-DDD1-4B97-8A95-6BE2B0694824}"/>
              </a:ext>
            </a:extLst>
          </p:cNvPr>
          <p:cNvSpPr>
            <a:spLocks noGrp="1"/>
          </p:cNvSpPr>
          <p:nvPr>
            <p:ph type="title"/>
          </p:nvPr>
        </p:nvSpPr>
        <p:spPr/>
        <p:txBody>
          <a:bodyPr/>
          <a:lstStyle/>
          <a:p>
            <a:r>
              <a:rPr lang="ja-JP" altLang="en-US" dirty="0"/>
              <a:t>講演内容</a:t>
            </a:r>
          </a:p>
        </p:txBody>
      </p:sp>
      <p:sp>
        <p:nvSpPr>
          <p:cNvPr id="3" name="コンテンツ プレースホルダー 2">
            <a:extLst>
              <a:ext uri="{FF2B5EF4-FFF2-40B4-BE49-F238E27FC236}">
                <a16:creationId xmlns:a16="http://schemas.microsoft.com/office/drawing/2014/main" id="{714AD86C-A573-4643-8AFF-5434DCCEC6A0}"/>
              </a:ext>
            </a:extLst>
          </p:cNvPr>
          <p:cNvSpPr>
            <a:spLocks noGrp="1"/>
          </p:cNvSpPr>
          <p:nvPr>
            <p:ph idx="1"/>
          </p:nvPr>
        </p:nvSpPr>
        <p:spPr/>
        <p:txBody>
          <a:bodyPr>
            <a:normAutofit fontScale="85000" lnSpcReduction="20000"/>
          </a:bodyPr>
          <a:lstStyle/>
          <a:p>
            <a:pPr marL="514350" indent="-514350">
              <a:buFont typeface="+mj-lt"/>
              <a:buAutoNum type="arabicPeriod"/>
            </a:pPr>
            <a:r>
              <a:rPr lang="ja-JP" altLang="en-US" dirty="0">
                <a:solidFill>
                  <a:schemeClr val="tx2"/>
                </a:solidFill>
              </a:rPr>
              <a:t>前置き</a:t>
            </a:r>
            <a:endParaRPr lang="en-US" altLang="ja-JP" dirty="0">
              <a:solidFill>
                <a:schemeClr val="tx2"/>
              </a:solidFill>
            </a:endParaRPr>
          </a:p>
          <a:p>
            <a:pPr marL="514350" indent="-514350">
              <a:buFont typeface="+mj-lt"/>
              <a:buAutoNum type="arabicPeriod"/>
            </a:pPr>
            <a:r>
              <a:rPr lang="ja-JP" altLang="en-US" dirty="0">
                <a:solidFill>
                  <a:schemeClr val="tx2"/>
                </a:solidFill>
              </a:rPr>
              <a:t>背景</a:t>
            </a:r>
            <a:endParaRPr lang="en-US" altLang="ja-JP" dirty="0">
              <a:solidFill>
                <a:schemeClr val="tx2"/>
              </a:solidFill>
            </a:endParaRPr>
          </a:p>
          <a:p>
            <a:pPr marL="514350" indent="-514350">
              <a:buFont typeface="+mj-lt"/>
              <a:buAutoNum type="arabicPeriod"/>
            </a:pPr>
            <a:r>
              <a:rPr lang="ja-JP" altLang="en-US" dirty="0">
                <a:solidFill>
                  <a:schemeClr val="tx2"/>
                </a:solidFill>
              </a:rPr>
              <a:t>既存の神経回路網の非効率さについて</a:t>
            </a:r>
            <a:endParaRPr lang="en-US" altLang="ja-JP" dirty="0">
              <a:solidFill>
                <a:schemeClr val="tx2"/>
              </a:solidFill>
            </a:endParaRPr>
          </a:p>
          <a:p>
            <a:pPr marL="514350" indent="-514350">
              <a:buFont typeface="+mj-lt"/>
              <a:buAutoNum type="arabicPeriod"/>
            </a:pPr>
            <a:r>
              <a:rPr lang="ja-JP" altLang="en-US" dirty="0">
                <a:solidFill>
                  <a:schemeClr val="tx2"/>
                </a:solidFill>
              </a:rPr>
              <a:t>リアルタイム描画での条件による効率化の機会</a:t>
            </a:r>
            <a:endParaRPr lang="en-US" altLang="ja-JP" dirty="0">
              <a:solidFill>
                <a:schemeClr val="tx2"/>
              </a:solidFill>
            </a:endParaRPr>
          </a:p>
          <a:p>
            <a:pPr marL="514350" indent="-514350">
              <a:buFont typeface="+mj-lt"/>
              <a:buAutoNum type="arabicPeriod"/>
            </a:pPr>
            <a:r>
              <a:rPr lang="ja-JP" altLang="en-US" dirty="0"/>
              <a:t>非効率さを解決するアーキテクチャの提案</a:t>
            </a:r>
            <a:endParaRPr lang="en-US" altLang="ja-JP" dirty="0"/>
          </a:p>
          <a:p>
            <a:pPr marL="914400" lvl="1" indent="-457200">
              <a:buFont typeface="+mj-lt"/>
              <a:buAutoNum type="arabicPeriod"/>
            </a:pPr>
            <a:r>
              <a:rPr lang="ja-JP" altLang="en-US" dirty="0"/>
              <a:t>提案手法の概要</a:t>
            </a:r>
            <a:endParaRPr lang="en-US" altLang="ja-JP" dirty="0"/>
          </a:p>
          <a:p>
            <a:pPr marL="914400" lvl="1" indent="-457200">
              <a:buFont typeface="+mj-lt"/>
              <a:buAutoNum type="arabicPeriod"/>
            </a:pPr>
            <a:r>
              <a:rPr lang="ja-JP" altLang="en-US" dirty="0"/>
              <a:t>畳み込みカーネル</a:t>
            </a:r>
            <a:endParaRPr lang="en-US" altLang="ja-JP" dirty="0"/>
          </a:p>
          <a:p>
            <a:pPr marL="914400" lvl="1" indent="-457200">
              <a:buFont typeface="+mj-lt"/>
              <a:buAutoNum type="arabicPeriod"/>
            </a:pPr>
            <a:r>
              <a:rPr lang="ja-JP" altLang="en-US" dirty="0"/>
              <a:t>ハッシュ分業</a:t>
            </a:r>
            <a:endParaRPr lang="en-US" altLang="ja-JP" dirty="0"/>
          </a:p>
          <a:p>
            <a:pPr marL="914400" lvl="1" indent="-457200">
              <a:buFont typeface="+mj-lt"/>
              <a:buAutoNum type="arabicPeriod"/>
            </a:pPr>
            <a:r>
              <a:rPr lang="ja-JP" altLang="en-US" dirty="0"/>
              <a:t>高度構造化入力</a:t>
            </a:r>
            <a:endParaRPr lang="en-US" altLang="ja-JP" dirty="0"/>
          </a:p>
          <a:p>
            <a:pPr marL="914400" lvl="1" indent="-457200">
              <a:buFont typeface="+mj-lt"/>
              <a:buAutoNum type="arabicPeriod"/>
            </a:pPr>
            <a:r>
              <a:rPr lang="ja-JP" altLang="en-US" dirty="0"/>
              <a:t>教師データ生成</a:t>
            </a:r>
            <a:endParaRPr lang="en-US" altLang="ja-JP" dirty="0"/>
          </a:p>
          <a:p>
            <a:pPr marL="914400" lvl="1" indent="-457200">
              <a:buFont typeface="+mj-lt"/>
              <a:buAutoNum type="arabicPeriod"/>
            </a:pPr>
            <a:r>
              <a:rPr lang="ja-JP" altLang="en-US" dirty="0"/>
              <a:t>トレーニング</a:t>
            </a:r>
            <a:endParaRPr lang="en-US" altLang="ja-JP" dirty="0"/>
          </a:p>
          <a:p>
            <a:pPr marL="914400" lvl="1" indent="-457200">
              <a:buFont typeface="+mj-lt"/>
              <a:buAutoNum type="arabicPeriod"/>
            </a:pPr>
            <a:r>
              <a:rPr lang="ja-JP" altLang="en-US" dirty="0"/>
              <a:t>システムの実装</a:t>
            </a:r>
            <a:endParaRPr lang="en-US" altLang="ja-JP" dirty="0"/>
          </a:p>
          <a:p>
            <a:pPr marL="514350" indent="-514350">
              <a:buFont typeface="+mj-lt"/>
              <a:buAutoNum type="arabicPeriod"/>
            </a:pPr>
            <a:r>
              <a:rPr lang="ja-JP" altLang="en-US" dirty="0">
                <a:solidFill>
                  <a:schemeClr val="tx2"/>
                </a:solidFill>
              </a:rPr>
              <a:t>重要な論文のアーキテクチャの紹介</a:t>
            </a:r>
            <a:endParaRPr lang="en-US" altLang="ja-JP" dirty="0">
              <a:solidFill>
                <a:schemeClr val="tx2"/>
              </a:solidFill>
            </a:endParaRPr>
          </a:p>
          <a:p>
            <a:pPr marL="514350" indent="-514350">
              <a:buFont typeface="+mj-lt"/>
              <a:buAutoNum type="arabicPeriod"/>
            </a:pPr>
            <a:r>
              <a:rPr lang="ja-JP" altLang="en-US" dirty="0">
                <a:solidFill>
                  <a:schemeClr val="tx2"/>
                </a:solidFill>
              </a:rPr>
              <a:t>今後の予定</a:t>
            </a:r>
            <a:endParaRPr lang="en-US" altLang="ja-JP" dirty="0">
              <a:solidFill>
                <a:schemeClr val="tx2"/>
              </a:solidFill>
            </a:endParaRPr>
          </a:p>
          <a:p>
            <a:pPr marL="514350" indent="-514350">
              <a:buFont typeface="+mj-lt"/>
              <a:buAutoNum type="arabicPeriod"/>
            </a:pPr>
            <a:endParaRPr lang="ja-JP" altLang="en-US" dirty="0"/>
          </a:p>
        </p:txBody>
      </p:sp>
    </p:spTree>
    <p:extLst>
      <p:ext uri="{BB962C8B-B14F-4D97-AF65-F5344CB8AC3E}">
        <p14:creationId xmlns:p14="http://schemas.microsoft.com/office/powerpoint/2010/main" val="1622373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lstStyle/>
          <a:p>
            <a:r>
              <a:rPr lang="en-US" altLang="ja-JP" dirty="0"/>
              <a:t>5-1.</a:t>
            </a:r>
            <a:r>
              <a:rPr lang="ja-JP" altLang="en-US" dirty="0"/>
              <a:t> 提案する対策</a:t>
            </a:r>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p:txBody>
          <a:bodyPr>
            <a:normAutofit/>
          </a:bodyPr>
          <a:lstStyle/>
          <a:p>
            <a:r>
              <a:rPr lang="ja-JP" altLang="en-US" dirty="0"/>
              <a:t>下記の対策を講じる：</a:t>
            </a:r>
            <a:endParaRPr lang="en-US" altLang="ja-JP" dirty="0"/>
          </a:p>
          <a:p>
            <a:pPr marL="914400" lvl="1" indent="-457200">
              <a:buFont typeface="+mj-ea"/>
              <a:buAutoNum type="circleNumDbPlain"/>
            </a:pPr>
            <a:r>
              <a:rPr lang="ja-JP" altLang="en-US" dirty="0"/>
              <a:t>１ｘ１の畳み込みカーネルとすることでデータ依存性の問題を解決</a:t>
            </a:r>
            <a:endParaRPr lang="en-US" altLang="ja-JP" dirty="0"/>
          </a:p>
          <a:p>
            <a:pPr marL="914400" lvl="1" indent="-457200">
              <a:buFont typeface="+mj-ea"/>
              <a:buAutoNum type="circleNumDbPlain"/>
            </a:pPr>
            <a:r>
              <a:rPr lang="ja-JP" altLang="en-US" dirty="0"/>
              <a:t>１６ｘ１６の独立タイルとすることでデータがレジスタに収まり、</a:t>
            </a:r>
            <a:br>
              <a:rPr lang="en-US" altLang="ja-JP" dirty="0"/>
            </a:br>
            <a:r>
              <a:rPr lang="ja-JP" altLang="en-US" dirty="0"/>
              <a:t>レイヤー推移の同期の問題を解決</a:t>
            </a:r>
            <a:endParaRPr lang="en-US" altLang="ja-JP" dirty="0"/>
          </a:p>
          <a:p>
            <a:pPr marL="914400" lvl="1" indent="-457200">
              <a:buFont typeface="+mj-ea"/>
              <a:buAutoNum type="circleNumDbPlain"/>
            </a:pPr>
            <a:r>
              <a:rPr lang="ja-JP" altLang="en-US" dirty="0"/>
              <a:t>タイルで応用される神経回路網が、そのタイルに関係あるチャンネルだけを利用する</a:t>
            </a:r>
            <a:endParaRPr lang="en-US" altLang="ja-JP" dirty="0"/>
          </a:p>
        </p:txBody>
      </p:sp>
    </p:spTree>
    <p:extLst>
      <p:ext uri="{BB962C8B-B14F-4D97-AF65-F5344CB8AC3E}">
        <p14:creationId xmlns:p14="http://schemas.microsoft.com/office/powerpoint/2010/main" val="676847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87E94302-E9CC-4D58-AFAA-B73654FAA2FC}"/>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lstStyle/>
          <a:p>
            <a:r>
              <a:rPr lang="en-US" altLang="ja-JP" dirty="0"/>
              <a:t>5-2.</a:t>
            </a:r>
            <a:r>
              <a:rPr lang="ja-JP" altLang="en-US" dirty="0"/>
              <a:t> １ｘ１の畳み込みカーネル</a:t>
            </a:r>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a:xfrm>
            <a:off x="368490" y="1211890"/>
            <a:ext cx="5063319" cy="5097431"/>
          </a:xfrm>
        </p:spPr>
        <p:txBody>
          <a:bodyPr/>
          <a:lstStyle/>
          <a:p>
            <a:r>
              <a:rPr lang="ja-JP" altLang="en-US" dirty="0"/>
              <a:t>計算処理が減少する</a:t>
            </a:r>
            <a:endParaRPr lang="en-US" altLang="ja-JP" dirty="0"/>
          </a:p>
          <a:p>
            <a:r>
              <a:rPr lang="ja-JP" altLang="en-US" dirty="0"/>
              <a:t>データ依存性がなくなる</a:t>
            </a:r>
            <a:endParaRPr lang="en-US" altLang="ja-JP" dirty="0"/>
          </a:p>
          <a:p>
            <a:r>
              <a:rPr lang="ja-JP" altLang="en-US" dirty="0"/>
              <a:t>ピクセルのチャンネルを吟味する必要がある</a:t>
            </a:r>
            <a:endParaRPr lang="en-US" altLang="ja-JP" dirty="0"/>
          </a:p>
          <a:p>
            <a:endParaRPr lang="en-US" altLang="ja-JP" dirty="0"/>
          </a:p>
          <a:p>
            <a:r>
              <a:rPr lang="ja-JP" altLang="en-US" dirty="0"/>
              <a:t>周囲の情報を用いない単純な神経回路網</a:t>
            </a:r>
            <a:endParaRPr lang="en-US" altLang="ja-JP" dirty="0"/>
          </a:p>
          <a:p>
            <a:pPr lvl="1"/>
            <a:r>
              <a:rPr lang="ja-JP" altLang="en-US" dirty="0"/>
              <a:t>顔の、ある特定の位置を描画することにのみ特化</a:t>
            </a:r>
            <a:endParaRPr lang="en-US" altLang="ja-JP" dirty="0"/>
          </a:p>
          <a:p>
            <a:endParaRPr lang="ja-JP" altLang="en-US" dirty="0"/>
          </a:p>
        </p:txBody>
      </p:sp>
      <p:pic>
        <p:nvPicPr>
          <p:cNvPr id="5" name="図 4" descr="テキスト, 地図 が含まれている画像&#10;&#10;自動的に生成された説明">
            <a:extLst>
              <a:ext uri="{FF2B5EF4-FFF2-40B4-BE49-F238E27FC236}">
                <a16:creationId xmlns:a16="http://schemas.microsoft.com/office/drawing/2014/main" id="{D62506F6-F36E-4B26-83D2-0EC02254F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381" y="1690689"/>
            <a:ext cx="6058418" cy="5167311"/>
          </a:xfrm>
          <a:prstGeom prst="rect">
            <a:avLst/>
          </a:prstGeom>
        </p:spPr>
      </p:pic>
    </p:spTree>
    <p:extLst>
      <p:ext uri="{BB962C8B-B14F-4D97-AF65-F5344CB8AC3E}">
        <p14:creationId xmlns:p14="http://schemas.microsoft.com/office/powerpoint/2010/main" val="3882175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E892A832-7E39-42E6-9550-5B44F0A09043}"/>
              </a:ext>
            </a:extLst>
          </p:cNvPr>
          <p:cNvPicPr>
            <a:picLocks noChangeAspect="1"/>
          </p:cNvPicPr>
          <p:nvPr/>
        </p:nvPicPr>
        <p:blipFill>
          <a:blip r:embed="rId3"/>
          <a:stretch>
            <a:fillRect/>
          </a:stretch>
        </p:blipFill>
        <p:spPr>
          <a:xfrm>
            <a:off x="6192052" y="68625"/>
            <a:ext cx="3667253" cy="2754265"/>
          </a:xfrm>
          <a:prstGeom prst="rect">
            <a:avLst/>
          </a:prstGeom>
        </p:spPr>
      </p:pic>
      <p:sp>
        <p:nvSpPr>
          <p:cNvPr id="8" name="正方形/長方形 7">
            <a:extLst>
              <a:ext uri="{FF2B5EF4-FFF2-40B4-BE49-F238E27FC236}">
                <a16:creationId xmlns:a16="http://schemas.microsoft.com/office/drawing/2014/main" id="{68956C13-269B-4539-9F7F-0AB8CDD1A27B}"/>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lstStyle/>
          <a:p>
            <a:r>
              <a:rPr lang="en-US" altLang="ja-JP" dirty="0"/>
              <a:t>5-3.</a:t>
            </a:r>
            <a:r>
              <a:rPr lang="ja-JP" altLang="en-US" dirty="0"/>
              <a:t> 分業</a:t>
            </a:r>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a:xfrm>
            <a:off x="122830" y="1211890"/>
            <a:ext cx="5885187" cy="5097431"/>
          </a:xfrm>
        </p:spPr>
        <p:txBody>
          <a:bodyPr>
            <a:normAutofit fontScale="92500"/>
          </a:bodyPr>
          <a:lstStyle/>
          <a:p>
            <a:r>
              <a:rPr lang="ja-JP" altLang="en-US" dirty="0"/>
              <a:t>産業革命の時、全体的に優秀な</a:t>
            </a:r>
            <a:br>
              <a:rPr lang="en-US" altLang="ja-JP" dirty="0"/>
            </a:br>
            <a:r>
              <a:rPr lang="ja-JP" altLang="en-US" dirty="0"/>
              <a:t>職人が狭い知識の専門家に</a:t>
            </a:r>
            <a:br>
              <a:rPr lang="en-US" altLang="ja-JP" dirty="0"/>
            </a:br>
            <a:r>
              <a:rPr lang="ja-JP" altLang="en-US" dirty="0"/>
              <a:t>差し替えられた</a:t>
            </a:r>
            <a:endParaRPr lang="en-US" altLang="ja-JP" dirty="0"/>
          </a:p>
          <a:p>
            <a:pPr lvl="4"/>
            <a:endParaRPr lang="en-US" altLang="ja-JP" dirty="0"/>
          </a:p>
          <a:p>
            <a:r>
              <a:rPr lang="ja-JP" altLang="en-US" dirty="0"/>
              <a:t>神経回路網にもそのような</a:t>
            </a:r>
            <a:br>
              <a:rPr lang="en-US" altLang="ja-JP" dirty="0"/>
            </a:br>
            <a:r>
              <a:rPr lang="en-US" altLang="ja-JP" dirty="0"/>
              <a:t>Deskilling(</a:t>
            </a:r>
            <a:r>
              <a:rPr lang="ja-JP" altLang="en-US" dirty="0"/>
              <a:t>脱スキル化</a:t>
            </a:r>
            <a:r>
              <a:rPr lang="en-US" altLang="ja-JP" dirty="0"/>
              <a:t>)</a:t>
            </a:r>
            <a:r>
              <a:rPr lang="ja-JP" altLang="en-US" dirty="0"/>
              <a:t>を</a:t>
            </a:r>
            <a:br>
              <a:rPr lang="en-US" altLang="ja-JP" dirty="0"/>
            </a:br>
            <a:r>
              <a:rPr lang="ja-JP" altLang="en-US" dirty="0"/>
              <a:t>応用する</a:t>
            </a:r>
            <a:endParaRPr lang="en-US" altLang="ja-JP" dirty="0"/>
          </a:p>
          <a:p>
            <a:pPr lvl="4"/>
            <a:endParaRPr lang="en-US" altLang="ja-JP" dirty="0"/>
          </a:p>
          <a:p>
            <a:r>
              <a:rPr lang="ja-JP" altLang="en-US" dirty="0"/>
              <a:t>トレーニングの入力と</a:t>
            </a:r>
            <a:br>
              <a:rPr lang="en-US" altLang="ja-JP" dirty="0"/>
            </a:br>
            <a:r>
              <a:rPr lang="ja-JP" altLang="en-US" dirty="0"/>
              <a:t>応用の入力が合っているなら</a:t>
            </a:r>
            <a:br>
              <a:rPr lang="en-US" altLang="ja-JP" dirty="0"/>
            </a:br>
            <a:r>
              <a:rPr lang="ja-JP" altLang="en-US" dirty="0"/>
              <a:t>狭いドメインでも問題ない</a:t>
            </a:r>
            <a:endParaRPr lang="en-US" altLang="ja-JP" dirty="0"/>
          </a:p>
        </p:txBody>
      </p:sp>
      <p:pic>
        <p:nvPicPr>
          <p:cNvPr id="7" name="図 6" descr="屋外, フェンス, 建物, 写真 が含まれている画像&#10;&#10;自動的に生成された説明">
            <a:extLst>
              <a:ext uri="{FF2B5EF4-FFF2-40B4-BE49-F238E27FC236}">
                <a16:creationId xmlns:a16="http://schemas.microsoft.com/office/drawing/2014/main" id="{A7215A55-C93E-4841-BF86-5793733D9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984" y="2712469"/>
            <a:ext cx="6008016" cy="4145531"/>
          </a:xfrm>
          <a:prstGeom prst="rect">
            <a:avLst/>
          </a:prstGeom>
        </p:spPr>
      </p:pic>
      <p:cxnSp>
        <p:nvCxnSpPr>
          <p:cNvPr id="11" name="コネクタ: カギ線 10">
            <a:extLst>
              <a:ext uri="{FF2B5EF4-FFF2-40B4-BE49-F238E27FC236}">
                <a16:creationId xmlns:a16="http://schemas.microsoft.com/office/drawing/2014/main" id="{D7163968-359F-4D09-98B9-5CC3C85E62F0}"/>
              </a:ext>
            </a:extLst>
          </p:cNvPr>
          <p:cNvCxnSpPr>
            <a:cxnSpLocks/>
            <a:stCxn id="13" idx="3"/>
          </p:cNvCxnSpPr>
          <p:nvPr/>
        </p:nvCxnSpPr>
        <p:spPr>
          <a:xfrm>
            <a:off x="9859305" y="1445758"/>
            <a:ext cx="1092101" cy="1377132"/>
          </a:xfrm>
          <a:prstGeom prst="bentConnector2">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993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lstStyle/>
          <a:p>
            <a:r>
              <a:rPr lang="en-US" altLang="ja-JP" dirty="0"/>
              <a:t>5-3.</a:t>
            </a:r>
            <a:r>
              <a:rPr lang="ja-JP" altLang="en-US" dirty="0"/>
              <a:t> 「ハッシュ分業」</a:t>
            </a:r>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p:txBody>
          <a:bodyPr>
            <a:normAutofit/>
          </a:bodyPr>
          <a:lstStyle/>
          <a:p>
            <a:r>
              <a:rPr lang="ja-JP" altLang="en-US" dirty="0"/>
              <a:t>ドメインを管理するため、</a:t>
            </a:r>
            <a:br>
              <a:rPr lang="en-US" altLang="ja-JP" dirty="0"/>
            </a:br>
            <a:r>
              <a:rPr lang="ja-JP" altLang="en-US" dirty="0"/>
              <a:t>タイルのピクセル内容からハッシュを計算</a:t>
            </a:r>
            <a:endParaRPr lang="en-US" altLang="ja-JP" dirty="0"/>
          </a:p>
          <a:p>
            <a:r>
              <a:rPr lang="ja-JP" altLang="en-US" dirty="0"/>
              <a:t>疑似コード：</a:t>
            </a:r>
            <a:br>
              <a:rPr lang="en-US" altLang="ja-JP" dirty="0"/>
            </a:br>
            <a:r>
              <a:rPr lang="en-US" altLang="ja-JP" dirty="0"/>
              <a:t>	for( pixel in tile ) { </a:t>
            </a:r>
            <a:r>
              <a:rPr lang="en-US" altLang="ja-JP" dirty="0" err="1"/>
              <a:t>hash_u</a:t>
            </a:r>
            <a:r>
              <a:rPr lang="en-US" altLang="ja-JP" dirty="0"/>
              <a:t> |= (1&lt;&lt;</a:t>
            </a:r>
            <a:r>
              <a:rPr lang="en-US" altLang="ja-JP" dirty="0" err="1"/>
              <a:t>pixel.u</a:t>
            </a:r>
            <a:r>
              <a:rPr lang="en-US" altLang="ja-JP" dirty="0"/>
              <a:t>) }</a:t>
            </a:r>
            <a:br>
              <a:rPr lang="en-US" altLang="ja-JP" dirty="0"/>
            </a:br>
            <a:r>
              <a:rPr lang="en-US" altLang="ja-JP" dirty="0"/>
              <a:t>	for( pixel in tile ) { </a:t>
            </a:r>
            <a:r>
              <a:rPr lang="en-US" altLang="ja-JP" dirty="0" err="1"/>
              <a:t>hash_v</a:t>
            </a:r>
            <a:r>
              <a:rPr lang="en-US" altLang="ja-JP" dirty="0"/>
              <a:t> |= (1&lt;&lt;</a:t>
            </a:r>
            <a:r>
              <a:rPr lang="en-US" altLang="ja-JP" dirty="0" err="1"/>
              <a:t>pixel.v</a:t>
            </a:r>
            <a:r>
              <a:rPr lang="en-US" altLang="ja-JP" dirty="0"/>
              <a:t>) }</a:t>
            </a:r>
          </a:p>
          <a:p>
            <a:pPr lvl="4"/>
            <a:endParaRPr lang="en-US" altLang="ja-JP" dirty="0"/>
          </a:p>
          <a:p>
            <a:r>
              <a:rPr lang="ja-JP" altLang="en-US" dirty="0"/>
              <a:t>３</a:t>
            </a:r>
            <a:r>
              <a:rPr lang="en-US" altLang="ja-JP" dirty="0"/>
              <a:t>D</a:t>
            </a:r>
            <a:r>
              <a:rPr lang="ja-JP" altLang="en-US" dirty="0"/>
              <a:t>モデルのもつテクスチャ</a:t>
            </a:r>
            <a:r>
              <a:rPr lang="en-US" altLang="ja-JP" dirty="0"/>
              <a:t>UV</a:t>
            </a:r>
            <a:r>
              <a:rPr lang="ja-JP" altLang="en-US" dirty="0"/>
              <a:t>は理想的</a:t>
            </a:r>
            <a:endParaRPr lang="en-US" altLang="ja-JP" dirty="0"/>
          </a:p>
          <a:p>
            <a:pPr lvl="1"/>
            <a:r>
              <a:rPr lang="ja-JP" altLang="en-US" dirty="0"/>
              <a:t>基本は０→１</a:t>
            </a:r>
            <a:endParaRPr lang="en-US" altLang="ja-JP" dirty="0"/>
          </a:p>
          <a:p>
            <a:pPr lvl="1"/>
            <a:r>
              <a:rPr lang="ja-JP" altLang="en-US" dirty="0"/>
              <a:t>その上にスケーリングする（例えば８倍） </a:t>
            </a:r>
            <a:endParaRPr lang="en-US" altLang="ja-JP" dirty="0"/>
          </a:p>
          <a:p>
            <a:r>
              <a:rPr lang="ja-JP" altLang="en-US" dirty="0"/>
              <a:t>「配列</a:t>
            </a:r>
            <a:r>
              <a:rPr lang="en-US" altLang="ja-JP" dirty="0"/>
              <a:t>index</a:t>
            </a:r>
            <a:r>
              <a:rPr lang="ja-JP" altLang="en-US" dirty="0"/>
              <a:t>＝ハッシュ」で重みを効率的にロードできる</a:t>
            </a:r>
          </a:p>
        </p:txBody>
      </p:sp>
    </p:spTree>
    <p:extLst>
      <p:ext uri="{BB962C8B-B14F-4D97-AF65-F5344CB8AC3E}">
        <p14:creationId xmlns:p14="http://schemas.microsoft.com/office/powerpoint/2010/main" val="4283538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BD15247-6A65-4A9D-93B9-D24FBBD148D8}"/>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6A7DEEBC-8BA2-4D66-9BD0-B159488F8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013" y="0"/>
            <a:ext cx="8666987" cy="6858000"/>
          </a:xfrm>
          <a:prstGeom prst="rect">
            <a:avLst/>
          </a:prstGeom>
        </p:spPr>
      </p:pic>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normAutofit/>
          </a:bodyPr>
          <a:lstStyle/>
          <a:p>
            <a:r>
              <a:rPr lang="en-US" altLang="ja-JP" sz="4000" dirty="0"/>
              <a:t>5-3.</a:t>
            </a:r>
            <a:r>
              <a:rPr lang="ja-JP" altLang="en-US" sz="4000" dirty="0"/>
              <a:t> 「ハッシュ分業」</a:t>
            </a:r>
            <a:endParaRPr kumimoji="1" lang="ja-JP" altLang="en-US" sz="4000" dirty="0"/>
          </a:p>
        </p:txBody>
      </p:sp>
    </p:spTree>
    <p:extLst>
      <p:ext uri="{BB962C8B-B14F-4D97-AF65-F5344CB8AC3E}">
        <p14:creationId xmlns:p14="http://schemas.microsoft.com/office/powerpoint/2010/main" val="878201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BD15247-6A65-4A9D-93B9-D24FBBD148D8}"/>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 name="図 4" descr="テキスト が含まれている画像&#10;&#10;自動的に生成された説明">
            <a:extLst>
              <a:ext uri="{FF2B5EF4-FFF2-40B4-BE49-F238E27FC236}">
                <a16:creationId xmlns:a16="http://schemas.microsoft.com/office/drawing/2014/main" id="{AEFCC0BE-1558-42DB-B7AF-B9D0BDE03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013" y="-1"/>
            <a:ext cx="8666987" cy="6858000"/>
          </a:xfrm>
          <a:prstGeom prst="rect">
            <a:avLst/>
          </a:prstGeom>
        </p:spPr>
      </p:pic>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normAutofit/>
          </a:bodyPr>
          <a:lstStyle/>
          <a:p>
            <a:r>
              <a:rPr lang="en-US" altLang="ja-JP" sz="4000" dirty="0"/>
              <a:t>5-3.</a:t>
            </a:r>
            <a:r>
              <a:rPr lang="ja-JP" altLang="en-US" sz="4000" dirty="0"/>
              <a:t> 「ハッシュ分業」</a:t>
            </a:r>
            <a:endParaRPr kumimoji="1" lang="ja-JP" altLang="en-US" sz="4000" dirty="0"/>
          </a:p>
        </p:txBody>
      </p:sp>
    </p:spTree>
    <p:extLst>
      <p:ext uri="{BB962C8B-B14F-4D97-AF65-F5344CB8AC3E}">
        <p14:creationId xmlns:p14="http://schemas.microsoft.com/office/powerpoint/2010/main" val="913180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BD15247-6A65-4A9D-93B9-D24FBBD148D8}"/>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descr="テキスト が含まれている画像&#10;&#10;自動的に生成された説明">
            <a:extLst>
              <a:ext uri="{FF2B5EF4-FFF2-40B4-BE49-F238E27FC236}">
                <a16:creationId xmlns:a16="http://schemas.microsoft.com/office/drawing/2014/main" id="{9D581D1F-5DA7-46F5-AA1D-3AD32CCE2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013" y="0"/>
            <a:ext cx="8666987" cy="6858000"/>
          </a:xfrm>
          <a:prstGeom prst="rect">
            <a:avLst/>
          </a:prstGeom>
        </p:spPr>
      </p:pic>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normAutofit/>
          </a:bodyPr>
          <a:lstStyle/>
          <a:p>
            <a:r>
              <a:rPr lang="en-US" altLang="ja-JP" sz="4000" dirty="0"/>
              <a:t>5-3.</a:t>
            </a:r>
            <a:r>
              <a:rPr lang="ja-JP" altLang="en-US" sz="4000" dirty="0"/>
              <a:t> 「ハッシュ分業」</a:t>
            </a:r>
            <a:endParaRPr kumimoji="1" lang="ja-JP" altLang="en-US" sz="4000" dirty="0"/>
          </a:p>
        </p:txBody>
      </p:sp>
    </p:spTree>
    <p:extLst>
      <p:ext uri="{BB962C8B-B14F-4D97-AF65-F5344CB8AC3E}">
        <p14:creationId xmlns:p14="http://schemas.microsoft.com/office/powerpoint/2010/main" val="3656471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BD15247-6A65-4A9D-93B9-D24FBBD148D8}"/>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 name="図 4" descr="テキスト が含まれている画像&#10;&#10;自動的に生成された説明">
            <a:extLst>
              <a:ext uri="{FF2B5EF4-FFF2-40B4-BE49-F238E27FC236}">
                <a16:creationId xmlns:a16="http://schemas.microsoft.com/office/drawing/2014/main" id="{01223F8B-9E5D-4941-844D-F7A9A0B5C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013" y="0"/>
            <a:ext cx="8666987" cy="6858000"/>
          </a:xfrm>
          <a:prstGeom prst="rect">
            <a:avLst/>
          </a:prstGeom>
        </p:spPr>
      </p:pic>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normAutofit/>
          </a:bodyPr>
          <a:lstStyle/>
          <a:p>
            <a:r>
              <a:rPr lang="en-US" altLang="ja-JP" sz="4000" dirty="0"/>
              <a:t>5-3.</a:t>
            </a:r>
            <a:r>
              <a:rPr lang="ja-JP" altLang="en-US" sz="4000" dirty="0"/>
              <a:t> 「ハッシュ分業」</a:t>
            </a:r>
            <a:endParaRPr kumimoji="1" lang="ja-JP" altLang="en-US" sz="4000" dirty="0"/>
          </a:p>
        </p:txBody>
      </p:sp>
    </p:spTree>
    <p:extLst>
      <p:ext uri="{BB962C8B-B14F-4D97-AF65-F5344CB8AC3E}">
        <p14:creationId xmlns:p14="http://schemas.microsoft.com/office/powerpoint/2010/main" val="650867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BD15247-6A65-4A9D-93B9-D24FBBD148D8}"/>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descr="テキスト が含まれている画像&#10;&#10;自動的に生成された説明">
            <a:extLst>
              <a:ext uri="{FF2B5EF4-FFF2-40B4-BE49-F238E27FC236}">
                <a16:creationId xmlns:a16="http://schemas.microsoft.com/office/drawing/2014/main" id="{745C9B8A-9427-4792-AF8B-EC9EF05F7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013" y="0"/>
            <a:ext cx="8666987" cy="6858000"/>
          </a:xfrm>
          <a:prstGeom prst="rect">
            <a:avLst/>
          </a:prstGeom>
        </p:spPr>
      </p:pic>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normAutofit/>
          </a:bodyPr>
          <a:lstStyle/>
          <a:p>
            <a:r>
              <a:rPr lang="en-US" altLang="ja-JP" sz="4000" dirty="0"/>
              <a:t>5-3.</a:t>
            </a:r>
            <a:r>
              <a:rPr lang="ja-JP" altLang="en-US" sz="4000" dirty="0"/>
              <a:t> 「ハッシュ分業」</a:t>
            </a:r>
            <a:endParaRPr kumimoji="1" lang="ja-JP" altLang="en-US" sz="4000" dirty="0"/>
          </a:p>
        </p:txBody>
      </p:sp>
    </p:spTree>
    <p:extLst>
      <p:ext uri="{BB962C8B-B14F-4D97-AF65-F5344CB8AC3E}">
        <p14:creationId xmlns:p14="http://schemas.microsoft.com/office/powerpoint/2010/main" val="1574085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0AFBCA-F37C-404A-B041-C2A13646D8DE}"/>
              </a:ext>
            </a:extLst>
          </p:cNvPr>
          <p:cNvSpPr>
            <a:spLocks noGrp="1"/>
          </p:cNvSpPr>
          <p:nvPr>
            <p:ph type="title"/>
          </p:nvPr>
        </p:nvSpPr>
        <p:spPr/>
        <p:txBody>
          <a:bodyPr/>
          <a:lstStyle/>
          <a:p>
            <a:r>
              <a:rPr lang="en-US" altLang="ja-JP" dirty="0"/>
              <a:t>1-</a:t>
            </a:r>
            <a:r>
              <a:rPr kumimoji="1" lang="en-US" altLang="ja-JP" dirty="0"/>
              <a:t>1. </a:t>
            </a:r>
            <a:r>
              <a:rPr kumimoji="1" lang="ja-JP" altLang="en-US" dirty="0"/>
              <a:t>自己紹介</a:t>
            </a:r>
          </a:p>
        </p:txBody>
      </p:sp>
      <p:sp>
        <p:nvSpPr>
          <p:cNvPr id="3" name="コンテンツ プレースホルダー 2">
            <a:extLst>
              <a:ext uri="{FF2B5EF4-FFF2-40B4-BE49-F238E27FC236}">
                <a16:creationId xmlns:a16="http://schemas.microsoft.com/office/drawing/2014/main" id="{7E096196-9270-45D6-BA2C-08C5CFD54B69}"/>
              </a:ext>
            </a:extLst>
          </p:cNvPr>
          <p:cNvSpPr>
            <a:spLocks noGrp="1"/>
          </p:cNvSpPr>
          <p:nvPr>
            <p:ph idx="1"/>
          </p:nvPr>
        </p:nvSpPr>
        <p:spPr/>
        <p:txBody>
          <a:bodyPr/>
          <a:lstStyle/>
          <a:p>
            <a:r>
              <a:rPr lang="ja-JP" altLang="en-US" dirty="0"/>
              <a:t>フレドリック・オット・マックス・</a:t>
            </a:r>
            <a:br>
              <a:rPr lang="en-US" altLang="ja-JP" dirty="0"/>
            </a:br>
            <a:r>
              <a:rPr lang="ja-JP" altLang="en-US" dirty="0"/>
              <a:t>フォルケ・ヘルツベルユ</a:t>
            </a:r>
            <a:endParaRPr lang="en-US" altLang="ja-JP" dirty="0"/>
          </a:p>
          <a:p>
            <a:r>
              <a:rPr kumimoji="1" lang="ja-JP" altLang="en-US" dirty="0"/>
              <a:t>スウェーデン出身</a:t>
            </a:r>
            <a:endParaRPr kumimoji="1" lang="en-US" altLang="ja-JP" dirty="0"/>
          </a:p>
          <a:p>
            <a:r>
              <a:rPr kumimoji="1" lang="ja-JP" altLang="en-US" dirty="0"/>
              <a:t>シリコンスタジオ株式会社</a:t>
            </a:r>
            <a:endParaRPr kumimoji="1" lang="en-US" altLang="ja-JP" dirty="0"/>
          </a:p>
          <a:p>
            <a:pPr lvl="1"/>
            <a:r>
              <a:rPr kumimoji="1" lang="ja-JP" altLang="en-US" dirty="0"/>
              <a:t>入社</a:t>
            </a:r>
            <a:r>
              <a:rPr kumimoji="1" lang="en-US" altLang="ja-JP" dirty="0"/>
              <a:t>6</a:t>
            </a:r>
            <a:r>
              <a:rPr kumimoji="1" lang="ja-JP" altLang="en-US" dirty="0"/>
              <a:t>年目、研究開発室所属</a:t>
            </a:r>
            <a:endParaRPr kumimoji="1" lang="en-US" altLang="ja-JP" dirty="0"/>
          </a:p>
          <a:p>
            <a:r>
              <a:rPr lang="ja-JP" altLang="en-US" dirty="0"/>
              <a:t>前職：</a:t>
            </a:r>
            <a:r>
              <a:rPr lang="zh-CN" altLang="en-US" dirty="0"/>
              <a:t>北京红剑公司，</a:t>
            </a:r>
            <a:r>
              <a:rPr lang="ja-JP" altLang="en-US" dirty="0"/>
              <a:t>量子化学の</a:t>
            </a:r>
            <a:r>
              <a:rPr lang="en-US" altLang="ja-JP" dirty="0"/>
              <a:t>GPGPU</a:t>
            </a:r>
            <a:r>
              <a:rPr lang="ja-JP" altLang="en-US" dirty="0"/>
              <a:t>開発（北京）</a:t>
            </a:r>
            <a:br>
              <a:rPr lang="en-US" altLang="ja-JP" dirty="0"/>
            </a:br>
            <a:r>
              <a:rPr lang="ja-JP" altLang="en-US" dirty="0"/>
              <a:t>　　　</a:t>
            </a:r>
            <a:r>
              <a:rPr lang="en-US" altLang="ja-JP" dirty="0"/>
              <a:t>Ericsson</a:t>
            </a:r>
            <a:r>
              <a:rPr lang="ja-JP" altLang="en-US" dirty="0"/>
              <a:t>（ストックホルム）</a:t>
            </a:r>
          </a:p>
          <a:p>
            <a:endParaRPr kumimoji="1" lang="ja-JP" altLang="en-US" dirty="0"/>
          </a:p>
        </p:txBody>
      </p:sp>
    </p:spTree>
    <p:extLst>
      <p:ext uri="{BB962C8B-B14F-4D97-AF65-F5344CB8AC3E}">
        <p14:creationId xmlns:p14="http://schemas.microsoft.com/office/powerpoint/2010/main" val="3964205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BD15247-6A65-4A9D-93B9-D24FBBD148D8}"/>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 name="図 4" descr="テキスト が含まれている画像&#10;&#10;自動的に生成された説明">
            <a:extLst>
              <a:ext uri="{FF2B5EF4-FFF2-40B4-BE49-F238E27FC236}">
                <a16:creationId xmlns:a16="http://schemas.microsoft.com/office/drawing/2014/main" id="{4272887A-9580-44F2-B796-A345A12B0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013" y="0"/>
            <a:ext cx="8666987" cy="6858000"/>
          </a:xfrm>
          <a:prstGeom prst="rect">
            <a:avLst/>
          </a:prstGeom>
        </p:spPr>
      </p:pic>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normAutofit/>
          </a:bodyPr>
          <a:lstStyle/>
          <a:p>
            <a:r>
              <a:rPr lang="en-US" altLang="ja-JP" sz="4000" dirty="0"/>
              <a:t>5-3.</a:t>
            </a:r>
            <a:r>
              <a:rPr lang="ja-JP" altLang="en-US" sz="4000" dirty="0"/>
              <a:t> 「ハッシュ分業」</a:t>
            </a:r>
            <a:endParaRPr kumimoji="1" lang="ja-JP" altLang="en-US" sz="4000" dirty="0"/>
          </a:p>
        </p:txBody>
      </p:sp>
    </p:spTree>
    <p:extLst>
      <p:ext uri="{BB962C8B-B14F-4D97-AF65-F5344CB8AC3E}">
        <p14:creationId xmlns:p14="http://schemas.microsoft.com/office/powerpoint/2010/main" val="2795425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BD15247-6A65-4A9D-93B9-D24FBBD148D8}"/>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77561CC7-4993-4854-B889-1F4FA6ECD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013" y="0"/>
            <a:ext cx="8666987" cy="6858000"/>
          </a:xfrm>
          <a:prstGeom prst="rect">
            <a:avLst/>
          </a:prstGeom>
        </p:spPr>
      </p:pic>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normAutofit/>
          </a:bodyPr>
          <a:lstStyle/>
          <a:p>
            <a:r>
              <a:rPr lang="en-US" altLang="ja-JP" sz="4000" dirty="0"/>
              <a:t>5-3.</a:t>
            </a:r>
            <a:r>
              <a:rPr lang="ja-JP" altLang="en-US" sz="4000" dirty="0"/>
              <a:t> 「ハッシュ分業」</a:t>
            </a:r>
            <a:endParaRPr kumimoji="1" lang="ja-JP" altLang="en-US" sz="4000" dirty="0"/>
          </a:p>
        </p:txBody>
      </p:sp>
    </p:spTree>
    <p:extLst>
      <p:ext uri="{BB962C8B-B14F-4D97-AF65-F5344CB8AC3E}">
        <p14:creationId xmlns:p14="http://schemas.microsoft.com/office/powerpoint/2010/main" val="114210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BD15247-6A65-4A9D-93B9-D24FBBD148D8}"/>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 name="図 4" descr="テキスト が含まれている画像&#10;&#10;自動的に生成された説明">
            <a:extLst>
              <a:ext uri="{FF2B5EF4-FFF2-40B4-BE49-F238E27FC236}">
                <a16:creationId xmlns:a16="http://schemas.microsoft.com/office/drawing/2014/main" id="{289683A1-6908-4B92-AA41-6EBEA176B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013" y="0"/>
            <a:ext cx="8666987" cy="6858000"/>
          </a:xfrm>
          <a:prstGeom prst="rect">
            <a:avLst/>
          </a:prstGeom>
        </p:spPr>
      </p:pic>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normAutofit/>
          </a:bodyPr>
          <a:lstStyle/>
          <a:p>
            <a:r>
              <a:rPr lang="en-US" altLang="ja-JP" sz="4000" dirty="0"/>
              <a:t>5-3.</a:t>
            </a:r>
            <a:r>
              <a:rPr lang="ja-JP" altLang="en-US" sz="4000" dirty="0"/>
              <a:t> 「ハッシュ分業」</a:t>
            </a:r>
            <a:endParaRPr kumimoji="1" lang="ja-JP" altLang="en-US" sz="4000" dirty="0"/>
          </a:p>
        </p:txBody>
      </p:sp>
    </p:spTree>
    <p:extLst>
      <p:ext uri="{BB962C8B-B14F-4D97-AF65-F5344CB8AC3E}">
        <p14:creationId xmlns:p14="http://schemas.microsoft.com/office/powerpoint/2010/main" val="1811248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BD15247-6A65-4A9D-93B9-D24FBBD148D8}"/>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3BC4FB75-078E-4EE5-9C2C-C09E9FBE5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013" y="0"/>
            <a:ext cx="8666987" cy="6858000"/>
          </a:xfrm>
          <a:prstGeom prst="rect">
            <a:avLst/>
          </a:prstGeom>
        </p:spPr>
      </p:pic>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normAutofit/>
          </a:bodyPr>
          <a:lstStyle/>
          <a:p>
            <a:r>
              <a:rPr lang="en-US" altLang="ja-JP" sz="4000" dirty="0"/>
              <a:t>5-3.</a:t>
            </a:r>
            <a:r>
              <a:rPr lang="ja-JP" altLang="en-US" sz="4000" dirty="0"/>
              <a:t> 「ハッシュ分業」</a:t>
            </a:r>
            <a:endParaRPr kumimoji="1" lang="ja-JP" altLang="en-US" sz="4000" dirty="0"/>
          </a:p>
        </p:txBody>
      </p:sp>
    </p:spTree>
    <p:extLst>
      <p:ext uri="{BB962C8B-B14F-4D97-AF65-F5344CB8AC3E}">
        <p14:creationId xmlns:p14="http://schemas.microsoft.com/office/powerpoint/2010/main" val="3518237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BD15247-6A65-4A9D-93B9-D24FBBD148D8}"/>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 name="図 4" descr="テキスト が含まれている画像&#10;&#10;自動的に生成された説明">
            <a:extLst>
              <a:ext uri="{FF2B5EF4-FFF2-40B4-BE49-F238E27FC236}">
                <a16:creationId xmlns:a16="http://schemas.microsoft.com/office/drawing/2014/main" id="{CE7769EB-7ED3-4208-A7E5-0C69E3628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013" y="-1"/>
            <a:ext cx="8666987" cy="6858000"/>
          </a:xfrm>
          <a:prstGeom prst="rect">
            <a:avLst/>
          </a:prstGeom>
        </p:spPr>
      </p:pic>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normAutofit/>
          </a:bodyPr>
          <a:lstStyle/>
          <a:p>
            <a:r>
              <a:rPr lang="en-US" altLang="ja-JP" sz="4000" dirty="0"/>
              <a:t>5-3.</a:t>
            </a:r>
            <a:r>
              <a:rPr lang="ja-JP" altLang="en-US" sz="4000" dirty="0"/>
              <a:t> 「ハッシュ分業」</a:t>
            </a:r>
            <a:endParaRPr kumimoji="1" lang="ja-JP" altLang="en-US" sz="4000" dirty="0"/>
          </a:p>
        </p:txBody>
      </p:sp>
    </p:spTree>
    <p:extLst>
      <p:ext uri="{BB962C8B-B14F-4D97-AF65-F5344CB8AC3E}">
        <p14:creationId xmlns:p14="http://schemas.microsoft.com/office/powerpoint/2010/main" val="33048587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2743C508-AD65-422B-BFD9-084FF8F0EC5A}"/>
              </a:ext>
            </a:extLst>
          </p:cNvPr>
          <p:cNvSpPr/>
          <p:nvPr/>
        </p:nvSpPr>
        <p:spPr>
          <a:xfrm>
            <a:off x="0" y="6456305"/>
            <a:ext cx="12192000" cy="401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lstStyle/>
          <a:p>
            <a:r>
              <a:rPr lang="en-US" altLang="ja-JP" dirty="0"/>
              <a:t>5-3.</a:t>
            </a:r>
            <a:r>
              <a:rPr lang="ja-JP" altLang="en-US" dirty="0"/>
              <a:t> 独立のタイル</a:t>
            </a:r>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a:xfrm>
            <a:off x="609600" y="1211890"/>
            <a:ext cx="7824716" cy="5097431"/>
          </a:xfrm>
        </p:spPr>
        <p:txBody>
          <a:bodyPr/>
          <a:lstStyle/>
          <a:p>
            <a:r>
              <a:rPr lang="ja-JP" altLang="en-US" dirty="0"/>
              <a:t>ピクセルが独立でも、</a:t>
            </a:r>
            <a:br>
              <a:rPr lang="en-US" altLang="ja-JP" dirty="0"/>
            </a:br>
            <a:r>
              <a:rPr lang="ja-JP" altLang="en-US" dirty="0"/>
              <a:t>神経回路の重みは共有</a:t>
            </a:r>
            <a:endParaRPr lang="en-US" altLang="ja-JP" dirty="0"/>
          </a:p>
          <a:p>
            <a:pPr lvl="4"/>
            <a:endParaRPr lang="en-US" altLang="ja-JP" dirty="0"/>
          </a:p>
          <a:p>
            <a:r>
              <a:rPr lang="ja-JP" altLang="en-US" dirty="0"/>
              <a:t>効率のために１６ｘ１６ぐらいの</a:t>
            </a:r>
            <a:br>
              <a:rPr lang="en-US" altLang="ja-JP" dirty="0"/>
            </a:br>
            <a:r>
              <a:rPr lang="ja-JP" altLang="en-US" dirty="0"/>
              <a:t>ピクセル（１タイル）が協力して</a:t>
            </a:r>
            <a:br>
              <a:rPr lang="en-US" altLang="ja-JP" dirty="0"/>
            </a:br>
            <a:r>
              <a:rPr lang="ja-JP" altLang="en-US" dirty="0"/>
              <a:t>一緒に計算される</a:t>
            </a:r>
            <a:endParaRPr lang="en-US" altLang="ja-JP" dirty="0"/>
          </a:p>
          <a:p>
            <a:pPr lvl="4"/>
            <a:endParaRPr lang="en-US" altLang="ja-JP" dirty="0"/>
          </a:p>
          <a:p>
            <a:r>
              <a:rPr lang="ja-JP" altLang="en-US" dirty="0"/>
              <a:t>重みは共有メモリに保存される</a:t>
            </a:r>
            <a:br>
              <a:rPr lang="en-US" altLang="ja-JP" dirty="0"/>
            </a:br>
            <a:r>
              <a:rPr lang="ja-JP" altLang="en-US" dirty="0"/>
              <a:t>（</a:t>
            </a:r>
            <a:r>
              <a:rPr lang="en-US" altLang="ja-JP" dirty="0"/>
              <a:t>Tensor Core</a:t>
            </a:r>
            <a:r>
              <a:rPr lang="ja-JP" altLang="en-US" dirty="0"/>
              <a:t>と好相性）</a:t>
            </a:r>
            <a:endParaRPr lang="en-US" altLang="ja-JP" dirty="0"/>
          </a:p>
        </p:txBody>
      </p:sp>
      <p:pic>
        <p:nvPicPr>
          <p:cNvPr id="4" name="図 3">
            <a:extLst>
              <a:ext uri="{FF2B5EF4-FFF2-40B4-BE49-F238E27FC236}">
                <a16:creationId xmlns:a16="http://schemas.microsoft.com/office/drawing/2014/main" id="{10A22E0C-F832-4F75-9C51-BFF732396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038" y="3456038"/>
            <a:ext cx="3401961" cy="3401961"/>
          </a:xfrm>
          <a:prstGeom prst="rect">
            <a:avLst/>
          </a:prstGeom>
        </p:spPr>
      </p:pic>
      <p:pic>
        <p:nvPicPr>
          <p:cNvPr id="5" name="図 4" descr="帽子 が含まれている画像&#10;&#10;自動的に生成された説明">
            <a:extLst>
              <a:ext uri="{FF2B5EF4-FFF2-40B4-BE49-F238E27FC236}">
                <a16:creationId xmlns:a16="http://schemas.microsoft.com/office/drawing/2014/main" id="{5EF43156-445A-4A5E-A5B1-2D5AC43FCD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038" y="0"/>
            <a:ext cx="3401962" cy="3401962"/>
          </a:xfrm>
          <a:prstGeom prst="rect">
            <a:avLst/>
          </a:prstGeom>
        </p:spPr>
      </p:pic>
    </p:spTree>
    <p:extLst>
      <p:ext uri="{BB962C8B-B14F-4D97-AF65-F5344CB8AC3E}">
        <p14:creationId xmlns:p14="http://schemas.microsoft.com/office/powerpoint/2010/main" val="1637990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noAutofit/>
          </a:bodyPr>
          <a:lstStyle/>
          <a:p>
            <a:r>
              <a:rPr lang="en-US" altLang="ja-JP" sz="3600" dirty="0"/>
              <a:t>5-4.</a:t>
            </a:r>
            <a:r>
              <a:rPr lang="ja-JP" altLang="en-US" sz="3600" dirty="0"/>
              <a:t> 高度に構造化した入力フォーマット</a:t>
            </a:r>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p:txBody>
          <a:bodyPr>
            <a:normAutofit/>
          </a:bodyPr>
          <a:lstStyle/>
          <a:p>
            <a:r>
              <a:rPr lang="ja-JP" altLang="en-US" dirty="0"/>
              <a:t>ラスタライゼーションまたはレイトレーシングを使用</a:t>
            </a:r>
            <a:endParaRPr lang="en-US" altLang="ja-JP" dirty="0"/>
          </a:p>
          <a:p>
            <a:r>
              <a:rPr lang="ja-JP" altLang="en-US" dirty="0"/>
              <a:t>画面上のすべてのピクセルについて、マテリアル、</a:t>
            </a:r>
            <a:br>
              <a:rPr lang="en-US" altLang="ja-JP" dirty="0"/>
            </a:br>
            <a:r>
              <a:rPr lang="ja-JP" altLang="en-US" dirty="0"/>
              <a:t>表面の</a:t>
            </a:r>
            <a:r>
              <a:rPr lang="en-US" altLang="ja-JP" dirty="0"/>
              <a:t>UV</a:t>
            </a:r>
            <a:r>
              <a:rPr lang="ja-JP" altLang="en-US" dirty="0"/>
              <a:t>座標、法線、および光源情報を事前計算</a:t>
            </a:r>
            <a:endParaRPr lang="en-US" altLang="ja-JP" dirty="0"/>
          </a:p>
          <a:p>
            <a:pPr lvl="1"/>
            <a:r>
              <a:rPr lang="ja-JP" altLang="en-US" dirty="0"/>
              <a:t>ディファードシェーディングの</a:t>
            </a:r>
            <a:r>
              <a:rPr lang="en-US" altLang="ja-JP" dirty="0"/>
              <a:t>G</a:t>
            </a:r>
            <a:r>
              <a:rPr lang="ja-JP" altLang="en-US" dirty="0"/>
              <a:t>バッファのような内容</a:t>
            </a:r>
            <a:endParaRPr lang="en-US" altLang="ja-JP" dirty="0"/>
          </a:p>
          <a:p>
            <a:pPr lvl="4"/>
            <a:endParaRPr lang="ja-JP" altLang="en-US" dirty="0"/>
          </a:p>
          <a:p>
            <a:r>
              <a:rPr lang="ja-JP" altLang="en-US" dirty="0"/>
              <a:t>入力が構造化されているため、各ピクセルは独立</a:t>
            </a:r>
            <a:br>
              <a:rPr lang="en-US" altLang="ja-JP" dirty="0"/>
            </a:br>
            <a:r>
              <a:rPr lang="ja-JP" altLang="en-US" dirty="0"/>
              <a:t>しており、単一のシェーダ呼び出しで計算を完結できる</a:t>
            </a:r>
            <a:endParaRPr lang="en-US" altLang="ja-JP" dirty="0"/>
          </a:p>
          <a:p>
            <a:pPr lvl="4"/>
            <a:endParaRPr lang="ja-JP" altLang="en-US" dirty="0"/>
          </a:p>
          <a:p>
            <a:r>
              <a:rPr lang="ja-JP" altLang="en-US" dirty="0"/>
              <a:t>これらを明示的に事前計算で行うことで、フレーム間の</a:t>
            </a:r>
            <a:br>
              <a:rPr lang="en-US" altLang="ja-JP" dirty="0"/>
            </a:br>
            <a:r>
              <a:rPr lang="ja-JP" altLang="en-US" dirty="0"/>
              <a:t>不安定性につながる潜在的な原因が</a:t>
            </a:r>
            <a:r>
              <a:rPr lang="en-US" altLang="ja-JP" dirty="0"/>
              <a:t>1</a:t>
            </a:r>
            <a:r>
              <a:rPr lang="ja-JP" altLang="en-US" dirty="0"/>
              <a:t>つ少なくなる</a:t>
            </a:r>
          </a:p>
        </p:txBody>
      </p:sp>
    </p:spTree>
    <p:extLst>
      <p:ext uri="{BB962C8B-B14F-4D97-AF65-F5344CB8AC3E}">
        <p14:creationId xmlns:p14="http://schemas.microsoft.com/office/powerpoint/2010/main" val="1488142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11C56446-5DDC-40C0-A1ED-D46A758C73ED}"/>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lstStyle/>
          <a:p>
            <a:r>
              <a:rPr lang="en-US" altLang="ja-JP" dirty="0"/>
              <a:t>5-5.</a:t>
            </a:r>
            <a:r>
              <a:rPr lang="ja-JP" altLang="en-US" dirty="0"/>
              <a:t> 教師データ</a:t>
            </a:r>
          </a:p>
        </p:txBody>
      </p:sp>
      <p:sp>
        <p:nvSpPr>
          <p:cNvPr id="7" name="コンテンツ プレースホルダー 2">
            <a:extLst>
              <a:ext uri="{FF2B5EF4-FFF2-40B4-BE49-F238E27FC236}">
                <a16:creationId xmlns:a16="http://schemas.microsoft.com/office/drawing/2014/main" id="{36EBE2E1-D083-4C87-876E-DEDD7C52079C}"/>
              </a:ext>
            </a:extLst>
          </p:cNvPr>
          <p:cNvSpPr>
            <a:spLocks noGrp="1"/>
          </p:cNvSpPr>
          <p:nvPr>
            <p:ph idx="1"/>
          </p:nvPr>
        </p:nvSpPr>
        <p:spPr>
          <a:xfrm>
            <a:off x="218364" y="1211889"/>
            <a:ext cx="7028597" cy="5278808"/>
          </a:xfrm>
        </p:spPr>
        <p:txBody>
          <a:bodyPr>
            <a:normAutofit fontScale="77500" lnSpcReduction="20000"/>
          </a:bodyPr>
          <a:lstStyle/>
          <a:p>
            <a:r>
              <a:rPr lang="ja-JP" altLang="en-US" dirty="0"/>
              <a:t>提案手法では、</a:t>
            </a:r>
            <a:br>
              <a:rPr lang="en-US" altLang="ja-JP" dirty="0"/>
            </a:br>
            <a:r>
              <a:rPr lang="ja-JP" altLang="en-US" dirty="0"/>
              <a:t>教師データ収集が大きな課題</a:t>
            </a:r>
            <a:endParaRPr lang="en-US" altLang="ja-JP" dirty="0"/>
          </a:p>
          <a:p>
            <a:pPr lvl="1"/>
            <a:r>
              <a:rPr lang="ja-JP" altLang="en-US" dirty="0"/>
              <a:t>実写映像には</a:t>
            </a:r>
            <a:r>
              <a:rPr lang="en-US" altLang="ja-JP" dirty="0"/>
              <a:t>UV</a:t>
            </a:r>
            <a:r>
              <a:rPr lang="ja-JP" altLang="en-US" dirty="0"/>
              <a:t>座標や法線などの情報がない</a:t>
            </a:r>
            <a:endParaRPr lang="en-US" altLang="ja-JP" dirty="0"/>
          </a:p>
          <a:p>
            <a:pPr lvl="4"/>
            <a:endParaRPr lang="ja-JP" altLang="en-US" dirty="0"/>
          </a:p>
          <a:p>
            <a:r>
              <a:rPr lang="ja-JP" altLang="en-US" dirty="0"/>
              <a:t>教師データも</a:t>
            </a:r>
            <a:r>
              <a:rPr lang="en-US" altLang="ja-JP" dirty="0"/>
              <a:t>CG</a:t>
            </a:r>
            <a:r>
              <a:rPr lang="ja-JP" altLang="en-US" dirty="0"/>
              <a:t>で生成</a:t>
            </a:r>
            <a:endParaRPr lang="en-US" altLang="ja-JP" dirty="0"/>
          </a:p>
          <a:p>
            <a:pPr lvl="1"/>
            <a:r>
              <a:rPr lang="ja-JP" altLang="en-US" dirty="0"/>
              <a:t>アーキテクチャの検証のため</a:t>
            </a:r>
            <a:endParaRPr lang="en-US" altLang="ja-JP" dirty="0"/>
          </a:p>
          <a:p>
            <a:pPr lvl="1"/>
            <a:r>
              <a:rPr lang="ja-JP" altLang="en-US" dirty="0"/>
              <a:t>実写映像から学習するアイデアについては最後に紹介</a:t>
            </a:r>
            <a:endParaRPr lang="en-US" altLang="ja-JP" dirty="0"/>
          </a:p>
          <a:p>
            <a:pPr lvl="4"/>
            <a:endParaRPr lang="ja-JP" altLang="en-US" dirty="0"/>
          </a:p>
          <a:p>
            <a:r>
              <a:rPr lang="ja-JP" altLang="en-US" dirty="0"/>
              <a:t>弊社の顔画像生成ツール</a:t>
            </a:r>
            <a:br>
              <a:rPr lang="en-US" altLang="ja-JP" dirty="0"/>
            </a:br>
            <a:r>
              <a:rPr lang="en-US" altLang="ja-JP" dirty="0"/>
              <a:t>(Avatar Generator)</a:t>
            </a:r>
            <a:r>
              <a:rPr lang="ja-JP" altLang="en-US" dirty="0"/>
              <a:t>を使用</a:t>
            </a:r>
          </a:p>
          <a:p>
            <a:pPr lvl="1"/>
            <a:r>
              <a:rPr lang="ja-JP" altLang="en-US" dirty="0"/>
              <a:t>パラメータを自在に変更して</a:t>
            </a:r>
            <a:br>
              <a:rPr lang="en-US" altLang="ja-JP" dirty="0"/>
            </a:br>
            <a:r>
              <a:rPr lang="ja-JP" altLang="en-US" dirty="0"/>
              <a:t>様々な顔画像を容易に生成可能</a:t>
            </a:r>
          </a:p>
          <a:p>
            <a:pPr lvl="2"/>
            <a:r>
              <a:rPr lang="ja-JP" altLang="en-US" dirty="0"/>
              <a:t>異なる人種、年齢</a:t>
            </a:r>
          </a:p>
          <a:p>
            <a:pPr lvl="2"/>
            <a:r>
              <a:rPr lang="ja-JP" altLang="en-US" dirty="0"/>
              <a:t>眉毛、目、鼻、口、耳の各パーツの 大きさ、位置</a:t>
            </a:r>
          </a:p>
          <a:p>
            <a:pPr lvl="2"/>
            <a:r>
              <a:rPr lang="ja-JP" altLang="en-US" dirty="0"/>
              <a:t>髪の長さ、ウェーブ、ボリューム等</a:t>
            </a:r>
          </a:p>
          <a:p>
            <a:pPr lvl="2"/>
            <a:r>
              <a:rPr lang="ja-JP" altLang="en-US" dirty="0"/>
              <a:t>メイクアップ</a:t>
            </a:r>
          </a:p>
          <a:p>
            <a:pPr lvl="2"/>
            <a:r>
              <a:rPr lang="ja-JP" altLang="en-US" dirty="0"/>
              <a:t>フェイシャルパラメータによる様々な表情</a:t>
            </a:r>
          </a:p>
          <a:p>
            <a:pPr lvl="2"/>
            <a:r>
              <a:rPr lang="ja-JP" altLang="en-US" dirty="0"/>
              <a:t>光源やカメラの位置、レンズの設定</a:t>
            </a:r>
          </a:p>
        </p:txBody>
      </p:sp>
      <p:sp>
        <p:nvSpPr>
          <p:cNvPr id="4" name="正方形/長方形 3">
            <a:extLst>
              <a:ext uri="{FF2B5EF4-FFF2-40B4-BE49-F238E27FC236}">
                <a16:creationId xmlns:a16="http://schemas.microsoft.com/office/drawing/2014/main" id="{CB0E11F4-A000-49BA-8BB5-CF3553C87869}"/>
              </a:ext>
            </a:extLst>
          </p:cNvPr>
          <p:cNvSpPr/>
          <p:nvPr/>
        </p:nvSpPr>
        <p:spPr>
          <a:xfrm>
            <a:off x="4647355" y="6548129"/>
            <a:ext cx="7544645" cy="369332"/>
          </a:xfrm>
          <a:prstGeom prst="rect">
            <a:avLst/>
          </a:prstGeom>
        </p:spPr>
        <p:txBody>
          <a:bodyPr wrap="square">
            <a:spAutoFit/>
          </a:bodyPr>
          <a:lstStyle/>
          <a:p>
            <a:pPr algn="r"/>
            <a:r>
              <a:rPr lang="ja-JP" altLang="en-US" dirty="0"/>
              <a:t>https://www.siliconstudio.co.jp/products-service/ai-cgdata/avatar/</a:t>
            </a:r>
          </a:p>
        </p:txBody>
      </p:sp>
      <p:pic>
        <p:nvPicPr>
          <p:cNvPr id="5" name="図 4">
            <a:extLst>
              <a:ext uri="{FF2B5EF4-FFF2-40B4-BE49-F238E27FC236}">
                <a16:creationId xmlns:a16="http://schemas.microsoft.com/office/drawing/2014/main" id="{3E7D3822-2D42-476B-A43A-5CDA83A8E342}"/>
              </a:ext>
            </a:extLst>
          </p:cNvPr>
          <p:cNvPicPr>
            <a:picLocks noChangeAspect="1"/>
          </p:cNvPicPr>
          <p:nvPr/>
        </p:nvPicPr>
        <p:blipFill>
          <a:blip r:embed="rId3"/>
          <a:stretch>
            <a:fillRect/>
          </a:stretch>
        </p:blipFill>
        <p:spPr>
          <a:xfrm>
            <a:off x="7345686" y="3881313"/>
            <a:ext cx="4771418" cy="2666816"/>
          </a:xfrm>
          <a:prstGeom prst="rect">
            <a:avLst/>
          </a:prstGeom>
        </p:spPr>
      </p:pic>
      <p:pic>
        <p:nvPicPr>
          <p:cNvPr id="6" name="グラフィックス 5">
            <a:extLst>
              <a:ext uri="{FF2B5EF4-FFF2-40B4-BE49-F238E27FC236}">
                <a16:creationId xmlns:a16="http://schemas.microsoft.com/office/drawing/2014/main" id="{EBA1FB28-69FE-43B9-BF28-7059D49948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4260" y="3096885"/>
            <a:ext cx="3267075" cy="619125"/>
          </a:xfrm>
          <a:prstGeom prst="rect">
            <a:avLst/>
          </a:prstGeom>
        </p:spPr>
      </p:pic>
    </p:spTree>
    <p:extLst>
      <p:ext uri="{BB962C8B-B14F-4D97-AF65-F5344CB8AC3E}">
        <p14:creationId xmlns:p14="http://schemas.microsoft.com/office/powerpoint/2010/main" val="42027902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lstStyle/>
          <a:p>
            <a:r>
              <a:rPr lang="en-US" altLang="ja-JP" dirty="0"/>
              <a:t>5-6.</a:t>
            </a:r>
            <a:r>
              <a:rPr lang="ja-JP" altLang="en-US" dirty="0"/>
              <a:t> トレーニングについて</a:t>
            </a:r>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p:txBody>
          <a:bodyPr/>
          <a:lstStyle/>
          <a:p>
            <a:r>
              <a:rPr lang="ja-JP" altLang="en-US" dirty="0"/>
              <a:t>タイル内容によってバイナリファイルを別フォルダに</a:t>
            </a:r>
            <a:endParaRPr lang="en-US" altLang="ja-JP" dirty="0"/>
          </a:p>
          <a:p>
            <a:pPr lvl="1"/>
            <a:r>
              <a:rPr lang="ja-JP" altLang="en-US" dirty="0"/>
              <a:t>フォルダ毎に独立に学習させる</a:t>
            </a:r>
            <a:endParaRPr lang="en-US" altLang="ja-JP" dirty="0"/>
          </a:p>
          <a:p>
            <a:r>
              <a:rPr lang="en-US" altLang="ja-JP" dirty="0"/>
              <a:t>Batch Normalization</a:t>
            </a:r>
            <a:r>
              <a:rPr lang="ja-JP" altLang="en-US" dirty="0"/>
              <a:t>の影響で、</a:t>
            </a:r>
            <a:br>
              <a:rPr lang="en-US" altLang="ja-JP" dirty="0"/>
            </a:br>
            <a:r>
              <a:rPr lang="ja-JP" altLang="en-US" dirty="0"/>
              <a:t>高解像度出力にはメモリ使用量が大きくなる問題</a:t>
            </a:r>
            <a:endParaRPr lang="en-US" altLang="ja-JP" dirty="0"/>
          </a:p>
          <a:p>
            <a:pPr lvl="1"/>
            <a:r>
              <a:rPr lang="ja-JP" altLang="en-US" dirty="0"/>
              <a:t>ハッシュ分業の開発はある程度その問題の対策</a:t>
            </a:r>
            <a:endParaRPr lang="en-US" altLang="ja-JP" dirty="0"/>
          </a:p>
          <a:p>
            <a:pPr lvl="1"/>
            <a:r>
              <a:rPr lang="ja-JP" altLang="en-US" dirty="0"/>
              <a:t>分業の神経回路網は重みが比較的少ないため、</a:t>
            </a:r>
            <a:br>
              <a:rPr lang="en-US" altLang="ja-JP" dirty="0"/>
            </a:br>
            <a:r>
              <a:rPr lang="ja-JP" altLang="en-US" dirty="0"/>
              <a:t>メモリのネックがなくなる</a:t>
            </a:r>
          </a:p>
          <a:p>
            <a:pPr marL="609585" lvl="1" indent="0">
              <a:buNone/>
            </a:pPr>
            <a:endParaRPr lang="en-US" altLang="ja-JP" dirty="0"/>
          </a:p>
        </p:txBody>
      </p:sp>
    </p:spTree>
    <p:extLst>
      <p:ext uri="{BB962C8B-B14F-4D97-AF65-F5344CB8AC3E}">
        <p14:creationId xmlns:p14="http://schemas.microsoft.com/office/powerpoint/2010/main" val="16388743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9E10F5AF-ACF7-4CAF-A4EC-23B5A2FE83E7}"/>
              </a:ext>
            </a:extLst>
          </p:cNvPr>
          <p:cNvSpPr/>
          <p:nvPr/>
        </p:nvSpPr>
        <p:spPr>
          <a:xfrm>
            <a:off x="6509982" y="-11779"/>
            <a:ext cx="5682018" cy="1076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a:extLst>
              <a:ext uri="{FF2B5EF4-FFF2-40B4-BE49-F238E27FC236}">
                <a16:creationId xmlns:a16="http://schemas.microsoft.com/office/drawing/2014/main" id="{BDBAAE2B-A1A8-4151-B762-634E9CFE12A9}"/>
              </a:ext>
            </a:extLst>
          </p:cNvPr>
          <p:cNvSpPr/>
          <p:nvPr/>
        </p:nvSpPr>
        <p:spPr>
          <a:xfrm>
            <a:off x="0" y="6490697"/>
            <a:ext cx="12192000" cy="36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EB3C8B9A-63FD-45EB-BD1C-5790C604E106}"/>
              </a:ext>
            </a:extLst>
          </p:cNvPr>
          <p:cNvSpPr>
            <a:spLocks noGrp="1"/>
          </p:cNvSpPr>
          <p:nvPr>
            <p:ph type="title"/>
          </p:nvPr>
        </p:nvSpPr>
        <p:spPr/>
        <p:txBody>
          <a:bodyPr/>
          <a:lstStyle/>
          <a:p>
            <a:r>
              <a:rPr lang="en-US" altLang="ja-JP" dirty="0"/>
              <a:t>5-7.</a:t>
            </a:r>
            <a:r>
              <a:rPr lang="ja-JP" altLang="en-US" dirty="0"/>
              <a:t> システムの実装</a:t>
            </a:r>
          </a:p>
        </p:txBody>
      </p:sp>
      <p:sp>
        <p:nvSpPr>
          <p:cNvPr id="3" name="コンテンツ プレースホルダー 2">
            <a:extLst>
              <a:ext uri="{FF2B5EF4-FFF2-40B4-BE49-F238E27FC236}">
                <a16:creationId xmlns:a16="http://schemas.microsoft.com/office/drawing/2014/main" id="{0933A5A8-7DD1-46FB-8B12-83CDB012B952}"/>
              </a:ext>
            </a:extLst>
          </p:cNvPr>
          <p:cNvSpPr>
            <a:spLocks noGrp="1"/>
          </p:cNvSpPr>
          <p:nvPr>
            <p:ph idx="1"/>
          </p:nvPr>
        </p:nvSpPr>
        <p:spPr>
          <a:xfrm>
            <a:off x="204715" y="1211890"/>
            <a:ext cx="4819811" cy="5097431"/>
          </a:xfrm>
        </p:spPr>
        <p:txBody>
          <a:bodyPr>
            <a:normAutofit fontScale="77500" lnSpcReduction="20000"/>
          </a:bodyPr>
          <a:lstStyle/>
          <a:p>
            <a:r>
              <a:rPr lang="ja-JP" altLang="en-US" dirty="0"/>
              <a:t>各ピクセルにおいて</a:t>
            </a:r>
            <a:br>
              <a:rPr lang="en-US" altLang="ja-JP" dirty="0"/>
            </a:br>
            <a:r>
              <a:rPr lang="ja-JP" altLang="en-US" dirty="0"/>
              <a:t>データを収集し、</a:t>
            </a:r>
            <a:br>
              <a:rPr lang="en-US" altLang="ja-JP" dirty="0"/>
            </a:br>
            <a:r>
              <a:rPr lang="ja-JP" altLang="en-US" dirty="0"/>
              <a:t>神経回路網に渡す</a:t>
            </a:r>
            <a:br>
              <a:rPr lang="en-US" altLang="ja-JP" dirty="0"/>
            </a:br>
            <a:r>
              <a:rPr lang="ja-JP" altLang="en-US" dirty="0"/>
              <a:t>入力フォーマットに変換</a:t>
            </a:r>
            <a:endParaRPr lang="en-US" altLang="ja-JP" dirty="0"/>
          </a:p>
          <a:p>
            <a:pPr lvl="1"/>
            <a:r>
              <a:rPr lang="en-US" altLang="ja-JP" dirty="0"/>
              <a:t>Nvidia </a:t>
            </a:r>
            <a:r>
              <a:rPr lang="ja-JP" altLang="en-US" dirty="0"/>
              <a:t>の </a:t>
            </a:r>
            <a:r>
              <a:rPr lang="en-US" altLang="ja-JP" dirty="0"/>
              <a:t>Vulkan Ray-Tracing</a:t>
            </a:r>
            <a:br>
              <a:rPr lang="en-US" altLang="ja-JP" dirty="0"/>
            </a:br>
            <a:r>
              <a:rPr lang="en-US" altLang="ja-JP" dirty="0"/>
              <a:t>Extension </a:t>
            </a:r>
            <a:r>
              <a:rPr lang="ja-JP" altLang="en-US" dirty="0"/>
              <a:t>を利用して実装</a:t>
            </a:r>
            <a:endParaRPr lang="en-US" altLang="ja-JP" dirty="0"/>
          </a:p>
          <a:p>
            <a:pPr lvl="4"/>
            <a:endParaRPr lang="ja-JP" altLang="en-US" dirty="0"/>
          </a:p>
          <a:p>
            <a:r>
              <a:rPr lang="ja-JP" altLang="en-US" dirty="0"/>
              <a:t>神経回路網のコンピュート</a:t>
            </a:r>
            <a:br>
              <a:rPr lang="en-US" altLang="ja-JP" dirty="0"/>
            </a:br>
            <a:r>
              <a:rPr lang="ja-JP" altLang="en-US" dirty="0"/>
              <a:t>シェーダを実行、</a:t>
            </a:r>
            <a:br>
              <a:rPr lang="en-US" altLang="ja-JP" dirty="0"/>
            </a:br>
            <a:r>
              <a:rPr lang="en-US" altLang="ja-JP" dirty="0"/>
              <a:t>RGB</a:t>
            </a:r>
            <a:r>
              <a:rPr lang="ja-JP" altLang="en-US" dirty="0"/>
              <a:t>の色情報を出力</a:t>
            </a:r>
            <a:endParaRPr lang="en-US" altLang="ja-JP" dirty="0"/>
          </a:p>
          <a:p>
            <a:pPr lvl="4"/>
            <a:endParaRPr lang="ja-JP" altLang="en-US" dirty="0"/>
          </a:p>
          <a:p>
            <a:r>
              <a:rPr lang="ja-JP" altLang="en-US" dirty="0"/>
              <a:t>顔以外の部分は</a:t>
            </a:r>
            <a:br>
              <a:rPr lang="en-US" altLang="ja-JP" dirty="0"/>
            </a:br>
            <a:r>
              <a:rPr lang="ja-JP" altLang="en-US" dirty="0"/>
              <a:t>従来どおりのレンダリング</a:t>
            </a:r>
            <a:endParaRPr lang="en-US" altLang="ja-JP" dirty="0"/>
          </a:p>
          <a:p>
            <a:pPr lvl="4"/>
            <a:endParaRPr lang="ja-JP" altLang="en-US" dirty="0"/>
          </a:p>
          <a:p>
            <a:r>
              <a:rPr lang="ja-JP" altLang="en-US" dirty="0"/>
              <a:t>最後に</a:t>
            </a:r>
            <a:r>
              <a:rPr lang="en-US" altLang="ja-JP" dirty="0"/>
              <a:t>2</a:t>
            </a:r>
            <a:r>
              <a:rPr lang="ja-JP" altLang="en-US" dirty="0"/>
              <a:t>つの結果画像を合成</a:t>
            </a:r>
          </a:p>
          <a:p>
            <a:endParaRPr lang="ja-JP" altLang="en-US" dirty="0"/>
          </a:p>
        </p:txBody>
      </p:sp>
      <p:sp>
        <p:nvSpPr>
          <p:cNvPr id="8" name="フローチャート: 処理 7">
            <a:extLst>
              <a:ext uri="{FF2B5EF4-FFF2-40B4-BE49-F238E27FC236}">
                <a16:creationId xmlns:a16="http://schemas.microsoft.com/office/drawing/2014/main" id="{AEC8D04F-64C3-458C-AD7F-33BC309BACBE}"/>
              </a:ext>
            </a:extLst>
          </p:cNvPr>
          <p:cNvSpPr/>
          <p:nvPr/>
        </p:nvSpPr>
        <p:spPr>
          <a:xfrm>
            <a:off x="5925450" y="1420626"/>
            <a:ext cx="1992086" cy="70598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レイトレーサ</a:t>
            </a:r>
            <a:endParaRPr kumimoji="1" lang="en-US" altLang="ja-JP" dirty="0"/>
          </a:p>
        </p:txBody>
      </p:sp>
      <p:sp>
        <p:nvSpPr>
          <p:cNvPr id="10" name="フローチャート: データ 9">
            <a:extLst>
              <a:ext uri="{FF2B5EF4-FFF2-40B4-BE49-F238E27FC236}">
                <a16:creationId xmlns:a16="http://schemas.microsoft.com/office/drawing/2014/main" id="{A46CE766-6621-445A-88D8-76F0F8F25AB5}"/>
              </a:ext>
            </a:extLst>
          </p:cNvPr>
          <p:cNvSpPr/>
          <p:nvPr/>
        </p:nvSpPr>
        <p:spPr>
          <a:xfrm>
            <a:off x="4887629" y="2561722"/>
            <a:ext cx="3570766" cy="1246637"/>
          </a:xfrm>
          <a:prstGeom prst="flowChartInputOutp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solidFill>
                <a:schemeClr val="tx1"/>
              </a:solidFill>
            </a:endParaRPr>
          </a:p>
        </p:txBody>
      </p:sp>
      <p:sp>
        <p:nvSpPr>
          <p:cNvPr id="11" name="フローチャート: 処理 10">
            <a:extLst>
              <a:ext uri="{FF2B5EF4-FFF2-40B4-BE49-F238E27FC236}">
                <a16:creationId xmlns:a16="http://schemas.microsoft.com/office/drawing/2014/main" id="{F756C8C3-5F4C-493C-A6A7-C0F84C8AE6FB}"/>
              </a:ext>
            </a:extLst>
          </p:cNvPr>
          <p:cNvSpPr/>
          <p:nvPr/>
        </p:nvSpPr>
        <p:spPr>
          <a:xfrm>
            <a:off x="5925450" y="4290439"/>
            <a:ext cx="1992086" cy="70598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神経回路網</a:t>
            </a:r>
            <a:endParaRPr kumimoji="1" lang="en-US" altLang="ja-JP" dirty="0"/>
          </a:p>
        </p:txBody>
      </p:sp>
      <p:sp>
        <p:nvSpPr>
          <p:cNvPr id="12" name="フローチャート: データ 11">
            <a:extLst>
              <a:ext uri="{FF2B5EF4-FFF2-40B4-BE49-F238E27FC236}">
                <a16:creationId xmlns:a16="http://schemas.microsoft.com/office/drawing/2014/main" id="{25666110-A2DD-4E7D-A407-AA190C2165D8}"/>
              </a:ext>
            </a:extLst>
          </p:cNvPr>
          <p:cNvSpPr/>
          <p:nvPr/>
        </p:nvSpPr>
        <p:spPr>
          <a:xfrm>
            <a:off x="4702629" y="5429649"/>
            <a:ext cx="3570766" cy="1382157"/>
          </a:xfrm>
          <a:prstGeom prst="flowChartInputOutp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solidFill>
                <a:schemeClr val="tx1"/>
              </a:solidFill>
            </a:endParaRPr>
          </a:p>
        </p:txBody>
      </p:sp>
      <p:pic>
        <p:nvPicPr>
          <p:cNvPr id="16" name="図 15" descr="帽子 が含まれている画像&#10;&#10;自動的に生成された説明">
            <a:extLst>
              <a:ext uri="{FF2B5EF4-FFF2-40B4-BE49-F238E27FC236}">
                <a16:creationId xmlns:a16="http://schemas.microsoft.com/office/drawing/2014/main" id="{F8DBCFE0-872D-4E64-939B-3EB4B86EB5A4}"/>
              </a:ext>
            </a:extLst>
          </p:cNvPr>
          <p:cNvPicPr>
            <a:picLocks noChangeAspect="1"/>
          </p:cNvPicPr>
          <p:nvPr/>
        </p:nvPicPr>
        <p:blipFill rotWithShape="1">
          <a:blip r:embed="rId3">
            <a:extLst>
              <a:ext uri="{28A0092B-C50C-407E-A947-70E740481C1C}">
                <a14:useLocalDpi xmlns:a14="http://schemas.microsoft.com/office/drawing/2010/main" val="0"/>
              </a:ext>
            </a:extLst>
          </a:blip>
          <a:srcRect t="18889"/>
          <a:stretch/>
        </p:blipFill>
        <p:spPr>
          <a:xfrm rot="664463">
            <a:off x="6087528" y="2722525"/>
            <a:ext cx="1140444" cy="925029"/>
          </a:xfrm>
          <a:prstGeom prst="rect">
            <a:avLst/>
          </a:prstGeom>
        </p:spPr>
      </p:pic>
      <p:sp>
        <p:nvSpPr>
          <p:cNvPr id="21" name="正方形/長方形 20">
            <a:extLst>
              <a:ext uri="{FF2B5EF4-FFF2-40B4-BE49-F238E27FC236}">
                <a16:creationId xmlns:a16="http://schemas.microsoft.com/office/drawing/2014/main" id="{CCF95B1F-8245-4E73-B6D0-4CD332731925}"/>
              </a:ext>
            </a:extLst>
          </p:cNvPr>
          <p:cNvSpPr/>
          <p:nvPr/>
        </p:nvSpPr>
        <p:spPr>
          <a:xfrm>
            <a:off x="7882451" y="63942"/>
            <a:ext cx="1897000" cy="1200329"/>
          </a:xfrm>
          <a:prstGeom prst="rect">
            <a:avLst/>
          </a:prstGeom>
          <a:solidFill>
            <a:schemeClr val="bg1"/>
          </a:solidFill>
        </p:spPr>
        <p:txBody>
          <a:bodyPr wrap="square">
            <a:spAutoFit/>
          </a:bodyPr>
          <a:lstStyle/>
          <a:p>
            <a:pPr algn="ctr"/>
            <a:r>
              <a:rPr lang="ja-JP" altLang="en-US" dirty="0"/>
              <a:t>シーンデータ</a:t>
            </a:r>
            <a:endParaRPr lang="en-US" altLang="ja-JP" dirty="0"/>
          </a:p>
          <a:p>
            <a:pPr algn="ctr"/>
            <a:r>
              <a:rPr lang="ja-JP" altLang="en-US" dirty="0"/>
              <a:t>（メッシュ、マテリアル、光環境、カメラ）</a:t>
            </a:r>
            <a:endParaRPr lang="en-US" altLang="ja-JP" dirty="0"/>
          </a:p>
        </p:txBody>
      </p:sp>
      <p:grpSp>
        <p:nvGrpSpPr>
          <p:cNvPr id="60" name="グループ化 59">
            <a:extLst>
              <a:ext uri="{FF2B5EF4-FFF2-40B4-BE49-F238E27FC236}">
                <a16:creationId xmlns:a16="http://schemas.microsoft.com/office/drawing/2014/main" id="{C9138BAA-249A-4546-88DE-C00B18AA89E0}"/>
              </a:ext>
            </a:extLst>
          </p:cNvPr>
          <p:cNvGrpSpPr/>
          <p:nvPr/>
        </p:nvGrpSpPr>
        <p:grpSpPr>
          <a:xfrm>
            <a:off x="8621234" y="2527341"/>
            <a:ext cx="3570766" cy="1678698"/>
            <a:chOff x="8621234" y="2527341"/>
            <a:chExt cx="3570766" cy="1678698"/>
          </a:xfrm>
        </p:grpSpPr>
        <p:sp>
          <p:nvSpPr>
            <p:cNvPr id="23" name="フローチャート: データ 22">
              <a:extLst>
                <a:ext uri="{FF2B5EF4-FFF2-40B4-BE49-F238E27FC236}">
                  <a16:creationId xmlns:a16="http://schemas.microsoft.com/office/drawing/2014/main" id="{7936DE53-CAA1-47AC-B46C-78D682267647}"/>
                </a:ext>
              </a:extLst>
            </p:cNvPr>
            <p:cNvSpPr/>
            <p:nvPr/>
          </p:nvSpPr>
          <p:spPr>
            <a:xfrm>
              <a:off x="8621234" y="2527341"/>
              <a:ext cx="3570766" cy="1231517"/>
            </a:xfrm>
            <a:prstGeom prst="flowChartInputOutpu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solidFill>
                  <a:schemeClr val="tx1"/>
                </a:solidFill>
              </a:endParaRPr>
            </a:p>
          </p:txBody>
        </p:sp>
        <p:sp>
          <p:nvSpPr>
            <p:cNvPr id="28" name="平行四辺形 27">
              <a:extLst>
                <a:ext uri="{FF2B5EF4-FFF2-40B4-BE49-F238E27FC236}">
                  <a16:creationId xmlns:a16="http://schemas.microsoft.com/office/drawing/2014/main" id="{644F9566-0CD5-49D0-9E11-CF7A87B59646}"/>
                </a:ext>
              </a:extLst>
            </p:cNvPr>
            <p:cNvSpPr/>
            <p:nvPr/>
          </p:nvSpPr>
          <p:spPr>
            <a:xfrm>
              <a:off x="8621234" y="3058124"/>
              <a:ext cx="3265966" cy="740546"/>
            </a:xfrm>
            <a:prstGeom prst="parallelogram">
              <a:avLst>
                <a:gd name="adj" fmla="val 55869"/>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弦 32">
              <a:extLst>
                <a:ext uri="{FF2B5EF4-FFF2-40B4-BE49-F238E27FC236}">
                  <a16:creationId xmlns:a16="http://schemas.microsoft.com/office/drawing/2014/main" id="{93FAB028-88DA-4ADD-BB1A-3DD6913CA0EE}"/>
                </a:ext>
              </a:extLst>
            </p:cNvPr>
            <p:cNvSpPr/>
            <p:nvPr/>
          </p:nvSpPr>
          <p:spPr>
            <a:xfrm rot="14295318" flipH="1">
              <a:off x="9646788" y="3194286"/>
              <a:ext cx="865276" cy="1158230"/>
            </a:xfrm>
            <a:prstGeom prst="chord">
              <a:avLst>
                <a:gd name="adj1" fmla="val 3397187"/>
                <a:gd name="adj2" fmla="val 14316258"/>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5" name="図 34" descr="少年の顔&#10;&#10;自動的に生成された説明">
            <a:extLst>
              <a:ext uri="{FF2B5EF4-FFF2-40B4-BE49-F238E27FC236}">
                <a16:creationId xmlns:a16="http://schemas.microsoft.com/office/drawing/2014/main" id="{01ACCA5B-1CC0-42BD-84AF-2080BD1AF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3529">
            <a:off x="6132914" y="5683845"/>
            <a:ext cx="763775" cy="809786"/>
          </a:xfrm>
          <a:prstGeom prst="rect">
            <a:avLst/>
          </a:prstGeom>
        </p:spPr>
      </p:pic>
      <p:sp>
        <p:nvSpPr>
          <p:cNvPr id="37" name="フローチャート: 処理 36">
            <a:extLst>
              <a:ext uri="{FF2B5EF4-FFF2-40B4-BE49-F238E27FC236}">
                <a16:creationId xmlns:a16="http://schemas.microsoft.com/office/drawing/2014/main" id="{7AF32756-FDD6-43C3-BF97-3A33CCD5B698}"/>
              </a:ext>
            </a:extLst>
          </p:cNvPr>
          <p:cNvSpPr/>
          <p:nvPr/>
        </p:nvSpPr>
        <p:spPr>
          <a:xfrm>
            <a:off x="9779450" y="1379967"/>
            <a:ext cx="1992086" cy="70598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レンダラ</a:t>
            </a:r>
            <a:endParaRPr kumimoji="1" lang="en-US" altLang="ja-JP" dirty="0"/>
          </a:p>
        </p:txBody>
      </p:sp>
      <p:sp>
        <p:nvSpPr>
          <p:cNvPr id="47" name="矢印: 上向き折線 46">
            <a:extLst>
              <a:ext uri="{FF2B5EF4-FFF2-40B4-BE49-F238E27FC236}">
                <a16:creationId xmlns:a16="http://schemas.microsoft.com/office/drawing/2014/main" id="{BE9FFD17-7567-412B-BBE1-1FBE63A391C6}"/>
              </a:ext>
            </a:extLst>
          </p:cNvPr>
          <p:cNvSpPr/>
          <p:nvPr/>
        </p:nvSpPr>
        <p:spPr>
          <a:xfrm rot="10800000">
            <a:off x="6761898" y="566975"/>
            <a:ext cx="1080458" cy="777755"/>
          </a:xfrm>
          <a:prstGeom prst="bentUpArrow">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矢印: 上向き折線 47">
            <a:extLst>
              <a:ext uri="{FF2B5EF4-FFF2-40B4-BE49-F238E27FC236}">
                <a16:creationId xmlns:a16="http://schemas.microsoft.com/office/drawing/2014/main" id="{6F83C1D2-5558-4197-87A0-EC07F2DC56F5}"/>
              </a:ext>
            </a:extLst>
          </p:cNvPr>
          <p:cNvSpPr/>
          <p:nvPr/>
        </p:nvSpPr>
        <p:spPr>
          <a:xfrm rot="10800000" flipH="1">
            <a:off x="9897475" y="595826"/>
            <a:ext cx="1080458" cy="777755"/>
          </a:xfrm>
          <a:prstGeom prst="bentUpArrow">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矢印: 右 48">
            <a:extLst>
              <a:ext uri="{FF2B5EF4-FFF2-40B4-BE49-F238E27FC236}">
                <a16:creationId xmlns:a16="http://schemas.microsoft.com/office/drawing/2014/main" id="{32CF037A-4483-4AB0-8029-3E939903352E}"/>
              </a:ext>
            </a:extLst>
          </p:cNvPr>
          <p:cNvSpPr/>
          <p:nvPr/>
        </p:nvSpPr>
        <p:spPr>
          <a:xfrm rot="5400000">
            <a:off x="6773246" y="2194460"/>
            <a:ext cx="395515" cy="335835"/>
          </a:xfrm>
          <a:prstGeom prst="rightArrow">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右 49">
            <a:extLst>
              <a:ext uri="{FF2B5EF4-FFF2-40B4-BE49-F238E27FC236}">
                <a16:creationId xmlns:a16="http://schemas.microsoft.com/office/drawing/2014/main" id="{F6BB227E-DDAC-47FE-8834-A6175565CFF1}"/>
              </a:ext>
            </a:extLst>
          </p:cNvPr>
          <p:cNvSpPr/>
          <p:nvPr/>
        </p:nvSpPr>
        <p:spPr>
          <a:xfrm rot="5400000">
            <a:off x="10577296" y="2159685"/>
            <a:ext cx="395515" cy="335835"/>
          </a:xfrm>
          <a:prstGeom prst="rightArrow">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矢印: 右 50">
            <a:extLst>
              <a:ext uri="{FF2B5EF4-FFF2-40B4-BE49-F238E27FC236}">
                <a16:creationId xmlns:a16="http://schemas.microsoft.com/office/drawing/2014/main" id="{7C3D2C79-6AB7-470D-8988-CDC2E40DBD61}"/>
              </a:ext>
            </a:extLst>
          </p:cNvPr>
          <p:cNvSpPr/>
          <p:nvPr/>
        </p:nvSpPr>
        <p:spPr>
          <a:xfrm rot="5400000">
            <a:off x="10090505" y="4486892"/>
            <a:ext cx="1369096" cy="335835"/>
          </a:xfrm>
          <a:prstGeom prst="rightArrow">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矢印: 右 51">
            <a:extLst>
              <a:ext uri="{FF2B5EF4-FFF2-40B4-BE49-F238E27FC236}">
                <a16:creationId xmlns:a16="http://schemas.microsoft.com/office/drawing/2014/main" id="{37230F11-AD1D-4784-B75B-1D8E4761FA04}"/>
              </a:ext>
            </a:extLst>
          </p:cNvPr>
          <p:cNvSpPr/>
          <p:nvPr/>
        </p:nvSpPr>
        <p:spPr>
          <a:xfrm rot="5400000">
            <a:off x="6683206" y="3877870"/>
            <a:ext cx="395515" cy="335835"/>
          </a:xfrm>
          <a:prstGeom prst="rightArrow">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矢印: 右 52">
            <a:extLst>
              <a:ext uri="{FF2B5EF4-FFF2-40B4-BE49-F238E27FC236}">
                <a16:creationId xmlns:a16="http://schemas.microsoft.com/office/drawing/2014/main" id="{5D259785-3053-41E2-BF9C-CCEF3B2301B7}"/>
              </a:ext>
            </a:extLst>
          </p:cNvPr>
          <p:cNvSpPr/>
          <p:nvPr/>
        </p:nvSpPr>
        <p:spPr>
          <a:xfrm rot="5400000">
            <a:off x="6658204" y="5055974"/>
            <a:ext cx="395515" cy="335835"/>
          </a:xfrm>
          <a:prstGeom prst="rightArrow">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矢印: 右 53">
            <a:extLst>
              <a:ext uri="{FF2B5EF4-FFF2-40B4-BE49-F238E27FC236}">
                <a16:creationId xmlns:a16="http://schemas.microsoft.com/office/drawing/2014/main" id="{885710F5-C806-41CB-A3F8-976AE94D375C}"/>
              </a:ext>
            </a:extLst>
          </p:cNvPr>
          <p:cNvSpPr/>
          <p:nvPr/>
        </p:nvSpPr>
        <p:spPr>
          <a:xfrm>
            <a:off x="8049644" y="5966233"/>
            <a:ext cx="669030" cy="302977"/>
          </a:xfrm>
          <a:prstGeom prst="rightArrow">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 name="グループ化 58">
            <a:extLst>
              <a:ext uri="{FF2B5EF4-FFF2-40B4-BE49-F238E27FC236}">
                <a16:creationId xmlns:a16="http://schemas.microsoft.com/office/drawing/2014/main" id="{8FFE18E0-EB80-4DB1-9F09-DBEA9FB32BE2}"/>
              </a:ext>
            </a:extLst>
          </p:cNvPr>
          <p:cNvGrpSpPr/>
          <p:nvPr/>
        </p:nvGrpSpPr>
        <p:grpSpPr>
          <a:xfrm>
            <a:off x="8621234" y="5510949"/>
            <a:ext cx="3570766" cy="1678698"/>
            <a:chOff x="8561363" y="5478033"/>
            <a:chExt cx="3570766" cy="1678698"/>
          </a:xfrm>
        </p:grpSpPr>
        <p:sp>
          <p:nvSpPr>
            <p:cNvPr id="56" name="フローチャート: データ 55">
              <a:extLst>
                <a:ext uri="{FF2B5EF4-FFF2-40B4-BE49-F238E27FC236}">
                  <a16:creationId xmlns:a16="http://schemas.microsoft.com/office/drawing/2014/main" id="{18F64C9E-5B33-46B2-80CB-C6E2F9B85DB0}"/>
                </a:ext>
              </a:extLst>
            </p:cNvPr>
            <p:cNvSpPr/>
            <p:nvPr/>
          </p:nvSpPr>
          <p:spPr>
            <a:xfrm>
              <a:off x="8561363" y="5478033"/>
              <a:ext cx="3570766" cy="1231517"/>
            </a:xfrm>
            <a:prstGeom prst="flowChartInputOutpu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solidFill>
                  <a:schemeClr val="tx1"/>
                </a:solidFill>
              </a:endParaRPr>
            </a:p>
          </p:txBody>
        </p:sp>
        <p:sp>
          <p:nvSpPr>
            <p:cNvPr id="57" name="平行四辺形 56">
              <a:extLst>
                <a:ext uri="{FF2B5EF4-FFF2-40B4-BE49-F238E27FC236}">
                  <a16:creationId xmlns:a16="http://schemas.microsoft.com/office/drawing/2014/main" id="{A23A034B-E308-4D9B-97D4-DE0F99115AD1}"/>
                </a:ext>
              </a:extLst>
            </p:cNvPr>
            <p:cNvSpPr/>
            <p:nvPr/>
          </p:nvSpPr>
          <p:spPr>
            <a:xfrm>
              <a:off x="8561363" y="6008816"/>
              <a:ext cx="3265966" cy="740546"/>
            </a:xfrm>
            <a:prstGeom prst="parallelogram">
              <a:avLst>
                <a:gd name="adj" fmla="val 55869"/>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弦 57">
              <a:extLst>
                <a:ext uri="{FF2B5EF4-FFF2-40B4-BE49-F238E27FC236}">
                  <a16:creationId xmlns:a16="http://schemas.microsoft.com/office/drawing/2014/main" id="{24BF9F8A-7843-4C5B-A525-41635B928B27}"/>
                </a:ext>
              </a:extLst>
            </p:cNvPr>
            <p:cNvSpPr/>
            <p:nvPr/>
          </p:nvSpPr>
          <p:spPr>
            <a:xfrm rot="14295318" flipH="1">
              <a:off x="9586917" y="6144978"/>
              <a:ext cx="865276" cy="1158230"/>
            </a:xfrm>
            <a:prstGeom prst="chord">
              <a:avLst>
                <a:gd name="adj1" fmla="val 3397187"/>
                <a:gd name="adj2" fmla="val 14316258"/>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1" name="図 60" descr="少年の顔&#10;&#10;自動的に生成された説明">
            <a:extLst>
              <a:ext uri="{FF2B5EF4-FFF2-40B4-BE49-F238E27FC236}">
                <a16:creationId xmlns:a16="http://schemas.microsoft.com/office/drawing/2014/main" id="{12CC5278-3571-4F08-9A69-EECD38DB8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3529">
            <a:off x="9961443" y="5636839"/>
            <a:ext cx="763775" cy="809786"/>
          </a:xfrm>
          <a:prstGeom prst="rect">
            <a:avLst/>
          </a:prstGeom>
        </p:spPr>
      </p:pic>
      <p:sp>
        <p:nvSpPr>
          <p:cNvPr id="18" name="フローチャート: 書類 17">
            <a:extLst>
              <a:ext uri="{FF2B5EF4-FFF2-40B4-BE49-F238E27FC236}">
                <a16:creationId xmlns:a16="http://schemas.microsoft.com/office/drawing/2014/main" id="{A6F038B6-DAC8-41AA-89F5-C3139562BF35}"/>
              </a:ext>
            </a:extLst>
          </p:cNvPr>
          <p:cNvSpPr/>
          <p:nvPr/>
        </p:nvSpPr>
        <p:spPr>
          <a:xfrm>
            <a:off x="8000476" y="18983"/>
            <a:ext cx="1778974" cy="1470007"/>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56168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8F8734-772A-4193-B1BF-563537991F31}"/>
              </a:ext>
            </a:extLst>
          </p:cNvPr>
          <p:cNvSpPr>
            <a:spLocks noGrp="1"/>
          </p:cNvSpPr>
          <p:nvPr>
            <p:ph type="title"/>
          </p:nvPr>
        </p:nvSpPr>
        <p:spPr/>
        <p:txBody>
          <a:bodyPr/>
          <a:lstStyle/>
          <a:p>
            <a:r>
              <a:rPr lang="en-US" altLang="ja-JP" dirty="0"/>
              <a:t>1-2. </a:t>
            </a:r>
            <a:r>
              <a:rPr lang="ja-JP" altLang="en-US" dirty="0"/>
              <a:t>このセッションについて</a:t>
            </a:r>
          </a:p>
        </p:txBody>
      </p:sp>
      <p:sp>
        <p:nvSpPr>
          <p:cNvPr id="3" name="コンテンツ プレースホルダー 2">
            <a:extLst>
              <a:ext uri="{FF2B5EF4-FFF2-40B4-BE49-F238E27FC236}">
                <a16:creationId xmlns:a16="http://schemas.microsoft.com/office/drawing/2014/main" id="{C22102D6-A66E-43AA-AA26-E2111CA2FBE1}"/>
              </a:ext>
            </a:extLst>
          </p:cNvPr>
          <p:cNvSpPr>
            <a:spLocks noGrp="1"/>
          </p:cNvSpPr>
          <p:nvPr>
            <p:ph idx="1"/>
          </p:nvPr>
        </p:nvSpPr>
        <p:spPr/>
        <p:txBody>
          <a:bodyPr>
            <a:normAutofit/>
          </a:bodyPr>
          <a:lstStyle/>
          <a:p>
            <a:r>
              <a:rPr lang="ja-JP" altLang="en-US" dirty="0"/>
              <a:t>エンド・トゥ・エンド</a:t>
            </a:r>
            <a:r>
              <a:rPr lang="en-US" altLang="ja-JP" dirty="0"/>
              <a:t>AI</a:t>
            </a:r>
            <a:r>
              <a:rPr lang="ja-JP" altLang="en-US" dirty="0"/>
              <a:t>描画に至る道</a:t>
            </a:r>
            <a:endParaRPr lang="en-US" altLang="ja-JP" dirty="0"/>
          </a:p>
          <a:p>
            <a:pPr lvl="1"/>
            <a:r>
              <a:rPr lang="ja-JP" altLang="en-US" dirty="0"/>
              <a:t>神経回路網でのリアルタイム描画を目標とする</a:t>
            </a:r>
            <a:endParaRPr lang="en-US" altLang="ja-JP" dirty="0"/>
          </a:p>
          <a:p>
            <a:r>
              <a:rPr lang="ja-JP" altLang="en-US" dirty="0"/>
              <a:t>リアルタイムを前提として、手法について議論したい</a:t>
            </a:r>
            <a:endParaRPr lang="en-US" altLang="ja-JP" dirty="0"/>
          </a:p>
          <a:p>
            <a:pPr lvl="1"/>
            <a:r>
              <a:rPr lang="ja-JP" altLang="en-US" dirty="0"/>
              <a:t>デファクトスタンダードはまだ定まっていない</a:t>
            </a:r>
            <a:endParaRPr lang="en-US" altLang="ja-JP" dirty="0"/>
          </a:p>
          <a:p>
            <a:pPr lvl="1"/>
            <a:r>
              <a:rPr lang="ja-JP" altLang="en-US" dirty="0"/>
              <a:t>アーキテクチャの選択ができる貴重な機会</a:t>
            </a:r>
            <a:endParaRPr lang="en-US" altLang="ja-JP" dirty="0"/>
          </a:p>
          <a:p>
            <a:r>
              <a:rPr lang="ja-JP" altLang="en-US" dirty="0"/>
              <a:t>第一原理計算のアプローチで</a:t>
            </a:r>
            <a:endParaRPr lang="en-US" altLang="ja-JP" dirty="0"/>
          </a:p>
          <a:p>
            <a:pPr lvl="1"/>
            <a:r>
              <a:rPr lang="ja-JP" altLang="en-US" dirty="0"/>
              <a:t>基本の命題から出発して、正しいアプローチであることを確認したい</a:t>
            </a:r>
            <a:endParaRPr lang="en-US" altLang="ja-JP" dirty="0"/>
          </a:p>
          <a:p>
            <a:pPr lvl="1"/>
            <a:r>
              <a:rPr lang="ja-JP" altLang="en-US" dirty="0"/>
              <a:t>結果論ではない</a:t>
            </a:r>
            <a:endParaRPr lang="en-US" altLang="ja-JP" dirty="0"/>
          </a:p>
          <a:p>
            <a:pPr lvl="1"/>
            <a:endParaRPr lang="en-US" altLang="ja-JP" dirty="0"/>
          </a:p>
        </p:txBody>
      </p:sp>
    </p:spTree>
    <p:extLst>
      <p:ext uri="{BB962C8B-B14F-4D97-AF65-F5344CB8AC3E}">
        <p14:creationId xmlns:p14="http://schemas.microsoft.com/office/powerpoint/2010/main" val="249415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56B03B-DDD1-4B97-8A95-6BE2B0694824}"/>
              </a:ext>
            </a:extLst>
          </p:cNvPr>
          <p:cNvSpPr>
            <a:spLocks noGrp="1"/>
          </p:cNvSpPr>
          <p:nvPr>
            <p:ph type="title"/>
          </p:nvPr>
        </p:nvSpPr>
        <p:spPr/>
        <p:txBody>
          <a:bodyPr/>
          <a:lstStyle/>
          <a:p>
            <a:r>
              <a:rPr lang="ja-JP" altLang="en-US" dirty="0"/>
              <a:t>講演内容</a:t>
            </a:r>
          </a:p>
        </p:txBody>
      </p:sp>
      <p:sp>
        <p:nvSpPr>
          <p:cNvPr id="3" name="コンテンツ プレースホルダー 2">
            <a:extLst>
              <a:ext uri="{FF2B5EF4-FFF2-40B4-BE49-F238E27FC236}">
                <a16:creationId xmlns:a16="http://schemas.microsoft.com/office/drawing/2014/main" id="{714AD86C-A573-4643-8AFF-5434DCCEC6A0}"/>
              </a:ext>
            </a:extLst>
          </p:cNvPr>
          <p:cNvSpPr>
            <a:spLocks noGrp="1"/>
          </p:cNvSpPr>
          <p:nvPr>
            <p:ph idx="1"/>
          </p:nvPr>
        </p:nvSpPr>
        <p:spPr/>
        <p:txBody>
          <a:bodyPr>
            <a:normAutofit/>
          </a:bodyPr>
          <a:lstStyle/>
          <a:p>
            <a:pPr marL="514350" indent="-514350">
              <a:buFont typeface="+mj-lt"/>
              <a:buAutoNum type="arabicPeriod"/>
            </a:pPr>
            <a:r>
              <a:rPr lang="ja-JP" altLang="en-US" dirty="0">
                <a:solidFill>
                  <a:schemeClr val="tx2"/>
                </a:solidFill>
              </a:rPr>
              <a:t>前置き</a:t>
            </a:r>
            <a:endParaRPr lang="en-US" altLang="ja-JP" dirty="0">
              <a:solidFill>
                <a:schemeClr val="tx2"/>
              </a:solidFill>
            </a:endParaRPr>
          </a:p>
          <a:p>
            <a:pPr marL="514350" indent="-514350">
              <a:buFont typeface="+mj-lt"/>
              <a:buAutoNum type="arabicPeriod"/>
            </a:pPr>
            <a:r>
              <a:rPr lang="ja-JP" altLang="en-US" dirty="0">
                <a:solidFill>
                  <a:schemeClr val="tx2"/>
                </a:solidFill>
              </a:rPr>
              <a:t>背景</a:t>
            </a:r>
            <a:endParaRPr lang="en-US" altLang="ja-JP" dirty="0">
              <a:solidFill>
                <a:schemeClr val="tx2"/>
              </a:solidFill>
            </a:endParaRPr>
          </a:p>
          <a:p>
            <a:pPr marL="514350" indent="-514350">
              <a:buFont typeface="+mj-lt"/>
              <a:buAutoNum type="arabicPeriod"/>
            </a:pPr>
            <a:r>
              <a:rPr lang="ja-JP" altLang="en-US" dirty="0">
                <a:solidFill>
                  <a:schemeClr val="tx2"/>
                </a:solidFill>
              </a:rPr>
              <a:t>既存の神経回路網の非効率さについて</a:t>
            </a:r>
            <a:endParaRPr lang="en-US" altLang="ja-JP" dirty="0">
              <a:solidFill>
                <a:schemeClr val="tx2"/>
              </a:solidFill>
            </a:endParaRPr>
          </a:p>
          <a:p>
            <a:pPr marL="514350" indent="-514350">
              <a:buFont typeface="+mj-lt"/>
              <a:buAutoNum type="arabicPeriod"/>
            </a:pPr>
            <a:r>
              <a:rPr lang="ja-JP" altLang="en-US" dirty="0">
                <a:solidFill>
                  <a:schemeClr val="tx2"/>
                </a:solidFill>
              </a:rPr>
              <a:t>リアルタイム描画での条件による効率化の機会</a:t>
            </a:r>
            <a:endParaRPr lang="en-US" altLang="ja-JP" dirty="0">
              <a:solidFill>
                <a:schemeClr val="tx2"/>
              </a:solidFill>
            </a:endParaRPr>
          </a:p>
          <a:p>
            <a:pPr marL="514350" indent="-514350">
              <a:buFont typeface="+mj-lt"/>
              <a:buAutoNum type="arabicPeriod"/>
            </a:pPr>
            <a:r>
              <a:rPr lang="ja-JP" altLang="en-US" dirty="0">
                <a:solidFill>
                  <a:schemeClr val="tx2"/>
                </a:solidFill>
              </a:rPr>
              <a:t>非効率さを解決するアーキテクチャの提案</a:t>
            </a:r>
            <a:endParaRPr lang="en-US" altLang="ja-JP" dirty="0">
              <a:solidFill>
                <a:schemeClr val="tx2"/>
              </a:solidFill>
            </a:endParaRPr>
          </a:p>
          <a:p>
            <a:pPr marL="514350" indent="-514350">
              <a:buFont typeface="+mj-lt"/>
              <a:buAutoNum type="arabicPeriod"/>
            </a:pPr>
            <a:r>
              <a:rPr lang="ja-JP" altLang="en-US" dirty="0"/>
              <a:t>重要な論文のアーキテクチャの紹介</a:t>
            </a:r>
            <a:endParaRPr lang="en-US" altLang="ja-JP" dirty="0"/>
          </a:p>
          <a:p>
            <a:pPr marL="914400" lvl="1" indent="-457200">
              <a:buFont typeface="+mj-lt"/>
              <a:buAutoNum type="arabicPeriod"/>
            </a:pPr>
            <a:r>
              <a:rPr lang="ja-JP" altLang="en-US" dirty="0"/>
              <a:t>オートエンコーダ</a:t>
            </a:r>
            <a:endParaRPr lang="en-US" altLang="ja-JP" dirty="0"/>
          </a:p>
          <a:p>
            <a:pPr marL="914400" lvl="1" indent="-457200">
              <a:buFont typeface="+mj-lt"/>
              <a:buAutoNum type="arabicPeriod"/>
            </a:pPr>
            <a:r>
              <a:rPr lang="en-US" altLang="ja-JP" dirty="0"/>
              <a:t>GAN</a:t>
            </a:r>
          </a:p>
          <a:p>
            <a:pPr marL="514350" indent="-514350">
              <a:buFont typeface="+mj-lt"/>
              <a:buAutoNum type="arabicPeriod"/>
            </a:pPr>
            <a:r>
              <a:rPr lang="ja-JP" altLang="en-US" dirty="0">
                <a:solidFill>
                  <a:schemeClr val="tx2"/>
                </a:solidFill>
              </a:rPr>
              <a:t>今後の予定</a:t>
            </a:r>
            <a:endParaRPr lang="en-US" altLang="ja-JP" dirty="0">
              <a:solidFill>
                <a:schemeClr val="tx2"/>
              </a:solidFill>
            </a:endParaRPr>
          </a:p>
          <a:p>
            <a:pPr marL="514350" indent="-514350">
              <a:buFont typeface="+mj-lt"/>
              <a:buAutoNum type="arabicPeriod"/>
            </a:pPr>
            <a:endParaRPr lang="ja-JP" altLang="en-US" dirty="0"/>
          </a:p>
        </p:txBody>
      </p:sp>
    </p:spTree>
    <p:extLst>
      <p:ext uri="{BB962C8B-B14F-4D97-AF65-F5344CB8AC3E}">
        <p14:creationId xmlns:p14="http://schemas.microsoft.com/office/powerpoint/2010/main" val="39535922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91B8C97-7AA8-498A-8BB2-D5E454A03A7A}"/>
              </a:ext>
            </a:extLst>
          </p:cNvPr>
          <p:cNvPicPr>
            <a:picLocks noChangeAspect="1"/>
          </p:cNvPicPr>
          <p:nvPr/>
        </p:nvPicPr>
        <p:blipFill rotWithShape="1">
          <a:blip r:embed="rId3">
            <a:extLst>
              <a:ext uri="{28A0092B-C50C-407E-A947-70E740481C1C}">
                <a14:useLocalDpi xmlns:a14="http://schemas.microsoft.com/office/drawing/2010/main" val="0"/>
              </a:ext>
            </a:extLst>
          </a:blip>
          <a:srcRect l="11529" r="7259"/>
          <a:stretch/>
        </p:blipFill>
        <p:spPr>
          <a:xfrm>
            <a:off x="5486401" y="90861"/>
            <a:ext cx="6705600" cy="6218460"/>
          </a:xfrm>
          <a:prstGeom prst="rect">
            <a:avLst/>
          </a:prstGeom>
        </p:spPr>
      </p:pic>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lstStyle/>
          <a:p>
            <a:r>
              <a:rPr lang="ja-JP" altLang="en-US" dirty="0"/>
              <a:t>オートエンコーダー</a:t>
            </a:r>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a:xfrm>
            <a:off x="609600" y="1211890"/>
            <a:ext cx="5149755" cy="5097431"/>
          </a:xfrm>
        </p:spPr>
        <p:txBody>
          <a:bodyPr/>
          <a:lstStyle/>
          <a:p>
            <a:r>
              <a:rPr lang="ja-JP" altLang="en-US" dirty="0"/>
              <a:t>画像を一度低次元に</a:t>
            </a:r>
            <a:br>
              <a:rPr lang="en-US" altLang="ja-JP" dirty="0"/>
            </a:br>
            <a:r>
              <a:rPr lang="ja-JP" altLang="en-US" dirty="0"/>
              <a:t>エンコードした後、</a:t>
            </a:r>
            <a:br>
              <a:rPr lang="en-US" altLang="ja-JP" dirty="0"/>
            </a:br>
            <a:r>
              <a:rPr lang="ja-JP" altLang="en-US" dirty="0"/>
              <a:t>再度復元</a:t>
            </a:r>
            <a:r>
              <a:rPr lang="en-US" altLang="ja-JP" dirty="0"/>
              <a:t>(</a:t>
            </a:r>
            <a:r>
              <a:rPr lang="ja-JP" altLang="en-US" dirty="0"/>
              <a:t>デコード</a:t>
            </a:r>
            <a:r>
              <a:rPr lang="en-US" altLang="ja-JP" dirty="0"/>
              <a:t>)</a:t>
            </a:r>
            <a:r>
              <a:rPr lang="ja-JP" altLang="en-US" dirty="0"/>
              <a:t>し、</a:t>
            </a:r>
            <a:br>
              <a:rPr lang="en-US" altLang="ja-JP" dirty="0"/>
            </a:br>
            <a:r>
              <a:rPr lang="ja-JP" altLang="en-US" dirty="0"/>
              <a:t>入力と出力が一致する</a:t>
            </a:r>
            <a:br>
              <a:rPr lang="en-US" altLang="ja-JP" dirty="0"/>
            </a:br>
            <a:r>
              <a:rPr lang="ja-JP" altLang="en-US" dirty="0"/>
              <a:t>ようにトレーニングする</a:t>
            </a:r>
            <a:endParaRPr lang="en-US" altLang="ja-JP" dirty="0"/>
          </a:p>
          <a:p>
            <a:pPr lvl="4"/>
            <a:endParaRPr lang="en-US" altLang="ja-JP" dirty="0"/>
          </a:p>
          <a:p>
            <a:r>
              <a:rPr lang="ja-JP" altLang="en-US" dirty="0"/>
              <a:t>ドメインに特化した</a:t>
            </a:r>
            <a:br>
              <a:rPr lang="en-US" altLang="ja-JP" dirty="0"/>
            </a:br>
            <a:r>
              <a:rPr lang="ja-JP" altLang="en-US" dirty="0"/>
              <a:t>高次の空間の内容を</a:t>
            </a:r>
            <a:br>
              <a:rPr lang="en-US" altLang="ja-JP" dirty="0"/>
            </a:br>
            <a:r>
              <a:rPr lang="ja-JP" altLang="en-US" dirty="0"/>
              <a:t>少ない次元で表現できる</a:t>
            </a:r>
          </a:p>
        </p:txBody>
      </p:sp>
    </p:spTree>
    <p:extLst>
      <p:ext uri="{BB962C8B-B14F-4D97-AF65-F5344CB8AC3E}">
        <p14:creationId xmlns:p14="http://schemas.microsoft.com/office/powerpoint/2010/main" val="33810239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8F67E10-E772-4939-8811-330562316547}"/>
              </a:ext>
            </a:extLst>
          </p:cNvPr>
          <p:cNvPicPr>
            <a:picLocks noChangeAspect="1"/>
          </p:cNvPicPr>
          <p:nvPr/>
        </p:nvPicPr>
        <p:blipFill>
          <a:blip r:embed="rId3"/>
          <a:stretch>
            <a:fillRect/>
          </a:stretch>
        </p:blipFill>
        <p:spPr>
          <a:xfrm>
            <a:off x="5626026" y="1352423"/>
            <a:ext cx="6361878" cy="4956898"/>
          </a:xfrm>
          <a:prstGeom prst="rect">
            <a:avLst/>
          </a:prstGeom>
        </p:spPr>
      </p:pic>
      <p:sp>
        <p:nvSpPr>
          <p:cNvPr id="5" name="テキスト ボックス 4">
            <a:extLst>
              <a:ext uri="{FF2B5EF4-FFF2-40B4-BE49-F238E27FC236}">
                <a16:creationId xmlns:a16="http://schemas.microsoft.com/office/drawing/2014/main" id="{47B21442-1C77-446E-B3C6-F05E7BD269AE}"/>
              </a:ext>
            </a:extLst>
          </p:cNvPr>
          <p:cNvSpPr txBox="1"/>
          <p:nvPr/>
        </p:nvSpPr>
        <p:spPr>
          <a:xfrm>
            <a:off x="2161561" y="5478324"/>
            <a:ext cx="3297746" cy="830997"/>
          </a:xfrm>
          <a:prstGeom prst="rect">
            <a:avLst/>
          </a:prstGeom>
          <a:noFill/>
        </p:spPr>
        <p:txBody>
          <a:bodyPr wrap="square" rtlCol="0">
            <a:spAutoFit/>
          </a:bodyPr>
          <a:lstStyle/>
          <a:p>
            <a:r>
              <a:rPr lang="it-IT" altLang="ja-JP" sz="1200" dirty="0"/>
              <a:t>Thanh Thi Nguyen, Cuong M. Nguyen, Dung Tien Nguyen,</a:t>
            </a:r>
            <a:r>
              <a:rPr lang="ja-JP" altLang="en-US" sz="1200" dirty="0"/>
              <a:t> </a:t>
            </a:r>
            <a:r>
              <a:rPr lang="it-IT" altLang="ja-JP" sz="1200" dirty="0"/>
              <a:t>Duc Thanh Nguyen and Saeid Nahavandi</a:t>
            </a:r>
            <a:r>
              <a:rPr lang="en-US" altLang="ja-JP" sz="1200" dirty="0"/>
              <a:t>. "</a:t>
            </a:r>
            <a:r>
              <a:rPr lang="en-US" altLang="ja-JP" sz="1200" b="1" dirty="0"/>
              <a:t>Deep Learning for </a:t>
            </a:r>
            <a:r>
              <a:rPr lang="en-US" altLang="ja-JP" sz="1200" b="1" dirty="0" err="1"/>
              <a:t>Deepfakes</a:t>
            </a:r>
            <a:r>
              <a:rPr lang="en-US" altLang="ja-JP" sz="1200" b="1" dirty="0"/>
              <a:t> Creation and Detection</a:t>
            </a:r>
            <a:r>
              <a:rPr lang="en-US" altLang="ja-JP" sz="1200" dirty="0"/>
              <a:t>“, 2019</a:t>
            </a:r>
            <a:endParaRPr kumimoji="1" lang="ja-JP" altLang="en-US" sz="1200" dirty="0"/>
          </a:p>
        </p:txBody>
      </p:sp>
      <p:sp>
        <p:nvSpPr>
          <p:cNvPr id="6" name="タイトル 1">
            <a:extLst>
              <a:ext uri="{FF2B5EF4-FFF2-40B4-BE49-F238E27FC236}">
                <a16:creationId xmlns:a16="http://schemas.microsoft.com/office/drawing/2014/main" id="{F54D227B-86CC-4A99-9760-EAE343E40189}"/>
              </a:ext>
            </a:extLst>
          </p:cNvPr>
          <p:cNvSpPr>
            <a:spLocks noGrp="1"/>
          </p:cNvSpPr>
          <p:nvPr>
            <p:ph type="title"/>
          </p:nvPr>
        </p:nvSpPr>
        <p:spPr/>
        <p:txBody>
          <a:bodyPr>
            <a:normAutofit fontScale="90000"/>
          </a:bodyPr>
          <a:lstStyle/>
          <a:p>
            <a:r>
              <a:rPr lang="ja-JP" altLang="en-US" dirty="0"/>
              <a:t>共有潜在空間 オートエンコーダー</a:t>
            </a:r>
          </a:p>
        </p:txBody>
      </p:sp>
      <p:sp>
        <p:nvSpPr>
          <p:cNvPr id="7" name="コンテンツ プレースホルダー 2">
            <a:extLst>
              <a:ext uri="{FF2B5EF4-FFF2-40B4-BE49-F238E27FC236}">
                <a16:creationId xmlns:a16="http://schemas.microsoft.com/office/drawing/2014/main" id="{A660E294-3AD7-4D37-8924-002189966A50}"/>
              </a:ext>
            </a:extLst>
          </p:cNvPr>
          <p:cNvSpPr>
            <a:spLocks noGrp="1"/>
          </p:cNvSpPr>
          <p:nvPr>
            <p:ph idx="1"/>
          </p:nvPr>
        </p:nvSpPr>
        <p:spPr>
          <a:xfrm>
            <a:off x="395785" y="1211891"/>
            <a:ext cx="5063522" cy="4266434"/>
          </a:xfrm>
        </p:spPr>
        <p:txBody>
          <a:bodyPr>
            <a:normAutofit fontScale="77500" lnSpcReduction="20000"/>
          </a:bodyPr>
          <a:lstStyle/>
          <a:p>
            <a:r>
              <a:rPr lang="ja-JP" altLang="en-US" dirty="0"/>
              <a:t>エンコーダは複数の人間で共有</a:t>
            </a:r>
            <a:endParaRPr lang="en-US" altLang="ja-JP" dirty="0"/>
          </a:p>
          <a:p>
            <a:r>
              <a:rPr lang="ja-JP" altLang="en-US" dirty="0"/>
              <a:t>デコーダは共有しない</a:t>
            </a:r>
            <a:endParaRPr lang="en-US" altLang="ja-JP" dirty="0"/>
          </a:p>
          <a:p>
            <a:pPr lvl="4"/>
            <a:endParaRPr lang="en-US" altLang="ja-JP" dirty="0"/>
          </a:p>
          <a:p>
            <a:r>
              <a:rPr lang="ja-JP" altLang="en-US" dirty="0"/>
              <a:t>別の人のデコーダを使えば、</a:t>
            </a:r>
            <a:br>
              <a:rPr lang="en-US" altLang="ja-JP" dirty="0"/>
            </a:br>
            <a:r>
              <a:rPr lang="ja-JP" altLang="en-US" dirty="0"/>
              <a:t>ある人の顔を別の人の顔に</a:t>
            </a:r>
            <a:br>
              <a:rPr lang="en-US" altLang="ja-JP" dirty="0"/>
            </a:br>
            <a:r>
              <a:rPr lang="ja-JP" altLang="en-US" dirty="0"/>
              <a:t>変えることができる</a:t>
            </a:r>
            <a:endParaRPr lang="en-US" altLang="ja-JP" dirty="0"/>
          </a:p>
          <a:p>
            <a:pPr lvl="4"/>
            <a:endParaRPr lang="en-US" altLang="ja-JP" dirty="0"/>
          </a:p>
          <a:p>
            <a:r>
              <a:rPr lang="ja-JP" altLang="en-US" dirty="0"/>
              <a:t>ディープフェイクで使用</a:t>
            </a:r>
            <a:br>
              <a:rPr lang="en-US" altLang="ja-JP" dirty="0"/>
            </a:br>
            <a:r>
              <a:rPr lang="ja-JP" altLang="en-US" dirty="0"/>
              <a:t>されており、製品レベルの</a:t>
            </a:r>
            <a:br>
              <a:rPr lang="en-US" altLang="ja-JP" dirty="0"/>
            </a:br>
            <a:r>
              <a:rPr lang="ja-JP" altLang="en-US" dirty="0"/>
              <a:t>画質に近づいている</a:t>
            </a:r>
            <a:endParaRPr lang="en-US" altLang="ja-JP" dirty="0"/>
          </a:p>
          <a:p>
            <a:pPr lvl="4"/>
            <a:endParaRPr lang="en-US" altLang="ja-JP" dirty="0"/>
          </a:p>
          <a:p>
            <a:r>
              <a:rPr lang="ja-JP" altLang="en-US" dirty="0"/>
              <a:t>フォトリアリスティックな</a:t>
            </a:r>
            <a:br>
              <a:rPr lang="en-US" altLang="ja-JP" dirty="0"/>
            </a:br>
            <a:r>
              <a:rPr lang="ja-JP" altLang="en-US" dirty="0"/>
              <a:t>入力が必要</a:t>
            </a:r>
            <a:endParaRPr lang="en-US" altLang="ja-JP" dirty="0"/>
          </a:p>
        </p:txBody>
      </p:sp>
    </p:spTree>
    <p:extLst>
      <p:ext uri="{BB962C8B-B14F-4D97-AF65-F5344CB8AC3E}">
        <p14:creationId xmlns:p14="http://schemas.microsoft.com/office/powerpoint/2010/main" val="21081557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lstStyle/>
          <a:p>
            <a:r>
              <a:rPr lang="ja-JP" altLang="en-US" dirty="0"/>
              <a:t>敵対的オートエンコーダ</a:t>
            </a:r>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a:xfrm>
            <a:off x="354842" y="1211890"/>
            <a:ext cx="5574011" cy="5097431"/>
          </a:xfrm>
        </p:spPr>
        <p:txBody>
          <a:bodyPr>
            <a:normAutofit/>
          </a:bodyPr>
          <a:lstStyle/>
          <a:p>
            <a:r>
              <a:rPr lang="ja-JP" altLang="en-US" sz="2800" dirty="0"/>
              <a:t>オートエンコーダの潜在空間を</a:t>
            </a:r>
            <a:br>
              <a:rPr lang="en-US" altLang="ja-JP" sz="2800" dirty="0"/>
            </a:br>
            <a:r>
              <a:rPr lang="ja-JP" altLang="en-US" sz="2800" dirty="0"/>
              <a:t>もっと使いやすい形にしたい</a:t>
            </a:r>
            <a:endParaRPr lang="en-US" altLang="ja-JP" sz="2800" dirty="0"/>
          </a:p>
          <a:p>
            <a:pPr lvl="4"/>
            <a:endParaRPr lang="en-US" altLang="ja-JP" sz="1600" dirty="0"/>
          </a:p>
          <a:p>
            <a:r>
              <a:rPr lang="ja-JP" altLang="en-US" sz="2800" dirty="0"/>
              <a:t>別のニューラルネットワーク</a:t>
            </a:r>
            <a:br>
              <a:rPr lang="en-US" altLang="ja-JP" sz="2800" dirty="0"/>
            </a:br>
            <a:r>
              <a:rPr lang="ja-JP" altLang="en-US" sz="2800" dirty="0"/>
              <a:t>「敵対的な識別器」を</a:t>
            </a:r>
            <a:br>
              <a:rPr lang="en-US" altLang="ja-JP" sz="2800" dirty="0"/>
            </a:br>
            <a:r>
              <a:rPr lang="ja-JP" altLang="en-US" sz="2800" dirty="0"/>
              <a:t>損失関数に用いる</a:t>
            </a:r>
            <a:endParaRPr lang="en-US" altLang="ja-JP" sz="2800" dirty="0"/>
          </a:p>
          <a:p>
            <a:pPr lvl="4"/>
            <a:endParaRPr lang="en-US" altLang="ja-JP" sz="1600" dirty="0"/>
          </a:p>
          <a:p>
            <a:r>
              <a:rPr lang="ja-JP" altLang="en-US" sz="2800" dirty="0"/>
              <a:t>潜在空間の分布を制御できる</a:t>
            </a:r>
            <a:endParaRPr lang="en-US" altLang="ja-JP" sz="2800" dirty="0"/>
          </a:p>
          <a:p>
            <a:pPr lvl="4"/>
            <a:endParaRPr lang="en-US" altLang="ja-JP" sz="1600" dirty="0"/>
          </a:p>
          <a:p>
            <a:r>
              <a:rPr lang="ja-JP" altLang="en-US" sz="2800" dirty="0"/>
              <a:t>本研究では、</a:t>
            </a:r>
            <a:br>
              <a:rPr lang="en-US" altLang="ja-JP" sz="2800" dirty="0"/>
            </a:br>
            <a:r>
              <a:rPr lang="ja-JP" altLang="en-US" sz="2800" dirty="0"/>
              <a:t>教師データ生成に用いる予定</a:t>
            </a:r>
          </a:p>
        </p:txBody>
      </p:sp>
      <p:pic>
        <p:nvPicPr>
          <p:cNvPr id="5" name="図 4">
            <a:extLst>
              <a:ext uri="{FF2B5EF4-FFF2-40B4-BE49-F238E27FC236}">
                <a16:creationId xmlns:a16="http://schemas.microsoft.com/office/drawing/2014/main" id="{CFF94302-BFCD-4097-9BCC-CE36008C21F8}"/>
              </a:ext>
            </a:extLst>
          </p:cNvPr>
          <p:cNvPicPr>
            <a:picLocks noChangeAspect="1"/>
          </p:cNvPicPr>
          <p:nvPr/>
        </p:nvPicPr>
        <p:blipFill>
          <a:blip r:embed="rId3"/>
          <a:stretch>
            <a:fillRect/>
          </a:stretch>
        </p:blipFill>
        <p:spPr>
          <a:xfrm rot="5400000">
            <a:off x="6935718" y="683823"/>
            <a:ext cx="4043981" cy="6057711"/>
          </a:xfrm>
          <a:prstGeom prst="rect">
            <a:avLst/>
          </a:prstGeom>
        </p:spPr>
      </p:pic>
      <p:sp>
        <p:nvSpPr>
          <p:cNvPr id="6" name="テキスト ボックス 5">
            <a:extLst>
              <a:ext uri="{FF2B5EF4-FFF2-40B4-BE49-F238E27FC236}">
                <a16:creationId xmlns:a16="http://schemas.microsoft.com/office/drawing/2014/main" id="{12EDE4EE-E11C-421A-8494-E368587B97A4}"/>
              </a:ext>
            </a:extLst>
          </p:cNvPr>
          <p:cNvSpPr txBox="1"/>
          <p:nvPr/>
        </p:nvSpPr>
        <p:spPr>
          <a:xfrm>
            <a:off x="5928853" y="5698830"/>
            <a:ext cx="2403701" cy="830997"/>
          </a:xfrm>
          <a:prstGeom prst="rect">
            <a:avLst/>
          </a:prstGeom>
          <a:noFill/>
        </p:spPr>
        <p:txBody>
          <a:bodyPr wrap="square" rtlCol="0">
            <a:spAutoFit/>
          </a:bodyPr>
          <a:lstStyle/>
          <a:p>
            <a:r>
              <a:rPr lang="it-IT" altLang="ja-JP" sz="1200" dirty="0"/>
              <a:t>Ayse B. Dincer et al.</a:t>
            </a:r>
            <a:r>
              <a:rPr lang="en-US" altLang="ja-JP" sz="1200" dirty="0"/>
              <a:t>, “</a:t>
            </a:r>
            <a:r>
              <a:rPr lang="en-US" altLang="ja-JP" sz="1200" b="1" dirty="0"/>
              <a:t>Adversarial </a:t>
            </a:r>
            <a:r>
              <a:rPr lang="en-US" altLang="ja-JP" sz="1200" b="1" dirty="0" err="1"/>
              <a:t>Deconfounding</a:t>
            </a:r>
            <a:r>
              <a:rPr lang="en-US" altLang="ja-JP" sz="1200" b="1" dirty="0"/>
              <a:t> Autoencoder for Learning Robust Gene Expression Embeddings</a:t>
            </a:r>
            <a:r>
              <a:rPr lang="en-US" altLang="ja-JP" sz="1200" dirty="0"/>
              <a:t>“, 2020</a:t>
            </a:r>
            <a:endParaRPr kumimoji="1" lang="ja-JP" altLang="en-US" sz="1200" dirty="0"/>
          </a:p>
        </p:txBody>
      </p:sp>
    </p:spTree>
    <p:extLst>
      <p:ext uri="{BB962C8B-B14F-4D97-AF65-F5344CB8AC3E}">
        <p14:creationId xmlns:p14="http://schemas.microsoft.com/office/powerpoint/2010/main" val="9979034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normAutofit fontScale="90000"/>
          </a:bodyPr>
          <a:lstStyle/>
          <a:p>
            <a:r>
              <a:rPr lang="en-US" altLang="ja-JP" dirty="0"/>
              <a:t>GAN</a:t>
            </a:r>
            <a:r>
              <a:rPr lang="ja-JP" altLang="en-US" dirty="0"/>
              <a:t>（敵対的生成ネットワーク）</a:t>
            </a:r>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p:txBody>
          <a:bodyPr/>
          <a:lstStyle/>
          <a:p>
            <a:r>
              <a:rPr lang="ja-JP" altLang="en-US" dirty="0"/>
              <a:t>敵対的オートエンコーダと似ているが、</a:t>
            </a:r>
            <a:br>
              <a:rPr lang="en-US" altLang="ja-JP" dirty="0"/>
            </a:br>
            <a:r>
              <a:rPr lang="ja-JP" altLang="en-US" dirty="0"/>
              <a:t>潜在空間ではなく生成器の出力に識別器を適用する</a:t>
            </a:r>
            <a:endParaRPr lang="en-US" altLang="ja-JP" dirty="0"/>
          </a:p>
          <a:p>
            <a:r>
              <a:rPr lang="ja-JP" altLang="en-US" dirty="0"/>
              <a:t>生成器への入力はランダムな分布</a:t>
            </a:r>
            <a:endParaRPr lang="en-US" altLang="ja-JP" dirty="0"/>
          </a:p>
          <a:p>
            <a:r>
              <a:rPr lang="ja-JP" altLang="en-US" dirty="0"/>
              <a:t>出力の制御が難しい</a:t>
            </a:r>
            <a:endParaRPr lang="en-US" altLang="ja-JP" dirty="0"/>
          </a:p>
          <a:p>
            <a:endParaRPr lang="en-US" altLang="ja-JP" dirty="0"/>
          </a:p>
          <a:p>
            <a:endParaRPr lang="ja-JP" altLang="en-US" dirty="0"/>
          </a:p>
        </p:txBody>
      </p:sp>
      <p:pic>
        <p:nvPicPr>
          <p:cNvPr id="6" name="図 5" descr="座る, 暗い, ノートパソコン, コンピュータ が含まれている画像&#10;&#10;自動的に生成された説明">
            <a:extLst>
              <a:ext uri="{FF2B5EF4-FFF2-40B4-BE49-F238E27FC236}">
                <a16:creationId xmlns:a16="http://schemas.microsoft.com/office/drawing/2014/main" id="{DE59B4E7-BC64-4B14-9C3D-1A8DB2AFA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257" y="2850629"/>
            <a:ext cx="7620000" cy="3314700"/>
          </a:xfrm>
          <a:prstGeom prst="rect">
            <a:avLst/>
          </a:prstGeom>
        </p:spPr>
      </p:pic>
      <p:sp>
        <p:nvSpPr>
          <p:cNvPr id="7" name="テキスト ボックス 6">
            <a:extLst>
              <a:ext uri="{FF2B5EF4-FFF2-40B4-BE49-F238E27FC236}">
                <a16:creationId xmlns:a16="http://schemas.microsoft.com/office/drawing/2014/main" id="{9D615769-87BD-44C0-92B9-1183819F742B}"/>
              </a:ext>
            </a:extLst>
          </p:cNvPr>
          <p:cNvSpPr txBox="1"/>
          <p:nvPr/>
        </p:nvSpPr>
        <p:spPr>
          <a:xfrm>
            <a:off x="3099446" y="6165329"/>
            <a:ext cx="9092554" cy="307777"/>
          </a:xfrm>
          <a:prstGeom prst="rect">
            <a:avLst/>
          </a:prstGeom>
          <a:noFill/>
        </p:spPr>
        <p:txBody>
          <a:bodyPr wrap="none" rtlCol="0">
            <a:spAutoFit/>
          </a:bodyPr>
          <a:lstStyle/>
          <a:p>
            <a:pPr algn="r"/>
            <a:r>
              <a:rPr lang="en-US" altLang="ja-JP" sz="1400" dirty="0"/>
              <a:t>https://www.freecodecamp.org/news/an-intuitive-introduction-to-generative-adversarial-networks-gans-7a2264a81394/</a:t>
            </a:r>
            <a:endParaRPr kumimoji="1" lang="ja-JP" altLang="en-US" sz="1400" dirty="0"/>
          </a:p>
        </p:txBody>
      </p:sp>
    </p:spTree>
    <p:extLst>
      <p:ext uri="{BB962C8B-B14F-4D97-AF65-F5344CB8AC3E}">
        <p14:creationId xmlns:p14="http://schemas.microsoft.com/office/powerpoint/2010/main" val="3982978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2D8E280-CF49-4393-9DB4-B910AA567C80}"/>
              </a:ext>
            </a:extLst>
          </p:cNvPr>
          <p:cNvSpPr/>
          <p:nvPr/>
        </p:nvSpPr>
        <p:spPr>
          <a:xfrm>
            <a:off x="0" y="6456305"/>
            <a:ext cx="12192000" cy="401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364AEC6C-9AD1-45EB-A365-19DED452D291}"/>
              </a:ext>
            </a:extLst>
          </p:cNvPr>
          <p:cNvSpPr/>
          <p:nvPr/>
        </p:nvSpPr>
        <p:spPr>
          <a:xfrm>
            <a:off x="5392315" y="-11779"/>
            <a:ext cx="6799685" cy="1076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lstStyle/>
          <a:p>
            <a:r>
              <a:rPr lang="ja-JP" altLang="en-US" dirty="0"/>
              <a:t>条件付き</a:t>
            </a:r>
            <a:r>
              <a:rPr lang="en-US" altLang="ja-JP" dirty="0"/>
              <a:t>GAN</a:t>
            </a:r>
            <a:endParaRPr lang="ja-JP" altLang="en-US" dirty="0"/>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a:xfrm>
            <a:off x="232013" y="1211890"/>
            <a:ext cx="5160302" cy="5097431"/>
          </a:xfrm>
        </p:spPr>
        <p:txBody>
          <a:bodyPr/>
          <a:lstStyle/>
          <a:p>
            <a:r>
              <a:rPr lang="ja-JP" altLang="en-US" dirty="0"/>
              <a:t>出力を制御できる</a:t>
            </a:r>
            <a:r>
              <a:rPr lang="en-US" altLang="ja-JP" dirty="0"/>
              <a:t>GAN</a:t>
            </a:r>
          </a:p>
          <a:p>
            <a:pPr lvl="1"/>
            <a:r>
              <a:rPr lang="ja-JP" altLang="en-US" dirty="0"/>
              <a:t>生成器の各階層における</a:t>
            </a:r>
            <a:br>
              <a:rPr lang="en-US" altLang="ja-JP" dirty="0"/>
            </a:br>
            <a:r>
              <a:rPr lang="en-US" altLang="ja-JP" dirty="0"/>
              <a:t>Batch Normalization</a:t>
            </a:r>
            <a:r>
              <a:rPr lang="ja-JP" altLang="en-US" dirty="0"/>
              <a:t>の後に</a:t>
            </a:r>
            <a:br>
              <a:rPr lang="en-US" altLang="ja-JP" dirty="0"/>
            </a:br>
            <a:r>
              <a:rPr lang="ja-JP" altLang="en-US" dirty="0"/>
              <a:t>整数マスク画像を入力</a:t>
            </a:r>
            <a:endParaRPr lang="en-US" altLang="ja-JP" dirty="0"/>
          </a:p>
          <a:p>
            <a:pPr lvl="1"/>
            <a:r>
              <a:rPr lang="ja-JP" altLang="en-US" dirty="0"/>
              <a:t>条件付けすることで、</a:t>
            </a:r>
            <a:br>
              <a:rPr lang="en-US" altLang="ja-JP" dirty="0"/>
            </a:br>
            <a:r>
              <a:rPr lang="ja-JP" altLang="en-US" dirty="0"/>
              <a:t>望ましい出力が得られる</a:t>
            </a:r>
            <a:endParaRPr lang="en-US" altLang="ja-JP" dirty="0"/>
          </a:p>
          <a:p>
            <a:r>
              <a:rPr lang="en-US" altLang="ja-JP" dirty="0"/>
              <a:t>Batch Normalization</a:t>
            </a:r>
            <a:br>
              <a:rPr lang="en-US" altLang="ja-JP" dirty="0"/>
            </a:br>
            <a:r>
              <a:rPr lang="ja-JP" altLang="en-US" dirty="0"/>
              <a:t>により入力の構造が</a:t>
            </a:r>
            <a:br>
              <a:rPr lang="en-US" altLang="ja-JP" dirty="0"/>
            </a:br>
            <a:r>
              <a:rPr lang="ja-JP" altLang="en-US" dirty="0"/>
              <a:t>壊れてしまう問題を</a:t>
            </a:r>
            <a:br>
              <a:rPr lang="en-US" altLang="ja-JP" dirty="0"/>
            </a:br>
            <a:r>
              <a:rPr lang="ja-JP" altLang="en-US" dirty="0"/>
              <a:t>解決した</a:t>
            </a:r>
          </a:p>
          <a:p>
            <a:endParaRPr lang="ja-JP" altLang="en-US" dirty="0"/>
          </a:p>
        </p:txBody>
      </p:sp>
      <p:pic>
        <p:nvPicPr>
          <p:cNvPr id="5" name="図 4">
            <a:extLst>
              <a:ext uri="{FF2B5EF4-FFF2-40B4-BE49-F238E27FC236}">
                <a16:creationId xmlns:a16="http://schemas.microsoft.com/office/drawing/2014/main" id="{5585AC99-A6AC-406F-9895-E297BEFDCC86}"/>
              </a:ext>
            </a:extLst>
          </p:cNvPr>
          <p:cNvPicPr>
            <a:picLocks noChangeAspect="1"/>
          </p:cNvPicPr>
          <p:nvPr/>
        </p:nvPicPr>
        <p:blipFill rotWithShape="1">
          <a:blip r:embed="rId3"/>
          <a:srcRect l="30000"/>
          <a:stretch/>
        </p:blipFill>
        <p:spPr>
          <a:xfrm>
            <a:off x="7031699" y="1471149"/>
            <a:ext cx="5160301" cy="1957851"/>
          </a:xfrm>
          <a:prstGeom prst="rect">
            <a:avLst/>
          </a:prstGeom>
        </p:spPr>
      </p:pic>
      <p:pic>
        <p:nvPicPr>
          <p:cNvPr id="6" name="図 5">
            <a:extLst>
              <a:ext uri="{FF2B5EF4-FFF2-40B4-BE49-F238E27FC236}">
                <a16:creationId xmlns:a16="http://schemas.microsoft.com/office/drawing/2014/main" id="{469536CC-6B6D-4800-A206-6E7D88183E7B}"/>
              </a:ext>
            </a:extLst>
          </p:cNvPr>
          <p:cNvPicPr>
            <a:picLocks noChangeAspect="1"/>
          </p:cNvPicPr>
          <p:nvPr/>
        </p:nvPicPr>
        <p:blipFill>
          <a:blip r:embed="rId4"/>
          <a:stretch>
            <a:fillRect/>
          </a:stretch>
        </p:blipFill>
        <p:spPr>
          <a:xfrm>
            <a:off x="6489848" y="205795"/>
            <a:ext cx="2611263" cy="1877585"/>
          </a:xfrm>
          <a:prstGeom prst="rect">
            <a:avLst/>
          </a:prstGeom>
        </p:spPr>
      </p:pic>
      <p:pic>
        <p:nvPicPr>
          <p:cNvPr id="7" name="図 6">
            <a:extLst>
              <a:ext uri="{FF2B5EF4-FFF2-40B4-BE49-F238E27FC236}">
                <a16:creationId xmlns:a16="http://schemas.microsoft.com/office/drawing/2014/main" id="{FE43EB47-D871-451D-86F4-6300F95C7826}"/>
              </a:ext>
            </a:extLst>
          </p:cNvPr>
          <p:cNvPicPr>
            <a:picLocks noChangeAspect="1"/>
          </p:cNvPicPr>
          <p:nvPr/>
        </p:nvPicPr>
        <p:blipFill>
          <a:blip r:embed="rId5"/>
          <a:stretch>
            <a:fillRect/>
          </a:stretch>
        </p:blipFill>
        <p:spPr>
          <a:xfrm>
            <a:off x="4919399" y="3325733"/>
            <a:ext cx="7272601" cy="3532267"/>
          </a:xfrm>
          <a:prstGeom prst="rect">
            <a:avLst/>
          </a:prstGeom>
        </p:spPr>
      </p:pic>
      <p:pic>
        <p:nvPicPr>
          <p:cNvPr id="8" name="図 7">
            <a:extLst>
              <a:ext uri="{FF2B5EF4-FFF2-40B4-BE49-F238E27FC236}">
                <a16:creationId xmlns:a16="http://schemas.microsoft.com/office/drawing/2014/main" id="{0CDB13F0-D676-420A-88B4-685CC1B8B288}"/>
              </a:ext>
            </a:extLst>
          </p:cNvPr>
          <p:cNvPicPr>
            <a:picLocks noChangeAspect="1"/>
          </p:cNvPicPr>
          <p:nvPr/>
        </p:nvPicPr>
        <p:blipFill rotWithShape="1">
          <a:blip r:embed="rId3"/>
          <a:srcRect r="71611"/>
          <a:stretch/>
        </p:blipFill>
        <p:spPr>
          <a:xfrm>
            <a:off x="9142944" y="47837"/>
            <a:ext cx="1753304" cy="1640249"/>
          </a:xfrm>
          <a:prstGeom prst="rect">
            <a:avLst/>
          </a:prstGeom>
        </p:spPr>
      </p:pic>
      <p:sp>
        <p:nvSpPr>
          <p:cNvPr id="12" name="テキスト ボックス 11">
            <a:extLst>
              <a:ext uri="{FF2B5EF4-FFF2-40B4-BE49-F238E27FC236}">
                <a16:creationId xmlns:a16="http://schemas.microsoft.com/office/drawing/2014/main" id="{23A854C0-5761-41F1-8415-4FA4AF57DD1C}"/>
              </a:ext>
            </a:extLst>
          </p:cNvPr>
          <p:cNvSpPr txBox="1"/>
          <p:nvPr/>
        </p:nvSpPr>
        <p:spPr>
          <a:xfrm>
            <a:off x="2335530" y="6133139"/>
            <a:ext cx="2403701" cy="646331"/>
          </a:xfrm>
          <a:prstGeom prst="rect">
            <a:avLst/>
          </a:prstGeom>
          <a:noFill/>
        </p:spPr>
        <p:txBody>
          <a:bodyPr wrap="square" rtlCol="0">
            <a:spAutoFit/>
          </a:bodyPr>
          <a:lstStyle/>
          <a:p>
            <a:r>
              <a:rPr lang="it-IT" altLang="ja-JP" sz="1200" dirty="0"/>
              <a:t>Taesung Park et al.</a:t>
            </a:r>
            <a:r>
              <a:rPr lang="en-US" altLang="ja-JP" sz="1200" dirty="0"/>
              <a:t>, “</a:t>
            </a:r>
            <a:r>
              <a:rPr lang="en-US" altLang="ja-JP" sz="1200" b="1" dirty="0"/>
              <a:t>Semantic Image Synthesis with Spatially-Adaptive Normalization</a:t>
            </a:r>
            <a:r>
              <a:rPr lang="en-US" altLang="ja-JP" sz="1200" dirty="0"/>
              <a:t>“, 2019</a:t>
            </a:r>
            <a:endParaRPr kumimoji="1" lang="ja-JP" altLang="en-US" sz="1200" dirty="0"/>
          </a:p>
        </p:txBody>
      </p:sp>
    </p:spTree>
    <p:extLst>
      <p:ext uri="{BB962C8B-B14F-4D97-AF65-F5344CB8AC3E}">
        <p14:creationId xmlns:p14="http://schemas.microsoft.com/office/powerpoint/2010/main" val="26520410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56B03B-DDD1-4B97-8A95-6BE2B0694824}"/>
              </a:ext>
            </a:extLst>
          </p:cNvPr>
          <p:cNvSpPr>
            <a:spLocks noGrp="1"/>
          </p:cNvSpPr>
          <p:nvPr>
            <p:ph type="title"/>
          </p:nvPr>
        </p:nvSpPr>
        <p:spPr/>
        <p:txBody>
          <a:bodyPr/>
          <a:lstStyle/>
          <a:p>
            <a:r>
              <a:rPr lang="ja-JP" altLang="en-US" dirty="0"/>
              <a:t>講演内容</a:t>
            </a:r>
          </a:p>
        </p:txBody>
      </p:sp>
      <p:sp>
        <p:nvSpPr>
          <p:cNvPr id="3" name="コンテンツ プレースホルダー 2">
            <a:extLst>
              <a:ext uri="{FF2B5EF4-FFF2-40B4-BE49-F238E27FC236}">
                <a16:creationId xmlns:a16="http://schemas.microsoft.com/office/drawing/2014/main" id="{714AD86C-A573-4643-8AFF-5434DCCEC6A0}"/>
              </a:ext>
            </a:extLst>
          </p:cNvPr>
          <p:cNvSpPr>
            <a:spLocks noGrp="1"/>
          </p:cNvSpPr>
          <p:nvPr>
            <p:ph idx="1"/>
          </p:nvPr>
        </p:nvSpPr>
        <p:spPr/>
        <p:txBody>
          <a:bodyPr>
            <a:normAutofit/>
          </a:bodyPr>
          <a:lstStyle/>
          <a:p>
            <a:pPr marL="514350" indent="-514350">
              <a:buFont typeface="+mj-lt"/>
              <a:buAutoNum type="arabicPeriod"/>
            </a:pPr>
            <a:r>
              <a:rPr lang="ja-JP" altLang="en-US" dirty="0">
                <a:solidFill>
                  <a:schemeClr val="tx2"/>
                </a:solidFill>
              </a:rPr>
              <a:t>前置き</a:t>
            </a:r>
            <a:endParaRPr lang="en-US" altLang="ja-JP" dirty="0">
              <a:solidFill>
                <a:schemeClr val="tx2"/>
              </a:solidFill>
            </a:endParaRPr>
          </a:p>
          <a:p>
            <a:pPr marL="514350" indent="-514350">
              <a:buFont typeface="+mj-lt"/>
              <a:buAutoNum type="arabicPeriod"/>
            </a:pPr>
            <a:r>
              <a:rPr lang="ja-JP" altLang="en-US" dirty="0">
                <a:solidFill>
                  <a:schemeClr val="tx2"/>
                </a:solidFill>
              </a:rPr>
              <a:t>背景</a:t>
            </a:r>
            <a:endParaRPr lang="en-US" altLang="ja-JP" dirty="0">
              <a:solidFill>
                <a:schemeClr val="tx2"/>
              </a:solidFill>
            </a:endParaRPr>
          </a:p>
          <a:p>
            <a:pPr marL="514350" indent="-514350">
              <a:buFont typeface="+mj-lt"/>
              <a:buAutoNum type="arabicPeriod"/>
            </a:pPr>
            <a:r>
              <a:rPr lang="ja-JP" altLang="en-US" dirty="0">
                <a:solidFill>
                  <a:schemeClr val="tx2"/>
                </a:solidFill>
              </a:rPr>
              <a:t>既存の神経回路網の非効率さについて</a:t>
            </a:r>
            <a:endParaRPr lang="en-US" altLang="ja-JP" dirty="0">
              <a:solidFill>
                <a:schemeClr val="tx2"/>
              </a:solidFill>
            </a:endParaRPr>
          </a:p>
          <a:p>
            <a:pPr marL="514350" indent="-514350">
              <a:buFont typeface="+mj-lt"/>
              <a:buAutoNum type="arabicPeriod"/>
            </a:pPr>
            <a:r>
              <a:rPr lang="ja-JP" altLang="en-US" dirty="0">
                <a:solidFill>
                  <a:schemeClr val="tx2"/>
                </a:solidFill>
              </a:rPr>
              <a:t>リアルタイム描画での条件による効率化の機会</a:t>
            </a:r>
            <a:endParaRPr lang="en-US" altLang="ja-JP" dirty="0">
              <a:solidFill>
                <a:schemeClr val="tx2"/>
              </a:solidFill>
            </a:endParaRPr>
          </a:p>
          <a:p>
            <a:pPr marL="514350" indent="-514350">
              <a:buFont typeface="+mj-lt"/>
              <a:buAutoNum type="arabicPeriod"/>
            </a:pPr>
            <a:r>
              <a:rPr lang="ja-JP" altLang="en-US" dirty="0">
                <a:solidFill>
                  <a:schemeClr val="tx2"/>
                </a:solidFill>
              </a:rPr>
              <a:t>非効率さを解決するアーキテクチャの提案</a:t>
            </a:r>
            <a:endParaRPr lang="en-US" altLang="ja-JP" dirty="0">
              <a:solidFill>
                <a:schemeClr val="tx2"/>
              </a:solidFill>
            </a:endParaRPr>
          </a:p>
          <a:p>
            <a:pPr marL="514350" indent="-514350">
              <a:buFont typeface="+mj-lt"/>
              <a:buAutoNum type="arabicPeriod"/>
            </a:pPr>
            <a:r>
              <a:rPr lang="ja-JP" altLang="en-US" dirty="0">
                <a:solidFill>
                  <a:schemeClr val="tx2"/>
                </a:solidFill>
              </a:rPr>
              <a:t>重要な論文のアーキテクチャの紹介</a:t>
            </a:r>
            <a:endParaRPr lang="en-US" altLang="ja-JP" dirty="0">
              <a:solidFill>
                <a:schemeClr val="tx2"/>
              </a:solidFill>
            </a:endParaRPr>
          </a:p>
          <a:p>
            <a:pPr marL="514350" indent="-514350">
              <a:buFont typeface="+mj-lt"/>
              <a:buAutoNum type="arabicPeriod"/>
            </a:pPr>
            <a:r>
              <a:rPr lang="ja-JP" altLang="en-US" dirty="0"/>
              <a:t>今後の予定</a:t>
            </a:r>
            <a:endParaRPr lang="en-US" altLang="ja-JP" dirty="0"/>
          </a:p>
          <a:p>
            <a:pPr marL="914400" lvl="1" indent="-457200">
              <a:buFont typeface="+mj-lt"/>
              <a:buAutoNum type="arabicPeriod"/>
            </a:pPr>
            <a:r>
              <a:rPr lang="ja-JP" altLang="en-US" dirty="0"/>
              <a:t>まとめ</a:t>
            </a:r>
            <a:endParaRPr lang="en-US" altLang="ja-JP" dirty="0"/>
          </a:p>
          <a:p>
            <a:pPr marL="914400" lvl="1" indent="-457200">
              <a:buFont typeface="+mj-lt"/>
              <a:buAutoNum type="arabicPeriod"/>
            </a:pPr>
            <a:r>
              <a:rPr lang="ja-JP" altLang="en-US" dirty="0"/>
              <a:t>今後の予定</a:t>
            </a:r>
            <a:endParaRPr lang="en-US" altLang="ja-JP" dirty="0"/>
          </a:p>
          <a:p>
            <a:pPr marL="514350" indent="-514350">
              <a:buFont typeface="+mj-lt"/>
              <a:buAutoNum type="arabicPeriod"/>
            </a:pPr>
            <a:endParaRPr lang="ja-JP" altLang="en-US" dirty="0"/>
          </a:p>
        </p:txBody>
      </p:sp>
    </p:spTree>
    <p:extLst>
      <p:ext uri="{BB962C8B-B14F-4D97-AF65-F5344CB8AC3E}">
        <p14:creationId xmlns:p14="http://schemas.microsoft.com/office/powerpoint/2010/main" val="35341538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834C90-04D7-4336-AD60-07A1E506DA34}"/>
              </a:ext>
            </a:extLst>
          </p:cNvPr>
          <p:cNvSpPr>
            <a:spLocks noGrp="1"/>
          </p:cNvSpPr>
          <p:nvPr>
            <p:ph type="title"/>
          </p:nvPr>
        </p:nvSpPr>
        <p:spPr/>
        <p:txBody>
          <a:bodyPr/>
          <a:lstStyle/>
          <a:p>
            <a:r>
              <a:rPr lang="en-US" altLang="ja-JP" dirty="0"/>
              <a:t>7-1.</a:t>
            </a:r>
            <a:r>
              <a:rPr lang="ja-JP" altLang="en-US" dirty="0"/>
              <a:t> まとめ</a:t>
            </a:r>
          </a:p>
        </p:txBody>
      </p:sp>
      <p:sp>
        <p:nvSpPr>
          <p:cNvPr id="3" name="コンテンツ プレースホルダー 2">
            <a:extLst>
              <a:ext uri="{FF2B5EF4-FFF2-40B4-BE49-F238E27FC236}">
                <a16:creationId xmlns:a16="http://schemas.microsoft.com/office/drawing/2014/main" id="{D4273211-0422-49D4-9F4D-CAB921B296A6}"/>
              </a:ext>
            </a:extLst>
          </p:cNvPr>
          <p:cNvSpPr>
            <a:spLocks noGrp="1"/>
          </p:cNvSpPr>
          <p:nvPr>
            <p:ph idx="1"/>
          </p:nvPr>
        </p:nvSpPr>
        <p:spPr/>
        <p:txBody>
          <a:bodyPr/>
          <a:lstStyle/>
          <a:p>
            <a:r>
              <a:rPr lang="ja-JP" altLang="en-US" dirty="0"/>
              <a:t>リアルタイム</a:t>
            </a:r>
            <a:r>
              <a:rPr lang="en-US" altLang="ja-JP" dirty="0"/>
              <a:t>AI</a:t>
            </a:r>
            <a:r>
              <a:rPr lang="ja-JP" altLang="en-US" dirty="0"/>
              <a:t>描画に至る道</a:t>
            </a:r>
            <a:endParaRPr lang="en-US" altLang="ja-JP" dirty="0"/>
          </a:p>
          <a:p>
            <a:pPr lvl="1"/>
            <a:r>
              <a:rPr lang="ja-JP" altLang="en-US" dirty="0"/>
              <a:t>現状の神経回路網による</a:t>
            </a:r>
            <a:r>
              <a:rPr lang="en-US" altLang="ja-JP" dirty="0"/>
              <a:t>AI</a:t>
            </a:r>
            <a:r>
              <a:rPr lang="ja-JP" altLang="en-US" dirty="0"/>
              <a:t>はリアルタイム描画に不向き</a:t>
            </a:r>
            <a:endParaRPr lang="en-US" altLang="ja-JP" dirty="0"/>
          </a:p>
          <a:p>
            <a:pPr lvl="2"/>
            <a:r>
              <a:rPr lang="ja-JP" altLang="en-US" dirty="0"/>
              <a:t>実行速度が遅い</a:t>
            </a:r>
            <a:endParaRPr lang="en-US" altLang="ja-JP" dirty="0"/>
          </a:p>
          <a:p>
            <a:pPr lvl="2"/>
            <a:r>
              <a:rPr lang="ja-JP" altLang="en-US" dirty="0"/>
              <a:t>顔の形や方向、ライティングなどを直接指定できない</a:t>
            </a:r>
            <a:endParaRPr lang="en-US" altLang="ja-JP" dirty="0"/>
          </a:p>
          <a:p>
            <a:pPr lvl="1"/>
            <a:r>
              <a:rPr lang="ja-JP" altLang="en-US" dirty="0"/>
              <a:t>神経回路網の構成と</a:t>
            </a:r>
            <a:r>
              <a:rPr lang="en-US" altLang="ja-JP" dirty="0"/>
              <a:t>GPU</a:t>
            </a:r>
            <a:r>
              <a:rPr lang="ja-JP" altLang="en-US" dirty="0"/>
              <a:t>の非効率を考察</a:t>
            </a:r>
            <a:endParaRPr lang="en-US" altLang="ja-JP" dirty="0"/>
          </a:p>
          <a:p>
            <a:pPr lvl="2"/>
            <a:r>
              <a:rPr lang="ja-JP" altLang="en-US" dirty="0"/>
              <a:t>データ依存性、チャンネル数の問題</a:t>
            </a:r>
            <a:endParaRPr lang="en-US" altLang="ja-JP" dirty="0"/>
          </a:p>
          <a:p>
            <a:pPr lvl="1"/>
            <a:r>
              <a:rPr lang="ja-JP" altLang="en-US" dirty="0"/>
              <a:t>リアルタイム描画に特化した</a:t>
            </a:r>
            <a:r>
              <a:rPr lang="en-US" altLang="ja-JP" dirty="0"/>
              <a:t>AI</a:t>
            </a:r>
            <a:r>
              <a:rPr lang="ja-JP" altLang="en-US" dirty="0"/>
              <a:t>を提案</a:t>
            </a:r>
            <a:endParaRPr lang="en-US" altLang="ja-JP" dirty="0"/>
          </a:p>
          <a:p>
            <a:pPr lvl="2"/>
            <a:r>
              <a:rPr lang="ja-JP" altLang="en-US" dirty="0"/>
              <a:t>メッシュやライティング情報を構造化した入力フォーマットに変換</a:t>
            </a:r>
            <a:endParaRPr lang="en-US" altLang="ja-JP" dirty="0"/>
          </a:p>
          <a:p>
            <a:pPr lvl="2"/>
            <a:r>
              <a:rPr lang="ja-JP" altLang="en-US" dirty="0"/>
              <a:t>特定の描画に特化した神経回路網を多数学習し、ハッシュによって使い分ける</a:t>
            </a:r>
            <a:endParaRPr lang="en-US" altLang="ja-JP" dirty="0"/>
          </a:p>
          <a:p>
            <a:pPr lvl="2"/>
            <a:r>
              <a:rPr lang="ja-JP" altLang="en-US" dirty="0"/>
              <a:t>神経回路網はハードの制約に収まるようにする</a:t>
            </a:r>
            <a:endParaRPr lang="en-US" altLang="ja-JP" dirty="0"/>
          </a:p>
          <a:p>
            <a:pPr lvl="1"/>
            <a:r>
              <a:rPr lang="ja-JP" altLang="en-US" dirty="0"/>
              <a:t>人工的に生成した学習データで検証</a:t>
            </a:r>
            <a:endParaRPr lang="en-US" altLang="ja-JP" dirty="0"/>
          </a:p>
          <a:p>
            <a:pPr lvl="2"/>
            <a:r>
              <a:rPr lang="ja-JP" altLang="en-US" dirty="0"/>
              <a:t>実写映像からの学習データ生成が今後の課題</a:t>
            </a:r>
            <a:endParaRPr lang="en-US" altLang="ja-JP" dirty="0"/>
          </a:p>
          <a:p>
            <a:pPr lvl="1"/>
            <a:endParaRPr lang="en-US" altLang="ja-JP" dirty="0"/>
          </a:p>
        </p:txBody>
      </p:sp>
    </p:spTree>
    <p:extLst>
      <p:ext uri="{BB962C8B-B14F-4D97-AF65-F5344CB8AC3E}">
        <p14:creationId xmlns:p14="http://schemas.microsoft.com/office/powerpoint/2010/main" val="23471962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9DC8CE-42B4-4F11-9667-CB4F65CC9F7E}"/>
              </a:ext>
            </a:extLst>
          </p:cNvPr>
          <p:cNvSpPr>
            <a:spLocks noGrp="1"/>
          </p:cNvSpPr>
          <p:nvPr>
            <p:ph type="title"/>
          </p:nvPr>
        </p:nvSpPr>
        <p:spPr/>
        <p:txBody>
          <a:bodyPr/>
          <a:lstStyle/>
          <a:p>
            <a:r>
              <a:rPr lang="en-US" altLang="ja-JP" dirty="0"/>
              <a:t>7-2.</a:t>
            </a:r>
            <a:r>
              <a:rPr lang="ja-JP" altLang="en-US" dirty="0"/>
              <a:t> 今後の予定</a:t>
            </a:r>
          </a:p>
        </p:txBody>
      </p:sp>
      <p:sp>
        <p:nvSpPr>
          <p:cNvPr id="3" name="コンテンツ プレースホルダー 2">
            <a:extLst>
              <a:ext uri="{FF2B5EF4-FFF2-40B4-BE49-F238E27FC236}">
                <a16:creationId xmlns:a16="http://schemas.microsoft.com/office/drawing/2014/main" id="{35BD2821-ED50-473D-BCAC-8EB3C27C045E}"/>
              </a:ext>
            </a:extLst>
          </p:cNvPr>
          <p:cNvSpPr>
            <a:spLocks noGrp="1"/>
          </p:cNvSpPr>
          <p:nvPr>
            <p:ph idx="1"/>
          </p:nvPr>
        </p:nvSpPr>
        <p:spPr/>
        <p:txBody>
          <a:bodyPr>
            <a:normAutofit/>
          </a:bodyPr>
          <a:lstStyle/>
          <a:p>
            <a:r>
              <a:rPr lang="ja-JP" altLang="en-US" sz="2800" dirty="0"/>
              <a:t>複数光源対応</a:t>
            </a:r>
            <a:endParaRPr lang="en-US" altLang="ja-JP" sz="2800" dirty="0"/>
          </a:p>
          <a:p>
            <a:r>
              <a:rPr lang="en-US" altLang="ja-JP" sz="2800" dirty="0"/>
              <a:t>GPGPU</a:t>
            </a:r>
            <a:r>
              <a:rPr lang="ja-JP" altLang="en-US" sz="2800" dirty="0"/>
              <a:t>最短経路探索を用いた</a:t>
            </a:r>
            <a:r>
              <a:rPr lang="en-US" altLang="ja-JP" sz="2800" dirty="0"/>
              <a:t>3D</a:t>
            </a:r>
            <a:r>
              <a:rPr lang="ja-JP" altLang="en-US" sz="2800" dirty="0"/>
              <a:t>カメラ点群データの</a:t>
            </a:r>
            <a:r>
              <a:rPr lang="en-US" altLang="ja-JP" sz="2800" dirty="0"/>
              <a:t>UV</a:t>
            </a:r>
            <a:r>
              <a:rPr lang="ja-JP" altLang="en-US" sz="2800" dirty="0"/>
              <a:t>生成</a:t>
            </a:r>
            <a:endParaRPr lang="en-US" altLang="ja-JP" sz="2800" dirty="0"/>
          </a:p>
          <a:p>
            <a:r>
              <a:rPr lang="ja-JP" altLang="en-US" sz="2800" dirty="0"/>
              <a:t>敵対的オートエンコーダによる</a:t>
            </a:r>
            <a:r>
              <a:rPr lang="en-US" altLang="ja-JP" sz="2800" dirty="0"/>
              <a:t>UV</a:t>
            </a:r>
            <a:r>
              <a:rPr lang="ja-JP" altLang="en-US" sz="2800" dirty="0"/>
              <a:t>座標 </a:t>
            </a:r>
            <a:endParaRPr lang="en-US" altLang="ja-JP" sz="2800" dirty="0"/>
          </a:p>
          <a:p>
            <a:r>
              <a:rPr lang="ja-JP" altLang="en-US" sz="2800" dirty="0"/>
              <a:t>速度向上</a:t>
            </a:r>
            <a:endParaRPr lang="en-US" altLang="ja-JP" sz="2800" dirty="0"/>
          </a:p>
          <a:p>
            <a:r>
              <a:rPr lang="ja-JP" altLang="en-US" sz="2800" dirty="0"/>
              <a:t>条件付き</a:t>
            </a:r>
            <a:r>
              <a:rPr lang="en-US" altLang="ja-JP" sz="2800" dirty="0"/>
              <a:t>GAN</a:t>
            </a:r>
            <a:r>
              <a:rPr lang="ja-JP" altLang="en-US" sz="2800" dirty="0"/>
              <a:t>によるカスタムメイドのトレーニングデータ</a:t>
            </a:r>
          </a:p>
        </p:txBody>
      </p:sp>
    </p:spTree>
    <p:extLst>
      <p:ext uri="{BB962C8B-B14F-4D97-AF65-F5344CB8AC3E}">
        <p14:creationId xmlns:p14="http://schemas.microsoft.com/office/powerpoint/2010/main" val="3101733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BE5F02-8FF2-4877-BB7C-CDA694F242C7}"/>
              </a:ext>
            </a:extLst>
          </p:cNvPr>
          <p:cNvSpPr>
            <a:spLocks noGrp="1"/>
          </p:cNvSpPr>
          <p:nvPr>
            <p:ph type="title"/>
          </p:nvPr>
        </p:nvSpPr>
        <p:spPr>
          <a:xfrm>
            <a:off x="95534" y="68626"/>
            <a:ext cx="9962866" cy="832126"/>
          </a:xfrm>
        </p:spPr>
        <p:txBody>
          <a:bodyPr>
            <a:noAutofit/>
          </a:bodyPr>
          <a:lstStyle/>
          <a:p>
            <a:r>
              <a:rPr lang="en-US" altLang="ja-JP" sz="2800" dirty="0"/>
              <a:t>GPGPU</a:t>
            </a:r>
            <a:r>
              <a:rPr lang="ja-JP" altLang="en-US" sz="2800" dirty="0"/>
              <a:t>最短経路探索を用いた</a:t>
            </a:r>
            <a:r>
              <a:rPr lang="en-US" altLang="ja-JP" sz="2800" dirty="0"/>
              <a:t>3D</a:t>
            </a:r>
            <a:r>
              <a:rPr lang="ja-JP" altLang="en-US" sz="2800" dirty="0"/>
              <a:t>カメラ点群データの</a:t>
            </a:r>
            <a:r>
              <a:rPr lang="en-US" altLang="ja-JP" sz="2800" dirty="0"/>
              <a:t>UV</a:t>
            </a:r>
            <a:r>
              <a:rPr lang="ja-JP" altLang="en-US" sz="2800" dirty="0"/>
              <a:t>生成</a:t>
            </a:r>
          </a:p>
        </p:txBody>
      </p:sp>
      <p:sp>
        <p:nvSpPr>
          <p:cNvPr id="3" name="コンテンツ プレースホルダー 2">
            <a:extLst>
              <a:ext uri="{FF2B5EF4-FFF2-40B4-BE49-F238E27FC236}">
                <a16:creationId xmlns:a16="http://schemas.microsoft.com/office/drawing/2014/main" id="{0BD3D1B9-A6E5-433F-B629-5A3198516C4B}"/>
              </a:ext>
            </a:extLst>
          </p:cNvPr>
          <p:cNvSpPr>
            <a:spLocks noGrp="1"/>
          </p:cNvSpPr>
          <p:nvPr>
            <p:ph idx="1"/>
          </p:nvPr>
        </p:nvSpPr>
        <p:spPr>
          <a:xfrm>
            <a:off x="477672" y="1211890"/>
            <a:ext cx="6796585" cy="5097431"/>
          </a:xfrm>
        </p:spPr>
        <p:txBody>
          <a:bodyPr>
            <a:normAutofit fontScale="92500" lnSpcReduction="10000"/>
          </a:bodyPr>
          <a:lstStyle/>
          <a:p>
            <a:r>
              <a:rPr lang="ja-JP" altLang="en-US" dirty="0"/>
              <a:t>トレーニングデータ</a:t>
            </a:r>
            <a:br>
              <a:rPr lang="en-US" altLang="ja-JP" dirty="0"/>
            </a:br>
            <a:r>
              <a:rPr lang="ja-JP" altLang="en-US" dirty="0"/>
              <a:t>生成プログラムによって、</a:t>
            </a:r>
            <a:br>
              <a:rPr lang="en-US" altLang="ja-JP" dirty="0"/>
            </a:br>
            <a:r>
              <a:rPr lang="ja-JP" altLang="en-US" dirty="0"/>
              <a:t>顔の正しい</a:t>
            </a:r>
            <a:r>
              <a:rPr lang="en-US" altLang="ja-JP" dirty="0"/>
              <a:t>UV</a:t>
            </a:r>
            <a:r>
              <a:rPr lang="ja-JP" altLang="en-US" dirty="0"/>
              <a:t>マッピングが</a:t>
            </a:r>
            <a:br>
              <a:rPr lang="en-US" altLang="ja-JP" dirty="0"/>
            </a:br>
            <a:r>
              <a:rPr lang="ja-JP" altLang="en-US" dirty="0"/>
              <a:t>提供されたデータで学習を行ったが、</a:t>
            </a:r>
            <a:br>
              <a:rPr lang="en-US" altLang="ja-JP" dirty="0"/>
            </a:br>
            <a:r>
              <a:rPr lang="ja-JP" altLang="en-US" dirty="0"/>
              <a:t>可能ならば実写映像を使いたい</a:t>
            </a:r>
            <a:endParaRPr lang="en-US" altLang="ja-JP" dirty="0"/>
          </a:p>
          <a:p>
            <a:pPr lvl="4"/>
            <a:endParaRPr lang="en-US" altLang="ja-JP" dirty="0"/>
          </a:p>
          <a:p>
            <a:r>
              <a:rPr lang="en-US" altLang="ja-JP" dirty="0"/>
              <a:t>3D</a:t>
            </a:r>
            <a:r>
              <a:rPr lang="ja-JP" altLang="en-US" dirty="0"/>
              <a:t>カメラならば、顔の実写映像と</a:t>
            </a:r>
            <a:br>
              <a:rPr lang="en-US" altLang="ja-JP" dirty="0"/>
            </a:br>
            <a:r>
              <a:rPr lang="ja-JP" altLang="en-US" dirty="0"/>
              <a:t>同時に</a:t>
            </a:r>
            <a:r>
              <a:rPr lang="en-US" altLang="ja-JP" dirty="0"/>
              <a:t>3D</a:t>
            </a:r>
            <a:r>
              <a:rPr lang="ja-JP" altLang="en-US" dirty="0"/>
              <a:t>形状データも取得できる</a:t>
            </a:r>
            <a:endParaRPr lang="en-US" altLang="ja-JP" dirty="0"/>
          </a:p>
          <a:p>
            <a:pPr lvl="4"/>
            <a:endParaRPr lang="en-US" altLang="ja-JP" dirty="0"/>
          </a:p>
          <a:p>
            <a:r>
              <a:rPr lang="en-US" altLang="ja-JP" dirty="0"/>
              <a:t>3D</a:t>
            </a:r>
            <a:r>
              <a:rPr lang="ja-JP" altLang="en-US" dirty="0"/>
              <a:t>点群データに対し、</a:t>
            </a:r>
            <a:r>
              <a:rPr lang="en-US" altLang="ja-JP" dirty="0"/>
              <a:t> </a:t>
            </a:r>
            <a:br>
              <a:rPr lang="en-US" altLang="ja-JP" dirty="0"/>
            </a:br>
            <a:r>
              <a:rPr lang="en-US" altLang="ja-JP" dirty="0"/>
              <a:t>GPGPU</a:t>
            </a:r>
            <a:r>
              <a:rPr lang="ja-JP" altLang="en-US" dirty="0"/>
              <a:t>最短経路探索を用いて</a:t>
            </a:r>
            <a:br>
              <a:rPr lang="en-US" altLang="ja-JP" dirty="0"/>
            </a:br>
            <a:r>
              <a:rPr lang="en-US" altLang="ja-JP" dirty="0"/>
              <a:t>UV</a:t>
            </a:r>
            <a:r>
              <a:rPr lang="ja-JP" altLang="en-US" dirty="0"/>
              <a:t>生成する実装を行っている</a:t>
            </a:r>
          </a:p>
        </p:txBody>
      </p:sp>
      <p:pic>
        <p:nvPicPr>
          <p:cNvPr id="4" name="コンテンツ プレースホルダー 4" descr="グリーン, 座る, 帽子, 水 が含まれている画像&#10;&#10;自動的に生成された説明">
            <a:extLst>
              <a:ext uri="{FF2B5EF4-FFF2-40B4-BE49-F238E27FC236}">
                <a16:creationId xmlns:a16="http://schemas.microsoft.com/office/drawing/2014/main" id="{03873A95-BC8C-4A82-B9D8-C6655000D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1128" y="1508760"/>
            <a:ext cx="4690872" cy="4690872"/>
          </a:xfrm>
          <a:prstGeom prst="rect">
            <a:avLst/>
          </a:prstGeom>
        </p:spPr>
      </p:pic>
    </p:spTree>
    <p:extLst>
      <p:ext uri="{BB962C8B-B14F-4D97-AF65-F5344CB8AC3E}">
        <p14:creationId xmlns:p14="http://schemas.microsoft.com/office/powerpoint/2010/main" val="2871987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8F8734-772A-4193-B1BF-563537991F31}"/>
              </a:ext>
            </a:extLst>
          </p:cNvPr>
          <p:cNvSpPr>
            <a:spLocks noGrp="1"/>
          </p:cNvSpPr>
          <p:nvPr>
            <p:ph type="title"/>
          </p:nvPr>
        </p:nvSpPr>
        <p:spPr/>
        <p:txBody>
          <a:bodyPr/>
          <a:lstStyle/>
          <a:p>
            <a:r>
              <a:rPr lang="en-US" altLang="ja-JP" dirty="0"/>
              <a:t>1-2. </a:t>
            </a:r>
            <a:r>
              <a:rPr lang="ja-JP" altLang="en-US" dirty="0"/>
              <a:t>命題</a:t>
            </a:r>
          </a:p>
        </p:txBody>
      </p:sp>
      <p:sp>
        <p:nvSpPr>
          <p:cNvPr id="3" name="コンテンツ プレースホルダー 2">
            <a:extLst>
              <a:ext uri="{FF2B5EF4-FFF2-40B4-BE49-F238E27FC236}">
                <a16:creationId xmlns:a16="http://schemas.microsoft.com/office/drawing/2014/main" id="{C22102D6-A66E-43AA-AA26-E2111CA2FBE1}"/>
              </a:ext>
            </a:extLst>
          </p:cNvPr>
          <p:cNvSpPr>
            <a:spLocks noGrp="1"/>
          </p:cNvSpPr>
          <p:nvPr>
            <p:ph idx="1"/>
          </p:nvPr>
        </p:nvSpPr>
        <p:spPr/>
        <p:txBody>
          <a:bodyPr>
            <a:normAutofit/>
          </a:bodyPr>
          <a:lstStyle/>
          <a:p>
            <a:r>
              <a:rPr lang="ja-JP" altLang="en-US" sz="2800" dirty="0"/>
              <a:t>下記の趣旨を主張したい：</a:t>
            </a:r>
            <a:endParaRPr lang="en-US" altLang="ja-JP" sz="2800" dirty="0"/>
          </a:p>
          <a:p>
            <a:pPr marL="514350" indent="-514350">
              <a:buFont typeface="+mj-ea"/>
              <a:buAutoNum type="circleNumDbPlain"/>
            </a:pPr>
            <a:r>
              <a:rPr lang="ja-JP" altLang="en-US" sz="2800" dirty="0"/>
              <a:t>（現状描画に使われている）</a:t>
            </a:r>
            <a:br>
              <a:rPr lang="en-US" altLang="ja-JP" sz="2800" dirty="0"/>
            </a:br>
            <a:r>
              <a:rPr lang="ja-JP" altLang="en-US" sz="2800" dirty="0"/>
              <a:t>神経回路網の構成には</a:t>
            </a:r>
            <a:r>
              <a:rPr lang="en-US" altLang="ja-JP" sz="2800" dirty="0"/>
              <a:t>GPU</a:t>
            </a:r>
            <a:r>
              <a:rPr lang="ja-JP" altLang="en-US" sz="2800" dirty="0"/>
              <a:t>使用率の非効率がある 　　　</a:t>
            </a:r>
            <a:r>
              <a:rPr lang="en-US" altLang="ja-JP" sz="2800" dirty="0"/>
              <a:t>…3</a:t>
            </a:r>
            <a:r>
              <a:rPr lang="ja-JP" altLang="en-US" sz="2800" dirty="0"/>
              <a:t>章</a:t>
            </a:r>
            <a:endParaRPr lang="en-US" altLang="ja-JP" sz="2800" dirty="0"/>
          </a:p>
          <a:p>
            <a:pPr marL="514350" indent="-514350">
              <a:buFont typeface="+mj-ea"/>
              <a:buAutoNum type="circleNumDbPlain"/>
            </a:pPr>
            <a:r>
              <a:rPr lang="ja-JP" altLang="en-US" sz="2800" dirty="0"/>
              <a:t>リアルタイム描画なら非効率をなくせる可能性がある</a:t>
            </a:r>
            <a:r>
              <a:rPr lang="en-US" altLang="ja-JP" sz="2800" dirty="0"/>
              <a:t> </a:t>
            </a:r>
            <a:r>
              <a:rPr lang="ja-JP" altLang="en-US" sz="2800" dirty="0"/>
              <a:t>　</a:t>
            </a:r>
            <a:r>
              <a:rPr lang="en-US" altLang="ja-JP" sz="2800" dirty="0"/>
              <a:t>…4</a:t>
            </a:r>
            <a:r>
              <a:rPr lang="ja-JP" altLang="en-US" sz="2800" dirty="0"/>
              <a:t>章</a:t>
            </a:r>
            <a:endParaRPr lang="en-US" altLang="ja-JP" sz="2800" dirty="0"/>
          </a:p>
          <a:p>
            <a:pPr marL="514350" indent="-514350">
              <a:buFont typeface="+mj-ea"/>
              <a:buAutoNum type="circleNumDbPlain"/>
            </a:pPr>
            <a:r>
              <a:rPr lang="ja-JP" altLang="en-US" sz="2800" dirty="0"/>
              <a:t>そのための「ハッシュ分業」アプローチを提案する</a:t>
            </a:r>
            <a:r>
              <a:rPr lang="en-US" altLang="ja-JP" sz="2800" dirty="0"/>
              <a:t> </a:t>
            </a:r>
            <a:r>
              <a:rPr lang="ja-JP" altLang="en-US" sz="2800" dirty="0"/>
              <a:t>　　</a:t>
            </a:r>
            <a:r>
              <a:rPr lang="en-US" altLang="ja-JP" sz="2800" dirty="0"/>
              <a:t>…5</a:t>
            </a:r>
            <a:r>
              <a:rPr lang="ja-JP" altLang="en-US" sz="2800" dirty="0"/>
              <a:t>章</a:t>
            </a:r>
            <a:endParaRPr lang="en-US" altLang="ja-JP" sz="2800" dirty="0"/>
          </a:p>
          <a:p>
            <a:pPr lvl="1"/>
            <a:r>
              <a:rPr lang="ja-JP" altLang="en-US" sz="2400" dirty="0"/>
              <a:t>タイル内容のハッシュによって神経回路網の重みを選択して読み込む</a:t>
            </a:r>
            <a:endParaRPr lang="en-US" altLang="ja-JP" sz="2400" dirty="0"/>
          </a:p>
        </p:txBody>
      </p:sp>
    </p:spTree>
    <p:extLst>
      <p:ext uri="{BB962C8B-B14F-4D97-AF65-F5344CB8AC3E}">
        <p14:creationId xmlns:p14="http://schemas.microsoft.com/office/powerpoint/2010/main" val="36856135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F6C45D-94BC-45CD-B681-5B141D0F01E5}"/>
              </a:ext>
            </a:extLst>
          </p:cNvPr>
          <p:cNvSpPr>
            <a:spLocks noGrp="1"/>
          </p:cNvSpPr>
          <p:nvPr>
            <p:ph type="title"/>
          </p:nvPr>
        </p:nvSpPr>
        <p:spPr/>
        <p:txBody>
          <a:bodyPr>
            <a:noAutofit/>
          </a:bodyPr>
          <a:lstStyle/>
          <a:p>
            <a:r>
              <a:rPr lang="ja-JP" altLang="en-US" sz="4000" dirty="0"/>
              <a:t>敵対的オートエンコーダによる</a:t>
            </a:r>
            <a:r>
              <a:rPr lang="en-US" altLang="ja-JP" sz="4000" dirty="0"/>
              <a:t>UV</a:t>
            </a:r>
            <a:r>
              <a:rPr lang="ja-JP" altLang="en-US" sz="4000" dirty="0"/>
              <a:t>座標</a:t>
            </a:r>
          </a:p>
        </p:txBody>
      </p:sp>
      <p:sp>
        <p:nvSpPr>
          <p:cNvPr id="3" name="コンテンツ プレースホルダー 2">
            <a:extLst>
              <a:ext uri="{FF2B5EF4-FFF2-40B4-BE49-F238E27FC236}">
                <a16:creationId xmlns:a16="http://schemas.microsoft.com/office/drawing/2014/main" id="{BBB0063E-9391-4326-88CA-A04274B6DF36}"/>
              </a:ext>
            </a:extLst>
          </p:cNvPr>
          <p:cNvSpPr>
            <a:spLocks noGrp="1"/>
          </p:cNvSpPr>
          <p:nvPr>
            <p:ph idx="1"/>
          </p:nvPr>
        </p:nvSpPr>
        <p:spPr/>
        <p:txBody>
          <a:bodyPr>
            <a:normAutofit fontScale="92500" lnSpcReduction="10000"/>
          </a:bodyPr>
          <a:lstStyle/>
          <a:p>
            <a:r>
              <a:rPr lang="en-US" altLang="ja-JP" dirty="0"/>
              <a:t>2D</a:t>
            </a:r>
            <a:r>
              <a:rPr lang="ja-JP" altLang="en-US" dirty="0"/>
              <a:t>映像のみから</a:t>
            </a:r>
            <a:r>
              <a:rPr lang="en-US" altLang="ja-JP" dirty="0"/>
              <a:t>UV</a:t>
            </a:r>
            <a:r>
              <a:rPr lang="ja-JP" altLang="en-US" dirty="0"/>
              <a:t>生成できれば、</a:t>
            </a:r>
            <a:br>
              <a:rPr lang="en-US" altLang="ja-JP" dirty="0"/>
            </a:br>
            <a:r>
              <a:rPr lang="ja-JP" altLang="en-US" dirty="0"/>
              <a:t>教師データがより集めやすくなる</a:t>
            </a:r>
            <a:endParaRPr lang="en-US" altLang="ja-JP" dirty="0"/>
          </a:p>
          <a:p>
            <a:pPr lvl="4"/>
            <a:endParaRPr lang="ja-JP" altLang="en-US" dirty="0"/>
          </a:p>
          <a:p>
            <a:r>
              <a:rPr lang="ja-JP" altLang="en-US" dirty="0"/>
              <a:t>顔の潜在的な変数空間を生成し、それから顔を再作成する</a:t>
            </a:r>
            <a:br>
              <a:rPr lang="en-US" altLang="ja-JP" dirty="0"/>
            </a:br>
            <a:r>
              <a:rPr lang="ja-JP" altLang="en-US" dirty="0"/>
              <a:t>敵対的なオートエンコーダを想像してほしい</a:t>
            </a:r>
            <a:endParaRPr lang="en-US" altLang="ja-JP" dirty="0"/>
          </a:p>
          <a:p>
            <a:pPr lvl="4"/>
            <a:endParaRPr lang="ja-JP" altLang="en-US" dirty="0"/>
          </a:p>
          <a:p>
            <a:r>
              <a:rPr lang="ja-JP" altLang="en-US" dirty="0"/>
              <a:t>識別器によって、トレーニングデータの顔から定義された</a:t>
            </a:r>
            <a:br>
              <a:rPr lang="en-US" altLang="ja-JP" dirty="0"/>
            </a:br>
            <a:r>
              <a:rPr lang="ja-JP" altLang="en-US" dirty="0"/>
              <a:t>正しい</a:t>
            </a:r>
            <a:r>
              <a:rPr lang="en-US" altLang="ja-JP" dirty="0"/>
              <a:t>UV</a:t>
            </a:r>
            <a:r>
              <a:rPr lang="ja-JP" altLang="en-US" dirty="0"/>
              <a:t>マッピングにするように、</a:t>
            </a:r>
            <a:br>
              <a:rPr lang="en-US" altLang="ja-JP" dirty="0"/>
            </a:br>
            <a:r>
              <a:rPr lang="ja-JP" altLang="en-US" dirty="0"/>
              <a:t>潜在的な空間を強制することができるはず</a:t>
            </a:r>
            <a:endParaRPr lang="en-US" altLang="ja-JP" dirty="0"/>
          </a:p>
          <a:p>
            <a:pPr lvl="4"/>
            <a:endParaRPr lang="ja-JP" altLang="en-US" dirty="0"/>
          </a:p>
          <a:p>
            <a:r>
              <a:rPr lang="ja-JP" altLang="en-US" dirty="0"/>
              <a:t>これはあくまでトレーニングデータを生成するための</a:t>
            </a:r>
            <a:br>
              <a:rPr lang="en-US" altLang="ja-JP" dirty="0"/>
            </a:br>
            <a:r>
              <a:rPr lang="ja-JP" altLang="en-US" dirty="0"/>
              <a:t>ものであり、リアルタイムに実行できる必要はない</a:t>
            </a:r>
            <a:endParaRPr lang="en-US" altLang="ja-JP" dirty="0"/>
          </a:p>
        </p:txBody>
      </p:sp>
    </p:spTree>
    <p:extLst>
      <p:ext uri="{BB962C8B-B14F-4D97-AF65-F5344CB8AC3E}">
        <p14:creationId xmlns:p14="http://schemas.microsoft.com/office/powerpoint/2010/main" val="3629393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536EC26-0FB6-4833-BEB3-99AD9251B9C0}"/>
              </a:ext>
            </a:extLst>
          </p:cNvPr>
          <p:cNvSpPr txBox="1"/>
          <p:nvPr/>
        </p:nvSpPr>
        <p:spPr>
          <a:xfrm>
            <a:off x="5351930" y="3044279"/>
            <a:ext cx="1188146" cy="769441"/>
          </a:xfrm>
          <a:prstGeom prst="rect">
            <a:avLst/>
          </a:prstGeom>
          <a:noFill/>
        </p:spPr>
        <p:txBody>
          <a:bodyPr wrap="none" rtlCol="0">
            <a:spAutoFit/>
          </a:bodyPr>
          <a:lstStyle/>
          <a:p>
            <a:r>
              <a:rPr kumimoji="1" lang="en-US" altLang="ja-JP" sz="4400" dirty="0"/>
              <a:t>End</a:t>
            </a:r>
            <a:endParaRPr kumimoji="1" lang="ja-JP" altLang="en-US" sz="4400" dirty="0"/>
          </a:p>
        </p:txBody>
      </p:sp>
      <p:sp>
        <p:nvSpPr>
          <p:cNvPr id="2" name="テキスト ボックス 1">
            <a:extLst>
              <a:ext uri="{FF2B5EF4-FFF2-40B4-BE49-F238E27FC236}">
                <a16:creationId xmlns:a16="http://schemas.microsoft.com/office/drawing/2014/main" id="{36F1F6F1-0E14-4DB7-9F28-35F7AA6F8B15}"/>
              </a:ext>
            </a:extLst>
          </p:cNvPr>
          <p:cNvSpPr txBox="1"/>
          <p:nvPr/>
        </p:nvSpPr>
        <p:spPr>
          <a:xfrm>
            <a:off x="4284010" y="3962400"/>
            <a:ext cx="332398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800" b="0" i="0" u="none" strike="noStrike" cap="none" spc="0" normalizeH="0" baseline="0" dirty="0">
                <a:ln>
                  <a:noFill/>
                </a:ln>
                <a:solidFill>
                  <a:srgbClr val="000000"/>
                </a:solidFill>
                <a:effectLst/>
                <a:uFillTx/>
                <a:latin typeface="+mj-lt"/>
                <a:ea typeface="+mj-ea"/>
                <a:cs typeface="+mj-cs"/>
                <a:sym typeface="Calibri"/>
              </a:rPr>
              <a:t>ご清聴ありがとうございました</a:t>
            </a:r>
          </a:p>
        </p:txBody>
      </p:sp>
    </p:spTree>
    <p:extLst>
      <p:ext uri="{BB962C8B-B14F-4D97-AF65-F5344CB8AC3E}">
        <p14:creationId xmlns:p14="http://schemas.microsoft.com/office/powerpoint/2010/main" val="3899436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536EC26-0FB6-4833-BEB3-99AD9251B9C0}"/>
              </a:ext>
            </a:extLst>
          </p:cNvPr>
          <p:cNvSpPr txBox="1"/>
          <p:nvPr/>
        </p:nvSpPr>
        <p:spPr>
          <a:xfrm>
            <a:off x="5351930" y="3044279"/>
            <a:ext cx="1313180" cy="769441"/>
          </a:xfrm>
          <a:prstGeom prst="rect">
            <a:avLst/>
          </a:prstGeom>
          <a:noFill/>
        </p:spPr>
        <p:txBody>
          <a:bodyPr wrap="none" rtlCol="0">
            <a:spAutoFit/>
          </a:bodyPr>
          <a:lstStyle/>
          <a:p>
            <a:r>
              <a:rPr lang="ja-JP" altLang="en-US" sz="4400" dirty="0"/>
              <a:t>質問</a:t>
            </a:r>
            <a:endParaRPr kumimoji="1" lang="ja-JP" altLang="en-US" sz="4400" dirty="0"/>
          </a:p>
        </p:txBody>
      </p:sp>
    </p:spTree>
    <p:extLst>
      <p:ext uri="{BB962C8B-B14F-4D97-AF65-F5344CB8AC3E}">
        <p14:creationId xmlns:p14="http://schemas.microsoft.com/office/powerpoint/2010/main" val="31724258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610F32-CA55-4269-9CAF-65BD39E468F0}"/>
              </a:ext>
            </a:extLst>
          </p:cNvPr>
          <p:cNvSpPr>
            <a:spLocks noGrp="1"/>
          </p:cNvSpPr>
          <p:nvPr>
            <p:ph type="title"/>
          </p:nvPr>
        </p:nvSpPr>
        <p:spPr/>
        <p:txBody>
          <a:bodyPr/>
          <a:lstStyle/>
          <a:p>
            <a:r>
              <a:rPr kumimoji="1" lang="en-US" altLang="ja-JP" dirty="0"/>
              <a:t>Special</a:t>
            </a:r>
            <a:r>
              <a:rPr kumimoji="1" lang="ja-JP" altLang="en-US" dirty="0"/>
              <a:t> </a:t>
            </a:r>
            <a:r>
              <a:rPr kumimoji="1" lang="en-US" altLang="ja-JP" dirty="0"/>
              <a:t>Thanks</a:t>
            </a:r>
            <a:endParaRPr kumimoji="1" lang="ja-JP" altLang="en-US" dirty="0"/>
          </a:p>
        </p:txBody>
      </p:sp>
      <p:sp>
        <p:nvSpPr>
          <p:cNvPr id="3" name="コンテンツ プレースホルダー 2">
            <a:extLst>
              <a:ext uri="{FF2B5EF4-FFF2-40B4-BE49-F238E27FC236}">
                <a16:creationId xmlns:a16="http://schemas.microsoft.com/office/drawing/2014/main" id="{D9F882ED-BA8B-4219-82BA-8348268C4E5D}"/>
              </a:ext>
            </a:extLst>
          </p:cNvPr>
          <p:cNvSpPr>
            <a:spLocks noGrp="1"/>
          </p:cNvSpPr>
          <p:nvPr>
            <p:ph idx="1"/>
          </p:nvPr>
        </p:nvSpPr>
        <p:spPr>
          <a:xfrm>
            <a:off x="609599" y="1211890"/>
            <a:ext cx="6919609" cy="5097431"/>
          </a:xfrm>
        </p:spPr>
        <p:txBody>
          <a:bodyPr/>
          <a:lstStyle/>
          <a:p>
            <a:r>
              <a:rPr kumimoji="1" lang="en-US" altLang="ja-JP" dirty="0"/>
              <a:t>Avatar Generator</a:t>
            </a:r>
            <a:r>
              <a:rPr kumimoji="1" lang="ja-JP" altLang="en-US" dirty="0"/>
              <a:t>チームの皆さん</a:t>
            </a:r>
            <a:endParaRPr kumimoji="1" lang="en-US" altLang="ja-JP" dirty="0"/>
          </a:p>
          <a:p>
            <a:r>
              <a:rPr kumimoji="1" lang="en-US" altLang="ja-JP" dirty="0" err="1"/>
              <a:t>Bosphorus</a:t>
            </a:r>
            <a:r>
              <a:rPr kumimoji="1" lang="ja-JP" altLang="en-US" dirty="0"/>
              <a:t>３</a:t>
            </a:r>
            <a:r>
              <a:rPr kumimoji="1" lang="en-US" altLang="ja-JP" dirty="0"/>
              <a:t>D</a:t>
            </a:r>
            <a:r>
              <a:rPr kumimoji="1" lang="ja-JP" altLang="en-US" dirty="0"/>
              <a:t>チーム</a:t>
            </a:r>
            <a:br>
              <a:rPr lang="en-US" altLang="ja-JP" dirty="0"/>
            </a:br>
            <a:r>
              <a:rPr lang="en-US" altLang="ja-JP" sz="1200" dirty="0" err="1"/>
              <a:t>Savran</a:t>
            </a:r>
            <a:r>
              <a:rPr lang="en-US" altLang="ja-JP" sz="1200" dirty="0"/>
              <a:t>, N. </a:t>
            </a:r>
            <a:r>
              <a:rPr lang="en-US" altLang="ja-JP" sz="1200" dirty="0" err="1"/>
              <a:t>Alyüz</a:t>
            </a:r>
            <a:r>
              <a:rPr lang="en-US" altLang="ja-JP" sz="1200" dirty="0"/>
              <a:t>, H. </a:t>
            </a:r>
            <a:r>
              <a:rPr lang="en-US" altLang="ja-JP" sz="1200" dirty="0" err="1"/>
              <a:t>Dibeklioğlu</a:t>
            </a:r>
            <a:r>
              <a:rPr lang="en-US" altLang="ja-JP" sz="1200" dirty="0"/>
              <a:t>, O. </a:t>
            </a:r>
            <a:r>
              <a:rPr lang="en-US" altLang="ja-JP" sz="1200" dirty="0" err="1"/>
              <a:t>Çeliktutan</a:t>
            </a:r>
            <a:r>
              <a:rPr lang="en-US" altLang="ja-JP" sz="1200" dirty="0"/>
              <a:t>, B. </a:t>
            </a:r>
            <a:r>
              <a:rPr lang="en-US" altLang="ja-JP" sz="1200" dirty="0" err="1"/>
              <a:t>Gökberk</a:t>
            </a:r>
            <a:r>
              <a:rPr lang="en-US" altLang="ja-JP" sz="1200" dirty="0"/>
              <a:t>, B. </a:t>
            </a:r>
            <a:r>
              <a:rPr lang="en-US" altLang="ja-JP" sz="1200" dirty="0" err="1"/>
              <a:t>Sankur</a:t>
            </a:r>
            <a:r>
              <a:rPr lang="en-US" altLang="ja-JP" sz="1200" dirty="0"/>
              <a:t>, and L. </a:t>
            </a:r>
            <a:r>
              <a:rPr lang="en-US" altLang="ja-JP" sz="1200" dirty="0" err="1"/>
              <a:t>Akarun</a:t>
            </a:r>
            <a:r>
              <a:rPr lang="en-US" altLang="ja-JP" sz="1200" dirty="0"/>
              <a:t>, “</a:t>
            </a:r>
            <a:r>
              <a:rPr lang="en-US" altLang="ja-JP" sz="1200" b="1" dirty="0" err="1"/>
              <a:t>Bosphorus</a:t>
            </a:r>
            <a:r>
              <a:rPr lang="en-US" altLang="ja-JP" sz="1200" b="1" dirty="0"/>
              <a:t> Database for 3D Face Analysis</a:t>
            </a:r>
            <a:r>
              <a:rPr lang="en-US" altLang="ja-JP" sz="1200" dirty="0"/>
              <a:t>,” The First COST 2101 Workshop on Biometrics and Identity Management (BIOID 2008), Roskilde University, Denmark, 7-9 May 2008</a:t>
            </a:r>
            <a:endParaRPr kumimoji="0" lang="ja-JP" altLang="en-US" dirty="0">
              <a:solidFill>
                <a:srgbClr val="000000"/>
              </a:solidFill>
              <a:sym typeface="Calibri"/>
            </a:endParaRPr>
          </a:p>
        </p:txBody>
      </p:sp>
    </p:spTree>
    <p:extLst>
      <p:ext uri="{BB962C8B-B14F-4D97-AF65-F5344CB8AC3E}">
        <p14:creationId xmlns:p14="http://schemas.microsoft.com/office/powerpoint/2010/main" val="10146261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610F32-CA55-4269-9CAF-65BD39E468F0}"/>
              </a:ext>
            </a:extLst>
          </p:cNvPr>
          <p:cNvSpPr>
            <a:spLocks noGrp="1"/>
          </p:cNvSpPr>
          <p:nvPr>
            <p:ph type="title"/>
          </p:nvPr>
        </p:nvSpPr>
        <p:spPr/>
        <p:txBody>
          <a:bodyPr/>
          <a:lstStyle/>
          <a:p>
            <a:r>
              <a:rPr kumimoji="1" lang="en-US" altLang="ja-JP" dirty="0"/>
              <a:t>Contact</a:t>
            </a:r>
            <a:endParaRPr kumimoji="1" lang="ja-JP" altLang="en-US" dirty="0"/>
          </a:p>
        </p:txBody>
      </p:sp>
      <p:sp>
        <p:nvSpPr>
          <p:cNvPr id="3" name="コンテンツ プレースホルダー 2">
            <a:extLst>
              <a:ext uri="{FF2B5EF4-FFF2-40B4-BE49-F238E27FC236}">
                <a16:creationId xmlns:a16="http://schemas.microsoft.com/office/drawing/2014/main" id="{D9F882ED-BA8B-4219-82BA-8348268C4E5D}"/>
              </a:ext>
            </a:extLst>
          </p:cNvPr>
          <p:cNvSpPr>
            <a:spLocks noGrp="1"/>
          </p:cNvSpPr>
          <p:nvPr>
            <p:ph idx="1"/>
          </p:nvPr>
        </p:nvSpPr>
        <p:spPr>
          <a:xfrm>
            <a:off x="609599" y="1211890"/>
            <a:ext cx="8439808" cy="5097431"/>
          </a:xfrm>
        </p:spPr>
        <p:txBody>
          <a:bodyPr/>
          <a:lstStyle/>
          <a:p>
            <a:r>
              <a:rPr kumimoji="1" lang="en-US" altLang="ja-JP" dirty="0"/>
              <a:t>Fredrik Herzberg</a:t>
            </a:r>
            <a:br>
              <a:rPr kumimoji="1" lang="en-US" altLang="ja-JP" dirty="0"/>
            </a:br>
            <a:r>
              <a:rPr kumimoji="1" lang="en-US" altLang="ja-JP" dirty="0"/>
              <a:t>fredrik.hertzberg@siliconstudio.co.jp</a:t>
            </a:r>
            <a:endParaRPr kumimoji="0" lang="ja-JP" altLang="en-US" dirty="0">
              <a:solidFill>
                <a:srgbClr val="000000"/>
              </a:solidFill>
              <a:sym typeface="Calibri"/>
            </a:endParaRPr>
          </a:p>
        </p:txBody>
      </p:sp>
    </p:spTree>
    <p:extLst>
      <p:ext uri="{BB962C8B-B14F-4D97-AF65-F5344CB8AC3E}">
        <p14:creationId xmlns:p14="http://schemas.microsoft.com/office/powerpoint/2010/main" val="982129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56B03B-DDD1-4B97-8A95-6BE2B0694824}"/>
              </a:ext>
            </a:extLst>
          </p:cNvPr>
          <p:cNvSpPr>
            <a:spLocks noGrp="1"/>
          </p:cNvSpPr>
          <p:nvPr>
            <p:ph type="title"/>
          </p:nvPr>
        </p:nvSpPr>
        <p:spPr/>
        <p:txBody>
          <a:bodyPr/>
          <a:lstStyle/>
          <a:p>
            <a:r>
              <a:rPr lang="ja-JP" altLang="en-US" dirty="0"/>
              <a:t>講演内容</a:t>
            </a:r>
          </a:p>
        </p:txBody>
      </p:sp>
      <p:sp>
        <p:nvSpPr>
          <p:cNvPr id="3" name="コンテンツ プレースホルダー 2">
            <a:extLst>
              <a:ext uri="{FF2B5EF4-FFF2-40B4-BE49-F238E27FC236}">
                <a16:creationId xmlns:a16="http://schemas.microsoft.com/office/drawing/2014/main" id="{714AD86C-A573-4643-8AFF-5434DCCEC6A0}"/>
              </a:ext>
            </a:extLst>
          </p:cNvPr>
          <p:cNvSpPr>
            <a:spLocks noGrp="1"/>
          </p:cNvSpPr>
          <p:nvPr>
            <p:ph idx="1"/>
          </p:nvPr>
        </p:nvSpPr>
        <p:spPr/>
        <p:txBody>
          <a:bodyPr>
            <a:normAutofit/>
          </a:bodyPr>
          <a:lstStyle/>
          <a:p>
            <a:pPr marL="514350" indent="-514350">
              <a:buFont typeface="+mj-lt"/>
              <a:buAutoNum type="arabicPeriod"/>
            </a:pPr>
            <a:r>
              <a:rPr lang="ja-JP" altLang="en-US" dirty="0"/>
              <a:t>前置き</a:t>
            </a:r>
            <a:endParaRPr lang="en-US" altLang="ja-JP" dirty="0"/>
          </a:p>
          <a:p>
            <a:pPr marL="514350" indent="-514350">
              <a:buFont typeface="+mj-lt"/>
              <a:buAutoNum type="arabicPeriod"/>
            </a:pPr>
            <a:r>
              <a:rPr lang="ja-JP" altLang="en-US" dirty="0"/>
              <a:t>背景</a:t>
            </a:r>
            <a:endParaRPr lang="en-US" altLang="ja-JP" dirty="0"/>
          </a:p>
          <a:p>
            <a:pPr marL="514350" indent="-514350">
              <a:buFont typeface="+mj-lt"/>
              <a:buAutoNum type="arabicPeriod"/>
            </a:pPr>
            <a:r>
              <a:rPr lang="ja-JP" altLang="en-US" dirty="0"/>
              <a:t>既存の神経回路網の非効率さについて</a:t>
            </a:r>
            <a:endParaRPr lang="en-US" altLang="ja-JP" dirty="0"/>
          </a:p>
          <a:p>
            <a:pPr marL="514350" indent="-514350">
              <a:buFont typeface="+mj-lt"/>
              <a:buAutoNum type="arabicPeriod"/>
            </a:pPr>
            <a:r>
              <a:rPr lang="ja-JP" altLang="en-US" dirty="0"/>
              <a:t>リアルタイム描画での条件による効率化の機会</a:t>
            </a:r>
            <a:endParaRPr lang="en-US" altLang="ja-JP" dirty="0"/>
          </a:p>
          <a:p>
            <a:pPr marL="514350" indent="-514350">
              <a:buFont typeface="+mj-lt"/>
              <a:buAutoNum type="arabicPeriod"/>
            </a:pPr>
            <a:r>
              <a:rPr lang="ja-JP" altLang="en-US" dirty="0"/>
              <a:t>非効率さを解決するアーキテクチャの提案</a:t>
            </a:r>
            <a:endParaRPr lang="en-US" altLang="ja-JP" dirty="0"/>
          </a:p>
          <a:p>
            <a:pPr marL="514350" indent="-514350">
              <a:buFont typeface="+mj-lt"/>
              <a:buAutoNum type="arabicPeriod"/>
            </a:pPr>
            <a:r>
              <a:rPr lang="ja-JP" altLang="en-US" dirty="0"/>
              <a:t>重要な論文のアーキテクチャの紹介</a:t>
            </a:r>
            <a:endParaRPr lang="en-US" altLang="ja-JP" dirty="0"/>
          </a:p>
          <a:p>
            <a:pPr marL="514350" indent="-514350">
              <a:buFont typeface="+mj-lt"/>
              <a:buAutoNum type="arabicPeriod"/>
            </a:pPr>
            <a:r>
              <a:rPr lang="ja-JP" altLang="en-US" dirty="0"/>
              <a:t>今後の予定</a:t>
            </a:r>
            <a:endParaRPr lang="en-US" altLang="ja-JP" dirty="0"/>
          </a:p>
          <a:p>
            <a:pPr marL="514350" indent="-514350">
              <a:buFont typeface="+mj-lt"/>
              <a:buAutoNum type="arabicPeriod"/>
            </a:pPr>
            <a:endParaRPr lang="ja-JP" altLang="en-US" dirty="0"/>
          </a:p>
        </p:txBody>
      </p:sp>
    </p:spTree>
    <p:extLst>
      <p:ext uri="{BB962C8B-B14F-4D97-AF65-F5344CB8AC3E}">
        <p14:creationId xmlns:p14="http://schemas.microsoft.com/office/powerpoint/2010/main" val="2705743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56B03B-DDD1-4B97-8A95-6BE2B0694824}"/>
              </a:ext>
            </a:extLst>
          </p:cNvPr>
          <p:cNvSpPr>
            <a:spLocks noGrp="1"/>
          </p:cNvSpPr>
          <p:nvPr>
            <p:ph type="title"/>
          </p:nvPr>
        </p:nvSpPr>
        <p:spPr/>
        <p:txBody>
          <a:bodyPr/>
          <a:lstStyle/>
          <a:p>
            <a:r>
              <a:rPr lang="ja-JP" altLang="en-US" dirty="0"/>
              <a:t>講演内容</a:t>
            </a:r>
          </a:p>
        </p:txBody>
      </p:sp>
      <p:sp>
        <p:nvSpPr>
          <p:cNvPr id="3" name="コンテンツ プレースホルダー 2">
            <a:extLst>
              <a:ext uri="{FF2B5EF4-FFF2-40B4-BE49-F238E27FC236}">
                <a16:creationId xmlns:a16="http://schemas.microsoft.com/office/drawing/2014/main" id="{714AD86C-A573-4643-8AFF-5434DCCEC6A0}"/>
              </a:ext>
            </a:extLst>
          </p:cNvPr>
          <p:cNvSpPr>
            <a:spLocks noGrp="1"/>
          </p:cNvSpPr>
          <p:nvPr>
            <p:ph idx="1"/>
          </p:nvPr>
        </p:nvSpPr>
        <p:spPr/>
        <p:txBody>
          <a:bodyPr>
            <a:normAutofit/>
          </a:bodyPr>
          <a:lstStyle/>
          <a:p>
            <a:pPr marL="514350" indent="-514350">
              <a:buFont typeface="+mj-lt"/>
              <a:buAutoNum type="arabicPeriod"/>
            </a:pPr>
            <a:r>
              <a:rPr lang="ja-JP" altLang="en-US" dirty="0">
                <a:solidFill>
                  <a:schemeClr val="tx2"/>
                </a:solidFill>
              </a:rPr>
              <a:t>前置き</a:t>
            </a:r>
            <a:endParaRPr lang="en-US" altLang="ja-JP" dirty="0">
              <a:solidFill>
                <a:schemeClr val="tx2"/>
              </a:solidFill>
            </a:endParaRPr>
          </a:p>
          <a:p>
            <a:pPr marL="514350" indent="-514350">
              <a:buFont typeface="+mj-lt"/>
              <a:buAutoNum type="arabicPeriod"/>
            </a:pPr>
            <a:r>
              <a:rPr lang="ja-JP" altLang="en-US" dirty="0"/>
              <a:t>背景</a:t>
            </a:r>
            <a:endParaRPr lang="en-US" altLang="ja-JP" dirty="0"/>
          </a:p>
          <a:p>
            <a:pPr marL="914400" lvl="1" indent="-457200">
              <a:buFont typeface="+mj-lt"/>
              <a:buAutoNum type="arabicPeriod"/>
            </a:pPr>
            <a:r>
              <a:rPr lang="ja-JP" altLang="en-US" dirty="0"/>
              <a:t>やりたいこと</a:t>
            </a:r>
            <a:endParaRPr lang="en-US" altLang="ja-JP" dirty="0"/>
          </a:p>
          <a:p>
            <a:pPr marL="914400" lvl="1" indent="-457200">
              <a:buFont typeface="+mj-lt"/>
              <a:buAutoNum type="arabicPeriod"/>
            </a:pPr>
            <a:r>
              <a:rPr lang="ja-JP" altLang="en-US" dirty="0"/>
              <a:t>従来手法の問題</a:t>
            </a:r>
            <a:endParaRPr lang="en-US" altLang="ja-JP" dirty="0"/>
          </a:p>
          <a:p>
            <a:pPr marL="514350" indent="-514350">
              <a:buFont typeface="+mj-lt"/>
              <a:buAutoNum type="arabicPeriod"/>
            </a:pPr>
            <a:r>
              <a:rPr lang="ja-JP" altLang="en-US" dirty="0">
                <a:solidFill>
                  <a:schemeClr val="tx2"/>
                </a:solidFill>
              </a:rPr>
              <a:t>既存の神経回路網の非効率さについて</a:t>
            </a:r>
            <a:endParaRPr lang="en-US" altLang="ja-JP" dirty="0">
              <a:solidFill>
                <a:schemeClr val="tx2"/>
              </a:solidFill>
            </a:endParaRPr>
          </a:p>
          <a:p>
            <a:pPr marL="514350" indent="-514350">
              <a:buFont typeface="+mj-lt"/>
              <a:buAutoNum type="arabicPeriod"/>
            </a:pPr>
            <a:r>
              <a:rPr lang="ja-JP" altLang="en-US" dirty="0">
                <a:solidFill>
                  <a:schemeClr val="tx2"/>
                </a:solidFill>
              </a:rPr>
              <a:t>リアルタイム描画での条件による効率化の機会</a:t>
            </a:r>
            <a:endParaRPr lang="en-US" altLang="ja-JP" dirty="0">
              <a:solidFill>
                <a:schemeClr val="tx2"/>
              </a:solidFill>
            </a:endParaRPr>
          </a:p>
          <a:p>
            <a:pPr marL="514350" indent="-514350">
              <a:buFont typeface="+mj-lt"/>
              <a:buAutoNum type="arabicPeriod"/>
            </a:pPr>
            <a:r>
              <a:rPr lang="ja-JP" altLang="en-US" dirty="0">
                <a:solidFill>
                  <a:schemeClr val="tx2"/>
                </a:solidFill>
              </a:rPr>
              <a:t>非効率さを解決するアーキテクチャの提案</a:t>
            </a:r>
            <a:endParaRPr lang="en-US" altLang="ja-JP" dirty="0">
              <a:solidFill>
                <a:schemeClr val="tx2"/>
              </a:solidFill>
            </a:endParaRPr>
          </a:p>
          <a:p>
            <a:pPr marL="514350" indent="-514350">
              <a:buFont typeface="+mj-lt"/>
              <a:buAutoNum type="arabicPeriod"/>
            </a:pPr>
            <a:r>
              <a:rPr lang="ja-JP" altLang="en-US" dirty="0">
                <a:solidFill>
                  <a:schemeClr val="tx2"/>
                </a:solidFill>
              </a:rPr>
              <a:t>重要な論文のアーキテクチャの紹介</a:t>
            </a:r>
            <a:endParaRPr lang="en-US" altLang="ja-JP" dirty="0">
              <a:solidFill>
                <a:schemeClr val="tx2"/>
              </a:solidFill>
            </a:endParaRPr>
          </a:p>
          <a:p>
            <a:pPr marL="514350" indent="-514350">
              <a:buFont typeface="+mj-lt"/>
              <a:buAutoNum type="arabicPeriod"/>
            </a:pPr>
            <a:r>
              <a:rPr lang="ja-JP" altLang="en-US" dirty="0">
                <a:solidFill>
                  <a:schemeClr val="tx2"/>
                </a:solidFill>
              </a:rPr>
              <a:t>今後の予定</a:t>
            </a:r>
            <a:endParaRPr lang="en-US" altLang="ja-JP" dirty="0">
              <a:solidFill>
                <a:schemeClr val="tx2"/>
              </a:solidFill>
            </a:endParaRPr>
          </a:p>
          <a:p>
            <a:pPr marL="514350" indent="-514350">
              <a:buFont typeface="+mj-lt"/>
              <a:buAutoNum type="arabicPeriod"/>
            </a:pPr>
            <a:endParaRPr lang="ja-JP" altLang="en-US" dirty="0"/>
          </a:p>
        </p:txBody>
      </p:sp>
    </p:spTree>
    <p:extLst>
      <p:ext uri="{BB962C8B-B14F-4D97-AF65-F5344CB8AC3E}">
        <p14:creationId xmlns:p14="http://schemas.microsoft.com/office/powerpoint/2010/main" val="2852917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22888F-AB5D-4443-B43D-D0F153A8F21A}"/>
              </a:ext>
            </a:extLst>
          </p:cNvPr>
          <p:cNvSpPr>
            <a:spLocks noGrp="1"/>
          </p:cNvSpPr>
          <p:nvPr>
            <p:ph type="title"/>
          </p:nvPr>
        </p:nvSpPr>
        <p:spPr/>
        <p:txBody>
          <a:bodyPr/>
          <a:lstStyle/>
          <a:p>
            <a:r>
              <a:rPr lang="en-US" altLang="ja-JP" dirty="0"/>
              <a:t>2-1. AI</a:t>
            </a:r>
            <a:r>
              <a:rPr lang="ja-JP" altLang="en-US" dirty="0"/>
              <a:t>による人間の顔の描画</a:t>
            </a:r>
          </a:p>
        </p:txBody>
      </p:sp>
      <p:sp>
        <p:nvSpPr>
          <p:cNvPr id="3" name="コンテンツ プレースホルダー 2">
            <a:extLst>
              <a:ext uri="{FF2B5EF4-FFF2-40B4-BE49-F238E27FC236}">
                <a16:creationId xmlns:a16="http://schemas.microsoft.com/office/drawing/2014/main" id="{D3DE92ED-6E08-4522-A29F-CED5C16C278E}"/>
              </a:ext>
            </a:extLst>
          </p:cNvPr>
          <p:cNvSpPr>
            <a:spLocks noGrp="1"/>
          </p:cNvSpPr>
          <p:nvPr>
            <p:ph idx="1"/>
          </p:nvPr>
        </p:nvSpPr>
        <p:spPr/>
        <p:txBody>
          <a:bodyPr>
            <a:normAutofit/>
          </a:bodyPr>
          <a:lstStyle/>
          <a:p>
            <a:r>
              <a:rPr lang="ja-JP" altLang="en-US" dirty="0"/>
              <a:t>人間は顔については非常に感受性が高い</a:t>
            </a:r>
            <a:endParaRPr lang="en-US" altLang="ja-JP" dirty="0"/>
          </a:p>
          <a:p>
            <a:pPr lvl="1"/>
            <a:r>
              <a:rPr lang="ja-JP" altLang="en-US" dirty="0"/>
              <a:t>不自然だとすぐに気づいてしまう</a:t>
            </a:r>
            <a:endParaRPr lang="en-US" altLang="ja-JP" dirty="0"/>
          </a:p>
          <a:p>
            <a:pPr lvl="1"/>
            <a:r>
              <a:rPr lang="ja-JP" altLang="en-US" dirty="0"/>
              <a:t>自然な顔なら映像の魅力が大幅に</a:t>
            </a:r>
            <a:r>
              <a:rPr lang="en-US" altLang="ja-JP" dirty="0"/>
              <a:t>Up</a:t>
            </a:r>
          </a:p>
          <a:p>
            <a:r>
              <a:rPr lang="ja-JP" altLang="en-US" dirty="0"/>
              <a:t>顔の正確な表現は難しい</a:t>
            </a:r>
            <a:endParaRPr lang="en-US" altLang="ja-JP" dirty="0"/>
          </a:p>
          <a:p>
            <a:pPr lvl="1"/>
            <a:r>
              <a:rPr lang="ja-JP" altLang="en-US" dirty="0"/>
              <a:t>肌の質感、瞳の表現</a:t>
            </a:r>
            <a:endParaRPr lang="en-US" altLang="ja-JP" dirty="0"/>
          </a:p>
          <a:p>
            <a:pPr lvl="1"/>
            <a:r>
              <a:rPr lang="ja-JP" altLang="en-US" dirty="0"/>
              <a:t>超高精細なアセットが必要</a:t>
            </a:r>
            <a:endParaRPr lang="en-US" altLang="ja-JP" dirty="0"/>
          </a:p>
          <a:p>
            <a:r>
              <a:rPr lang="ja-JP" altLang="en-US" dirty="0"/>
              <a:t>人間の顔の実写映像は大量にある</a:t>
            </a:r>
            <a:endParaRPr lang="en-US" altLang="ja-JP" dirty="0"/>
          </a:p>
          <a:p>
            <a:pPr lvl="1"/>
            <a:r>
              <a:rPr lang="ja-JP" altLang="en-US" dirty="0"/>
              <a:t>教師データに使える</a:t>
            </a:r>
            <a:endParaRPr lang="en-US" altLang="ja-JP" dirty="0"/>
          </a:p>
          <a:p>
            <a:r>
              <a:rPr lang="ja-JP" altLang="en-US" dirty="0"/>
              <a:t>顔の描画を</a:t>
            </a:r>
            <a:r>
              <a:rPr lang="en-US" altLang="ja-JP" dirty="0"/>
              <a:t>AI</a:t>
            </a:r>
            <a:r>
              <a:rPr lang="ja-JP" altLang="en-US" dirty="0"/>
              <a:t>で行うことは非常に有望</a:t>
            </a:r>
          </a:p>
        </p:txBody>
      </p:sp>
    </p:spTree>
    <p:extLst>
      <p:ext uri="{BB962C8B-B14F-4D97-AF65-F5344CB8AC3E}">
        <p14:creationId xmlns:p14="http://schemas.microsoft.com/office/powerpoint/2010/main" val="1249941440"/>
      </p:ext>
    </p:extLst>
  </p:cSld>
  <p:clrMapOvr>
    <a:masterClrMapping/>
  </p:clrMapOvr>
</p:sld>
</file>

<file path=ppt/theme/theme1.xml><?xml version="1.0" encoding="utf-8"?>
<a:theme xmlns:a="http://schemas.openxmlformats.org/drawingml/2006/main" name="5_デザインの設定">
  <a:themeElements>
    <a:clrScheme name="5_デザインの設定">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5_デザインの設定">
      <a:majorFont>
        <a:latin typeface="Calibri"/>
        <a:ea typeface="Calibri"/>
        <a:cs typeface="Calibri"/>
      </a:majorFont>
      <a:minorFont>
        <a:latin typeface="Helvetica"/>
        <a:ea typeface="Helvetica"/>
        <a:cs typeface="Helvetica"/>
      </a:minorFont>
    </a:fontScheme>
    <a:fmtScheme name="5_デザインの設定">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CEDEC2020_template_white</Template>
  <TotalTime>12211</TotalTime>
  <Words>8133</Words>
  <Application>Microsoft Office PowerPoint</Application>
  <PresentationFormat>ワイド画面</PresentationFormat>
  <Paragraphs>865</Paragraphs>
  <Slides>64</Slides>
  <Notes>62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64</vt:i4>
      </vt:variant>
    </vt:vector>
  </HeadingPairs>
  <TitlesOfParts>
    <vt:vector size="71" baseType="lpstr">
      <vt:lpstr>メイリオ</vt:lpstr>
      <vt:lpstr>游ゴシック</vt:lpstr>
      <vt:lpstr>游ゴシック Light</vt:lpstr>
      <vt:lpstr>Arial</vt:lpstr>
      <vt:lpstr>Calibri</vt:lpstr>
      <vt:lpstr>Helvetica</vt:lpstr>
      <vt:lpstr>5_デザインの設定</vt:lpstr>
      <vt:lpstr>エンド・トゥ・エンド AI描画に至る道</vt:lpstr>
      <vt:lpstr>講演内容</vt:lpstr>
      <vt:lpstr>講演内容</vt:lpstr>
      <vt:lpstr>1-1. 自己紹介</vt:lpstr>
      <vt:lpstr>1-2. このセッションについて</vt:lpstr>
      <vt:lpstr>1-2. 命題</vt:lpstr>
      <vt:lpstr>講演内容</vt:lpstr>
      <vt:lpstr>講演内容</vt:lpstr>
      <vt:lpstr>2-1. AIによる人間の顔の描画</vt:lpstr>
      <vt:lpstr>2-2. 従来のAI画像生成</vt:lpstr>
      <vt:lpstr>講演内容</vt:lpstr>
      <vt:lpstr>3-1. 非効率の概要</vt:lpstr>
      <vt:lpstr>3-1. GPUのニーズ</vt:lpstr>
      <vt:lpstr>3-2. GPUの構造１：メモリ</vt:lpstr>
      <vt:lpstr>3-3. 畳み込みカーネル</vt:lpstr>
      <vt:lpstr>3-3. チャンネル数</vt:lpstr>
      <vt:lpstr>3-3. 表現力</vt:lpstr>
      <vt:lpstr>3-4. チャンネル数とスケーラビリティ</vt:lpstr>
      <vt:lpstr>3-5. GPUの構造２：同期</vt:lpstr>
      <vt:lpstr>3-6. データ依存性</vt:lpstr>
      <vt:lpstr>3-6. データ依存性の拡大</vt:lpstr>
      <vt:lpstr>3-6. データ依存性の拡大</vt:lpstr>
      <vt:lpstr>3-6. データ依存性の拡大</vt:lpstr>
      <vt:lpstr>3-6. データ依存性の拡大</vt:lpstr>
      <vt:lpstr>3-7. データ依存性と同期</vt:lpstr>
      <vt:lpstr>3. 非効率さのまとめ</vt:lpstr>
      <vt:lpstr>講演内容</vt:lpstr>
      <vt:lpstr>4-1. 大域的なデータ依存の必要性</vt:lpstr>
      <vt:lpstr>4-2. リアルタイム描画では事情が異なる</vt:lpstr>
      <vt:lpstr>講演内容</vt:lpstr>
      <vt:lpstr>5-1. 提案する対策</vt:lpstr>
      <vt:lpstr>5-2. １ｘ１の畳み込みカーネル</vt:lpstr>
      <vt:lpstr>5-3. 分業</vt:lpstr>
      <vt:lpstr>5-3. 「ハッシュ分業」</vt:lpstr>
      <vt:lpstr>5-3. 「ハッシュ分業」</vt:lpstr>
      <vt:lpstr>5-3. 「ハッシュ分業」</vt:lpstr>
      <vt:lpstr>5-3. 「ハッシュ分業」</vt:lpstr>
      <vt:lpstr>5-3. 「ハッシュ分業」</vt:lpstr>
      <vt:lpstr>5-3. 「ハッシュ分業」</vt:lpstr>
      <vt:lpstr>5-3. 「ハッシュ分業」</vt:lpstr>
      <vt:lpstr>5-3. 「ハッシュ分業」</vt:lpstr>
      <vt:lpstr>5-3. 「ハッシュ分業」</vt:lpstr>
      <vt:lpstr>5-3. 「ハッシュ分業」</vt:lpstr>
      <vt:lpstr>5-3. 「ハッシュ分業」</vt:lpstr>
      <vt:lpstr>5-3. 独立のタイル</vt:lpstr>
      <vt:lpstr>5-4. 高度に構造化した入力フォーマット</vt:lpstr>
      <vt:lpstr>5-5. 教師データ</vt:lpstr>
      <vt:lpstr>5-6. トレーニングについて</vt:lpstr>
      <vt:lpstr>5-7. システムの実装</vt:lpstr>
      <vt:lpstr>講演内容</vt:lpstr>
      <vt:lpstr>オートエンコーダー</vt:lpstr>
      <vt:lpstr>共有潜在空間 オートエンコーダー</vt:lpstr>
      <vt:lpstr>敵対的オートエンコーダ</vt:lpstr>
      <vt:lpstr>GAN（敵対的生成ネットワーク）</vt:lpstr>
      <vt:lpstr>条件付きGAN</vt:lpstr>
      <vt:lpstr>講演内容</vt:lpstr>
      <vt:lpstr>7-1. まとめ</vt:lpstr>
      <vt:lpstr>7-2. 今後の予定</vt:lpstr>
      <vt:lpstr>GPGPU最短経路探索を用いた3Dカメラ点群データのUV生成</vt:lpstr>
      <vt:lpstr>敵対的オートエンコーダによるUV座標</vt:lpstr>
      <vt:lpstr>PowerPoint プレゼンテーション</vt:lpstr>
      <vt:lpstr>PowerPoint プレゼンテーション</vt:lpstr>
      <vt:lpstr>Special Thanks</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Fredrik Hertzberg</dc:creator>
  <cp:lastModifiedBy>Masaki Kawase</cp:lastModifiedBy>
  <cp:revision>439</cp:revision>
  <dcterms:created xsi:type="dcterms:W3CDTF">2020-08-21T04:53:15Z</dcterms:created>
  <dcterms:modified xsi:type="dcterms:W3CDTF">2020-09-16T05:00:58Z</dcterms:modified>
</cp:coreProperties>
</file>