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1"/>
  </p:sldMasterIdLst>
  <p:notesMasterIdLst>
    <p:notesMasterId r:id="rId102"/>
  </p:notesMasterIdLst>
  <p:handoutMasterIdLst>
    <p:handoutMasterId r:id="rId103"/>
  </p:handoutMasterIdLst>
  <p:sldIdLst>
    <p:sldId id="256" r:id="rId2"/>
    <p:sldId id="258" r:id="rId3"/>
    <p:sldId id="353" r:id="rId4"/>
    <p:sldId id="259" r:id="rId5"/>
    <p:sldId id="355" r:id="rId6"/>
    <p:sldId id="272" r:id="rId7"/>
    <p:sldId id="305" r:id="rId8"/>
    <p:sldId id="273" r:id="rId9"/>
    <p:sldId id="295" r:id="rId10"/>
    <p:sldId id="354" r:id="rId11"/>
    <p:sldId id="293" r:id="rId12"/>
    <p:sldId id="411" r:id="rId13"/>
    <p:sldId id="274" r:id="rId14"/>
    <p:sldId id="299" r:id="rId15"/>
    <p:sldId id="300" r:id="rId16"/>
    <p:sldId id="301" r:id="rId17"/>
    <p:sldId id="356" r:id="rId18"/>
    <p:sldId id="278" r:id="rId19"/>
    <p:sldId id="276" r:id="rId20"/>
    <p:sldId id="303" r:id="rId21"/>
    <p:sldId id="302" r:id="rId22"/>
    <p:sldId id="304" r:id="rId23"/>
    <p:sldId id="392" r:id="rId24"/>
    <p:sldId id="391" r:id="rId25"/>
    <p:sldId id="389" r:id="rId26"/>
    <p:sldId id="358" r:id="rId27"/>
    <p:sldId id="348" r:id="rId28"/>
    <p:sldId id="350" r:id="rId29"/>
    <p:sldId id="390" r:id="rId30"/>
    <p:sldId id="393" r:id="rId31"/>
    <p:sldId id="352" r:id="rId32"/>
    <p:sldId id="360" r:id="rId33"/>
    <p:sldId id="361" r:id="rId34"/>
    <p:sldId id="362" r:id="rId35"/>
    <p:sldId id="314" r:id="rId36"/>
    <p:sldId id="281" r:id="rId37"/>
    <p:sldId id="306" r:id="rId38"/>
    <p:sldId id="368" r:id="rId39"/>
    <p:sldId id="310" r:id="rId40"/>
    <p:sldId id="365" r:id="rId41"/>
    <p:sldId id="307" r:id="rId42"/>
    <p:sldId id="367" r:id="rId43"/>
    <p:sldId id="364" r:id="rId44"/>
    <p:sldId id="395" r:id="rId45"/>
    <p:sldId id="369" r:id="rId46"/>
    <p:sldId id="397" r:id="rId47"/>
    <p:sldId id="396" r:id="rId48"/>
    <p:sldId id="400" r:id="rId49"/>
    <p:sldId id="401" r:id="rId50"/>
    <p:sldId id="402" r:id="rId51"/>
    <p:sldId id="370" r:id="rId52"/>
    <p:sldId id="271" r:id="rId53"/>
    <p:sldId id="384" r:id="rId54"/>
    <p:sldId id="284" r:id="rId55"/>
    <p:sldId id="321" r:id="rId56"/>
    <p:sldId id="324" r:id="rId57"/>
    <p:sldId id="326" r:id="rId58"/>
    <p:sldId id="323" r:id="rId59"/>
    <p:sldId id="316" r:id="rId60"/>
    <p:sldId id="317" r:id="rId61"/>
    <p:sldId id="319" r:id="rId62"/>
    <p:sldId id="327" r:id="rId63"/>
    <p:sldId id="329" r:id="rId64"/>
    <p:sldId id="330" r:id="rId65"/>
    <p:sldId id="331" r:id="rId66"/>
    <p:sldId id="332" r:id="rId67"/>
    <p:sldId id="416" r:id="rId68"/>
    <p:sldId id="403" r:id="rId69"/>
    <p:sldId id="404" r:id="rId70"/>
    <p:sldId id="335" r:id="rId71"/>
    <p:sldId id="333" r:id="rId72"/>
    <p:sldId id="334" r:id="rId73"/>
    <p:sldId id="287" r:id="rId74"/>
    <p:sldId id="288" r:id="rId75"/>
    <p:sldId id="337" r:id="rId76"/>
    <p:sldId id="385" r:id="rId77"/>
    <p:sldId id="289" r:id="rId78"/>
    <p:sldId id="376" r:id="rId79"/>
    <p:sldId id="406" r:id="rId80"/>
    <p:sldId id="343" r:id="rId81"/>
    <p:sldId id="414" r:id="rId82"/>
    <p:sldId id="408" r:id="rId83"/>
    <p:sldId id="344" r:id="rId84"/>
    <p:sldId id="409" r:id="rId85"/>
    <p:sldId id="410" r:id="rId86"/>
    <p:sldId id="413" r:id="rId87"/>
    <p:sldId id="345" r:id="rId88"/>
    <p:sldId id="346" r:id="rId89"/>
    <p:sldId id="290" r:id="rId90"/>
    <p:sldId id="340" r:id="rId91"/>
    <p:sldId id="347" r:id="rId92"/>
    <p:sldId id="383" r:id="rId93"/>
    <p:sldId id="378" r:id="rId94"/>
    <p:sldId id="415" r:id="rId95"/>
    <p:sldId id="381" r:id="rId96"/>
    <p:sldId id="382" r:id="rId97"/>
    <p:sldId id="291" r:id="rId98"/>
    <p:sldId id="292" r:id="rId99"/>
    <p:sldId id="339" r:id="rId100"/>
    <p:sldId id="257" r:id="rId101"/>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38359F5-07ED-A3C0-3AE1-54890B32FD68}" name="Hirofumi Omichi" initials="HO" userId="S::hirofumi.omichi@siliconstudio.co.jp::569194b6-8721-446c-8cee-b151a9de83e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A6D70"/>
    <a:srgbClr val="D16C15"/>
    <a:srgbClr val="D16C70"/>
    <a:srgbClr val="6A0000"/>
    <a:srgbClr val="41228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スタイル (淡色)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13" autoAdjust="0"/>
    <p:restoredTop sz="82313" autoAdjust="0"/>
  </p:normalViewPr>
  <p:slideViewPr>
    <p:cSldViewPr snapToGrid="0" snapToObjects="1">
      <p:cViewPr varScale="1">
        <p:scale>
          <a:sx n="133" d="100"/>
          <a:sy n="133" d="100"/>
        </p:scale>
        <p:origin x="1104" y="184"/>
      </p:cViewPr>
      <p:guideLst>
        <p:guide orient="horz" pos="1620"/>
        <p:guide pos="2880"/>
      </p:guideLst>
    </p:cSldViewPr>
  </p:slideViewPr>
  <p:notesTextViewPr>
    <p:cViewPr>
      <p:scale>
        <a:sx n="3" d="2"/>
        <a:sy n="3" d="2"/>
      </p:scale>
      <p:origin x="0" y="0"/>
    </p:cViewPr>
  </p:notesTextViewPr>
  <p:sorterViewPr>
    <p:cViewPr>
      <p:scale>
        <a:sx n="100" d="100"/>
        <a:sy n="100" d="100"/>
      </p:scale>
      <p:origin x="0" y="0"/>
    </p:cViewPr>
  </p:sorterViewPr>
  <p:notesViewPr>
    <p:cSldViewPr snapToGrid="0" snapToObjects="1">
      <p:cViewPr varScale="1">
        <p:scale>
          <a:sx n="85" d="100"/>
          <a:sy n="85" d="100"/>
        </p:scale>
        <p:origin x="2634" y="7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tableStyles" Target="tableStyle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handoutMaster" Target="handoutMasters/handoutMaster1.xml"/><Relationship Id="rId108" Type="http://schemas.microsoft.com/office/2018/10/relationships/authors" Targe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C898D69-AEA4-EA4F-A875-B1A3E84DAE6A}" type="datetimeFigureOut">
              <a:rPr lang="en-US" smtClean="0"/>
              <a:t>8/29/23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1BD6407-F0C1-5C49-B6B6-3CBCB5DF3DE2}" type="slidenum">
              <a:rPr lang="en-US" smtClean="0"/>
              <a:t>‹#›</a:t>
            </a:fld>
            <a:endParaRPr lang="en-US"/>
          </a:p>
        </p:txBody>
      </p:sp>
    </p:spTree>
    <p:extLst>
      <p:ext uri="{BB962C8B-B14F-4D97-AF65-F5344CB8AC3E}">
        <p14:creationId xmlns:p14="http://schemas.microsoft.com/office/powerpoint/2010/main" val="77896794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3ED3DE2-6ED1-4045-A8C6-22AF92A83CD5}" type="datetimeFigureOut">
              <a:rPr lang="en-US" smtClean="0"/>
              <a:t>8/29/23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7DEE212-02DF-3E4B-8185-8004C1BE046D}" type="slidenum">
              <a:rPr lang="en-US" smtClean="0"/>
              <a:t>‹#›</a:t>
            </a:fld>
            <a:endParaRPr lang="en-US"/>
          </a:p>
        </p:txBody>
      </p:sp>
    </p:spTree>
    <p:extLst>
      <p:ext uri="{BB962C8B-B14F-4D97-AF65-F5344CB8AC3E}">
        <p14:creationId xmlns:p14="http://schemas.microsoft.com/office/powerpoint/2010/main" val="82500854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みなさん、こんにちは。</a:t>
            </a:r>
            <a:endParaRPr kumimoji="1" lang="en-US" altLang="ja-JP" dirty="0"/>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dirty="0"/>
              <a:t>シリコンスタジオ株式会社の大道です。</a:t>
            </a:r>
            <a:endParaRPr kumimoji="1" lang="en-US" altLang="ja-JP" dirty="0"/>
          </a:p>
          <a:p>
            <a:r>
              <a:rPr kumimoji="1" lang="ja-JP" altLang="en-US" dirty="0"/>
              <a:t>本日は本セッションにご参加頂き、ありがとうございます。</a:t>
            </a:r>
            <a:endParaRPr kumimoji="1" lang="en-US" altLang="ja-JP" dirty="0"/>
          </a:p>
          <a:p>
            <a:endParaRPr kumimoji="1" lang="en-US" altLang="ja-JP" dirty="0"/>
          </a:p>
          <a:p>
            <a:r>
              <a:rPr kumimoji="1" lang="ja-JP" altLang="en-US" dirty="0"/>
              <a:t>では</a:t>
            </a:r>
            <a:r>
              <a:rPr kumimoji="1" lang="en-US" altLang="ja-JP" dirty="0"/>
              <a:t>Procedural PLATEAU</a:t>
            </a:r>
            <a:r>
              <a:rPr kumimoji="1" lang="ja-JP" altLang="en-US" dirty="0"/>
              <a:t>のセッションを始めさせて頂きます。</a:t>
            </a:r>
            <a:endParaRPr kumimoji="1" lang="en-US" altLang="ja-JP"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1</a:t>
            </a:fld>
            <a:endParaRPr lang="en-US"/>
          </a:p>
        </p:txBody>
      </p:sp>
    </p:spTree>
    <p:extLst>
      <p:ext uri="{BB962C8B-B14F-4D97-AF65-F5344CB8AC3E}">
        <p14:creationId xmlns:p14="http://schemas.microsoft.com/office/powerpoint/2010/main" val="16039608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ここからは</a:t>
            </a:r>
            <a:r>
              <a:rPr kumimoji="1" lang="en-US" altLang="ja-JP" dirty="0"/>
              <a:t>PLATEAU</a:t>
            </a:r>
            <a:r>
              <a:rPr kumimoji="1" lang="ja-JP" altLang="en-US" dirty="0"/>
              <a:t>の具体的なデータの特徴についてお話します。</a:t>
            </a:r>
            <a:endParaRPr kumimoji="1" lang="en-US" altLang="ja-JP" dirty="0"/>
          </a:p>
          <a:p>
            <a:r>
              <a:rPr kumimoji="1" lang="ja-JP" altLang="en-US" dirty="0"/>
              <a:t>まずは品質（位置情報）からご説明させて頂きます。</a:t>
            </a:r>
            <a:endParaRPr kumimoji="1" lang="en-US" altLang="ja-JP" dirty="0"/>
          </a:p>
          <a:p>
            <a:r>
              <a:rPr kumimoji="1" lang="en-US" altLang="ja-JP" dirty="0"/>
              <a:t>PLATEAU</a:t>
            </a:r>
            <a:r>
              <a:rPr kumimoji="1" lang="ja-JP" altLang="en-US" dirty="0"/>
              <a:t>の品質は多くの自治体が採用している都市スケールの地図に合わせて、地図情報レベル</a:t>
            </a:r>
            <a:r>
              <a:rPr kumimoji="1" lang="en-US" altLang="ja-JP" dirty="0"/>
              <a:t>2500</a:t>
            </a:r>
            <a:r>
              <a:rPr kumimoji="1" lang="ja-JP" altLang="en-US" dirty="0"/>
              <a:t>の位置正確度を基本にしています。</a:t>
            </a:r>
            <a:endParaRPr kumimoji="1" lang="en-US" altLang="ja-JP" dirty="0"/>
          </a:p>
          <a:p>
            <a:r>
              <a:rPr kumimoji="1" lang="ja-JP" altLang="en-US" dirty="0"/>
              <a:t>この地図情報レベルとは、位置がどれほど正確なのかを示す指標です。</a:t>
            </a:r>
            <a:endParaRPr kumimoji="1" lang="en-US" altLang="ja-JP" dirty="0"/>
          </a:p>
          <a:p>
            <a:r>
              <a:rPr kumimoji="1" lang="ja-JP" altLang="en-US" dirty="0"/>
              <a:t>この地図情報レベル</a:t>
            </a:r>
            <a:r>
              <a:rPr kumimoji="1" lang="en-US" altLang="ja-JP" dirty="0"/>
              <a:t>2500</a:t>
            </a:r>
            <a:r>
              <a:rPr kumimoji="1" lang="ja-JP" altLang="en-US" dirty="0"/>
              <a:t>の位置正確度は水平位置では標準偏差が</a:t>
            </a:r>
            <a:r>
              <a:rPr kumimoji="1" lang="en-US" altLang="ja-JP" dirty="0"/>
              <a:t>1.75m</a:t>
            </a:r>
            <a:r>
              <a:rPr kumimoji="1" lang="ja-JP" altLang="en-US" dirty="0"/>
              <a:t>以内、高さでは標準偏差が</a:t>
            </a:r>
            <a:r>
              <a:rPr kumimoji="1" lang="en-US" altLang="ja-JP" dirty="0"/>
              <a:t>0.66m</a:t>
            </a:r>
            <a:r>
              <a:rPr kumimoji="1" lang="ja-JP" altLang="en-US" dirty="0"/>
              <a:t>以内を合格基準として品質が保たれています。</a:t>
            </a:r>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10</a:t>
            </a:fld>
            <a:endParaRPr lang="en-US"/>
          </a:p>
        </p:txBody>
      </p:sp>
    </p:spTree>
    <p:extLst>
      <p:ext uri="{BB962C8B-B14F-4D97-AF65-F5344CB8AC3E}">
        <p14:creationId xmlns:p14="http://schemas.microsoft.com/office/powerpoint/2010/main" val="6819029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以上で本セッションの発表を終了させて頂きます。</a:t>
            </a:r>
            <a:endParaRPr kumimoji="1" lang="en-US" altLang="ja-JP" dirty="0"/>
          </a:p>
          <a:p>
            <a:r>
              <a:rPr kumimoji="1" lang="ja-JP" altLang="en-US" dirty="0"/>
              <a:t>ご清聴ありがとう</a:t>
            </a:r>
            <a:r>
              <a:rPr kumimoji="1" lang="ja-JP" altLang="en-US"/>
              <a:t>ございました。</a:t>
            </a:r>
            <a:endParaRPr kumimoji="1" lang="en-US" altLang="ja-JP"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100</a:t>
            </a:fld>
            <a:endParaRPr lang="en-US"/>
          </a:p>
        </p:txBody>
      </p:sp>
    </p:spTree>
    <p:extLst>
      <p:ext uri="{BB962C8B-B14F-4D97-AF65-F5344CB8AC3E}">
        <p14:creationId xmlns:p14="http://schemas.microsoft.com/office/powerpoint/2010/main" val="18958679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次に属性情報です。</a:t>
            </a:r>
            <a:endParaRPr kumimoji="1" lang="en-US" altLang="ja-JP" dirty="0"/>
          </a:p>
          <a:p>
            <a:r>
              <a:rPr kumimoji="1" lang="en-US" altLang="ja-JP" dirty="0"/>
              <a:t>PLATEAU</a:t>
            </a:r>
            <a:r>
              <a:rPr kumimoji="1" lang="ja-JP" altLang="en-US" dirty="0"/>
              <a:t>の建物データにはそれぞれに属性情報が付与されています。</a:t>
            </a:r>
            <a:endParaRPr kumimoji="1" lang="en-US" altLang="ja-JP" dirty="0"/>
          </a:p>
          <a:p>
            <a:r>
              <a:rPr kumimoji="1" lang="ja-JP" altLang="en-US" dirty="0"/>
              <a:t>具体的には、建物の用途や住所、建築年数などさまざまな情報があります。</a:t>
            </a:r>
            <a:endParaRPr kumimoji="1" lang="en-US" altLang="ja-JP" dirty="0"/>
          </a:p>
          <a:p>
            <a:r>
              <a:rPr kumimoji="1" lang="ja-JP" altLang="en-US" dirty="0"/>
              <a:t>このような情報を活用して、都市のデータ分析や意思決定などに役立てられています。</a:t>
            </a:r>
            <a:endParaRPr kumimoji="1" lang="en-US" altLang="ja-JP" dirty="0"/>
          </a:p>
          <a:p>
            <a:r>
              <a:rPr kumimoji="1" lang="en-US" altLang="ja-JP" dirty="0"/>
              <a:t>Google Earth</a:t>
            </a:r>
            <a:r>
              <a:rPr kumimoji="1" lang="ja-JP" altLang="en-US" dirty="0"/>
              <a:t>の</a:t>
            </a:r>
            <a:r>
              <a:rPr kumimoji="1" lang="en-US" altLang="ja-JP" dirty="0"/>
              <a:t>3D</a:t>
            </a:r>
            <a:r>
              <a:rPr kumimoji="1" lang="ja-JP" altLang="en-US" dirty="0"/>
              <a:t>モデルとの違いは、このような意味のある情報が建物ごとに付与されているかどうかが大きな違いだと思います。</a:t>
            </a:r>
            <a:endParaRPr kumimoji="1" lang="en-US" altLang="ja-JP"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11</a:t>
            </a:fld>
            <a:endParaRPr lang="en-US"/>
          </a:p>
        </p:txBody>
      </p:sp>
    </p:spTree>
    <p:extLst>
      <p:ext uri="{BB962C8B-B14F-4D97-AF65-F5344CB8AC3E}">
        <p14:creationId xmlns:p14="http://schemas.microsoft.com/office/powerpoint/2010/main" val="19312008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最後に</a:t>
            </a:r>
            <a:r>
              <a:rPr kumimoji="1" lang="en-US" altLang="ja-JP" dirty="0"/>
              <a:t>3D</a:t>
            </a:r>
            <a:r>
              <a:rPr kumimoji="1" lang="ja-JP" altLang="en-US" dirty="0"/>
              <a:t>都市モデルにおける</a:t>
            </a:r>
            <a:r>
              <a:rPr kumimoji="1" lang="en-US" altLang="ja-JP" dirty="0"/>
              <a:t>LOD</a:t>
            </a:r>
            <a:r>
              <a:rPr kumimoji="1" lang="ja-JP" altLang="en-US" dirty="0"/>
              <a:t>についてです。</a:t>
            </a:r>
            <a:endParaRPr kumimoji="1" lang="en-US" altLang="ja-JP" dirty="0"/>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dirty="0"/>
              <a:t>LOD</a:t>
            </a:r>
            <a:r>
              <a:rPr kumimoji="1" lang="ja-JP" altLang="en-US" dirty="0"/>
              <a:t>とは</a:t>
            </a:r>
            <a:r>
              <a:rPr kumimoji="1" lang="en-US" altLang="ja-JP" dirty="0"/>
              <a:t>Level of Detail</a:t>
            </a:r>
            <a:r>
              <a:rPr kumimoji="1" lang="ja-JP" altLang="en-US" dirty="0"/>
              <a:t>の略称で詳細度のことです。</a:t>
            </a:r>
            <a:endParaRPr kumimoji="1" lang="en-US" altLang="ja-JP" dirty="0"/>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dirty="0"/>
              <a:t>LOD0</a:t>
            </a:r>
            <a:r>
              <a:rPr kumimoji="1" lang="ja-JP" altLang="en-US" dirty="0"/>
              <a:t>から</a:t>
            </a:r>
            <a:r>
              <a:rPr kumimoji="1" lang="en-US" altLang="ja-JP" dirty="0"/>
              <a:t>LOD4</a:t>
            </a:r>
            <a:r>
              <a:rPr kumimoji="1" lang="ja-JP" altLang="en-US" dirty="0"/>
              <a:t>まで定義されており、数値が大きいほどより詳細なモデルであることを示しています。</a:t>
            </a:r>
            <a:endParaRPr kumimoji="1" lang="en-US" altLang="ja-JP" dirty="0"/>
          </a:p>
          <a:p>
            <a:r>
              <a:rPr kumimoji="1" lang="ja-JP" altLang="en-US" dirty="0"/>
              <a:t>ゲーム業界の</a:t>
            </a:r>
            <a:r>
              <a:rPr kumimoji="1" lang="en-US" altLang="ja-JP" dirty="0"/>
              <a:t>LOD</a:t>
            </a:r>
            <a:r>
              <a:rPr kumimoji="1" lang="ja-JP" altLang="en-US" dirty="0"/>
              <a:t>だと数値が大きいほど詳細度が低くなりますので、逆の関係だと思います。</a:t>
            </a:r>
            <a:endParaRPr kumimoji="1" lang="en-US" altLang="ja-JP" dirty="0"/>
          </a:p>
          <a:p>
            <a:r>
              <a:rPr kumimoji="1" lang="ja-JP" altLang="en-US" dirty="0"/>
              <a:t>さらに、</a:t>
            </a:r>
            <a:r>
              <a:rPr kumimoji="1" lang="en-US" altLang="ja-JP" dirty="0"/>
              <a:t>3D</a:t>
            </a:r>
            <a:r>
              <a:rPr kumimoji="1" lang="ja-JP" altLang="en-US" dirty="0"/>
              <a:t>都市モデルにおける</a:t>
            </a:r>
            <a:r>
              <a:rPr kumimoji="1" lang="en-US" altLang="ja-JP" dirty="0"/>
              <a:t>LOD</a:t>
            </a:r>
            <a:r>
              <a:rPr kumimoji="1" lang="ja-JP" altLang="en-US" dirty="0"/>
              <a:t>は明確な違いが定義されています。</a:t>
            </a:r>
            <a:endParaRPr kumimoji="1" lang="en-US" altLang="ja-JP" dirty="0"/>
          </a:p>
          <a:p>
            <a:r>
              <a:rPr kumimoji="1" lang="en-US" altLang="ja-JP" dirty="0"/>
              <a:t>LOD0</a:t>
            </a:r>
            <a:r>
              <a:rPr kumimoji="1" lang="ja-JP" altLang="en-US" dirty="0"/>
              <a:t>は平面投影形状、つまり、高さ情報がない表現であり、</a:t>
            </a:r>
            <a:r>
              <a:rPr kumimoji="1" lang="en-US" altLang="ja-JP" dirty="0"/>
              <a:t>LOD1</a:t>
            </a:r>
            <a:r>
              <a:rPr kumimoji="1" lang="ja-JP" altLang="en-US" dirty="0"/>
              <a:t>は</a:t>
            </a:r>
            <a:r>
              <a:rPr kumimoji="1" lang="en-US" altLang="ja-JP" dirty="0"/>
              <a:t>LOD0</a:t>
            </a:r>
            <a:r>
              <a:rPr kumimoji="1" lang="ja-JP" altLang="en-US" dirty="0"/>
              <a:t>に高さを足した箱モデルになります。</a:t>
            </a:r>
            <a:endParaRPr kumimoji="1" lang="en-US" altLang="ja-JP" dirty="0"/>
          </a:p>
          <a:p>
            <a:r>
              <a:rPr kumimoji="1" lang="ja-JP" altLang="en-US" dirty="0"/>
              <a:t>これらは詳細度は低いですが、整備範囲は広いです。</a:t>
            </a:r>
            <a:endParaRPr kumimoji="1" lang="en-US" altLang="ja-JP" dirty="0"/>
          </a:p>
          <a:p>
            <a:r>
              <a:rPr kumimoji="1" lang="ja-JP" altLang="en-US" dirty="0"/>
              <a:t>一方、</a:t>
            </a:r>
            <a:r>
              <a:rPr kumimoji="1" lang="en-US" altLang="ja-JP" dirty="0"/>
              <a:t>LOD2</a:t>
            </a:r>
            <a:r>
              <a:rPr kumimoji="1" lang="ja-JP" altLang="en-US" dirty="0"/>
              <a:t>は屋根や壁などを再現したモデルになります。</a:t>
            </a:r>
            <a:endParaRPr kumimoji="1" lang="en-US" altLang="ja-JP" dirty="0"/>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dirty="0"/>
              <a:t>それと、</a:t>
            </a:r>
            <a:r>
              <a:rPr kumimoji="1" lang="en-US" altLang="ja-JP" dirty="0"/>
              <a:t>LOD2</a:t>
            </a:r>
            <a:r>
              <a:rPr kumimoji="1" lang="ja-JP" altLang="en-US" dirty="0"/>
              <a:t>以降はテクスチャが用意されていますので、</a:t>
            </a:r>
            <a:r>
              <a:rPr kumimoji="1" lang="en-US" altLang="ja-JP" dirty="0"/>
              <a:t>LOD1</a:t>
            </a:r>
            <a:r>
              <a:rPr kumimoji="1" lang="ja-JP" altLang="en-US" dirty="0"/>
              <a:t>と比べてより建物らしさがあります。</a:t>
            </a:r>
            <a:endParaRPr kumimoji="1" lang="en-US" altLang="ja-JP" dirty="0"/>
          </a:p>
          <a:p>
            <a:r>
              <a:rPr kumimoji="1" lang="ja-JP" altLang="en-US" dirty="0"/>
              <a:t>ただし、</a:t>
            </a:r>
            <a:r>
              <a:rPr kumimoji="1" lang="en-US" altLang="ja-JP" dirty="0"/>
              <a:t>LOD1</a:t>
            </a:r>
            <a:r>
              <a:rPr kumimoji="1" lang="ja-JP" altLang="en-US" dirty="0"/>
              <a:t>と比べて整備範囲が狭いです。</a:t>
            </a:r>
            <a:endParaRPr kumimoji="1" lang="en-US" altLang="ja-JP" dirty="0"/>
          </a:p>
          <a:p>
            <a:r>
              <a:rPr kumimoji="1" lang="ja-JP" altLang="en-US" dirty="0"/>
              <a:t>このように、</a:t>
            </a:r>
            <a:r>
              <a:rPr kumimoji="1" lang="en-US" altLang="ja-JP" dirty="0"/>
              <a:t>LOD</a:t>
            </a:r>
            <a:r>
              <a:rPr kumimoji="1" lang="ja-JP" altLang="en-US" dirty="0"/>
              <a:t>の数値が高いほどリッチな情報量と引き換えに整備範囲が狭くなっていく感じです。</a:t>
            </a:r>
            <a:endParaRPr kumimoji="1" lang="en-US" altLang="ja-JP"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12</a:t>
            </a:fld>
            <a:endParaRPr lang="en-US"/>
          </a:p>
        </p:txBody>
      </p:sp>
    </p:spTree>
    <p:extLst>
      <p:ext uri="{BB962C8B-B14F-4D97-AF65-F5344CB8AC3E}">
        <p14:creationId xmlns:p14="http://schemas.microsoft.com/office/powerpoint/2010/main" val="580330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さらに、</a:t>
            </a:r>
            <a:r>
              <a:rPr kumimoji="1" lang="en-US" altLang="ja-JP" dirty="0"/>
              <a:t>PLATEAU</a:t>
            </a:r>
            <a:r>
              <a:rPr kumimoji="1" lang="ja-JP" altLang="en-US" dirty="0"/>
              <a:t>のデータは複数の</a:t>
            </a:r>
            <a:r>
              <a:rPr kumimoji="1" lang="en-US" altLang="ja-JP" dirty="0"/>
              <a:t>LOD</a:t>
            </a:r>
            <a:r>
              <a:rPr kumimoji="1" lang="ja-JP" altLang="en-US" dirty="0"/>
              <a:t>を持つデータ構造となっています。</a:t>
            </a:r>
            <a:endParaRPr kumimoji="1" lang="en-US" altLang="ja-JP" dirty="0"/>
          </a:p>
          <a:p>
            <a:r>
              <a:rPr kumimoji="1" lang="ja-JP" altLang="en-US" dirty="0"/>
              <a:t>例えば、</a:t>
            </a:r>
            <a:r>
              <a:rPr kumimoji="1" lang="en-US" altLang="ja-JP" dirty="0"/>
              <a:t>LOD2</a:t>
            </a:r>
            <a:r>
              <a:rPr kumimoji="1" lang="ja-JP" altLang="en-US" dirty="0"/>
              <a:t>に対応した建物データだと</a:t>
            </a:r>
            <a:r>
              <a:rPr kumimoji="1" lang="en-US" altLang="ja-JP" dirty="0"/>
              <a:t>LOD0</a:t>
            </a:r>
            <a:r>
              <a:rPr kumimoji="1" lang="ja-JP" altLang="en-US" dirty="0"/>
              <a:t>、</a:t>
            </a:r>
            <a:r>
              <a:rPr kumimoji="1" lang="en-US" altLang="ja-JP" dirty="0"/>
              <a:t>LOD1</a:t>
            </a:r>
            <a:r>
              <a:rPr kumimoji="1" lang="ja-JP" altLang="en-US" dirty="0"/>
              <a:t>、</a:t>
            </a:r>
            <a:r>
              <a:rPr kumimoji="1" lang="en-US" altLang="ja-JP" dirty="0"/>
              <a:t>LOD2</a:t>
            </a:r>
            <a:r>
              <a:rPr kumimoji="1" lang="ja-JP" altLang="en-US" dirty="0"/>
              <a:t>の</a:t>
            </a:r>
            <a:r>
              <a:rPr kumimoji="1" lang="en-US" altLang="ja-JP" dirty="0"/>
              <a:t>3</a:t>
            </a:r>
            <a:r>
              <a:rPr kumimoji="1" lang="ja-JP" altLang="en-US" dirty="0"/>
              <a:t>種類の</a:t>
            </a:r>
            <a:r>
              <a:rPr kumimoji="1" lang="en-US" altLang="ja-JP" dirty="0"/>
              <a:t>LOD</a:t>
            </a:r>
            <a:r>
              <a:rPr kumimoji="1" lang="ja-JP" altLang="en-US" dirty="0"/>
              <a:t>を持っていることになります。</a:t>
            </a:r>
            <a:endParaRPr kumimoji="1" lang="en-US" altLang="ja-JP" dirty="0"/>
          </a:p>
          <a:p>
            <a:r>
              <a:rPr kumimoji="1" lang="ja-JP" altLang="en-US" dirty="0"/>
              <a:t>次のスライドでこの複数の</a:t>
            </a:r>
            <a:r>
              <a:rPr kumimoji="1" lang="en-US" altLang="ja-JP" dirty="0"/>
              <a:t>LOD</a:t>
            </a:r>
            <a:r>
              <a:rPr kumimoji="1" lang="ja-JP" altLang="en-US" dirty="0"/>
              <a:t>を持つデータを見ていきます。</a:t>
            </a:r>
            <a:endParaRPr kumimoji="1" lang="en-US" altLang="ja-JP"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13</a:t>
            </a:fld>
            <a:endParaRPr lang="en-US"/>
          </a:p>
        </p:txBody>
      </p:sp>
    </p:spTree>
    <p:extLst>
      <p:ext uri="{BB962C8B-B14F-4D97-AF65-F5344CB8AC3E}">
        <p14:creationId xmlns:p14="http://schemas.microsoft.com/office/powerpoint/2010/main" val="30352015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こちらは東京タワー周辺の建物データを表示した図になります。</a:t>
            </a:r>
            <a:endParaRPr kumimoji="1" lang="en-US" altLang="ja-JP" dirty="0"/>
          </a:p>
          <a:p>
            <a:r>
              <a:rPr kumimoji="1" lang="ja-JP" altLang="en-US" dirty="0"/>
              <a:t>今表示されているのは</a:t>
            </a:r>
            <a:r>
              <a:rPr kumimoji="1" lang="en-US" altLang="ja-JP" dirty="0"/>
              <a:t>LOD2</a:t>
            </a:r>
            <a:r>
              <a:rPr kumimoji="1" lang="ja-JP" altLang="en-US" dirty="0"/>
              <a:t>のデータです。</a:t>
            </a:r>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14</a:t>
            </a:fld>
            <a:endParaRPr lang="en-US"/>
          </a:p>
        </p:txBody>
      </p:sp>
    </p:spTree>
    <p:extLst>
      <p:ext uri="{BB962C8B-B14F-4D97-AF65-F5344CB8AC3E}">
        <p14:creationId xmlns:p14="http://schemas.microsoft.com/office/powerpoint/2010/main" val="3962773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対して、こちらは</a:t>
            </a:r>
            <a:r>
              <a:rPr kumimoji="1" lang="en-US" altLang="ja-JP" dirty="0"/>
              <a:t>LOD1</a:t>
            </a:r>
            <a:r>
              <a:rPr kumimoji="1" lang="ja-JP" altLang="en-US" dirty="0"/>
              <a:t>のデータになります。</a:t>
            </a:r>
            <a:endParaRPr kumimoji="1" lang="en-US" altLang="ja-JP" dirty="0"/>
          </a:p>
          <a:p>
            <a:r>
              <a:rPr kumimoji="1" lang="ja-JP" altLang="en-US" dirty="0"/>
              <a:t>テクスチャがなく、だいぶ簡素な作りになっていることが確認できます。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15</a:t>
            </a:fld>
            <a:endParaRPr lang="en-US"/>
          </a:p>
        </p:txBody>
      </p:sp>
    </p:spTree>
    <p:extLst>
      <p:ext uri="{BB962C8B-B14F-4D97-AF65-F5344CB8AC3E}">
        <p14:creationId xmlns:p14="http://schemas.microsoft.com/office/powerpoint/2010/main" val="21925067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両者を比較すると、同じ建物で複数の</a:t>
            </a:r>
            <a:r>
              <a:rPr kumimoji="1" lang="en-US" altLang="ja-JP" dirty="0"/>
              <a:t>LOD</a:t>
            </a:r>
            <a:r>
              <a:rPr kumimoji="1" lang="ja-JP" altLang="en-US" dirty="0"/>
              <a:t>を持っていることが確認できると思います。</a:t>
            </a:r>
            <a:endParaRPr kumimoji="1" lang="en-US" altLang="ja-JP" dirty="0"/>
          </a:p>
          <a:p>
            <a:r>
              <a:rPr kumimoji="1" lang="ja-JP" altLang="en-US" dirty="0"/>
              <a:t>また、</a:t>
            </a:r>
            <a:r>
              <a:rPr kumimoji="1" lang="en-US" altLang="ja-JP" dirty="0"/>
              <a:t>LOD</a:t>
            </a:r>
            <a:r>
              <a:rPr kumimoji="1" lang="ja-JP" altLang="en-US" dirty="0"/>
              <a:t>の数値が高いほど詳細な作りであることもわかると思います。</a:t>
            </a:r>
            <a:endParaRPr kumimoji="1" lang="en-US" altLang="ja-JP" dirty="0"/>
          </a:p>
          <a:p>
            <a:r>
              <a:rPr kumimoji="1" lang="ja-JP" altLang="en-US" dirty="0"/>
              <a:t>このようなデータ構造を有しているのが</a:t>
            </a:r>
            <a:r>
              <a:rPr kumimoji="1" lang="en-US" altLang="ja-JP" dirty="0"/>
              <a:t>PLATEAU</a:t>
            </a:r>
            <a:r>
              <a:rPr kumimoji="1" lang="ja-JP" altLang="en-US" dirty="0"/>
              <a:t>の特徴になります。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16</a:t>
            </a:fld>
            <a:endParaRPr lang="en-US"/>
          </a:p>
        </p:txBody>
      </p:sp>
    </p:spTree>
    <p:extLst>
      <p:ext uri="{BB962C8B-B14F-4D97-AF65-F5344CB8AC3E}">
        <p14:creationId xmlns:p14="http://schemas.microsoft.com/office/powerpoint/2010/main" val="17716794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ここで補足ですが、先程の比較で</a:t>
            </a:r>
            <a:r>
              <a:rPr kumimoji="1" lang="en-US" altLang="ja-JP" dirty="0"/>
              <a:t>LOD1</a:t>
            </a:r>
            <a:r>
              <a:rPr kumimoji="1" lang="ja-JP" altLang="en-US" dirty="0"/>
              <a:t>の東京タワーの高さが低いと思われた方もいらっしゃると思います。</a:t>
            </a:r>
            <a:endParaRPr kumimoji="1" lang="en-US" altLang="ja-JP" dirty="0"/>
          </a:p>
          <a:p>
            <a:r>
              <a:rPr kumimoji="1" lang="ja-JP" altLang="en-US" dirty="0"/>
              <a:t>これはミスではなく、</a:t>
            </a:r>
            <a:r>
              <a:rPr kumimoji="1" lang="en-US" altLang="ja-JP" dirty="0"/>
              <a:t>LOD1</a:t>
            </a:r>
            <a:r>
              <a:rPr kumimoji="1" lang="ja-JP" altLang="en-US" dirty="0"/>
              <a:t>の仕様になります。</a:t>
            </a:r>
            <a:endParaRPr kumimoji="1" lang="en-US" altLang="ja-JP" dirty="0"/>
          </a:p>
          <a:p>
            <a:r>
              <a:rPr kumimoji="1" lang="en-US" altLang="ja-JP" dirty="0"/>
              <a:t>LOD1</a:t>
            </a:r>
            <a:r>
              <a:rPr kumimoji="1" lang="ja-JP" altLang="en-US" dirty="0"/>
              <a:t>のコンセプトは低コストで簡易的な</a:t>
            </a:r>
            <a:r>
              <a:rPr kumimoji="1" lang="en-US" altLang="ja-JP" dirty="0"/>
              <a:t>3D</a:t>
            </a:r>
            <a:r>
              <a:rPr kumimoji="1" lang="ja-JP" altLang="en-US" dirty="0"/>
              <a:t>都市モデルの構築を目指しているため、平面投影形状と測量によって取得した高さ（中央値）で構成されています。</a:t>
            </a:r>
            <a:endParaRPr kumimoji="1" lang="en-US" altLang="ja-JP" dirty="0"/>
          </a:p>
          <a:p>
            <a:r>
              <a:rPr kumimoji="1" lang="ja-JP" altLang="en-US" dirty="0"/>
              <a:t>ここでいう中央値とは測量した点群の高さを昇順に並べ替えたときの中央値を指しています。</a:t>
            </a:r>
            <a:endParaRPr kumimoji="1" lang="en-US" altLang="ja-JP" dirty="0"/>
          </a:p>
          <a:p>
            <a:r>
              <a:rPr kumimoji="1" lang="ja-JP" altLang="en-US" dirty="0"/>
              <a:t>そのため、左側の直方体に近い建物だと計測した高さと中央値との間に大きな差は生まれませんが、右側の低層部と高層部からなる建物は低い値に引っ張られてしまうことがあります。</a:t>
            </a:r>
            <a:endParaRPr kumimoji="1" lang="en-US" altLang="ja-JP" dirty="0"/>
          </a:p>
          <a:p>
            <a:r>
              <a:rPr kumimoji="1" lang="ja-JP" altLang="en-US" dirty="0"/>
              <a:t>デメリットな部分になりますが、</a:t>
            </a:r>
            <a:r>
              <a:rPr kumimoji="1" lang="en-US" altLang="ja-JP" dirty="0"/>
              <a:t>LOD1</a:t>
            </a:r>
            <a:r>
              <a:rPr kumimoji="1" lang="ja-JP" altLang="en-US" dirty="0"/>
              <a:t>は軽量な</a:t>
            </a:r>
            <a:r>
              <a:rPr kumimoji="1" lang="en-US" altLang="ja-JP" dirty="0"/>
              <a:t>3D</a:t>
            </a:r>
            <a:r>
              <a:rPr kumimoji="1" lang="ja-JP" altLang="en-US" dirty="0"/>
              <a:t>モデルの表現を強みとしているため、その点が重要な特徴になります。</a:t>
            </a:r>
            <a:endParaRPr kumimoji="1" lang="en-US" altLang="ja-JP" dirty="0"/>
          </a:p>
          <a:p>
            <a:r>
              <a:rPr kumimoji="1" lang="ja-JP" altLang="en-US" dirty="0"/>
              <a:t>以上が</a:t>
            </a:r>
            <a:r>
              <a:rPr kumimoji="1" lang="en-US" altLang="ja-JP" dirty="0"/>
              <a:t>PLATEAU</a:t>
            </a:r>
            <a:r>
              <a:rPr kumimoji="1" lang="ja-JP" altLang="en-US" dirty="0"/>
              <a:t>の紹介になります。</a:t>
            </a:r>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17</a:t>
            </a:fld>
            <a:endParaRPr lang="en-US"/>
          </a:p>
        </p:txBody>
      </p:sp>
    </p:spTree>
    <p:extLst>
      <p:ext uri="{BB962C8B-B14F-4D97-AF65-F5344CB8AC3E}">
        <p14:creationId xmlns:p14="http://schemas.microsoft.com/office/powerpoint/2010/main" val="39399500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次に現状の課題と課題に対するアプローチについてです。</a:t>
            </a:r>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18</a:t>
            </a:fld>
            <a:endParaRPr lang="en-US"/>
          </a:p>
        </p:txBody>
      </p:sp>
    </p:spTree>
    <p:extLst>
      <p:ext uri="{BB962C8B-B14F-4D97-AF65-F5344CB8AC3E}">
        <p14:creationId xmlns:p14="http://schemas.microsoft.com/office/powerpoint/2010/main" val="35214964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dirty="0"/>
              <a:t>先程の</a:t>
            </a:r>
            <a:r>
              <a:rPr kumimoji="1" lang="en-US" altLang="ja-JP" dirty="0"/>
              <a:t>PLATEAU</a:t>
            </a:r>
            <a:r>
              <a:rPr kumimoji="1" lang="ja-JP" altLang="en-US" dirty="0"/>
              <a:t>の紹介でもご説明したとおり、建物データの課題として</a:t>
            </a:r>
            <a:r>
              <a:rPr kumimoji="1" lang="en-US" altLang="ja-JP" dirty="0"/>
              <a:t>LOD2</a:t>
            </a:r>
            <a:r>
              <a:rPr kumimoji="1" lang="ja-JP" altLang="en-US" dirty="0"/>
              <a:t>の整備範囲があります。</a:t>
            </a:r>
            <a:endParaRPr kumimoji="1" lang="en-US" altLang="ja-JP" dirty="0"/>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dirty="0"/>
              <a:t>こちらの東京</a:t>
            </a:r>
            <a:r>
              <a:rPr kumimoji="1" lang="en-US" altLang="ja-JP" dirty="0"/>
              <a:t>23</a:t>
            </a:r>
            <a:r>
              <a:rPr kumimoji="1" lang="ja-JP" altLang="en-US" dirty="0"/>
              <a:t>区を例に挙げると、</a:t>
            </a:r>
            <a:r>
              <a:rPr kumimoji="1" lang="en-US" altLang="ja-JP" dirty="0"/>
              <a:t>LOD1</a:t>
            </a:r>
            <a:r>
              <a:rPr kumimoji="1" lang="ja-JP" altLang="en-US" dirty="0"/>
              <a:t>はすべての範囲で整備されていますが、</a:t>
            </a:r>
            <a:r>
              <a:rPr kumimoji="1" lang="en-US" altLang="ja-JP" dirty="0"/>
              <a:t>LOD2</a:t>
            </a:r>
            <a:r>
              <a:rPr kumimoji="1" lang="ja-JP" altLang="en-US" dirty="0"/>
              <a:t>はピンクの範囲しか整備されていません。</a:t>
            </a:r>
            <a:endParaRPr kumimoji="1" lang="en-US" altLang="ja-JP" dirty="0"/>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dirty="0"/>
              <a:t>具体的な数値で言うと、</a:t>
            </a:r>
            <a:r>
              <a:rPr kumimoji="1" lang="en-US" altLang="ja-JP" dirty="0"/>
              <a:t>LOD1</a:t>
            </a:r>
            <a:r>
              <a:rPr kumimoji="1" lang="ja-JP" altLang="en-US" dirty="0"/>
              <a:t>は</a:t>
            </a:r>
            <a:r>
              <a:rPr kumimoji="1" lang="en-US" altLang="ja-JP" dirty="0"/>
              <a:t>627.57</a:t>
            </a:r>
            <a:r>
              <a:rPr kumimoji="1" lang="ja-JP" altLang="en-US" dirty="0"/>
              <a:t>平方キロメートル、</a:t>
            </a:r>
            <a:r>
              <a:rPr kumimoji="1" lang="en-US" altLang="ja-JP" dirty="0"/>
              <a:t>LOD2</a:t>
            </a:r>
            <a:r>
              <a:rPr kumimoji="1" lang="ja-JP" altLang="en-US" dirty="0"/>
              <a:t>は</a:t>
            </a:r>
            <a:r>
              <a:rPr kumimoji="1" lang="en-US" altLang="ja-JP" dirty="0"/>
              <a:t>32.02</a:t>
            </a:r>
            <a:r>
              <a:rPr kumimoji="1" lang="ja-JP" altLang="en-US" dirty="0"/>
              <a:t>平方キロメートルになります。</a:t>
            </a:r>
            <a:endParaRPr kumimoji="1" lang="en-US" altLang="ja-JP" dirty="0"/>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dirty="0"/>
              <a:t>LOD2</a:t>
            </a:r>
            <a:r>
              <a:rPr kumimoji="1" lang="ja-JP" altLang="en-US" dirty="0"/>
              <a:t>は</a:t>
            </a:r>
            <a:r>
              <a:rPr kumimoji="1" lang="en-US" altLang="ja-JP" dirty="0"/>
              <a:t>LOD1</a:t>
            </a:r>
            <a:r>
              <a:rPr kumimoji="1" lang="ja-JP" altLang="en-US" dirty="0"/>
              <a:t>の約</a:t>
            </a:r>
            <a:r>
              <a:rPr kumimoji="1" lang="en-US" altLang="ja-JP" dirty="0"/>
              <a:t>1/20</a:t>
            </a:r>
            <a:r>
              <a:rPr kumimoji="1" lang="ja-JP" altLang="en-US" dirty="0"/>
              <a:t>の整備範囲となっており、これは他の自治体も同様の傾向またはさらに狭い場合もあります。</a:t>
            </a:r>
            <a:endParaRPr kumimoji="1" lang="en-US" altLang="ja-JP" dirty="0"/>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dirty="0"/>
              <a:t>このことから、テクスチャのない建物が大多数であることがわかります。</a:t>
            </a:r>
            <a:endParaRPr kumimoji="1" lang="en-US" altLang="ja-JP"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19</a:t>
            </a:fld>
            <a:endParaRPr lang="en-US"/>
          </a:p>
        </p:txBody>
      </p:sp>
    </p:spTree>
    <p:extLst>
      <p:ext uri="{BB962C8B-B14F-4D97-AF65-F5344CB8AC3E}">
        <p14:creationId xmlns:p14="http://schemas.microsoft.com/office/powerpoint/2010/main" val="4818445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最初に簡単な自己紹介です。</a:t>
            </a:r>
            <a:endParaRPr kumimoji="1" lang="en-US" altLang="ja-JP" dirty="0"/>
          </a:p>
          <a:p>
            <a:r>
              <a:rPr kumimoji="1" lang="ja-JP" altLang="en-US" dirty="0"/>
              <a:t>改めまして、シリコンスタジオ株式会社で研究開発室に所属している大道です。</a:t>
            </a:r>
            <a:endParaRPr kumimoji="1" lang="en-US" altLang="ja-JP" dirty="0"/>
          </a:p>
          <a:p>
            <a:r>
              <a:rPr kumimoji="1" lang="ja-JP" altLang="en-US" dirty="0"/>
              <a:t>現在はこの後でご紹介する</a:t>
            </a:r>
            <a:r>
              <a:rPr kumimoji="1" lang="en-US" altLang="ja-JP" dirty="0"/>
              <a:t>PLATEAU</a:t>
            </a:r>
            <a:r>
              <a:rPr kumimoji="1" lang="ja-JP" altLang="en-US" dirty="0"/>
              <a:t>を活用した研究開発に従事しています。</a:t>
            </a:r>
            <a:endParaRPr kumimoji="1" lang="en-US" altLang="ja-JP" dirty="0"/>
          </a:p>
          <a:p>
            <a:r>
              <a:rPr kumimoji="1" lang="ja-JP" altLang="en-US" dirty="0"/>
              <a:t>本セッションは写真撮影と</a:t>
            </a:r>
            <a:r>
              <a:rPr kumimoji="1" lang="en-US" altLang="ja-JP" dirty="0"/>
              <a:t>SNS</a:t>
            </a:r>
            <a:r>
              <a:rPr kumimoji="1" lang="ja-JP" altLang="en-US" dirty="0"/>
              <a:t>投稿は</a:t>
            </a:r>
            <a:r>
              <a:rPr kumimoji="1" lang="en-US" altLang="ja-JP" dirty="0"/>
              <a:t>OK</a:t>
            </a:r>
            <a:r>
              <a:rPr kumimoji="1" lang="ja-JP" altLang="en-US" dirty="0"/>
              <a:t>です。</a:t>
            </a:r>
            <a:endParaRPr kumimoji="1" lang="en-US" altLang="ja-JP" dirty="0"/>
          </a:p>
          <a:p>
            <a:r>
              <a:rPr kumimoji="1" lang="ja-JP" altLang="en-US" dirty="0"/>
              <a:t>また、講演資料は後日</a:t>
            </a:r>
            <a:r>
              <a:rPr kumimoji="1" lang="en-US" altLang="ja-JP" dirty="0" err="1"/>
              <a:t>CEDiL</a:t>
            </a:r>
            <a:r>
              <a:rPr kumimoji="1" lang="ja-JP" altLang="en-US" dirty="0"/>
              <a:t>で公開予定ですので、よろしくお願いします。</a:t>
            </a:r>
            <a:endParaRPr kumimoji="1" lang="en-US" altLang="ja-JP"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2</a:t>
            </a:fld>
            <a:endParaRPr lang="en-US"/>
          </a:p>
        </p:txBody>
      </p:sp>
    </p:spTree>
    <p:extLst>
      <p:ext uri="{BB962C8B-B14F-4D97-AF65-F5344CB8AC3E}">
        <p14:creationId xmlns:p14="http://schemas.microsoft.com/office/powerpoint/2010/main" val="19942588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実際の建物データの整備状況を見ていきます。</a:t>
            </a:r>
            <a:endParaRPr kumimoji="1" lang="en-US" altLang="ja-JP" dirty="0"/>
          </a:p>
          <a:p>
            <a:r>
              <a:rPr kumimoji="1" lang="ja-JP" altLang="en-US" dirty="0"/>
              <a:t>こちらは</a:t>
            </a:r>
            <a:r>
              <a:rPr kumimoji="1" lang="en-US" altLang="ja-JP" dirty="0"/>
              <a:t>PLATEAU</a:t>
            </a:r>
            <a:r>
              <a:rPr kumimoji="1" lang="ja-JP" altLang="en-US" dirty="0"/>
              <a:t>の建物データを渋谷区の上空からキャプチャした図になります。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20</a:t>
            </a:fld>
            <a:endParaRPr lang="en-US"/>
          </a:p>
        </p:txBody>
      </p:sp>
    </p:spTree>
    <p:extLst>
      <p:ext uri="{BB962C8B-B14F-4D97-AF65-F5344CB8AC3E}">
        <p14:creationId xmlns:p14="http://schemas.microsoft.com/office/powerpoint/2010/main" val="5751287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LOD</a:t>
            </a:r>
            <a:r>
              <a:rPr kumimoji="1" lang="ja-JP" altLang="en-US" dirty="0"/>
              <a:t>を表示すると、駅周辺は</a:t>
            </a:r>
            <a:r>
              <a:rPr kumimoji="1" lang="en-US" altLang="ja-JP" dirty="0"/>
              <a:t>LOD2</a:t>
            </a:r>
            <a:r>
              <a:rPr kumimoji="1" lang="ja-JP" altLang="en-US" dirty="0"/>
              <a:t>が整備されていますが、少し外れると</a:t>
            </a:r>
            <a:r>
              <a:rPr kumimoji="1" lang="en-US" altLang="ja-JP" dirty="0"/>
              <a:t>LOD1</a:t>
            </a:r>
            <a:r>
              <a:rPr kumimoji="1" lang="ja-JP" altLang="en-US" dirty="0"/>
              <a:t>しかありません。</a:t>
            </a:r>
            <a:endParaRPr kumimoji="1" lang="en-US" altLang="ja-JP" dirty="0"/>
          </a:p>
          <a:p>
            <a:r>
              <a:rPr kumimoji="1" lang="ja-JP" altLang="en-US" dirty="0"/>
              <a:t>駅周辺だと建物らしさがあり、積極的な活用が期待できますが、白い箱モデルしかない郊外エリアだと建物の直感的な理解につながらないのが現状です。</a:t>
            </a:r>
            <a:endParaRPr kumimoji="1" lang="en-US" altLang="ja-JP" dirty="0"/>
          </a:p>
          <a:p>
            <a:r>
              <a:rPr kumimoji="1" lang="ja-JP" altLang="en-US" dirty="0"/>
              <a:t>この大量にある白い箱モデルに対して、建物の外観を自動的に生成できれば、街づくりや防災など、さまざまなソリューション開発の助けにつながると期待されます。</a:t>
            </a:r>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21</a:t>
            </a:fld>
            <a:endParaRPr lang="en-US"/>
          </a:p>
        </p:txBody>
      </p:sp>
    </p:spTree>
    <p:extLst>
      <p:ext uri="{BB962C8B-B14F-4D97-AF65-F5344CB8AC3E}">
        <p14:creationId xmlns:p14="http://schemas.microsoft.com/office/powerpoint/2010/main" val="36357517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そこで、本セッションでは</a:t>
            </a:r>
            <a:r>
              <a:rPr kumimoji="1" lang="en-US" altLang="ja-JP" dirty="0"/>
              <a:t>PLATEAU</a:t>
            </a:r>
            <a:r>
              <a:rPr kumimoji="1" lang="ja-JP" altLang="en-US" dirty="0"/>
              <a:t>のデータを活用したテクスチャ付き</a:t>
            </a:r>
            <a:r>
              <a:rPr kumimoji="1" lang="en-US" altLang="ja-JP" dirty="0"/>
              <a:t>LOD1</a:t>
            </a:r>
            <a:r>
              <a:rPr kumimoji="1" lang="ja-JP" altLang="en-US" dirty="0"/>
              <a:t>モデルの自動生成を目指します。</a:t>
            </a:r>
            <a:endParaRPr kumimoji="1" lang="en-US" altLang="ja-JP" dirty="0"/>
          </a:p>
          <a:p>
            <a:r>
              <a:rPr kumimoji="1" lang="ja-JP" altLang="en-US" dirty="0"/>
              <a:t>繰り返しになりますが、データ活用をする上で基本的に</a:t>
            </a:r>
            <a:r>
              <a:rPr kumimoji="1" lang="en-US" altLang="ja-JP" dirty="0"/>
              <a:t>PLATEAU</a:t>
            </a:r>
            <a:r>
              <a:rPr kumimoji="1" lang="ja-JP" altLang="en-US" dirty="0"/>
              <a:t>のデータの特徴を重視して、進めていきます。</a:t>
            </a:r>
            <a:endParaRPr kumimoji="1" lang="en-US" altLang="ja-JP" dirty="0"/>
          </a:p>
          <a:p>
            <a:r>
              <a:rPr kumimoji="1" lang="ja-JP" altLang="en-US" dirty="0"/>
              <a:t>では具体的にどのデータの特徴を重視するかを次のスライドでご説明します。</a:t>
            </a:r>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22</a:t>
            </a:fld>
            <a:endParaRPr lang="en-US"/>
          </a:p>
        </p:txBody>
      </p:sp>
    </p:spTree>
    <p:extLst>
      <p:ext uri="{BB962C8B-B14F-4D97-AF65-F5344CB8AC3E}">
        <p14:creationId xmlns:p14="http://schemas.microsoft.com/office/powerpoint/2010/main" val="30219882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まず、重視するデータの特徴の</a:t>
            </a:r>
            <a:r>
              <a:rPr kumimoji="1" lang="en-US" altLang="ja-JP" dirty="0"/>
              <a:t>1</a:t>
            </a:r>
            <a:r>
              <a:rPr kumimoji="1" lang="ja-JP" altLang="en-US" dirty="0"/>
              <a:t>つめは「品質（位置情報）」です。</a:t>
            </a:r>
            <a:endParaRPr kumimoji="1" lang="en-US" altLang="ja-JP" dirty="0"/>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dirty="0"/>
              <a:t>基本的に建物や道路などの地理空間情報は様々なデータを重ねることで強みを発揮します。</a:t>
            </a:r>
            <a:endParaRPr kumimoji="1" lang="en-US" altLang="ja-JP" dirty="0"/>
          </a:p>
          <a:p>
            <a:r>
              <a:rPr kumimoji="1" lang="ja-JP" altLang="en-US" dirty="0"/>
              <a:t>スライドの図を例にすると、左側の図は建物のみを表示しただけの図ですが、右側の図はそれに道路と公園の情報を表示した図になります。</a:t>
            </a:r>
            <a:endParaRPr kumimoji="1" lang="en-US" altLang="ja-JP" dirty="0"/>
          </a:p>
          <a:p>
            <a:r>
              <a:rPr kumimoji="1" lang="ja-JP" altLang="en-US" dirty="0"/>
              <a:t>このようにそれぞれのデータを重ねることでデータを可視化することができ、データ分析や意思決定に便利です。</a:t>
            </a:r>
            <a:endParaRPr kumimoji="1" lang="en-US" altLang="ja-JP" dirty="0"/>
          </a:p>
          <a:p>
            <a:r>
              <a:rPr kumimoji="1" lang="ja-JP" altLang="en-US" dirty="0"/>
              <a:t>これらのデータを重ねることができるのは、</a:t>
            </a:r>
            <a:r>
              <a:rPr kumimoji="1" lang="en-US" altLang="ja-JP" dirty="0"/>
              <a:t>PLATEAU</a:t>
            </a:r>
            <a:r>
              <a:rPr kumimoji="1" lang="ja-JP" altLang="en-US" dirty="0"/>
              <a:t>のデータが一定の品質で管理されているからです。</a:t>
            </a:r>
            <a:endParaRPr kumimoji="1" lang="en-US" altLang="ja-JP" dirty="0"/>
          </a:p>
          <a:p>
            <a:r>
              <a:rPr kumimoji="1" lang="ja-JP" altLang="en-US" dirty="0"/>
              <a:t>このデータの特徴は非常に重要な特徴になります。</a:t>
            </a:r>
            <a:endParaRPr kumimoji="1" lang="en-US" altLang="ja-JP"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23</a:t>
            </a:fld>
            <a:endParaRPr lang="en-US"/>
          </a:p>
        </p:txBody>
      </p:sp>
    </p:spTree>
    <p:extLst>
      <p:ext uri="{BB962C8B-B14F-4D97-AF65-F5344CB8AC3E}">
        <p14:creationId xmlns:p14="http://schemas.microsoft.com/office/powerpoint/2010/main" val="39753676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2</a:t>
            </a:r>
            <a:r>
              <a:rPr kumimoji="1" lang="ja-JP" altLang="en-US" dirty="0"/>
              <a:t>つ目の重視するデータの特徴は「軽量さ」です。</a:t>
            </a:r>
            <a:endParaRPr kumimoji="1" lang="en-US" altLang="ja-JP" dirty="0"/>
          </a:p>
          <a:p>
            <a:r>
              <a:rPr kumimoji="1" lang="ja-JP" altLang="en-US" dirty="0"/>
              <a:t>こちらも</a:t>
            </a:r>
            <a:r>
              <a:rPr kumimoji="1" lang="en-US" altLang="ja-JP" dirty="0"/>
              <a:t>PLATEAU</a:t>
            </a:r>
            <a:r>
              <a:rPr kumimoji="1" lang="ja-JP" altLang="en-US" dirty="0"/>
              <a:t>の紹介でご説明しましたが、</a:t>
            </a:r>
            <a:r>
              <a:rPr kumimoji="1" lang="en-US" altLang="ja-JP" dirty="0"/>
              <a:t>LOD1</a:t>
            </a:r>
            <a:r>
              <a:rPr kumimoji="1" lang="ja-JP" altLang="en-US" dirty="0"/>
              <a:t>は軽量な</a:t>
            </a:r>
            <a:r>
              <a:rPr kumimoji="1" lang="en-US" altLang="ja-JP" dirty="0"/>
              <a:t>3D</a:t>
            </a:r>
            <a:r>
              <a:rPr kumimoji="1" lang="ja-JP" altLang="en-US" dirty="0"/>
              <a:t>モデルで表現されています。</a:t>
            </a:r>
            <a:endParaRPr kumimoji="1" lang="en-US" altLang="ja-JP" dirty="0"/>
          </a:p>
          <a:p>
            <a:r>
              <a:rPr kumimoji="1" lang="ja-JP" altLang="en-US" dirty="0"/>
              <a:t>そのため、このモデルから出来る限りデータ量を増やさないようにします。</a:t>
            </a:r>
            <a:endParaRPr kumimoji="1" lang="en-US" altLang="ja-JP" dirty="0"/>
          </a:p>
          <a:p>
            <a:r>
              <a:rPr kumimoji="1" lang="ja-JP" altLang="en-US" dirty="0"/>
              <a:t>もちろん、テクスチャが付与されている状態でもリアルタイムで動作するように目指します。</a:t>
            </a:r>
            <a:endParaRPr kumimoji="1" lang="en-US" altLang="ja-JP" dirty="0"/>
          </a:p>
          <a:p>
            <a:r>
              <a:rPr kumimoji="1" lang="ja-JP" altLang="en-US" dirty="0"/>
              <a:t>ただ、単純にテクスチャを作るとは言っても、表の</a:t>
            </a:r>
            <a:r>
              <a:rPr kumimoji="1" lang="en-US" altLang="ja-JP" dirty="0"/>
              <a:t>LOD2</a:t>
            </a:r>
            <a:r>
              <a:rPr kumimoji="1" lang="ja-JP" altLang="en-US" dirty="0"/>
              <a:t>のように頂点数とテクスチャ数を増やしてしまうと、動作が重くなってしまいます。</a:t>
            </a:r>
            <a:endParaRPr kumimoji="1" lang="en-US" altLang="ja-JP" dirty="0"/>
          </a:p>
          <a:p>
            <a:r>
              <a:rPr kumimoji="1" lang="ja-JP" altLang="en-US" dirty="0"/>
              <a:t>テクスチャつき</a:t>
            </a:r>
            <a:r>
              <a:rPr kumimoji="1" lang="en-US" altLang="ja-JP" dirty="0"/>
              <a:t>LOD1</a:t>
            </a:r>
            <a:r>
              <a:rPr kumimoji="1" lang="ja-JP" altLang="en-US" dirty="0"/>
              <a:t>を作るときは、この状態になるのを避けるよう努力します。</a:t>
            </a:r>
            <a:endParaRPr kumimoji="1" lang="en-US" altLang="ja-JP"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24</a:t>
            </a:fld>
            <a:endParaRPr lang="en-US"/>
          </a:p>
        </p:txBody>
      </p:sp>
    </p:spTree>
    <p:extLst>
      <p:ext uri="{BB962C8B-B14F-4D97-AF65-F5344CB8AC3E}">
        <p14:creationId xmlns:p14="http://schemas.microsoft.com/office/powerpoint/2010/main" val="10722830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dirty="0"/>
              <a:t>先程の重視するデータの特徴を基に、テクスチャとなる建物の外観（ファサード）作りの方向性を考えます。</a:t>
            </a:r>
            <a:endParaRPr kumimoji="1" lang="en-US" altLang="ja-JP" dirty="0"/>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dirty="0"/>
              <a:t>先にファサードとは、建物の正面から見た外観のことです。</a:t>
            </a:r>
            <a:endParaRPr kumimoji="1" lang="en-US" altLang="ja-JP" dirty="0"/>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dirty="0"/>
              <a:t>本セッションでは側面や背面も含めて「ファサード」と呼びます。</a:t>
            </a:r>
            <a:endParaRPr kumimoji="1" lang="en-US" altLang="ja-JP"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25</a:t>
            </a:fld>
            <a:endParaRPr lang="en-US"/>
          </a:p>
        </p:txBody>
      </p:sp>
    </p:spTree>
    <p:extLst>
      <p:ext uri="{BB962C8B-B14F-4D97-AF65-F5344CB8AC3E}">
        <p14:creationId xmlns:p14="http://schemas.microsoft.com/office/powerpoint/2010/main" val="20953687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dirty="0"/>
              <a:t>それで、方向性ですが、基本要素と追加要素に分けて考えます。</a:t>
            </a:r>
            <a:endParaRPr kumimoji="1" lang="en-US" altLang="ja-JP" dirty="0"/>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dirty="0"/>
              <a:t>まず基本要素は、元の</a:t>
            </a:r>
            <a:r>
              <a:rPr kumimoji="1" lang="en-US" altLang="ja-JP" dirty="0"/>
              <a:t>LOD1</a:t>
            </a:r>
            <a:r>
              <a:rPr kumimoji="1" lang="ja-JP" altLang="en-US" dirty="0"/>
              <a:t>の品質（位置情報）を保つこと。</a:t>
            </a:r>
            <a:endParaRPr kumimoji="1" lang="en-US" altLang="ja-JP" dirty="0"/>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dirty="0"/>
              <a:t>続けて、元の</a:t>
            </a:r>
            <a:r>
              <a:rPr kumimoji="1" lang="en-US" altLang="ja-JP" dirty="0"/>
              <a:t>LOD1</a:t>
            </a:r>
            <a:r>
              <a:rPr kumimoji="1" lang="ja-JP" altLang="en-US" dirty="0"/>
              <a:t>の軽量さをできるだけ損ねないことの</a:t>
            </a:r>
            <a:r>
              <a:rPr kumimoji="1" lang="en-US" altLang="ja-JP" dirty="0"/>
              <a:t>2</a:t>
            </a:r>
            <a:r>
              <a:rPr kumimoji="1" lang="ja-JP" altLang="en-US" dirty="0"/>
              <a:t>つになります。</a:t>
            </a:r>
            <a:endParaRPr kumimoji="1" lang="en-US" altLang="ja-JP" dirty="0"/>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dirty="0"/>
              <a:t>次の追加要素は、大量の建物を処理できること。</a:t>
            </a:r>
            <a:endParaRPr kumimoji="1" lang="en-US" altLang="ja-JP" dirty="0"/>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dirty="0"/>
              <a:t>続けて、建物の実画像データが不足する中での多様な外観表現を可能にすることの</a:t>
            </a:r>
            <a:r>
              <a:rPr kumimoji="1" lang="en-US" altLang="ja-JP" dirty="0"/>
              <a:t>2</a:t>
            </a:r>
            <a:r>
              <a:rPr kumimoji="1" lang="ja-JP" altLang="en-US" dirty="0"/>
              <a:t>つになります。</a:t>
            </a:r>
            <a:endParaRPr kumimoji="1" lang="en-US" altLang="ja-JP" dirty="0"/>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dirty="0"/>
              <a:t>これらを実現するため、本セッションではプロシージャルモデリングを用いてファサードを自動生成して</a:t>
            </a:r>
            <a:r>
              <a:rPr kumimoji="1" lang="en-US" altLang="ja-JP" dirty="0"/>
              <a:t>LOD1</a:t>
            </a:r>
            <a:r>
              <a:rPr kumimoji="1" lang="ja-JP" altLang="en-US" dirty="0"/>
              <a:t>の再構成を行います。</a:t>
            </a:r>
            <a:endParaRPr kumimoji="1" lang="en-US" altLang="ja-JP"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26</a:t>
            </a:fld>
            <a:endParaRPr lang="en-US"/>
          </a:p>
        </p:txBody>
      </p:sp>
    </p:spTree>
    <p:extLst>
      <p:ext uri="{BB962C8B-B14F-4D97-AF65-F5344CB8AC3E}">
        <p14:creationId xmlns:p14="http://schemas.microsoft.com/office/powerpoint/2010/main" val="25049207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次に</a:t>
            </a:r>
            <a:r>
              <a:rPr kumimoji="1" lang="en-US" altLang="ja-JP" dirty="0"/>
              <a:t>Procedural PLATEAU</a:t>
            </a:r>
            <a:r>
              <a:rPr kumimoji="1" lang="ja-JP" altLang="en-US" dirty="0"/>
              <a:t>の具体的な内容の前に、プロシージャルモデリングについて簡単にご説明します。</a:t>
            </a:r>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27</a:t>
            </a:fld>
            <a:endParaRPr lang="en-US"/>
          </a:p>
        </p:txBody>
      </p:sp>
    </p:spTree>
    <p:extLst>
      <p:ext uri="{BB962C8B-B14F-4D97-AF65-F5344CB8AC3E}">
        <p14:creationId xmlns:p14="http://schemas.microsoft.com/office/powerpoint/2010/main" val="6198411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プロシージャルモデリングの前に、まずはプロシージャルの意味ですが、直訳すると「手続きの」という意味になります。</a:t>
            </a:r>
            <a:endParaRPr kumimoji="1" lang="en-US" altLang="ja-JP" dirty="0"/>
          </a:p>
          <a:p>
            <a:r>
              <a:rPr kumimoji="1" lang="ja-JP" altLang="en-US" dirty="0"/>
              <a:t>そこから、プロシージャルモデリングは「手続きのモデリング」すなわち、ジオメトリと数式を組み合わせて手続き的に処理を行う手法だと言えます。</a:t>
            </a:r>
            <a:endParaRPr kumimoji="1" lang="en-US" altLang="ja-JP" dirty="0"/>
          </a:p>
          <a:p>
            <a:r>
              <a:rPr kumimoji="1" lang="ja-JP" altLang="en-US" dirty="0"/>
              <a:t>代表的なツールとしては</a:t>
            </a:r>
            <a:r>
              <a:rPr kumimoji="1" lang="en-US" altLang="ja-JP" dirty="0"/>
              <a:t>Houdini</a:t>
            </a:r>
            <a:r>
              <a:rPr kumimoji="1" lang="ja-JP" altLang="en-US" dirty="0"/>
              <a:t>が有名ですが、最近は</a:t>
            </a:r>
            <a:r>
              <a:rPr kumimoji="1" lang="en-US" altLang="ja-JP" dirty="0"/>
              <a:t>Blender</a:t>
            </a:r>
            <a:r>
              <a:rPr kumimoji="1" lang="ja-JP" altLang="en-US" dirty="0"/>
              <a:t>の</a:t>
            </a:r>
            <a:r>
              <a:rPr kumimoji="1" lang="en-US" altLang="ja-JP" dirty="0"/>
              <a:t>Geometry Nodes</a:t>
            </a:r>
            <a:r>
              <a:rPr kumimoji="1" lang="ja-JP" altLang="en-US" dirty="0"/>
              <a:t>なども多く目にするようになりました。</a:t>
            </a:r>
            <a:endParaRPr kumimoji="1" lang="en-US" altLang="ja-JP"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28</a:t>
            </a:fld>
            <a:endParaRPr lang="en-US"/>
          </a:p>
        </p:txBody>
      </p:sp>
    </p:spTree>
    <p:extLst>
      <p:ext uri="{BB962C8B-B14F-4D97-AF65-F5344CB8AC3E}">
        <p14:creationId xmlns:p14="http://schemas.microsoft.com/office/powerpoint/2010/main" val="22510861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プロシージャルモデリングの利点は修正が容易であること、データ構造を理解しやすいこと、大量のデータ処理が可能であることが挙げられます。</a:t>
            </a:r>
            <a:endParaRPr kumimoji="1" lang="en-US" altLang="ja-JP" dirty="0"/>
          </a:p>
          <a:p>
            <a:r>
              <a:rPr kumimoji="1" lang="ja-JP" altLang="en-US" dirty="0"/>
              <a:t>本セッションでは</a:t>
            </a:r>
            <a:r>
              <a:rPr kumimoji="1" lang="en-US" altLang="ja-JP" dirty="0"/>
              <a:t>PLATEAU</a:t>
            </a:r>
            <a:r>
              <a:rPr kumimoji="1" lang="ja-JP" altLang="en-US" dirty="0"/>
              <a:t>のノウハウが蓄積されている</a:t>
            </a:r>
            <a:r>
              <a:rPr kumimoji="1" lang="en-US" altLang="ja-JP" dirty="0"/>
              <a:t>Blender</a:t>
            </a:r>
            <a:r>
              <a:rPr kumimoji="1" lang="ja-JP" altLang="en-US" dirty="0"/>
              <a:t>を選択し、その一機能である</a:t>
            </a:r>
            <a:r>
              <a:rPr kumimoji="1" lang="en-US" altLang="ja-JP" dirty="0"/>
              <a:t>Geometry Nodes</a:t>
            </a:r>
            <a:r>
              <a:rPr kumimoji="1" lang="ja-JP" altLang="en-US" dirty="0"/>
              <a:t>を利用します。</a:t>
            </a:r>
            <a:endParaRPr kumimoji="1" lang="en-US" altLang="ja-JP"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29</a:t>
            </a:fld>
            <a:endParaRPr lang="en-US"/>
          </a:p>
        </p:txBody>
      </p:sp>
    </p:spTree>
    <p:extLst>
      <p:ext uri="{BB962C8B-B14F-4D97-AF65-F5344CB8AC3E}">
        <p14:creationId xmlns:p14="http://schemas.microsoft.com/office/powerpoint/2010/main" val="3771359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次に本セッションで重視していることについてお話します。</a:t>
            </a:r>
            <a:endParaRPr kumimoji="1" lang="en-US" altLang="ja-JP" dirty="0"/>
          </a:p>
          <a:p>
            <a:r>
              <a:rPr kumimoji="1" lang="ja-JP" altLang="en-US" b="0" dirty="0"/>
              <a:t>本セッションで</a:t>
            </a:r>
            <a:r>
              <a:rPr kumimoji="1" lang="ja-JP" altLang="en-US" dirty="0"/>
              <a:t>は</a:t>
            </a:r>
            <a:r>
              <a:rPr kumimoji="1" lang="en-US" altLang="ja-JP" dirty="0"/>
              <a:t>PLATEAU</a:t>
            </a:r>
            <a:r>
              <a:rPr kumimoji="1" lang="ja-JP" altLang="en-US" dirty="0"/>
              <a:t>という</a:t>
            </a:r>
            <a:r>
              <a:rPr kumimoji="1" lang="en-US" altLang="ja-JP" dirty="0"/>
              <a:t>3D</a:t>
            </a:r>
            <a:r>
              <a:rPr kumimoji="1" lang="ja-JP" altLang="en-US" dirty="0"/>
              <a:t>都市モデルのデータ活用方法に重きを置いています。</a:t>
            </a:r>
            <a:endParaRPr kumimoji="1" lang="en-US" altLang="ja-JP" dirty="0"/>
          </a:p>
          <a:p>
            <a:r>
              <a:rPr kumimoji="1" lang="ja-JP" altLang="en-US" dirty="0"/>
              <a:t>そのため、基本的にデータの特徴を重視するような活用方法を考えます。</a:t>
            </a:r>
            <a:endParaRPr kumimoji="1" lang="en-US" altLang="ja-JP" dirty="0"/>
          </a:p>
          <a:p>
            <a:r>
              <a:rPr kumimoji="1" lang="ja-JP" altLang="en-US" dirty="0"/>
              <a:t>ここでいう、データの特徴とはオープンデータや品質（位置情報）などのことです。</a:t>
            </a:r>
            <a:endParaRPr kumimoji="1" lang="en-US" altLang="ja-JP" dirty="0"/>
          </a:p>
          <a:p>
            <a:r>
              <a:rPr kumimoji="1" lang="ja-JP" altLang="en-US" dirty="0"/>
              <a:t>これについても本セッションでご紹介させて頂きます。</a:t>
            </a:r>
            <a:endParaRPr kumimoji="1" lang="en-US" altLang="ja-JP"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3</a:t>
            </a:fld>
            <a:endParaRPr lang="en-US"/>
          </a:p>
        </p:txBody>
      </p:sp>
    </p:spTree>
    <p:extLst>
      <p:ext uri="{BB962C8B-B14F-4D97-AF65-F5344CB8AC3E}">
        <p14:creationId xmlns:p14="http://schemas.microsoft.com/office/powerpoint/2010/main" val="18128563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Geometry Nodes</a:t>
            </a:r>
            <a:r>
              <a:rPr kumimoji="1" lang="ja-JP" altLang="en-US" dirty="0"/>
              <a:t>についてですが、これは</a:t>
            </a:r>
            <a:r>
              <a:rPr kumimoji="1" lang="en-US" altLang="ja-JP" dirty="0"/>
              <a:t>Blender</a:t>
            </a:r>
            <a:r>
              <a:rPr kumimoji="1" lang="ja-JP" altLang="en-US" dirty="0"/>
              <a:t>の一機能でノードベースモデリングになります。</a:t>
            </a:r>
            <a:endParaRPr kumimoji="1" lang="en-US" altLang="ja-JP" dirty="0"/>
          </a:p>
          <a:p>
            <a:r>
              <a:rPr kumimoji="1" lang="ja-JP" altLang="en-US" dirty="0"/>
              <a:t>数式が定義されているノードやジオメトリを操作するノードを組み合わせて手続き的に処理を行います。</a:t>
            </a:r>
            <a:endParaRPr kumimoji="1" lang="en-US" altLang="ja-JP"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30</a:t>
            </a:fld>
            <a:endParaRPr lang="en-US"/>
          </a:p>
        </p:txBody>
      </p:sp>
    </p:spTree>
    <p:extLst>
      <p:ext uri="{BB962C8B-B14F-4D97-AF65-F5344CB8AC3E}">
        <p14:creationId xmlns:p14="http://schemas.microsoft.com/office/powerpoint/2010/main" val="920489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ここで、プロシージャルモデリングで重要になるアトリビュートについてご説明します。</a:t>
            </a:r>
            <a:endParaRPr kumimoji="1" lang="en-US" altLang="ja-JP" dirty="0"/>
          </a:p>
          <a:p>
            <a:r>
              <a:rPr kumimoji="1" lang="ja-JP" altLang="en-US" dirty="0"/>
              <a:t>アトリビュートは頂点や辺、面が所持している情報のことです。</a:t>
            </a:r>
            <a:endParaRPr kumimoji="1" lang="en-US" altLang="ja-JP" dirty="0"/>
          </a:p>
          <a:p>
            <a:r>
              <a:rPr kumimoji="1" lang="ja-JP" altLang="en-US" dirty="0"/>
              <a:t>例えば、頂点の場合は「座標」、面の場合は「法線」がアトリビュートになります。</a:t>
            </a:r>
            <a:endParaRPr kumimoji="1" lang="en-US" altLang="ja-JP" dirty="0"/>
          </a:p>
          <a:p>
            <a:r>
              <a:rPr kumimoji="1" lang="ja-JP" altLang="en-US" dirty="0"/>
              <a:t>また、自身で定義した情報を頂点や面に保存することができます。</a:t>
            </a:r>
            <a:endParaRPr kumimoji="1" lang="en-US" altLang="ja-JP" dirty="0"/>
          </a:p>
          <a:p>
            <a:r>
              <a:rPr kumimoji="1" lang="ja-JP" altLang="en-US" dirty="0"/>
              <a:t>アトリビュートの値の確認は</a:t>
            </a:r>
            <a:r>
              <a:rPr kumimoji="1" lang="en-US" altLang="ja-JP" dirty="0"/>
              <a:t>Spreadsheet</a:t>
            </a:r>
            <a:r>
              <a:rPr kumimoji="1" lang="ja-JP" altLang="en-US" dirty="0"/>
              <a:t>で確認することができます。</a:t>
            </a:r>
            <a:endParaRPr kumimoji="1" lang="en-US" altLang="ja-JP"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31</a:t>
            </a:fld>
            <a:endParaRPr lang="en-US"/>
          </a:p>
        </p:txBody>
      </p:sp>
    </p:spTree>
    <p:extLst>
      <p:ext uri="{BB962C8B-B14F-4D97-AF65-F5344CB8AC3E}">
        <p14:creationId xmlns:p14="http://schemas.microsoft.com/office/powerpoint/2010/main" val="21900300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ではアトリビュートを用いた簡単なプロシージャルモデリングの例をご紹介します。</a:t>
            </a:r>
            <a:endParaRPr kumimoji="1" lang="en-US" altLang="ja-JP" dirty="0"/>
          </a:p>
          <a:p>
            <a:r>
              <a:rPr kumimoji="1" lang="ja-JP" altLang="en-US" dirty="0"/>
              <a:t>スライドの左側に</a:t>
            </a:r>
            <a:r>
              <a:rPr kumimoji="1" lang="en-US" altLang="ja-JP" dirty="0"/>
              <a:t>22x22</a:t>
            </a:r>
            <a:r>
              <a:rPr kumimoji="1" lang="ja-JP" altLang="en-US" dirty="0"/>
              <a:t>の球を配置したシーンを用意しました。</a:t>
            </a:r>
            <a:endParaRPr kumimoji="1" lang="en-US" altLang="ja-JP" dirty="0"/>
          </a:p>
          <a:p>
            <a:r>
              <a:rPr kumimoji="1" lang="ja-JP" altLang="en-US" dirty="0"/>
              <a:t>この球をマンハッタン距離とチェビシェフ距離を用いて、球を削除する処理を行います。</a:t>
            </a:r>
            <a:endParaRPr kumimoji="1" lang="en-US" altLang="ja-JP" dirty="0"/>
          </a:p>
          <a:p>
            <a:r>
              <a:rPr kumimoji="1" lang="ja-JP" altLang="en-US" dirty="0"/>
              <a:t>右上の図はマンハッタン距離が</a:t>
            </a:r>
            <a:r>
              <a:rPr kumimoji="1" lang="en-US" altLang="ja-JP" dirty="0"/>
              <a:t>4</a:t>
            </a:r>
            <a:r>
              <a:rPr kumimoji="1" lang="ja-JP" altLang="en-US" dirty="0"/>
              <a:t>の倍数のときに球を削除した結果になります。</a:t>
            </a:r>
            <a:endParaRPr kumimoji="1" lang="en-US" altLang="ja-JP" dirty="0"/>
          </a:p>
          <a:p>
            <a:r>
              <a:rPr kumimoji="1" lang="ja-JP" altLang="en-US" dirty="0"/>
              <a:t>対して、右下の図はチェビシェフ距離が</a:t>
            </a:r>
            <a:r>
              <a:rPr kumimoji="1" lang="en-US" altLang="ja-JP" dirty="0"/>
              <a:t>2</a:t>
            </a:r>
            <a:r>
              <a:rPr kumimoji="1" lang="ja-JP" altLang="en-US" dirty="0"/>
              <a:t>の倍数の時のときに球を削除した結果になります。</a:t>
            </a:r>
            <a:endParaRPr kumimoji="1" lang="en-US" altLang="ja-JP" dirty="0"/>
          </a:p>
          <a:p>
            <a:r>
              <a:rPr kumimoji="1" lang="ja-JP" altLang="en-US" dirty="0"/>
              <a:t>それぞれの距離の特徴が確認できるかと思います。</a:t>
            </a:r>
            <a:endParaRPr kumimoji="1" lang="en-US" altLang="ja-JP"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32</a:t>
            </a:fld>
            <a:endParaRPr lang="en-US"/>
          </a:p>
        </p:txBody>
      </p:sp>
    </p:spTree>
    <p:extLst>
      <p:ext uri="{BB962C8B-B14F-4D97-AF65-F5344CB8AC3E}">
        <p14:creationId xmlns:p14="http://schemas.microsoft.com/office/powerpoint/2010/main" val="4175625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もう一つ例を挙げます。</a:t>
            </a:r>
            <a:endParaRPr kumimoji="1" lang="en-US" altLang="ja-JP" dirty="0"/>
          </a:p>
          <a:p>
            <a:r>
              <a:rPr kumimoji="1" lang="ja-JP" altLang="en-US" dirty="0"/>
              <a:t>先程とは異なり、スザンヌの頂点にノイズテクスチャの値を付与しました。</a:t>
            </a:r>
            <a:endParaRPr kumimoji="1" lang="en-US" altLang="ja-JP" dirty="0"/>
          </a:p>
          <a:p>
            <a:r>
              <a:rPr kumimoji="1" lang="ja-JP" altLang="en-US" dirty="0"/>
              <a:t>このスザンヌの頂点部分に球を配置する処理を行います。</a:t>
            </a:r>
            <a:endParaRPr kumimoji="1" lang="en-US" altLang="ja-JP" dirty="0"/>
          </a:p>
          <a:p>
            <a:r>
              <a:rPr kumimoji="1" lang="ja-JP" altLang="en-US" dirty="0"/>
              <a:t>右上の図は各頂点に球を配置した結果です。</a:t>
            </a:r>
            <a:endParaRPr kumimoji="1" lang="en-US" altLang="ja-JP" dirty="0"/>
          </a:p>
          <a:p>
            <a:r>
              <a:rPr kumimoji="1" lang="ja-JP" altLang="en-US" dirty="0"/>
              <a:t>すべての頂点に球が配置されていて、点群みたいな絵になりました。</a:t>
            </a:r>
            <a:endParaRPr kumimoji="1" lang="en-US" altLang="ja-JP" dirty="0"/>
          </a:p>
          <a:p>
            <a:r>
              <a:rPr kumimoji="1" lang="ja-JP" altLang="en-US" dirty="0"/>
              <a:t>対して、右下の図は各頂点のノイズの値が</a:t>
            </a:r>
            <a:r>
              <a:rPr kumimoji="1" lang="en-US" altLang="ja-JP" dirty="0"/>
              <a:t>0.5</a:t>
            </a:r>
            <a:r>
              <a:rPr kumimoji="1" lang="ja-JP" altLang="en-US" dirty="0"/>
              <a:t>以上のときに球を配置した結果です。</a:t>
            </a:r>
            <a:endParaRPr kumimoji="1" lang="en-US" altLang="ja-JP" dirty="0"/>
          </a:p>
          <a:p>
            <a:r>
              <a:rPr kumimoji="1" lang="ja-JP" altLang="en-US" dirty="0"/>
              <a:t>先程の結果に比べて、点群を間引いたような感じになっていることが確認できます。</a:t>
            </a:r>
            <a:endParaRPr kumimoji="1" lang="en-US" altLang="ja-JP" dirty="0"/>
          </a:p>
          <a:p>
            <a:r>
              <a:rPr kumimoji="1" lang="ja-JP" altLang="en-US" dirty="0"/>
              <a:t>このようにアトリビュートを使うことで多様な表現が可能であることがわかると思います。</a:t>
            </a:r>
            <a:endParaRPr kumimoji="1" lang="en-US" altLang="ja-JP"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33</a:t>
            </a:fld>
            <a:endParaRPr lang="en-US"/>
          </a:p>
        </p:txBody>
      </p:sp>
    </p:spTree>
    <p:extLst>
      <p:ext uri="{BB962C8B-B14F-4D97-AF65-F5344CB8AC3E}">
        <p14:creationId xmlns:p14="http://schemas.microsoft.com/office/powerpoint/2010/main" val="35043041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それでは</a:t>
            </a:r>
            <a:r>
              <a:rPr kumimoji="1" lang="en-US" altLang="ja-JP" dirty="0"/>
              <a:t>Procedural PLATEAU</a:t>
            </a:r>
            <a:r>
              <a:rPr kumimoji="1" lang="ja-JP" altLang="en-US" dirty="0"/>
              <a:t>の説明になります。</a:t>
            </a:r>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34</a:t>
            </a:fld>
            <a:endParaRPr lang="en-US"/>
          </a:p>
        </p:txBody>
      </p:sp>
    </p:spTree>
    <p:extLst>
      <p:ext uri="{BB962C8B-B14F-4D97-AF65-F5344CB8AC3E}">
        <p14:creationId xmlns:p14="http://schemas.microsoft.com/office/powerpoint/2010/main" val="18377315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先に今回、</a:t>
            </a:r>
            <a:r>
              <a:rPr kumimoji="1" lang="en-US" altLang="ja-JP" dirty="0"/>
              <a:t>Blender</a:t>
            </a:r>
            <a:r>
              <a:rPr kumimoji="1" lang="ja-JP" altLang="en-US" dirty="0"/>
              <a:t>のバージョンは</a:t>
            </a:r>
            <a:r>
              <a:rPr kumimoji="1" lang="en-US" altLang="ja-JP" dirty="0"/>
              <a:t>3.3.0 LTS</a:t>
            </a:r>
            <a:r>
              <a:rPr kumimoji="1" lang="ja-JP" altLang="en-US" dirty="0"/>
              <a:t>を前提にお話しします。</a:t>
            </a:r>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35</a:t>
            </a:fld>
            <a:endParaRPr lang="en-US"/>
          </a:p>
        </p:txBody>
      </p:sp>
    </p:spTree>
    <p:extLst>
      <p:ext uri="{BB962C8B-B14F-4D97-AF65-F5344CB8AC3E}">
        <p14:creationId xmlns:p14="http://schemas.microsoft.com/office/powerpoint/2010/main" val="30152766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a:t>
            </a:r>
            <a:r>
              <a:rPr kumimoji="1" lang="en-US" altLang="ja-JP" dirty="0"/>
              <a:t>Procedural PLATEAU</a:t>
            </a:r>
            <a:r>
              <a:rPr kumimoji="1" lang="ja-JP" altLang="en-US" dirty="0"/>
              <a:t>の概要になります。</a:t>
            </a:r>
            <a:endParaRPr kumimoji="1" lang="en-US" altLang="ja-JP" dirty="0"/>
          </a:p>
          <a:p>
            <a:r>
              <a:rPr kumimoji="1" lang="ja-JP" altLang="en-US" dirty="0"/>
              <a:t>全体の流れとしては、</a:t>
            </a:r>
            <a:r>
              <a:rPr kumimoji="1" lang="en-US" altLang="ja-JP" dirty="0"/>
              <a:t>LOD1</a:t>
            </a:r>
            <a:r>
              <a:rPr kumimoji="1" lang="ja-JP" altLang="en-US" dirty="0"/>
              <a:t>モデルを</a:t>
            </a:r>
            <a:r>
              <a:rPr kumimoji="1" lang="en-US" altLang="ja-JP" dirty="0"/>
              <a:t>Geometry Nodes</a:t>
            </a:r>
            <a:r>
              <a:rPr kumimoji="1" lang="ja-JP" altLang="en-US" dirty="0"/>
              <a:t>で処理します。</a:t>
            </a:r>
            <a:endParaRPr kumimoji="1" lang="en-US" altLang="ja-JP" dirty="0"/>
          </a:p>
          <a:p>
            <a:r>
              <a:rPr kumimoji="1" lang="ja-JP" altLang="en-US" dirty="0"/>
              <a:t>この処理では、まず</a:t>
            </a:r>
            <a:r>
              <a:rPr kumimoji="1" lang="en-US" altLang="ja-JP" dirty="0"/>
              <a:t>LOD1</a:t>
            </a:r>
            <a:r>
              <a:rPr kumimoji="1" lang="ja-JP" altLang="en-US" dirty="0"/>
              <a:t>の分解と情報抽出を行います。</a:t>
            </a:r>
            <a:endParaRPr kumimoji="1" lang="en-US" altLang="ja-JP" dirty="0"/>
          </a:p>
          <a:p>
            <a:r>
              <a:rPr kumimoji="1" lang="ja-JP" altLang="en-US" dirty="0"/>
              <a:t>次にその情報抽出した結果から形状情報に基づいた値生成を行います。</a:t>
            </a:r>
            <a:endParaRPr kumimoji="1" lang="en-US" altLang="ja-JP" dirty="0"/>
          </a:p>
          <a:p>
            <a:r>
              <a:rPr kumimoji="1" lang="ja-JP" altLang="en-US" dirty="0"/>
              <a:t>その次にファサードの生成を行い、最後に最初の情報と組み合わせて</a:t>
            </a:r>
            <a:r>
              <a:rPr kumimoji="1" lang="en-US" altLang="ja-JP" dirty="0"/>
              <a:t>LOD1</a:t>
            </a:r>
            <a:r>
              <a:rPr kumimoji="1" lang="ja-JP" altLang="en-US" dirty="0"/>
              <a:t>の再構成を行うという流れになっています。</a:t>
            </a:r>
            <a:endParaRPr kumimoji="1" lang="en-US" altLang="ja-JP" dirty="0"/>
          </a:p>
          <a:p>
            <a:r>
              <a:rPr kumimoji="1" lang="ja-JP" altLang="en-US" dirty="0"/>
              <a:t>次のスライドから、それぞれの処理について具体的にご説明します。</a:t>
            </a:r>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36</a:t>
            </a:fld>
            <a:endParaRPr lang="en-US"/>
          </a:p>
        </p:txBody>
      </p:sp>
    </p:spTree>
    <p:extLst>
      <p:ext uri="{BB962C8B-B14F-4D97-AF65-F5344CB8AC3E}">
        <p14:creationId xmlns:p14="http://schemas.microsoft.com/office/powerpoint/2010/main" val="26866901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最初は</a:t>
            </a:r>
            <a:r>
              <a:rPr kumimoji="1" lang="en-US" altLang="ja-JP" dirty="0"/>
              <a:t>LOD1</a:t>
            </a:r>
            <a:r>
              <a:rPr kumimoji="1" lang="ja-JP" altLang="en-US" dirty="0"/>
              <a:t>の分解と情報抽出を行います。</a:t>
            </a:r>
            <a:endParaRPr kumimoji="1" lang="en-US" altLang="ja-JP" dirty="0"/>
          </a:p>
          <a:p>
            <a:r>
              <a:rPr kumimoji="1" lang="ja-JP" altLang="en-US" dirty="0"/>
              <a:t>ここでは、建物の情報として、「高さ」、「各側面の中点」、「各側面の法線」、「各側面の幅の長さ」を抽出します。</a:t>
            </a:r>
            <a:endParaRPr kumimoji="1" lang="en-US" altLang="ja-JP" dirty="0"/>
          </a:p>
          <a:p>
            <a:r>
              <a:rPr kumimoji="1" lang="ja-JP" altLang="en-US" dirty="0"/>
              <a:t>これらの情報はこの後の形状情報に基づいた値生成と</a:t>
            </a:r>
            <a:r>
              <a:rPr kumimoji="1" lang="en-US" altLang="ja-JP" dirty="0"/>
              <a:t>LOD1</a:t>
            </a:r>
            <a:r>
              <a:rPr kumimoji="1" lang="ja-JP" altLang="en-US" dirty="0"/>
              <a:t>の再構成に利用します。</a:t>
            </a:r>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37</a:t>
            </a:fld>
            <a:endParaRPr lang="en-US"/>
          </a:p>
        </p:txBody>
      </p:sp>
    </p:spTree>
    <p:extLst>
      <p:ext uri="{BB962C8B-B14F-4D97-AF65-F5344CB8AC3E}">
        <p14:creationId xmlns:p14="http://schemas.microsoft.com/office/powerpoint/2010/main" val="6152048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次に、形状情報に基づいた値生成ですが、利用する形状情報は「高さ」と「側面の幅の平均」と「建物の平均点」の</a:t>
            </a:r>
            <a:r>
              <a:rPr kumimoji="1" lang="en-US" altLang="ja-JP" dirty="0"/>
              <a:t>3</a:t>
            </a:r>
            <a:r>
              <a:rPr kumimoji="1" lang="ja-JP" altLang="en-US" dirty="0"/>
              <a:t>つになります。</a:t>
            </a:r>
            <a:endParaRPr kumimoji="1" lang="en-US" altLang="ja-JP" dirty="0"/>
          </a:p>
          <a:p>
            <a:r>
              <a:rPr kumimoji="1" lang="ja-JP" altLang="en-US" dirty="0"/>
              <a:t>これらを用いてファサードのパラメータを生成しますが、どのようなファサードを作るのかを次のスライドでご説明します。</a:t>
            </a:r>
            <a:endParaRPr kumimoji="1" lang="en-US" altLang="ja-JP"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38</a:t>
            </a:fld>
            <a:endParaRPr lang="en-US"/>
          </a:p>
        </p:txBody>
      </p:sp>
    </p:spTree>
    <p:extLst>
      <p:ext uri="{BB962C8B-B14F-4D97-AF65-F5344CB8AC3E}">
        <p14:creationId xmlns:p14="http://schemas.microsoft.com/office/powerpoint/2010/main" val="27619658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こちらがファサードの定義になります。</a:t>
            </a:r>
            <a:endParaRPr kumimoji="1" lang="en-US" altLang="ja-JP" dirty="0"/>
          </a:p>
          <a:p>
            <a:r>
              <a:rPr kumimoji="1" lang="ja-JP" altLang="en-US" dirty="0"/>
              <a:t>今回はチャンらのファサードの文法を参考にしてファサード作りを行います。</a:t>
            </a:r>
            <a:endParaRPr kumimoji="1" lang="en-US" altLang="ja-JP" dirty="0"/>
          </a:p>
          <a:p>
            <a:r>
              <a:rPr kumimoji="1" lang="ja-JP" altLang="en-US" dirty="0"/>
              <a:t>基本的な外観の要素としては「窓」と「ドア」で構成されており、全部で</a:t>
            </a:r>
            <a:r>
              <a:rPr kumimoji="1" lang="en-US" altLang="ja-JP" dirty="0"/>
              <a:t>6</a:t>
            </a:r>
            <a:r>
              <a:rPr kumimoji="1" lang="ja-JP" altLang="en-US" dirty="0"/>
              <a:t>パターンになります。</a:t>
            </a:r>
            <a:endParaRPr kumimoji="1" lang="en-US" altLang="ja-JP"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39</a:t>
            </a:fld>
            <a:endParaRPr lang="en-US"/>
          </a:p>
        </p:txBody>
      </p:sp>
    </p:spTree>
    <p:extLst>
      <p:ext uri="{BB962C8B-B14F-4D97-AF65-F5344CB8AC3E}">
        <p14:creationId xmlns:p14="http://schemas.microsoft.com/office/powerpoint/2010/main" val="39528805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では本セッションの目次になります。</a:t>
            </a:r>
            <a:endParaRPr kumimoji="1" lang="en-US" altLang="ja-JP" dirty="0"/>
          </a:p>
          <a:p>
            <a:r>
              <a:rPr kumimoji="1" lang="ja-JP" altLang="en-US" dirty="0"/>
              <a:t>最初に</a:t>
            </a:r>
            <a:r>
              <a:rPr kumimoji="1" lang="en-US" altLang="ja-JP" dirty="0"/>
              <a:t>Project PLATEAU</a:t>
            </a:r>
            <a:r>
              <a:rPr kumimoji="1" lang="ja-JP" altLang="en-US" dirty="0"/>
              <a:t>についてご紹介したあとに、現状の課題とその課題に対するアプローチ方法、プロシージャルモデリングとはの順番でご説明していきます。</a:t>
            </a:r>
            <a:endParaRPr kumimoji="1" lang="en-US" altLang="ja-JP" dirty="0"/>
          </a:p>
          <a:p>
            <a:r>
              <a:rPr kumimoji="1" lang="ja-JP" altLang="en-US" dirty="0"/>
              <a:t>発表の最後で質疑応答を行いたいと思います。</a:t>
            </a:r>
            <a:endParaRPr kumimoji="1" lang="en-US" altLang="ja-JP"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4</a:t>
            </a:fld>
            <a:endParaRPr lang="en-US"/>
          </a:p>
        </p:txBody>
      </p:sp>
    </p:spTree>
    <p:extLst>
      <p:ext uri="{BB962C8B-B14F-4D97-AF65-F5344CB8AC3E}">
        <p14:creationId xmlns:p14="http://schemas.microsoft.com/office/powerpoint/2010/main" val="6476491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それでは具体的なファサード作りに移っていきます。</a:t>
            </a:r>
            <a:endParaRPr kumimoji="1" lang="en-US" altLang="ja-JP" dirty="0"/>
          </a:p>
          <a:p>
            <a:r>
              <a:rPr kumimoji="1" lang="ja-JP" altLang="en-US" dirty="0"/>
              <a:t>本セッションでは</a:t>
            </a:r>
            <a:r>
              <a:rPr kumimoji="1" lang="en-US" altLang="ja-JP" dirty="0"/>
              <a:t>6</a:t>
            </a:r>
            <a:r>
              <a:rPr kumimoji="1" lang="ja-JP" altLang="en-US" dirty="0"/>
              <a:t>つの文法を明確に区切らず、窓のスタイルとドアのスタイルを組み合わせて表現していきます。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40</a:t>
            </a:fld>
            <a:endParaRPr lang="en-US"/>
          </a:p>
        </p:txBody>
      </p:sp>
    </p:spTree>
    <p:extLst>
      <p:ext uri="{BB962C8B-B14F-4D97-AF65-F5344CB8AC3E}">
        <p14:creationId xmlns:p14="http://schemas.microsoft.com/office/powerpoint/2010/main" val="4193871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まずは窓のスタイルからですが、</a:t>
            </a:r>
            <a:r>
              <a:rPr kumimoji="1" lang="en-US" altLang="ja-JP" dirty="0"/>
              <a:t>3</a:t>
            </a:r>
            <a:r>
              <a:rPr kumimoji="1" lang="ja-JP" altLang="en-US" dirty="0"/>
              <a:t>つのパラメータで構成されています。</a:t>
            </a:r>
            <a:endParaRPr kumimoji="1" lang="en-US" altLang="ja-JP" dirty="0"/>
          </a:p>
          <a:p>
            <a:r>
              <a:rPr kumimoji="1" lang="en-US" altLang="ja-JP" dirty="0"/>
              <a:t>1</a:t>
            </a:r>
            <a:r>
              <a:rPr kumimoji="1" lang="ja-JP" altLang="en-US" dirty="0"/>
              <a:t>つ目のフロアの数ですが、</a:t>
            </a:r>
            <a:r>
              <a:rPr kumimoji="1" lang="en-US" altLang="ja-JP" dirty="0"/>
              <a:t>1</a:t>
            </a:r>
            <a:r>
              <a:rPr kumimoji="1" lang="ja-JP" altLang="en-US" dirty="0"/>
              <a:t>フロアが</a:t>
            </a:r>
            <a:r>
              <a:rPr kumimoji="1" lang="en-US" altLang="ja-JP" dirty="0"/>
              <a:t>3m</a:t>
            </a:r>
            <a:r>
              <a:rPr kumimoji="1" lang="ja-JP" altLang="en-US" dirty="0"/>
              <a:t>を基準として作ります。</a:t>
            </a:r>
            <a:endParaRPr kumimoji="1" lang="en-US" altLang="ja-JP" dirty="0"/>
          </a:p>
          <a:p>
            <a:r>
              <a:rPr kumimoji="1" lang="ja-JP" altLang="en-US" dirty="0"/>
              <a:t>そのため、建物の高さを</a:t>
            </a:r>
            <a:r>
              <a:rPr kumimoji="1" lang="en-US" altLang="ja-JP" dirty="0"/>
              <a:t>3m</a:t>
            </a:r>
            <a:r>
              <a:rPr kumimoji="1" lang="ja-JP" altLang="en-US" dirty="0"/>
              <a:t>で割った値がフロアの数になります。</a:t>
            </a:r>
            <a:endParaRPr kumimoji="1" lang="en-US" altLang="ja-JP" dirty="0"/>
          </a:p>
          <a:p>
            <a:r>
              <a:rPr kumimoji="1" lang="en-US" altLang="ja-JP" dirty="0"/>
              <a:t>2</a:t>
            </a:r>
            <a:r>
              <a:rPr kumimoji="1" lang="ja-JP" altLang="en-US" dirty="0"/>
              <a:t>つ目の</a:t>
            </a:r>
            <a:r>
              <a:rPr kumimoji="1" lang="en-US" altLang="ja-JP" dirty="0"/>
              <a:t>1</a:t>
            </a:r>
            <a:r>
              <a:rPr kumimoji="1" lang="ja-JP" altLang="en-US" dirty="0"/>
              <a:t>フロアあたりの窓の数はこちらも</a:t>
            </a:r>
            <a:r>
              <a:rPr kumimoji="1" lang="en-US" altLang="ja-JP" dirty="0"/>
              <a:t>1</a:t>
            </a:r>
            <a:r>
              <a:rPr kumimoji="1" lang="ja-JP" altLang="en-US" dirty="0"/>
              <a:t>列が</a:t>
            </a:r>
            <a:r>
              <a:rPr kumimoji="1" lang="en-US" altLang="ja-JP" dirty="0"/>
              <a:t>3m</a:t>
            </a:r>
            <a:r>
              <a:rPr kumimoji="1" lang="ja-JP" altLang="en-US" dirty="0"/>
              <a:t>を基準として作るようにします。</a:t>
            </a:r>
            <a:endParaRPr kumimoji="1" lang="en-US" altLang="ja-JP" dirty="0"/>
          </a:p>
          <a:p>
            <a:r>
              <a:rPr kumimoji="1" lang="ja-JP" altLang="en-US" dirty="0"/>
              <a:t>そのため、幅の平均を</a:t>
            </a:r>
            <a:r>
              <a:rPr kumimoji="1" lang="en-US" altLang="ja-JP" dirty="0"/>
              <a:t>3m</a:t>
            </a:r>
            <a:r>
              <a:rPr kumimoji="1" lang="ja-JP" altLang="en-US" dirty="0"/>
              <a:t>で割った値が窓の数になります。</a:t>
            </a:r>
            <a:endParaRPr kumimoji="1" lang="en-US" altLang="ja-JP" dirty="0"/>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dirty="0"/>
              <a:t>スライドの図でご説明すると、この建物の高さは</a:t>
            </a:r>
            <a:r>
              <a:rPr kumimoji="1" lang="en-US" altLang="ja-JP" dirty="0"/>
              <a:t>37.7m</a:t>
            </a:r>
            <a:r>
              <a:rPr kumimoji="1" lang="ja-JP" altLang="en-US" dirty="0"/>
              <a:t>という情報を持っていますので、フロアの数は</a:t>
            </a:r>
            <a:r>
              <a:rPr kumimoji="1" lang="en-US" altLang="ja-JP" dirty="0"/>
              <a:t>12</a:t>
            </a:r>
            <a:r>
              <a:rPr kumimoji="1" lang="ja-JP" altLang="en-US" dirty="0"/>
              <a:t>になります。</a:t>
            </a:r>
            <a:endParaRPr kumimoji="1" lang="en-US" altLang="ja-JP" dirty="0"/>
          </a:p>
          <a:p>
            <a:r>
              <a:rPr kumimoji="1" lang="ja-JP" altLang="en-US" dirty="0"/>
              <a:t>それと幅の平均は</a:t>
            </a:r>
            <a:r>
              <a:rPr kumimoji="1" lang="en-US" altLang="ja-JP" dirty="0"/>
              <a:t>9.67m</a:t>
            </a:r>
            <a:r>
              <a:rPr kumimoji="1" lang="ja-JP" altLang="en-US" dirty="0"/>
              <a:t>なので、窓の数は</a:t>
            </a:r>
            <a:r>
              <a:rPr kumimoji="1" lang="en-US" altLang="ja-JP" dirty="0"/>
              <a:t>3</a:t>
            </a:r>
            <a:r>
              <a:rPr kumimoji="1" lang="ja-JP" altLang="en-US" dirty="0"/>
              <a:t>になります。</a:t>
            </a:r>
            <a:endParaRPr kumimoji="1" lang="en-US" altLang="ja-JP" dirty="0"/>
          </a:p>
          <a:p>
            <a:r>
              <a:rPr kumimoji="1" lang="ja-JP" altLang="en-US" dirty="0"/>
              <a:t>戻って、</a:t>
            </a:r>
            <a:r>
              <a:rPr kumimoji="1" lang="en-US" altLang="ja-JP" dirty="0"/>
              <a:t>3</a:t>
            </a:r>
            <a:r>
              <a:rPr kumimoji="1" lang="ja-JP" altLang="en-US" dirty="0"/>
              <a:t>つ目の窓のスケールはフロアの数を重みとして調整しています。</a:t>
            </a:r>
            <a:endParaRPr kumimoji="1" lang="en-US" altLang="ja-JP" dirty="0"/>
          </a:p>
          <a:p>
            <a:r>
              <a:rPr kumimoji="1" lang="ja-JP" altLang="en-US" dirty="0"/>
              <a:t>次のスライドではこの窓のスケールについて詳しく見ていきます。</a:t>
            </a:r>
            <a:endParaRPr kumimoji="1" lang="en-US" altLang="ja-JP"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41</a:t>
            </a:fld>
            <a:endParaRPr lang="en-US"/>
          </a:p>
        </p:txBody>
      </p:sp>
    </p:spTree>
    <p:extLst>
      <p:ext uri="{BB962C8B-B14F-4D97-AF65-F5344CB8AC3E}">
        <p14:creationId xmlns:p14="http://schemas.microsoft.com/office/powerpoint/2010/main" val="22908383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こちらがフロアの数の違いによる窓のスケール比較になります。</a:t>
            </a:r>
            <a:endParaRPr kumimoji="1" lang="en-US" altLang="ja-JP" dirty="0"/>
          </a:p>
          <a:p>
            <a:r>
              <a:rPr kumimoji="1" lang="ja-JP" altLang="en-US" dirty="0"/>
              <a:t>左側の図はフロアの数が</a:t>
            </a:r>
            <a:r>
              <a:rPr kumimoji="1" lang="en-US" altLang="ja-JP" dirty="0"/>
              <a:t>20</a:t>
            </a:r>
            <a:r>
              <a:rPr kumimoji="1" lang="ja-JP" altLang="en-US" dirty="0"/>
              <a:t>で、窓のスケール値が</a:t>
            </a:r>
            <a:r>
              <a:rPr kumimoji="1" lang="en-US" altLang="ja-JP" dirty="0"/>
              <a:t>1.0</a:t>
            </a:r>
            <a:r>
              <a:rPr kumimoji="1" lang="ja-JP" altLang="en-US" dirty="0"/>
              <a:t>になります。</a:t>
            </a:r>
            <a:endParaRPr kumimoji="1" lang="en-US" altLang="ja-JP" dirty="0"/>
          </a:p>
          <a:p>
            <a:r>
              <a:rPr kumimoji="1" lang="ja-JP" altLang="en-US" dirty="0"/>
              <a:t>対して、右側の図はフロアの数が</a:t>
            </a:r>
            <a:r>
              <a:rPr kumimoji="1" lang="en-US" altLang="ja-JP" dirty="0"/>
              <a:t>39</a:t>
            </a:r>
            <a:r>
              <a:rPr kumimoji="1" lang="ja-JP" altLang="en-US" dirty="0"/>
              <a:t>で、窓のスケール値が</a:t>
            </a:r>
            <a:r>
              <a:rPr kumimoji="1" lang="en-US" altLang="ja-JP" dirty="0"/>
              <a:t>1.6</a:t>
            </a:r>
            <a:r>
              <a:rPr kumimoji="1" lang="ja-JP" altLang="en-US" dirty="0"/>
              <a:t>になります。</a:t>
            </a:r>
            <a:endParaRPr kumimoji="1" lang="en-US" altLang="ja-JP" dirty="0"/>
          </a:p>
          <a:p>
            <a:r>
              <a:rPr kumimoji="1" lang="ja-JP" altLang="en-US" dirty="0"/>
              <a:t>両者を比較すると、フロアの数における窓のスケール値の違いがはっきりとわかるかと思います。</a:t>
            </a:r>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42</a:t>
            </a:fld>
            <a:endParaRPr lang="en-US"/>
          </a:p>
        </p:txBody>
      </p:sp>
    </p:spTree>
    <p:extLst>
      <p:ext uri="{BB962C8B-B14F-4D97-AF65-F5344CB8AC3E}">
        <p14:creationId xmlns:p14="http://schemas.microsoft.com/office/powerpoint/2010/main" val="20074122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続いてドアのスタイルですが、</a:t>
            </a:r>
            <a:r>
              <a:rPr kumimoji="1" lang="en-US" altLang="ja-JP" dirty="0"/>
              <a:t>2</a:t>
            </a:r>
            <a:r>
              <a:rPr kumimoji="1" lang="ja-JP" altLang="en-US" dirty="0"/>
              <a:t>つのパラメータで構成されています。</a:t>
            </a:r>
            <a:endParaRPr kumimoji="1" lang="en-US" altLang="ja-JP" dirty="0"/>
          </a:p>
          <a:p>
            <a:r>
              <a:rPr kumimoji="1" lang="en-US" altLang="ja-JP" dirty="0"/>
              <a:t>1</a:t>
            </a:r>
            <a:r>
              <a:rPr kumimoji="1" lang="ja-JP" altLang="en-US" dirty="0"/>
              <a:t>つ目のドアの有無は乱数で調整しています。</a:t>
            </a:r>
            <a:endParaRPr kumimoji="1" lang="en-US" altLang="ja-JP" dirty="0"/>
          </a:p>
          <a:p>
            <a:r>
              <a:rPr kumimoji="1" lang="en-US" altLang="ja-JP" dirty="0"/>
              <a:t>2</a:t>
            </a:r>
            <a:r>
              <a:rPr kumimoji="1" lang="ja-JP" altLang="en-US" dirty="0"/>
              <a:t>つめのドアの数は、窓のスタイルのパラメータである窓の数を最大値とした乱数になります。</a:t>
            </a:r>
            <a:endParaRPr kumimoji="1" lang="en-US" altLang="ja-JP" dirty="0"/>
          </a:p>
          <a:p>
            <a:r>
              <a:rPr kumimoji="1" lang="ja-JP" altLang="en-US" dirty="0"/>
              <a:t>これらの乱数のシード値は建物の平均点を使用しています。</a:t>
            </a:r>
            <a:endParaRPr kumimoji="1" lang="en-US" altLang="ja-JP" dirty="0"/>
          </a:p>
          <a:p>
            <a:r>
              <a:rPr kumimoji="1" lang="ja-JP" altLang="en-US" dirty="0"/>
              <a:t>これはそれぞれの建物の平均点がユニークな値を持っているため、シード値とすることで多様な表現が可能になります。</a:t>
            </a:r>
            <a:endParaRPr kumimoji="1" lang="en-US" altLang="ja-JP" dirty="0"/>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dirty="0"/>
              <a:t>スライドの図でご説明すると、この建物の幅の平均は</a:t>
            </a:r>
            <a:r>
              <a:rPr kumimoji="1" lang="en-US" altLang="ja-JP" dirty="0"/>
              <a:t>14.5m</a:t>
            </a:r>
            <a:r>
              <a:rPr kumimoji="1" lang="ja-JP" altLang="en-US" dirty="0"/>
              <a:t>なので、窓の数は</a:t>
            </a:r>
            <a:r>
              <a:rPr kumimoji="1" lang="en-US" altLang="ja-JP" dirty="0"/>
              <a:t>4</a:t>
            </a:r>
            <a:r>
              <a:rPr kumimoji="1" lang="ja-JP" altLang="en-US" dirty="0"/>
              <a:t>となり、ドアの数の取りうる値は</a:t>
            </a:r>
            <a:r>
              <a:rPr kumimoji="1" lang="en-US" altLang="ja-JP" dirty="0"/>
              <a:t>1~4</a:t>
            </a:r>
            <a:r>
              <a:rPr kumimoji="1" lang="ja-JP" altLang="en-US" dirty="0"/>
              <a:t>になります。</a:t>
            </a:r>
            <a:endParaRPr kumimoji="1" lang="en-US" altLang="ja-JP" dirty="0"/>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dirty="0"/>
              <a:t>図の結果ではドアの数は</a:t>
            </a:r>
            <a:r>
              <a:rPr kumimoji="1" lang="en-US" altLang="ja-JP" dirty="0"/>
              <a:t>3</a:t>
            </a:r>
            <a:r>
              <a:rPr kumimoji="1" lang="ja-JP" altLang="en-US" dirty="0"/>
              <a:t>となっています。</a:t>
            </a:r>
            <a:endParaRPr kumimoji="1" lang="en-US" altLang="ja-JP" dirty="0"/>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dirty="0"/>
              <a:t>次のスライドでは</a:t>
            </a:r>
            <a:r>
              <a:rPr kumimoji="1" lang="en-US" altLang="ja-JP" dirty="0"/>
              <a:t>Window Style</a:t>
            </a:r>
            <a:r>
              <a:rPr kumimoji="1" lang="ja-JP" altLang="en-US" dirty="0"/>
              <a:t>と</a:t>
            </a:r>
            <a:r>
              <a:rPr kumimoji="1" lang="en-US" altLang="ja-JP" dirty="0"/>
              <a:t>Door Style</a:t>
            </a:r>
            <a:r>
              <a:rPr kumimoji="1" lang="ja-JP" altLang="en-US" dirty="0"/>
              <a:t>の組み合わせについて詳しく見ていきます。</a:t>
            </a:r>
            <a:endParaRPr kumimoji="1" lang="en-US" altLang="ja-JP"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43</a:t>
            </a:fld>
            <a:endParaRPr lang="en-US"/>
          </a:p>
        </p:txBody>
      </p:sp>
    </p:spTree>
    <p:extLst>
      <p:ext uri="{BB962C8B-B14F-4D97-AF65-F5344CB8AC3E}">
        <p14:creationId xmlns:p14="http://schemas.microsoft.com/office/powerpoint/2010/main" val="10168701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dirty="0"/>
              <a:t>こちらが組み合わせの有無の比較になります。</a:t>
            </a:r>
            <a:endParaRPr kumimoji="1" lang="en-US" altLang="ja-JP" dirty="0"/>
          </a:p>
          <a:p>
            <a:r>
              <a:rPr kumimoji="1" lang="ja-JP" altLang="en-US" dirty="0"/>
              <a:t>左側は</a:t>
            </a:r>
            <a:r>
              <a:rPr kumimoji="1" lang="en-US" altLang="ja-JP" dirty="0"/>
              <a:t>Window Style</a:t>
            </a:r>
            <a:r>
              <a:rPr kumimoji="1" lang="ja-JP" altLang="en-US" dirty="0"/>
              <a:t>のみで、右側は</a:t>
            </a:r>
            <a:r>
              <a:rPr kumimoji="1" lang="en-US" altLang="ja-JP" dirty="0"/>
              <a:t>Window Style</a:t>
            </a:r>
            <a:r>
              <a:rPr kumimoji="1" lang="ja-JP" altLang="en-US" dirty="0"/>
              <a:t>と</a:t>
            </a:r>
            <a:r>
              <a:rPr kumimoji="1" lang="en-US" altLang="ja-JP" dirty="0"/>
              <a:t>Door Style</a:t>
            </a:r>
            <a:r>
              <a:rPr kumimoji="1" lang="ja-JP" altLang="en-US" dirty="0"/>
              <a:t>の組み合わせになります。</a:t>
            </a:r>
            <a:endParaRPr kumimoji="1" lang="en-US" altLang="ja-JP" dirty="0"/>
          </a:p>
          <a:p>
            <a:r>
              <a:rPr kumimoji="1" lang="ja-JP" altLang="en-US" dirty="0"/>
              <a:t>これらは同じ建物から作られていますが、ドアのパラメータによって外観が変化していることが確認できます。</a:t>
            </a:r>
            <a:endParaRPr kumimoji="1" lang="en-US" altLang="ja-JP"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44</a:t>
            </a:fld>
            <a:endParaRPr lang="en-US"/>
          </a:p>
        </p:txBody>
      </p:sp>
    </p:spTree>
    <p:extLst>
      <p:ext uri="{BB962C8B-B14F-4D97-AF65-F5344CB8AC3E}">
        <p14:creationId xmlns:p14="http://schemas.microsoft.com/office/powerpoint/2010/main" val="230427021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先程までは外観の基礎的なお話をしましたが、このスライドではファサードの色についてご説明します。</a:t>
            </a:r>
            <a:endParaRPr kumimoji="1" lang="en-US" altLang="ja-JP" dirty="0"/>
          </a:p>
          <a:p>
            <a:r>
              <a:rPr kumimoji="1" lang="ja-JP" altLang="en-US" dirty="0"/>
              <a:t>本来、</a:t>
            </a:r>
            <a:r>
              <a:rPr kumimoji="1" lang="en-US" altLang="ja-JP" dirty="0"/>
              <a:t>LOD1</a:t>
            </a:r>
            <a:r>
              <a:rPr kumimoji="1" lang="ja-JP" altLang="en-US" dirty="0"/>
              <a:t>の建物にはテクスチャがないので、なにか他の方法で色を代用する必要があります。</a:t>
            </a:r>
            <a:endParaRPr kumimoji="1" lang="en-US" altLang="ja-JP" dirty="0"/>
          </a:p>
          <a:p>
            <a:r>
              <a:rPr kumimoji="1" lang="ja-JP" altLang="en-US" dirty="0"/>
              <a:t>そこで、今回は静岡県沼津市の</a:t>
            </a:r>
            <a:r>
              <a:rPr kumimoji="1" lang="en-US" altLang="ja-JP" dirty="0"/>
              <a:t>LOD3</a:t>
            </a:r>
            <a:r>
              <a:rPr kumimoji="1" lang="ja-JP" altLang="en-US" dirty="0"/>
              <a:t>モデルを使用します。</a:t>
            </a:r>
            <a:endParaRPr kumimoji="1" lang="en-US" altLang="ja-JP" dirty="0"/>
          </a:p>
          <a:p>
            <a:r>
              <a:rPr kumimoji="1" lang="en-US" altLang="ja-JP" dirty="0"/>
              <a:t>LOD3</a:t>
            </a:r>
            <a:r>
              <a:rPr kumimoji="1" lang="ja-JP" altLang="en-US" dirty="0"/>
              <a:t>モデルは建物の構造がより詳細にモデル化されており、ドアや窓などが構造化されています。</a:t>
            </a:r>
            <a:endParaRPr kumimoji="1" lang="en-US" altLang="ja-JP" dirty="0"/>
          </a:p>
          <a:p>
            <a:r>
              <a:rPr kumimoji="1" lang="ja-JP" altLang="en-US" dirty="0"/>
              <a:t>そのため、ドアや窓、壁などの</a:t>
            </a:r>
            <a:r>
              <a:rPr kumimoji="1" lang="en-US" altLang="ja-JP" dirty="0" err="1"/>
              <a:t>uv</a:t>
            </a:r>
            <a:r>
              <a:rPr kumimoji="1" lang="ja-JP" altLang="en-US" dirty="0"/>
              <a:t>座標を持っていますので、それらの情報を用いてテクスチャからその領域を抽出して、色を単純化します。</a:t>
            </a:r>
            <a:endParaRPr kumimoji="1" lang="en-US" altLang="ja-JP" dirty="0"/>
          </a:p>
          <a:p>
            <a:r>
              <a:rPr kumimoji="1" lang="ja-JP" altLang="en-US" dirty="0"/>
              <a:t>そのあとで、</a:t>
            </a:r>
            <a:r>
              <a:rPr kumimoji="1" lang="en-US" altLang="ja-JP" dirty="0"/>
              <a:t>LOD3</a:t>
            </a:r>
            <a:r>
              <a:rPr kumimoji="1" lang="ja-JP" altLang="en-US" dirty="0"/>
              <a:t>の建物の高さに応じて複数の</a:t>
            </a:r>
            <a:r>
              <a:rPr kumimoji="1" lang="en-US" altLang="ja-JP" dirty="0"/>
              <a:t>LUT</a:t>
            </a:r>
            <a:r>
              <a:rPr kumimoji="1" lang="ja-JP" altLang="en-US" dirty="0"/>
              <a:t>を作成して、色をグループ化します。</a:t>
            </a:r>
            <a:endParaRPr kumimoji="1" lang="en-US" altLang="ja-JP" dirty="0"/>
          </a:p>
          <a:p>
            <a:r>
              <a:rPr kumimoji="1" lang="ja-JP" altLang="en-US" dirty="0"/>
              <a:t>スライドのアトラステクスチャの建物だと、高さが</a:t>
            </a:r>
            <a:r>
              <a:rPr kumimoji="1" lang="en-US" altLang="ja-JP" dirty="0"/>
              <a:t>13.2m</a:t>
            </a:r>
            <a:r>
              <a:rPr kumimoji="1" lang="ja-JP" altLang="en-US" dirty="0"/>
              <a:t>なので、</a:t>
            </a:r>
            <a:r>
              <a:rPr kumimoji="1" lang="en-US" altLang="ja-JP" dirty="0"/>
              <a:t>15m</a:t>
            </a:r>
            <a:r>
              <a:rPr kumimoji="1" lang="ja-JP" altLang="en-US" dirty="0"/>
              <a:t>未満の</a:t>
            </a:r>
            <a:r>
              <a:rPr kumimoji="1" lang="en-US" altLang="ja-JP" dirty="0"/>
              <a:t>LUT</a:t>
            </a:r>
            <a:r>
              <a:rPr kumimoji="1" lang="ja-JP" altLang="en-US" dirty="0"/>
              <a:t>に単純化された色ペアが格納される感じです。</a:t>
            </a:r>
            <a:endParaRPr kumimoji="1" lang="en-US" altLang="ja-JP"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45</a:t>
            </a:fld>
            <a:endParaRPr lang="en-US"/>
          </a:p>
        </p:txBody>
      </p:sp>
    </p:spTree>
    <p:extLst>
      <p:ext uri="{BB962C8B-B14F-4D97-AF65-F5344CB8AC3E}">
        <p14:creationId xmlns:p14="http://schemas.microsoft.com/office/powerpoint/2010/main" val="307724772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それで、グループ化したそれぞれの</a:t>
            </a:r>
            <a:r>
              <a:rPr kumimoji="1" lang="en-US" altLang="ja-JP" dirty="0"/>
              <a:t>LUT</a:t>
            </a:r>
            <a:r>
              <a:rPr kumimoji="1" lang="ja-JP" altLang="en-US" dirty="0"/>
              <a:t>を</a:t>
            </a:r>
            <a:r>
              <a:rPr kumimoji="1" lang="en-US" altLang="ja-JP" dirty="0"/>
              <a:t>Geometry Nodes</a:t>
            </a:r>
            <a:r>
              <a:rPr kumimoji="1" lang="ja-JP" altLang="en-US" dirty="0"/>
              <a:t>で使用するために、</a:t>
            </a:r>
            <a:r>
              <a:rPr kumimoji="1" lang="en-US" altLang="ja-JP" dirty="0"/>
              <a:t>LOD1</a:t>
            </a:r>
            <a:r>
              <a:rPr kumimoji="1" lang="ja-JP" altLang="en-US" dirty="0"/>
              <a:t>の建物の高さから参照する</a:t>
            </a:r>
            <a:r>
              <a:rPr kumimoji="1" lang="en-US" altLang="ja-JP" dirty="0"/>
              <a:t>LUT</a:t>
            </a:r>
            <a:r>
              <a:rPr kumimoji="1" lang="ja-JP" altLang="en-US" dirty="0"/>
              <a:t>を決定します。</a:t>
            </a:r>
            <a:endParaRPr kumimoji="1" lang="en-US" altLang="ja-JP" dirty="0"/>
          </a:p>
          <a:p>
            <a:r>
              <a:rPr kumimoji="1" lang="ja-JP" altLang="en-US" dirty="0"/>
              <a:t>スライドを例にすると、このファサードは建物の高さが</a:t>
            </a:r>
            <a:r>
              <a:rPr kumimoji="1" lang="en-US" altLang="ja-JP" dirty="0"/>
              <a:t>9.18m</a:t>
            </a:r>
            <a:r>
              <a:rPr kumimoji="1" lang="ja-JP" altLang="en-US" dirty="0"/>
              <a:t>という情報を持っていますので、</a:t>
            </a:r>
            <a:r>
              <a:rPr kumimoji="1" lang="en-US" altLang="ja-JP" dirty="0"/>
              <a:t>15m</a:t>
            </a:r>
            <a:r>
              <a:rPr kumimoji="1" lang="ja-JP" altLang="en-US" dirty="0"/>
              <a:t>未満の</a:t>
            </a:r>
            <a:r>
              <a:rPr kumimoji="1" lang="en-US" altLang="ja-JP" dirty="0"/>
              <a:t>LUT</a:t>
            </a:r>
            <a:r>
              <a:rPr kumimoji="1" lang="ja-JP" altLang="en-US" dirty="0"/>
              <a:t>を参照する流れになります。</a:t>
            </a:r>
            <a:endParaRPr kumimoji="1" lang="en-US" altLang="ja-JP" dirty="0"/>
          </a:p>
          <a:p>
            <a:r>
              <a:rPr kumimoji="1" lang="ja-JP" altLang="en-US" dirty="0"/>
              <a:t>ここでの</a:t>
            </a:r>
            <a:r>
              <a:rPr kumimoji="1" lang="en-US" altLang="ja-JP" dirty="0"/>
              <a:t>LUT</a:t>
            </a:r>
            <a:r>
              <a:rPr kumimoji="1" lang="ja-JP" altLang="en-US" dirty="0"/>
              <a:t>内の色ペアの選び方は乱数で調整しています。</a:t>
            </a:r>
            <a:endParaRPr kumimoji="1" lang="en-US" altLang="ja-JP" dirty="0"/>
          </a:p>
          <a:p>
            <a:r>
              <a:rPr kumimoji="1" lang="ja-JP" altLang="en-US" dirty="0"/>
              <a:t>そして、出力された色ペアをファサードのそれぞれの領域に割り当てると色付けが完了します。</a:t>
            </a:r>
            <a:endParaRPr kumimoji="1" lang="en-US" altLang="ja-JP" dirty="0"/>
          </a:p>
          <a:p>
            <a:r>
              <a:rPr kumimoji="1" lang="ja-JP" altLang="en-US" dirty="0"/>
              <a:t>ここまでがファサードの生成部分になります。</a:t>
            </a:r>
            <a:endParaRPr kumimoji="1" lang="en-US" altLang="ja-JP"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46</a:t>
            </a:fld>
            <a:endParaRPr lang="en-US"/>
          </a:p>
        </p:txBody>
      </p:sp>
    </p:spTree>
    <p:extLst>
      <p:ext uri="{BB962C8B-B14F-4D97-AF65-F5344CB8AC3E}">
        <p14:creationId xmlns:p14="http://schemas.microsoft.com/office/powerpoint/2010/main" val="120513101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最後の処理として</a:t>
            </a:r>
            <a:r>
              <a:rPr kumimoji="1" lang="en-US" altLang="ja-JP" dirty="0"/>
              <a:t>LOD1</a:t>
            </a:r>
            <a:r>
              <a:rPr kumimoji="1" lang="ja-JP" altLang="en-US" dirty="0"/>
              <a:t>の再構成を行います。</a:t>
            </a:r>
            <a:endParaRPr kumimoji="1" lang="en-US" altLang="ja-JP" dirty="0"/>
          </a:p>
          <a:p>
            <a:r>
              <a:rPr kumimoji="1" lang="ja-JP" altLang="en-US" dirty="0"/>
              <a:t>再構成については、</a:t>
            </a:r>
            <a:r>
              <a:rPr kumimoji="1" lang="en-US" altLang="ja-JP" dirty="0"/>
              <a:t>3</a:t>
            </a:r>
            <a:r>
              <a:rPr kumimoji="1" lang="ja-JP" altLang="en-US" dirty="0"/>
              <a:t>つの手順から成ります。</a:t>
            </a:r>
            <a:endParaRPr kumimoji="1" lang="en-US" altLang="ja-JP" dirty="0"/>
          </a:p>
          <a:p>
            <a:r>
              <a:rPr kumimoji="1" lang="ja-JP" altLang="en-US" dirty="0"/>
              <a:t>順にご説明します。</a:t>
            </a:r>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47</a:t>
            </a:fld>
            <a:endParaRPr lang="en-US"/>
          </a:p>
        </p:txBody>
      </p:sp>
    </p:spTree>
    <p:extLst>
      <p:ext uri="{BB962C8B-B14F-4D97-AF65-F5344CB8AC3E}">
        <p14:creationId xmlns:p14="http://schemas.microsoft.com/office/powerpoint/2010/main" val="225130745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最初は側面の再構成から始めます。</a:t>
            </a:r>
            <a:endParaRPr kumimoji="1" lang="en-US" altLang="ja-JP" dirty="0"/>
          </a:p>
          <a:p>
            <a:r>
              <a:rPr kumimoji="1" lang="ja-JP" altLang="en-US" dirty="0"/>
              <a:t>側面は元の</a:t>
            </a:r>
            <a:r>
              <a:rPr kumimoji="1" lang="en-US" altLang="ja-JP" dirty="0"/>
              <a:t>LOD1</a:t>
            </a:r>
            <a:r>
              <a:rPr kumimoji="1" lang="ja-JP" altLang="en-US" dirty="0"/>
              <a:t>の情報と生成されたファサードから作成します。</a:t>
            </a:r>
            <a:endParaRPr kumimoji="1" lang="en-US" altLang="ja-JP" dirty="0"/>
          </a:p>
          <a:p>
            <a:r>
              <a:rPr kumimoji="1" lang="ja-JP" altLang="en-US" dirty="0"/>
              <a:t>元の</a:t>
            </a:r>
            <a:r>
              <a:rPr kumimoji="1" lang="en-US" altLang="ja-JP" dirty="0"/>
              <a:t>LOD1</a:t>
            </a:r>
            <a:r>
              <a:rPr kumimoji="1" lang="ja-JP" altLang="en-US" dirty="0"/>
              <a:t>の情報とは、「高さ」「各側面の中点」「各側面の法線」「各側面の幅の長さ」です。</a:t>
            </a:r>
            <a:endParaRPr kumimoji="1" lang="en-US" altLang="ja-JP" dirty="0"/>
          </a:p>
          <a:p>
            <a:r>
              <a:rPr kumimoji="1" lang="ja-JP" altLang="en-US" dirty="0"/>
              <a:t>これらを組み合わせて生成されたファサードを中点部分に繰り返し配置していきます。</a:t>
            </a:r>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48</a:t>
            </a:fld>
            <a:endParaRPr lang="en-US"/>
          </a:p>
        </p:txBody>
      </p:sp>
    </p:spTree>
    <p:extLst>
      <p:ext uri="{BB962C8B-B14F-4D97-AF65-F5344CB8AC3E}">
        <p14:creationId xmlns:p14="http://schemas.microsoft.com/office/powerpoint/2010/main" val="89911326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次に底面と上面の再構成です。</a:t>
            </a:r>
            <a:endParaRPr kumimoji="1" lang="en-US" altLang="ja-JP" dirty="0"/>
          </a:p>
          <a:p>
            <a:r>
              <a:rPr kumimoji="1" lang="ja-JP" altLang="en-US" dirty="0"/>
              <a:t>これは元の</a:t>
            </a:r>
            <a:r>
              <a:rPr kumimoji="1" lang="en-US" altLang="ja-JP" dirty="0"/>
              <a:t>LOD1</a:t>
            </a:r>
            <a:r>
              <a:rPr kumimoji="1" lang="ja-JP" altLang="en-US" dirty="0"/>
              <a:t>の底面と上面を用いるため、その部分を抜き出して壁の色を付与します。</a:t>
            </a:r>
            <a:endParaRPr kumimoji="1" lang="en-US" altLang="ja-JP" dirty="0"/>
          </a:p>
          <a:p>
            <a:r>
              <a:rPr kumimoji="1" lang="ja-JP" altLang="en-US" dirty="0"/>
              <a:t>抜き出した部分とさきほどの結果をマージして基本的な再構成は完了です。</a:t>
            </a:r>
            <a:endParaRPr kumimoji="1" lang="en-US" altLang="ja-JP"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49</a:t>
            </a:fld>
            <a:endParaRPr lang="en-US"/>
          </a:p>
        </p:txBody>
      </p:sp>
    </p:spTree>
    <p:extLst>
      <p:ext uri="{BB962C8B-B14F-4D97-AF65-F5344CB8AC3E}">
        <p14:creationId xmlns:p14="http://schemas.microsoft.com/office/powerpoint/2010/main" val="3005555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まずは</a:t>
            </a:r>
            <a:r>
              <a:rPr kumimoji="1" lang="en-US" altLang="ja-JP" dirty="0"/>
              <a:t>Project PLATEAU</a:t>
            </a:r>
            <a:r>
              <a:rPr kumimoji="1" lang="ja-JP" altLang="en-US" dirty="0"/>
              <a:t>の紹介です。</a:t>
            </a:r>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5</a:t>
            </a:fld>
            <a:endParaRPr lang="en-US"/>
          </a:p>
        </p:txBody>
      </p:sp>
    </p:spTree>
    <p:extLst>
      <p:ext uri="{BB962C8B-B14F-4D97-AF65-F5344CB8AC3E}">
        <p14:creationId xmlns:p14="http://schemas.microsoft.com/office/powerpoint/2010/main" val="2518109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最後に一定の条件で単色のファサードを表示する処理を行います。</a:t>
            </a:r>
            <a:endParaRPr kumimoji="1" lang="en-US" altLang="ja-JP" dirty="0"/>
          </a:p>
          <a:p>
            <a:r>
              <a:rPr kumimoji="1" lang="ja-JP" altLang="en-US" dirty="0"/>
              <a:t>これは建物ごとで各側面の幅の長さにバラつきがあるため、短い場合だと不自然な見た目になることがあります。そのため、壁の色だけ表示するようにしています。</a:t>
            </a:r>
            <a:endParaRPr kumimoji="1" lang="en-US" altLang="ja-JP" dirty="0"/>
          </a:p>
          <a:p>
            <a:r>
              <a:rPr kumimoji="1" lang="ja-JP" altLang="en-US" dirty="0"/>
              <a:t>一定の条件というのは、各側面の幅の長さが幅の平均の半分の長さより小さいときです。</a:t>
            </a:r>
            <a:endParaRPr kumimoji="1" lang="en-US" altLang="ja-JP" dirty="0"/>
          </a:p>
          <a:p>
            <a:r>
              <a:rPr kumimoji="1" lang="ja-JP" altLang="en-US" dirty="0"/>
              <a:t>以上が具体的な</a:t>
            </a:r>
            <a:r>
              <a:rPr kumimoji="1" lang="en-US" altLang="ja-JP" dirty="0"/>
              <a:t>Procedural PLATEAU</a:t>
            </a:r>
            <a:r>
              <a:rPr kumimoji="1" lang="ja-JP" altLang="en-US" dirty="0"/>
              <a:t>の流れになります。</a:t>
            </a:r>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50</a:t>
            </a:fld>
            <a:endParaRPr lang="en-US"/>
          </a:p>
        </p:txBody>
      </p:sp>
    </p:spTree>
    <p:extLst>
      <p:ext uri="{BB962C8B-B14F-4D97-AF65-F5344CB8AC3E}">
        <p14:creationId xmlns:p14="http://schemas.microsoft.com/office/powerpoint/2010/main" val="330817263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それでは、最終的な結果を見ていきます。</a:t>
            </a:r>
            <a:endParaRPr kumimoji="1" lang="en-US" altLang="ja-JP" dirty="0"/>
          </a:p>
          <a:p>
            <a:r>
              <a:rPr kumimoji="1" lang="ja-JP" altLang="en-US" dirty="0"/>
              <a:t>こちらが、オリジナルの</a:t>
            </a:r>
            <a:r>
              <a:rPr kumimoji="1" lang="en-US" altLang="ja-JP" dirty="0"/>
              <a:t>LOD1</a:t>
            </a:r>
            <a:r>
              <a:rPr kumimoji="1" lang="ja-JP" altLang="en-US" dirty="0"/>
              <a:t>モデルになります。</a:t>
            </a:r>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51</a:t>
            </a:fld>
            <a:endParaRPr lang="en-US"/>
          </a:p>
        </p:txBody>
      </p:sp>
    </p:spTree>
    <p:extLst>
      <p:ext uri="{BB962C8B-B14F-4D97-AF65-F5344CB8AC3E}">
        <p14:creationId xmlns:p14="http://schemas.microsoft.com/office/powerpoint/2010/main" val="331273785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それでこちらが</a:t>
            </a:r>
            <a:r>
              <a:rPr kumimoji="1" lang="en-US" altLang="ja-JP" dirty="0"/>
              <a:t>Procedural PLATEAU</a:t>
            </a:r>
            <a:r>
              <a:rPr kumimoji="1" lang="ja-JP" altLang="en-US" dirty="0"/>
              <a:t>で再構成した</a:t>
            </a:r>
            <a:r>
              <a:rPr kumimoji="1" lang="en-US" altLang="ja-JP" dirty="0"/>
              <a:t>LOD1</a:t>
            </a:r>
            <a:r>
              <a:rPr kumimoji="1" lang="ja-JP" altLang="en-US" dirty="0"/>
              <a:t>モデルになります。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52</a:t>
            </a:fld>
            <a:endParaRPr lang="en-US"/>
          </a:p>
        </p:txBody>
      </p:sp>
    </p:spTree>
    <p:extLst>
      <p:ext uri="{BB962C8B-B14F-4D97-AF65-F5344CB8AC3E}">
        <p14:creationId xmlns:p14="http://schemas.microsoft.com/office/powerpoint/2010/main" val="383427038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両者を重ねて、オリジナルの</a:t>
            </a:r>
            <a:r>
              <a:rPr kumimoji="1" lang="en-US" altLang="ja-JP" dirty="0"/>
              <a:t>LOD1</a:t>
            </a:r>
            <a:r>
              <a:rPr kumimoji="1" lang="ja-JP" altLang="en-US" dirty="0"/>
              <a:t>と再構成した</a:t>
            </a:r>
            <a:r>
              <a:rPr kumimoji="1" lang="en-US" altLang="ja-JP" dirty="0"/>
              <a:t>LOD1</a:t>
            </a:r>
            <a:r>
              <a:rPr kumimoji="1" lang="ja-JP" altLang="en-US" dirty="0"/>
              <a:t>を比べると、形状はそのままで品質（位置情報）に影響を与えず、</a:t>
            </a:r>
            <a:r>
              <a:rPr kumimoji="1" lang="en-US" altLang="ja-JP" dirty="0"/>
              <a:t>LOD1</a:t>
            </a:r>
            <a:r>
              <a:rPr kumimoji="1" lang="ja-JP" altLang="en-US" dirty="0"/>
              <a:t>を再構成できていることがわかると思います。</a:t>
            </a:r>
            <a:endParaRPr kumimoji="1" lang="en-US" altLang="ja-JP" dirty="0"/>
          </a:p>
          <a:p>
            <a:r>
              <a:rPr kumimoji="1" lang="ja-JP" altLang="en-US" dirty="0"/>
              <a:t>また、実画像データが不足する中でも、</a:t>
            </a:r>
            <a:r>
              <a:rPr kumimoji="1" lang="en-US" altLang="ja-JP" dirty="0"/>
              <a:t>PLATEAU</a:t>
            </a:r>
            <a:r>
              <a:rPr kumimoji="1" lang="ja-JP" altLang="en-US" dirty="0"/>
              <a:t>内のデータを活用することで直感的に建物らしさを表現できることを確認しました。</a:t>
            </a:r>
            <a:endParaRPr kumimoji="1" lang="en-US" altLang="ja-JP"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53</a:t>
            </a:fld>
            <a:endParaRPr lang="en-US"/>
          </a:p>
        </p:txBody>
      </p:sp>
    </p:spTree>
    <p:extLst>
      <p:ext uri="{BB962C8B-B14F-4D97-AF65-F5344CB8AC3E}">
        <p14:creationId xmlns:p14="http://schemas.microsoft.com/office/powerpoint/2010/main" val="1287897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次に</a:t>
            </a:r>
            <a:r>
              <a:rPr kumimoji="1" lang="en-US" altLang="ja-JP" dirty="0"/>
              <a:t>Blender</a:t>
            </a:r>
            <a:r>
              <a:rPr kumimoji="1" lang="ja-JP" altLang="en-US" dirty="0"/>
              <a:t>アドオンでの手続き自動化についてご説明します。</a:t>
            </a:r>
            <a:endParaRPr kumimoji="1" lang="en-US" altLang="ja-JP"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54</a:t>
            </a:fld>
            <a:endParaRPr lang="en-US"/>
          </a:p>
        </p:txBody>
      </p:sp>
    </p:spTree>
    <p:extLst>
      <p:ext uri="{BB962C8B-B14F-4D97-AF65-F5344CB8AC3E}">
        <p14:creationId xmlns:p14="http://schemas.microsoft.com/office/powerpoint/2010/main" val="94246127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まず</a:t>
            </a:r>
            <a:r>
              <a:rPr kumimoji="1" lang="en-US" altLang="ja-JP" dirty="0"/>
              <a:t>Blender</a:t>
            </a:r>
            <a:r>
              <a:rPr kumimoji="1" lang="ja-JP" altLang="en-US" dirty="0"/>
              <a:t>アドオンの開発経緯についてお話します。</a:t>
            </a:r>
            <a:endParaRPr kumimoji="1" lang="en-US" altLang="ja-JP" dirty="0"/>
          </a:p>
          <a:p>
            <a:r>
              <a:rPr kumimoji="1" lang="ja-JP" altLang="en-US" dirty="0"/>
              <a:t>結論から言いますと、建物の数が多いことです。</a:t>
            </a:r>
            <a:endParaRPr kumimoji="1" lang="en-US" altLang="ja-JP" dirty="0"/>
          </a:p>
          <a:p>
            <a:r>
              <a:rPr kumimoji="1" lang="en-US" altLang="ja-JP" dirty="0"/>
              <a:t>PLATEAU</a:t>
            </a:r>
            <a:r>
              <a:rPr kumimoji="1" lang="ja-JP" altLang="en-US" dirty="0"/>
              <a:t>の建物データは約</a:t>
            </a:r>
            <a:r>
              <a:rPr kumimoji="1" lang="en-US" altLang="ja-JP" dirty="0"/>
              <a:t>1km</a:t>
            </a:r>
            <a:r>
              <a:rPr kumimoji="1" lang="ja-JP" altLang="en-US" dirty="0"/>
              <a:t>四方ごとにデータ化されており、都市部では数千単位の建物があります。</a:t>
            </a:r>
            <a:endParaRPr kumimoji="1" lang="en-US" altLang="ja-JP" dirty="0"/>
          </a:p>
          <a:p>
            <a:r>
              <a:rPr kumimoji="1" lang="ja-JP" altLang="en-US" dirty="0"/>
              <a:t>このすべての建物に対して、手動でテクスチャ付き</a:t>
            </a:r>
            <a:r>
              <a:rPr kumimoji="1" lang="en-US" altLang="ja-JP" dirty="0"/>
              <a:t>LOD1</a:t>
            </a:r>
            <a:r>
              <a:rPr kumimoji="1" lang="ja-JP" altLang="en-US" dirty="0"/>
              <a:t>を作るのは大変ですので、アドオンで自動化をしていきます。</a:t>
            </a:r>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55</a:t>
            </a:fld>
            <a:endParaRPr lang="en-US"/>
          </a:p>
        </p:txBody>
      </p:sp>
    </p:spTree>
    <p:extLst>
      <p:ext uri="{BB962C8B-B14F-4D97-AF65-F5344CB8AC3E}">
        <p14:creationId xmlns:p14="http://schemas.microsoft.com/office/powerpoint/2010/main" val="31712212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こちらが</a:t>
            </a:r>
            <a:r>
              <a:rPr kumimoji="1" lang="en-US" altLang="ja-JP" dirty="0"/>
              <a:t>Blender</a:t>
            </a:r>
            <a:r>
              <a:rPr kumimoji="1" lang="ja-JP" altLang="en-US" dirty="0"/>
              <a:t>アドオンの概要になります。</a:t>
            </a:r>
            <a:endParaRPr kumimoji="1" lang="en-US" altLang="ja-JP" dirty="0"/>
          </a:p>
          <a:p>
            <a:r>
              <a:rPr kumimoji="1" lang="ja-JP" altLang="en-US" dirty="0"/>
              <a:t>アドオンの処理内容としては、</a:t>
            </a:r>
            <a:r>
              <a:rPr kumimoji="1" lang="en-US" altLang="ja-JP" dirty="0"/>
              <a:t>LOD1</a:t>
            </a:r>
            <a:r>
              <a:rPr kumimoji="1" lang="ja-JP" altLang="en-US" dirty="0"/>
              <a:t>のインポート、</a:t>
            </a:r>
            <a:r>
              <a:rPr kumimoji="1" lang="en-US" altLang="ja-JP" dirty="0"/>
              <a:t>LOD1</a:t>
            </a:r>
            <a:r>
              <a:rPr kumimoji="1" lang="ja-JP" altLang="en-US" dirty="0"/>
              <a:t>に対して</a:t>
            </a:r>
            <a:r>
              <a:rPr kumimoji="1" lang="en-US" altLang="ja-JP" dirty="0"/>
              <a:t>Procedural PLATEAU</a:t>
            </a:r>
            <a:r>
              <a:rPr kumimoji="1" lang="ja-JP" altLang="en-US" dirty="0"/>
              <a:t>の適用、ファサードのベイク、テクスチャマッピングの順に処理していきます。</a:t>
            </a:r>
            <a:endParaRPr kumimoji="1" lang="en-US" altLang="ja-JP"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56</a:t>
            </a:fld>
            <a:endParaRPr lang="en-US"/>
          </a:p>
        </p:txBody>
      </p:sp>
    </p:spTree>
    <p:extLst>
      <p:ext uri="{BB962C8B-B14F-4D97-AF65-F5344CB8AC3E}">
        <p14:creationId xmlns:p14="http://schemas.microsoft.com/office/powerpoint/2010/main" val="354638595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本セッションでは時間の都合上、ファサードのベイクとテクスチャマッピングの処理についてご説明します。</a:t>
            </a:r>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57</a:t>
            </a:fld>
            <a:endParaRPr lang="en-US"/>
          </a:p>
        </p:txBody>
      </p:sp>
    </p:spTree>
    <p:extLst>
      <p:ext uri="{BB962C8B-B14F-4D97-AF65-F5344CB8AC3E}">
        <p14:creationId xmlns:p14="http://schemas.microsoft.com/office/powerpoint/2010/main" val="61217905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それではまずはファサードのベイクについてです。</a:t>
            </a:r>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58</a:t>
            </a:fld>
            <a:endParaRPr lang="en-US"/>
          </a:p>
        </p:txBody>
      </p:sp>
    </p:spTree>
    <p:extLst>
      <p:ext uri="{BB962C8B-B14F-4D97-AF65-F5344CB8AC3E}">
        <p14:creationId xmlns:p14="http://schemas.microsoft.com/office/powerpoint/2010/main" val="76242490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これからファサードのベイクの手順をご説明していきますが、最初にベイクする理由について簡単にお話します。</a:t>
            </a:r>
            <a:endParaRPr kumimoji="1" lang="en-US" altLang="ja-JP" dirty="0"/>
          </a:p>
          <a:p>
            <a:r>
              <a:rPr kumimoji="1" lang="ja-JP" altLang="en-US" dirty="0"/>
              <a:t>これも簡単に言いますと、</a:t>
            </a:r>
            <a:r>
              <a:rPr kumimoji="1" lang="en-US" altLang="ja-JP" dirty="0"/>
              <a:t>LOD1</a:t>
            </a:r>
            <a:r>
              <a:rPr kumimoji="1" lang="ja-JP" altLang="en-US" dirty="0"/>
              <a:t>の軽量さを維持したいためです。</a:t>
            </a:r>
            <a:endParaRPr kumimoji="1" lang="en-US" altLang="ja-JP" dirty="0"/>
          </a:p>
          <a:p>
            <a:r>
              <a:rPr kumimoji="1" lang="ja-JP" altLang="en-US" dirty="0"/>
              <a:t>左側の図は元の</a:t>
            </a:r>
            <a:r>
              <a:rPr kumimoji="1" lang="en-US" altLang="ja-JP" dirty="0"/>
              <a:t>LOD1</a:t>
            </a:r>
            <a:r>
              <a:rPr kumimoji="1" lang="ja-JP" altLang="en-US" dirty="0"/>
              <a:t>、右側の図は</a:t>
            </a:r>
            <a:r>
              <a:rPr kumimoji="1" lang="en-US" altLang="ja-JP" dirty="0"/>
              <a:t>Procedural PLATEAU</a:t>
            </a:r>
            <a:r>
              <a:rPr kumimoji="1" lang="ja-JP" altLang="en-US" dirty="0"/>
              <a:t>で再構成した</a:t>
            </a:r>
            <a:r>
              <a:rPr kumimoji="1" lang="en-US" altLang="ja-JP" dirty="0"/>
              <a:t>LOD1</a:t>
            </a:r>
            <a:r>
              <a:rPr kumimoji="1" lang="ja-JP" altLang="en-US" dirty="0"/>
              <a:t>になります。</a:t>
            </a:r>
            <a:endParaRPr kumimoji="1" lang="en-US" altLang="ja-JP" dirty="0"/>
          </a:p>
          <a:p>
            <a:r>
              <a:rPr kumimoji="1" lang="ja-JP" altLang="en-US" dirty="0"/>
              <a:t>ジオメトリ量を比べると、明らかに再構成した</a:t>
            </a:r>
            <a:r>
              <a:rPr kumimoji="1" lang="en-US" altLang="ja-JP" dirty="0"/>
              <a:t>LOD1</a:t>
            </a:r>
            <a:r>
              <a:rPr kumimoji="1" lang="ja-JP" altLang="en-US" dirty="0"/>
              <a:t>の方が多いことがわかります。</a:t>
            </a:r>
            <a:endParaRPr kumimoji="1" lang="en-US" altLang="ja-JP" dirty="0"/>
          </a:p>
          <a:p>
            <a:r>
              <a:rPr kumimoji="1" lang="ja-JP" altLang="en-US" dirty="0"/>
              <a:t>最終的に欲しいのは外観のテクスチャですので、ジオメトリ量が増えることはあまり望ましくありません。</a:t>
            </a:r>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59</a:t>
            </a:fld>
            <a:endParaRPr lang="en-US"/>
          </a:p>
        </p:txBody>
      </p:sp>
    </p:spTree>
    <p:extLst>
      <p:ext uri="{BB962C8B-B14F-4D97-AF65-F5344CB8AC3E}">
        <p14:creationId xmlns:p14="http://schemas.microsoft.com/office/powerpoint/2010/main" val="23207813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Project PLATEAU</a:t>
            </a:r>
            <a:r>
              <a:rPr kumimoji="1" lang="ja-JP" altLang="en-US" dirty="0"/>
              <a:t>は国土交通省が主導して日本全国の</a:t>
            </a:r>
            <a:r>
              <a:rPr kumimoji="1" lang="en-US" altLang="ja-JP" dirty="0"/>
              <a:t>3D</a:t>
            </a:r>
            <a:r>
              <a:rPr kumimoji="1" lang="ja-JP" altLang="en-US" dirty="0"/>
              <a:t>都市モデルを整備・活用・オープンデータ化するプロジェクトです。</a:t>
            </a:r>
            <a:endParaRPr kumimoji="1" lang="en-US" altLang="ja-JP" dirty="0"/>
          </a:p>
          <a:p>
            <a:r>
              <a:rPr kumimoji="1" lang="en-US" altLang="ja-JP" dirty="0"/>
              <a:t>2020</a:t>
            </a:r>
            <a:r>
              <a:rPr kumimoji="1" lang="ja-JP" altLang="en-US" dirty="0"/>
              <a:t>年にスタートしたプロジェクトですが、まちづくりやドローン、防災など様々なソリューション開発が進められています。</a:t>
            </a:r>
            <a:endParaRPr kumimoji="1" lang="en-US" altLang="ja-JP"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6</a:t>
            </a:fld>
            <a:endParaRPr lang="en-US"/>
          </a:p>
        </p:txBody>
      </p:sp>
    </p:spTree>
    <p:extLst>
      <p:ext uri="{BB962C8B-B14F-4D97-AF65-F5344CB8AC3E}">
        <p14:creationId xmlns:p14="http://schemas.microsoft.com/office/powerpoint/2010/main" val="43666162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そのため、元の</a:t>
            </a:r>
            <a:r>
              <a:rPr kumimoji="1" lang="en-US" altLang="ja-JP" dirty="0"/>
              <a:t>LOD1</a:t>
            </a:r>
            <a:r>
              <a:rPr kumimoji="1" lang="ja-JP" altLang="en-US" dirty="0"/>
              <a:t>のジオメトリ量と同等の建物に対して、テクスチャマッピングすることで</a:t>
            </a:r>
            <a:r>
              <a:rPr kumimoji="1" lang="en-US" altLang="ja-JP" dirty="0"/>
              <a:t>LOD1</a:t>
            </a:r>
            <a:r>
              <a:rPr kumimoji="1" lang="ja-JP" altLang="en-US" dirty="0"/>
              <a:t>の軽量さを維持します。</a:t>
            </a:r>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60</a:t>
            </a:fld>
            <a:endParaRPr lang="en-US"/>
          </a:p>
        </p:txBody>
      </p:sp>
    </p:spTree>
    <p:extLst>
      <p:ext uri="{BB962C8B-B14F-4D97-AF65-F5344CB8AC3E}">
        <p14:creationId xmlns:p14="http://schemas.microsoft.com/office/powerpoint/2010/main" val="201934111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では再構築した建物をファサードに戻します。</a:t>
            </a:r>
            <a:endParaRPr kumimoji="1" lang="en-US" altLang="ja-JP" dirty="0"/>
          </a:p>
          <a:p>
            <a:r>
              <a:rPr kumimoji="1" lang="ja-JP" altLang="en-US" dirty="0"/>
              <a:t>この時、ファサードの縦横はそれぞれ</a:t>
            </a:r>
            <a:r>
              <a:rPr kumimoji="1" lang="en-US" altLang="ja-JP" dirty="0"/>
              <a:t>1m</a:t>
            </a:r>
            <a:r>
              <a:rPr kumimoji="1" lang="ja-JP" altLang="en-US" dirty="0"/>
              <a:t>で正方形になります。</a:t>
            </a:r>
            <a:endParaRPr kumimoji="1" lang="en-US" altLang="ja-JP" dirty="0"/>
          </a:p>
          <a:p>
            <a:r>
              <a:rPr kumimoji="1" lang="en-US" altLang="ja-JP" dirty="0"/>
              <a:t>Procedural PLATEAU</a:t>
            </a:r>
            <a:r>
              <a:rPr kumimoji="1" lang="ja-JP" altLang="en-US" dirty="0"/>
              <a:t>の処理で言うと、</a:t>
            </a:r>
            <a:r>
              <a:rPr kumimoji="1" lang="en-US" altLang="ja-JP" dirty="0"/>
              <a:t>LOD1</a:t>
            </a:r>
            <a:r>
              <a:rPr kumimoji="1" lang="ja-JP" altLang="en-US" dirty="0"/>
              <a:t>の再構成からファサードの生成に逆戻りしているイメージです。</a:t>
            </a:r>
            <a:endParaRPr kumimoji="1" lang="en-US" altLang="ja-JP" dirty="0"/>
          </a:p>
          <a:p>
            <a:r>
              <a:rPr kumimoji="1" lang="ja-JP" altLang="en-US" dirty="0"/>
              <a:t>当然、窓やドアの伸び縮みはありますが、建物にすれば元通りなので、このファサードをベイクしていきます。</a:t>
            </a:r>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61</a:t>
            </a:fld>
            <a:endParaRPr lang="en-US"/>
          </a:p>
        </p:txBody>
      </p:sp>
    </p:spTree>
    <p:extLst>
      <p:ext uri="{BB962C8B-B14F-4D97-AF65-F5344CB8AC3E}">
        <p14:creationId xmlns:p14="http://schemas.microsoft.com/office/powerpoint/2010/main" val="162302305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ベイクの設定については、レンダリングエンジンを</a:t>
            </a:r>
            <a:r>
              <a:rPr kumimoji="1" lang="en-US" altLang="ja-JP" dirty="0"/>
              <a:t>Cycles</a:t>
            </a:r>
            <a:r>
              <a:rPr kumimoji="1" lang="ja-JP" altLang="en-US" dirty="0"/>
              <a:t>にして、サンプル数を</a:t>
            </a:r>
            <a:r>
              <a:rPr kumimoji="1" lang="en-US" altLang="ja-JP" dirty="0"/>
              <a:t>1</a:t>
            </a:r>
            <a:r>
              <a:rPr kumimoji="1" lang="ja-JP" altLang="en-US" dirty="0"/>
              <a:t>に設定しています。</a:t>
            </a:r>
            <a:endParaRPr kumimoji="1" lang="en-US" altLang="ja-JP" dirty="0"/>
          </a:p>
          <a:p>
            <a:r>
              <a:rPr kumimoji="1" lang="ja-JP" altLang="en-US" dirty="0"/>
              <a:t>今回は単純な色しかありませんので、サンプル数が</a:t>
            </a:r>
            <a:r>
              <a:rPr kumimoji="1" lang="en-US" altLang="ja-JP" dirty="0"/>
              <a:t>1</a:t>
            </a:r>
            <a:r>
              <a:rPr kumimoji="1" lang="ja-JP" altLang="en-US" dirty="0"/>
              <a:t>でも問題ありません。</a:t>
            </a:r>
            <a:endParaRPr kumimoji="1" lang="en-US" altLang="ja-JP" dirty="0"/>
          </a:p>
          <a:p>
            <a:r>
              <a:rPr kumimoji="1" lang="ja-JP" altLang="en-US" dirty="0"/>
              <a:t>それと、ベイクタイプを</a:t>
            </a:r>
            <a:r>
              <a:rPr kumimoji="1" lang="en-US" altLang="ja-JP" dirty="0"/>
              <a:t>DIFFUSE</a:t>
            </a:r>
            <a:r>
              <a:rPr kumimoji="1" lang="ja-JP" altLang="en-US" dirty="0"/>
              <a:t>にして、アルベドのみを使用しています。</a:t>
            </a:r>
            <a:endParaRPr kumimoji="1" lang="en-US" altLang="ja-JP" dirty="0"/>
          </a:p>
          <a:p>
            <a:r>
              <a:rPr kumimoji="1" lang="ja-JP" altLang="en-US" dirty="0"/>
              <a:t>こちらも直接光や間接光などの要素は必要ないので、除いています。</a:t>
            </a:r>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62</a:t>
            </a:fld>
            <a:endParaRPr lang="en-US"/>
          </a:p>
        </p:txBody>
      </p:sp>
    </p:spTree>
    <p:extLst>
      <p:ext uri="{BB962C8B-B14F-4D97-AF65-F5344CB8AC3E}">
        <p14:creationId xmlns:p14="http://schemas.microsoft.com/office/powerpoint/2010/main" val="89379405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ファサードの</a:t>
            </a:r>
            <a:r>
              <a:rPr kumimoji="1" lang="en-US" altLang="ja-JP" dirty="0"/>
              <a:t>UV</a:t>
            </a:r>
            <a:r>
              <a:rPr kumimoji="1" lang="ja-JP" altLang="en-US" dirty="0"/>
              <a:t>展開ですが、これはファサード全体を</a:t>
            </a:r>
            <a:r>
              <a:rPr kumimoji="1" lang="en-US" altLang="ja-JP" dirty="0"/>
              <a:t>1</a:t>
            </a:r>
            <a:r>
              <a:rPr kumimoji="1" lang="ja-JP" altLang="en-US" dirty="0"/>
              <a:t>つの画像として考えます。</a:t>
            </a:r>
            <a:endParaRPr kumimoji="1" lang="en-US" altLang="ja-JP" dirty="0"/>
          </a:p>
          <a:p>
            <a:r>
              <a:rPr kumimoji="1" lang="ja-JP" altLang="en-US" dirty="0"/>
              <a:t>そうするために、ファサードを真上から見た状態で</a:t>
            </a:r>
            <a:r>
              <a:rPr kumimoji="1" lang="en-US" altLang="ja-JP" dirty="0"/>
              <a:t>UV</a:t>
            </a:r>
            <a:r>
              <a:rPr kumimoji="1" lang="ja-JP" altLang="en-US" dirty="0"/>
              <a:t>展開を行います。</a:t>
            </a:r>
            <a:endParaRPr kumimoji="1" lang="en-US" altLang="ja-JP" dirty="0"/>
          </a:p>
          <a:p>
            <a:r>
              <a:rPr kumimoji="1" lang="ja-JP" altLang="en-US" dirty="0"/>
              <a:t>図の左側が</a:t>
            </a:r>
            <a:r>
              <a:rPr kumimoji="1" lang="en-US" altLang="ja-JP" dirty="0"/>
              <a:t>UV</a:t>
            </a:r>
            <a:r>
              <a:rPr kumimoji="1" lang="ja-JP" altLang="en-US" dirty="0"/>
              <a:t>展開の結果になります。</a:t>
            </a:r>
            <a:endParaRPr kumimoji="1" lang="en-US" altLang="ja-JP" dirty="0"/>
          </a:p>
          <a:p>
            <a:r>
              <a:rPr kumimoji="1" lang="ja-JP" altLang="en-US" dirty="0"/>
              <a:t>テクスチャ全体が</a:t>
            </a:r>
            <a:r>
              <a:rPr kumimoji="1" lang="en-US" altLang="ja-JP" dirty="0"/>
              <a:t>1</a:t>
            </a:r>
            <a:r>
              <a:rPr kumimoji="1" lang="ja-JP" altLang="en-US" dirty="0"/>
              <a:t>枚の画像となるようにしていきます。</a:t>
            </a:r>
            <a:endParaRPr kumimoji="1" lang="en-US" altLang="ja-JP"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63</a:t>
            </a:fld>
            <a:endParaRPr lang="en-US"/>
          </a:p>
        </p:txBody>
      </p:sp>
    </p:spTree>
    <p:extLst>
      <p:ext uri="{BB962C8B-B14F-4D97-AF65-F5344CB8AC3E}">
        <p14:creationId xmlns:p14="http://schemas.microsoft.com/office/powerpoint/2010/main" val="43310718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そして、ファサードをベイクします。</a:t>
            </a:r>
            <a:endParaRPr kumimoji="1" lang="en-US" altLang="ja-JP" dirty="0"/>
          </a:p>
          <a:p>
            <a:r>
              <a:rPr kumimoji="1" lang="ja-JP" altLang="en-US" dirty="0"/>
              <a:t>ベイクするときの解像度は</a:t>
            </a:r>
            <a:r>
              <a:rPr kumimoji="1" lang="en-US" altLang="ja-JP" dirty="0"/>
              <a:t>256x256</a:t>
            </a:r>
            <a:r>
              <a:rPr kumimoji="1" lang="ja-JP" altLang="en-US" dirty="0"/>
              <a:t>の固定長にしています。</a:t>
            </a:r>
            <a:endParaRPr kumimoji="1" lang="en-US" altLang="ja-JP" dirty="0"/>
          </a:p>
          <a:p>
            <a:r>
              <a:rPr kumimoji="1" lang="ja-JP" altLang="en-US" dirty="0"/>
              <a:t>実際には、これらの処理は</a:t>
            </a:r>
            <a:r>
              <a:rPr kumimoji="1" lang="en-US" altLang="ja-JP" dirty="0"/>
              <a:t>Blender</a:t>
            </a:r>
            <a:r>
              <a:rPr kumimoji="1" lang="ja-JP" altLang="en-US" dirty="0"/>
              <a:t>のアドオンで自動的に処理します。</a:t>
            </a:r>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64</a:t>
            </a:fld>
            <a:endParaRPr lang="en-US"/>
          </a:p>
        </p:txBody>
      </p:sp>
    </p:spTree>
    <p:extLst>
      <p:ext uri="{BB962C8B-B14F-4D97-AF65-F5344CB8AC3E}">
        <p14:creationId xmlns:p14="http://schemas.microsoft.com/office/powerpoint/2010/main" val="390573406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次にテクスチャマッピングの処理についてご説明します。</a:t>
            </a:r>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65</a:t>
            </a:fld>
            <a:endParaRPr lang="en-US"/>
          </a:p>
        </p:txBody>
      </p:sp>
    </p:spTree>
    <p:extLst>
      <p:ext uri="{BB962C8B-B14F-4D97-AF65-F5344CB8AC3E}">
        <p14:creationId xmlns:p14="http://schemas.microsoft.com/office/powerpoint/2010/main" val="288985628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元々の</a:t>
            </a:r>
            <a:r>
              <a:rPr kumimoji="1" lang="en-US" altLang="ja-JP" dirty="0"/>
              <a:t>LOD1</a:t>
            </a:r>
            <a:r>
              <a:rPr kumimoji="1" lang="ja-JP" altLang="en-US" dirty="0"/>
              <a:t>には</a:t>
            </a:r>
            <a:r>
              <a:rPr kumimoji="1" lang="en-US" altLang="ja-JP" dirty="0" err="1"/>
              <a:t>uv</a:t>
            </a:r>
            <a:r>
              <a:rPr kumimoji="1" lang="ja-JP" altLang="en-US" dirty="0"/>
              <a:t>座標は設定されていませんので、その値を設定する必要があります。</a:t>
            </a:r>
            <a:endParaRPr kumimoji="1" lang="en-US" altLang="ja-JP" dirty="0"/>
          </a:p>
          <a:p>
            <a:r>
              <a:rPr kumimoji="1" lang="ja-JP" altLang="en-US" dirty="0"/>
              <a:t>そのため、</a:t>
            </a:r>
            <a:r>
              <a:rPr kumimoji="1" lang="en-US" altLang="ja-JP" dirty="0"/>
              <a:t>Geometry Nodes</a:t>
            </a:r>
            <a:r>
              <a:rPr kumimoji="1" lang="ja-JP" altLang="en-US" dirty="0"/>
              <a:t>内で</a:t>
            </a:r>
            <a:r>
              <a:rPr kumimoji="1" lang="en-US" altLang="ja-JP" dirty="0" err="1"/>
              <a:t>uv</a:t>
            </a:r>
            <a:r>
              <a:rPr kumimoji="1" lang="ja-JP" altLang="en-US" dirty="0"/>
              <a:t>座標を設定した平面を作成します。</a:t>
            </a:r>
            <a:endParaRPr kumimoji="1" lang="en-US" altLang="ja-JP" dirty="0"/>
          </a:p>
          <a:p>
            <a:r>
              <a:rPr kumimoji="1" lang="ja-JP" altLang="en-US" dirty="0"/>
              <a:t>さきほど、ベイクしたテクスチャをちょうど上から貼り付けるように</a:t>
            </a:r>
            <a:r>
              <a:rPr kumimoji="1" lang="en-US" altLang="ja-JP" dirty="0" err="1"/>
              <a:t>uv</a:t>
            </a:r>
            <a:r>
              <a:rPr kumimoji="1" lang="ja-JP" altLang="en-US" dirty="0"/>
              <a:t>座標を設定します。</a:t>
            </a:r>
            <a:endParaRPr kumimoji="1" lang="en-US" altLang="ja-JP" dirty="0"/>
          </a:p>
          <a:p>
            <a:r>
              <a:rPr kumimoji="1" lang="ja-JP" altLang="en-US" dirty="0"/>
              <a:t>この</a:t>
            </a:r>
            <a:r>
              <a:rPr kumimoji="1" lang="en-US" altLang="ja-JP" dirty="0" err="1"/>
              <a:t>uv</a:t>
            </a:r>
            <a:r>
              <a:rPr kumimoji="1" lang="ja-JP" altLang="en-US" dirty="0"/>
              <a:t>座標は</a:t>
            </a:r>
            <a:r>
              <a:rPr kumimoji="1" lang="en-US" altLang="ja-JP" dirty="0"/>
              <a:t>Geometry Nodes</a:t>
            </a:r>
            <a:r>
              <a:rPr kumimoji="1" lang="ja-JP" altLang="en-US" dirty="0"/>
              <a:t>のアトリビュートに保存します。</a:t>
            </a:r>
            <a:endParaRPr kumimoji="1" lang="en-US" altLang="ja-JP"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66</a:t>
            </a:fld>
            <a:endParaRPr lang="en-US"/>
          </a:p>
        </p:txBody>
      </p:sp>
    </p:spTree>
    <p:extLst>
      <p:ext uri="{BB962C8B-B14F-4D97-AF65-F5344CB8AC3E}">
        <p14:creationId xmlns:p14="http://schemas.microsoft.com/office/powerpoint/2010/main" val="224666876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それで、さきほどの平面を</a:t>
            </a:r>
            <a:r>
              <a:rPr kumimoji="1" lang="en-US" altLang="ja-JP" dirty="0"/>
              <a:t>Procedural PLATEAU</a:t>
            </a:r>
            <a:r>
              <a:rPr kumimoji="1" lang="ja-JP" altLang="en-US" dirty="0"/>
              <a:t>の処理のファサード部分に組み込むことで</a:t>
            </a:r>
            <a:r>
              <a:rPr kumimoji="1" lang="en-US" altLang="ja-JP" dirty="0" err="1"/>
              <a:t>uv</a:t>
            </a:r>
            <a:r>
              <a:rPr kumimoji="1" lang="ja-JP" altLang="en-US" dirty="0"/>
              <a:t>座標を持った</a:t>
            </a:r>
            <a:r>
              <a:rPr kumimoji="1" lang="en-US" altLang="ja-JP" dirty="0"/>
              <a:t>LOD1</a:t>
            </a:r>
            <a:r>
              <a:rPr kumimoji="1" lang="ja-JP" altLang="en-US" dirty="0"/>
              <a:t>ができます。</a:t>
            </a:r>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67</a:t>
            </a:fld>
            <a:endParaRPr lang="en-US"/>
          </a:p>
        </p:txBody>
      </p:sp>
    </p:spTree>
    <p:extLst>
      <p:ext uri="{BB962C8B-B14F-4D97-AF65-F5344CB8AC3E}">
        <p14:creationId xmlns:p14="http://schemas.microsoft.com/office/powerpoint/2010/main" val="79635126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基本的には前のスライドの方法で</a:t>
            </a:r>
            <a:r>
              <a:rPr kumimoji="1" lang="en-US" altLang="ja-JP" dirty="0" err="1"/>
              <a:t>uv</a:t>
            </a:r>
            <a:r>
              <a:rPr kumimoji="1" lang="ja-JP" altLang="en-US" dirty="0"/>
              <a:t>座標を設定すればよいのですが、場合によってはテクスチャの解像度問題に悩まされます。</a:t>
            </a:r>
            <a:endParaRPr kumimoji="1" lang="en-US" altLang="ja-JP" dirty="0"/>
          </a:p>
          <a:p>
            <a:r>
              <a:rPr kumimoji="1" lang="ja-JP" altLang="en-US" dirty="0"/>
              <a:t>スライドの図にある</a:t>
            </a:r>
            <a:r>
              <a:rPr kumimoji="1" lang="en-US" altLang="ja-JP" dirty="0"/>
              <a:t>208m</a:t>
            </a:r>
            <a:r>
              <a:rPr kumimoji="1" lang="ja-JP" altLang="en-US" dirty="0"/>
              <a:t>という高い建物では、窓と窓の間隔が狭くなり、領域が潰れてベイクされてしまいます。</a:t>
            </a:r>
            <a:endParaRPr kumimoji="1" lang="en-US" altLang="ja-JP" dirty="0"/>
          </a:p>
          <a:p>
            <a:r>
              <a:rPr kumimoji="1" lang="ja-JP" altLang="en-US" dirty="0"/>
              <a:t>単純に解像度を上げればある程度改善されますが、良い方法ではありません。</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68</a:t>
            </a:fld>
            <a:endParaRPr lang="en-US"/>
          </a:p>
        </p:txBody>
      </p:sp>
    </p:spTree>
    <p:extLst>
      <p:ext uri="{BB962C8B-B14F-4D97-AF65-F5344CB8AC3E}">
        <p14:creationId xmlns:p14="http://schemas.microsoft.com/office/powerpoint/2010/main" val="105311609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そこで、平面に対して各フロアに頂点を持たせる対応を行います。</a:t>
            </a:r>
            <a:endParaRPr kumimoji="1" lang="en-US" altLang="ja-JP" dirty="0"/>
          </a:p>
          <a:p>
            <a:r>
              <a:rPr kumimoji="1" lang="ja-JP" altLang="en-US" dirty="0"/>
              <a:t>スライドの例ではイメージとして、フロアの数を</a:t>
            </a:r>
            <a:r>
              <a:rPr kumimoji="1" lang="en-US" altLang="ja-JP" dirty="0"/>
              <a:t>4</a:t>
            </a:r>
            <a:r>
              <a:rPr kumimoji="1" lang="ja-JP" altLang="en-US" dirty="0"/>
              <a:t>として、それぞれのフロアに頂点を持たせます。</a:t>
            </a:r>
            <a:endParaRPr kumimoji="1" lang="en-US" altLang="ja-JP" dirty="0"/>
          </a:p>
          <a:p>
            <a:r>
              <a:rPr kumimoji="1" lang="ja-JP" altLang="en-US" dirty="0"/>
              <a:t>そこに、</a:t>
            </a:r>
            <a:r>
              <a:rPr kumimoji="1" lang="en-US" altLang="ja-JP" dirty="0"/>
              <a:t>1</a:t>
            </a:r>
            <a:r>
              <a:rPr kumimoji="1" lang="ja-JP" altLang="en-US" dirty="0"/>
              <a:t>フロア当たりの窓とドアのテクスチャを用意して、それぞれの領域の</a:t>
            </a:r>
            <a:r>
              <a:rPr kumimoji="1" lang="en-US" altLang="ja-JP" dirty="0" err="1"/>
              <a:t>uv</a:t>
            </a:r>
            <a:r>
              <a:rPr kumimoji="1" lang="ja-JP" altLang="en-US" dirty="0"/>
              <a:t>座標を各頂点に設定します。</a:t>
            </a:r>
            <a:endParaRPr kumimoji="1" lang="en-US" altLang="ja-JP" dirty="0"/>
          </a:p>
          <a:p>
            <a:r>
              <a:rPr kumimoji="1" lang="ja-JP" altLang="en-US" dirty="0"/>
              <a:t>こうすることでテクスチャ解像度を固定サイズに維持することができます。</a:t>
            </a:r>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69</a:t>
            </a:fld>
            <a:endParaRPr lang="en-US"/>
          </a:p>
        </p:txBody>
      </p:sp>
    </p:spTree>
    <p:extLst>
      <p:ext uri="{BB962C8B-B14F-4D97-AF65-F5344CB8AC3E}">
        <p14:creationId xmlns:p14="http://schemas.microsoft.com/office/powerpoint/2010/main" val="42933759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PLATEAU</a:t>
            </a:r>
            <a:r>
              <a:rPr kumimoji="1" lang="ja-JP" altLang="en-US" dirty="0"/>
              <a:t>は</a:t>
            </a:r>
            <a:r>
              <a:rPr kumimoji="1" lang="en-US" altLang="ja-JP" dirty="0"/>
              <a:t>2022</a:t>
            </a:r>
            <a:r>
              <a:rPr kumimoji="1" lang="ja-JP" altLang="en-US" dirty="0"/>
              <a:t>年度現在、約</a:t>
            </a:r>
            <a:r>
              <a:rPr kumimoji="1" lang="en-US" altLang="ja-JP" dirty="0"/>
              <a:t>130</a:t>
            </a:r>
            <a:r>
              <a:rPr kumimoji="1" lang="ja-JP" altLang="en-US" dirty="0"/>
              <a:t>都市を整備してデータを公開しています。</a:t>
            </a:r>
            <a:endParaRPr kumimoji="1" lang="en-US" altLang="ja-JP" dirty="0"/>
          </a:p>
          <a:p>
            <a:r>
              <a:rPr kumimoji="1" lang="ja-JP" altLang="en-US" dirty="0"/>
              <a:t>図の水色の点が整備都市を示していて、北は北海道の札幌市から、南は沖縄の那覇市まであります。</a:t>
            </a:r>
            <a:endParaRPr kumimoji="1" lang="en-US" altLang="ja-JP" dirty="0"/>
          </a:p>
          <a:p>
            <a:r>
              <a:rPr kumimoji="1" lang="ja-JP" altLang="en-US" dirty="0"/>
              <a:t>データセットはこちらのリンクから取得できますので、ご興味のある方はアクセスしてみてください。</a:t>
            </a:r>
            <a:endParaRPr kumimoji="1" lang="en-US" altLang="ja-JP"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7</a:t>
            </a:fld>
            <a:endParaRPr lang="en-US"/>
          </a:p>
        </p:txBody>
      </p:sp>
    </p:spTree>
    <p:extLst>
      <p:ext uri="{BB962C8B-B14F-4D97-AF65-F5344CB8AC3E}">
        <p14:creationId xmlns:p14="http://schemas.microsoft.com/office/powerpoint/2010/main" val="218848388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先程までで</a:t>
            </a:r>
            <a:r>
              <a:rPr kumimoji="1" lang="en-US" altLang="ja-JP" dirty="0"/>
              <a:t>UV</a:t>
            </a:r>
            <a:r>
              <a:rPr kumimoji="1" lang="ja-JP" altLang="en-US" dirty="0"/>
              <a:t>座標の設定が完了しましたが、これはあくまで</a:t>
            </a:r>
            <a:r>
              <a:rPr kumimoji="1" lang="en-US" altLang="ja-JP" dirty="0"/>
              <a:t>Geometry Nodes</a:t>
            </a:r>
            <a:r>
              <a:rPr kumimoji="1" lang="ja-JP" altLang="en-US" dirty="0"/>
              <a:t>上での</a:t>
            </a:r>
            <a:r>
              <a:rPr kumimoji="1" lang="en-US" altLang="ja-JP" dirty="0" err="1"/>
              <a:t>uv</a:t>
            </a:r>
            <a:r>
              <a:rPr kumimoji="1" lang="ja-JP" altLang="en-US" dirty="0"/>
              <a:t>座標なので、これをメッシュの</a:t>
            </a:r>
            <a:r>
              <a:rPr kumimoji="1" lang="en-US" altLang="ja-JP" dirty="0" err="1"/>
              <a:t>uv</a:t>
            </a:r>
            <a:r>
              <a:rPr kumimoji="1" lang="ja-JP" altLang="en-US" dirty="0"/>
              <a:t>座標に変換する必要があります。</a:t>
            </a:r>
            <a:endParaRPr kumimoji="1" lang="en-US" altLang="ja-JP" dirty="0"/>
          </a:p>
          <a:p>
            <a:r>
              <a:rPr kumimoji="1" lang="ja-JP" altLang="en-US" dirty="0"/>
              <a:t>具体的には、所持しているアトリビュートの</a:t>
            </a:r>
            <a:r>
              <a:rPr kumimoji="1" lang="en-US" altLang="ja-JP" dirty="0" err="1"/>
              <a:t>uv</a:t>
            </a:r>
            <a:r>
              <a:rPr kumimoji="1" lang="ja-JP" altLang="en-US" dirty="0"/>
              <a:t>座標を</a:t>
            </a:r>
            <a:r>
              <a:rPr kumimoji="1" lang="en-US" altLang="ja-JP" dirty="0"/>
              <a:t>Vector3</a:t>
            </a:r>
            <a:r>
              <a:rPr kumimoji="1" lang="ja-JP" altLang="en-US" dirty="0"/>
              <a:t>から</a:t>
            </a:r>
            <a:r>
              <a:rPr kumimoji="1" lang="en-US" altLang="ja-JP" dirty="0"/>
              <a:t>Vector2</a:t>
            </a:r>
            <a:r>
              <a:rPr kumimoji="1" lang="ja-JP" altLang="en-US" dirty="0"/>
              <a:t>に変換します。</a:t>
            </a:r>
            <a:endParaRPr kumimoji="1" lang="en-US" altLang="ja-JP" dirty="0"/>
          </a:p>
          <a:p>
            <a:r>
              <a:rPr kumimoji="1" lang="ja-JP" altLang="en-US" dirty="0"/>
              <a:t>この変換を行うことでメッシュの</a:t>
            </a:r>
            <a:r>
              <a:rPr kumimoji="1" lang="en-US" altLang="ja-JP" dirty="0" err="1"/>
              <a:t>uv</a:t>
            </a:r>
            <a:r>
              <a:rPr kumimoji="1" lang="ja-JP" altLang="en-US" dirty="0"/>
              <a:t>情報として扱うことができます。</a:t>
            </a:r>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70</a:t>
            </a:fld>
            <a:endParaRPr lang="en-US"/>
          </a:p>
        </p:txBody>
      </p:sp>
    </p:spTree>
    <p:extLst>
      <p:ext uri="{BB962C8B-B14F-4D97-AF65-F5344CB8AC3E}">
        <p14:creationId xmlns:p14="http://schemas.microsoft.com/office/powerpoint/2010/main" val="297298734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マテリアルの作成では</a:t>
            </a:r>
            <a:r>
              <a:rPr kumimoji="1" lang="en-US" altLang="ja-JP" dirty="0"/>
              <a:t>Principled BSDF</a:t>
            </a:r>
            <a:r>
              <a:rPr kumimoji="1" lang="ja-JP" altLang="en-US" dirty="0"/>
              <a:t>を用意して、保存したテクスチャを</a:t>
            </a:r>
            <a:r>
              <a:rPr kumimoji="1" lang="en-US" altLang="ja-JP" dirty="0"/>
              <a:t>Base Color</a:t>
            </a:r>
            <a:r>
              <a:rPr kumimoji="1" lang="ja-JP" altLang="en-US" dirty="0"/>
              <a:t>に接続します。</a:t>
            </a:r>
            <a:endParaRPr kumimoji="1" lang="en-US" altLang="ja-JP"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71</a:t>
            </a:fld>
            <a:endParaRPr lang="en-US"/>
          </a:p>
        </p:txBody>
      </p:sp>
    </p:spTree>
    <p:extLst>
      <p:ext uri="{BB962C8B-B14F-4D97-AF65-F5344CB8AC3E}">
        <p14:creationId xmlns:p14="http://schemas.microsoft.com/office/powerpoint/2010/main" val="106328991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そして再構成した</a:t>
            </a:r>
            <a:r>
              <a:rPr kumimoji="1" lang="en-US" altLang="ja-JP" dirty="0" err="1"/>
              <a:t>uv</a:t>
            </a:r>
            <a:r>
              <a:rPr kumimoji="1" lang="ja-JP" altLang="en-US" dirty="0"/>
              <a:t>座標付き</a:t>
            </a:r>
            <a:r>
              <a:rPr kumimoji="1" lang="en-US" altLang="ja-JP" dirty="0"/>
              <a:t>LOD1</a:t>
            </a:r>
            <a:r>
              <a:rPr kumimoji="1" lang="ja-JP" altLang="en-US" dirty="0"/>
              <a:t>に先程のマテリアルを付与します。</a:t>
            </a:r>
            <a:endParaRPr kumimoji="1" lang="en-US" altLang="ja-JP" dirty="0"/>
          </a:p>
          <a:p>
            <a:r>
              <a:rPr kumimoji="1" lang="ja-JP" altLang="en-US" dirty="0"/>
              <a:t>これで</a:t>
            </a:r>
            <a:r>
              <a:rPr kumimoji="1" lang="en-US" altLang="ja-JP" dirty="0"/>
              <a:t>LOD1</a:t>
            </a:r>
            <a:r>
              <a:rPr kumimoji="1" lang="ja-JP" altLang="en-US" dirty="0"/>
              <a:t>の軽量さを維持しながら、建物の外観を作ることができました。</a:t>
            </a:r>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72</a:t>
            </a:fld>
            <a:endParaRPr lang="en-US"/>
          </a:p>
        </p:txBody>
      </p:sp>
    </p:spTree>
    <p:extLst>
      <p:ext uri="{BB962C8B-B14F-4D97-AF65-F5344CB8AC3E}">
        <p14:creationId xmlns:p14="http://schemas.microsoft.com/office/powerpoint/2010/main" val="255668194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次にゲームエンジン上でのパフォーマンス考慮点についてご説明します。</a:t>
            </a:r>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73</a:t>
            </a:fld>
            <a:endParaRPr lang="en-US"/>
          </a:p>
        </p:txBody>
      </p:sp>
    </p:spTree>
    <p:extLst>
      <p:ext uri="{BB962C8B-B14F-4D97-AF65-F5344CB8AC3E}">
        <p14:creationId xmlns:p14="http://schemas.microsoft.com/office/powerpoint/2010/main" val="132632762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再構成したテクスチャ付き</a:t>
            </a:r>
            <a:r>
              <a:rPr kumimoji="1" lang="en-US" altLang="ja-JP" dirty="0"/>
              <a:t>LOD1</a:t>
            </a:r>
            <a:r>
              <a:rPr kumimoji="1" lang="ja-JP" altLang="en-US" dirty="0"/>
              <a:t>モデルをゲームエンジン上で動作させることを考えると、問題になるのはテクスチャの数です。</a:t>
            </a:r>
            <a:endParaRPr kumimoji="1" lang="en-US" altLang="ja-JP" dirty="0"/>
          </a:p>
          <a:p>
            <a:r>
              <a:rPr kumimoji="1" lang="en-US" altLang="ja-JP" dirty="0"/>
              <a:t>PLATEAU</a:t>
            </a:r>
            <a:r>
              <a:rPr kumimoji="1" lang="ja-JP" altLang="en-US" dirty="0"/>
              <a:t>の建物データは測量したデータですので、</a:t>
            </a:r>
            <a:r>
              <a:rPr kumimoji="1" lang="en-US" altLang="ja-JP" dirty="0"/>
              <a:t>1</a:t>
            </a:r>
            <a:r>
              <a:rPr kumimoji="1" lang="ja-JP" altLang="en-US" dirty="0"/>
              <a:t>つ</a:t>
            </a:r>
            <a:r>
              <a:rPr kumimoji="1" lang="en-US" altLang="ja-JP" dirty="0"/>
              <a:t>1</a:t>
            </a:r>
            <a:r>
              <a:rPr kumimoji="1" lang="ja-JP" altLang="en-US" dirty="0"/>
              <a:t>つが独立した建物でユニークな形状をしています。</a:t>
            </a:r>
            <a:endParaRPr kumimoji="1" lang="en-US" altLang="ja-JP" dirty="0"/>
          </a:p>
          <a:p>
            <a:r>
              <a:rPr kumimoji="1" lang="ja-JP" altLang="en-US" dirty="0"/>
              <a:t>これに独立したファサードを持たせると、建物の数だけテクスチャが必要になり、</a:t>
            </a:r>
            <a:r>
              <a:rPr kumimoji="1" lang="en-US" altLang="ja-JP" dirty="0"/>
              <a:t>1km</a:t>
            </a:r>
            <a:r>
              <a:rPr kumimoji="1" lang="ja-JP" altLang="en-US" dirty="0"/>
              <a:t>四方では単純に数千枚のテクスチャが必要になります。</a:t>
            </a:r>
            <a:endParaRPr kumimoji="1" lang="en-US" altLang="ja-JP" dirty="0"/>
          </a:p>
          <a:p>
            <a:r>
              <a:rPr kumimoji="1" lang="ja-JP" altLang="en-US" dirty="0"/>
              <a:t>これだと建物だけでテクスチャメモリ量を圧迫しかねない状況になってしまいます。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74</a:t>
            </a:fld>
            <a:endParaRPr lang="en-US"/>
          </a:p>
        </p:txBody>
      </p:sp>
    </p:spTree>
    <p:extLst>
      <p:ext uri="{BB962C8B-B14F-4D97-AF65-F5344CB8AC3E}">
        <p14:creationId xmlns:p14="http://schemas.microsoft.com/office/powerpoint/2010/main" val="384205747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そこで、各建物に対して共通化したファサードを持たせることを考えます。</a:t>
            </a:r>
            <a:endParaRPr kumimoji="1" lang="en-US" altLang="ja-JP" dirty="0"/>
          </a:p>
          <a:p>
            <a:r>
              <a:rPr kumimoji="1" lang="en-US" altLang="ja-JP" dirty="0"/>
              <a:t>1</a:t>
            </a:r>
            <a:r>
              <a:rPr kumimoji="1" lang="ja-JP" altLang="en-US" dirty="0"/>
              <a:t>つのテクスチャを形状が似た建物に割り当てることで全体のテクスチャ数を抑制することができます。</a:t>
            </a:r>
            <a:endParaRPr kumimoji="1" lang="en-US" altLang="ja-JP" dirty="0"/>
          </a:p>
          <a:p>
            <a:r>
              <a:rPr kumimoji="1" lang="ja-JP" altLang="en-US" dirty="0"/>
              <a:t>これはテクスチャメモリ量を軽減することにつながり、ゲームエンジン上でも</a:t>
            </a:r>
            <a:r>
              <a:rPr kumimoji="1" lang="en-US" altLang="ja-JP" dirty="0"/>
              <a:t>LOD1</a:t>
            </a:r>
            <a:r>
              <a:rPr kumimoji="1" lang="ja-JP" altLang="en-US" dirty="0"/>
              <a:t>の軽量さの維持が期待できます。</a:t>
            </a:r>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75</a:t>
            </a:fld>
            <a:endParaRPr lang="en-US"/>
          </a:p>
        </p:txBody>
      </p:sp>
    </p:spTree>
    <p:extLst>
      <p:ext uri="{BB962C8B-B14F-4D97-AF65-F5344CB8AC3E}">
        <p14:creationId xmlns:p14="http://schemas.microsoft.com/office/powerpoint/2010/main" val="46788905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本セッションで行う具体的なアプローチとして、ファサード共通化とテクスチャアトラス化に取り組んでいきます。</a:t>
            </a:r>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76</a:t>
            </a:fld>
            <a:endParaRPr lang="en-US"/>
          </a:p>
        </p:txBody>
      </p:sp>
    </p:spTree>
    <p:extLst>
      <p:ext uri="{BB962C8B-B14F-4D97-AF65-F5344CB8AC3E}">
        <p14:creationId xmlns:p14="http://schemas.microsoft.com/office/powerpoint/2010/main" val="207965588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まずファサードの共通化を行っていきますが、共通化に利用する形状情報は建物の「高さ」と「側面の幅の平均」です。</a:t>
            </a:r>
            <a:endParaRPr kumimoji="1" lang="en-US" altLang="ja-JP" dirty="0"/>
          </a:p>
          <a:p>
            <a:r>
              <a:rPr kumimoji="1" lang="ja-JP" altLang="en-US" dirty="0"/>
              <a:t>これらは形状情報に基づいた値生成のときに利用した情報ですが、これを共通化でも使用します。</a:t>
            </a:r>
            <a:endParaRPr kumimoji="1" lang="en-US" altLang="ja-JP"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77</a:t>
            </a:fld>
            <a:endParaRPr lang="en-US"/>
          </a:p>
        </p:txBody>
      </p:sp>
    </p:spTree>
    <p:extLst>
      <p:ext uri="{BB962C8B-B14F-4D97-AF65-F5344CB8AC3E}">
        <p14:creationId xmlns:p14="http://schemas.microsoft.com/office/powerpoint/2010/main" val="281496789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最初は高さの共通化からご説明します。</a:t>
            </a:r>
            <a:endParaRPr kumimoji="1" lang="en-US" altLang="ja-JP" dirty="0"/>
          </a:p>
          <a:p>
            <a:r>
              <a:rPr kumimoji="1" lang="ja-JP" altLang="en-US" dirty="0"/>
              <a:t>高さはフロアの数ごとにグループ化を行います。</a:t>
            </a:r>
            <a:endParaRPr kumimoji="1" lang="en-US" altLang="ja-JP" dirty="0"/>
          </a:p>
          <a:p>
            <a:r>
              <a:rPr kumimoji="1" lang="ja-JP" altLang="en-US" dirty="0"/>
              <a:t>繰り返しになりますが、</a:t>
            </a:r>
            <a:r>
              <a:rPr kumimoji="1" lang="en-US" altLang="ja-JP" dirty="0"/>
              <a:t>1</a:t>
            </a:r>
            <a:r>
              <a:rPr kumimoji="1" lang="ja-JP" altLang="en-US" dirty="0"/>
              <a:t>フロアが</a:t>
            </a:r>
            <a:r>
              <a:rPr kumimoji="1" lang="en-US" altLang="ja-JP" dirty="0"/>
              <a:t>3m</a:t>
            </a:r>
            <a:r>
              <a:rPr kumimoji="1" lang="ja-JP" altLang="en-US" dirty="0"/>
              <a:t>を基準として作っているため、建物の高さを</a:t>
            </a:r>
            <a:r>
              <a:rPr kumimoji="1" lang="en-US" altLang="ja-JP" dirty="0"/>
              <a:t>3m</a:t>
            </a:r>
            <a:r>
              <a:rPr kumimoji="1" lang="ja-JP" altLang="en-US" dirty="0"/>
              <a:t>で割った値がフロアの数になります。</a:t>
            </a:r>
            <a:endParaRPr kumimoji="1" lang="en-US" altLang="ja-JP" dirty="0"/>
          </a:p>
          <a:p>
            <a:r>
              <a:rPr kumimoji="1" lang="ja-JP" altLang="en-US" dirty="0"/>
              <a:t>スライドにいくつかの建物サンプルを用意して、簡単なグループ化のイメージをご説明します。</a:t>
            </a:r>
            <a:endParaRPr kumimoji="1" lang="en-US" altLang="ja-JP" dirty="0"/>
          </a:p>
          <a:p>
            <a:r>
              <a:rPr kumimoji="1" lang="ja-JP" altLang="en-US" dirty="0"/>
              <a:t>まず左側の建物と真ん中の建物はともに高さが</a:t>
            </a:r>
            <a:r>
              <a:rPr kumimoji="1" lang="en-US" altLang="ja-JP" dirty="0"/>
              <a:t>9m</a:t>
            </a:r>
            <a:r>
              <a:rPr kumimoji="1" lang="ja-JP" altLang="en-US" dirty="0"/>
              <a:t>くらいであるので、フロアの数は</a:t>
            </a:r>
            <a:r>
              <a:rPr kumimoji="1" lang="en-US" altLang="ja-JP" dirty="0"/>
              <a:t>3</a:t>
            </a:r>
            <a:r>
              <a:rPr kumimoji="1" lang="ja-JP" altLang="en-US" dirty="0"/>
              <a:t>になります。</a:t>
            </a:r>
            <a:endParaRPr kumimoji="1" lang="en-US" altLang="ja-JP" dirty="0"/>
          </a:p>
          <a:p>
            <a:r>
              <a:rPr kumimoji="1" lang="ja-JP" altLang="en-US" dirty="0"/>
              <a:t>両者は同じフロアの数なので、同じグループになります。</a:t>
            </a:r>
            <a:endParaRPr kumimoji="1" lang="en-US" altLang="ja-JP" dirty="0"/>
          </a:p>
          <a:p>
            <a:r>
              <a:rPr kumimoji="1" lang="ja-JP" altLang="en-US" dirty="0"/>
              <a:t>一方、右側の建物は高さが</a:t>
            </a:r>
            <a:r>
              <a:rPr kumimoji="1" lang="en-US" altLang="ja-JP" dirty="0"/>
              <a:t>7m</a:t>
            </a:r>
            <a:r>
              <a:rPr kumimoji="1" lang="ja-JP" altLang="en-US" dirty="0"/>
              <a:t>くらいであるので、フロアの数は</a:t>
            </a:r>
            <a:r>
              <a:rPr kumimoji="1" lang="en-US" altLang="ja-JP" dirty="0"/>
              <a:t>2</a:t>
            </a:r>
            <a:r>
              <a:rPr kumimoji="1" lang="ja-JP" altLang="en-US" dirty="0"/>
              <a:t>になります。</a:t>
            </a:r>
            <a:endParaRPr kumimoji="1" lang="en-US" altLang="ja-JP" dirty="0"/>
          </a:p>
          <a:p>
            <a:r>
              <a:rPr kumimoji="1" lang="ja-JP" altLang="en-US" dirty="0"/>
              <a:t>この建物は先程のグループとは独立したグループになります。</a:t>
            </a:r>
            <a:endParaRPr kumimoji="1" lang="en-US" altLang="ja-JP"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78</a:t>
            </a:fld>
            <a:endParaRPr lang="en-US"/>
          </a:p>
        </p:txBody>
      </p:sp>
    </p:spTree>
    <p:extLst>
      <p:ext uri="{BB962C8B-B14F-4D97-AF65-F5344CB8AC3E}">
        <p14:creationId xmlns:p14="http://schemas.microsoft.com/office/powerpoint/2010/main" val="335450625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では実際に共通化していく手順をスライドを例に見ていきます。</a:t>
            </a:r>
            <a:endParaRPr kumimoji="1" lang="en-US" altLang="ja-JP" dirty="0"/>
          </a:p>
          <a:p>
            <a:r>
              <a:rPr kumimoji="1" lang="ja-JP" altLang="en-US" dirty="0"/>
              <a:t>左上の図は共通化していない場合で右下の図は高さで共通化した結果になります。</a:t>
            </a:r>
            <a:endParaRPr kumimoji="1" lang="en-US" altLang="ja-JP"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79</a:t>
            </a:fld>
            <a:endParaRPr lang="en-US"/>
          </a:p>
        </p:txBody>
      </p:sp>
    </p:spTree>
    <p:extLst>
      <p:ext uri="{BB962C8B-B14F-4D97-AF65-F5344CB8AC3E}">
        <p14:creationId xmlns:p14="http://schemas.microsoft.com/office/powerpoint/2010/main" val="5546529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次に</a:t>
            </a:r>
            <a:r>
              <a:rPr kumimoji="1" lang="en-US" altLang="ja-JP" dirty="0"/>
              <a:t>PLATEAU</a:t>
            </a:r>
            <a:r>
              <a:rPr kumimoji="1" lang="ja-JP" altLang="en-US" dirty="0"/>
              <a:t>のデータについてですが、様々なデータが整備されています。</a:t>
            </a:r>
            <a:endParaRPr kumimoji="1" lang="en-US" altLang="ja-JP" dirty="0"/>
          </a:p>
          <a:p>
            <a:r>
              <a:rPr kumimoji="1" lang="ja-JP" altLang="en-US" dirty="0"/>
              <a:t>具体的には、建築物や道路、都市設備、植生などがあります。</a:t>
            </a:r>
            <a:endParaRPr kumimoji="1" lang="en-US" altLang="ja-JP" dirty="0"/>
          </a:p>
          <a:p>
            <a:r>
              <a:rPr kumimoji="1" lang="ja-JP" altLang="en-US" dirty="0"/>
              <a:t>これらのデータを活用してそれぞれの課題に合わせたソリューション開発が行われています。</a:t>
            </a:r>
            <a:endParaRPr kumimoji="1" lang="en-US" altLang="ja-JP" dirty="0"/>
          </a:p>
          <a:p>
            <a:r>
              <a:rPr kumimoji="1" lang="ja-JP" altLang="en-US" dirty="0"/>
              <a:t>現在の</a:t>
            </a:r>
            <a:r>
              <a:rPr kumimoji="1" lang="en-US" altLang="ja-JP" dirty="0"/>
              <a:t>PLATEAU</a:t>
            </a:r>
            <a:r>
              <a:rPr kumimoji="1" lang="ja-JP" altLang="en-US" dirty="0"/>
              <a:t>のユースケースを確認すると、建築物を活用した例が多いです。</a:t>
            </a:r>
            <a:endParaRPr kumimoji="1" lang="en-US" altLang="ja-JP" dirty="0"/>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dirty="0"/>
              <a:t>注意点としては自治体によって、整備されていないデータもありますので、この点は注意が必要です。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8</a:t>
            </a:fld>
            <a:endParaRPr lang="en-US"/>
          </a:p>
        </p:txBody>
      </p:sp>
    </p:spTree>
    <p:extLst>
      <p:ext uri="{BB962C8B-B14F-4D97-AF65-F5344CB8AC3E}">
        <p14:creationId xmlns:p14="http://schemas.microsoft.com/office/powerpoint/2010/main" val="43388405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まず、共通化なしの建物に対して、高さ情報に基づいてグループ化を行います。</a:t>
            </a:r>
            <a:endParaRPr kumimoji="1" lang="en-US" altLang="ja-JP" dirty="0"/>
          </a:p>
          <a:p>
            <a:r>
              <a:rPr kumimoji="1" lang="ja-JP" altLang="en-US" dirty="0"/>
              <a:t>この例だと</a:t>
            </a:r>
            <a:r>
              <a:rPr kumimoji="1" lang="en-US" altLang="ja-JP" dirty="0"/>
              <a:t>2</a:t>
            </a:r>
            <a:r>
              <a:rPr kumimoji="1" lang="ja-JP" altLang="en-US" dirty="0"/>
              <a:t>つのグループに分かれました。</a:t>
            </a:r>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80</a:t>
            </a:fld>
            <a:endParaRPr lang="en-US"/>
          </a:p>
        </p:txBody>
      </p:sp>
    </p:spTree>
    <p:extLst>
      <p:ext uri="{BB962C8B-B14F-4D97-AF65-F5344CB8AC3E}">
        <p14:creationId xmlns:p14="http://schemas.microsoft.com/office/powerpoint/2010/main" val="214059800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次にその</a:t>
            </a:r>
            <a:r>
              <a:rPr kumimoji="1" lang="en-US" altLang="ja-JP" dirty="0"/>
              <a:t>2</a:t>
            </a:r>
            <a:r>
              <a:rPr kumimoji="1" lang="ja-JP" altLang="en-US" dirty="0"/>
              <a:t>つのグループそれぞれから、どれか</a:t>
            </a:r>
            <a:r>
              <a:rPr kumimoji="1" lang="en-US" altLang="ja-JP" dirty="0"/>
              <a:t>1</a:t>
            </a:r>
            <a:r>
              <a:rPr kumimoji="1" lang="ja-JP" altLang="en-US" dirty="0"/>
              <a:t>つの建物を選択します。</a:t>
            </a:r>
            <a:endParaRPr kumimoji="1" lang="en-US" altLang="ja-JP"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81</a:t>
            </a:fld>
            <a:endParaRPr lang="en-US"/>
          </a:p>
        </p:txBody>
      </p:sp>
    </p:spTree>
    <p:extLst>
      <p:ext uri="{BB962C8B-B14F-4D97-AF65-F5344CB8AC3E}">
        <p14:creationId xmlns:p14="http://schemas.microsoft.com/office/powerpoint/2010/main" val="321401534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そして、その選択された建物のファサードをグループ内の建物に割り当てていきます。</a:t>
            </a:r>
            <a:endParaRPr kumimoji="1" lang="en-US" altLang="ja-JP" dirty="0"/>
          </a:p>
          <a:p>
            <a:r>
              <a:rPr kumimoji="1" lang="ja-JP" altLang="en-US" dirty="0"/>
              <a:t>これで建物の高さで共通化する処理は完了です。</a:t>
            </a:r>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82</a:t>
            </a:fld>
            <a:endParaRPr lang="en-US"/>
          </a:p>
        </p:txBody>
      </p:sp>
    </p:spTree>
    <p:extLst>
      <p:ext uri="{BB962C8B-B14F-4D97-AF65-F5344CB8AC3E}">
        <p14:creationId xmlns:p14="http://schemas.microsoft.com/office/powerpoint/2010/main" val="55503240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もうひとつは幅の平均の共通化です。</a:t>
            </a:r>
            <a:endParaRPr kumimoji="1" lang="en-US" altLang="ja-JP" dirty="0"/>
          </a:p>
          <a:p>
            <a:r>
              <a:rPr kumimoji="1" lang="ja-JP" altLang="en-US" dirty="0"/>
              <a:t>幅の平均は</a:t>
            </a:r>
            <a:r>
              <a:rPr kumimoji="1" lang="en-US" altLang="ja-JP" dirty="0"/>
              <a:t>1</a:t>
            </a:r>
            <a:r>
              <a:rPr kumimoji="1" lang="ja-JP" altLang="en-US" dirty="0"/>
              <a:t>フロアあたりの窓の数ごとにグループ化を行います。</a:t>
            </a:r>
            <a:endParaRPr kumimoji="1" lang="en-US" altLang="ja-JP" dirty="0"/>
          </a:p>
          <a:p>
            <a:r>
              <a:rPr kumimoji="1" lang="ja-JP" altLang="en-US" dirty="0"/>
              <a:t>こちらも同様に繰り返しになりますが、</a:t>
            </a:r>
            <a:r>
              <a:rPr kumimoji="1" lang="en-US" altLang="ja-JP" dirty="0"/>
              <a:t>1</a:t>
            </a:r>
            <a:r>
              <a:rPr kumimoji="1" lang="ja-JP" altLang="en-US" dirty="0"/>
              <a:t>列が</a:t>
            </a:r>
            <a:r>
              <a:rPr kumimoji="1" lang="en-US" altLang="ja-JP" dirty="0"/>
              <a:t>3m</a:t>
            </a:r>
            <a:r>
              <a:rPr kumimoji="1" lang="ja-JP" altLang="en-US" dirty="0"/>
              <a:t>を基準として作っているため、幅の平均を</a:t>
            </a:r>
            <a:r>
              <a:rPr kumimoji="1" lang="en-US" altLang="ja-JP" dirty="0"/>
              <a:t>3m</a:t>
            </a:r>
            <a:r>
              <a:rPr kumimoji="1" lang="ja-JP" altLang="en-US" dirty="0"/>
              <a:t>で割った値が窓の数になります。</a:t>
            </a:r>
            <a:endParaRPr kumimoji="1" lang="en-US" altLang="ja-JP" dirty="0"/>
          </a:p>
          <a:p>
            <a:r>
              <a:rPr kumimoji="1" lang="ja-JP" altLang="en-US" dirty="0"/>
              <a:t>先程と同じく、スライドにいくつかの建物サンプルを用意して、簡単にグループ化のイメージをご説明します。</a:t>
            </a:r>
            <a:endParaRPr kumimoji="1" lang="en-US" altLang="ja-JP" dirty="0"/>
          </a:p>
          <a:p>
            <a:r>
              <a:rPr kumimoji="1" lang="ja-JP" altLang="en-US" dirty="0"/>
              <a:t>左側の建物は高さが</a:t>
            </a:r>
            <a:r>
              <a:rPr kumimoji="1" lang="en-US" altLang="ja-JP" dirty="0"/>
              <a:t>9.26m</a:t>
            </a:r>
            <a:r>
              <a:rPr kumimoji="1" lang="ja-JP" altLang="en-US" dirty="0"/>
              <a:t>で幅の平均が</a:t>
            </a:r>
            <a:r>
              <a:rPr kumimoji="1" lang="en-US" altLang="ja-JP" dirty="0"/>
              <a:t>7.8m</a:t>
            </a:r>
            <a:r>
              <a:rPr kumimoji="1" lang="ja-JP" altLang="en-US" dirty="0"/>
              <a:t>であることから、フロアの数は</a:t>
            </a:r>
            <a:r>
              <a:rPr kumimoji="1" lang="en-US" altLang="ja-JP" dirty="0"/>
              <a:t>3</a:t>
            </a:r>
            <a:r>
              <a:rPr kumimoji="1" lang="ja-JP" altLang="en-US" dirty="0"/>
              <a:t>、窓の数は</a:t>
            </a:r>
            <a:r>
              <a:rPr kumimoji="1" lang="en-US" altLang="ja-JP" dirty="0"/>
              <a:t>2</a:t>
            </a:r>
            <a:r>
              <a:rPr kumimoji="1" lang="ja-JP" altLang="en-US" dirty="0"/>
              <a:t>になります。</a:t>
            </a:r>
            <a:endParaRPr kumimoji="1" lang="en-US" altLang="ja-JP" dirty="0"/>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dirty="0"/>
              <a:t>真ん中の建物も同様にすると、フロアの数は</a:t>
            </a:r>
            <a:r>
              <a:rPr kumimoji="1" lang="en-US" altLang="ja-JP" dirty="0"/>
              <a:t>3</a:t>
            </a:r>
            <a:r>
              <a:rPr kumimoji="1" lang="ja-JP" altLang="en-US" dirty="0"/>
              <a:t>、窓の数は</a:t>
            </a:r>
            <a:r>
              <a:rPr kumimoji="1" lang="en-US" altLang="ja-JP" dirty="0"/>
              <a:t>1</a:t>
            </a:r>
            <a:r>
              <a:rPr kumimoji="1" lang="ja-JP" altLang="en-US" dirty="0"/>
              <a:t>になります。</a:t>
            </a:r>
            <a:endParaRPr kumimoji="1" lang="en-US" altLang="ja-JP" dirty="0"/>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dirty="0"/>
              <a:t>続けて、右側の建物も同様にすると、フロアの数は</a:t>
            </a:r>
            <a:r>
              <a:rPr kumimoji="1" lang="en-US" altLang="ja-JP" dirty="0"/>
              <a:t>2</a:t>
            </a:r>
            <a:r>
              <a:rPr kumimoji="1" lang="ja-JP" altLang="en-US" dirty="0"/>
              <a:t>、窓の数は</a:t>
            </a:r>
            <a:r>
              <a:rPr kumimoji="1" lang="en-US" altLang="ja-JP" dirty="0"/>
              <a:t>2</a:t>
            </a:r>
            <a:r>
              <a:rPr kumimoji="1" lang="ja-JP" altLang="en-US" dirty="0"/>
              <a:t>になります。</a:t>
            </a:r>
            <a:endParaRPr kumimoji="1" lang="en-US" altLang="ja-JP" dirty="0"/>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dirty="0"/>
              <a:t>そのため、これらはすべて独立したグループになります。</a:t>
            </a:r>
            <a:endParaRPr kumimoji="1" lang="en-US" altLang="ja-JP"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83</a:t>
            </a:fld>
            <a:endParaRPr lang="en-US"/>
          </a:p>
        </p:txBody>
      </p:sp>
    </p:spTree>
    <p:extLst>
      <p:ext uri="{BB962C8B-B14F-4D97-AF65-F5344CB8AC3E}">
        <p14:creationId xmlns:p14="http://schemas.microsoft.com/office/powerpoint/2010/main" val="119183053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では実際に共通化していく手順をスライドを例に見ていきます。</a:t>
            </a:r>
            <a:endParaRPr kumimoji="1" lang="en-US" altLang="ja-JP" dirty="0"/>
          </a:p>
          <a:p>
            <a:r>
              <a:rPr kumimoji="1" lang="ja-JP" altLang="en-US" dirty="0"/>
              <a:t>左上の図は共通化していない場合で右下の図は高さと幅の平均で共通化した結果になります。</a:t>
            </a:r>
            <a:endParaRPr kumimoji="1" lang="en-US" altLang="ja-JP"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84</a:t>
            </a:fld>
            <a:endParaRPr lang="en-US"/>
          </a:p>
        </p:txBody>
      </p:sp>
    </p:spTree>
    <p:extLst>
      <p:ext uri="{BB962C8B-B14F-4D97-AF65-F5344CB8AC3E}">
        <p14:creationId xmlns:p14="http://schemas.microsoft.com/office/powerpoint/2010/main" val="100781238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まず、共通化なしの建物に対して、高さと幅の平均に基づいてグループ化を行います。</a:t>
            </a:r>
            <a:endParaRPr kumimoji="1" lang="en-US" altLang="ja-JP" dirty="0"/>
          </a:p>
          <a:p>
            <a:r>
              <a:rPr kumimoji="1" lang="ja-JP" altLang="en-US" dirty="0"/>
              <a:t>今回は</a:t>
            </a:r>
            <a:r>
              <a:rPr kumimoji="1" lang="en-US" altLang="ja-JP" dirty="0"/>
              <a:t>3</a:t>
            </a:r>
            <a:r>
              <a:rPr kumimoji="1" lang="ja-JP" altLang="en-US" dirty="0"/>
              <a:t>つのグループに分かれました。</a:t>
            </a:r>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85</a:t>
            </a:fld>
            <a:endParaRPr lang="en-US"/>
          </a:p>
        </p:txBody>
      </p:sp>
    </p:spTree>
    <p:extLst>
      <p:ext uri="{BB962C8B-B14F-4D97-AF65-F5344CB8AC3E}">
        <p14:creationId xmlns:p14="http://schemas.microsoft.com/office/powerpoint/2010/main" val="271271846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次にその</a:t>
            </a:r>
            <a:r>
              <a:rPr kumimoji="1" lang="en-US" altLang="ja-JP" dirty="0"/>
              <a:t>3</a:t>
            </a:r>
            <a:r>
              <a:rPr kumimoji="1" lang="ja-JP" altLang="en-US" dirty="0"/>
              <a:t>つのグループそれぞれから、どれか</a:t>
            </a:r>
            <a:r>
              <a:rPr kumimoji="1" lang="en-US" altLang="ja-JP" dirty="0"/>
              <a:t>1</a:t>
            </a:r>
            <a:r>
              <a:rPr kumimoji="1" lang="ja-JP" altLang="en-US" dirty="0"/>
              <a:t>つの建物を選択します。</a:t>
            </a:r>
            <a:endParaRPr kumimoji="1" lang="en-US" altLang="ja-JP"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86</a:t>
            </a:fld>
            <a:endParaRPr lang="en-US"/>
          </a:p>
        </p:txBody>
      </p:sp>
    </p:spTree>
    <p:extLst>
      <p:ext uri="{BB962C8B-B14F-4D97-AF65-F5344CB8AC3E}">
        <p14:creationId xmlns:p14="http://schemas.microsoft.com/office/powerpoint/2010/main" val="362784639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そして、その選択された建物のファサードをグループ内の建物に割り当てていきます。</a:t>
            </a:r>
            <a:endParaRPr kumimoji="1" lang="en-US" altLang="ja-JP" dirty="0"/>
          </a:p>
          <a:p>
            <a:r>
              <a:rPr kumimoji="1" lang="ja-JP" altLang="en-US" dirty="0"/>
              <a:t>これで建物の高さと幅の平均で共通化する処理は完了です。</a:t>
            </a:r>
            <a:endParaRPr kumimoji="1" lang="en-US" altLang="ja-JP" dirty="0"/>
          </a:p>
          <a:p>
            <a:r>
              <a:rPr kumimoji="1" lang="ja-JP" altLang="en-US" dirty="0"/>
              <a:t>ここまでがファサード共通化の手順になります。</a:t>
            </a:r>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87</a:t>
            </a:fld>
            <a:endParaRPr lang="en-US"/>
          </a:p>
        </p:txBody>
      </p:sp>
    </p:spTree>
    <p:extLst>
      <p:ext uri="{BB962C8B-B14F-4D97-AF65-F5344CB8AC3E}">
        <p14:creationId xmlns:p14="http://schemas.microsoft.com/office/powerpoint/2010/main" val="89341961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それで、先程のファサード共通化でどの程度テクスチャの数を抑制できたかを見ていきます。</a:t>
            </a:r>
            <a:endParaRPr kumimoji="1" lang="en-US" altLang="ja-JP" dirty="0"/>
          </a:p>
          <a:p>
            <a:r>
              <a:rPr kumimoji="1" lang="ja-JP" altLang="en-US" dirty="0"/>
              <a:t>対象エリアを東京駅周辺</a:t>
            </a:r>
            <a:r>
              <a:rPr kumimoji="1" lang="en-US" altLang="ja-JP" dirty="0"/>
              <a:t>3km</a:t>
            </a:r>
            <a:r>
              <a:rPr kumimoji="1" lang="ja-JP" altLang="en-US" dirty="0"/>
              <a:t>四方として、そこの</a:t>
            </a:r>
            <a:r>
              <a:rPr kumimoji="1" lang="en-US" altLang="ja-JP" dirty="0"/>
              <a:t>LOD1</a:t>
            </a:r>
            <a:r>
              <a:rPr kumimoji="1" lang="ja-JP" altLang="en-US" dirty="0"/>
              <a:t>モデルを使用します。</a:t>
            </a:r>
            <a:endParaRPr kumimoji="1" lang="en-US" altLang="ja-JP" dirty="0"/>
          </a:p>
          <a:p>
            <a:r>
              <a:rPr kumimoji="1" lang="ja-JP" altLang="en-US" dirty="0"/>
              <a:t>建物の数は</a:t>
            </a:r>
            <a:r>
              <a:rPr kumimoji="1" lang="en-US" altLang="ja-JP" dirty="0"/>
              <a:t>12,557</a:t>
            </a:r>
            <a:r>
              <a:rPr kumimoji="1" lang="ja-JP" altLang="en-US" dirty="0"/>
              <a:t>棟に対して、共通化した結果がスライドの表になります。</a:t>
            </a:r>
            <a:endParaRPr kumimoji="1" lang="en-US" altLang="ja-JP" dirty="0"/>
          </a:p>
          <a:p>
            <a:r>
              <a:rPr kumimoji="1" lang="ja-JP" altLang="en-US" dirty="0"/>
              <a:t>共通化なしの場合を建物の数と仮定して、高さのみを共通化した結果は</a:t>
            </a:r>
            <a:r>
              <a:rPr kumimoji="1" lang="en-US" altLang="ja-JP" dirty="0"/>
              <a:t>62</a:t>
            </a:r>
            <a:r>
              <a:rPr kumimoji="1" lang="ja-JP" altLang="en-US" dirty="0"/>
              <a:t>枚、高さと幅の平均を共通化した結果は</a:t>
            </a:r>
            <a:r>
              <a:rPr kumimoji="1" lang="en-US" altLang="ja-JP" dirty="0"/>
              <a:t>350</a:t>
            </a:r>
            <a:r>
              <a:rPr kumimoji="1" lang="ja-JP" altLang="en-US" dirty="0"/>
              <a:t>枚になりました。</a:t>
            </a:r>
            <a:endParaRPr kumimoji="1" lang="en-US" altLang="ja-JP" dirty="0"/>
          </a:p>
          <a:p>
            <a:r>
              <a:rPr kumimoji="1" lang="ja-JP" altLang="en-US" dirty="0"/>
              <a:t>元の建物の数と比べて、大幅にテクスチャの数を抑制することができました。</a:t>
            </a:r>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88</a:t>
            </a:fld>
            <a:endParaRPr lang="en-US"/>
          </a:p>
        </p:txBody>
      </p:sp>
    </p:spTree>
    <p:extLst>
      <p:ext uri="{BB962C8B-B14F-4D97-AF65-F5344CB8AC3E}">
        <p14:creationId xmlns:p14="http://schemas.microsoft.com/office/powerpoint/2010/main" val="206138141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テクスチャの数を抑制することはできましたが、ドローコール数はテクスチャの数ぶんあるので、テクスチャをアトラス化します。</a:t>
            </a:r>
            <a:endParaRPr kumimoji="1" lang="en-US" altLang="ja-JP" dirty="0"/>
          </a:p>
          <a:p>
            <a:r>
              <a:rPr kumimoji="1" lang="ja-JP" altLang="en-US" dirty="0"/>
              <a:t>アトラス化は</a:t>
            </a:r>
            <a:r>
              <a:rPr kumimoji="1" lang="en-US" altLang="ja-JP" dirty="0"/>
              <a:t>material-combiner-addon</a:t>
            </a:r>
            <a:r>
              <a:rPr kumimoji="1" lang="ja-JP" altLang="en-US" dirty="0"/>
              <a:t>という</a:t>
            </a:r>
            <a:r>
              <a:rPr kumimoji="1" lang="en-US" altLang="ja-JP" dirty="0"/>
              <a:t>Blender</a:t>
            </a:r>
            <a:r>
              <a:rPr kumimoji="1" lang="ja-JP" altLang="en-US" dirty="0"/>
              <a:t>のアドオンを使用します。</a:t>
            </a:r>
            <a:endParaRPr kumimoji="1" lang="en-US" altLang="ja-JP" dirty="0"/>
          </a:p>
          <a:p>
            <a:r>
              <a:rPr kumimoji="1" lang="ja-JP" altLang="en-US" dirty="0"/>
              <a:t>シーン上にある複数のマテリアルを結合してアトラス化してくれます。</a:t>
            </a:r>
            <a:endParaRPr kumimoji="1" lang="en-US" altLang="ja-JP"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89</a:t>
            </a:fld>
            <a:endParaRPr lang="en-US"/>
          </a:p>
        </p:txBody>
      </p:sp>
    </p:spTree>
    <p:extLst>
      <p:ext uri="{BB962C8B-B14F-4D97-AF65-F5344CB8AC3E}">
        <p14:creationId xmlns:p14="http://schemas.microsoft.com/office/powerpoint/2010/main" val="24221908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dirty="0"/>
              <a:t>それで、本セッションではこれ以降、建築物（建物）のデータに絞ってお話します。</a:t>
            </a:r>
            <a:endParaRPr kumimoji="1" lang="en-US" altLang="ja-JP" dirty="0"/>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dirty="0"/>
              <a:t>それと、それぞれの図の下に</a:t>
            </a:r>
            <a:r>
              <a:rPr kumimoji="1" lang="en-US" altLang="ja-JP" dirty="0"/>
              <a:t>LOD</a:t>
            </a:r>
            <a:r>
              <a:rPr kumimoji="1" lang="ja-JP" altLang="en-US" dirty="0"/>
              <a:t>という表示がありますが、これは後程ご説明させて頂きます。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9</a:t>
            </a:fld>
            <a:endParaRPr lang="en-US"/>
          </a:p>
        </p:txBody>
      </p:sp>
    </p:spTree>
    <p:extLst>
      <p:ext uri="{BB962C8B-B14F-4D97-AF65-F5344CB8AC3E}">
        <p14:creationId xmlns:p14="http://schemas.microsoft.com/office/powerpoint/2010/main" val="57405882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それで、こちらが先程の東京駅周辺</a:t>
            </a:r>
            <a:r>
              <a:rPr kumimoji="1" lang="en-US" altLang="ja-JP" dirty="0"/>
              <a:t>3km</a:t>
            </a:r>
            <a:r>
              <a:rPr kumimoji="1" lang="ja-JP" altLang="en-US" dirty="0"/>
              <a:t>四方のテクスチャをアトラス化した結果です。</a:t>
            </a:r>
            <a:endParaRPr kumimoji="1" lang="en-US" altLang="ja-JP" dirty="0"/>
          </a:p>
          <a:p>
            <a:r>
              <a:rPr kumimoji="1" lang="ja-JP" altLang="en-US" dirty="0"/>
              <a:t>共通化は高さと幅の平均を組み合わせた方法になります。</a:t>
            </a:r>
            <a:endParaRPr kumimoji="1" lang="en-US" altLang="ja-JP" dirty="0"/>
          </a:p>
          <a:p>
            <a:r>
              <a:rPr kumimoji="1" lang="ja-JP" altLang="en-US" dirty="0"/>
              <a:t>テクスチャの数は</a:t>
            </a:r>
            <a:r>
              <a:rPr kumimoji="1" lang="en-US" altLang="ja-JP" dirty="0"/>
              <a:t>350</a:t>
            </a:r>
            <a:r>
              <a:rPr kumimoji="1" lang="ja-JP" altLang="en-US" dirty="0"/>
              <a:t>枚で、解像度は</a:t>
            </a:r>
            <a:r>
              <a:rPr kumimoji="1" lang="en-US" altLang="ja-JP" dirty="0"/>
              <a:t>8192x8192</a:t>
            </a:r>
            <a:r>
              <a:rPr kumimoji="1" lang="ja-JP" altLang="en-US" dirty="0"/>
              <a:t>になります。</a:t>
            </a:r>
            <a:endParaRPr kumimoji="1" lang="en-US" altLang="ja-JP" dirty="0"/>
          </a:p>
          <a:p>
            <a:r>
              <a:rPr kumimoji="1" lang="ja-JP" altLang="en-US" dirty="0"/>
              <a:t>解像度については</a:t>
            </a:r>
            <a:r>
              <a:rPr kumimoji="1" lang="en-US" altLang="ja-JP" dirty="0"/>
              <a:t>2</a:t>
            </a:r>
            <a:r>
              <a:rPr kumimoji="1" lang="ja-JP" altLang="en-US" dirty="0"/>
              <a:t>の累乗ごとになるように指定しています。</a:t>
            </a:r>
            <a:endParaRPr kumimoji="1" lang="en-US" altLang="ja-JP" dirty="0"/>
          </a:p>
          <a:p>
            <a:r>
              <a:rPr kumimoji="1" lang="ja-JP" altLang="en-US" dirty="0"/>
              <a:t>これでバラバラのテクスチャを</a:t>
            </a:r>
            <a:r>
              <a:rPr kumimoji="1" lang="en-US" altLang="ja-JP" dirty="0"/>
              <a:t>1</a:t>
            </a:r>
            <a:r>
              <a:rPr kumimoji="1" lang="ja-JP" altLang="en-US" dirty="0"/>
              <a:t>つにまとめることができました。</a:t>
            </a:r>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90</a:t>
            </a:fld>
            <a:endParaRPr lang="en-US"/>
          </a:p>
        </p:txBody>
      </p:sp>
    </p:spTree>
    <p:extLst>
      <p:ext uri="{BB962C8B-B14F-4D97-AF65-F5344CB8AC3E}">
        <p14:creationId xmlns:p14="http://schemas.microsoft.com/office/powerpoint/2010/main" val="370145895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ここからは</a:t>
            </a:r>
            <a:r>
              <a:rPr kumimoji="1" lang="en-US" altLang="ja-JP" dirty="0"/>
              <a:t>Unreal Engine5</a:t>
            </a:r>
            <a:r>
              <a:rPr kumimoji="1" lang="ja-JP" altLang="en-US" dirty="0"/>
              <a:t>でのパフォーマンス比較を行います。</a:t>
            </a:r>
            <a:endParaRPr kumimoji="1" lang="en-US" altLang="ja-JP" dirty="0"/>
          </a:p>
          <a:p>
            <a:r>
              <a:rPr kumimoji="1" lang="ja-JP" altLang="en-US" dirty="0"/>
              <a:t>先程の</a:t>
            </a:r>
            <a:r>
              <a:rPr kumimoji="1" lang="en-US" altLang="ja-JP" dirty="0"/>
              <a:t>2</a:t>
            </a:r>
            <a:r>
              <a:rPr kumimoji="1" lang="ja-JP" altLang="en-US" dirty="0"/>
              <a:t>つのアプローチを行うことでオリジナルの</a:t>
            </a:r>
            <a:r>
              <a:rPr kumimoji="1" lang="en-US" altLang="ja-JP" dirty="0"/>
              <a:t>LOD1</a:t>
            </a:r>
            <a:r>
              <a:rPr kumimoji="1" lang="ja-JP" altLang="en-US" dirty="0"/>
              <a:t>とテクスチャ付き</a:t>
            </a:r>
            <a:r>
              <a:rPr kumimoji="1" lang="en-US" altLang="ja-JP" dirty="0"/>
              <a:t>LOD1</a:t>
            </a:r>
            <a:r>
              <a:rPr kumimoji="1" lang="ja-JP" altLang="en-US" dirty="0"/>
              <a:t>の間にどの程度パフォーマンスに差があるかを調査します。</a:t>
            </a:r>
            <a:endParaRPr kumimoji="1" lang="en-US" altLang="ja-JP" dirty="0"/>
          </a:p>
          <a:p>
            <a:r>
              <a:rPr kumimoji="1" lang="en-US" altLang="ja-JP" dirty="0"/>
              <a:t>Unreal Engine5</a:t>
            </a:r>
            <a:r>
              <a:rPr kumimoji="1" lang="ja-JP" altLang="en-US" dirty="0"/>
              <a:t>で調査する内容は</a:t>
            </a:r>
            <a:r>
              <a:rPr kumimoji="1" lang="en-US" altLang="ja-JP" dirty="0"/>
              <a:t>LOD1</a:t>
            </a:r>
            <a:r>
              <a:rPr kumimoji="1" lang="ja-JP" altLang="en-US" dirty="0"/>
              <a:t>のポリゴン数とテクスチャメモリ量、ドローコール、シーン全体の負荷を比較します。</a:t>
            </a:r>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91</a:t>
            </a:fld>
            <a:endParaRPr lang="en-US"/>
          </a:p>
        </p:txBody>
      </p:sp>
    </p:spTree>
    <p:extLst>
      <p:ext uri="{BB962C8B-B14F-4D97-AF65-F5344CB8AC3E}">
        <p14:creationId xmlns:p14="http://schemas.microsoft.com/office/powerpoint/2010/main" val="333607607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ファサード共通化の比較と同様に、対象エリアを東京駅周辺</a:t>
            </a:r>
            <a:r>
              <a:rPr kumimoji="1" lang="en-US" altLang="ja-JP" dirty="0"/>
              <a:t>3km</a:t>
            </a:r>
            <a:r>
              <a:rPr kumimoji="1" lang="ja-JP" altLang="en-US" dirty="0"/>
              <a:t>四方として、そこの</a:t>
            </a:r>
            <a:r>
              <a:rPr kumimoji="1" lang="en-US" altLang="ja-JP" dirty="0"/>
              <a:t>LOD1</a:t>
            </a:r>
            <a:r>
              <a:rPr kumimoji="1" lang="ja-JP" altLang="en-US" dirty="0"/>
              <a:t>モデルを使用します。</a:t>
            </a:r>
            <a:endParaRPr kumimoji="1" lang="en-US" altLang="ja-JP" dirty="0"/>
          </a:p>
          <a:p>
            <a:r>
              <a:rPr kumimoji="1" lang="ja-JP" altLang="en-US" dirty="0"/>
              <a:t>建物の数は</a:t>
            </a:r>
            <a:r>
              <a:rPr kumimoji="1" lang="en-US" altLang="ja-JP" dirty="0"/>
              <a:t>12557</a:t>
            </a:r>
            <a:r>
              <a:rPr kumimoji="1" lang="ja-JP" altLang="en-US" dirty="0"/>
              <a:t>棟、建物は</a:t>
            </a:r>
            <a:r>
              <a:rPr kumimoji="1" lang="en-US" altLang="ja-JP" dirty="0"/>
              <a:t>Unreal Engine5</a:t>
            </a:r>
            <a:r>
              <a:rPr kumimoji="1" lang="ja-JP" altLang="en-US" dirty="0"/>
              <a:t>にインポート時にマージを行い、両者の比較をスライドの表にまとめました。</a:t>
            </a:r>
            <a:endParaRPr kumimoji="1" lang="en-US" altLang="ja-JP" dirty="0"/>
          </a:p>
          <a:p>
            <a:r>
              <a:rPr kumimoji="1" lang="ja-JP" altLang="en-US" dirty="0"/>
              <a:t>まず、ポリゴン数はオリジナルが</a:t>
            </a:r>
            <a:r>
              <a:rPr kumimoji="1" lang="en-US" altLang="ja-JP" dirty="0"/>
              <a:t>356,918</a:t>
            </a:r>
            <a:r>
              <a:rPr kumimoji="1" lang="ja-JP" altLang="en-US" dirty="0"/>
              <a:t>、テクスチャ付きが</a:t>
            </a:r>
            <a:r>
              <a:rPr kumimoji="1" lang="en-US" altLang="ja-JP" dirty="0"/>
              <a:t>692,819</a:t>
            </a:r>
            <a:r>
              <a:rPr kumimoji="1" lang="ja-JP" altLang="en-US" dirty="0"/>
              <a:t>となりました。</a:t>
            </a:r>
            <a:endParaRPr kumimoji="1" lang="en-US" altLang="ja-JP" dirty="0"/>
          </a:p>
          <a:p>
            <a:r>
              <a:rPr kumimoji="1" lang="ja-JP" altLang="en-US" dirty="0"/>
              <a:t>これは東京駅周辺の建物は高い建物が多く、各フロアに頂点を持たせたため、結果としてテクスチャ付き</a:t>
            </a:r>
            <a:r>
              <a:rPr kumimoji="1" lang="en-US" altLang="ja-JP" dirty="0"/>
              <a:t>LOD1</a:t>
            </a:r>
            <a:r>
              <a:rPr kumimoji="1" lang="ja-JP" altLang="en-US" dirty="0"/>
              <a:t>のポリゴン数が増加しました。</a:t>
            </a:r>
            <a:endParaRPr kumimoji="1" lang="en-US" altLang="ja-JP" dirty="0"/>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dirty="0"/>
              <a:t>次にテクスチャメモリ量は先程のアトラステクスチャ</a:t>
            </a:r>
            <a:r>
              <a:rPr kumimoji="1" lang="en-US" altLang="ja-JP" dirty="0"/>
              <a:t>1</a:t>
            </a:r>
            <a:r>
              <a:rPr kumimoji="1" lang="ja-JP" altLang="en-US" dirty="0"/>
              <a:t>枚分なので、増加量は抑えれていると思います。</a:t>
            </a:r>
            <a:endParaRPr kumimoji="1" lang="en-US" altLang="ja-JP" dirty="0"/>
          </a:p>
          <a:p>
            <a:r>
              <a:rPr kumimoji="1" lang="ja-JP" altLang="en-US" dirty="0"/>
              <a:t>シーン全体の負荷についてはオリジナルとテクスチャ付きで大きな違いがなく、どちらも快適な動作であることを確認しています。</a:t>
            </a:r>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92</a:t>
            </a:fld>
            <a:endParaRPr lang="en-US"/>
          </a:p>
        </p:txBody>
      </p:sp>
    </p:spTree>
    <p:extLst>
      <p:ext uri="{BB962C8B-B14F-4D97-AF65-F5344CB8AC3E}">
        <p14:creationId xmlns:p14="http://schemas.microsoft.com/office/powerpoint/2010/main" val="382808257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実際に</a:t>
            </a:r>
            <a:r>
              <a:rPr kumimoji="1" lang="en-US" altLang="ja-JP" dirty="0"/>
              <a:t>Unreal Engine5</a:t>
            </a:r>
            <a:r>
              <a:rPr kumimoji="1" lang="ja-JP" altLang="en-US" dirty="0"/>
              <a:t>上でオリジナルとテクスチャ付き</a:t>
            </a:r>
            <a:r>
              <a:rPr kumimoji="1" lang="en-US" altLang="ja-JP" dirty="0"/>
              <a:t>LOD1</a:t>
            </a:r>
            <a:r>
              <a:rPr kumimoji="1" lang="ja-JP" altLang="en-US" dirty="0"/>
              <a:t>の比較を行います。</a:t>
            </a:r>
            <a:endParaRPr kumimoji="1" lang="en-US" altLang="ja-JP" dirty="0"/>
          </a:p>
          <a:p>
            <a:r>
              <a:rPr kumimoji="1" lang="ja-JP" altLang="en-US" dirty="0"/>
              <a:t>こちらがオリジナルの</a:t>
            </a:r>
            <a:r>
              <a:rPr kumimoji="1" lang="en-US" altLang="ja-JP" dirty="0"/>
              <a:t>LOD1</a:t>
            </a:r>
            <a:r>
              <a:rPr kumimoji="1" lang="ja-JP" altLang="en-US" dirty="0"/>
              <a:t>モデルです。</a:t>
            </a:r>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93</a:t>
            </a:fld>
            <a:endParaRPr lang="en-US"/>
          </a:p>
        </p:txBody>
      </p:sp>
    </p:spTree>
    <p:extLst>
      <p:ext uri="{BB962C8B-B14F-4D97-AF65-F5344CB8AC3E}">
        <p14:creationId xmlns:p14="http://schemas.microsoft.com/office/powerpoint/2010/main" val="299843409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dirty="0"/>
              <a:t>こちらがテクスチャ付き</a:t>
            </a:r>
            <a:r>
              <a:rPr kumimoji="1" lang="en-US" altLang="ja-JP" dirty="0"/>
              <a:t>LOD1</a:t>
            </a:r>
            <a:r>
              <a:rPr kumimoji="1" lang="ja-JP" altLang="en-US" dirty="0"/>
              <a:t>になります。</a:t>
            </a:r>
            <a:endParaRPr kumimoji="1" lang="en-US" altLang="ja-JP" dirty="0"/>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dirty="0"/>
              <a:t>テクスチャの有無でだいぶ建物らしさが変わると思います。</a:t>
            </a:r>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94</a:t>
            </a:fld>
            <a:endParaRPr lang="en-US"/>
          </a:p>
        </p:txBody>
      </p:sp>
    </p:spTree>
    <p:extLst>
      <p:ext uri="{BB962C8B-B14F-4D97-AF65-F5344CB8AC3E}">
        <p14:creationId xmlns:p14="http://schemas.microsoft.com/office/powerpoint/2010/main" val="424887992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他の例も見ていきます。</a:t>
            </a:r>
            <a:endParaRPr kumimoji="1" lang="en-US" altLang="ja-JP" dirty="0"/>
          </a:p>
          <a:p>
            <a:r>
              <a:rPr kumimoji="1" lang="ja-JP" altLang="en-US" dirty="0"/>
              <a:t>こちらがオリジナルの</a:t>
            </a:r>
            <a:r>
              <a:rPr kumimoji="1" lang="en-US" altLang="ja-JP" dirty="0"/>
              <a:t>LOD1</a:t>
            </a:r>
            <a:r>
              <a:rPr kumimoji="1" lang="ja-JP" altLang="en-US" dirty="0"/>
              <a:t>モデルで、</a:t>
            </a:r>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95</a:t>
            </a:fld>
            <a:endParaRPr lang="en-US"/>
          </a:p>
        </p:txBody>
      </p:sp>
    </p:spTree>
    <p:extLst>
      <p:ext uri="{BB962C8B-B14F-4D97-AF65-F5344CB8AC3E}">
        <p14:creationId xmlns:p14="http://schemas.microsoft.com/office/powerpoint/2010/main" val="399735628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dirty="0"/>
              <a:t>こちらがテクスチャ付き</a:t>
            </a:r>
            <a:r>
              <a:rPr kumimoji="1" lang="en-US" altLang="ja-JP" dirty="0"/>
              <a:t>LOD1</a:t>
            </a:r>
            <a:r>
              <a:rPr kumimoji="1" lang="ja-JP" altLang="en-US" dirty="0"/>
              <a:t>になります。</a:t>
            </a:r>
            <a:endParaRPr kumimoji="1" lang="en-US" altLang="ja-JP" dirty="0"/>
          </a:p>
          <a:p>
            <a:r>
              <a:rPr kumimoji="1" lang="ja-JP" altLang="en-US" dirty="0"/>
              <a:t>高い建物はポリゴン数が増加しましたが、各フロアにテクスチャを割り当てることで軽量なテクスチャ付き</a:t>
            </a:r>
            <a:r>
              <a:rPr kumimoji="1" lang="en-US" altLang="ja-JP" dirty="0"/>
              <a:t>LOD1</a:t>
            </a:r>
            <a:r>
              <a:rPr kumimoji="1" lang="ja-JP" altLang="en-US" dirty="0"/>
              <a:t>モデルを作ることができました。</a:t>
            </a:r>
            <a:endParaRPr kumimoji="1" lang="en-US" altLang="ja-JP"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96</a:t>
            </a:fld>
            <a:endParaRPr lang="en-US"/>
          </a:p>
        </p:txBody>
      </p:sp>
    </p:spTree>
    <p:extLst>
      <p:ext uri="{BB962C8B-B14F-4D97-AF65-F5344CB8AC3E}">
        <p14:creationId xmlns:p14="http://schemas.microsoft.com/office/powerpoint/2010/main" val="340363069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最後にまとめについてお話します。</a:t>
            </a:r>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97</a:t>
            </a:fld>
            <a:endParaRPr lang="en-US"/>
          </a:p>
        </p:txBody>
      </p:sp>
    </p:spTree>
    <p:extLst>
      <p:ext uri="{BB962C8B-B14F-4D97-AF65-F5344CB8AC3E}">
        <p14:creationId xmlns:p14="http://schemas.microsoft.com/office/powerpoint/2010/main" val="97955215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本セッションでは</a:t>
            </a:r>
            <a:r>
              <a:rPr kumimoji="1" lang="en-US" altLang="ja-JP" dirty="0"/>
              <a:t>PLATEAU</a:t>
            </a:r>
            <a:r>
              <a:rPr kumimoji="1" lang="ja-JP" altLang="en-US" dirty="0"/>
              <a:t>の簡単な紹介と課題についてご説明しました。</a:t>
            </a:r>
            <a:endParaRPr kumimoji="1" lang="en-US" altLang="ja-JP" dirty="0"/>
          </a:p>
          <a:p>
            <a:r>
              <a:rPr kumimoji="1" lang="en-US" altLang="ja-JP" dirty="0"/>
              <a:t>PLATEAU</a:t>
            </a:r>
            <a:r>
              <a:rPr kumimoji="1" lang="ja-JP" altLang="en-US" dirty="0"/>
              <a:t>は日本全国の約</a:t>
            </a:r>
            <a:r>
              <a:rPr kumimoji="1" lang="en-US" altLang="ja-JP" dirty="0"/>
              <a:t>130</a:t>
            </a:r>
            <a:r>
              <a:rPr kumimoji="1" lang="ja-JP" altLang="en-US" dirty="0"/>
              <a:t>都市の</a:t>
            </a:r>
            <a:r>
              <a:rPr kumimoji="1" lang="en-US" altLang="ja-JP" dirty="0"/>
              <a:t>3D</a:t>
            </a:r>
            <a:r>
              <a:rPr kumimoji="1" lang="ja-JP" altLang="en-US" dirty="0"/>
              <a:t>都市モデルであり、オープンデータ化が進んでいます。</a:t>
            </a:r>
            <a:endParaRPr kumimoji="1" lang="en-US" altLang="ja-JP" dirty="0"/>
          </a:p>
          <a:p>
            <a:r>
              <a:rPr kumimoji="1" lang="ja-JP" altLang="en-US" dirty="0"/>
              <a:t>しかし、課題として</a:t>
            </a:r>
            <a:r>
              <a:rPr kumimoji="1" lang="en-US" altLang="ja-JP" dirty="0"/>
              <a:t>LOD2</a:t>
            </a:r>
            <a:r>
              <a:rPr kumimoji="1" lang="ja-JP" altLang="en-US" dirty="0"/>
              <a:t>の整備範囲が都市部に集中しており、郊外エリアではテクスチャがない建物が大多数であるという課題がありました。</a:t>
            </a:r>
            <a:endParaRPr kumimoji="1" lang="en-US" altLang="ja-JP" dirty="0"/>
          </a:p>
          <a:p>
            <a:r>
              <a:rPr kumimoji="1" lang="ja-JP" altLang="en-US" dirty="0"/>
              <a:t>そこで、</a:t>
            </a:r>
            <a:r>
              <a:rPr kumimoji="1" lang="en-US" altLang="ja-JP" dirty="0"/>
              <a:t>Procedural PLATEAU</a:t>
            </a:r>
            <a:r>
              <a:rPr kumimoji="1" lang="ja-JP" altLang="en-US" dirty="0"/>
              <a:t>という</a:t>
            </a:r>
            <a:r>
              <a:rPr kumimoji="1" lang="en-US" altLang="ja-JP" dirty="0"/>
              <a:t>3D</a:t>
            </a:r>
            <a:r>
              <a:rPr kumimoji="1" lang="ja-JP" altLang="en-US" dirty="0"/>
              <a:t>都市モデルのデータの特徴を重視したファサード自動生成をご紹介しました。</a:t>
            </a:r>
            <a:endParaRPr kumimoji="1" lang="en-US" altLang="ja-JP" dirty="0"/>
          </a:p>
          <a:p>
            <a:r>
              <a:rPr kumimoji="1" lang="en-US" altLang="ja-JP" dirty="0"/>
              <a:t>Procedural PLATEAU</a:t>
            </a:r>
            <a:r>
              <a:rPr kumimoji="1" lang="ja-JP" altLang="en-US" dirty="0"/>
              <a:t>の良い点は任意の</a:t>
            </a:r>
            <a:r>
              <a:rPr kumimoji="1" lang="en-US" altLang="ja-JP" dirty="0"/>
              <a:t>LOD1</a:t>
            </a:r>
            <a:r>
              <a:rPr kumimoji="1" lang="ja-JP" altLang="en-US" dirty="0"/>
              <a:t>モデルに対して、品質（位置情報）を崩さず、ファサードの自動生成が可能で、アドオンと組み合わせることで軽量なテクスチャ付き</a:t>
            </a:r>
            <a:r>
              <a:rPr kumimoji="1" lang="en-US" altLang="ja-JP" dirty="0"/>
              <a:t>3D</a:t>
            </a:r>
            <a:r>
              <a:rPr kumimoji="1" lang="ja-JP" altLang="en-US" dirty="0"/>
              <a:t>モデルの自動生成ができることです。</a:t>
            </a:r>
            <a:endParaRPr kumimoji="1" lang="en-US" altLang="ja-JP" dirty="0"/>
          </a:p>
          <a:p>
            <a:r>
              <a:rPr kumimoji="1" lang="ja-JP" altLang="en-US" dirty="0"/>
              <a:t>逆に悪い点は現状はビルのファサードのみなので、住宅などには不適切な外観になっていることです。</a:t>
            </a:r>
            <a:endParaRPr kumimoji="1" lang="en-US" altLang="ja-JP" dirty="0"/>
          </a:p>
          <a:p>
            <a:r>
              <a:rPr kumimoji="1" lang="ja-JP" altLang="en-US" dirty="0"/>
              <a:t>それと、テクスチャの解像度が</a:t>
            </a:r>
            <a:r>
              <a:rPr kumimoji="1" lang="en-US" altLang="ja-JP" dirty="0"/>
              <a:t>256x256</a:t>
            </a:r>
            <a:r>
              <a:rPr kumimoji="1" lang="ja-JP" altLang="en-US" dirty="0"/>
              <a:t>で固定長なので、遠くになるほどボケが強く出てしまいます。</a:t>
            </a:r>
            <a:endParaRPr kumimoji="1" lang="en-US" altLang="ja-JP" dirty="0"/>
          </a:p>
          <a:p>
            <a:r>
              <a:rPr kumimoji="1" lang="ja-JP" altLang="en-US" dirty="0"/>
              <a:t>これらは目的と合わせて今後改善していきたいと考えています。</a:t>
            </a:r>
            <a:endParaRPr kumimoji="1" lang="en-US" altLang="ja-JP"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98</a:t>
            </a:fld>
            <a:endParaRPr lang="en-US"/>
          </a:p>
        </p:txBody>
      </p:sp>
    </p:spTree>
    <p:extLst>
      <p:ext uri="{BB962C8B-B14F-4D97-AF65-F5344CB8AC3E}">
        <p14:creationId xmlns:p14="http://schemas.microsoft.com/office/powerpoint/2010/main" val="224265633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最後に今後の課題について</a:t>
            </a:r>
            <a:r>
              <a:rPr kumimoji="1" lang="en-US" altLang="ja-JP" dirty="0"/>
              <a:t>3</a:t>
            </a:r>
            <a:r>
              <a:rPr kumimoji="1" lang="ja-JP" altLang="en-US" dirty="0"/>
              <a:t>つほど挙げてお話します。</a:t>
            </a:r>
            <a:endParaRPr kumimoji="1" lang="en-US" altLang="ja-JP" dirty="0"/>
          </a:p>
          <a:p>
            <a:r>
              <a:rPr kumimoji="1" lang="ja-JP" altLang="en-US" dirty="0"/>
              <a:t>まず、</a:t>
            </a:r>
            <a:r>
              <a:rPr kumimoji="1" lang="en-US" altLang="ja-JP" dirty="0"/>
              <a:t>1</a:t>
            </a:r>
            <a:r>
              <a:rPr kumimoji="1" lang="ja-JP" altLang="en-US" dirty="0"/>
              <a:t>つ目の</a:t>
            </a:r>
            <a:r>
              <a:rPr kumimoji="1" lang="en-US" altLang="ja-JP" dirty="0"/>
              <a:t>PLATEAU</a:t>
            </a:r>
            <a:r>
              <a:rPr kumimoji="1" lang="ja-JP" altLang="en-US" dirty="0"/>
              <a:t>の属性情報に基づいたファサード作りですが、これは属性情報をプロシージャルのパラメータとして利用することを考えています。</a:t>
            </a:r>
            <a:endParaRPr kumimoji="1" lang="en-US" altLang="ja-JP" dirty="0"/>
          </a:p>
          <a:p>
            <a:r>
              <a:rPr kumimoji="1" lang="ja-JP" altLang="en-US" dirty="0"/>
              <a:t>今回の</a:t>
            </a:r>
            <a:r>
              <a:rPr kumimoji="1" lang="en-US" altLang="ja-JP" dirty="0"/>
              <a:t>Procedural PLATEAU</a:t>
            </a:r>
            <a:r>
              <a:rPr kumimoji="1" lang="ja-JP" altLang="en-US" dirty="0"/>
              <a:t>では属性情報の限定的な使い方しかできませんでした。</a:t>
            </a:r>
            <a:endParaRPr kumimoji="1" lang="en-US" altLang="ja-JP" dirty="0"/>
          </a:p>
          <a:p>
            <a:r>
              <a:rPr kumimoji="1" lang="ja-JP" altLang="en-US" dirty="0"/>
              <a:t>今後はこの属性情報をより利用することで、その建物が住宅なのか、商業施設なのか、古い建物なのか、新しい建物なのかが自動的に作れるようになると考えています。</a:t>
            </a:r>
            <a:endParaRPr kumimoji="1" lang="en-US" altLang="ja-JP" dirty="0"/>
          </a:p>
          <a:p>
            <a:r>
              <a:rPr kumimoji="1" lang="ja-JP" altLang="en-US" dirty="0"/>
              <a:t>次に、</a:t>
            </a:r>
            <a:r>
              <a:rPr kumimoji="1" lang="en-US" altLang="ja-JP" dirty="0"/>
              <a:t>LOD1</a:t>
            </a:r>
            <a:r>
              <a:rPr kumimoji="1" lang="ja-JP" altLang="en-US" dirty="0"/>
              <a:t>のプロシージャル屋根生成ですが、これは疑似的な</a:t>
            </a:r>
            <a:r>
              <a:rPr kumimoji="1" lang="en-US" altLang="ja-JP" dirty="0"/>
              <a:t>LOD2</a:t>
            </a:r>
            <a:r>
              <a:rPr kumimoji="1" lang="ja-JP" altLang="en-US" dirty="0"/>
              <a:t>が作れないかと思っています。</a:t>
            </a:r>
            <a:endParaRPr kumimoji="1" lang="en-US" altLang="ja-JP" dirty="0"/>
          </a:p>
          <a:p>
            <a:r>
              <a:rPr kumimoji="1" lang="ja-JP" altLang="en-US" dirty="0"/>
              <a:t>もちろん、</a:t>
            </a:r>
            <a:r>
              <a:rPr kumimoji="1" lang="en-US" altLang="ja-JP" dirty="0"/>
              <a:t>PLATEAU</a:t>
            </a:r>
            <a:r>
              <a:rPr kumimoji="1" lang="ja-JP" altLang="en-US" dirty="0"/>
              <a:t>の品質などさまざまな所に影響を与える可能性があるため、慎重に取り組む必要があります。</a:t>
            </a:r>
            <a:endParaRPr kumimoji="1" lang="en-US" altLang="ja-JP" dirty="0"/>
          </a:p>
          <a:p>
            <a:r>
              <a:rPr kumimoji="1" lang="ja-JP" altLang="en-US" dirty="0"/>
              <a:t>ですが、屋根の有無は住宅などの直感的な理解につながると考えています。</a:t>
            </a:r>
            <a:endParaRPr kumimoji="1" lang="en-US" altLang="ja-JP" dirty="0"/>
          </a:p>
          <a:p>
            <a:r>
              <a:rPr kumimoji="1" lang="ja-JP" altLang="en-US" dirty="0"/>
              <a:t>最後に、</a:t>
            </a:r>
            <a:r>
              <a:rPr kumimoji="1" lang="en-US" altLang="ja-JP" dirty="0"/>
              <a:t>Cesium for Unreal</a:t>
            </a:r>
            <a:r>
              <a:rPr kumimoji="1" lang="ja-JP" altLang="en-US" dirty="0"/>
              <a:t>への対応ですが、これは地理空間情報を扱っているので、そういったプラットフォームにもこのファサード自動生成の結果を展開できないかと考えています。</a:t>
            </a:r>
            <a:endParaRPr kumimoji="1" lang="en-US" altLang="ja-JP" dirty="0"/>
          </a:p>
          <a:p>
            <a:r>
              <a:rPr kumimoji="1" lang="en-US" altLang="ja-JP" dirty="0"/>
              <a:t>Cesium</a:t>
            </a:r>
            <a:r>
              <a:rPr kumimoji="1" lang="ja-JP" altLang="en-US" dirty="0"/>
              <a:t>では</a:t>
            </a:r>
            <a:r>
              <a:rPr kumimoji="1" lang="en-US" altLang="ja-JP" dirty="0"/>
              <a:t>3D</a:t>
            </a:r>
            <a:r>
              <a:rPr kumimoji="1" lang="ja-JP" altLang="en-US" dirty="0"/>
              <a:t>地図上に様々な地理空間情報を重ねることができますので、</a:t>
            </a:r>
            <a:r>
              <a:rPr kumimoji="1" lang="en-US" altLang="ja-JP" dirty="0"/>
              <a:t>LOD1</a:t>
            </a:r>
            <a:r>
              <a:rPr kumimoji="1" lang="ja-JP" altLang="en-US" dirty="0"/>
              <a:t>の建物がより直感的な理解につながることを期待しています。</a:t>
            </a:r>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99</a:t>
            </a:fld>
            <a:endParaRPr lang="en-US"/>
          </a:p>
        </p:txBody>
      </p:sp>
    </p:spTree>
    <p:extLst>
      <p:ext uri="{BB962C8B-B14F-4D97-AF65-F5344CB8AC3E}">
        <p14:creationId xmlns:p14="http://schemas.microsoft.com/office/powerpoint/2010/main" val="41284704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タイトル スライド（文字オレンジ）">
    <p:spTree>
      <p:nvGrpSpPr>
        <p:cNvPr id="1" name=""/>
        <p:cNvGrpSpPr/>
        <p:nvPr/>
      </p:nvGrpSpPr>
      <p:grpSpPr>
        <a:xfrm>
          <a:off x="0" y="0"/>
          <a:ext cx="0" cy="0"/>
          <a:chOff x="0" y="0"/>
          <a:chExt cx="0" cy="0"/>
        </a:xfrm>
      </p:grpSpPr>
      <p:pic>
        <p:nvPicPr>
          <p:cNvPr id="3" name="図 2" descr="線画 が含まれている画像&#10;&#10;自動的に生成された説明">
            <a:extLst>
              <a:ext uri="{FF2B5EF4-FFF2-40B4-BE49-F238E27FC236}">
                <a16:creationId xmlns:a16="http://schemas.microsoft.com/office/drawing/2014/main" id="{BA926BD4-885E-4EBC-A3A3-E11662F21B31}"/>
              </a:ext>
            </a:extLst>
          </p:cNvPr>
          <p:cNvPicPr>
            <a:picLocks noChangeAspect="1"/>
          </p:cNvPicPr>
          <p:nvPr userDrawn="1"/>
        </p:nvPicPr>
        <p:blipFill>
          <a:blip r:embed="rId2">
            <a:alphaModFix/>
          </a:blip>
          <a:stretch>
            <a:fillRect/>
          </a:stretch>
        </p:blipFill>
        <p:spPr>
          <a:xfrm>
            <a:off x="4966823" y="48925"/>
            <a:ext cx="4176000" cy="5094719"/>
          </a:xfrm>
          <a:prstGeom prst="rect">
            <a:avLst/>
          </a:prstGeom>
        </p:spPr>
      </p:pic>
      <p:sp>
        <p:nvSpPr>
          <p:cNvPr id="11" name="Title 1"/>
          <p:cNvSpPr>
            <a:spLocks noGrp="1"/>
          </p:cNvSpPr>
          <p:nvPr>
            <p:ph type="ctrTitle"/>
          </p:nvPr>
        </p:nvSpPr>
        <p:spPr>
          <a:xfrm>
            <a:off x="197582" y="1816783"/>
            <a:ext cx="6096685" cy="647393"/>
          </a:xfrm>
          <a:prstGeom prst="rect">
            <a:avLst/>
          </a:prstGeom>
        </p:spPr>
        <p:txBody>
          <a:bodyPr>
            <a:noAutofit/>
          </a:bodyPr>
          <a:lstStyle>
            <a:lvl1pPr algn="l">
              <a:lnSpc>
                <a:spcPct val="120000"/>
              </a:lnSpc>
              <a:defRPr sz="2800" b="1" i="0">
                <a:solidFill>
                  <a:srgbClr val="D16C15"/>
                </a:solidFill>
                <a:latin typeface="メイリオ" panose="020B0604030504040204" pitchFamily="50" charset="-128"/>
                <a:ea typeface="メイリオ" panose="020B0604030504040204" pitchFamily="50" charset="-128"/>
                <a:cs typeface="Arial" panose="020B0604020202020204" pitchFamily="34" charset="0"/>
              </a:defRPr>
            </a:lvl1pPr>
          </a:lstStyle>
          <a:p>
            <a:r>
              <a:rPr lang="ja-JP" altLang="en-US"/>
              <a:t>マスター タイトルの書式設定</a:t>
            </a:r>
            <a:endParaRPr lang="en-US" dirty="0"/>
          </a:p>
        </p:txBody>
      </p:sp>
      <p:sp>
        <p:nvSpPr>
          <p:cNvPr id="24" name="Subtitle 2">
            <a:extLst>
              <a:ext uri="{FF2B5EF4-FFF2-40B4-BE49-F238E27FC236}">
                <a16:creationId xmlns:a16="http://schemas.microsoft.com/office/drawing/2014/main" id="{DC4C0F2B-076D-4B38-ABF1-17AAA7C88DC7}"/>
              </a:ext>
            </a:extLst>
          </p:cNvPr>
          <p:cNvSpPr>
            <a:spLocks noGrp="1"/>
          </p:cNvSpPr>
          <p:nvPr>
            <p:ph type="subTitle" idx="1" hasCustomPrompt="1"/>
          </p:nvPr>
        </p:nvSpPr>
        <p:spPr>
          <a:xfrm>
            <a:off x="197583" y="2626598"/>
            <a:ext cx="3952728" cy="303036"/>
          </a:xfrm>
          <a:prstGeom prst="rect">
            <a:avLst/>
          </a:prstGeom>
        </p:spPr>
        <p:txBody>
          <a:bodyPr>
            <a:normAutofit/>
          </a:bodyPr>
          <a:lstStyle>
            <a:lvl1pPr marL="0" indent="0" algn="l">
              <a:lnSpc>
                <a:spcPct val="120000"/>
              </a:lnSpc>
              <a:buNone/>
              <a:defRPr sz="1400" b="1" i="0" baseline="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ja-JP" altLang="en-US" dirty="0"/>
              <a:t>タイトルの書式設定</a:t>
            </a:r>
            <a:endParaRPr lang="en-US" dirty="0"/>
          </a:p>
        </p:txBody>
      </p:sp>
      <p:sp>
        <p:nvSpPr>
          <p:cNvPr id="8" name="コンテンツ プレースホルダー 7">
            <a:extLst>
              <a:ext uri="{FF2B5EF4-FFF2-40B4-BE49-F238E27FC236}">
                <a16:creationId xmlns:a16="http://schemas.microsoft.com/office/drawing/2014/main" id="{53EA3DAF-A06A-45BF-BCFD-8560C84CFA3D}"/>
              </a:ext>
            </a:extLst>
          </p:cNvPr>
          <p:cNvSpPr>
            <a:spLocks noGrp="1"/>
          </p:cNvSpPr>
          <p:nvPr>
            <p:ph sz="quarter" idx="10" hasCustomPrompt="1"/>
          </p:nvPr>
        </p:nvSpPr>
        <p:spPr>
          <a:xfrm>
            <a:off x="196850" y="3049662"/>
            <a:ext cx="3994150" cy="752668"/>
          </a:xfrm>
        </p:spPr>
        <p:txBody>
          <a:bodyPr/>
          <a:lstStyle>
            <a:lvl1pPr marL="0" indent="0">
              <a:lnSpc>
                <a:spcPct val="100000"/>
              </a:lnSpc>
              <a:buNone/>
              <a:defRPr sz="1200">
                <a:solidFill>
                  <a:srgbClr val="6A6D70"/>
                </a:solidFill>
              </a:defRPr>
            </a:lvl1pPr>
          </a:lstStyle>
          <a:p>
            <a:pPr lvl="0"/>
            <a:r>
              <a:rPr lang="ja-JP" altLang="en-US" dirty="0"/>
              <a:t>会社名、部署名、役職名、名前</a:t>
            </a:r>
            <a:endParaRPr kumimoji="1" lang="ja-JP" altLang="en-US" dirty="0"/>
          </a:p>
        </p:txBody>
      </p:sp>
      <p:sp>
        <p:nvSpPr>
          <p:cNvPr id="26" name="コンテンツ プレースホルダー 7">
            <a:extLst>
              <a:ext uri="{FF2B5EF4-FFF2-40B4-BE49-F238E27FC236}">
                <a16:creationId xmlns:a16="http://schemas.microsoft.com/office/drawing/2014/main" id="{83A1A8A8-525D-49A7-90A4-EE00EEBC9E62}"/>
              </a:ext>
            </a:extLst>
          </p:cNvPr>
          <p:cNvSpPr>
            <a:spLocks noGrp="1"/>
          </p:cNvSpPr>
          <p:nvPr>
            <p:ph sz="quarter" idx="11" hasCustomPrompt="1"/>
          </p:nvPr>
        </p:nvSpPr>
        <p:spPr>
          <a:xfrm>
            <a:off x="197583" y="3935532"/>
            <a:ext cx="3994150" cy="243588"/>
          </a:xfrm>
        </p:spPr>
        <p:txBody>
          <a:bodyPr/>
          <a:lstStyle>
            <a:lvl1pPr marL="0" indent="0">
              <a:buNone/>
              <a:defRPr sz="1200">
                <a:solidFill>
                  <a:srgbClr val="6A6D70"/>
                </a:solidFill>
              </a:defRPr>
            </a:lvl1pPr>
          </a:lstStyle>
          <a:p>
            <a:pPr lvl="0"/>
            <a:r>
              <a:rPr lang="ja-JP" altLang="en-US" dirty="0"/>
              <a:t>日付</a:t>
            </a:r>
            <a:endParaRPr kumimoji="1" lang="ja-JP" altLang="en-US" dirty="0"/>
          </a:p>
        </p:txBody>
      </p:sp>
      <p:sp>
        <p:nvSpPr>
          <p:cNvPr id="20" name="Subtitle 2">
            <a:extLst>
              <a:ext uri="{FF2B5EF4-FFF2-40B4-BE49-F238E27FC236}">
                <a16:creationId xmlns:a16="http://schemas.microsoft.com/office/drawing/2014/main" id="{E6E69BDB-E531-4D79-A106-14DEF4AF3C67}"/>
              </a:ext>
            </a:extLst>
          </p:cNvPr>
          <p:cNvSpPr txBox="1">
            <a:spLocks/>
          </p:cNvSpPr>
          <p:nvPr userDrawn="1"/>
        </p:nvSpPr>
        <p:spPr>
          <a:xfrm>
            <a:off x="-18317" y="4887052"/>
            <a:ext cx="3952728" cy="206977"/>
          </a:xfrm>
          <a:prstGeom prst="rect">
            <a:avLst/>
          </a:prstGeom>
        </p:spPr>
        <p:txBody>
          <a:bodyPr>
            <a:noAutofit/>
          </a:bodyPr>
          <a:lstStyle>
            <a:lvl1pPr marL="0" indent="0" algn="l" defTabSz="342900" rtl="0" eaLnBrk="1" fontAlgn="base" hangingPunct="1">
              <a:lnSpc>
                <a:spcPct val="120000"/>
              </a:lnSpc>
              <a:spcBef>
                <a:spcPct val="20000"/>
              </a:spcBef>
              <a:spcAft>
                <a:spcPct val="0"/>
              </a:spcAft>
              <a:buFont typeface="Arial" panose="020B0604020202020204" pitchFamily="34" charset="0"/>
              <a:buNone/>
              <a:defRPr kumimoji="1" sz="1400" b="1" i="0" kern="1200" baseline="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1pPr>
            <a:lvl2pPr marL="342900" indent="0" algn="ctr" defTabSz="342900" rtl="0" eaLnBrk="1" fontAlgn="base" hangingPunct="1">
              <a:spcBef>
                <a:spcPct val="20000"/>
              </a:spcBef>
              <a:spcAft>
                <a:spcPct val="0"/>
              </a:spcAft>
              <a:buFont typeface="Arial" panose="020B0604020202020204" pitchFamily="34" charset="0"/>
              <a:buNone/>
              <a:defRPr kumimoji="1" sz="21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2pPr>
            <a:lvl3pPr marL="685800" indent="0" algn="ctr" defTabSz="342900" rtl="0" eaLnBrk="1" fontAlgn="base" hangingPunct="1">
              <a:spcBef>
                <a:spcPct val="20000"/>
              </a:spcBef>
              <a:spcAft>
                <a:spcPct val="0"/>
              </a:spcAft>
              <a:buFont typeface="Arial" panose="020B0604020202020204" pitchFamily="34" charset="0"/>
              <a:buNone/>
              <a:defRPr kumimoji="1" sz="18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3pPr>
            <a:lvl4pPr marL="1028700" indent="0" algn="ctr" defTabSz="342900" rtl="0" eaLnBrk="1" fontAlgn="base" hangingPunct="1">
              <a:spcBef>
                <a:spcPct val="20000"/>
              </a:spcBef>
              <a:spcAft>
                <a:spcPct val="0"/>
              </a:spcAft>
              <a:buFont typeface="Arial" panose="020B0604020202020204" pitchFamily="34" charset="0"/>
              <a:buNone/>
              <a:defRPr kumimoji="1" sz="15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4pPr>
            <a:lvl5pPr marL="1371600" indent="0" algn="ctr" defTabSz="342900" rtl="0" eaLnBrk="1" fontAlgn="base" hangingPunct="1">
              <a:spcBef>
                <a:spcPct val="20000"/>
              </a:spcBef>
              <a:spcAft>
                <a:spcPct val="0"/>
              </a:spcAft>
              <a:buFont typeface="Arial" panose="020B0604020202020204" pitchFamily="34" charset="0"/>
              <a:buNone/>
              <a:defRPr kumimoji="1" sz="15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5pPr>
            <a:lvl6pPr marL="17145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6pPr>
            <a:lvl7pPr marL="20574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7pPr>
            <a:lvl8pPr marL="24003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8pPr>
            <a:lvl9pPr marL="27432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9pPr>
          </a:lstStyle>
          <a:p>
            <a:r>
              <a:rPr lang="en-US" altLang="ja-JP" sz="1000" b="0" dirty="0">
                <a:solidFill>
                  <a:srgbClr val="6A6D70"/>
                </a:solidFill>
                <a:latin typeface="Meiryo UI" panose="020B0604030504040204" pitchFamily="50" charset="-128"/>
                <a:ea typeface="Meiryo UI" panose="020B0604030504040204" pitchFamily="50" charset="-128"/>
              </a:rPr>
              <a:t>©Silicon Studio Corp., all rights reserved.</a:t>
            </a:r>
            <a:endParaRPr lang="en-US" sz="1000" b="0" dirty="0">
              <a:solidFill>
                <a:srgbClr val="6A6D70"/>
              </a:solidFill>
              <a:latin typeface="Meiryo UI" panose="020B0604030504040204" pitchFamily="50" charset="-128"/>
              <a:ea typeface="Meiryo UI" panose="020B0604030504040204" pitchFamily="50" charset="-128"/>
            </a:endParaRPr>
          </a:p>
        </p:txBody>
      </p:sp>
      <p:sp>
        <p:nvSpPr>
          <p:cNvPr id="16" name="正方形/長方形 15">
            <a:extLst>
              <a:ext uri="{FF2B5EF4-FFF2-40B4-BE49-F238E27FC236}">
                <a16:creationId xmlns:a16="http://schemas.microsoft.com/office/drawing/2014/main" id="{AAC63208-A6D6-4B94-B8C7-F5CCA4A9559A}"/>
              </a:ext>
            </a:extLst>
          </p:cNvPr>
          <p:cNvSpPr/>
          <p:nvPr userDrawn="1"/>
        </p:nvSpPr>
        <p:spPr>
          <a:xfrm>
            <a:off x="733" y="1816783"/>
            <a:ext cx="132617" cy="647393"/>
          </a:xfrm>
          <a:prstGeom prst="rect">
            <a:avLst/>
          </a:prstGeom>
          <a:solidFill>
            <a:srgbClr val="D16C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68628EC9-5FB0-4064-8444-53B680A43B45}"/>
              </a:ext>
            </a:extLst>
          </p:cNvPr>
          <p:cNvSpPr/>
          <p:nvPr userDrawn="1"/>
        </p:nvSpPr>
        <p:spPr>
          <a:xfrm>
            <a:off x="733" y="2613898"/>
            <a:ext cx="132617" cy="315736"/>
          </a:xfrm>
          <a:prstGeom prst="rect">
            <a:avLst/>
          </a:prstGeom>
          <a:solidFill>
            <a:srgbClr val="6A6D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a:extLst>
              <a:ext uri="{FF2B5EF4-FFF2-40B4-BE49-F238E27FC236}">
                <a16:creationId xmlns:a16="http://schemas.microsoft.com/office/drawing/2014/main" id="{185A4CD5-CE70-4753-AFCF-881D931FDA20}"/>
              </a:ext>
            </a:extLst>
          </p:cNvPr>
          <p:cNvPicPr>
            <a:picLocks noChangeAspect="1"/>
          </p:cNvPicPr>
          <p:nvPr userDrawn="1"/>
        </p:nvPicPr>
        <p:blipFill>
          <a:blip r:embed="rId3"/>
          <a:stretch>
            <a:fillRect/>
          </a:stretch>
        </p:blipFill>
        <p:spPr>
          <a:xfrm>
            <a:off x="133351" y="110703"/>
            <a:ext cx="1800000" cy="586800"/>
          </a:xfrm>
          <a:prstGeom prst="rect">
            <a:avLst/>
          </a:prstGeom>
        </p:spPr>
      </p:pic>
      <p:sp>
        <p:nvSpPr>
          <p:cNvPr id="14" name="コンテンツ プレースホルダー 7">
            <a:extLst>
              <a:ext uri="{FF2B5EF4-FFF2-40B4-BE49-F238E27FC236}">
                <a16:creationId xmlns:a16="http://schemas.microsoft.com/office/drawing/2014/main" id="{8DD20C93-91D2-4D63-A3D4-25EB7D12012F}"/>
              </a:ext>
            </a:extLst>
          </p:cNvPr>
          <p:cNvSpPr>
            <a:spLocks noGrp="1"/>
          </p:cNvSpPr>
          <p:nvPr>
            <p:ph sz="quarter" idx="12" hasCustomPrompt="1"/>
          </p:nvPr>
        </p:nvSpPr>
        <p:spPr>
          <a:xfrm>
            <a:off x="197583" y="1064115"/>
            <a:ext cx="6096684" cy="409450"/>
          </a:xfrm>
        </p:spPr>
        <p:txBody>
          <a:bodyPr/>
          <a:lstStyle>
            <a:lvl1pPr marL="0" indent="0">
              <a:lnSpc>
                <a:spcPct val="100000"/>
              </a:lnSpc>
              <a:buNone/>
              <a:defRPr sz="2000" b="1">
                <a:solidFill>
                  <a:schemeClr val="tx1">
                    <a:lumMod val="65000"/>
                    <a:lumOff val="35000"/>
                  </a:schemeClr>
                </a:solidFill>
              </a:defRPr>
            </a:lvl1pPr>
          </a:lstStyle>
          <a:p>
            <a:pPr lvl="0"/>
            <a:r>
              <a:rPr lang="ja-JP" altLang="en-US" dirty="0"/>
              <a:t>プレゼン先の社名</a:t>
            </a:r>
            <a:endParaRPr kumimoji="1" lang="ja-JP" altLang="en-US" dirty="0"/>
          </a:p>
        </p:txBody>
      </p:sp>
    </p:spTree>
    <p:extLst>
      <p:ext uri="{BB962C8B-B14F-4D97-AF65-F5344CB8AC3E}">
        <p14:creationId xmlns:p14="http://schemas.microsoft.com/office/powerpoint/2010/main" val="2521916183"/>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ブランディングメッセージ">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467CD340-5C91-4770-99D6-6EB33DEF19B7}"/>
              </a:ext>
            </a:extLst>
          </p:cNvPr>
          <p:cNvSpPr/>
          <p:nvPr userDrawn="1"/>
        </p:nvSpPr>
        <p:spPr>
          <a:xfrm>
            <a:off x="7657807" y="4919808"/>
            <a:ext cx="1485781" cy="224199"/>
          </a:xfrm>
          <a:prstGeom prst="rect">
            <a:avLst/>
          </a:prstGeom>
          <a:solidFill>
            <a:srgbClr val="D47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970F3A54-4B56-425D-B34C-56C8EABE7689}"/>
              </a:ext>
            </a:extLst>
          </p:cNvPr>
          <p:cNvSpPr/>
          <p:nvPr userDrawn="1"/>
        </p:nvSpPr>
        <p:spPr>
          <a:xfrm>
            <a:off x="1" y="4919808"/>
            <a:ext cx="7657806" cy="224199"/>
          </a:xfrm>
          <a:prstGeom prst="rect">
            <a:avLst/>
          </a:prstGeom>
          <a:solidFill>
            <a:srgbClr val="6A6D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Subtitle 2">
            <a:extLst>
              <a:ext uri="{FF2B5EF4-FFF2-40B4-BE49-F238E27FC236}">
                <a16:creationId xmlns:a16="http://schemas.microsoft.com/office/drawing/2014/main" id="{CD7FAC6A-70E7-4F2E-A87E-9E1C6AD5C9AD}"/>
              </a:ext>
            </a:extLst>
          </p:cNvPr>
          <p:cNvSpPr txBox="1">
            <a:spLocks/>
          </p:cNvSpPr>
          <p:nvPr userDrawn="1"/>
        </p:nvSpPr>
        <p:spPr>
          <a:xfrm>
            <a:off x="-18317" y="4887052"/>
            <a:ext cx="3952728" cy="206977"/>
          </a:xfrm>
          <a:prstGeom prst="rect">
            <a:avLst/>
          </a:prstGeom>
        </p:spPr>
        <p:txBody>
          <a:bodyPr>
            <a:noAutofit/>
          </a:bodyPr>
          <a:lstStyle>
            <a:lvl1pPr marL="0" indent="0" algn="l" defTabSz="342900" rtl="0" eaLnBrk="1" fontAlgn="base" hangingPunct="1">
              <a:lnSpc>
                <a:spcPct val="120000"/>
              </a:lnSpc>
              <a:spcBef>
                <a:spcPct val="20000"/>
              </a:spcBef>
              <a:spcAft>
                <a:spcPct val="0"/>
              </a:spcAft>
              <a:buFont typeface="Arial" panose="020B0604020202020204" pitchFamily="34" charset="0"/>
              <a:buNone/>
              <a:defRPr kumimoji="1" sz="1400" b="1" i="0" kern="1200" baseline="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1pPr>
            <a:lvl2pPr marL="342900" indent="0" algn="ctr" defTabSz="342900" rtl="0" eaLnBrk="1" fontAlgn="base" hangingPunct="1">
              <a:spcBef>
                <a:spcPct val="20000"/>
              </a:spcBef>
              <a:spcAft>
                <a:spcPct val="0"/>
              </a:spcAft>
              <a:buFont typeface="Arial" panose="020B0604020202020204" pitchFamily="34" charset="0"/>
              <a:buNone/>
              <a:defRPr kumimoji="1" sz="21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2pPr>
            <a:lvl3pPr marL="685800" indent="0" algn="ctr" defTabSz="342900" rtl="0" eaLnBrk="1" fontAlgn="base" hangingPunct="1">
              <a:spcBef>
                <a:spcPct val="20000"/>
              </a:spcBef>
              <a:spcAft>
                <a:spcPct val="0"/>
              </a:spcAft>
              <a:buFont typeface="Arial" panose="020B0604020202020204" pitchFamily="34" charset="0"/>
              <a:buNone/>
              <a:defRPr kumimoji="1" sz="18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3pPr>
            <a:lvl4pPr marL="1028700" indent="0" algn="ctr" defTabSz="342900" rtl="0" eaLnBrk="1" fontAlgn="base" hangingPunct="1">
              <a:spcBef>
                <a:spcPct val="20000"/>
              </a:spcBef>
              <a:spcAft>
                <a:spcPct val="0"/>
              </a:spcAft>
              <a:buFont typeface="Arial" panose="020B0604020202020204" pitchFamily="34" charset="0"/>
              <a:buNone/>
              <a:defRPr kumimoji="1" sz="15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4pPr>
            <a:lvl5pPr marL="1371600" indent="0" algn="ctr" defTabSz="342900" rtl="0" eaLnBrk="1" fontAlgn="base" hangingPunct="1">
              <a:spcBef>
                <a:spcPct val="20000"/>
              </a:spcBef>
              <a:spcAft>
                <a:spcPct val="0"/>
              </a:spcAft>
              <a:buFont typeface="Arial" panose="020B0604020202020204" pitchFamily="34" charset="0"/>
              <a:buNone/>
              <a:defRPr kumimoji="1" sz="15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5pPr>
            <a:lvl6pPr marL="17145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6pPr>
            <a:lvl7pPr marL="20574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7pPr>
            <a:lvl8pPr marL="24003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8pPr>
            <a:lvl9pPr marL="27432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9pPr>
          </a:lstStyle>
          <a:p>
            <a:r>
              <a:rPr lang="en-US" altLang="ja-JP" sz="1000" b="0" dirty="0">
                <a:solidFill>
                  <a:schemeClr val="bg1"/>
                </a:solidFill>
                <a:latin typeface="Meiryo UI" panose="020B0604030504040204" pitchFamily="50" charset="-128"/>
                <a:ea typeface="Meiryo UI" panose="020B0604030504040204" pitchFamily="50" charset="-128"/>
              </a:rPr>
              <a:t>©Silicon Studio Corp., all rights reserved.</a:t>
            </a:r>
            <a:endParaRPr lang="en-US" sz="1000" b="0" dirty="0">
              <a:solidFill>
                <a:schemeClr val="bg1"/>
              </a:solidFill>
              <a:latin typeface="Meiryo UI" panose="020B0604030504040204" pitchFamily="50" charset="-128"/>
              <a:ea typeface="Meiryo UI" panose="020B0604030504040204" pitchFamily="50" charset="-128"/>
            </a:endParaRPr>
          </a:p>
        </p:txBody>
      </p:sp>
      <p:pic>
        <p:nvPicPr>
          <p:cNvPr id="9" name="図 16">
            <a:extLst>
              <a:ext uri="{FF2B5EF4-FFF2-40B4-BE49-F238E27FC236}">
                <a16:creationId xmlns:a16="http://schemas.microsoft.com/office/drawing/2014/main" id="{D46FA14A-E0FA-4B40-B159-6EF4772201B0}"/>
              </a:ext>
            </a:extLst>
          </p:cNvPr>
          <p:cNvPicPr>
            <a:picLocks noChangeAspect="1"/>
          </p:cNvPicPr>
          <p:nvPr userDrawn="1"/>
        </p:nvPicPr>
        <p:blipFill>
          <a:blip r:embed="rId2"/>
          <a:stretch>
            <a:fillRect/>
          </a:stretch>
        </p:blipFill>
        <p:spPr>
          <a:xfrm>
            <a:off x="7299831" y="4326799"/>
            <a:ext cx="1506069" cy="490979"/>
          </a:xfrm>
          <a:prstGeom prst="rect">
            <a:avLst/>
          </a:prstGeom>
        </p:spPr>
      </p:pic>
      <p:sp>
        <p:nvSpPr>
          <p:cNvPr id="11" name="Rectangle 10">
            <a:extLst>
              <a:ext uri="{FF2B5EF4-FFF2-40B4-BE49-F238E27FC236}">
                <a16:creationId xmlns:a16="http://schemas.microsoft.com/office/drawing/2014/main" id="{C8AA77ED-7366-6A43-B9C2-24A123A6AA2E}"/>
              </a:ext>
            </a:extLst>
          </p:cNvPr>
          <p:cNvSpPr/>
          <p:nvPr userDrawn="1"/>
        </p:nvSpPr>
        <p:spPr>
          <a:xfrm>
            <a:off x="399571" y="947156"/>
            <a:ext cx="8414016" cy="3881198"/>
          </a:xfrm>
          <a:prstGeom prst="rect">
            <a:avLst/>
          </a:prstGeom>
        </p:spPr>
        <p:txBody>
          <a:bodyPr wrap="square" numCol="2" spcCol="540000">
            <a:noAutofit/>
          </a:bodyPr>
          <a:lstStyle/>
          <a:p>
            <a:pPr algn="just">
              <a:lnSpc>
                <a:spcPct val="150000"/>
              </a:lnSpc>
            </a:pPr>
            <a:r>
              <a:rPr lang="ja-JP" altLang="en-US" sz="1000" b="0" i="0" kern="1200" spc="10" baseline="0" dirty="0">
                <a:solidFill>
                  <a:srgbClr val="515151"/>
                </a:solidFill>
                <a:effectLst/>
                <a:latin typeface="+mn-ea"/>
                <a:ea typeface="+mn-ea"/>
                <a:cs typeface="+mn-cs"/>
              </a:rPr>
              <a:t>私たちシリコンスタジオは、自社開発による数々のミドルウェアを有し、</a:t>
            </a:r>
            <a:r>
              <a:rPr lang="en-US" altLang="ja-JP" sz="1000" b="0" i="0" kern="1200" spc="10" baseline="0" dirty="0">
                <a:solidFill>
                  <a:srgbClr val="515151"/>
                </a:solidFill>
                <a:effectLst/>
                <a:latin typeface="+mn-ea"/>
                <a:ea typeface="+mn-ea"/>
                <a:cs typeface="+mn-cs"/>
              </a:rPr>
              <a:t>CG</a:t>
            </a:r>
            <a:r>
              <a:rPr lang="ja-JP" altLang="en-US" sz="1000" b="0" i="0" kern="1200" spc="10" baseline="0" dirty="0">
                <a:solidFill>
                  <a:srgbClr val="515151"/>
                </a:solidFill>
                <a:effectLst/>
                <a:latin typeface="+mn-ea"/>
                <a:ea typeface="+mn-ea"/>
                <a:cs typeface="+mn-cs"/>
              </a:rPr>
              <a:t>の黎明期から今日に至るまで</a:t>
            </a:r>
            <a:r>
              <a:rPr lang="en-US" altLang="ja-JP" sz="1000" b="0" i="0" kern="1200" spc="10" baseline="0" dirty="0">
                <a:solidFill>
                  <a:srgbClr val="515151"/>
                </a:solidFill>
                <a:effectLst/>
                <a:latin typeface="+mn-ea"/>
                <a:ea typeface="+mn-ea"/>
                <a:cs typeface="+mn-cs"/>
              </a:rPr>
              <a:t>CG</a:t>
            </a:r>
            <a:r>
              <a:rPr lang="ja-JP" altLang="en-US" sz="1000" b="0" i="0" kern="1200" spc="10" baseline="0" dirty="0">
                <a:solidFill>
                  <a:srgbClr val="515151"/>
                </a:solidFill>
                <a:effectLst/>
                <a:latin typeface="+mn-ea"/>
                <a:ea typeface="+mn-ea"/>
                <a:cs typeface="+mn-cs"/>
              </a:rPr>
              <a:t>関連事業に取り組み、技術力（</a:t>
            </a:r>
            <a:r>
              <a:rPr lang="en-US" altLang="ja-JP" sz="1000" b="0" i="0" kern="1200" spc="10" baseline="0" dirty="0">
                <a:solidFill>
                  <a:srgbClr val="515151"/>
                </a:solidFill>
                <a:effectLst/>
                <a:latin typeface="+mn-ea"/>
                <a:ea typeface="+mn-ea"/>
                <a:cs typeface="+mn-cs"/>
              </a:rPr>
              <a:t>Technology</a:t>
            </a:r>
            <a:r>
              <a:rPr lang="ja-JP" altLang="en-US" sz="1000" b="0" i="0" kern="1200" spc="10" baseline="0" dirty="0">
                <a:solidFill>
                  <a:srgbClr val="515151"/>
                </a:solidFill>
                <a:effectLst/>
                <a:latin typeface="+mn-ea"/>
                <a:ea typeface="+mn-ea"/>
                <a:cs typeface="+mn-cs"/>
              </a:rPr>
              <a:t>）、表現力（</a:t>
            </a:r>
            <a:r>
              <a:rPr lang="en-US" altLang="ja-JP" sz="1000" b="0" i="0" kern="1200" spc="10" baseline="0" dirty="0">
                <a:solidFill>
                  <a:srgbClr val="515151"/>
                </a:solidFill>
                <a:effectLst/>
                <a:latin typeface="+mn-ea"/>
                <a:ea typeface="+mn-ea"/>
                <a:cs typeface="+mn-cs"/>
              </a:rPr>
              <a:t>Art</a:t>
            </a:r>
            <a:r>
              <a:rPr lang="ja-JP" altLang="en-US" sz="1000" b="0" i="0" kern="1200" spc="10" baseline="0" dirty="0">
                <a:solidFill>
                  <a:srgbClr val="515151"/>
                </a:solidFill>
                <a:effectLst/>
                <a:latin typeface="+mn-ea"/>
                <a:ea typeface="+mn-ea"/>
                <a:cs typeface="+mn-cs"/>
              </a:rPr>
              <a:t>）、発想力（</a:t>
            </a:r>
            <a:r>
              <a:rPr lang="en-US" altLang="ja-JP" sz="1000" b="0" i="0" kern="1200" spc="10" baseline="0" dirty="0">
                <a:solidFill>
                  <a:srgbClr val="515151"/>
                </a:solidFill>
                <a:effectLst/>
                <a:latin typeface="+mn-ea"/>
                <a:ea typeface="+mn-ea"/>
                <a:cs typeface="+mn-cs"/>
              </a:rPr>
              <a:t>Ideas</a:t>
            </a:r>
            <a:r>
              <a:rPr lang="ja-JP" altLang="en-US" sz="1000" b="0" i="0" kern="1200" spc="10" baseline="0" dirty="0">
                <a:solidFill>
                  <a:srgbClr val="515151"/>
                </a:solidFill>
                <a:effectLst/>
                <a:latin typeface="+mn-ea"/>
                <a:ea typeface="+mn-ea"/>
                <a:cs typeface="+mn-cs"/>
              </a:rPr>
              <a:t>）の研鑽を積み重ねてきました。これら</a:t>
            </a:r>
            <a:r>
              <a:rPr lang="en-US" altLang="ja-JP" sz="1000" b="0" i="0" kern="1200" spc="10" baseline="0" dirty="0">
                <a:solidFill>
                  <a:srgbClr val="515151"/>
                </a:solidFill>
                <a:effectLst/>
                <a:latin typeface="+mn-ea"/>
                <a:ea typeface="+mn-ea"/>
                <a:cs typeface="+mn-cs"/>
              </a:rPr>
              <a:t>3</a:t>
            </a:r>
            <a:r>
              <a:rPr lang="ja-JP" altLang="en-US" sz="1000" b="0" i="0" kern="1200" spc="10" baseline="0" dirty="0">
                <a:solidFill>
                  <a:srgbClr val="515151"/>
                </a:solidFill>
                <a:effectLst/>
                <a:latin typeface="+mn-ea"/>
                <a:ea typeface="+mn-ea"/>
                <a:cs typeface="+mn-cs"/>
              </a:rPr>
              <a:t>つの力を高い次元で融合させ、</a:t>
            </a:r>
            <a:r>
              <a:rPr lang="en-US" altLang="ja-JP" sz="1000" b="0" i="0" kern="1200" spc="10" baseline="0" dirty="0">
                <a:solidFill>
                  <a:srgbClr val="515151"/>
                </a:solidFill>
                <a:effectLst/>
                <a:latin typeface="+mn-ea"/>
                <a:ea typeface="+mn-ea"/>
                <a:cs typeface="+mn-cs"/>
              </a:rPr>
              <a:t>CG</a:t>
            </a:r>
            <a:r>
              <a:rPr lang="ja-JP" altLang="en-US" sz="1000" b="0" i="0" kern="1200" spc="10" baseline="0" dirty="0">
                <a:solidFill>
                  <a:srgbClr val="515151"/>
                </a:solidFill>
                <a:effectLst/>
                <a:latin typeface="+mn-ea"/>
                <a:ea typeface="+mn-ea"/>
                <a:cs typeface="+mn-cs"/>
              </a:rPr>
              <a:t>が持つ可能性を最大限に発揮させられること、それが私たちの強みです。</a:t>
            </a:r>
            <a:endParaRPr lang="en-US" altLang="ja-JP" sz="1000" b="0" i="0" kern="1200" spc="10" baseline="0" dirty="0">
              <a:solidFill>
                <a:srgbClr val="515151"/>
              </a:solidFill>
              <a:effectLst/>
              <a:latin typeface="+mn-ea"/>
              <a:ea typeface="+mn-ea"/>
              <a:cs typeface="+mn-cs"/>
            </a:endParaRPr>
          </a:p>
          <a:p>
            <a:pPr algn="just">
              <a:lnSpc>
                <a:spcPct val="150000"/>
              </a:lnSpc>
            </a:pPr>
            <a:endParaRPr lang="en-US" altLang="ja-JP" sz="1000" b="0" i="0" kern="1200" spc="10" baseline="0" dirty="0">
              <a:solidFill>
                <a:srgbClr val="515151"/>
              </a:solidFill>
              <a:effectLst/>
              <a:latin typeface="+mn-ea"/>
              <a:ea typeface="+mn-ea"/>
              <a:cs typeface="+mn-cs"/>
            </a:endParaRPr>
          </a:p>
          <a:p>
            <a:pPr algn="just">
              <a:lnSpc>
                <a:spcPct val="150000"/>
              </a:lnSpc>
            </a:pPr>
            <a:r>
              <a:rPr lang="ja-JP" altLang="en-US" sz="1000" b="0" i="0" kern="1200" spc="10" baseline="0" dirty="0">
                <a:solidFill>
                  <a:srgbClr val="515151"/>
                </a:solidFill>
                <a:effectLst/>
                <a:latin typeface="+mn-ea"/>
                <a:ea typeface="+mn-ea"/>
                <a:cs typeface="+mn-cs"/>
              </a:rPr>
              <a:t>コンピューターグラフィックス（</a:t>
            </a:r>
            <a:r>
              <a:rPr lang="en-US" altLang="ja-JP" sz="1000" b="0" i="0" kern="1200" spc="10" baseline="0" dirty="0">
                <a:solidFill>
                  <a:srgbClr val="515151"/>
                </a:solidFill>
                <a:effectLst/>
                <a:latin typeface="+mn-ea"/>
                <a:ea typeface="+mn-ea"/>
                <a:cs typeface="+mn-cs"/>
              </a:rPr>
              <a:t>CG</a:t>
            </a:r>
            <a:r>
              <a:rPr lang="ja-JP" altLang="en-US" sz="1000" b="0" i="0" kern="1200" spc="10" baseline="0" dirty="0">
                <a:solidFill>
                  <a:srgbClr val="515151"/>
                </a:solidFill>
                <a:effectLst/>
                <a:latin typeface="+mn-ea"/>
                <a:ea typeface="+mn-ea"/>
                <a:cs typeface="+mn-cs"/>
              </a:rPr>
              <a:t>）は無限の可能性を秘めています。</a:t>
            </a:r>
            <a:endParaRPr lang="en-US" altLang="ja-JP" sz="1000" b="0" i="0" kern="1200" spc="10" baseline="0" dirty="0">
              <a:solidFill>
                <a:srgbClr val="515151"/>
              </a:solidFill>
              <a:effectLst/>
              <a:latin typeface="+mn-ea"/>
              <a:ea typeface="+mn-ea"/>
              <a:cs typeface="+mn-cs"/>
            </a:endParaRPr>
          </a:p>
          <a:p>
            <a:pPr algn="just">
              <a:lnSpc>
                <a:spcPct val="150000"/>
              </a:lnSpc>
            </a:pPr>
            <a:r>
              <a:rPr lang="ja-JP" altLang="en-US" sz="1000" b="0" i="0" kern="1200" spc="10" baseline="0" dirty="0">
                <a:solidFill>
                  <a:srgbClr val="515151"/>
                </a:solidFill>
                <a:effectLst/>
                <a:latin typeface="+mn-ea"/>
                <a:ea typeface="+mn-ea"/>
                <a:cs typeface="+mn-cs"/>
              </a:rPr>
              <a:t>映像・エンターテインメント分野では、</a:t>
            </a:r>
            <a:r>
              <a:rPr lang="en-US" altLang="ja-JP" sz="1000" b="0" i="0" kern="1200" spc="10" baseline="0" dirty="0">
                <a:solidFill>
                  <a:srgbClr val="515151"/>
                </a:solidFill>
                <a:effectLst/>
                <a:latin typeface="+mn-ea"/>
                <a:ea typeface="+mn-ea"/>
                <a:cs typeface="+mn-cs"/>
              </a:rPr>
              <a:t>AI</a:t>
            </a:r>
            <a:r>
              <a:rPr lang="ja-JP" altLang="en-US" sz="1000" b="0" i="0" kern="1200" spc="10" baseline="0" dirty="0">
                <a:solidFill>
                  <a:srgbClr val="515151"/>
                </a:solidFill>
                <a:effectLst/>
                <a:latin typeface="+mn-ea"/>
                <a:ea typeface="+mn-ea"/>
                <a:cs typeface="+mn-cs"/>
              </a:rPr>
              <a:t>活用やリアルタイムレイトレーシング、グローバルイルミネーションなどの革新的な技術とデバイスの進化が表現の幅を拡げ、美しくリアリティ溢れる描画が深い臨場感をもたらしています。</a:t>
            </a:r>
            <a:endParaRPr lang="en-US" altLang="ja-JP" sz="1000" b="0" i="0" kern="1200" spc="10" baseline="0" dirty="0">
              <a:solidFill>
                <a:srgbClr val="515151"/>
              </a:solidFill>
              <a:effectLst/>
              <a:latin typeface="+mn-ea"/>
              <a:ea typeface="+mn-ea"/>
              <a:cs typeface="+mn-cs"/>
            </a:endParaRPr>
          </a:p>
          <a:p>
            <a:pPr algn="just">
              <a:lnSpc>
                <a:spcPct val="150000"/>
              </a:lnSpc>
            </a:pPr>
            <a:r>
              <a:rPr lang="ja-JP" altLang="en-US" sz="1000" b="0" i="0" kern="1200" spc="10" baseline="0" dirty="0">
                <a:solidFill>
                  <a:srgbClr val="515151"/>
                </a:solidFill>
                <a:effectLst/>
                <a:latin typeface="+mn-ea"/>
                <a:ea typeface="+mn-ea"/>
                <a:cs typeface="+mn-cs"/>
              </a:rPr>
              <a:t>一方、自動車、製造、土木・建築といった産業分野では、デジタルトランスフォーメーション（</a:t>
            </a:r>
            <a:r>
              <a:rPr lang="en-US" altLang="ja-JP" sz="1000" b="0" i="0" kern="1200" spc="10" baseline="0" dirty="0">
                <a:solidFill>
                  <a:srgbClr val="515151"/>
                </a:solidFill>
                <a:effectLst/>
                <a:latin typeface="+mn-ea"/>
                <a:ea typeface="+mn-ea"/>
                <a:cs typeface="+mn-cs"/>
              </a:rPr>
              <a:t>DX</a:t>
            </a:r>
            <a:r>
              <a:rPr lang="ja-JP" altLang="en-US" sz="1000" b="0" i="0" kern="1200" spc="10" baseline="0" dirty="0">
                <a:solidFill>
                  <a:srgbClr val="515151"/>
                </a:solidFill>
                <a:effectLst/>
                <a:latin typeface="+mn-ea"/>
                <a:ea typeface="+mn-ea"/>
                <a:cs typeface="+mn-cs"/>
              </a:rPr>
              <a:t>）への取り組みが進む中、⾃動運転や製品検査における機械学習向け教師データやシミュレーター開発、デジタルツインなどにおいて</a:t>
            </a:r>
            <a:r>
              <a:rPr lang="en-US" altLang="ja-JP" sz="1000" b="0" i="0" kern="1200" spc="10" baseline="0" dirty="0">
                <a:solidFill>
                  <a:srgbClr val="515151"/>
                </a:solidFill>
                <a:effectLst/>
                <a:latin typeface="+mn-ea"/>
                <a:ea typeface="+mn-ea"/>
                <a:cs typeface="+mn-cs"/>
              </a:rPr>
              <a:t>CG</a:t>
            </a:r>
            <a:r>
              <a:rPr lang="ja-JP" altLang="en-US" sz="1000" b="0" i="0" kern="1200" spc="10" baseline="0" dirty="0">
                <a:solidFill>
                  <a:srgbClr val="515151"/>
                </a:solidFill>
                <a:effectLst/>
                <a:latin typeface="+mn-ea"/>
                <a:ea typeface="+mn-ea"/>
                <a:cs typeface="+mn-cs"/>
              </a:rPr>
              <a:t>・ゲームエンジンが活用され、成果を出し始めているところです。</a:t>
            </a:r>
            <a:endParaRPr lang="en-US" altLang="ja-JP" sz="1000" b="0" i="0" kern="1200" spc="10" baseline="0" dirty="0">
              <a:solidFill>
                <a:srgbClr val="515151"/>
              </a:solidFill>
              <a:effectLst/>
              <a:latin typeface="+mn-ea"/>
              <a:ea typeface="+mn-ea"/>
              <a:cs typeface="+mn-cs"/>
            </a:endParaRPr>
          </a:p>
          <a:p>
            <a:pPr algn="just">
              <a:lnSpc>
                <a:spcPct val="150000"/>
              </a:lnSpc>
            </a:pPr>
            <a:r>
              <a:rPr lang="ja-JP" altLang="en-US" sz="1000" b="0" i="0" kern="1200" spc="10" baseline="0" dirty="0">
                <a:solidFill>
                  <a:srgbClr val="515151"/>
                </a:solidFill>
                <a:effectLst/>
                <a:latin typeface="+mn-ea"/>
                <a:ea typeface="+mn-ea"/>
                <a:cs typeface="+mn-cs"/>
              </a:rPr>
              <a:t>また、</a:t>
            </a:r>
            <a:r>
              <a:rPr lang="en-US" altLang="ja-JP" sz="1000" b="0" i="0" kern="1200" spc="10" baseline="0" dirty="0">
                <a:solidFill>
                  <a:srgbClr val="515151"/>
                </a:solidFill>
                <a:effectLst/>
                <a:latin typeface="+mn-ea"/>
                <a:ea typeface="+mn-ea"/>
                <a:cs typeface="+mn-cs"/>
              </a:rPr>
              <a:t>5G</a:t>
            </a:r>
            <a:r>
              <a:rPr lang="ja-JP" altLang="en-US" sz="1000" b="0" i="0" kern="1200" spc="10" baseline="0" dirty="0">
                <a:solidFill>
                  <a:srgbClr val="515151"/>
                </a:solidFill>
                <a:effectLst/>
                <a:latin typeface="+mn-ea"/>
                <a:ea typeface="+mn-ea"/>
                <a:cs typeface="+mn-cs"/>
              </a:rPr>
              <a:t>のような高速大容量で低遅延を実現するネットワーク環境やクラウドの活用は、ゲーム、</a:t>
            </a:r>
            <a:r>
              <a:rPr lang="en-US" altLang="ja-JP" sz="1000" b="0" i="0" kern="1200" spc="10" baseline="0" dirty="0">
                <a:solidFill>
                  <a:srgbClr val="515151"/>
                </a:solidFill>
                <a:effectLst/>
                <a:latin typeface="+mn-ea"/>
                <a:ea typeface="+mn-ea"/>
                <a:cs typeface="+mn-cs"/>
              </a:rPr>
              <a:t>SNS</a:t>
            </a:r>
            <a:r>
              <a:rPr lang="ja-JP" altLang="en-US" sz="1000" b="0" i="0" kern="1200" spc="10" baseline="0" dirty="0">
                <a:solidFill>
                  <a:srgbClr val="515151"/>
                </a:solidFill>
                <a:effectLst/>
                <a:latin typeface="+mn-ea"/>
                <a:ea typeface="+mn-ea"/>
                <a:cs typeface="+mn-cs"/>
              </a:rPr>
              <a:t>、動画配信との融合や数千人単位でのマルチプレイ、</a:t>
            </a:r>
            <a:r>
              <a:rPr lang="en-US" altLang="ja-JP" sz="1000" b="0" i="0" kern="1200" spc="10" baseline="0" dirty="0">
                <a:solidFill>
                  <a:srgbClr val="515151"/>
                </a:solidFill>
                <a:effectLst/>
                <a:latin typeface="+mn-ea"/>
                <a:ea typeface="+mn-ea"/>
                <a:cs typeface="+mn-cs"/>
              </a:rPr>
              <a:t>VR</a:t>
            </a:r>
            <a:r>
              <a:rPr lang="ja-JP" altLang="en-US" sz="1000" b="0" i="0" kern="1200" spc="10" baseline="0" dirty="0">
                <a:solidFill>
                  <a:srgbClr val="515151"/>
                </a:solidFill>
                <a:effectLst/>
                <a:latin typeface="+mn-ea"/>
                <a:ea typeface="+mn-ea"/>
                <a:cs typeface="+mn-cs"/>
              </a:rPr>
              <a:t>・</a:t>
            </a:r>
            <a:r>
              <a:rPr lang="en-US" altLang="ja-JP" sz="1000" b="0" i="0" kern="1200" spc="10" baseline="0" dirty="0">
                <a:solidFill>
                  <a:srgbClr val="515151"/>
                </a:solidFill>
                <a:effectLst/>
                <a:latin typeface="+mn-ea"/>
                <a:ea typeface="+mn-ea"/>
                <a:cs typeface="+mn-cs"/>
              </a:rPr>
              <a:t>AR</a:t>
            </a:r>
            <a:r>
              <a:rPr lang="ja-JP" altLang="en-US" sz="1000" b="0" i="0" kern="1200" spc="10" baseline="0" dirty="0">
                <a:solidFill>
                  <a:srgbClr val="515151"/>
                </a:solidFill>
                <a:effectLst/>
                <a:latin typeface="+mn-ea"/>
                <a:ea typeface="+mn-ea"/>
                <a:cs typeface="+mn-cs"/>
              </a:rPr>
              <a:t>・</a:t>
            </a:r>
            <a:r>
              <a:rPr lang="en-US" altLang="ja-JP" sz="1000" b="0" i="0" kern="1200" spc="10" baseline="0" dirty="0">
                <a:solidFill>
                  <a:srgbClr val="515151"/>
                </a:solidFill>
                <a:effectLst/>
                <a:latin typeface="+mn-ea"/>
                <a:ea typeface="+mn-ea"/>
                <a:cs typeface="+mn-cs"/>
              </a:rPr>
              <a:t>MR</a:t>
            </a:r>
            <a:r>
              <a:rPr lang="ja-JP" altLang="en-US" sz="1000" b="0" i="0" kern="1200" spc="10" baseline="0" dirty="0">
                <a:solidFill>
                  <a:srgbClr val="515151"/>
                </a:solidFill>
                <a:effectLst/>
                <a:latin typeface="+mn-ea"/>
                <a:ea typeface="+mn-ea"/>
                <a:cs typeface="+mn-cs"/>
              </a:rPr>
              <a:t>といった</a:t>
            </a:r>
            <a:r>
              <a:rPr lang="en-US" altLang="ja-JP" sz="1000" b="0" i="0" kern="1200" spc="10" baseline="0" dirty="0">
                <a:solidFill>
                  <a:srgbClr val="515151"/>
                </a:solidFill>
                <a:effectLst/>
                <a:latin typeface="+mn-ea"/>
                <a:ea typeface="+mn-ea"/>
                <a:cs typeface="+mn-cs"/>
              </a:rPr>
              <a:t>xR</a:t>
            </a:r>
            <a:r>
              <a:rPr lang="ja-JP" altLang="en-US" sz="1000" b="0" i="0" kern="1200" spc="10" baseline="0" dirty="0">
                <a:solidFill>
                  <a:srgbClr val="515151"/>
                </a:solidFill>
                <a:effectLst/>
                <a:latin typeface="+mn-ea"/>
                <a:ea typeface="+mn-ea"/>
                <a:cs typeface="+mn-cs"/>
              </a:rPr>
              <a:t>やメタバースをはじめとした新たなコミュニケーション手段を作り出し、今後もユーザーエクスペリエンス（</a:t>
            </a:r>
            <a:r>
              <a:rPr lang="en-US" altLang="ja-JP" sz="1000" b="0" i="0" kern="1200" spc="10" baseline="0" dirty="0">
                <a:solidFill>
                  <a:srgbClr val="515151"/>
                </a:solidFill>
                <a:effectLst/>
                <a:latin typeface="+mn-ea"/>
                <a:ea typeface="+mn-ea"/>
                <a:cs typeface="+mn-cs"/>
              </a:rPr>
              <a:t>UX</a:t>
            </a:r>
            <a:r>
              <a:rPr lang="ja-JP" altLang="en-US" sz="1000" b="0" i="0" kern="1200" spc="10" baseline="0" dirty="0">
                <a:solidFill>
                  <a:srgbClr val="515151"/>
                </a:solidFill>
                <a:effectLst/>
                <a:latin typeface="+mn-ea"/>
                <a:ea typeface="+mn-ea"/>
                <a:cs typeface="+mn-cs"/>
              </a:rPr>
              <a:t>）にさらなる変革をもたらすでしょう。</a:t>
            </a:r>
            <a:endParaRPr lang="en-US" altLang="ja-JP" sz="1000" b="0" i="0" kern="1200" spc="10" baseline="0" dirty="0">
              <a:solidFill>
                <a:srgbClr val="515151"/>
              </a:solidFill>
              <a:effectLst/>
              <a:latin typeface="+mn-ea"/>
              <a:ea typeface="+mn-ea"/>
              <a:cs typeface="+mn-cs"/>
            </a:endParaRPr>
          </a:p>
          <a:p>
            <a:pPr algn="just">
              <a:lnSpc>
                <a:spcPct val="150000"/>
              </a:lnSpc>
            </a:pPr>
            <a:endParaRPr lang="en-US" altLang="ja-JP" sz="1000" b="0" i="0" kern="1200" spc="10" baseline="0" dirty="0">
              <a:solidFill>
                <a:srgbClr val="515151"/>
              </a:solidFill>
              <a:effectLst/>
              <a:latin typeface="+mn-ea"/>
              <a:ea typeface="+mn-ea"/>
              <a:cs typeface="+mn-cs"/>
            </a:endParaRPr>
          </a:p>
          <a:p>
            <a:pPr algn="just">
              <a:lnSpc>
                <a:spcPct val="150000"/>
              </a:lnSpc>
            </a:pPr>
            <a:r>
              <a:rPr lang="ja-JP" altLang="en-US" sz="1000" b="0" i="0" kern="1200" spc="10" baseline="0" dirty="0">
                <a:solidFill>
                  <a:srgbClr val="515151"/>
                </a:solidFill>
                <a:effectLst/>
                <a:latin typeface="+mn-ea"/>
                <a:ea typeface="+mn-ea"/>
                <a:cs typeface="+mn-cs"/>
              </a:rPr>
              <a:t>私たちは</a:t>
            </a:r>
            <a:r>
              <a:rPr lang="en-US" altLang="ja-JP" sz="1000" b="0" i="0" kern="1200" spc="10" baseline="0" dirty="0">
                <a:solidFill>
                  <a:srgbClr val="515151"/>
                </a:solidFill>
                <a:effectLst/>
                <a:latin typeface="+mn-ea"/>
                <a:ea typeface="+mn-ea"/>
                <a:cs typeface="+mn-cs"/>
              </a:rPr>
              <a:t>CG</a:t>
            </a:r>
            <a:r>
              <a:rPr lang="ja-JP" altLang="en-US" sz="1000" b="0" i="0" kern="1200" spc="10" baseline="0" dirty="0">
                <a:solidFill>
                  <a:srgbClr val="515151"/>
                </a:solidFill>
                <a:effectLst/>
                <a:latin typeface="+mn-ea"/>
                <a:ea typeface="+mn-ea"/>
                <a:cs typeface="+mn-cs"/>
              </a:rPr>
              <a:t>業界をリードするソリューションプロバイダーとして、技術力・表現力・発想力でこの変革に挑戦し続けることにより、ゲーム・エンターテインメント、非ゲーム・エンターテインメントの産業分野を問わず、お客さまの課題解決はもちろん、付加価値のあるアウトプットの提供をお約束いたします。</a:t>
            </a:r>
            <a:endParaRPr lang="en-JP" sz="1000" spc="10" baseline="0" dirty="0">
              <a:solidFill>
                <a:srgbClr val="515151"/>
              </a:solidFill>
              <a:effectLst/>
              <a:latin typeface="+mn-ea"/>
              <a:ea typeface="+mn-ea"/>
              <a:cs typeface="MS PGothic" panose="020B0600070205080204" pitchFamily="34" charset="-128"/>
            </a:endParaRPr>
          </a:p>
        </p:txBody>
      </p:sp>
      <p:pic>
        <p:nvPicPr>
          <p:cNvPr id="13" name="図 3" descr="テキスト&#10;&#10;自動的に生成された説明">
            <a:extLst>
              <a:ext uri="{FF2B5EF4-FFF2-40B4-BE49-F238E27FC236}">
                <a16:creationId xmlns:a16="http://schemas.microsoft.com/office/drawing/2014/main" id="{3EF5DF22-2992-9E4F-9665-45491DA9577A}"/>
              </a:ext>
            </a:extLst>
          </p:cNvPr>
          <p:cNvPicPr>
            <a:picLocks noChangeAspect="1"/>
          </p:cNvPicPr>
          <p:nvPr userDrawn="1"/>
        </p:nvPicPr>
        <p:blipFill>
          <a:blip r:embed="rId3"/>
          <a:stretch>
            <a:fillRect/>
          </a:stretch>
        </p:blipFill>
        <p:spPr>
          <a:xfrm>
            <a:off x="414939" y="222938"/>
            <a:ext cx="3160534" cy="543612"/>
          </a:xfrm>
          <a:prstGeom prst="rect">
            <a:avLst/>
          </a:prstGeom>
        </p:spPr>
      </p:pic>
      <p:sp>
        <p:nvSpPr>
          <p:cNvPr id="14" name="テキスト ボックス 4">
            <a:extLst>
              <a:ext uri="{FF2B5EF4-FFF2-40B4-BE49-F238E27FC236}">
                <a16:creationId xmlns:a16="http://schemas.microsoft.com/office/drawing/2014/main" id="{72F61413-7878-BA45-AE34-AAAF91385CDA}"/>
              </a:ext>
            </a:extLst>
          </p:cNvPr>
          <p:cNvSpPr txBox="1"/>
          <p:nvPr userDrawn="1"/>
        </p:nvSpPr>
        <p:spPr>
          <a:xfrm>
            <a:off x="6936150" y="510212"/>
            <a:ext cx="1877437" cy="276999"/>
          </a:xfrm>
          <a:prstGeom prst="rect">
            <a:avLst/>
          </a:prstGeom>
          <a:noFill/>
        </p:spPr>
        <p:txBody>
          <a:bodyPr wrap="none" rtlCol="0">
            <a:spAutoFit/>
          </a:bodyPr>
          <a:lstStyle/>
          <a:p>
            <a:pPr algn="r"/>
            <a:r>
              <a:rPr kumimoji="1" lang="ja-JP" altLang="en-US" sz="1200" b="0">
                <a:solidFill>
                  <a:srgbClr val="6A6D70"/>
                </a:solidFill>
              </a:rPr>
              <a:t>ブランドステートメント</a:t>
            </a:r>
          </a:p>
        </p:txBody>
      </p:sp>
      <p:cxnSp>
        <p:nvCxnSpPr>
          <p:cNvPr id="18" name="直線コネクタ 6">
            <a:extLst>
              <a:ext uri="{FF2B5EF4-FFF2-40B4-BE49-F238E27FC236}">
                <a16:creationId xmlns:a16="http://schemas.microsoft.com/office/drawing/2014/main" id="{D1BA25F5-E0B4-6A43-8900-AC2AFD7A3076}"/>
              </a:ext>
            </a:extLst>
          </p:cNvPr>
          <p:cNvCxnSpPr/>
          <p:nvPr userDrawn="1"/>
        </p:nvCxnSpPr>
        <p:spPr>
          <a:xfrm>
            <a:off x="414939" y="847264"/>
            <a:ext cx="8321806" cy="0"/>
          </a:xfrm>
          <a:prstGeom prst="line">
            <a:avLst/>
          </a:prstGeom>
          <a:ln w="952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08593646"/>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Finish">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467CD340-5C91-4770-99D6-6EB33DEF19B7}"/>
              </a:ext>
            </a:extLst>
          </p:cNvPr>
          <p:cNvSpPr/>
          <p:nvPr userDrawn="1"/>
        </p:nvSpPr>
        <p:spPr>
          <a:xfrm>
            <a:off x="7657807" y="4919808"/>
            <a:ext cx="1485781" cy="224199"/>
          </a:xfrm>
          <a:prstGeom prst="rect">
            <a:avLst/>
          </a:prstGeom>
          <a:solidFill>
            <a:srgbClr val="D47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970F3A54-4B56-425D-B34C-56C8EABE7689}"/>
              </a:ext>
            </a:extLst>
          </p:cNvPr>
          <p:cNvSpPr/>
          <p:nvPr userDrawn="1"/>
        </p:nvSpPr>
        <p:spPr>
          <a:xfrm>
            <a:off x="1" y="4919808"/>
            <a:ext cx="7657806" cy="224199"/>
          </a:xfrm>
          <a:prstGeom prst="rect">
            <a:avLst/>
          </a:prstGeom>
          <a:solidFill>
            <a:srgbClr val="6A6D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Subtitle 2">
            <a:extLst>
              <a:ext uri="{FF2B5EF4-FFF2-40B4-BE49-F238E27FC236}">
                <a16:creationId xmlns:a16="http://schemas.microsoft.com/office/drawing/2014/main" id="{CD7FAC6A-70E7-4F2E-A87E-9E1C6AD5C9AD}"/>
              </a:ext>
            </a:extLst>
          </p:cNvPr>
          <p:cNvSpPr txBox="1">
            <a:spLocks/>
          </p:cNvSpPr>
          <p:nvPr userDrawn="1"/>
        </p:nvSpPr>
        <p:spPr>
          <a:xfrm>
            <a:off x="-18317" y="4887052"/>
            <a:ext cx="3952728" cy="206977"/>
          </a:xfrm>
          <a:prstGeom prst="rect">
            <a:avLst/>
          </a:prstGeom>
        </p:spPr>
        <p:txBody>
          <a:bodyPr>
            <a:noAutofit/>
          </a:bodyPr>
          <a:lstStyle>
            <a:lvl1pPr marL="0" indent="0" algn="l" defTabSz="342900" rtl="0" eaLnBrk="1" fontAlgn="base" hangingPunct="1">
              <a:lnSpc>
                <a:spcPct val="120000"/>
              </a:lnSpc>
              <a:spcBef>
                <a:spcPct val="20000"/>
              </a:spcBef>
              <a:spcAft>
                <a:spcPct val="0"/>
              </a:spcAft>
              <a:buFont typeface="Arial" panose="020B0604020202020204" pitchFamily="34" charset="0"/>
              <a:buNone/>
              <a:defRPr kumimoji="1" sz="1400" b="1" i="0" kern="1200" baseline="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1pPr>
            <a:lvl2pPr marL="342900" indent="0" algn="ctr" defTabSz="342900" rtl="0" eaLnBrk="1" fontAlgn="base" hangingPunct="1">
              <a:spcBef>
                <a:spcPct val="20000"/>
              </a:spcBef>
              <a:spcAft>
                <a:spcPct val="0"/>
              </a:spcAft>
              <a:buFont typeface="Arial" panose="020B0604020202020204" pitchFamily="34" charset="0"/>
              <a:buNone/>
              <a:defRPr kumimoji="1" sz="21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2pPr>
            <a:lvl3pPr marL="685800" indent="0" algn="ctr" defTabSz="342900" rtl="0" eaLnBrk="1" fontAlgn="base" hangingPunct="1">
              <a:spcBef>
                <a:spcPct val="20000"/>
              </a:spcBef>
              <a:spcAft>
                <a:spcPct val="0"/>
              </a:spcAft>
              <a:buFont typeface="Arial" panose="020B0604020202020204" pitchFamily="34" charset="0"/>
              <a:buNone/>
              <a:defRPr kumimoji="1" sz="18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3pPr>
            <a:lvl4pPr marL="1028700" indent="0" algn="ctr" defTabSz="342900" rtl="0" eaLnBrk="1" fontAlgn="base" hangingPunct="1">
              <a:spcBef>
                <a:spcPct val="20000"/>
              </a:spcBef>
              <a:spcAft>
                <a:spcPct val="0"/>
              </a:spcAft>
              <a:buFont typeface="Arial" panose="020B0604020202020204" pitchFamily="34" charset="0"/>
              <a:buNone/>
              <a:defRPr kumimoji="1" sz="15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4pPr>
            <a:lvl5pPr marL="1371600" indent="0" algn="ctr" defTabSz="342900" rtl="0" eaLnBrk="1" fontAlgn="base" hangingPunct="1">
              <a:spcBef>
                <a:spcPct val="20000"/>
              </a:spcBef>
              <a:spcAft>
                <a:spcPct val="0"/>
              </a:spcAft>
              <a:buFont typeface="Arial" panose="020B0604020202020204" pitchFamily="34" charset="0"/>
              <a:buNone/>
              <a:defRPr kumimoji="1" sz="15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5pPr>
            <a:lvl6pPr marL="17145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6pPr>
            <a:lvl7pPr marL="20574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7pPr>
            <a:lvl8pPr marL="24003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8pPr>
            <a:lvl9pPr marL="27432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9pPr>
          </a:lstStyle>
          <a:p>
            <a:r>
              <a:rPr lang="en-US" altLang="ja-JP" sz="1000" b="0" dirty="0">
                <a:solidFill>
                  <a:schemeClr val="bg1"/>
                </a:solidFill>
                <a:latin typeface="Meiryo UI" panose="020B0604030504040204" pitchFamily="50" charset="-128"/>
                <a:ea typeface="Meiryo UI" panose="020B0604030504040204" pitchFamily="50" charset="-128"/>
              </a:rPr>
              <a:t>©Silicon Studio Corp., all rights reserved.</a:t>
            </a:r>
            <a:endParaRPr lang="en-US" sz="1000" b="0" dirty="0">
              <a:solidFill>
                <a:schemeClr val="bg1"/>
              </a:solidFill>
              <a:latin typeface="Meiryo UI" panose="020B0604030504040204" pitchFamily="50" charset="-128"/>
              <a:ea typeface="Meiryo UI" panose="020B0604030504040204" pitchFamily="50" charset="-128"/>
            </a:endParaRPr>
          </a:p>
        </p:txBody>
      </p:sp>
      <p:pic>
        <p:nvPicPr>
          <p:cNvPr id="9" name="図 8">
            <a:extLst>
              <a:ext uri="{FF2B5EF4-FFF2-40B4-BE49-F238E27FC236}">
                <a16:creationId xmlns:a16="http://schemas.microsoft.com/office/drawing/2014/main" id="{AFEF3275-BD6F-4A8E-8FF3-B9279D6B0936}"/>
              </a:ext>
            </a:extLst>
          </p:cNvPr>
          <p:cNvPicPr>
            <a:picLocks noChangeAspect="1"/>
          </p:cNvPicPr>
          <p:nvPr userDrawn="1"/>
        </p:nvPicPr>
        <p:blipFill>
          <a:blip r:embed="rId2"/>
          <a:stretch>
            <a:fillRect/>
          </a:stretch>
        </p:blipFill>
        <p:spPr>
          <a:xfrm>
            <a:off x="1377777" y="1995096"/>
            <a:ext cx="6388447" cy="658009"/>
          </a:xfrm>
          <a:prstGeom prst="rect">
            <a:avLst/>
          </a:prstGeom>
        </p:spPr>
      </p:pic>
    </p:spTree>
    <p:extLst>
      <p:ext uri="{BB962C8B-B14F-4D97-AF65-F5344CB8AC3E}">
        <p14:creationId xmlns:p14="http://schemas.microsoft.com/office/powerpoint/2010/main" val="839745424"/>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タイトル スライド（文字クロ）">
    <p:spTree>
      <p:nvGrpSpPr>
        <p:cNvPr id="1" name=""/>
        <p:cNvGrpSpPr/>
        <p:nvPr/>
      </p:nvGrpSpPr>
      <p:grpSpPr>
        <a:xfrm>
          <a:off x="0" y="0"/>
          <a:ext cx="0" cy="0"/>
          <a:chOff x="0" y="0"/>
          <a:chExt cx="0" cy="0"/>
        </a:xfrm>
      </p:grpSpPr>
      <p:pic>
        <p:nvPicPr>
          <p:cNvPr id="12" name="図 11" descr="線画 が含まれている画像&#10;&#10;自動的に生成された説明">
            <a:extLst>
              <a:ext uri="{FF2B5EF4-FFF2-40B4-BE49-F238E27FC236}">
                <a16:creationId xmlns:a16="http://schemas.microsoft.com/office/drawing/2014/main" id="{085AE418-6B26-498F-9B33-A6A1983003F1}"/>
              </a:ext>
            </a:extLst>
          </p:cNvPr>
          <p:cNvPicPr>
            <a:picLocks noChangeAspect="1"/>
          </p:cNvPicPr>
          <p:nvPr userDrawn="1"/>
        </p:nvPicPr>
        <p:blipFill>
          <a:blip r:embed="rId2">
            <a:alphaModFix/>
          </a:blip>
          <a:stretch>
            <a:fillRect/>
          </a:stretch>
        </p:blipFill>
        <p:spPr>
          <a:xfrm>
            <a:off x="4966823" y="48925"/>
            <a:ext cx="4176000" cy="5094719"/>
          </a:xfrm>
          <a:prstGeom prst="rect">
            <a:avLst/>
          </a:prstGeom>
        </p:spPr>
      </p:pic>
      <p:sp>
        <p:nvSpPr>
          <p:cNvPr id="11" name="Title 1"/>
          <p:cNvSpPr>
            <a:spLocks noGrp="1"/>
          </p:cNvSpPr>
          <p:nvPr>
            <p:ph type="ctrTitle"/>
          </p:nvPr>
        </p:nvSpPr>
        <p:spPr>
          <a:xfrm>
            <a:off x="197582" y="1816783"/>
            <a:ext cx="6096685" cy="647393"/>
          </a:xfrm>
          <a:prstGeom prst="rect">
            <a:avLst/>
          </a:prstGeom>
        </p:spPr>
        <p:txBody>
          <a:bodyPr>
            <a:noAutofit/>
          </a:bodyPr>
          <a:lstStyle>
            <a:lvl1pPr algn="l">
              <a:lnSpc>
                <a:spcPct val="120000"/>
              </a:lnSpc>
              <a:defRPr sz="2800" b="1" i="0">
                <a:solidFill>
                  <a:schemeClr val="tx1">
                    <a:lumMod val="75000"/>
                    <a:lumOff val="25000"/>
                  </a:schemeClr>
                </a:solidFill>
                <a:latin typeface="メイリオ" panose="020B0604030504040204" pitchFamily="50" charset="-128"/>
                <a:ea typeface="メイリオ" panose="020B0604030504040204" pitchFamily="50" charset="-128"/>
                <a:cs typeface="Arial" panose="020B0604020202020204" pitchFamily="34" charset="0"/>
              </a:defRPr>
            </a:lvl1pPr>
          </a:lstStyle>
          <a:p>
            <a:r>
              <a:rPr lang="ja-JP" altLang="en-US"/>
              <a:t>マスター タイトルの書式設定</a:t>
            </a:r>
            <a:endParaRPr lang="en-US" dirty="0"/>
          </a:p>
        </p:txBody>
      </p:sp>
      <p:sp>
        <p:nvSpPr>
          <p:cNvPr id="24" name="Subtitle 2">
            <a:extLst>
              <a:ext uri="{FF2B5EF4-FFF2-40B4-BE49-F238E27FC236}">
                <a16:creationId xmlns:a16="http://schemas.microsoft.com/office/drawing/2014/main" id="{DC4C0F2B-076D-4B38-ABF1-17AAA7C88DC7}"/>
              </a:ext>
            </a:extLst>
          </p:cNvPr>
          <p:cNvSpPr>
            <a:spLocks noGrp="1"/>
          </p:cNvSpPr>
          <p:nvPr>
            <p:ph type="subTitle" idx="1" hasCustomPrompt="1"/>
          </p:nvPr>
        </p:nvSpPr>
        <p:spPr>
          <a:xfrm>
            <a:off x="197583" y="2626598"/>
            <a:ext cx="3952728" cy="303036"/>
          </a:xfrm>
          <a:prstGeom prst="rect">
            <a:avLst/>
          </a:prstGeom>
        </p:spPr>
        <p:txBody>
          <a:bodyPr>
            <a:normAutofit/>
          </a:bodyPr>
          <a:lstStyle>
            <a:lvl1pPr marL="0" indent="0" algn="l">
              <a:lnSpc>
                <a:spcPct val="120000"/>
              </a:lnSpc>
              <a:buNone/>
              <a:defRPr sz="1400" b="1" i="0" baseline="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ja-JP" altLang="en-US" dirty="0"/>
              <a:t>タイトルの書式設定</a:t>
            </a:r>
            <a:endParaRPr lang="en-US" dirty="0"/>
          </a:p>
        </p:txBody>
      </p:sp>
      <p:sp>
        <p:nvSpPr>
          <p:cNvPr id="20" name="Subtitle 2">
            <a:extLst>
              <a:ext uri="{FF2B5EF4-FFF2-40B4-BE49-F238E27FC236}">
                <a16:creationId xmlns:a16="http://schemas.microsoft.com/office/drawing/2014/main" id="{E6E69BDB-E531-4D79-A106-14DEF4AF3C67}"/>
              </a:ext>
            </a:extLst>
          </p:cNvPr>
          <p:cNvSpPr txBox="1">
            <a:spLocks/>
          </p:cNvSpPr>
          <p:nvPr userDrawn="1"/>
        </p:nvSpPr>
        <p:spPr>
          <a:xfrm>
            <a:off x="-18317" y="4887052"/>
            <a:ext cx="3952728" cy="206977"/>
          </a:xfrm>
          <a:prstGeom prst="rect">
            <a:avLst/>
          </a:prstGeom>
        </p:spPr>
        <p:txBody>
          <a:bodyPr>
            <a:noAutofit/>
          </a:bodyPr>
          <a:lstStyle>
            <a:lvl1pPr marL="0" indent="0" algn="l" defTabSz="342900" rtl="0" eaLnBrk="1" fontAlgn="base" hangingPunct="1">
              <a:lnSpc>
                <a:spcPct val="120000"/>
              </a:lnSpc>
              <a:spcBef>
                <a:spcPct val="20000"/>
              </a:spcBef>
              <a:spcAft>
                <a:spcPct val="0"/>
              </a:spcAft>
              <a:buFont typeface="Arial" panose="020B0604020202020204" pitchFamily="34" charset="0"/>
              <a:buNone/>
              <a:defRPr kumimoji="1" sz="1400" b="1" i="0" kern="1200" baseline="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1pPr>
            <a:lvl2pPr marL="342900" indent="0" algn="ctr" defTabSz="342900" rtl="0" eaLnBrk="1" fontAlgn="base" hangingPunct="1">
              <a:spcBef>
                <a:spcPct val="20000"/>
              </a:spcBef>
              <a:spcAft>
                <a:spcPct val="0"/>
              </a:spcAft>
              <a:buFont typeface="Arial" panose="020B0604020202020204" pitchFamily="34" charset="0"/>
              <a:buNone/>
              <a:defRPr kumimoji="1" sz="21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2pPr>
            <a:lvl3pPr marL="685800" indent="0" algn="ctr" defTabSz="342900" rtl="0" eaLnBrk="1" fontAlgn="base" hangingPunct="1">
              <a:spcBef>
                <a:spcPct val="20000"/>
              </a:spcBef>
              <a:spcAft>
                <a:spcPct val="0"/>
              </a:spcAft>
              <a:buFont typeface="Arial" panose="020B0604020202020204" pitchFamily="34" charset="0"/>
              <a:buNone/>
              <a:defRPr kumimoji="1" sz="18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3pPr>
            <a:lvl4pPr marL="1028700" indent="0" algn="ctr" defTabSz="342900" rtl="0" eaLnBrk="1" fontAlgn="base" hangingPunct="1">
              <a:spcBef>
                <a:spcPct val="20000"/>
              </a:spcBef>
              <a:spcAft>
                <a:spcPct val="0"/>
              </a:spcAft>
              <a:buFont typeface="Arial" panose="020B0604020202020204" pitchFamily="34" charset="0"/>
              <a:buNone/>
              <a:defRPr kumimoji="1" sz="15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4pPr>
            <a:lvl5pPr marL="1371600" indent="0" algn="ctr" defTabSz="342900" rtl="0" eaLnBrk="1" fontAlgn="base" hangingPunct="1">
              <a:spcBef>
                <a:spcPct val="20000"/>
              </a:spcBef>
              <a:spcAft>
                <a:spcPct val="0"/>
              </a:spcAft>
              <a:buFont typeface="Arial" panose="020B0604020202020204" pitchFamily="34" charset="0"/>
              <a:buNone/>
              <a:defRPr kumimoji="1" sz="15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5pPr>
            <a:lvl6pPr marL="17145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6pPr>
            <a:lvl7pPr marL="20574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7pPr>
            <a:lvl8pPr marL="24003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8pPr>
            <a:lvl9pPr marL="27432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9pPr>
          </a:lstStyle>
          <a:p>
            <a:r>
              <a:rPr lang="en-US" altLang="ja-JP" sz="1000" b="0" dirty="0">
                <a:solidFill>
                  <a:srgbClr val="6A6D70"/>
                </a:solidFill>
                <a:latin typeface="Meiryo UI" panose="020B0604030504040204" pitchFamily="50" charset="-128"/>
                <a:ea typeface="Meiryo UI" panose="020B0604030504040204" pitchFamily="50" charset="-128"/>
              </a:rPr>
              <a:t>©Silicon Studio Corp., all rights reserved.</a:t>
            </a:r>
            <a:endParaRPr lang="en-US" sz="1000" b="0" dirty="0">
              <a:solidFill>
                <a:srgbClr val="6A6D70"/>
              </a:solidFill>
              <a:latin typeface="Meiryo UI" panose="020B0604030504040204" pitchFamily="50" charset="-128"/>
              <a:ea typeface="Meiryo UI" panose="020B0604030504040204" pitchFamily="50" charset="-128"/>
            </a:endParaRPr>
          </a:p>
        </p:txBody>
      </p:sp>
      <p:sp>
        <p:nvSpPr>
          <p:cNvPr id="16" name="正方形/長方形 15">
            <a:extLst>
              <a:ext uri="{FF2B5EF4-FFF2-40B4-BE49-F238E27FC236}">
                <a16:creationId xmlns:a16="http://schemas.microsoft.com/office/drawing/2014/main" id="{AAC63208-A6D6-4B94-B8C7-F5CCA4A9559A}"/>
              </a:ext>
            </a:extLst>
          </p:cNvPr>
          <p:cNvSpPr/>
          <p:nvPr userDrawn="1"/>
        </p:nvSpPr>
        <p:spPr>
          <a:xfrm>
            <a:off x="733" y="1816783"/>
            <a:ext cx="132617" cy="647393"/>
          </a:xfrm>
          <a:prstGeom prst="rect">
            <a:avLst/>
          </a:prstGeom>
          <a:solidFill>
            <a:srgbClr val="D16C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68628EC9-5FB0-4064-8444-53B680A43B45}"/>
              </a:ext>
            </a:extLst>
          </p:cNvPr>
          <p:cNvSpPr/>
          <p:nvPr userDrawn="1"/>
        </p:nvSpPr>
        <p:spPr>
          <a:xfrm>
            <a:off x="733" y="2613898"/>
            <a:ext cx="132617" cy="315736"/>
          </a:xfrm>
          <a:prstGeom prst="rect">
            <a:avLst/>
          </a:prstGeom>
          <a:solidFill>
            <a:srgbClr val="6A6D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 name="図 12">
            <a:extLst>
              <a:ext uri="{FF2B5EF4-FFF2-40B4-BE49-F238E27FC236}">
                <a16:creationId xmlns:a16="http://schemas.microsoft.com/office/drawing/2014/main" id="{85504341-9829-45A4-A588-B44C3B31C1EC}"/>
              </a:ext>
            </a:extLst>
          </p:cNvPr>
          <p:cNvPicPr>
            <a:picLocks noChangeAspect="1"/>
          </p:cNvPicPr>
          <p:nvPr userDrawn="1"/>
        </p:nvPicPr>
        <p:blipFill>
          <a:blip r:embed="rId3"/>
          <a:stretch>
            <a:fillRect/>
          </a:stretch>
        </p:blipFill>
        <p:spPr>
          <a:xfrm>
            <a:off x="133351" y="110703"/>
            <a:ext cx="1800000" cy="586800"/>
          </a:xfrm>
          <a:prstGeom prst="rect">
            <a:avLst/>
          </a:prstGeom>
        </p:spPr>
      </p:pic>
      <p:sp>
        <p:nvSpPr>
          <p:cNvPr id="14" name="コンテンツ プレースホルダー 7">
            <a:extLst>
              <a:ext uri="{FF2B5EF4-FFF2-40B4-BE49-F238E27FC236}">
                <a16:creationId xmlns:a16="http://schemas.microsoft.com/office/drawing/2014/main" id="{29AF07BF-E629-494E-B4A4-A7D5C8F4AD96}"/>
              </a:ext>
            </a:extLst>
          </p:cNvPr>
          <p:cNvSpPr>
            <a:spLocks noGrp="1"/>
          </p:cNvSpPr>
          <p:nvPr>
            <p:ph sz="quarter" idx="10" hasCustomPrompt="1"/>
          </p:nvPr>
        </p:nvSpPr>
        <p:spPr>
          <a:xfrm>
            <a:off x="196850" y="3049662"/>
            <a:ext cx="3994150" cy="752668"/>
          </a:xfrm>
        </p:spPr>
        <p:txBody>
          <a:bodyPr/>
          <a:lstStyle>
            <a:lvl1pPr marL="0" indent="0">
              <a:lnSpc>
                <a:spcPct val="100000"/>
              </a:lnSpc>
              <a:buNone/>
              <a:defRPr sz="1200">
                <a:solidFill>
                  <a:srgbClr val="6A6D70"/>
                </a:solidFill>
              </a:defRPr>
            </a:lvl1pPr>
          </a:lstStyle>
          <a:p>
            <a:pPr lvl="0"/>
            <a:r>
              <a:rPr lang="ja-JP" altLang="en-US" dirty="0"/>
              <a:t>会社名、部署名、役職名、名前</a:t>
            </a:r>
            <a:endParaRPr kumimoji="1" lang="ja-JP" altLang="en-US" dirty="0"/>
          </a:p>
        </p:txBody>
      </p:sp>
      <p:sp>
        <p:nvSpPr>
          <p:cNvPr id="15" name="コンテンツ プレースホルダー 7">
            <a:extLst>
              <a:ext uri="{FF2B5EF4-FFF2-40B4-BE49-F238E27FC236}">
                <a16:creationId xmlns:a16="http://schemas.microsoft.com/office/drawing/2014/main" id="{9A306242-FAA8-4B67-A280-88835DF642C5}"/>
              </a:ext>
            </a:extLst>
          </p:cNvPr>
          <p:cNvSpPr>
            <a:spLocks noGrp="1"/>
          </p:cNvSpPr>
          <p:nvPr>
            <p:ph sz="quarter" idx="11" hasCustomPrompt="1"/>
          </p:nvPr>
        </p:nvSpPr>
        <p:spPr>
          <a:xfrm>
            <a:off x="197583" y="3935532"/>
            <a:ext cx="3994150" cy="243588"/>
          </a:xfrm>
        </p:spPr>
        <p:txBody>
          <a:bodyPr/>
          <a:lstStyle>
            <a:lvl1pPr marL="0" indent="0">
              <a:buNone/>
              <a:defRPr sz="1200">
                <a:solidFill>
                  <a:srgbClr val="6A6D70"/>
                </a:solidFill>
              </a:defRPr>
            </a:lvl1pPr>
          </a:lstStyle>
          <a:p>
            <a:pPr lvl="0"/>
            <a:r>
              <a:rPr lang="ja-JP" altLang="en-US" dirty="0"/>
              <a:t>日付</a:t>
            </a:r>
            <a:endParaRPr kumimoji="1" lang="ja-JP" altLang="en-US" dirty="0"/>
          </a:p>
        </p:txBody>
      </p:sp>
      <p:sp>
        <p:nvSpPr>
          <p:cNvPr id="18" name="コンテンツ プレースホルダー 7">
            <a:extLst>
              <a:ext uri="{FF2B5EF4-FFF2-40B4-BE49-F238E27FC236}">
                <a16:creationId xmlns:a16="http://schemas.microsoft.com/office/drawing/2014/main" id="{FB21B368-8F3E-4D3A-B225-A4F177AF7AE0}"/>
              </a:ext>
            </a:extLst>
          </p:cNvPr>
          <p:cNvSpPr>
            <a:spLocks noGrp="1"/>
          </p:cNvSpPr>
          <p:nvPr>
            <p:ph sz="quarter" idx="12" hasCustomPrompt="1"/>
          </p:nvPr>
        </p:nvSpPr>
        <p:spPr>
          <a:xfrm>
            <a:off x="197583" y="1064115"/>
            <a:ext cx="6096684" cy="409450"/>
          </a:xfrm>
        </p:spPr>
        <p:txBody>
          <a:bodyPr/>
          <a:lstStyle>
            <a:lvl1pPr marL="0" indent="0">
              <a:lnSpc>
                <a:spcPct val="100000"/>
              </a:lnSpc>
              <a:buNone/>
              <a:defRPr sz="2000" b="1">
                <a:solidFill>
                  <a:schemeClr val="tx1">
                    <a:lumMod val="65000"/>
                    <a:lumOff val="35000"/>
                  </a:schemeClr>
                </a:solidFill>
              </a:defRPr>
            </a:lvl1pPr>
          </a:lstStyle>
          <a:p>
            <a:pPr lvl="0"/>
            <a:r>
              <a:rPr lang="ja-JP" altLang="en-US" dirty="0"/>
              <a:t>プレゼン先の社名</a:t>
            </a:r>
            <a:endParaRPr kumimoji="1" lang="ja-JP" altLang="en-US" dirty="0"/>
          </a:p>
        </p:txBody>
      </p:sp>
    </p:spTree>
    <p:extLst>
      <p:ext uri="{BB962C8B-B14F-4D97-AF65-F5344CB8AC3E}">
        <p14:creationId xmlns:p14="http://schemas.microsoft.com/office/powerpoint/2010/main" val="493103463"/>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タイトル スライド（文字オレンジ_2行）">
    <p:spTree>
      <p:nvGrpSpPr>
        <p:cNvPr id="1" name=""/>
        <p:cNvGrpSpPr/>
        <p:nvPr/>
      </p:nvGrpSpPr>
      <p:grpSpPr>
        <a:xfrm>
          <a:off x="0" y="0"/>
          <a:ext cx="0" cy="0"/>
          <a:chOff x="0" y="0"/>
          <a:chExt cx="0" cy="0"/>
        </a:xfrm>
      </p:grpSpPr>
      <p:pic>
        <p:nvPicPr>
          <p:cNvPr id="14" name="図 13" descr="線画 が含まれている画像&#10;&#10;自動的に生成された説明">
            <a:extLst>
              <a:ext uri="{FF2B5EF4-FFF2-40B4-BE49-F238E27FC236}">
                <a16:creationId xmlns:a16="http://schemas.microsoft.com/office/drawing/2014/main" id="{29852E55-E1C6-4A8C-8B1F-08362F0BF19B}"/>
              </a:ext>
            </a:extLst>
          </p:cNvPr>
          <p:cNvPicPr>
            <a:picLocks noChangeAspect="1"/>
          </p:cNvPicPr>
          <p:nvPr userDrawn="1"/>
        </p:nvPicPr>
        <p:blipFill>
          <a:blip r:embed="rId2">
            <a:alphaModFix/>
          </a:blip>
          <a:stretch>
            <a:fillRect/>
          </a:stretch>
        </p:blipFill>
        <p:spPr>
          <a:xfrm>
            <a:off x="4966823" y="48925"/>
            <a:ext cx="4176000" cy="5094719"/>
          </a:xfrm>
          <a:prstGeom prst="rect">
            <a:avLst/>
          </a:prstGeom>
        </p:spPr>
      </p:pic>
      <p:sp>
        <p:nvSpPr>
          <p:cNvPr id="24" name="Subtitle 2">
            <a:extLst>
              <a:ext uri="{FF2B5EF4-FFF2-40B4-BE49-F238E27FC236}">
                <a16:creationId xmlns:a16="http://schemas.microsoft.com/office/drawing/2014/main" id="{DC4C0F2B-076D-4B38-ABF1-17AAA7C88DC7}"/>
              </a:ext>
            </a:extLst>
          </p:cNvPr>
          <p:cNvSpPr>
            <a:spLocks noGrp="1"/>
          </p:cNvSpPr>
          <p:nvPr>
            <p:ph type="subTitle" idx="1" hasCustomPrompt="1"/>
          </p:nvPr>
        </p:nvSpPr>
        <p:spPr>
          <a:xfrm>
            <a:off x="197583" y="2968668"/>
            <a:ext cx="3952728" cy="303036"/>
          </a:xfrm>
          <a:prstGeom prst="rect">
            <a:avLst/>
          </a:prstGeom>
        </p:spPr>
        <p:txBody>
          <a:bodyPr>
            <a:normAutofit/>
          </a:bodyPr>
          <a:lstStyle>
            <a:lvl1pPr marL="0" indent="0" algn="l">
              <a:lnSpc>
                <a:spcPct val="120000"/>
              </a:lnSpc>
              <a:buNone/>
              <a:defRPr sz="1400" b="1" i="0" baseline="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ja-JP" altLang="en-US" dirty="0"/>
              <a:t>タイトルの書式設定</a:t>
            </a:r>
            <a:endParaRPr lang="en-US" dirty="0"/>
          </a:p>
        </p:txBody>
      </p:sp>
      <p:sp>
        <p:nvSpPr>
          <p:cNvPr id="20" name="Subtitle 2">
            <a:extLst>
              <a:ext uri="{FF2B5EF4-FFF2-40B4-BE49-F238E27FC236}">
                <a16:creationId xmlns:a16="http://schemas.microsoft.com/office/drawing/2014/main" id="{E6E69BDB-E531-4D79-A106-14DEF4AF3C67}"/>
              </a:ext>
            </a:extLst>
          </p:cNvPr>
          <p:cNvSpPr txBox="1">
            <a:spLocks/>
          </p:cNvSpPr>
          <p:nvPr userDrawn="1"/>
        </p:nvSpPr>
        <p:spPr>
          <a:xfrm>
            <a:off x="-18317" y="4887052"/>
            <a:ext cx="3952728" cy="206977"/>
          </a:xfrm>
          <a:prstGeom prst="rect">
            <a:avLst/>
          </a:prstGeom>
        </p:spPr>
        <p:txBody>
          <a:bodyPr>
            <a:noAutofit/>
          </a:bodyPr>
          <a:lstStyle>
            <a:lvl1pPr marL="0" indent="0" algn="l" defTabSz="342900" rtl="0" eaLnBrk="1" fontAlgn="base" hangingPunct="1">
              <a:lnSpc>
                <a:spcPct val="120000"/>
              </a:lnSpc>
              <a:spcBef>
                <a:spcPct val="20000"/>
              </a:spcBef>
              <a:spcAft>
                <a:spcPct val="0"/>
              </a:spcAft>
              <a:buFont typeface="Arial" panose="020B0604020202020204" pitchFamily="34" charset="0"/>
              <a:buNone/>
              <a:defRPr kumimoji="1" sz="1400" b="1" i="0" kern="1200" baseline="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1pPr>
            <a:lvl2pPr marL="342900" indent="0" algn="ctr" defTabSz="342900" rtl="0" eaLnBrk="1" fontAlgn="base" hangingPunct="1">
              <a:spcBef>
                <a:spcPct val="20000"/>
              </a:spcBef>
              <a:spcAft>
                <a:spcPct val="0"/>
              </a:spcAft>
              <a:buFont typeface="Arial" panose="020B0604020202020204" pitchFamily="34" charset="0"/>
              <a:buNone/>
              <a:defRPr kumimoji="1" sz="21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2pPr>
            <a:lvl3pPr marL="685800" indent="0" algn="ctr" defTabSz="342900" rtl="0" eaLnBrk="1" fontAlgn="base" hangingPunct="1">
              <a:spcBef>
                <a:spcPct val="20000"/>
              </a:spcBef>
              <a:spcAft>
                <a:spcPct val="0"/>
              </a:spcAft>
              <a:buFont typeface="Arial" panose="020B0604020202020204" pitchFamily="34" charset="0"/>
              <a:buNone/>
              <a:defRPr kumimoji="1" sz="18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3pPr>
            <a:lvl4pPr marL="1028700" indent="0" algn="ctr" defTabSz="342900" rtl="0" eaLnBrk="1" fontAlgn="base" hangingPunct="1">
              <a:spcBef>
                <a:spcPct val="20000"/>
              </a:spcBef>
              <a:spcAft>
                <a:spcPct val="0"/>
              </a:spcAft>
              <a:buFont typeface="Arial" panose="020B0604020202020204" pitchFamily="34" charset="0"/>
              <a:buNone/>
              <a:defRPr kumimoji="1" sz="15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4pPr>
            <a:lvl5pPr marL="1371600" indent="0" algn="ctr" defTabSz="342900" rtl="0" eaLnBrk="1" fontAlgn="base" hangingPunct="1">
              <a:spcBef>
                <a:spcPct val="20000"/>
              </a:spcBef>
              <a:spcAft>
                <a:spcPct val="0"/>
              </a:spcAft>
              <a:buFont typeface="Arial" panose="020B0604020202020204" pitchFamily="34" charset="0"/>
              <a:buNone/>
              <a:defRPr kumimoji="1" sz="15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5pPr>
            <a:lvl6pPr marL="17145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6pPr>
            <a:lvl7pPr marL="20574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7pPr>
            <a:lvl8pPr marL="24003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8pPr>
            <a:lvl9pPr marL="27432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9pPr>
          </a:lstStyle>
          <a:p>
            <a:r>
              <a:rPr lang="en-US" altLang="ja-JP" sz="1000" b="0" dirty="0">
                <a:solidFill>
                  <a:srgbClr val="6A6D70"/>
                </a:solidFill>
                <a:latin typeface="Meiryo UI" panose="020B0604030504040204" pitchFamily="50" charset="-128"/>
                <a:ea typeface="Meiryo UI" panose="020B0604030504040204" pitchFamily="50" charset="-128"/>
              </a:rPr>
              <a:t>©Silicon Studio Corp., all rights reserved.</a:t>
            </a:r>
            <a:endParaRPr lang="en-US" sz="1000" b="0" dirty="0">
              <a:solidFill>
                <a:srgbClr val="6A6D70"/>
              </a:solidFill>
              <a:latin typeface="Meiryo UI" panose="020B0604030504040204" pitchFamily="50" charset="-128"/>
              <a:ea typeface="Meiryo UI" panose="020B0604030504040204" pitchFamily="50" charset="-128"/>
            </a:endParaRPr>
          </a:p>
        </p:txBody>
      </p:sp>
      <p:sp>
        <p:nvSpPr>
          <p:cNvPr id="16" name="正方形/長方形 15">
            <a:extLst>
              <a:ext uri="{FF2B5EF4-FFF2-40B4-BE49-F238E27FC236}">
                <a16:creationId xmlns:a16="http://schemas.microsoft.com/office/drawing/2014/main" id="{AAC63208-A6D6-4B94-B8C7-F5CCA4A9559A}"/>
              </a:ext>
            </a:extLst>
          </p:cNvPr>
          <p:cNvSpPr/>
          <p:nvPr userDrawn="1"/>
        </p:nvSpPr>
        <p:spPr>
          <a:xfrm>
            <a:off x="733" y="1800589"/>
            <a:ext cx="132617" cy="1005657"/>
          </a:xfrm>
          <a:prstGeom prst="rect">
            <a:avLst/>
          </a:prstGeom>
          <a:solidFill>
            <a:srgbClr val="D16C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68628EC9-5FB0-4064-8444-53B680A43B45}"/>
              </a:ext>
            </a:extLst>
          </p:cNvPr>
          <p:cNvSpPr/>
          <p:nvPr userDrawn="1"/>
        </p:nvSpPr>
        <p:spPr>
          <a:xfrm>
            <a:off x="733" y="2955968"/>
            <a:ext cx="132617" cy="315736"/>
          </a:xfrm>
          <a:prstGeom prst="rect">
            <a:avLst/>
          </a:prstGeom>
          <a:solidFill>
            <a:srgbClr val="6A6D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Title 1">
            <a:extLst>
              <a:ext uri="{FF2B5EF4-FFF2-40B4-BE49-F238E27FC236}">
                <a16:creationId xmlns:a16="http://schemas.microsoft.com/office/drawing/2014/main" id="{1CD3F244-9DF2-4A4C-9965-97241C604501}"/>
              </a:ext>
            </a:extLst>
          </p:cNvPr>
          <p:cNvSpPr>
            <a:spLocks noGrp="1"/>
          </p:cNvSpPr>
          <p:nvPr>
            <p:ph type="ctrTitle" hasCustomPrompt="1"/>
          </p:nvPr>
        </p:nvSpPr>
        <p:spPr>
          <a:xfrm>
            <a:off x="197582" y="1765085"/>
            <a:ext cx="6096685" cy="1047511"/>
          </a:xfrm>
          <a:prstGeom prst="rect">
            <a:avLst/>
          </a:prstGeom>
        </p:spPr>
        <p:txBody>
          <a:bodyPr>
            <a:noAutofit/>
          </a:bodyPr>
          <a:lstStyle>
            <a:lvl1pPr algn="l">
              <a:lnSpc>
                <a:spcPct val="120000"/>
              </a:lnSpc>
              <a:defRPr sz="2800" b="1" i="0">
                <a:solidFill>
                  <a:srgbClr val="D16C15"/>
                </a:solidFill>
                <a:latin typeface="メイリオ" panose="020B0604030504040204" pitchFamily="50" charset="-128"/>
                <a:ea typeface="メイリオ" panose="020B0604030504040204" pitchFamily="50" charset="-128"/>
                <a:cs typeface="Arial" panose="020B0604020202020204" pitchFamily="34" charset="0"/>
              </a:defRPr>
            </a:lvl1pPr>
          </a:lstStyle>
          <a:p>
            <a:r>
              <a:rPr lang="ja-JP" altLang="en-US" dirty="0"/>
              <a:t>マスター タイトルの書式設定</a:t>
            </a:r>
            <a:br>
              <a:rPr lang="en-US" altLang="ja-JP" dirty="0"/>
            </a:br>
            <a:r>
              <a:rPr lang="ja-JP" altLang="en-US" dirty="0"/>
              <a:t>マスター タイトルの書式設定</a:t>
            </a:r>
            <a:endParaRPr lang="en-US" dirty="0"/>
          </a:p>
        </p:txBody>
      </p:sp>
      <p:pic>
        <p:nvPicPr>
          <p:cNvPr id="15" name="図 14">
            <a:extLst>
              <a:ext uri="{FF2B5EF4-FFF2-40B4-BE49-F238E27FC236}">
                <a16:creationId xmlns:a16="http://schemas.microsoft.com/office/drawing/2014/main" id="{27F94470-73CA-489D-848B-C067595BBC08}"/>
              </a:ext>
            </a:extLst>
          </p:cNvPr>
          <p:cNvPicPr>
            <a:picLocks noChangeAspect="1"/>
          </p:cNvPicPr>
          <p:nvPr userDrawn="1"/>
        </p:nvPicPr>
        <p:blipFill>
          <a:blip r:embed="rId3"/>
          <a:stretch>
            <a:fillRect/>
          </a:stretch>
        </p:blipFill>
        <p:spPr>
          <a:xfrm>
            <a:off x="133351" y="110703"/>
            <a:ext cx="1800000" cy="586800"/>
          </a:xfrm>
          <a:prstGeom prst="rect">
            <a:avLst/>
          </a:prstGeom>
        </p:spPr>
      </p:pic>
      <p:sp>
        <p:nvSpPr>
          <p:cNvPr id="11" name="コンテンツ プレースホルダー 7">
            <a:extLst>
              <a:ext uri="{FF2B5EF4-FFF2-40B4-BE49-F238E27FC236}">
                <a16:creationId xmlns:a16="http://schemas.microsoft.com/office/drawing/2014/main" id="{56C2D7A5-94EE-4E12-A625-0B0C39643671}"/>
              </a:ext>
            </a:extLst>
          </p:cNvPr>
          <p:cNvSpPr>
            <a:spLocks noGrp="1"/>
          </p:cNvSpPr>
          <p:nvPr>
            <p:ph sz="quarter" idx="10" hasCustomPrompt="1"/>
          </p:nvPr>
        </p:nvSpPr>
        <p:spPr>
          <a:xfrm>
            <a:off x="196850" y="3391732"/>
            <a:ext cx="3994150" cy="752668"/>
          </a:xfrm>
        </p:spPr>
        <p:txBody>
          <a:bodyPr/>
          <a:lstStyle>
            <a:lvl1pPr marL="0" indent="0">
              <a:lnSpc>
                <a:spcPct val="100000"/>
              </a:lnSpc>
              <a:buNone/>
              <a:defRPr sz="1200">
                <a:solidFill>
                  <a:srgbClr val="6A6D70"/>
                </a:solidFill>
              </a:defRPr>
            </a:lvl1pPr>
          </a:lstStyle>
          <a:p>
            <a:pPr lvl="0"/>
            <a:r>
              <a:rPr lang="ja-JP" altLang="en-US" dirty="0"/>
              <a:t>会社名、部署名、役職名、名前</a:t>
            </a:r>
            <a:endParaRPr kumimoji="1" lang="ja-JP" altLang="en-US" dirty="0"/>
          </a:p>
        </p:txBody>
      </p:sp>
      <p:sp>
        <p:nvSpPr>
          <p:cNvPr id="18" name="コンテンツ プレースホルダー 7">
            <a:extLst>
              <a:ext uri="{FF2B5EF4-FFF2-40B4-BE49-F238E27FC236}">
                <a16:creationId xmlns:a16="http://schemas.microsoft.com/office/drawing/2014/main" id="{34C08197-F71A-4EDB-95D9-523937B29153}"/>
              </a:ext>
            </a:extLst>
          </p:cNvPr>
          <p:cNvSpPr>
            <a:spLocks noGrp="1"/>
          </p:cNvSpPr>
          <p:nvPr>
            <p:ph sz="quarter" idx="11" hasCustomPrompt="1"/>
          </p:nvPr>
        </p:nvSpPr>
        <p:spPr>
          <a:xfrm>
            <a:off x="197583" y="4277602"/>
            <a:ext cx="3994150" cy="243588"/>
          </a:xfrm>
        </p:spPr>
        <p:txBody>
          <a:bodyPr/>
          <a:lstStyle>
            <a:lvl1pPr marL="0" indent="0">
              <a:buNone/>
              <a:defRPr sz="1200">
                <a:solidFill>
                  <a:srgbClr val="6A6D70"/>
                </a:solidFill>
              </a:defRPr>
            </a:lvl1pPr>
          </a:lstStyle>
          <a:p>
            <a:pPr lvl="0"/>
            <a:r>
              <a:rPr lang="ja-JP" altLang="en-US" dirty="0"/>
              <a:t>日付</a:t>
            </a:r>
            <a:endParaRPr kumimoji="1" lang="ja-JP" altLang="en-US" dirty="0"/>
          </a:p>
        </p:txBody>
      </p:sp>
      <p:sp>
        <p:nvSpPr>
          <p:cNvPr id="19" name="コンテンツ プレースホルダー 7">
            <a:extLst>
              <a:ext uri="{FF2B5EF4-FFF2-40B4-BE49-F238E27FC236}">
                <a16:creationId xmlns:a16="http://schemas.microsoft.com/office/drawing/2014/main" id="{0577A710-CD96-468E-889A-3B15E47F80D1}"/>
              </a:ext>
            </a:extLst>
          </p:cNvPr>
          <p:cNvSpPr>
            <a:spLocks noGrp="1"/>
          </p:cNvSpPr>
          <p:nvPr>
            <p:ph sz="quarter" idx="12" hasCustomPrompt="1"/>
          </p:nvPr>
        </p:nvSpPr>
        <p:spPr>
          <a:xfrm>
            <a:off x="197583" y="1064115"/>
            <a:ext cx="6096684" cy="409450"/>
          </a:xfrm>
        </p:spPr>
        <p:txBody>
          <a:bodyPr/>
          <a:lstStyle>
            <a:lvl1pPr marL="0" indent="0">
              <a:lnSpc>
                <a:spcPct val="100000"/>
              </a:lnSpc>
              <a:buNone/>
              <a:defRPr sz="2000" b="1">
                <a:solidFill>
                  <a:schemeClr val="tx1">
                    <a:lumMod val="65000"/>
                    <a:lumOff val="35000"/>
                  </a:schemeClr>
                </a:solidFill>
              </a:defRPr>
            </a:lvl1pPr>
          </a:lstStyle>
          <a:p>
            <a:pPr lvl="0"/>
            <a:r>
              <a:rPr lang="ja-JP" altLang="en-US" dirty="0"/>
              <a:t>プレゼン先の社名</a:t>
            </a:r>
            <a:endParaRPr kumimoji="1" lang="ja-JP" altLang="en-US" dirty="0"/>
          </a:p>
        </p:txBody>
      </p:sp>
    </p:spTree>
    <p:extLst>
      <p:ext uri="{BB962C8B-B14F-4D97-AF65-F5344CB8AC3E}">
        <p14:creationId xmlns:p14="http://schemas.microsoft.com/office/powerpoint/2010/main" val="1896366519"/>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タイトル スライド（文字クロ_2行）">
    <p:spTree>
      <p:nvGrpSpPr>
        <p:cNvPr id="1" name=""/>
        <p:cNvGrpSpPr/>
        <p:nvPr/>
      </p:nvGrpSpPr>
      <p:grpSpPr>
        <a:xfrm>
          <a:off x="0" y="0"/>
          <a:ext cx="0" cy="0"/>
          <a:chOff x="0" y="0"/>
          <a:chExt cx="0" cy="0"/>
        </a:xfrm>
      </p:grpSpPr>
      <p:pic>
        <p:nvPicPr>
          <p:cNvPr id="14" name="図 13" descr="線画 が含まれている画像&#10;&#10;自動的に生成された説明">
            <a:extLst>
              <a:ext uri="{FF2B5EF4-FFF2-40B4-BE49-F238E27FC236}">
                <a16:creationId xmlns:a16="http://schemas.microsoft.com/office/drawing/2014/main" id="{29852E55-E1C6-4A8C-8B1F-08362F0BF19B}"/>
              </a:ext>
            </a:extLst>
          </p:cNvPr>
          <p:cNvPicPr>
            <a:picLocks noChangeAspect="1"/>
          </p:cNvPicPr>
          <p:nvPr userDrawn="1"/>
        </p:nvPicPr>
        <p:blipFill>
          <a:blip r:embed="rId2">
            <a:alphaModFix/>
          </a:blip>
          <a:stretch>
            <a:fillRect/>
          </a:stretch>
        </p:blipFill>
        <p:spPr>
          <a:xfrm>
            <a:off x="4966823" y="48925"/>
            <a:ext cx="4176000" cy="5094719"/>
          </a:xfrm>
          <a:prstGeom prst="rect">
            <a:avLst/>
          </a:prstGeom>
        </p:spPr>
      </p:pic>
      <p:sp>
        <p:nvSpPr>
          <p:cNvPr id="20" name="Subtitle 2">
            <a:extLst>
              <a:ext uri="{FF2B5EF4-FFF2-40B4-BE49-F238E27FC236}">
                <a16:creationId xmlns:a16="http://schemas.microsoft.com/office/drawing/2014/main" id="{E6E69BDB-E531-4D79-A106-14DEF4AF3C67}"/>
              </a:ext>
            </a:extLst>
          </p:cNvPr>
          <p:cNvSpPr txBox="1">
            <a:spLocks/>
          </p:cNvSpPr>
          <p:nvPr userDrawn="1"/>
        </p:nvSpPr>
        <p:spPr>
          <a:xfrm>
            <a:off x="-18317" y="4887052"/>
            <a:ext cx="3952728" cy="206977"/>
          </a:xfrm>
          <a:prstGeom prst="rect">
            <a:avLst/>
          </a:prstGeom>
        </p:spPr>
        <p:txBody>
          <a:bodyPr>
            <a:noAutofit/>
          </a:bodyPr>
          <a:lstStyle>
            <a:lvl1pPr marL="0" indent="0" algn="l" defTabSz="342900" rtl="0" eaLnBrk="1" fontAlgn="base" hangingPunct="1">
              <a:lnSpc>
                <a:spcPct val="120000"/>
              </a:lnSpc>
              <a:spcBef>
                <a:spcPct val="20000"/>
              </a:spcBef>
              <a:spcAft>
                <a:spcPct val="0"/>
              </a:spcAft>
              <a:buFont typeface="Arial" panose="020B0604020202020204" pitchFamily="34" charset="0"/>
              <a:buNone/>
              <a:defRPr kumimoji="1" sz="1400" b="1" i="0" kern="1200" baseline="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1pPr>
            <a:lvl2pPr marL="342900" indent="0" algn="ctr" defTabSz="342900" rtl="0" eaLnBrk="1" fontAlgn="base" hangingPunct="1">
              <a:spcBef>
                <a:spcPct val="20000"/>
              </a:spcBef>
              <a:spcAft>
                <a:spcPct val="0"/>
              </a:spcAft>
              <a:buFont typeface="Arial" panose="020B0604020202020204" pitchFamily="34" charset="0"/>
              <a:buNone/>
              <a:defRPr kumimoji="1" sz="21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2pPr>
            <a:lvl3pPr marL="685800" indent="0" algn="ctr" defTabSz="342900" rtl="0" eaLnBrk="1" fontAlgn="base" hangingPunct="1">
              <a:spcBef>
                <a:spcPct val="20000"/>
              </a:spcBef>
              <a:spcAft>
                <a:spcPct val="0"/>
              </a:spcAft>
              <a:buFont typeface="Arial" panose="020B0604020202020204" pitchFamily="34" charset="0"/>
              <a:buNone/>
              <a:defRPr kumimoji="1" sz="18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3pPr>
            <a:lvl4pPr marL="1028700" indent="0" algn="ctr" defTabSz="342900" rtl="0" eaLnBrk="1" fontAlgn="base" hangingPunct="1">
              <a:spcBef>
                <a:spcPct val="20000"/>
              </a:spcBef>
              <a:spcAft>
                <a:spcPct val="0"/>
              </a:spcAft>
              <a:buFont typeface="Arial" panose="020B0604020202020204" pitchFamily="34" charset="0"/>
              <a:buNone/>
              <a:defRPr kumimoji="1" sz="15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4pPr>
            <a:lvl5pPr marL="1371600" indent="0" algn="ctr" defTabSz="342900" rtl="0" eaLnBrk="1" fontAlgn="base" hangingPunct="1">
              <a:spcBef>
                <a:spcPct val="20000"/>
              </a:spcBef>
              <a:spcAft>
                <a:spcPct val="0"/>
              </a:spcAft>
              <a:buFont typeface="Arial" panose="020B0604020202020204" pitchFamily="34" charset="0"/>
              <a:buNone/>
              <a:defRPr kumimoji="1" sz="15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5pPr>
            <a:lvl6pPr marL="17145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6pPr>
            <a:lvl7pPr marL="20574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7pPr>
            <a:lvl8pPr marL="24003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8pPr>
            <a:lvl9pPr marL="27432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9pPr>
          </a:lstStyle>
          <a:p>
            <a:r>
              <a:rPr lang="en-US" altLang="ja-JP" sz="1000" b="0" dirty="0">
                <a:solidFill>
                  <a:srgbClr val="6A6D70"/>
                </a:solidFill>
                <a:latin typeface="Meiryo UI" panose="020B0604030504040204" pitchFamily="50" charset="-128"/>
                <a:ea typeface="Meiryo UI" panose="020B0604030504040204" pitchFamily="50" charset="-128"/>
              </a:rPr>
              <a:t>©Silicon Studio Corp., all rights reserved.</a:t>
            </a:r>
            <a:endParaRPr lang="en-US" sz="1000" b="0" dirty="0">
              <a:solidFill>
                <a:srgbClr val="6A6D70"/>
              </a:solidFill>
              <a:latin typeface="Meiryo UI" panose="020B0604030504040204" pitchFamily="50" charset="-128"/>
              <a:ea typeface="Meiryo UI" panose="020B0604030504040204" pitchFamily="50" charset="-128"/>
            </a:endParaRPr>
          </a:p>
        </p:txBody>
      </p:sp>
      <p:pic>
        <p:nvPicPr>
          <p:cNvPr id="11" name="図 10">
            <a:extLst>
              <a:ext uri="{FF2B5EF4-FFF2-40B4-BE49-F238E27FC236}">
                <a16:creationId xmlns:a16="http://schemas.microsoft.com/office/drawing/2014/main" id="{5F8080BA-7F1A-4DD2-B737-F7C17DB2ACA6}"/>
              </a:ext>
            </a:extLst>
          </p:cNvPr>
          <p:cNvPicPr>
            <a:picLocks noChangeAspect="1"/>
          </p:cNvPicPr>
          <p:nvPr userDrawn="1"/>
        </p:nvPicPr>
        <p:blipFill>
          <a:blip r:embed="rId3"/>
          <a:stretch>
            <a:fillRect/>
          </a:stretch>
        </p:blipFill>
        <p:spPr>
          <a:xfrm>
            <a:off x="133351" y="110703"/>
            <a:ext cx="1800000" cy="586800"/>
          </a:xfrm>
          <a:prstGeom prst="rect">
            <a:avLst/>
          </a:prstGeom>
        </p:spPr>
      </p:pic>
      <p:sp>
        <p:nvSpPr>
          <p:cNvPr id="19" name="Subtitle 2">
            <a:extLst>
              <a:ext uri="{FF2B5EF4-FFF2-40B4-BE49-F238E27FC236}">
                <a16:creationId xmlns:a16="http://schemas.microsoft.com/office/drawing/2014/main" id="{3CA8AAE2-D479-4A81-8856-A8A2204ACD61}"/>
              </a:ext>
            </a:extLst>
          </p:cNvPr>
          <p:cNvSpPr>
            <a:spLocks noGrp="1"/>
          </p:cNvSpPr>
          <p:nvPr>
            <p:ph type="subTitle" idx="1" hasCustomPrompt="1"/>
          </p:nvPr>
        </p:nvSpPr>
        <p:spPr>
          <a:xfrm>
            <a:off x="197583" y="2968668"/>
            <a:ext cx="3952728" cy="303036"/>
          </a:xfrm>
          <a:prstGeom prst="rect">
            <a:avLst/>
          </a:prstGeom>
        </p:spPr>
        <p:txBody>
          <a:bodyPr>
            <a:normAutofit/>
          </a:bodyPr>
          <a:lstStyle>
            <a:lvl1pPr marL="0" indent="0" algn="l">
              <a:lnSpc>
                <a:spcPct val="120000"/>
              </a:lnSpc>
              <a:buNone/>
              <a:defRPr sz="1400" b="1" i="0" baseline="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ja-JP" altLang="en-US" dirty="0"/>
              <a:t>タイトルの書式設定</a:t>
            </a:r>
            <a:endParaRPr lang="en-US" dirty="0"/>
          </a:p>
        </p:txBody>
      </p:sp>
      <p:sp>
        <p:nvSpPr>
          <p:cNvPr id="21" name="正方形/長方形 20">
            <a:extLst>
              <a:ext uri="{FF2B5EF4-FFF2-40B4-BE49-F238E27FC236}">
                <a16:creationId xmlns:a16="http://schemas.microsoft.com/office/drawing/2014/main" id="{46E406BD-927C-44AF-876C-261806835E78}"/>
              </a:ext>
            </a:extLst>
          </p:cNvPr>
          <p:cNvSpPr/>
          <p:nvPr userDrawn="1"/>
        </p:nvSpPr>
        <p:spPr>
          <a:xfrm>
            <a:off x="733" y="1800589"/>
            <a:ext cx="132617" cy="1005657"/>
          </a:xfrm>
          <a:prstGeom prst="rect">
            <a:avLst/>
          </a:prstGeom>
          <a:solidFill>
            <a:srgbClr val="D16C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a:extLst>
              <a:ext uri="{FF2B5EF4-FFF2-40B4-BE49-F238E27FC236}">
                <a16:creationId xmlns:a16="http://schemas.microsoft.com/office/drawing/2014/main" id="{B56FF348-818D-4F7A-9C12-3339799F41D3}"/>
              </a:ext>
            </a:extLst>
          </p:cNvPr>
          <p:cNvSpPr/>
          <p:nvPr userDrawn="1"/>
        </p:nvSpPr>
        <p:spPr>
          <a:xfrm>
            <a:off x="733" y="2955968"/>
            <a:ext cx="132617" cy="315736"/>
          </a:xfrm>
          <a:prstGeom prst="rect">
            <a:avLst/>
          </a:prstGeom>
          <a:solidFill>
            <a:srgbClr val="6A6D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Title 1">
            <a:extLst>
              <a:ext uri="{FF2B5EF4-FFF2-40B4-BE49-F238E27FC236}">
                <a16:creationId xmlns:a16="http://schemas.microsoft.com/office/drawing/2014/main" id="{1D3A2B16-75F9-4704-A1C5-E74B0155C70F}"/>
              </a:ext>
            </a:extLst>
          </p:cNvPr>
          <p:cNvSpPr>
            <a:spLocks noGrp="1"/>
          </p:cNvSpPr>
          <p:nvPr>
            <p:ph type="ctrTitle" hasCustomPrompt="1"/>
          </p:nvPr>
        </p:nvSpPr>
        <p:spPr>
          <a:xfrm>
            <a:off x="197582" y="1765085"/>
            <a:ext cx="6096685" cy="1047511"/>
          </a:xfrm>
          <a:prstGeom prst="rect">
            <a:avLst/>
          </a:prstGeom>
        </p:spPr>
        <p:txBody>
          <a:bodyPr>
            <a:noAutofit/>
          </a:bodyPr>
          <a:lstStyle>
            <a:lvl1pPr algn="l">
              <a:lnSpc>
                <a:spcPct val="120000"/>
              </a:lnSpc>
              <a:defRPr sz="2800" b="1" i="0">
                <a:solidFill>
                  <a:schemeClr val="tx1">
                    <a:lumMod val="75000"/>
                    <a:lumOff val="25000"/>
                  </a:schemeClr>
                </a:solidFill>
                <a:latin typeface="メイリオ" panose="020B0604030504040204" pitchFamily="50" charset="-128"/>
                <a:ea typeface="メイリオ" panose="020B0604030504040204" pitchFamily="50" charset="-128"/>
                <a:cs typeface="Arial" panose="020B0604020202020204" pitchFamily="34" charset="0"/>
              </a:defRPr>
            </a:lvl1pPr>
          </a:lstStyle>
          <a:p>
            <a:r>
              <a:rPr lang="ja-JP" altLang="en-US" dirty="0"/>
              <a:t>マスター タイトルの書式設定</a:t>
            </a:r>
            <a:br>
              <a:rPr lang="en-US" altLang="ja-JP" dirty="0"/>
            </a:br>
            <a:r>
              <a:rPr lang="ja-JP" altLang="en-US" dirty="0"/>
              <a:t>マスター タイトルの書式設定</a:t>
            </a:r>
            <a:endParaRPr lang="en-US" dirty="0"/>
          </a:p>
        </p:txBody>
      </p:sp>
      <p:sp>
        <p:nvSpPr>
          <p:cNvPr id="25" name="コンテンツ プレースホルダー 7">
            <a:extLst>
              <a:ext uri="{FF2B5EF4-FFF2-40B4-BE49-F238E27FC236}">
                <a16:creationId xmlns:a16="http://schemas.microsoft.com/office/drawing/2014/main" id="{ED12673C-36B8-41ED-BE3F-1028BFC9E162}"/>
              </a:ext>
            </a:extLst>
          </p:cNvPr>
          <p:cNvSpPr>
            <a:spLocks noGrp="1"/>
          </p:cNvSpPr>
          <p:nvPr>
            <p:ph sz="quarter" idx="10" hasCustomPrompt="1"/>
          </p:nvPr>
        </p:nvSpPr>
        <p:spPr>
          <a:xfrm>
            <a:off x="196850" y="3391732"/>
            <a:ext cx="3994150" cy="752668"/>
          </a:xfrm>
        </p:spPr>
        <p:txBody>
          <a:bodyPr/>
          <a:lstStyle>
            <a:lvl1pPr marL="0" indent="0">
              <a:lnSpc>
                <a:spcPct val="100000"/>
              </a:lnSpc>
              <a:buNone/>
              <a:defRPr sz="1200">
                <a:solidFill>
                  <a:srgbClr val="6A6D70"/>
                </a:solidFill>
              </a:defRPr>
            </a:lvl1pPr>
          </a:lstStyle>
          <a:p>
            <a:pPr lvl="0"/>
            <a:r>
              <a:rPr lang="ja-JP" altLang="en-US" dirty="0"/>
              <a:t>会社名、部署名、役職名、名前</a:t>
            </a:r>
            <a:endParaRPr kumimoji="1" lang="ja-JP" altLang="en-US" dirty="0"/>
          </a:p>
        </p:txBody>
      </p:sp>
      <p:sp>
        <p:nvSpPr>
          <p:cNvPr id="26" name="コンテンツ プレースホルダー 7">
            <a:extLst>
              <a:ext uri="{FF2B5EF4-FFF2-40B4-BE49-F238E27FC236}">
                <a16:creationId xmlns:a16="http://schemas.microsoft.com/office/drawing/2014/main" id="{113FD5F4-5D80-452A-81CD-363A619D4C55}"/>
              </a:ext>
            </a:extLst>
          </p:cNvPr>
          <p:cNvSpPr>
            <a:spLocks noGrp="1"/>
          </p:cNvSpPr>
          <p:nvPr>
            <p:ph sz="quarter" idx="11" hasCustomPrompt="1"/>
          </p:nvPr>
        </p:nvSpPr>
        <p:spPr>
          <a:xfrm>
            <a:off x="197583" y="4277602"/>
            <a:ext cx="3994150" cy="243588"/>
          </a:xfrm>
        </p:spPr>
        <p:txBody>
          <a:bodyPr/>
          <a:lstStyle>
            <a:lvl1pPr marL="0" indent="0">
              <a:buNone/>
              <a:defRPr sz="1200">
                <a:solidFill>
                  <a:srgbClr val="6A6D70"/>
                </a:solidFill>
              </a:defRPr>
            </a:lvl1pPr>
          </a:lstStyle>
          <a:p>
            <a:pPr lvl="0"/>
            <a:r>
              <a:rPr lang="ja-JP" altLang="en-US" dirty="0"/>
              <a:t>日付</a:t>
            </a:r>
            <a:endParaRPr kumimoji="1" lang="ja-JP" altLang="en-US" dirty="0"/>
          </a:p>
        </p:txBody>
      </p:sp>
      <p:sp>
        <p:nvSpPr>
          <p:cNvPr id="27" name="コンテンツ プレースホルダー 7">
            <a:extLst>
              <a:ext uri="{FF2B5EF4-FFF2-40B4-BE49-F238E27FC236}">
                <a16:creationId xmlns:a16="http://schemas.microsoft.com/office/drawing/2014/main" id="{9FD60D9B-1DDA-406F-9404-DD05947F52C1}"/>
              </a:ext>
            </a:extLst>
          </p:cNvPr>
          <p:cNvSpPr>
            <a:spLocks noGrp="1"/>
          </p:cNvSpPr>
          <p:nvPr>
            <p:ph sz="quarter" idx="12" hasCustomPrompt="1"/>
          </p:nvPr>
        </p:nvSpPr>
        <p:spPr>
          <a:xfrm>
            <a:off x="197583" y="1064115"/>
            <a:ext cx="6096684" cy="409450"/>
          </a:xfrm>
        </p:spPr>
        <p:txBody>
          <a:bodyPr/>
          <a:lstStyle>
            <a:lvl1pPr marL="0" indent="0">
              <a:lnSpc>
                <a:spcPct val="100000"/>
              </a:lnSpc>
              <a:buNone/>
              <a:defRPr sz="2000" b="1">
                <a:solidFill>
                  <a:schemeClr val="tx1">
                    <a:lumMod val="65000"/>
                    <a:lumOff val="35000"/>
                  </a:schemeClr>
                </a:solidFill>
              </a:defRPr>
            </a:lvl1pPr>
          </a:lstStyle>
          <a:p>
            <a:pPr lvl="0"/>
            <a:r>
              <a:rPr lang="ja-JP" altLang="en-US" dirty="0"/>
              <a:t>プレゼン先の社名</a:t>
            </a:r>
            <a:endParaRPr kumimoji="1" lang="ja-JP" altLang="en-US" dirty="0"/>
          </a:p>
        </p:txBody>
      </p:sp>
    </p:spTree>
    <p:extLst>
      <p:ext uri="{BB962C8B-B14F-4D97-AF65-F5344CB8AC3E}">
        <p14:creationId xmlns:p14="http://schemas.microsoft.com/office/powerpoint/2010/main" val="2104970588"/>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タイトルとコンテンツ（文字オレンジ）">
    <p:spTree>
      <p:nvGrpSpPr>
        <p:cNvPr id="1" name=""/>
        <p:cNvGrpSpPr/>
        <p:nvPr/>
      </p:nvGrpSpPr>
      <p:grpSpPr>
        <a:xfrm>
          <a:off x="0" y="0"/>
          <a:ext cx="0" cy="0"/>
          <a:chOff x="0" y="0"/>
          <a:chExt cx="0" cy="0"/>
        </a:xfrm>
      </p:grpSpPr>
      <p:sp>
        <p:nvSpPr>
          <p:cNvPr id="9" name="正方形/長方形 8">
            <a:extLst>
              <a:ext uri="{FF2B5EF4-FFF2-40B4-BE49-F238E27FC236}">
                <a16:creationId xmlns:a16="http://schemas.microsoft.com/office/drawing/2014/main" id="{4F46656D-679E-4D3E-8C0B-CB5DCF4A1613}"/>
              </a:ext>
            </a:extLst>
          </p:cNvPr>
          <p:cNvSpPr/>
          <p:nvPr userDrawn="1"/>
        </p:nvSpPr>
        <p:spPr>
          <a:xfrm>
            <a:off x="7657807" y="4919808"/>
            <a:ext cx="1485781" cy="224199"/>
          </a:xfrm>
          <a:prstGeom prst="rect">
            <a:avLst/>
          </a:prstGeom>
          <a:solidFill>
            <a:srgbClr val="D47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F7C37768-ECA5-4FE3-B4C1-83DB23F0D8F2}"/>
              </a:ext>
            </a:extLst>
          </p:cNvPr>
          <p:cNvSpPr/>
          <p:nvPr userDrawn="1"/>
        </p:nvSpPr>
        <p:spPr>
          <a:xfrm>
            <a:off x="1" y="4919808"/>
            <a:ext cx="7657806" cy="224199"/>
          </a:xfrm>
          <a:prstGeom prst="rect">
            <a:avLst/>
          </a:prstGeom>
          <a:solidFill>
            <a:srgbClr val="6A6D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Slide Number Placeholder 5">
            <a:extLst>
              <a:ext uri="{FF2B5EF4-FFF2-40B4-BE49-F238E27FC236}">
                <a16:creationId xmlns:a16="http://schemas.microsoft.com/office/drawing/2014/main" id="{E1DF5B62-1CDF-4ADF-9D6A-C56C94450CE7}"/>
              </a:ext>
            </a:extLst>
          </p:cNvPr>
          <p:cNvSpPr txBox="1">
            <a:spLocks/>
          </p:cNvSpPr>
          <p:nvPr userDrawn="1"/>
        </p:nvSpPr>
        <p:spPr>
          <a:xfrm>
            <a:off x="8123458" y="4891758"/>
            <a:ext cx="942002" cy="273844"/>
          </a:xfrm>
          <a:prstGeom prst="rect">
            <a:avLst/>
          </a:prstGeom>
        </p:spPr>
        <p:txBody>
          <a:bodyPr vert="horz" wrap="square" lIns="91440" tIns="45720" rIns="91440" bIns="45720" numCol="1" anchor="ctr" anchorCtr="0" compatLnSpc="1">
            <a:prstTxWarp prst="textNoShape">
              <a:avLst/>
            </a:prstTxWarp>
          </a:bodyPr>
          <a:lstStyle>
            <a:defPPr>
              <a:defRPr lang="en-US"/>
            </a:defPPr>
            <a:lvl1pPr marL="0" algn="r" defTabSz="457200" rtl="0" eaLnBrk="1" latinLnBrk="0" hangingPunct="1">
              <a:defRPr sz="800" i="1"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BC879B-9F5B-ED4D-8EB5-5C41A21F19C3}" type="slidenum">
              <a:rPr lang="en-US" smtClean="0">
                <a:latin typeface="Meiryo UI" panose="020B0604030504040204" pitchFamily="50" charset="-128"/>
                <a:ea typeface="Meiryo UI" panose="020B0604030504040204" pitchFamily="50" charset="-128"/>
              </a:rPr>
              <a:pPr/>
              <a:t>‹#›</a:t>
            </a:fld>
            <a:endParaRPr lang="en-US" dirty="0">
              <a:latin typeface="Meiryo UI" panose="020B0604030504040204" pitchFamily="50" charset="-128"/>
              <a:ea typeface="Meiryo UI" panose="020B0604030504040204" pitchFamily="50" charset="-128"/>
            </a:endParaRPr>
          </a:p>
        </p:txBody>
      </p:sp>
      <p:sp>
        <p:nvSpPr>
          <p:cNvPr id="15" name="Subtitle 2">
            <a:extLst>
              <a:ext uri="{FF2B5EF4-FFF2-40B4-BE49-F238E27FC236}">
                <a16:creationId xmlns:a16="http://schemas.microsoft.com/office/drawing/2014/main" id="{CD7FAC6A-70E7-4F2E-A87E-9E1C6AD5C9AD}"/>
              </a:ext>
            </a:extLst>
          </p:cNvPr>
          <p:cNvSpPr txBox="1">
            <a:spLocks/>
          </p:cNvSpPr>
          <p:nvPr userDrawn="1"/>
        </p:nvSpPr>
        <p:spPr>
          <a:xfrm>
            <a:off x="-18317" y="4887052"/>
            <a:ext cx="3952728" cy="206977"/>
          </a:xfrm>
          <a:prstGeom prst="rect">
            <a:avLst/>
          </a:prstGeom>
        </p:spPr>
        <p:txBody>
          <a:bodyPr>
            <a:noAutofit/>
          </a:bodyPr>
          <a:lstStyle>
            <a:lvl1pPr marL="0" indent="0" algn="l" defTabSz="342900" rtl="0" eaLnBrk="1" fontAlgn="base" hangingPunct="1">
              <a:lnSpc>
                <a:spcPct val="120000"/>
              </a:lnSpc>
              <a:spcBef>
                <a:spcPct val="20000"/>
              </a:spcBef>
              <a:spcAft>
                <a:spcPct val="0"/>
              </a:spcAft>
              <a:buFont typeface="Arial" panose="020B0604020202020204" pitchFamily="34" charset="0"/>
              <a:buNone/>
              <a:defRPr kumimoji="1" sz="1400" b="1" i="0" kern="1200" baseline="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1pPr>
            <a:lvl2pPr marL="342900" indent="0" algn="ctr" defTabSz="342900" rtl="0" eaLnBrk="1" fontAlgn="base" hangingPunct="1">
              <a:spcBef>
                <a:spcPct val="20000"/>
              </a:spcBef>
              <a:spcAft>
                <a:spcPct val="0"/>
              </a:spcAft>
              <a:buFont typeface="Arial" panose="020B0604020202020204" pitchFamily="34" charset="0"/>
              <a:buNone/>
              <a:defRPr kumimoji="1" sz="21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2pPr>
            <a:lvl3pPr marL="685800" indent="0" algn="ctr" defTabSz="342900" rtl="0" eaLnBrk="1" fontAlgn="base" hangingPunct="1">
              <a:spcBef>
                <a:spcPct val="20000"/>
              </a:spcBef>
              <a:spcAft>
                <a:spcPct val="0"/>
              </a:spcAft>
              <a:buFont typeface="Arial" panose="020B0604020202020204" pitchFamily="34" charset="0"/>
              <a:buNone/>
              <a:defRPr kumimoji="1" sz="18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3pPr>
            <a:lvl4pPr marL="1028700" indent="0" algn="ctr" defTabSz="342900" rtl="0" eaLnBrk="1" fontAlgn="base" hangingPunct="1">
              <a:spcBef>
                <a:spcPct val="20000"/>
              </a:spcBef>
              <a:spcAft>
                <a:spcPct val="0"/>
              </a:spcAft>
              <a:buFont typeface="Arial" panose="020B0604020202020204" pitchFamily="34" charset="0"/>
              <a:buNone/>
              <a:defRPr kumimoji="1" sz="15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4pPr>
            <a:lvl5pPr marL="1371600" indent="0" algn="ctr" defTabSz="342900" rtl="0" eaLnBrk="1" fontAlgn="base" hangingPunct="1">
              <a:spcBef>
                <a:spcPct val="20000"/>
              </a:spcBef>
              <a:spcAft>
                <a:spcPct val="0"/>
              </a:spcAft>
              <a:buFont typeface="Arial" panose="020B0604020202020204" pitchFamily="34" charset="0"/>
              <a:buNone/>
              <a:defRPr kumimoji="1" sz="15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5pPr>
            <a:lvl6pPr marL="17145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6pPr>
            <a:lvl7pPr marL="20574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7pPr>
            <a:lvl8pPr marL="24003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8pPr>
            <a:lvl9pPr marL="27432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9pPr>
          </a:lstStyle>
          <a:p>
            <a:r>
              <a:rPr lang="en-US" altLang="ja-JP" sz="1000" b="0" dirty="0">
                <a:solidFill>
                  <a:schemeClr val="bg1"/>
                </a:solidFill>
                <a:latin typeface="Meiryo UI" panose="020B0604030504040204" pitchFamily="50" charset="-128"/>
                <a:ea typeface="Meiryo UI" panose="020B0604030504040204" pitchFamily="50" charset="-128"/>
              </a:rPr>
              <a:t>©Silicon Studio Corp., all rights reserved.</a:t>
            </a:r>
            <a:endParaRPr lang="en-US" sz="1000" b="0" dirty="0">
              <a:solidFill>
                <a:schemeClr val="bg1"/>
              </a:solidFill>
              <a:latin typeface="Meiryo UI" panose="020B0604030504040204" pitchFamily="50" charset="-128"/>
              <a:ea typeface="Meiryo UI" panose="020B0604030504040204" pitchFamily="50" charset="-128"/>
            </a:endParaRPr>
          </a:p>
        </p:txBody>
      </p:sp>
      <p:sp>
        <p:nvSpPr>
          <p:cNvPr id="6" name="正方形/長方形 5">
            <a:extLst>
              <a:ext uri="{FF2B5EF4-FFF2-40B4-BE49-F238E27FC236}">
                <a16:creationId xmlns:a16="http://schemas.microsoft.com/office/drawing/2014/main" id="{332EAC05-C2BA-43C9-8CAB-DF6380475A71}"/>
              </a:ext>
            </a:extLst>
          </p:cNvPr>
          <p:cNvSpPr/>
          <p:nvPr userDrawn="1"/>
        </p:nvSpPr>
        <p:spPr>
          <a:xfrm>
            <a:off x="300124" y="134323"/>
            <a:ext cx="57150" cy="383555"/>
          </a:xfrm>
          <a:prstGeom prst="rect">
            <a:avLst/>
          </a:prstGeom>
          <a:solidFill>
            <a:srgbClr val="D16C1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 name="Title 1">
            <a:extLst>
              <a:ext uri="{FF2B5EF4-FFF2-40B4-BE49-F238E27FC236}">
                <a16:creationId xmlns:a16="http://schemas.microsoft.com/office/drawing/2014/main" id="{D6F64FEF-9C20-4B60-908D-2CC25EAC1923}"/>
              </a:ext>
            </a:extLst>
          </p:cNvPr>
          <p:cNvSpPr>
            <a:spLocks noGrp="1"/>
          </p:cNvSpPr>
          <p:nvPr>
            <p:ph type="title"/>
          </p:nvPr>
        </p:nvSpPr>
        <p:spPr>
          <a:xfrm>
            <a:off x="305733" y="115989"/>
            <a:ext cx="7314267" cy="501095"/>
          </a:xfrm>
          <a:prstGeom prst="rect">
            <a:avLst/>
          </a:prstGeom>
        </p:spPr>
        <p:txBody>
          <a:bodyPr>
            <a:normAutofit/>
          </a:bodyPr>
          <a:lstStyle>
            <a:lvl1pPr algn="l">
              <a:defRPr sz="2400">
                <a:solidFill>
                  <a:srgbClr val="D16C15"/>
                </a:solidFill>
                <a:latin typeface="メイリオ" panose="020B0604030504040204" pitchFamily="50" charset="-128"/>
                <a:ea typeface="メイリオ" panose="020B0604030504040204" pitchFamily="50" charset="-128"/>
                <a:cs typeface="メイリオ" panose="020B0604030504040204" pitchFamily="50" charset="-128"/>
              </a:defRPr>
            </a:lvl1pPr>
          </a:lstStyle>
          <a:p>
            <a:r>
              <a:rPr lang="ja-JP" altLang="en-US"/>
              <a:t>マスター タイトルの書式設定</a:t>
            </a:r>
            <a:endParaRPr lang="en-US" dirty="0"/>
          </a:p>
        </p:txBody>
      </p:sp>
      <p:sp>
        <p:nvSpPr>
          <p:cNvPr id="8" name="Content Placeholder 2">
            <a:extLst>
              <a:ext uri="{FF2B5EF4-FFF2-40B4-BE49-F238E27FC236}">
                <a16:creationId xmlns:a16="http://schemas.microsoft.com/office/drawing/2014/main" id="{A513C8FF-701B-48AB-8211-9B28DD5224D9}"/>
              </a:ext>
            </a:extLst>
          </p:cNvPr>
          <p:cNvSpPr>
            <a:spLocks noGrp="1"/>
          </p:cNvSpPr>
          <p:nvPr>
            <p:ph idx="1"/>
          </p:nvPr>
        </p:nvSpPr>
        <p:spPr>
          <a:xfrm>
            <a:off x="457200" y="785374"/>
            <a:ext cx="8229600" cy="4022238"/>
          </a:xfrm>
          <a:prstGeom prst="rect">
            <a:avLst/>
          </a:prstGeom>
        </p:spPr>
        <p:txBody>
          <a:bodyPr/>
          <a:lstStyle>
            <a:lvl1pPr>
              <a:lnSpc>
                <a:spcPct val="120000"/>
              </a:lnSpc>
              <a:defRPr sz="20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1pPr>
            <a:lvl2pPr>
              <a:lnSpc>
                <a:spcPct val="120000"/>
              </a:lnSpc>
              <a:defRPr sz="18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a:lnSpc>
                <a:spcPct val="120000"/>
              </a:lnSpc>
              <a:defRPr sz="16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a:lnSpc>
                <a:spcPct val="120000"/>
              </a:lnSpc>
              <a:defRPr sz="14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a:lnSpc>
                <a:spcPct val="120000"/>
              </a:lnSpc>
              <a:defRPr sz="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pic>
        <p:nvPicPr>
          <p:cNvPr id="17" name="図 16">
            <a:extLst>
              <a:ext uri="{FF2B5EF4-FFF2-40B4-BE49-F238E27FC236}">
                <a16:creationId xmlns:a16="http://schemas.microsoft.com/office/drawing/2014/main" id="{BE095F97-282A-4435-8128-5D94FF0452AE}"/>
              </a:ext>
            </a:extLst>
          </p:cNvPr>
          <p:cNvPicPr>
            <a:picLocks noChangeAspect="1"/>
          </p:cNvPicPr>
          <p:nvPr userDrawn="1"/>
        </p:nvPicPr>
        <p:blipFill>
          <a:blip r:embed="rId2"/>
          <a:stretch>
            <a:fillRect/>
          </a:stretch>
        </p:blipFill>
        <p:spPr>
          <a:xfrm>
            <a:off x="7657808" y="84139"/>
            <a:ext cx="1440000" cy="469440"/>
          </a:xfrm>
          <a:prstGeom prst="rect">
            <a:avLst/>
          </a:prstGeom>
        </p:spPr>
      </p:pic>
    </p:spTree>
    <p:extLst>
      <p:ext uri="{BB962C8B-B14F-4D97-AF65-F5344CB8AC3E}">
        <p14:creationId xmlns:p14="http://schemas.microsoft.com/office/powerpoint/2010/main" val="938694546"/>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タイトルとコンテンツ（文字クロ）">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467CD340-5C91-4770-99D6-6EB33DEF19B7}"/>
              </a:ext>
            </a:extLst>
          </p:cNvPr>
          <p:cNvSpPr/>
          <p:nvPr userDrawn="1"/>
        </p:nvSpPr>
        <p:spPr>
          <a:xfrm>
            <a:off x="7657807" y="4919808"/>
            <a:ext cx="1485781" cy="224199"/>
          </a:xfrm>
          <a:prstGeom prst="rect">
            <a:avLst/>
          </a:prstGeom>
          <a:solidFill>
            <a:srgbClr val="D47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970F3A54-4B56-425D-B34C-56C8EABE7689}"/>
              </a:ext>
            </a:extLst>
          </p:cNvPr>
          <p:cNvSpPr/>
          <p:nvPr userDrawn="1"/>
        </p:nvSpPr>
        <p:spPr>
          <a:xfrm>
            <a:off x="1" y="4919808"/>
            <a:ext cx="7657806" cy="224199"/>
          </a:xfrm>
          <a:prstGeom prst="rect">
            <a:avLst/>
          </a:prstGeom>
          <a:solidFill>
            <a:srgbClr val="6A6D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Slide Number Placeholder 5">
            <a:extLst>
              <a:ext uri="{FF2B5EF4-FFF2-40B4-BE49-F238E27FC236}">
                <a16:creationId xmlns:a16="http://schemas.microsoft.com/office/drawing/2014/main" id="{E1DF5B62-1CDF-4ADF-9D6A-C56C94450CE7}"/>
              </a:ext>
            </a:extLst>
          </p:cNvPr>
          <p:cNvSpPr txBox="1">
            <a:spLocks/>
          </p:cNvSpPr>
          <p:nvPr userDrawn="1"/>
        </p:nvSpPr>
        <p:spPr>
          <a:xfrm>
            <a:off x="8123458" y="4891758"/>
            <a:ext cx="942002" cy="273844"/>
          </a:xfrm>
          <a:prstGeom prst="rect">
            <a:avLst/>
          </a:prstGeom>
        </p:spPr>
        <p:txBody>
          <a:bodyPr vert="horz" wrap="square" lIns="91440" tIns="45720" rIns="91440" bIns="45720" numCol="1" anchor="ctr" anchorCtr="0" compatLnSpc="1">
            <a:prstTxWarp prst="textNoShape">
              <a:avLst/>
            </a:prstTxWarp>
          </a:bodyPr>
          <a:lstStyle>
            <a:defPPr>
              <a:defRPr lang="en-US"/>
            </a:defPPr>
            <a:lvl1pPr marL="0" algn="r" defTabSz="457200" rtl="0" eaLnBrk="1" latinLnBrk="0" hangingPunct="1">
              <a:defRPr sz="800" i="1"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BC879B-9F5B-ED4D-8EB5-5C41A21F19C3}" type="slidenum">
              <a:rPr lang="en-US" smtClean="0">
                <a:latin typeface="Meiryo UI" panose="020B0604030504040204" pitchFamily="50" charset="-128"/>
                <a:ea typeface="Meiryo UI" panose="020B0604030504040204" pitchFamily="50" charset="-128"/>
              </a:rPr>
              <a:pPr/>
              <a:t>‹#›</a:t>
            </a:fld>
            <a:endParaRPr lang="en-US" dirty="0">
              <a:latin typeface="Meiryo UI" panose="020B0604030504040204" pitchFamily="50" charset="-128"/>
              <a:ea typeface="Meiryo UI" panose="020B0604030504040204" pitchFamily="50" charset="-128"/>
            </a:endParaRPr>
          </a:p>
        </p:txBody>
      </p:sp>
      <p:sp>
        <p:nvSpPr>
          <p:cNvPr id="15" name="Subtitle 2">
            <a:extLst>
              <a:ext uri="{FF2B5EF4-FFF2-40B4-BE49-F238E27FC236}">
                <a16:creationId xmlns:a16="http://schemas.microsoft.com/office/drawing/2014/main" id="{CD7FAC6A-70E7-4F2E-A87E-9E1C6AD5C9AD}"/>
              </a:ext>
            </a:extLst>
          </p:cNvPr>
          <p:cNvSpPr txBox="1">
            <a:spLocks/>
          </p:cNvSpPr>
          <p:nvPr userDrawn="1"/>
        </p:nvSpPr>
        <p:spPr>
          <a:xfrm>
            <a:off x="-18317" y="4887052"/>
            <a:ext cx="3952728" cy="206977"/>
          </a:xfrm>
          <a:prstGeom prst="rect">
            <a:avLst/>
          </a:prstGeom>
        </p:spPr>
        <p:txBody>
          <a:bodyPr>
            <a:noAutofit/>
          </a:bodyPr>
          <a:lstStyle>
            <a:lvl1pPr marL="0" indent="0" algn="l" defTabSz="342900" rtl="0" eaLnBrk="1" fontAlgn="base" hangingPunct="1">
              <a:lnSpc>
                <a:spcPct val="120000"/>
              </a:lnSpc>
              <a:spcBef>
                <a:spcPct val="20000"/>
              </a:spcBef>
              <a:spcAft>
                <a:spcPct val="0"/>
              </a:spcAft>
              <a:buFont typeface="Arial" panose="020B0604020202020204" pitchFamily="34" charset="0"/>
              <a:buNone/>
              <a:defRPr kumimoji="1" sz="1400" b="1" i="0" kern="1200" baseline="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1pPr>
            <a:lvl2pPr marL="342900" indent="0" algn="ctr" defTabSz="342900" rtl="0" eaLnBrk="1" fontAlgn="base" hangingPunct="1">
              <a:spcBef>
                <a:spcPct val="20000"/>
              </a:spcBef>
              <a:spcAft>
                <a:spcPct val="0"/>
              </a:spcAft>
              <a:buFont typeface="Arial" panose="020B0604020202020204" pitchFamily="34" charset="0"/>
              <a:buNone/>
              <a:defRPr kumimoji="1" sz="21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2pPr>
            <a:lvl3pPr marL="685800" indent="0" algn="ctr" defTabSz="342900" rtl="0" eaLnBrk="1" fontAlgn="base" hangingPunct="1">
              <a:spcBef>
                <a:spcPct val="20000"/>
              </a:spcBef>
              <a:spcAft>
                <a:spcPct val="0"/>
              </a:spcAft>
              <a:buFont typeface="Arial" panose="020B0604020202020204" pitchFamily="34" charset="0"/>
              <a:buNone/>
              <a:defRPr kumimoji="1" sz="18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3pPr>
            <a:lvl4pPr marL="1028700" indent="0" algn="ctr" defTabSz="342900" rtl="0" eaLnBrk="1" fontAlgn="base" hangingPunct="1">
              <a:spcBef>
                <a:spcPct val="20000"/>
              </a:spcBef>
              <a:spcAft>
                <a:spcPct val="0"/>
              </a:spcAft>
              <a:buFont typeface="Arial" panose="020B0604020202020204" pitchFamily="34" charset="0"/>
              <a:buNone/>
              <a:defRPr kumimoji="1" sz="15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4pPr>
            <a:lvl5pPr marL="1371600" indent="0" algn="ctr" defTabSz="342900" rtl="0" eaLnBrk="1" fontAlgn="base" hangingPunct="1">
              <a:spcBef>
                <a:spcPct val="20000"/>
              </a:spcBef>
              <a:spcAft>
                <a:spcPct val="0"/>
              </a:spcAft>
              <a:buFont typeface="Arial" panose="020B0604020202020204" pitchFamily="34" charset="0"/>
              <a:buNone/>
              <a:defRPr kumimoji="1" sz="15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5pPr>
            <a:lvl6pPr marL="17145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6pPr>
            <a:lvl7pPr marL="20574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7pPr>
            <a:lvl8pPr marL="24003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8pPr>
            <a:lvl9pPr marL="27432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9pPr>
          </a:lstStyle>
          <a:p>
            <a:r>
              <a:rPr lang="en-US" altLang="ja-JP" sz="1000" b="0" dirty="0">
                <a:solidFill>
                  <a:schemeClr val="bg1"/>
                </a:solidFill>
                <a:latin typeface="Meiryo UI" panose="020B0604030504040204" pitchFamily="50" charset="-128"/>
                <a:ea typeface="Meiryo UI" panose="020B0604030504040204" pitchFamily="50" charset="-128"/>
              </a:rPr>
              <a:t>©Silicon Studio Corp., all rights reserved.</a:t>
            </a:r>
            <a:endParaRPr lang="en-US" sz="1000" b="0" dirty="0">
              <a:solidFill>
                <a:schemeClr val="bg1"/>
              </a:solidFill>
              <a:latin typeface="Meiryo UI" panose="020B0604030504040204" pitchFamily="50" charset="-128"/>
              <a:ea typeface="Meiryo UI" panose="020B0604030504040204" pitchFamily="50" charset="-128"/>
            </a:endParaRPr>
          </a:p>
        </p:txBody>
      </p:sp>
      <p:sp>
        <p:nvSpPr>
          <p:cNvPr id="6" name="正方形/長方形 5">
            <a:extLst>
              <a:ext uri="{FF2B5EF4-FFF2-40B4-BE49-F238E27FC236}">
                <a16:creationId xmlns:a16="http://schemas.microsoft.com/office/drawing/2014/main" id="{332EAC05-C2BA-43C9-8CAB-DF6380475A71}"/>
              </a:ext>
            </a:extLst>
          </p:cNvPr>
          <p:cNvSpPr/>
          <p:nvPr userDrawn="1"/>
        </p:nvSpPr>
        <p:spPr>
          <a:xfrm>
            <a:off x="300124" y="134323"/>
            <a:ext cx="57150" cy="383555"/>
          </a:xfrm>
          <a:prstGeom prst="rect">
            <a:avLst/>
          </a:prstGeom>
          <a:solidFill>
            <a:srgbClr val="D16C1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 name="Title 1">
            <a:extLst>
              <a:ext uri="{FF2B5EF4-FFF2-40B4-BE49-F238E27FC236}">
                <a16:creationId xmlns:a16="http://schemas.microsoft.com/office/drawing/2014/main" id="{D6F64FEF-9C20-4B60-908D-2CC25EAC1923}"/>
              </a:ext>
            </a:extLst>
          </p:cNvPr>
          <p:cNvSpPr>
            <a:spLocks noGrp="1"/>
          </p:cNvSpPr>
          <p:nvPr>
            <p:ph type="title"/>
          </p:nvPr>
        </p:nvSpPr>
        <p:spPr>
          <a:xfrm>
            <a:off x="305733" y="115989"/>
            <a:ext cx="7314267" cy="501095"/>
          </a:xfrm>
          <a:prstGeom prst="rect">
            <a:avLst/>
          </a:prstGeom>
        </p:spPr>
        <p:txBody>
          <a:bodyPr>
            <a:normAutofit/>
          </a:bodyPr>
          <a:lstStyle>
            <a:lvl1pPr algn="l">
              <a:defRPr sz="24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r>
              <a:rPr lang="ja-JP" altLang="en-US"/>
              <a:t>マスター タイトルの書式設定</a:t>
            </a:r>
            <a:endParaRPr lang="en-US" dirty="0"/>
          </a:p>
        </p:txBody>
      </p:sp>
      <p:sp>
        <p:nvSpPr>
          <p:cNvPr id="8" name="Content Placeholder 2">
            <a:extLst>
              <a:ext uri="{FF2B5EF4-FFF2-40B4-BE49-F238E27FC236}">
                <a16:creationId xmlns:a16="http://schemas.microsoft.com/office/drawing/2014/main" id="{A513C8FF-701B-48AB-8211-9B28DD5224D9}"/>
              </a:ext>
            </a:extLst>
          </p:cNvPr>
          <p:cNvSpPr>
            <a:spLocks noGrp="1"/>
          </p:cNvSpPr>
          <p:nvPr>
            <p:ph idx="1"/>
          </p:nvPr>
        </p:nvSpPr>
        <p:spPr>
          <a:xfrm>
            <a:off x="457200" y="785374"/>
            <a:ext cx="8229600" cy="4022238"/>
          </a:xfrm>
          <a:prstGeom prst="rect">
            <a:avLst/>
          </a:prstGeom>
        </p:spPr>
        <p:txBody>
          <a:bodyPr/>
          <a:lstStyle>
            <a:lvl1pPr>
              <a:lnSpc>
                <a:spcPct val="120000"/>
              </a:lnSpc>
              <a:defRPr sz="20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1pPr>
            <a:lvl2pPr>
              <a:lnSpc>
                <a:spcPct val="120000"/>
              </a:lnSpc>
              <a:defRPr sz="18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a:lnSpc>
                <a:spcPct val="120000"/>
              </a:lnSpc>
              <a:defRPr sz="16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a:lnSpc>
                <a:spcPct val="120000"/>
              </a:lnSpc>
              <a:defRPr sz="14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a:lnSpc>
                <a:spcPct val="120000"/>
              </a:lnSpc>
              <a:defRPr sz="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pic>
        <p:nvPicPr>
          <p:cNvPr id="17" name="図 16">
            <a:extLst>
              <a:ext uri="{FF2B5EF4-FFF2-40B4-BE49-F238E27FC236}">
                <a16:creationId xmlns:a16="http://schemas.microsoft.com/office/drawing/2014/main" id="{BE095F97-282A-4435-8128-5D94FF0452AE}"/>
              </a:ext>
            </a:extLst>
          </p:cNvPr>
          <p:cNvPicPr>
            <a:picLocks noChangeAspect="1"/>
          </p:cNvPicPr>
          <p:nvPr userDrawn="1"/>
        </p:nvPicPr>
        <p:blipFill>
          <a:blip r:embed="rId2"/>
          <a:stretch>
            <a:fillRect/>
          </a:stretch>
        </p:blipFill>
        <p:spPr>
          <a:xfrm>
            <a:off x="7657808" y="84139"/>
            <a:ext cx="1440000" cy="469440"/>
          </a:xfrm>
          <a:prstGeom prst="rect">
            <a:avLst/>
          </a:prstGeom>
        </p:spPr>
      </p:pic>
    </p:spTree>
    <p:extLst>
      <p:ext uri="{BB962C8B-B14F-4D97-AF65-F5344CB8AC3E}">
        <p14:creationId xmlns:p14="http://schemas.microsoft.com/office/powerpoint/2010/main" val="856859715"/>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タイトルとコンテンツ（文字オレンジ）">
    <p:bg>
      <p:bgPr>
        <a:solidFill>
          <a:schemeClr val="tx1"/>
        </a:solidFill>
        <a:effectLst/>
      </p:bgPr>
    </p:bg>
    <p:spTree>
      <p:nvGrpSpPr>
        <p:cNvPr id="1" name=""/>
        <p:cNvGrpSpPr/>
        <p:nvPr/>
      </p:nvGrpSpPr>
      <p:grpSpPr>
        <a:xfrm>
          <a:off x="0" y="0"/>
          <a:ext cx="0" cy="0"/>
          <a:chOff x="0" y="0"/>
          <a:chExt cx="0" cy="0"/>
        </a:xfrm>
      </p:grpSpPr>
      <p:sp>
        <p:nvSpPr>
          <p:cNvPr id="9" name="正方形/長方形 8">
            <a:extLst>
              <a:ext uri="{FF2B5EF4-FFF2-40B4-BE49-F238E27FC236}">
                <a16:creationId xmlns:a16="http://schemas.microsoft.com/office/drawing/2014/main" id="{4F46656D-679E-4D3E-8C0B-CB5DCF4A1613}"/>
              </a:ext>
            </a:extLst>
          </p:cNvPr>
          <p:cNvSpPr/>
          <p:nvPr userDrawn="1"/>
        </p:nvSpPr>
        <p:spPr>
          <a:xfrm>
            <a:off x="7657807" y="4919808"/>
            <a:ext cx="1485781" cy="224199"/>
          </a:xfrm>
          <a:prstGeom prst="rect">
            <a:avLst/>
          </a:prstGeom>
          <a:solidFill>
            <a:srgbClr val="D47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F7C37768-ECA5-4FE3-B4C1-83DB23F0D8F2}"/>
              </a:ext>
            </a:extLst>
          </p:cNvPr>
          <p:cNvSpPr/>
          <p:nvPr userDrawn="1"/>
        </p:nvSpPr>
        <p:spPr>
          <a:xfrm>
            <a:off x="1" y="4919808"/>
            <a:ext cx="7657806" cy="224199"/>
          </a:xfrm>
          <a:prstGeom prst="rect">
            <a:avLst/>
          </a:prstGeom>
          <a:solidFill>
            <a:srgbClr val="6A6D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Slide Number Placeholder 5">
            <a:extLst>
              <a:ext uri="{FF2B5EF4-FFF2-40B4-BE49-F238E27FC236}">
                <a16:creationId xmlns:a16="http://schemas.microsoft.com/office/drawing/2014/main" id="{E1DF5B62-1CDF-4ADF-9D6A-C56C94450CE7}"/>
              </a:ext>
            </a:extLst>
          </p:cNvPr>
          <p:cNvSpPr txBox="1">
            <a:spLocks/>
          </p:cNvSpPr>
          <p:nvPr userDrawn="1"/>
        </p:nvSpPr>
        <p:spPr>
          <a:xfrm>
            <a:off x="8123458" y="4891758"/>
            <a:ext cx="942002" cy="273844"/>
          </a:xfrm>
          <a:prstGeom prst="rect">
            <a:avLst/>
          </a:prstGeom>
        </p:spPr>
        <p:txBody>
          <a:bodyPr vert="horz" wrap="square" lIns="91440" tIns="45720" rIns="91440" bIns="45720" numCol="1" anchor="ctr" anchorCtr="0" compatLnSpc="1">
            <a:prstTxWarp prst="textNoShape">
              <a:avLst/>
            </a:prstTxWarp>
          </a:bodyPr>
          <a:lstStyle>
            <a:defPPr>
              <a:defRPr lang="en-US"/>
            </a:defPPr>
            <a:lvl1pPr marL="0" algn="r" defTabSz="457200" rtl="0" eaLnBrk="1" latinLnBrk="0" hangingPunct="1">
              <a:defRPr sz="800" i="1"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BC879B-9F5B-ED4D-8EB5-5C41A21F19C3}" type="slidenum">
              <a:rPr lang="en-US" smtClean="0">
                <a:latin typeface="Meiryo UI" panose="020B0604030504040204" pitchFamily="50" charset="-128"/>
                <a:ea typeface="Meiryo UI" panose="020B0604030504040204" pitchFamily="50" charset="-128"/>
              </a:rPr>
              <a:pPr/>
              <a:t>‹#›</a:t>
            </a:fld>
            <a:endParaRPr lang="en-US" dirty="0">
              <a:latin typeface="Meiryo UI" panose="020B0604030504040204" pitchFamily="50" charset="-128"/>
              <a:ea typeface="Meiryo UI" panose="020B0604030504040204" pitchFamily="50" charset="-128"/>
            </a:endParaRPr>
          </a:p>
        </p:txBody>
      </p:sp>
      <p:sp>
        <p:nvSpPr>
          <p:cNvPr id="15" name="Subtitle 2">
            <a:extLst>
              <a:ext uri="{FF2B5EF4-FFF2-40B4-BE49-F238E27FC236}">
                <a16:creationId xmlns:a16="http://schemas.microsoft.com/office/drawing/2014/main" id="{CD7FAC6A-70E7-4F2E-A87E-9E1C6AD5C9AD}"/>
              </a:ext>
            </a:extLst>
          </p:cNvPr>
          <p:cNvSpPr txBox="1">
            <a:spLocks/>
          </p:cNvSpPr>
          <p:nvPr userDrawn="1"/>
        </p:nvSpPr>
        <p:spPr>
          <a:xfrm>
            <a:off x="-18317" y="4887052"/>
            <a:ext cx="3952728" cy="206977"/>
          </a:xfrm>
          <a:prstGeom prst="rect">
            <a:avLst/>
          </a:prstGeom>
        </p:spPr>
        <p:txBody>
          <a:bodyPr>
            <a:noAutofit/>
          </a:bodyPr>
          <a:lstStyle>
            <a:lvl1pPr marL="0" indent="0" algn="l" defTabSz="342900" rtl="0" eaLnBrk="1" fontAlgn="base" hangingPunct="1">
              <a:lnSpc>
                <a:spcPct val="120000"/>
              </a:lnSpc>
              <a:spcBef>
                <a:spcPct val="20000"/>
              </a:spcBef>
              <a:spcAft>
                <a:spcPct val="0"/>
              </a:spcAft>
              <a:buFont typeface="Arial" panose="020B0604020202020204" pitchFamily="34" charset="0"/>
              <a:buNone/>
              <a:defRPr kumimoji="1" sz="1400" b="1" i="0" kern="1200" baseline="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1pPr>
            <a:lvl2pPr marL="342900" indent="0" algn="ctr" defTabSz="342900" rtl="0" eaLnBrk="1" fontAlgn="base" hangingPunct="1">
              <a:spcBef>
                <a:spcPct val="20000"/>
              </a:spcBef>
              <a:spcAft>
                <a:spcPct val="0"/>
              </a:spcAft>
              <a:buFont typeface="Arial" panose="020B0604020202020204" pitchFamily="34" charset="0"/>
              <a:buNone/>
              <a:defRPr kumimoji="1" sz="21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2pPr>
            <a:lvl3pPr marL="685800" indent="0" algn="ctr" defTabSz="342900" rtl="0" eaLnBrk="1" fontAlgn="base" hangingPunct="1">
              <a:spcBef>
                <a:spcPct val="20000"/>
              </a:spcBef>
              <a:spcAft>
                <a:spcPct val="0"/>
              </a:spcAft>
              <a:buFont typeface="Arial" panose="020B0604020202020204" pitchFamily="34" charset="0"/>
              <a:buNone/>
              <a:defRPr kumimoji="1" sz="18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3pPr>
            <a:lvl4pPr marL="1028700" indent="0" algn="ctr" defTabSz="342900" rtl="0" eaLnBrk="1" fontAlgn="base" hangingPunct="1">
              <a:spcBef>
                <a:spcPct val="20000"/>
              </a:spcBef>
              <a:spcAft>
                <a:spcPct val="0"/>
              </a:spcAft>
              <a:buFont typeface="Arial" panose="020B0604020202020204" pitchFamily="34" charset="0"/>
              <a:buNone/>
              <a:defRPr kumimoji="1" sz="15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4pPr>
            <a:lvl5pPr marL="1371600" indent="0" algn="ctr" defTabSz="342900" rtl="0" eaLnBrk="1" fontAlgn="base" hangingPunct="1">
              <a:spcBef>
                <a:spcPct val="20000"/>
              </a:spcBef>
              <a:spcAft>
                <a:spcPct val="0"/>
              </a:spcAft>
              <a:buFont typeface="Arial" panose="020B0604020202020204" pitchFamily="34" charset="0"/>
              <a:buNone/>
              <a:defRPr kumimoji="1" sz="15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5pPr>
            <a:lvl6pPr marL="17145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6pPr>
            <a:lvl7pPr marL="20574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7pPr>
            <a:lvl8pPr marL="24003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8pPr>
            <a:lvl9pPr marL="27432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9pPr>
          </a:lstStyle>
          <a:p>
            <a:r>
              <a:rPr lang="en-US" altLang="ja-JP" sz="1000" b="0" dirty="0">
                <a:solidFill>
                  <a:schemeClr val="bg1"/>
                </a:solidFill>
                <a:latin typeface="Meiryo UI" panose="020B0604030504040204" pitchFamily="50" charset="-128"/>
                <a:ea typeface="Meiryo UI" panose="020B0604030504040204" pitchFamily="50" charset="-128"/>
              </a:rPr>
              <a:t>©Silicon Studio Corp., all rights reserved.</a:t>
            </a:r>
            <a:endParaRPr lang="en-US" sz="1000" b="0" dirty="0">
              <a:solidFill>
                <a:schemeClr val="bg1"/>
              </a:solidFill>
              <a:latin typeface="Meiryo UI" panose="020B0604030504040204" pitchFamily="50" charset="-128"/>
              <a:ea typeface="Meiryo UI" panose="020B0604030504040204" pitchFamily="50" charset="-128"/>
            </a:endParaRPr>
          </a:p>
        </p:txBody>
      </p:sp>
      <p:sp>
        <p:nvSpPr>
          <p:cNvPr id="6" name="正方形/長方形 5">
            <a:extLst>
              <a:ext uri="{FF2B5EF4-FFF2-40B4-BE49-F238E27FC236}">
                <a16:creationId xmlns:a16="http://schemas.microsoft.com/office/drawing/2014/main" id="{332EAC05-C2BA-43C9-8CAB-DF6380475A71}"/>
              </a:ext>
            </a:extLst>
          </p:cNvPr>
          <p:cNvSpPr/>
          <p:nvPr userDrawn="1"/>
        </p:nvSpPr>
        <p:spPr>
          <a:xfrm>
            <a:off x="300124" y="134323"/>
            <a:ext cx="57150" cy="383555"/>
          </a:xfrm>
          <a:prstGeom prst="rect">
            <a:avLst/>
          </a:prstGeom>
          <a:solidFill>
            <a:srgbClr val="D16C1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 name="Title 1">
            <a:extLst>
              <a:ext uri="{FF2B5EF4-FFF2-40B4-BE49-F238E27FC236}">
                <a16:creationId xmlns:a16="http://schemas.microsoft.com/office/drawing/2014/main" id="{D6F64FEF-9C20-4B60-908D-2CC25EAC1923}"/>
              </a:ext>
            </a:extLst>
          </p:cNvPr>
          <p:cNvSpPr>
            <a:spLocks noGrp="1"/>
          </p:cNvSpPr>
          <p:nvPr>
            <p:ph type="title"/>
          </p:nvPr>
        </p:nvSpPr>
        <p:spPr>
          <a:xfrm>
            <a:off x="305733" y="115989"/>
            <a:ext cx="7314267" cy="501095"/>
          </a:xfrm>
          <a:prstGeom prst="rect">
            <a:avLst/>
          </a:prstGeom>
        </p:spPr>
        <p:txBody>
          <a:bodyPr>
            <a:normAutofit/>
          </a:bodyPr>
          <a:lstStyle>
            <a:lvl1pPr algn="l">
              <a:defRPr sz="2400">
                <a:solidFill>
                  <a:schemeClr val="bg1"/>
                </a:solidFill>
                <a:latin typeface="メイリオ" panose="020B0604030504040204" pitchFamily="50" charset="-128"/>
                <a:ea typeface="メイリオ" panose="020B0604030504040204" pitchFamily="50" charset="-128"/>
                <a:cs typeface="メイリオ" panose="020B0604030504040204" pitchFamily="50" charset="-128"/>
              </a:defRPr>
            </a:lvl1pPr>
          </a:lstStyle>
          <a:p>
            <a:r>
              <a:rPr lang="ja-JP" altLang="en-US"/>
              <a:t>マスター タイトルの書式設定</a:t>
            </a:r>
            <a:endParaRPr lang="en-US" dirty="0"/>
          </a:p>
        </p:txBody>
      </p:sp>
      <p:sp>
        <p:nvSpPr>
          <p:cNvPr id="8" name="Content Placeholder 2">
            <a:extLst>
              <a:ext uri="{FF2B5EF4-FFF2-40B4-BE49-F238E27FC236}">
                <a16:creationId xmlns:a16="http://schemas.microsoft.com/office/drawing/2014/main" id="{A513C8FF-701B-48AB-8211-9B28DD5224D9}"/>
              </a:ext>
            </a:extLst>
          </p:cNvPr>
          <p:cNvSpPr>
            <a:spLocks noGrp="1"/>
          </p:cNvSpPr>
          <p:nvPr>
            <p:ph idx="1"/>
          </p:nvPr>
        </p:nvSpPr>
        <p:spPr>
          <a:xfrm>
            <a:off x="457200" y="785374"/>
            <a:ext cx="8229600" cy="4022238"/>
          </a:xfrm>
          <a:prstGeom prst="rect">
            <a:avLst/>
          </a:prstGeom>
        </p:spPr>
        <p:txBody>
          <a:bodyPr/>
          <a:lstStyle>
            <a:lvl1pPr>
              <a:lnSpc>
                <a:spcPct val="120000"/>
              </a:lnSpc>
              <a:defRPr sz="2000">
                <a:solidFill>
                  <a:schemeClr val="bg1"/>
                </a:solidFill>
                <a:latin typeface="メイリオ" panose="020B0604030504040204" pitchFamily="50" charset="-128"/>
                <a:ea typeface="メイリオ" panose="020B0604030504040204" pitchFamily="50" charset="-128"/>
                <a:cs typeface="メイリオ" panose="020B0604030504040204" pitchFamily="50" charset="-128"/>
              </a:defRPr>
            </a:lvl1pPr>
            <a:lvl2pPr>
              <a:lnSpc>
                <a:spcPct val="120000"/>
              </a:lnSpc>
              <a:defRPr sz="1800">
                <a:solidFill>
                  <a:schemeClr val="bg1"/>
                </a:solidFill>
                <a:latin typeface="メイリオ" panose="020B0604030504040204" pitchFamily="50" charset="-128"/>
                <a:ea typeface="メイリオ" panose="020B0604030504040204" pitchFamily="50" charset="-128"/>
                <a:cs typeface="メイリオ" panose="020B0604030504040204" pitchFamily="50" charset="-128"/>
              </a:defRPr>
            </a:lvl2pPr>
            <a:lvl3pPr>
              <a:lnSpc>
                <a:spcPct val="120000"/>
              </a:lnSpc>
              <a:defRPr sz="1600">
                <a:solidFill>
                  <a:schemeClr val="bg1"/>
                </a:solidFill>
                <a:latin typeface="メイリオ" panose="020B0604030504040204" pitchFamily="50" charset="-128"/>
                <a:ea typeface="メイリオ" panose="020B0604030504040204" pitchFamily="50" charset="-128"/>
                <a:cs typeface="メイリオ" panose="020B0604030504040204" pitchFamily="50" charset="-128"/>
              </a:defRPr>
            </a:lvl3pPr>
            <a:lvl4pPr>
              <a:lnSpc>
                <a:spcPct val="120000"/>
              </a:lnSpc>
              <a:defRPr sz="1400">
                <a:solidFill>
                  <a:schemeClr val="bg1"/>
                </a:solidFill>
                <a:latin typeface="メイリオ" panose="020B0604030504040204" pitchFamily="50" charset="-128"/>
                <a:ea typeface="メイリオ" panose="020B0604030504040204" pitchFamily="50" charset="-128"/>
                <a:cs typeface="メイリオ" panose="020B0604030504040204" pitchFamily="50" charset="-128"/>
              </a:defRPr>
            </a:lvl4pPr>
            <a:lvl5pPr>
              <a:lnSpc>
                <a:spcPct val="120000"/>
              </a:lnSpc>
              <a:defRPr sz="1200">
                <a:solidFill>
                  <a:schemeClr val="bg1"/>
                </a:solidFill>
                <a:latin typeface="メイリオ" panose="020B0604030504040204" pitchFamily="50" charset="-128"/>
                <a:ea typeface="メイリオ" panose="020B0604030504040204" pitchFamily="50" charset="-128"/>
                <a:cs typeface="メイリオ" panose="020B0604030504040204" pitchFamily="50" charset="-128"/>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pic>
        <p:nvPicPr>
          <p:cNvPr id="3" name="図 2">
            <a:extLst>
              <a:ext uri="{FF2B5EF4-FFF2-40B4-BE49-F238E27FC236}">
                <a16:creationId xmlns:a16="http://schemas.microsoft.com/office/drawing/2014/main" id="{065FDC44-9846-4191-94C8-16B7F6A5DAC6}"/>
              </a:ext>
            </a:extLst>
          </p:cNvPr>
          <p:cNvPicPr>
            <a:picLocks noChangeAspect="1"/>
          </p:cNvPicPr>
          <p:nvPr userDrawn="1"/>
        </p:nvPicPr>
        <p:blipFill>
          <a:blip r:embed="rId2"/>
          <a:stretch>
            <a:fillRect/>
          </a:stretch>
        </p:blipFill>
        <p:spPr>
          <a:xfrm>
            <a:off x="7657808" y="84139"/>
            <a:ext cx="1440000" cy="468000"/>
          </a:xfrm>
          <a:prstGeom prst="rect">
            <a:avLst/>
          </a:prstGeom>
        </p:spPr>
      </p:pic>
    </p:spTree>
    <p:extLst>
      <p:ext uri="{BB962C8B-B14F-4D97-AF65-F5344CB8AC3E}">
        <p14:creationId xmlns:p14="http://schemas.microsoft.com/office/powerpoint/2010/main" val="1998821993"/>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白紙（タイトルとコンテンツなし）">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467CD340-5C91-4770-99D6-6EB33DEF19B7}"/>
              </a:ext>
            </a:extLst>
          </p:cNvPr>
          <p:cNvSpPr/>
          <p:nvPr userDrawn="1"/>
        </p:nvSpPr>
        <p:spPr>
          <a:xfrm>
            <a:off x="7657807" y="4919808"/>
            <a:ext cx="1485781" cy="224199"/>
          </a:xfrm>
          <a:prstGeom prst="rect">
            <a:avLst/>
          </a:prstGeom>
          <a:solidFill>
            <a:srgbClr val="D47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970F3A54-4B56-425D-B34C-56C8EABE7689}"/>
              </a:ext>
            </a:extLst>
          </p:cNvPr>
          <p:cNvSpPr/>
          <p:nvPr userDrawn="1"/>
        </p:nvSpPr>
        <p:spPr>
          <a:xfrm>
            <a:off x="1" y="4919808"/>
            <a:ext cx="7657806" cy="224199"/>
          </a:xfrm>
          <a:prstGeom prst="rect">
            <a:avLst/>
          </a:prstGeom>
          <a:solidFill>
            <a:srgbClr val="6A6D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Subtitle 2">
            <a:extLst>
              <a:ext uri="{FF2B5EF4-FFF2-40B4-BE49-F238E27FC236}">
                <a16:creationId xmlns:a16="http://schemas.microsoft.com/office/drawing/2014/main" id="{CD7FAC6A-70E7-4F2E-A87E-9E1C6AD5C9AD}"/>
              </a:ext>
            </a:extLst>
          </p:cNvPr>
          <p:cNvSpPr txBox="1">
            <a:spLocks/>
          </p:cNvSpPr>
          <p:nvPr userDrawn="1"/>
        </p:nvSpPr>
        <p:spPr>
          <a:xfrm>
            <a:off x="-18317" y="4887052"/>
            <a:ext cx="3952728" cy="206977"/>
          </a:xfrm>
          <a:prstGeom prst="rect">
            <a:avLst/>
          </a:prstGeom>
        </p:spPr>
        <p:txBody>
          <a:bodyPr>
            <a:noAutofit/>
          </a:bodyPr>
          <a:lstStyle>
            <a:lvl1pPr marL="0" indent="0" algn="l" defTabSz="342900" rtl="0" eaLnBrk="1" fontAlgn="base" hangingPunct="1">
              <a:lnSpc>
                <a:spcPct val="120000"/>
              </a:lnSpc>
              <a:spcBef>
                <a:spcPct val="20000"/>
              </a:spcBef>
              <a:spcAft>
                <a:spcPct val="0"/>
              </a:spcAft>
              <a:buFont typeface="Arial" panose="020B0604020202020204" pitchFamily="34" charset="0"/>
              <a:buNone/>
              <a:defRPr kumimoji="1" sz="1400" b="1" i="0" kern="1200" baseline="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1pPr>
            <a:lvl2pPr marL="342900" indent="0" algn="ctr" defTabSz="342900" rtl="0" eaLnBrk="1" fontAlgn="base" hangingPunct="1">
              <a:spcBef>
                <a:spcPct val="20000"/>
              </a:spcBef>
              <a:spcAft>
                <a:spcPct val="0"/>
              </a:spcAft>
              <a:buFont typeface="Arial" panose="020B0604020202020204" pitchFamily="34" charset="0"/>
              <a:buNone/>
              <a:defRPr kumimoji="1" sz="21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2pPr>
            <a:lvl3pPr marL="685800" indent="0" algn="ctr" defTabSz="342900" rtl="0" eaLnBrk="1" fontAlgn="base" hangingPunct="1">
              <a:spcBef>
                <a:spcPct val="20000"/>
              </a:spcBef>
              <a:spcAft>
                <a:spcPct val="0"/>
              </a:spcAft>
              <a:buFont typeface="Arial" panose="020B0604020202020204" pitchFamily="34" charset="0"/>
              <a:buNone/>
              <a:defRPr kumimoji="1" sz="18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3pPr>
            <a:lvl4pPr marL="1028700" indent="0" algn="ctr" defTabSz="342900" rtl="0" eaLnBrk="1" fontAlgn="base" hangingPunct="1">
              <a:spcBef>
                <a:spcPct val="20000"/>
              </a:spcBef>
              <a:spcAft>
                <a:spcPct val="0"/>
              </a:spcAft>
              <a:buFont typeface="Arial" panose="020B0604020202020204" pitchFamily="34" charset="0"/>
              <a:buNone/>
              <a:defRPr kumimoji="1" sz="15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4pPr>
            <a:lvl5pPr marL="1371600" indent="0" algn="ctr" defTabSz="342900" rtl="0" eaLnBrk="1" fontAlgn="base" hangingPunct="1">
              <a:spcBef>
                <a:spcPct val="20000"/>
              </a:spcBef>
              <a:spcAft>
                <a:spcPct val="0"/>
              </a:spcAft>
              <a:buFont typeface="Arial" panose="020B0604020202020204" pitchFamily="34" charset="0"/>
              <a:buNone/>
              <a:defRPr kumimoji="1" sz="15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5pPr>
            <a:lvl6pPr marL="17145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6pPr>
            <a:lvl7pPr marL="20574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7pPr>
            <a:lvl8pPr marL="24003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8pPr>
            <a:lvl9pPr marL="27432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9pPr>
          </a:lstStyle>
          <a:p>
            <a:r>
              <a:rPr lang="en-US" altLang="ja-JP" sz="1000" b="0" dirty="0">
                <a:solidFill>
                  <a:schemeClr val="bg1"/>
                </a:solidFill>
                <a:latin typeface="Meiryo UI" panose="020B0604030504040204" pitchFamily="50" charset="-128"/>
                <a:ea typeface="Meiryo UI" panose="020B0604030504040204" pitchFamily="50" charset="-128"/>
              </a:rPr>
              <a:t>©Silicon Studio Corp., all rights reserved.</a:t>
            </a:r>
            <a:endParaRPr lang="en-US" sz="1000" b="0" dirty="0">
              <a:solidFill>
                <a:schemeClr val="bg1"/>
              </a:solidFill>
              <a:latin typeface="Meiryo UI" panose="020B0604030504040204" pitchFamily="50" charset="-128"/>
              <a:ea typeface="Meiryo UI" panose="020B0604030504040204" pitchFamily="50" charset="-128"/>
            </a:endParaRPr>
          </a:p>
        </p:txBody>
      </p:sp>
      <p:pic>
        <p:nvPicPr>
          <p:cNvPr id="17" name="図 16">
            <a:extLst>
              <a:ext uri="{FF2B5EF4-FFF2-40B4-BE49-F238E27FC236}">
                <a16:creationId xmlns:a16="http://schemas.microsoft.com/office/drawing/2014/main" id="{BE095F97-282A-4435-8128-5D94FF0452AE}"/>
              </a:ext>
            </a:extLst>
          </p:cNvPr>
          <p:cNvPicPr>
            <a:picLocks noChangeAspect="1"/>
          </p:cNvPicPr>
          <p:nvPr userDrawn="1"/>
        </p:nvPicPr>
        <p:blipFill>
          <a:blip r:embed="rId2"/>
          <a:stretch>
            <a:fillRect/>
          </a:stretch>
        </p:blipFill>
        <p:spPr>
          <a:xfrm>
            <a:off x="7657808" y="84139"/>
            <a:ext cx="1440000" cy="469440"/>
          </a:xfrm>
          <a:prstGeom prst="rect">
            <a:avLst/>
          </a:prstGeom>
        </p:spPr>
      </p:pic>
      <p:sp>
        <p:nvSpPr>
          <p:cNvPr id="6" name="Slide Number Placeholder 5">
            <a:extLst>
              <a:ext uri="{FF2B5EF4-FFF2-40B4-BE49-F238E27FC236}">
                <a16:creationId xmlns:a16="http://schemas.microsoft.com/office/drawing/2014/main" id="{893B43E6-BA04-4241-B581-E8FE6B0E6C3C}"/>
              </a:ext>
            </a:extLst>
          </p:cNvPr>
          <p:cNvSpPr txBox="1">
            <a:spLocks/>
          </p:cNvSpPr>
          <p:nvPr userDrawn="1"/>
        </p:nvSpPr>
        <p:spPr>
          <a:xfrm>
            <a:off x="8123458" y="4891758"/>
            <a:ext cx="942002" cy="273844"/>
          </a:xfrm>
          <a:prstGeom prst="rect">
            <a:avLst/>
          </a:prstGeom>
        </p:spPr>
        <p:txBody>
          <a:bodyPr vert="horz" wrap="square" lIns="91440" tIns="45720" rIns="91440" bIns="45720" numCol="1" anchor="ctr" anchorCtr="0" compatLnSpc="1">
            <a:prstTxWarp prst="textNoShape">
              <a:avLst/>
            </a:prstTxWarp>
          </a:bodyPr>
          <a:lstStyle>
            <a:defPPr>
              <a:defRPr lang="en-US"/>
            </a:defPPr>
            <a:lvl1pPr marL="0" algn="r" defTabSz="457200" rtl="0" eaLnBrk="1" latinLnBrk="0" hangingPunct="1">
              <a:defRPr sz="800" i="1"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BC879B-9F5B-ED4D-8EB5-5C41A21F19C3}" type="slidenum">
              <a:rPr lang="en-US" smtClean="0">
                <a:latin typeface="Meiryo UI" panose="020B0604030504040204" pitchFamily="50" charset="-128"/>
                <a:ea typeface="Meiryo UI" panose="020B0604030504040204" pitchFamily="50" charset="-128"/>
              </a:rPr>
              <a:pPr/>
              <a:t>‹#›</a:t>
            </a:fld>
            <a:endParaRPr 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997592726"/>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黒紙（タイトルとコンテンツなし）">
    <p:bg>
      <p:bgPr>
        <a:solidFill>
          <a:schemeClr val="tx1"/>
        </a:solidFill>
        <a:effectLst/>
      </p:bgPr>
    </p:bg>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467CD340-5C91-4770-99D6-6EB33DEF19B7}"/>
              </a:ext>
            </a:extLst>
          </p:cNvPr>
          <p:cNvSpPr/>
          <p:nvPr userDrawn="1"/>
        </p:nvSpPr>
        <p:spPr>
          <a:xfrm>
            <a:off x="7657807" y="4919808"/>
            <a:ext cx="1485781" cy="224199"/>
          </a:xfrm>
          <a:prstGeom prst="rect">
            <a:avLst/>
          </a:prstGeom>
          <a:solidFill>
            <a:srgbClr val="D47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970F3A54-4B56-425D-B34C-56C8EABE7689}"/>
              </a:ext>
            </a:extLst>
          </p:cNvPr>
          <p:cNvSpPr/>
          <p:nvPr userDrawn="1"/>
        </p:nvSpPr>
        <p:spPr>
          <a:xfrm>
            <a:off x="1" y="4919808"/>
            <a:ext cx="7657806" cy="224199"/>
          </a:xfrm>
          <a:prstGeom prst="rect">
            <a:avLst/>
          </a:prstGeom>
          <a:solidFill>
            <a:srgbClr val="6A6D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Subtitle 2">
            <a:extLst>
              <a:ext uri="{FF2B5EF4-FFF2-40B4-BE49-F238E27FC236}">
                <a16:creationId xmlns:a16="http://schemas.microsoft.com/office/drawing/2014/main" id="{CD7FAC6A-70E7-4F2E-A87E-9E1C6AD5C9AD}"/>
              </a:ext>
            </a:extLst>
          </p:cNvPr>
          <p:cNvSpPr txBox="1">
            <a:spLocks/>
          </p:cNvSpPr>
          <p:nvPr userDrawn="1"/>
        </p:nvSpPr>
        <p:spPr>
          <a:xfrm>
            <a:off x="-18317" y="4887052"/>
            <a:ext cx="3952728" cy="206977"/>
          </a:xfrm>
          <a:prstGeom prst="rect">
            <a:avLst/>
          </a:prstGeom>
        </p:spPr>
        <p:txBody>
          <a:bodyPr>
            <a:noAutofit/>
          </a:bodyPr>
          <a:lstStyle>
            <a:lvl1pPr marL="0" indent="0" algn="l" defTabSz="342900" rtl="0" eaLnBrk="1" fontAlgn="base" hangingPunct="1">
              <a:lnSpc>
                <a:spcPct val="120000"/>
              </a:lnSpc>
              <a:spcBef>
                <a:spcPct val="20000"/>
              </a:spcBef>
              <a:spcAft>
                <a:spcPct val="0"/>
              </a:spcAft>
              <a:buFont typeface="Arial" panose="020B0604020202020204" pitchFamily="34" charset="0"/>
              <a:buNone/>
              <a:defRPr kumimoji="1" sz="1400" b="1" i="0" kern="1200" baseline="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1pPr>
            <a:lvl2pPr marL="342900" indent="0" algn="ctr" defTabSz="342900" rtl="0" eaLnBrk="1" fontAlgn="base" hangingPunct="1">
              <a:spcBef>
                <a:spcPct val="20000"/>
              </a:spcBef>
              <a:spcAft>
                <a:spcPct val="0"/>
              </a:spcAft>
              <a:buFont typeface="Arial" panose="020B0604020202020204" pitchFamily="34" charset="0"/>
              <a:buNone/>
              <a:defRPr kumimoji="1" sz="21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2pPr>
            <a:lvl3pPr marL="685800" indent="0" algn="ctr" defTabSz="342900" rtl="0" eaLnBrk="1" fontAlgn="base" hangingPunct="1">
              <a:spcBef>
                <a:spcPct val="20000"/>
              </a:spcBef>
              <a:spcAft>
                <a:spcPct val="0"/>
              </a:spcAft>
              <a:buFont typeface="Arial" panose="020B0604020202020204" pitchFamily="34" charset="0"/>
              <a:buNone/>
              <a:defRPr kumimoji="1" sz="18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3pPr>
            <a:lvl4pPr marL="1028700" indent="0" algn="ctr" defTabSz="342900" rtl="0" eaLnBrk="1" fontAlgn="base" hangingPunct="1">
              <a:spcBef>
                <a:spcPct val="20000"/>
              </a:spcBef>
              <a:spcAft>
                <a:spcPct val="0"/>
              </a:spcAft>
              <a:buFont typeface="Arial" panose="020B0604020202020204" pitchFamily="34" charset="0"/>
              <a:buNone/>
              <a:defRPr kumimoji="1" sz="15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4pPr>
            <a:lvl5pPr marL="1371600" indent="0" algn="ctr" defTabSz="342900" rtl="0" eaLnBrk="1" fontAlgn="base" hangingPunct="1">
              <a:spcBef>
                <a:spcPct val="20000"/>
              </a:spcBef>
              <a:spcAft>
                <a:spcPct val="0"/>
              </a:spcAft>
              <a:buFont typeface="Arial" panose="020B0604020202020204" pitchFamily="34" charset="0"/>
              <a:buNone/>
              <a:defRPr kumimoji="1" sz="15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5pPr>
            <a:lvl6pPr marL="17145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6pPr>
            <a:lvl7pPr marL="20574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7pPr>
            <a:lvl8pPr marL="24003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8pPr>
            <a:lvl9pPr marL="27432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9pPr>
          </a:lstStyle>
          <a:p>
            <a:r>
              <a:rPr lang="en-US" altLang="ja-JP" sz="1000" b="0" dirty="0">
                <a:solidFill>
                  <a:schemeClr val="bg1"/>
                </a:solidFill>
                <a:latin typeface="Meiryo UI" panose="020B0604030504040204" pitchFamily="50" charset="-128"/>
                <a:ea typeface="Meiryo UI" panose="020B0604030504040204" pitchFamily="50" charset="-128"/>
              </a:rPr>
              <a:t>©Silicon Studio Corp., all rights reserved.</a:t>
            </a:r>
            <a:endParaRPr lang="en-US" sz="1000" b="0" dirty="0">
              <a:solidFill>
                <a:schemeClr val="bg1"/>
              </a:solidFill>
              <a:latin typeface="Meiryo UI" panose="020B0604030504040204" pitchFamily="50" charset="-128"/>
              <a:ea typeface="Meiryo UI" panose="020B0604030504040204" pitchFamily="50" charset="-128"/>
            </a:endParaRPr>
          </a:p>
        </p:txBody>
      </p:sp>
      <p:pic>
        <p:nvPicPr>
          <p:cNvPr id="6" name="図 5">
            <a:extLst>
              <a:ext uri="{FF2B5EF4-FFF2-40B4-BE49-F238E27FC236}">
                <a16:creationId xmlns:a16="http://schemas.microsoft.com/office/drawing/2014/main" id="{A15CB78E-FBF1-4FA2-82FB-1DCDD4DBE948}"/>
              </a:ext>
            </a:extLst>
          </p:cNvPr>
          <p:cNvPicPr>
            <a:picLocks noChangeAspect="1"/>
          </p:cNvPicPr>
          <p:nvPr userDrawn="1"/>
        </p:nvPicPr>
        <p:blipFill>
          <a:blip r:embed="rId2"/>
          <a:stretch>
            <a:fillRect/>
          </a:stretch>
        </p:blipFill>
        <p:spPr>
          <a:xfrm>
            <a:off x="7657808" y="84139"/>
            <a:ext cx="1440000" cy="468000"/>
          </a:xfrm>
          <a:prstGeom prst="rect">
            <a:avLst/>
          </a:prstGeom>
        </p:spPr>
      </p:pic>
      <p:sp>
        <p:nvSpPr>
          <p:cNvPr id="7" name="Slide Number Placeholder 5">
            <a:extLst>
              <a:ext uri="{FF2B5EF4-FFF2-40B4-BE49-F238E27FC236}">
                <a16:creationId xmlns:a16="http://schemas.microsoft.com/office/drawing/2014/main" id="{D2FB1E9C-4253-4119-9DFE-8305F10E7478}"/>
              </a:ext>
            </a:extLst>
          </p:cNvPr>
          <p:cNvSpPr txBox="1">
            <a:spLocks/>
          </p:cNvSpPr>
          <p:nvPr userDrawn="1"/>
        </p:nvSpPr>
        <p:spPr>
          <a:xfrm>
            <a:off x="8123458" y="4891758"/>
            <a:ext cx="942002" cy="273844"/>
          </a:xfrm>
          <a:prstGeom prst="rect">
            <a:avLst/>
          </a:prstGeom>
        </p:spPr>
        <p:txBody>
          <a:bodyPr vert="horz" wrap="square" lIns="91440" tIns="45720" rIns="91440" bIns="45720" numCol="1" anchor="ctr" anchorCtr="0" compatLnSpc="1">
            <a:prstTxWarp prst="textNoShape">
              <a:avLst/>
            </a:prstTxWarp>
          </a:bodyPr>
          <a:lstStyle>
            <a:defPPr>
              <a:defRPr lang="en-US"/>
            </a:defPPr>
            <a:lvl1pPr marL="0" algn="r" defTabSz="457200" rtl="0" eaLnBrk="1" latinLnBrk="0" hangingPunct="1">
              <a:defRPr sz="800" i="1"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BC879B-9F5B-ED4D-8EB5-5C41A21F19C3}" type="slidenum">
              <a:rPr lang="en-US" smtClean="0">
                <a:latin typeface="Meiryo UI" panose="020B0604030504040204" pitchFamily="50" charset="-128"/>
                <a:ea typeface="Meiryo UI" panose="020B0604030504040204" pitchFamily="50" charset="-128"/>
              </a:rPr>
              <a:pPr/>
              <a:t>‹#›</a:t>
            </a:fld>
            <a:endParaRPr 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137359143"/>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7" name="Title Placeholder 1"/>
          <p:cNvSpPr>
            <a:spLocks noGrp="1"/>
          </p:cNvSpPr>
          <p:nvPr>
            <p:ph type="title"/>
          </p:nvPr>
        </p:nvSpPr>
        <p:spPr bwMode="auto">
          <a:xfrm>
            <a:off x="457200" y="1009650"/>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endParaRPr lang="en-US" altLang="ja-JP" dirty="0"/>
          </a:p>
        </p:txBody>
      </p:sp>
      <p:sp>
        <p:nvSpPr>
          <p:cNvPr id="1028" name="Text Placeholder 2"/>
          <p:cNvSpPr>
            <a:spLocks noGrp="1"/>
          </p:cNvSpPr>
          <p:nvPr>
            <p:ph type="body" idx="1"/>
          </p:nvPr>
        </p:nvSpPr>
        <p:spPr bwMode="auto">
          <a:xfrm>
            <a:off x="457200" y="2299097"/>
            <a:ext cx="82296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altLang="ja-JP" dirty="0"/>
          </a:p>
        </p:txBody>
      </p:sp>
    </p:spTree>
    <p:extLst>
      <p:ext uri="{BB962C8B-B14F-4D97-AF65-F5344CB8AC3E}">
        <p14:creationId xmlns:p14="http://schemas.microsoft.com/office/powerpoint/2010/main" val="3195275366"/>
      </p:ext>
    </p:extLst>
  </p:cSld>
  <p:clrMap bg1="lt1" tx1="dk1" bg2="lt2" tx2="dk2" accent1="accent1" accent2="accent2" accent3="accent3" accent4="accent4" accent5="accent5" accent6="accent6" hlink="hlink" folHlink="folHlink"/>
  <p:sldLayoutIdLst>
    <p:sldLayoutId id="2147483686" r:id="rId1"/>
    <p:sldLayoutId id="2147483688" r:id="rId2"/>
    <p:sldLayoutId id="2147483687" r:id="rId3"/>
    <p:sldLayoutId id="2147483689" r:id="rId4"/>
    <p:sldLayoutId id="2147483681" r:id="rId5"/>
    <p:sldLayoutId id="2147483690" r:id="rId6"/>
    <p:sldLayoutId id="2147483696" r:id="rId7"/>
    <p:sldLayoutId id="2147483692" r:id="rId8"/>
    <p:sldLayoutId id="2147483694" r:id="rId9"/>
    <p:sldLayoutId id="2147483693" r:id="rId10"/>
    <p:sldLayoutId id="2147483691" r:id="rId11"/>
  </p:sldLayoutIdLst>
  <p:hf hdr="0" ftr="0" dt="0"/>
  <p:txStyles>
    <p:titleStyle>
      <a:lvl1pPr algn="ctr" defTabSz="342900" rtl="0" eaLnBrk="1" fontAlgn="base" hangingPunct="1">
        <a:spcBef>
          <a:spcPct val="0"/>
        </a:spcBef>
        <a:spcAft>
          <a:spcPct val="0"/>
        </a:spcAft>
        <a:defRPr kumimoji="1" sz="2700" b="1" kern="1200">
          <a:solidFill>
            <a:srgbClr val="D16C15"/>
          </a:solidFill>
          <a:latin typeface="メイリオ" panose="020B0604030504040204" pitchFamily="50" charset="-128"/>
          <a:ea typeface="メイリオ" panose="020B0604030504040204" pitchFamily="50" charset="-128"/>
          <a:cs typeface="メイリオ" panose="020B0604030504040204" pitchFamily="50" charset="-128"/>
        </a:defRPr>
      </a:lvl1pPr>
      <a:lvl2pPr algn="ctr" defTabSz="342900" rtl="0" eaLnBrk="1" fontAlgn="base" hangingPunct="1">
        <a:spcBef>
          <a:spcPct val="0"/>
        </a:spcBef>
        <a:spcAft>
          <a:spcPct val="0"/>
        </a:spcAft>
        <a:defRPr kumimoji="1" sz="2700" b="1">
          <a:solidFill>
            <a:srgbClr val="412283"/>
          </a:solidFill>
          <a:latin typeface="メイリオ" pitchFamily="50" charset="-128"/>
          <a:ea typeface="メイリオ" pitchFamily="50" charset="-128"/>
          <a:cs typeface="メイリオ" pitchFamily="50" charset="-128"/>
        </a:defRPr>
      </a:lvl2pPr>
      <a:lvl3pPr algn="ctr" defTabSz="342900" rtl="0" eaLnBrk="1" fontAlgn="base" hangingPunct="1">
        <a:spcBef>
          <a:spcPct val="0"/>
        </a:spcBef>
        <a:spcAft>
          <a:spcPct val="0"/>
        </a:spcAft>
        <a:defRPr kumimoji="1" sz="2700" b="1">
          <a:solidFill>
            <a:srgbClr val="412283"/>
          </a:solidFill>
          <a:latin typeface="メイリオ" pitchFamily="50" charset="-128"/>
          <a:ea typeface="メイリオ" pitchFamily="50" charset="-128"/>
          <a:cs typeface="メイリオ" pitchFamily="50" charset="-128"/>
        </a:defRPr>
      </a:lvl3pPr>
      <a:lvl4pPr algn="ctr" defTabSz="342900" rtl="0" eaLnBrk="1" fontAlgn="base" hangingPunct="1">
        <a:spcBef>
          <a:spcPct val="0"/>
        </a:spcBef>
        <a:spcAft>
          <a:spcPct val="0"/>
        </a:spcAft>
        <a:defRPr kumimoji="1" sz="2700" b="1">
          <a:solidFill>
            <a:srgbClr val="412283"/>
          </a:solidFill>
          <a:latin typeface="メイリオ" pitchFamily="50" charset="-128"/>
          <a:ea typeface="メイリオ" pitchFamily="50" charset="-128"/>
          <a:cs typeface="メイリオ" pitchFamily="50" charset="-128"/>
        </a:defRPr>
      </a:lvl4pPr>
      <a:lvl5pPr algn="ctr" defTabSz="342900" rtl="0" eaLnBrk="1" fontAlgn="base" hangingPunct="1">
        <a:spcBef>
          <a:spcPct val="0"/>
        </a:spcBef>
        <a:spcAft>
          <a:spcPct val="0"/>
        </a:spcAft>
        <a:defRPr kumimoji="1" sz="2700" b="1">
          <a:solidFill>
            <a:srgbClr val="412283"/>
          </a:solidFill>
          <a:latin typeface="メイリオ" pitchFamily="50" charset="-128"/>
          <a:ea typeface="メイリオ" pitchFamily="50" charset="-128"/>
          <a:cs typeface="メイリオ" pitchFamily="50" charset="-128"/>
        </a:defRPr>
      </a:lvl5pPr>
      <a:lvl6pPr marL="342900" algn="ctr" defTabSz="342900" rtl="0" eaLnBrk="1" fontAlgn="base" hangingPunct="1">
        <a:spcBef>
          <a:spcPct val="0"/>
        </a:spcBef>
        <a:spcAft>
          <a:spcPct val="0"/>
        </a:spcAft>
        <a:defRPr kumimoji="1" sz="2700" b="1">
          <a:solidFill>
            <a:srgbClr val="412283"/>
          </a:solidFill>
          <a:latin typeface="メイリオ" pitchFamily="50" charset="-128"/>
          <a:ea typeface="メイリオ" pitchFamily="50" charset="-128"/>
          <a:cs typeface="メイリオ" pitchFamily="50" charset="-128"/>
        </a:defRPr>
      </a:lvl6pPr>
      <a:lvl7pPr marL="685800" algn="ctr" defTabSz="342900" rtl="0" eaLnBrk="1" fontAlgn="base" hangingPunct="1">
        <a:spcBef>
          <a:spcPct val="0"/>
        </a:spcBef>
        <a:spcAft>
          <a:spcPct val="0"/>
        </a:spcAft>
        <a:defRPr kumimoji="1" sz="2700" b="1">
          <a:solidFill>
            <a:srgbClr val="412283"/>
          </a:solidFill>
          <a:latin typeface="メイリオ" pitchFamily="50" charset="-128"/>
          <a:ea typeface="メイリオ" pitchFamily="50" charset="-128"/>
          <a:cs typeface="メイリオ" pitchFamily="50" charset="-128"/>
        </a:defRPr>
      </a:lvl7pPr>
      <a:lvl8pPr marL="1028700" algn="ctr" defTabSz="342900" rtl="0" eaLnBrk="1" fontAlgn="base" hangingPunct="1">
        <a:spcBef>
          <a:spcPct val="0"/>
        </a:spcBef>
        <a:spcAft>
          <a:spcPct val="0"/>
        </a:spcAft>
        <a:defRPr kumimoji="1" sz="2700" b="1">
          <a:solidFill>
            <a:srgbClr val="412283"/>
          </a:solidFill>
          <a:latin typeface="メイリオ" pitchFamily="50" charset="-128"/>
          <a:ea typeface="メイリオ" pitchFamily="50" charset="-128"/>
          <a:cs typeface="メイリオ" pitchFamily="50" charset="-128"/>
        </a:defRPr>
      </a:lvl8pPr>
      <a:lvl9pPr marL="1371600" algn="ctr" defTabSz="342900" rtl="0" eaLnBrk="1" fontAlgn="base" hangingPunct="1">
        <a:spcBef>
          <a:spcPct val="0"/>
        </a:spcBef>
        <a:spcAft>
          <a:spcPct val="0"/>
        </a:spcAft>
        <a:defRPr kumimoji="1" sz="2700" b="1">
          <a:solidFill>
            <a:srgbClr val="412283"/>
          </a:solidFill>
          <a:latin typeface="メイリオ" pitchFamily="50" charset="-128"/>
          <a:ea typeface="メイリオ" pitchFamily="50" charset="-128"/>
          <a:cs typeface="メイリオ" pitchFamily="50" charset="-128"/>
        </a:defRPr>
      </a:lvl9pPr>
    </p:titleStyle>
    <p:bodyStyle>
      <a:lvl1pPr marL="257175" indent="-257175" algn="l" defTabSz="342900" rtl="0" eaLnBrk="1" fontAlgn="base" hangingPunct="1">
        <a:spcBef>
          <a:spcPct val="20000"/>
        </a:spcBef>
        <a:spcAft>
          <a:spcPct val="0"/>
        </a:spcAft>
        <a:buFont typeface="Arial" panose="020B0604020202020204" pitchFamily="34" charset="0"/>
        <a:buChar char="•"/>
        <a:defRPr kumimoji="1" sz="24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1pPr>
      <a:lvl2pPr marL="557213" indent="-214313" algn="l" defTabSz="342900" rtl="0" eaLnBrk="1" fontAlgn="base" hangingPunct="1">
        <a:spcBef>
          <a:spcPct val="20000"/>
        </a:spcBef>
        <a:spcAft>
          <a:spcPct val="0"/>
        </a:spcAft>
        <a:buFont typeface="Arial" panose="020B0604020202020204" pitchFamily="34" charset="0"/>
        <a:buChar char="–"/>
        <a:defRPr kumimoji="1" sz="21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spcBef>
          <a:spcPct val="20000"/>
        </a:spcBef>
        <a:spcAft>
          <a:spcPct val="0"/>
        </a:spcAft>
        <a:buFont typeface="Arial" panose="020B0604020202020204" pitchFamily="34" charset="0"/>
        <a:buChar char="•"/>
        <a:defRPr kumimoji="1" sz="18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spcBef>
          <a:spcPct val="20000"/>
        </a:spcBef>
        <a:spcAft>
          <a:spcPct val="0"/>
        </a:spcAft>
        <a:buFont typeface="Arial" panose="020B0604020202020204" pitchFamily="34" charset="0"/>
        <a:buChar char="»"/>
        <a:defRPr kumimoji="1" sz="15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p:bodyStyle>
    <p:otherStyle>
      <a:defPPr>
        <a:defRPr lang="en-US"/>
      </a:defPPr>
      <a:lvl1pPr marL="0" algn="l" defTabSz="342900" rtl="0" eaLnBrk="1" latinLnBrk="0" hangingPunct="1">
        <a:defRPr kumimoji="1" sz="1350" kern="1200">
          <a:solidFill>
            <a:schemeClr val="tx1"/>
          </a:solidFill>
          <a:latin typeface="+mn-lt"/>
          <a:ea typeface="+mn-ea"/>
          <a:cs typeface="+mn-cs"/>
        </a:defRPr>
      </a:lvl1pPr>
      <a:lvl2pPr marL="342900" algn="l" defTabSz="342900" rtl="0" eaLnBrk="1" latinLnBrk="0" hangingPunct="1">
        <a:defRPr kumimoji="1" sz="1350" kern="1200">
          <a:solidFill>
            <a:schemeClr val="tx1"/>
          </a:solidFill>
          <a:latin typeface="+mn-lt"/>
          <a:ea typeface="+mn-ea"/>
          <a:cs typeface="+mn-cs"/>
        </a:defRPr>
      </a:lvl2pPr>
      <a:lvl3pPr marL="685800" algn="l" defTabSz="342900" rtl="0" eaLnBrk="1" latinLnBrk="0" hangingPunct="1">
        <a:defRPr kumimoji="1" sz="1350" kern="1200">
          <a:solidFill>
            <a:schemeClr val="tx1"/>
          </a:solidFill>
          <a:latin typeface="+mn-lt"/>
          <a:ea typeface="+mn-ea"/>
          <a:cs typeface="+mn-cs"/>
        </a:defRPr>
      </a:lvl3pPr>
      <a:lvl4pPr marL="1028700" algn="l" defTabSz="342900" rtl="0" eaLnBrk="1" latinLnBrk="0" hangingPunct="1">
        <a:defRPr kumimoji="1" sz="1350" kern="1200">
          <a:solidFill>
            <a:schemeClr val="tx1"/>
          </a:solidFill>
          <a:latin typeface="+mn-lt"/>
          <a:ea typeface="+mn-ea"/>
          <a:cs typeface="+mn-cs"/>
        </a:defRPr>
      </a:lvl4pPr>
      <a:lvl5pPr marL="1371600" algn="l" defTabSz="342900" rtl="0" eaLnBrk="1" latinLnBrk="0" hangingPunct="1">
        <a:defRPr kumimoji="1" sz="1350" kern="1200">
          <a:solidFill>
            <a:schemeClr val="tx1"/>
          </a:solidFill>
          <a:latin typeface="+mn-lt"/>
          <a:ea typeface="+mn-ea"/>
          <a:cs typeface="+mn-cs"/>
        </a:defRPr>
      </a:lvl5pPr>
      <a:lvl6pPr marL="1714500" algn="l" defTabSz="342900" rtl="0" eaLnBrk="1" latinLnBrk="0" hangingPunct="1">
        <a:defRPr kumimoji="1" sz="1350" kern="1200">
          <a:solidFill>
            <a:schemeClr val="tx1"/>
          </a:solidFill>
          <a:latin typeface="+mn-lt"/>
          <a:ea typeface="+mn-ea"/>
          <a:cs typeface="+mn-cs"/>
        </a:defRPr>
      </a:lvl6pPr>
      <a:lvl7pPr marL="2057400" algn="l" defTabSz="342900" rtl="0" eaLnBrk="1" latinLnBrk="0" hangingPunct="1">
        <a:defRPr kumimoji="1" sz="1350" kern="1200">
          <a:solidFill>
            <a:schemeClr val="tx1"/>
          </a:solidFill>
          <a:latin typeface="+mn-lt"/>
          <a:ea typeface="+mn-ea"/>
          <a:cs typeface="+mn-cs"/>
        </a:defRPr>
      </a:lvl7pPr>
      <a:lvl8pPr marL="2400300" algn="l" defTabSz="342900" rtl="0" eaLnBrk="1" latinLnBrk="0" hangingPunct="1">
        <a:defRPr kumimoji="1" sz="1350" kern="1200">
          <a:solidFill>
            <a:schemeClr val="tx1"/>
          </a:solidFill>
          <a:latin typeface="+mn-lt"/>
          <a:ea typeface="+mn-ea"/>
          <a:cs typeface="+mn-cs"/>
        </a:defRPr>
      </a:lvl8pPr>
      <a:lvl9pPr marL="2743200" algn="l" defTabSz="3429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5.xml"/><Relationship Id="rId5" Type="http://schemas.openxmlformats.org/officeDocument/2006/relationships/image" Target="../media/image36.png"/><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5.xml"/><Relationship Id="rId5" Type="http://schemas.openxmlformats.org/officeDocument/2006/relationships/image" Target="../media/image39.png"/><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5.xml"/><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7.xml"/><Relationship Id="rId1" Type="http://schemas.openxmlformats.org/officeDocument/2006/relationships/slideLayout" Target="../slideLayouts/slideLayout5.xml"/><Relationship Id="rId5" Type="http://schemas.openxmlformats.org/officeDocument/2006/relationships/image" Target="../media/image44.png"/><Relationship Id="rId4" Type="http://schemas.openxmlformats.org/officeDocument/2006/relationships/image" Target="../media/image43.png"/></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8.xml"/><Relationship Id="rId1" Type="http://schemas.openxmlformats.org/officeDocument/2006/relationships/slideLayout" Target="../slideLayouts/slideLayout5.xml"/><Relationship Id="rId4" Type="http://schemas.openxmlformats.org/officeDocument/2006/relationships/image" Target="../media/image44.png"/></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9.xml"/><Relationship Id="rId1" Type="http://schemas.openxmlformats.org/officeDocument/2006/relationships/slideLayout" Target="../slideLayouts/slideLayout5.xml"/><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0.xml"/><Relationship Id="rId1" Type="http://schemas.openxmlformats.org/officeDocument/2006/relationships/slideLayout" Target="../slideLayouts/slideLayout5.xml"/><Relationship Id="rId4" Type="http://schemas.openxmlformats.org/officeDocument/2006/relationships/image" Target="../media/image45.png"/></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1.xml"/><Relationship Id="rId1" Type="http://schemas.openxmlformats.org/officeDocument/2006/relationships/slideLayout" Target="../slideLayouts/slideLayout5.xml"/><Relationship Id="rId4" Type="http://schemas.openxmlformats.org/officeDocument/2006/relationships/image" Target="../media/image46.png"/></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2.xml"/><Relationship Id="rId1" Type="http://schemas.openxmlformats.org/officeDocument/2006/relationships/slideLayout" Target="../slideLayouts/slideLayout5.xml"/><Relationship Id="rId4" Type="http://schemas.openxmlformats.org/officeDocument/2006/relationships/image" Target="../media/image48.png"/></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3.xml"/><Relationship Id="rId1" Type="http://schemas.openxmlformats.org/officeDocument/2006/relationships/slideLayout" Target="../slideLayouts/slideLayout5.xml"/><Relationship Id="rId4" Type="http://schemas.openxmlformats.org/officeDocument/2006/relationships/image" Target="../media/image49.png"/></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4.xml"/><Relationship Id="rId1" Type="http://schemas.openxmlformats.org/officeDocument/2006/relationships/slideLayout" Target="../slideLayouts/slideLayout5.xml"/><Relationship Id="rId4" Type="http://schemas.openxmlformats.org/officeDocument/2006/relationships/image" Target="../media/image51.png"/></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55.jpg"/><Relationship Id="rId2" Type="http://schemas.openxmlformats.org/officeDocument/2006/relationships/notesSlide" Target="../notesSlides/notesSlide45.xml"/><Relationship Id="rId1" Type="http://schemas.openxmlformats.org/officeDocument/2006/relationships/slideLayout" Target="../slideLayouts/slideLayout5.xml"/><Relationship Id="rId6" Type="http://schemas.openxmlformats.org/officeDocument/2006/relationships/image" Target="../media/image54.jpg"/><Relationship Id="rId5" Type="http://schemas.openxmlformats.org/officeDocument/2006/relationships/image" Target="../media/image53.png"/><Relationship Id="rId4" Type="http://schemas.openxmlformats.org/officeDocument/2006/relationships/image" Target="../media/image52.jpg"/></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6.xml"/><Relationship Id="rId1" Type="http://schemas.openxmlformats.org/officeDocument/2006/relationships/slideLayout" Target="../slideLayouts/slideLayout5.xml"/><Relationship Id="rId5" Type="http://schemas.openxmlformats.org/officeDocument/2006/relationships/image" Target="../media/image57.png"/><Relationship Id="rId4" Type="http://schemas.openxmlformats.org/officeDocument/2006/relationships/image" Target="../media/image56.png"/></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8.xml"/><Relationship Id="rId1" Type="http://schemas.openxmlformats.org/officeDocument/2006/relationships/slideLayout" Target="../slideLayouts/slideLayout5.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63.png"/><Relationship Id="rId2" Type="http://schemas.openxmlformats.org/officeDocument/2006/relationships/notesSlide" Target="../notesSlides/notesSlide49.xml"/><Relationship Id="rId1" Type="http://schemas.openxmlformats.org/officeDocument/2006/relationships/slideLayout" Target="../slideLayouts/slideLayout5.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5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0.xml"/><Relationship Id="rId1" Type="http://schemas.openxmlformats.org/officeDocument/2006/relationships/slideLayout" Target="../slideLayouts/slideLayout5.xml"/><Relationship Id="rId5" Type="http://schemas.openxmlformats.org/officeDocument/2006/relationships/image" Target="../media/image63.png"/><Relationship Id="rId4" Type="http://schemas.openxmlformats.org/officeDocument/2006/relationships/image" Target="../media/image64.png"/></Relationships>
</file>

<file path=ppt/slides/_rels/slide5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3.xml"/><Relationship Id="rId1" Type="http://schemas.openxmlformats.org/officeDocument/2006/relationships/slideLayout" Target="../slideLayouts/slideLayout5.xml"/><Relationship Id="rId4" Type="http://schemas.openxmlformats.org/officeDocument/2006/relationships/image" Target="../media/image40.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9.xml"/><Relationship Id="rId1" Type="http://schemas.openxmlformats.org/officeDocument/2006/relationships/slideLayout" Target="../slideLayouts/slideLayout5.xml"/><Relationship Id="rId4" Type="http://schemas.openxmlformats.org/officeDocument/2006/relationships/image" Target="../media/image6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0.xml"/><Relationship Id="rId1" Type="http://schemas.openxmlformats.org/officeDocument/2006/relationships/slideLayout" Target="../slideLayouts/slideLayout5.xml"/><Relationship Id="rId4" Type="http://schemas.openxmlformats.org/officeDocument/2006/relationships/image" Target="../media/image66.png"/></Relationships>
</file>

<file path=ppt/slides/_rels/slide6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1.xml"/><Relationship Id="rId1" Type="http://schemas.openxmlformats.org/officeDocument/2006/relationships/slideLayout" Target="../slideLayouts/slideLayout5.xml"/><Relationship Id="rId4" Type="http://schemas.openxmlformats.org/officeDocument/2006/relationships/image" Target="../media/image69.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6.xml"/><Relationship Id="rId1" Type="http://schemas.openxmlformats.org/officeDocument/2006/relationships/slideLayout" Target="../slideLayouts/slideLayout5.xml"/><Relationship Id="rId5" Type="http://schemas.openxmlformats.org/officeDocument/2006/relationships/image" Target="../media/image74.png"/><Relationship Id="rId4" Type="http://schemas.openxmlformats.org/officeDocument/2006/relationships/image" Target="../media/image73.png"/></Relationships>
</file>

<file path=ppt/slides/_rels/slide6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7.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8.xml"/><Relationship Id="rId1" Type="http://schemas.openxmlformats.org/officeDocument/2006/relationships/slideLayout" Target="../slideLayouts/slideLayout5.xml"/><Relationship Id="rId4" Type="http://schemas.openxmlformats.org/officeDocument/2006/relationships/image" Target="../media/image76.png"/></Relationships>
</file>

<file path=ppt/slides/_rels/slide6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9.xml"/><Relationship Id="rId1" Type="http://schemas.openxmlformats.org/officeDocument/2006/relationships/slideLayout" Target="../slideLayouts/slideLayout5.xml"/><Relationship Id="rId4" Type="http://schemas.openxmlformats.org/officeDocument/2006/relationships/image" Target="../media/image7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0.xml"/><Relationship Id="rId1" Type="http://schemas.openxmlformats.org/officeDocument/2006/relationships/slideLayout" Target="../slideLayouts/slideLayout5.xml"/><Relationship Id="rId4" Type="http://schemas.openxmlformats.org/officeDocument/2006/relationships/image" Target="../media/image80.png"/></Relationships>
</file>

<file path=ppt/slides/_rels/slide7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1.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2.xml"/><Relationship Id="rId1" Type="http://schemas.openxmlformats.org/officeDocument/2006/relationships/slideLayout" Target="../slideLayouts/slideLayout5.xml"/><Relationship Id="rId4" Type="http://schemas.openxmlformats.org/officeDocument/2006/relationships/image" Target="../media/image83.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notesSlide" Target="../notesSlides/notesSlide74.xml"/><Relationship Id="rId1" Type="http://schemas.openxmlformats.org/officeDocument/2006/relationships/slideLayout" Target="../slideLayouts/slideLayout5.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7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5.xml"/><Relationship Id="rId1" Type="http://schemas.openxmlformats.org/officeDocument/2006/relationships/slideLayout" Target="../slideLayouts/slideLayout5.xml"/><Relationship Id="rId6" Type="http://schemas.openxmlformats.org/officeDocument/2006/relationships/image" Target="../media/image87.png"/><Relationship Id="rId5" Type="http://schemas.openxmlformats.org/officeDocument/2006/relationships/image" Target="../media/image91.png"/><Relationship Id="rId4" Type="http://schemas.openxmlformats.org/officeDocument/2006/relationships/image" Target="../media/image85.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7.xml"/><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8.xml"/><Relationship Id="rId1" Type="http://schemas.openxmlformats.org/officeDocument/2006/relationships/slideLayout" Target="../slideLayouts/slideLayout5.xml"/><Relationship Id="rId5" Type="http://schemas.openxmlformats.org/officeDocument/2006/relationships/image" Target="../media/image94.png"/><Relationship Id="rId4" Type="http://schemas.openxmlformats.org/officeDocument/2006/relationships/image" Target="../media/image93.png"/></Relationships>
</file>

<file path=ppt/slides/_rels/slide7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9.xml"/><Relationship Id="rId1" Type="http://schemas.openxmlformats.org/officeDocument/2006/relationships/slideLayout" Target="../slideLayouts/slideLayout5.xml"/><Relationship Id="rId4" Type="http://schemas.openxmlformats.org/officeDocument/2006/relationships/image" Target="../media/image96.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0.xml"/><Relationship Id="rId1" Type="http://schemas.openxmlformats.org/officeDocument/2006/relationships/slideLayout" Target="../slideLayouts/slideLayout5.xml"/><Relationship Id="rId4" Type="http://schemas.openxmlformats.org/officeDocument/2006/relationships/image" Target="../media/image96.png"/></Relationships>
</file>

<file path=ppt/slides/_rels/slide8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1.xml"/><Relationship Id="rId1" Type="http://schemas.openxmlformats.org/officeDocument/2006/relationships/slideLayout" Target="../slideLayouts/slideLayout5.xml"/><Relationship Id="rId4" Type="http://schemas.openxmlformats.org/officeDocument/2006/relationships/image" Target="../media/image96.png"/></Relationships>
</file>

<file path=ppt/slides/_rels/slide8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2.xml"/><Relationship Id="rId1" Type="http://schemas.openxmlformats.org/officeDocument/2006/relationships/slideLayout" Target="../slideLayouts/slideLayout5.xml"/><Relationship Id="rId4" Type="http://schemas.openxmlformats.org/officeDocument/2006/relationships/image" Target="../media/image96.png"/></Relationships>
</file>

<file path=ppt/slides/_rels/slide8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83.xml"/><Relationship Id="rId1" Type="http://schemas.openxmlformats.org/officeDocument/2006/relationships/slideLayout" Target="../slideLayouts/slideLayout5.xml"/><Relationship Id="rId5" Type="http://schemas.openxmlformats.org/officeDocument/2006/relationships/image" Target="../media/image94.png"/><Relationship Id="rId4" Type="http://schemas.openxmlformats.org/officeDocument/2006/relationships/image" Target="../media/image93.png"/></Relationships>
</file>

<file path=ppt/slides/_rels/slide8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84.xml"/><Relationship Id="rId1" Type="http://schemas.openxmlformats.org/officeDocument/2006/relationships/slideLayout" Target="../slideLayouts/slideLayout5.xml"/><Relationship Id="rId4" Type="http://schemas.openxmlformats.org/officeDocument/2006/relationships/image" Target="../media/image96.png"/></Relationships>
</file>

<file path=ppt/slides/_rels/slide8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85.xml"/><Relationship Id="rId1" Type="http://schemas.openxmlformats.org/officeDocument/2006/relationships/slideLayout" Target="../slideLayouts/slideLayout5.xml"/><Relationship Id="rId4" Type="http://schemas.openxmlformats.org/officeDocument/2006/relationships/image" Target="../media/image96.png"/></Relationships>
</file>

<file path=ppt/slides/_rels/slide8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86.xml"/><Relationship Id="rId1" Type="http://schemas.openxmlformats.org/officeDocument/2006/relationships/slideLayout" Target="../slideLayouts/slideLayout5.xml"/><Relationship Id="rId4" Type="http://schemas.openxmlformats.org/officeDocument/2006/relationships/image" Target="../media/image96.png"/></Relationships>
</file>

<file path=ppt/slides/_rels/slide8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87.xml"/><Relationship Id="rId1" Type="http://schemas.openxmlformats.org/officeDocument/2006/relationships/slideLayout" Target="../slideLayouts/slideLayout5.xml"/><Relationship Id="rId4" Type="http://schemas.openxmlformats.org/officeDocument/2006/relationships/image" Target="../media/image96.pn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90.xml"/><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3.xml"/><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4.xml"/><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95.xml"/><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96.xml"/><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C6AF0D3-C053-E818-9295-42DE91B518F8}"/>
              </a:ext>
            </a:extLst>
          </p:cNvPr>
          <p:cNvSpPr>
            <a:spLocks noGrp="1"/>
          </p:cNvSpPr>
          <p:nvPr>
            <p:ph type="ctrTitle"/>
          </p:nvPr>
        </p:nvSpPr>
        <p:spPr/>
        <p:txBody>
          <a:bodyPr/>
          <a:lstStyle/>
          <a:p>
            <a:r>
              <a:rPr kumimoji="1" lang="en-US" altLang="ja-JP" sz="1600" dirty="0"/>
              <a:t>Procedural PLATEAU: </a:t>
            </a:r>
            <a:r>
              <a:rPr kumimoji="1" lang="ja-JP" altLang="en-US" sz="1600" dirty="0"/>
              <a:t>プロシージャル技術と</a:t>
            </a:r>
            <a:r>
              <a:rPr kumimoji="1" lang="en-US" altLang="ja-JP" sz="1600" dirty="0"/>
              <a:t>3D</a:t>
            </a:r>
            <a:r>
              <a:rPr kumimoji="1" lang="ja-JP" altLang="en-US" sz="1600" dirty="0"/>
              <a:t>都市モデル「</a:t>
            </a:r>
            <a:r>
              <a:rPr kumimoji="1" lang="en-US" altLang="ja-JP" sz="1600" dirty="0"/>
              <a:t>Project PLATEAU</a:t>
            </a:r>
            <a:r>
              <a:rPr kumimoji="1" lang="ja-JP" altLang="en-US" sz="1600" dirty="0"/>
              <a:t>」を組み合わせたファサード自動生成と</a:t>
            </a:r>
            <a:br>
              <a:rPr kumimoji="1" lang="en-US" altLang="ja-JP" sz="1600" dirty="0"/>
            </a:br>
            <a:r>
              <a:rPr kumimoji="1" lang="ja-JP" altLang="en-US" sz="1600" dirty="0"/>
              <a:t>テクスチャ付き</a:t>
            </a:r>
            <a:r>
              <a:rPr kumimoji="1" lang="en-US" altLang="ja-JP" sz="1600" dirty="0"/>
              <a:t>3D</a:t>
            </a:r>
            <a:r>
              <a:rPr kumimoji="1" lang="ja-JP" altLang="en-US" sz="1600" dirty="0"/>
              <a:t>モデル自動生成の取り組み</a:t>
            </a:r>
          </a:p>
        </p:txBody>
      </p:sp>
      <p:sp>
        <p:nvSpPr>
          <p:cNvPr id="3" name="字幕 2">
            <a:extLst>
              <a:ext uri="{FF2B5EF4-FFF2-40B4-BE49-F238E27FC236}">
                <a16:creationId xmlns:a16="http://schemas.microsoft.com/office/drawing/2014/main" id="{1E062BF3-67B5-E080-0A7D-C33ABC0C6D4D}"/>
              </a:ext>
            </a:extLst>
          </p:cNvPr>
          <p:cNvSpPr>
            <a:spLocks noGrp="1"/>
          </p:cNvSpPr>
          <p:nvPr>
            <p:ph type="subTitle" idx="1"/>
          </p:nvPr>
        </p:nvSpPr>
        <p:spPr/>
        <p:txBody>
          <a:bodyPr>
            <a:normAutofit fontScale="92500" lnSpcReduction="20000"/>
          </a:bodyPr>
          <a:lstStyle/>
          <a:p>
            <a:r>
              <a:rPr kumimoji="1" lang="ja-JP" altLang="en-US" dirty="0"/>
              <a:t>主分野</a:t>
            </a:r>
            <a:r>
              <a:rPr kumimoji="1" lang="en-US" altLang="ja-JP" dirty="0"/>
              <a:t>: ENG </a:t>
            </a:r>
            <a:r>
              <a:rPr kumimoji="1" lang="ja-JP" altLang="en-US" dirty="0"/>
              <a:t>関連分野</a:t>
            </a:r>
            <a:r>
              <a:rPr kumimoji="1" lang="en-US" altLang="ja-JP" dirty="0"/>
              <a:t>: PRD VA</a:t>
            </a:r>
            <a:endParaRPr kumimoji="1" lang="ja-JP" altLang="en-US" dirty="0"/>
          </a:p>
        </p:txBody>
      </p:sp>
      <p:sp>
        <p:nvSpPr>
          <p:cNvPr id="4" name="コンテンツ プレースホルダー 3">
            <a:extLst>
              <a:ext uri="{FF2B5EF4-FFF2-40B4-BE49-F238E27FC236}">
                <a16:creationId xmlns:a16="http://schemas.microsoft.com/office/drawing/2014/main" id="{0414610D-BADD-6952-9D89-61ADEFBB5D12}"/>
              </a:ext>
            </a:extLst>
          </p:cNvPr>
          <p:cNvSpPr>
            <a:spLocks noGrp="1"/>
          </p:cNvSpPr>
          <p:nvPr>
            <p:ph sz="quarter" idx="10"/>
          </p:nvPr>
        </p:nvSpPr>
        <p:spPr/>
        <p:txBody>
          <a:bodyPr/>
          <a:lstStyle/>
          <a:p>
            <a:r>
              <a:rPr lang="ja-JP" altLang="en-US" dirty="0"/>
              <a:t>シリコンスタジオ株式会社</a:t>
            </a:r>
            <a:endParaRPr lang="en-US" altLang="ja-JP" dirty="0"/>
          </a:p>
          <a:p>
            <a:r>
              <a:rPr kumimoji="1" lang="ja-JP" altLang="en-US" dirty="0"/>
              <a:t>研究開発室</a:t>
            </a:r>
            <a:endParaRPr kumimoji="1" lang="en-US" altLang="ja-JP" dirty="0"/>
          </a:p>
          <a:p>
            <a:r>
              <a:rPr lang="ja-JP" altLang="en-US" dirty="0"/>
              <a:t>大道 博文</a:t>
            </a:r>
            <a:endParaRPr kumimoji="1" lang="ja-JP" altLang="en-US" dirty="0"/>
          </a:p>
        </p:txBody>
      </p:sp>
      <p:sp>
        <p:nvSpPr>
          <p:cNvPr id="5" name="コンテンツ プレースホルダー 4">
            <a:extLst>
              <a:ext uri="{FF2B5EF4-FFF2-40B4-BE49-F238E27FC236}">
                <a16:creationId xmlns:a16="http://schemas.microsoft.com/office/drawing/2014/main" id="{3919B30B-2DD7-E662-28FA-3B77128242C7}"/>
              </a:ext>
            </a:extLst>
          </p:cNvPr>
          <p:cNvSpPr>
            <a:spLocks noGrp="1"/>
          </p:cNvSpPr>
          <p:nvPr>
            <p:ph sz="quarter" idx="11"/>
          </p:nvPr>
        </p:nvSpPr>
        <p:spPr/>
        <p:txBody>
          <a:bodyPr/>
          <a:lstStyle/>
          <a:p>
            <a:r>
              <a:rPr kumimoji="1" lang="en-US" altLang="ja-JP" dirty="0"/>
              <a:t>2023/0825</a:t>
            </a:r>
            <a:endParaRPr kumimoji="1" lang="ja-JP" altLang="en-US" dirty="0"/>
          </a:p>
        </p:txBody>
      </p:sp>
      <p:sp>
        <p:nvSpPr>
          <p:cNvPr id="6" name="コンテンツ プレースホルダー 5">
            <a:extLst>
              <a:ext uri="{FF2B5EF4-FFF2-40B4-BE49-F238E27FC236}">
                <a16:creationId xmlns:a16="http://schemas.microsoft.com/office/drawing/2014/main" id="{37B42F8E-3059-DADD-DA87-B9D0B3755B39}"/>
              </a:ext>
            </a:extLst>
          </p:cNvPr>
          <p:cNvSpPr>
            <a:spLocks noGrp="1"/>
          </p:cNvSpPr>
          <p:nvPr>
            <p:ph sz="quarter" idx="12"/>
          </p:nvPr>
        </p:nvSpPr>
        <p:spPr/>
        <p:txBody>
          <a:bodyPr/>
          <a:lstStyle/>
          <a:p>
            <a:r>
              <a:rPr kumimoji="1" lang="en-US" altLang="ja-JP" dirty="0"/>
              <a:t>CEDEC2023</a:t>
            </a:r>
            <a:endParaRPr kumimoji="1" lang="ja-JP" altLang="en-US" dirty="0"/>
          </a:p>
        </p:txBody>
      </p:sp>
    </p:spTree>
    <p:extLst>
      <p:ext uri="{BB962C8B-B14F-4D97-AF65-F5344CB8AC3E}">
        <p14:creationId xmlns:p14="http://schemas.microsoft.com/office/powerpoint/2010/main" val="6815486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DE70B54-77C2-B8A6-BAE6-8418870395EC}"/>
              </a:ext>
            </a:extLst>
          </p:cNvPr>
          <p:cNvSpPr>
            <a:spLocks noGrp="1"/>
          </p:cNvSpPr>
          <p:nvPr>
            <p:ph type="title"/>
          </p:nvPr>
        </p:nvSpPr>
        <p:spPr/>
        <p:txBody>
          <a:bodyPr/>
          <a:lstStyle/>
          <a:p>
            <a:r>
              <a:rPr kumimoji="1" lang="en-US" altLang="ja-JP" dirty="0"/>
              <a:t>PLATEAU</a:t>
            </a:r>
            <a:r>
              <a:rPr kumimoji="1" lang="ja-JP" altLang="en-US" dirty="0"/>
              <a:t>のデータ　</a:t>
            </a:r>
            <a:r>
              <a:rPr lang="ja-JP" altLang="en-US" dirty="0"/>
              <a:t>品質（位置情報）</a:t>
            </a:r>
            <a:endParaRPr kumimoji="1" lang="ja-JP" altLang="en-US" dirty="0"/>
          </a:p>
        </p:txBody>
      </p:sp>
      <p:sp>
        <p:nvSpPr>
          <p:cNvPr id="3" name="コンテンツ プレースホルダー 2">
            <a:extLst>
              <a:ext uri="{FF2B5EF4-FFF2-40B4-BE49-F238E27FC236}">
                <a16:creationId xmlns:a16="http://schemas.microsoft.com/office/drawing/2014/main" id="{B832CD7C-1CC1-F4F6-0DDF-12B49F9ADD44}"/>
              </a:ext>
            </a:extLst>
          </p:cNvPr>
          <p:cNvSpPr>
            <a:spLocks noGrp="1"/>
          </p:cNvSpPr>
          <p:nvPr>
            <p:ph idx="1"/>
          </p:nvPr>
        </p:nvSpPr>
        <p:spPr/>
        <p:txBody>
          <a:bodyPr/>
          <a:lstStyle/>
          <a:p>
            <a:r>
              <a:rPr lang="ja-JP" altLang="en-US" dirty="0"/>
              <a:t>地図情報レベル</a:t>
            </a:r>
            <a:r>
              <a:rPr lang="en-US" altLang="ja-JP" dirty="0"/>
              <a:t>2500</a:t>
            </a:r>
            <a:r>
              <a:rPr lang="ja-JP" altLang="en-US" dirty="0"/>
              <a:t>（縮尺</a:t>
            </a:r>
            <a:r>
              <a:rPr lang="en-US" altLang="ja-JP" dirty="0"/>
              <a:t>1/2,500</a:t>
            </a:r>
            <a:r>
              <a:rPr lang="ja-JP" altLang="en-US" dirty="0"/>
              <a:t>）の位置正確度を</a:t>
            </a:r>
            <a:br>
              <a:rPr lang="en-US" altLang="ja-JP" dirty="0"/>
            </a:br>
            <a:r>
              <a:rPr lang="ja-JP" altLang="en-US" dirty="0"/>
              <a:t>基本として採用</a:t>
            </a:r>
            <a:endParaRPr lang="en-US" altLang="ja-JP" dirty="0"/>
          </a:p>
          <a:p>
            <a:pPr lvl="1"/>
            <a:r>
              <a:rPr kumimoji="1" lang="ja-JP" altLang="en-US" dirty="0"/>
              <a:t>地図情報レベル：位置がどれほど正確なのかを示す指標</a:t>
            </a:r>
            <a:endParaRPr lang="en-US" altLang="ja-JP" dirty="0"/>
          </a:p>
          <a:p>
            <a:pPr lvl="1"/>
            <a:r>
              <a:rPr kumimoji="1" lang="ja-JP" altLang="en-US" dirty="0"/>
              <a:t>位置正確度</a:t>
            </a:r>
            <a:endParaRPr kumimoji="1" lang="en-US" altLang="ja-JP" dirty="0"/>
          </a:p>
          <a:p>
            <a:pPr lvl="2"/>
            <a:r>
              <a:rPr kumimoji="1" lang="ja-JP" altLang="en-US" dirty="0"/>
              <a:t>水平位置：</a:t>
            </a:r>
            <a:r>
              <a:rPr kumimoji="1" lang="en-US" altLang="ja-JP" dirty="0"/>
              <a:t>1.75m</a:t>
            </a:r>
            <a:r>
              <a:rPr lang="ja-JP" altLang="en-US" dirty="0"/>
              <a:t>以内（標準偏差）</a:t>
            </a:r>
            <a:endParaRPr lang="en-US" altLang="ja-JP" dirty="0"/>
          </a:p>
          <a:p>
            <a:pPr lvl="2"/>
            <a:r>
              <a:rPr lang="ja-JP" altLang="en-US" dirty="0"/>
              <a:t>高さ：</a:t>
            </a:r>
            <a:r>
              <a:rPr lang="en-US" altLang="ja-JP" dirty="0"/>
              <a:t>0.66m</a:t>
            </a:r>
            <a:r>
              <a:rPr lang="ja-JP" altLang="en-US" dirty="0"/>
              <a:t>以内（標準偏差）</a:t>
            </a:r>
            <a:endParaRPr lang="en-US" altLang="ja-JP" dirty="0"/>
          </a:p>
          <a:p>
            <a:pPr lvl="1"/>
            <a:endParaRPr kumimoji="1" lang="en-US" altLang="ja-JP" dirty="0"/>
          </a:p>
        </p:txBody>
      </p:sp>
      <p:sp>
        <p:nvSpPr>
          <p:cNvPr id="4" name="テキスト ボックス 3">
            <a:extLst>
              <a:ext uri="{FF2B5EF4-FFF2-40B4-BE49-F238E27FC236}">
                <a16:creationId xmlns:a16="http://schemas.microsoft.com/office/drawing/2014/main" id="{1073E68B-46A4-2207-D032-3DA12305FF31}"/>
              </a:ext>
            </a:extLst>
          </p:cNvPr>
          <p:cNvSpPr txBox="1"/>
          <p:nvPr/>
        </p:nvSpPr>
        <p:spPr>
          <a:xfrm>
            <a:off x="3851378" y="4699890"/>
            <a:ext cx="3517609" cy="215444"/>
          </a:xfrm>
          <a:prstGeom prst="rect">
            <a:avLst/>
          </a:prstGeom>
          <a:noFill/>
        </p:spPr>
        <p:txBody>
          <a:bodyPr wrap="square" rtlCol="0">
            <a:spAutoFit/>
          </a:bodyPr>
          <a:lstStyle/>
          <a:p>
            <a:r>
              <a:rPr kumimoji="1" lang="en-US" altLang="ja-JP" sz="800" dirty="0"/>
              <a:t>https://www.mlit.go.jp/plateau/learning/tpc03-3/#column_03_01</a:t>
            </a:r>
            <a:endParaRPr kumimoji="1" lang="ja-JP" altLang="en-US" sz="800" dirty="0"/>
          </a:p>
        </p:txBody>
      </p:sp>
      <p:pic>
        <p:nvPicPr>
          <p:cNvPr id="6" name="図 5" descr="グラフ が含まれている画像&#10;&#10;自動的に生成された説明">
            <a:extLst>
              <a:ext uri="{FF2B5EF4-FFF2-40B4-BE49-F238E27FC236}">
                <a16:creationId xmlns:a16="http://schemas.microsoft.com/office/drawing/2014/main" id="{51EF8363-047D-31ED-4BA8-EA8A3A440A07}"/>
              </a:ext>
            </a:extLst>
          </p:cNvPr>
          <p:cNvPicPr>
            <a:picLocks noChangeAspect="1"/>
          </p:cNvPicPr>
          <p:nvPr/>
        </p:nvPicPr>
        <p:blipFill>
          <a:blip r:embed="rId3"/>
          <a:stretch>
            <a:fillRect/>
          </a:stretch>
        </p:blipFill>
        <p:spPr>
          <a:xfrm>
            <a:off x="2737675" y="2978923"/>
            <a:ext cx="2450381" cy="1736641"/>
          </a:xfrm>
          <a:prstGeom prst="rect">
            <a:avLst/>
          </a:prstGeom>
        </p:spPr>
      </p:pic>
      <p:pic>
        <p:nvPicPr>
          <p:cNvPr id="8" name="図 7" descr="ダイアグラム&#10;&#10;自動的に生成された説明">
            <a:extLst>
              <a:ext uri="{FF2B5EF4-FFF2-40B4-BE49-F238E27FC236}">
                <a16:creationId xmlns:a16="http://schemas.microsoft.com/office/drawing/2014/main" id="{202C2149-12B5-DB3C-9933-EF088BBB80B5}"/>
              </a:ext>
            </a:extLst>
          </p:cNvPr>
          <p:cNvPicPr>
            <a:picLocks noChangeAspect="1"/>
          </p:cNvPicPr>
          <p:nvPr/>
        </p:nvPicPr>
        <p:blipFill>
          <a:blip r:embed="rId4"/>
          <a:stretch>
            <a:fillRect/>
          </a:stretch>
        </p:blipFill>
        <p:spPr>
          <a:xfrm>
            <a:off x="5498003" y="3197598"/>
            <a:ext cx="2878849" cy="1394570"/>
          </a:xfrm>
          <a:prstGeom prst="rect">
            <a:avLst/>
          </a:prstGeom>
        </p:spPr>
      </p:pic>
    </p:spTree>
    <p:extLst>
      <p:ext uri="{BB962C8B-B14F-4D97-AF65-F5344CB8AC3E}">
        <p14:creationId xmlns:p14="http://schemas.microsoft.com/office/powerpoint/2010/main" val="334681567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53607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6D5F3FF-CF94-2542-3129-E8DA1C32383B}"/>
              </a:ext>
            </a:extLst>
          </p:cNvPr>
          <p:cNvSpPr>
            <a:spLocks noGrp="1"/>
          </p:cNvSpPr>
          <p:nvPr>
            <p:ph type="title"/>
          </p:nvPr>
        </p:nvSpPr>
        <p:spPr/>
        <p:txBody>
          <a:bodyPr/>
          <a:lstStyle/>
          <a:p>
            <a:r>
              <a:rPr kumimoji="1" lang="en-US" altLang="ja-JP" dirty="0"/>
              <a:t>PLATEAU</a:t>
            </a:r>
            <a:r>
              <a:rPr kumimoji="1" lang="ja-JP" altLang="en-US" dirty="0"/>
              <a:t>のデータ　</a:t>
            </a:r>
            <a:r>
              <a:rPr lang="ja-JP" altLang="en-US" dirty="0"/>
              <a:t>属性情報</a:t>
            </a:r>
            <a:endParaRPr kumimoji="1" lang="ja-JP" altLang="en-US" dirty="0"/>
          </a:p>
        </p:txBody>
      </p:sp>
      <p:sp>
        <p:nvSpPr>
          <p:cNvPr id="3" name="コンテンツ プレースホルダー 2">
            <a:extLst>
              <a:ext uri="{FF2B5EF4-FFF2-40B4-BE49-F238E27FC236}">
                <a16:creationId xmlns:a16="http://schemas.microsoft.com/office/drawing/2014/main" id="{15261750-E306-54F1-0F37-1758185F246E}"/>
              </a:ext>
            </a:extLst>
          </p:cNvPr>
          <p:cNvSpPr>
            <a:spLocks noGrp="1"/>
          </p:cNvSpPr>
          <p:nvPr>
            <p:ph idx="1"/>
          </p:nvPr>
        </p:nvSpPr>
        <p:spPr/>
        <p:txBody>
          <a:bodyPr/>
          <a:lstStyle/>
          <a:p>
            <a:r>
              <a:rPr lang="ja-JP" altLang="en-US" dirty="0"/>
              <a:t>建物データ</a:t>
            </a:r>
            <a:endParaRPr lang="en-US" altLang="ja-JP" dirty="0"/>
          </a:p>
          <a:p>
            <a:pPr lvl="1"/>
            <a:r>
              <a:rPr kumimoji="1" lang="ja-JP" altLang="en-US" dirty="0"/>
              <a:t>属性情報が付与</a:t>
            </a:r>
            <a:endParaRPr lang="en-US" altLang="ja-JP" dirty="0"/>
          </a:p>
          <a:p>
            <a:pPr lvl="2"/>
            <a:r>
              <a:rPr kumimoji="1" lang="ja-JP" altLang="en-US" dirty="0"/>
              <a:t>用途</a:t>
            </a:r>
            <a:endParaRPr kumimoji="1" lang="en-US" altLang="ja-JP" dirty="0"/>
          </a:p>
          <a:p>
            <a:pPr lvl="2"/>
            <a:r>
              <a:rPr lang="ja-JP" altLang="en-US" dirty="0"/>
              <a:t>住所</a:t>
            </a:r>
            <a:endParaRPr lang="en-US" altLang="ja-JP" dirty="0"/>
          </a:p>
          <a:p>
            <a:pPr lvl="2"/>
            <a:r>
              <a:rPr kumimoji="1" lang="ja-JP" altLang="en-US" dirty="0"/>
              <a:t>建築年</a:t>
            </a:r>
            <a:endParaRPr kumimoji="1" lang="en-US" altLang="ja-JP" dirty="0"/>
          </a:p>
          <a:p>
            <a:pPr lvl="2"/>
            <a:r>
              <a:rPr kumimoji="1" lang="ja-JP" altLang="en-US" dirty="0"/>
              <a:t>計測高さ</a:t>
            </a:r>
            <a:endParaRPr kumimoji="1" lang="en-US" altLang="ja-JP" dirty="0"/>
          </a:p>
          <a:p>
            <a:pPr lvl="2"/>
            <a:r>
              <a:rPr kumimoji="1" lang="ja-JP" altLang="en-US" dirty="0"/>
              <a:t>地域地区 </a:t>
            </a:r>
            <a:r>
              <a:rPr kumimoji="1" lang="en-US" altLang="ja-JP" dirty="0"/>
              <a:t>etc...</a:t>
            </a:r>
            <a:endParaRPr kumimoji="1" lang="ja-JP" altLang="en-US" dirty="0"/>
          </a:p>
        </p:txBody>
      </p:sp>
      <p:pic>
        <p:nvPicPr>
          <p:cNvPr id="4" name="図 3" descr="テーブル, 覆い, 雪, 古い が含まれている画像&#10;&#10;自動的に生成された説明">
            <a:extLst>
              <a:ext uri="{FF2B5EF4-FFF2-40B4-BE49-F238E27FC236}">
                <a16:creationId xmlns:a16="http://schemas.microsoft.com/office/drawing/2014/main" id="{ABF14FE0-CDAE-BA16-6C79-EFB50BEE69C9}"/>
              </a:ext>
            </a:extLst>
          </p:cNvPr>
          <p:cNvPicPr>
            <a:picLocks noChangeAspect="1"/>
          </p:cNvPicPr>
          <p:nvPr/>
        </p:nvPicPr>
        <p:blipFill rotWithShape="1">
          <a:blip r:embed="rId3"/>
          <a:srcRect l="37618"/>
          <a:stretch/>
        </p:blipFill>
        <p:spPr>
          <a:xfrm>
            <a:off x="3962866" y="785374"/>
            <a:ext cx="4862806" cy="3639662"/>
          </a:xfrm>
          <a:prstGeom prst="rect">
            <a:avLst/>
          </a:prstGeom>
        </p:spPr>
      </p:pic>
      <p:sp>
        <p:nvSpPr>
          <p:cNvPr id="5" name="テキスト ボックス 4">
            <a:extLst>
              <a:ext uri="{FF2B5EF4-FFF2-40B4-BE49-F238E27FC236}">
                <a16:creationId xmlns:a16="http://schemas.microsoft.com/office/drawing/2014/main" id="{4FB801C0-279A-54DA-7921-DB92C5F4594D}"/>
              </a:ext>
            </a:extLst>
          </p:cNvPr>
          <p:cNvSpPr txBox="1"/>
          <p:nvPr/>
        </p:nvSpPr>
        <p:spPr>
          <a:xfrm>
            <a:off x="5524319" y="4425036"/>
            <a:ext cx="1739900" cy="215444"/>
          </a:xfrm>
          <a:prstGeom prst="rect">
            <a:avLst/>
          </a:prstGeom>
          <a:noFill/>
        </p:spPr>
        <p:txBody>
          <a:bodyPr wrap="square" rtlCol="0">
            <a:spAutoFit/>
          </a:bodyPr>
          <a:lstStyle/>
          <a:p>
            <a:r>
              <a:rPr kumimoji="1" lang="en-US" altLang="ja-JP" sz="800" dirty="0"/>
              <a:t>https://plateauview.mlit.go.jp/</a:t>
            </a:r>
            <a:endParaRPr kumimoji="1" lang="ja-JP" altLang="en-US" sz="800" dirty="0"/>
          </a:p>
        </p:txBody>
      </p:sp>
    </p:spTree>
    <p:extLst>
      <p:ext uri="{BB962C8B-B14F-4D97-AF65-F5344CB8AC3E}">
        <p14:creationId xmlns:p14="http://schemas.microsoft.com/office/powerpoint/2010/main" val="15650549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172EC34E-FB1E-CAB5-7253-A072348A29C3}"/>
              </a:ext>
            </a:extLst>
          </p:cNvPr>
          <p:cNvSpPr>
            <a:spLocks noGrp="1"/>
          </p:cNvSpPr>
          <p:nvPr>
            <p:ph idx="1"/>
          </p:nvPr>
        </p:nvSpPr>
        <p:spPr/>
        <p:txBody>
          <a:bodyPr/>
          <a:lstStyle/>
          <a:p>
            <a:r>
              <a:rPr kumimoji="1" lang="en-US" altLang="ja-JP" dirty="0"/>
              <a:t>Level of Detail(LOD)</a:t>
            </a:r>
          </a:p>
          <a:p>
            <a:pPr lvl="1"/>
            <a:r>
              <a:rPr kumimoji="1" lang="ja-JP" altLang="en-US" dirty="0"/>
              <a:t>詳細度のこと</a:t>
            </a:r>
            <a:endParaRPr kumimoji="1" lang="en-US" altLang="ja-JP" dirty="0"/>
          </a:p>
          <a:p>
            <a:pPr lvl="1"/>
            <a:r>
              <a:rPr lang="en-US" altLang="ja-JP" dirty="0"/>
              <a:t>LOD0~4</a:t>
            </a:r>
            <a:r>
              <a:rPr lang="ja-JP" altLang="en-US" dirty="0"/>
              <a:t>まで明確に定義</a:t>
            </a:r>
            <a:endParaRPr lang="en-US" altLang="ja-JP" dirty="0"/>
          </a:p>
          <a:p>
            <a:pPr lvl="2"/>
            <a:r>
              <a:rPr lang="ja-JP" altLang="en-US" dirty="0"/>
              <a:t>数値が大きいほどより詳細なモデル</a:t>
            </a:r>
            <a:endParaRPr lang="en-US" altLang="ja-JP" dirty="0"/>
          </a:p>
          <a:p>
            <a:pPr lvl="3"/>
            <a:r>
              <a:rPr lang="ja-JP" altLang="en-US" dirty="0"/>
              <a:t>ただし、整備範囲は狭くなる</a:t>
            </a:r>
            <a:endParaRPr lang="en-US" altLang="ja-JP" dirty="0"/>
          </a:p>
          <a:p>
            <a:pPr lvl="1"/>
            <a:r>
              <a:rPr kumimoji="1" lang="en-US" altLang="ja-JP" dirty="0"/>
              <a:t>LOD2</a:t>
            </a:r>
            <a:r>
              <a:rPr kumimoji="1" lang="ja-JP" altLang="en-US" dirty="0"/>
              <a:t>以降はテクスチャあり</a:t>
            </a:r>
            <a:endParaRPr kumimoji="1" lang="en-US" altLang="ja-JP" dirty="0"/>
          </a:p>
          <a:p>
            <a:pPr lvl="1"/>
            <a:endParaRPr kumimoji="1" lang="en-US" altLang="ja-JP" dirty="0"/>
          </a:p>
        </p:txBody>
      </p:sp>
      <p:sp>
        <p:nvSpPr>
          <p:cNvPr id="2" name="タイトル 1">
            <a:extLst>
              <a:ext uri="{FF2B5EF4-FFF2-40B4-BE49-F238E27FC236}">
                <a16:creationId xmlns:a16="http://schemas.microsoft.com/office/drawing/2014/main" id="{570AEB16-3FA1-C5BC-953A-4F5DE6B89751}"/>
              </a:ext>
            </a:extLst>
          </p:cNvPr>
          <p:cNvSpPr>
            <a:spLocks noGrp="1"/>
          </p:cNvSpPr>
          <p:nvPr>
            <p:ph type="title"/>
          </p:nvPr>
        </p:nvSpPr>
        <p:spPr/>
        <p:txBody>
          <a:bodyPr>
            <a:normAutofit/>
          </a:bodyPr>
          <a:lstStyle/>
          <a:p>
            <a:r>
              <a:rPr kumimoji="1" lang="en-US" altLang="ja-JP" dirty="0"/>
              <a:t>PLATEAU</a:t>
            </a:r>
            <a:r>
              <a:rPr kumimoji="1" lang="ja-JP" altLang="en-US" dirty="0"/>
              <a:t>のデータ　</a:t>
            </a:r>
            <a:r>
              <a:rPr kumimoji="1" lang="en-US" altLang="ja-JP" dirty="0"/>
              <a:t>3D</a:t>
            </a:r>
            <a:r>
              <a:rPr kumimoji="1" lang="ja-JP" altLang="en-US" dirty="0"/>
              <a:t>都市モデルにおける</a:t>
            </a:r>
            <a:r>
              <a:rPr kumimoji="1" lang="en-US" altLang="ja-JP" dirty="0"/>
              <a:t>LOD</a:t>
            </a:r>
            <a:endParaRPr kumimoji="1" lang="ja-JP" altLang="en-US" dirty="0"/>
          </a:p>
        </p:txBody>
      </p:sp>
      <p:pic>
        <p:nvPicPr>
          <p:cNvPr id="7" name="図 6" descr="グラフ が含まれている画像&#10;&#10;自動的に生成された説明">
            <a:extLst>
              <a:ext uri="{FF2B5EF4-FFF2-40B4-BE49-F238E27FC236}">
                <a16:creationId xmlns:a16="http://schemas.microsoft.com/office/drawing/2014/main" id="{72A5135A-F917-7C78-AB06-5B4F5243A193}"/>
              </a:ext>
            </a:extLst>
          </p:cNvPr>
          <p:cNvPicPr>
            <a:picLocks noChangeAspect="1"/>
          </p:cNvPicPr>
          <p:nvPr/>
        </p:nvPicPr>
        <p:blipFill>
          <a:blip r:embed="rId3"/>
          <a:stretch>
            <a:fillRect/>
          </a:stretch>
        </p:blipFill>
        <p:spPr>
          <a:xfrm>
            <a:off x="4717009" y="1057652"/>
            <a:ext cx="4150192" cy="2334482"/>
          </a:xfrm>
          <a:prstGeom prst="rect">
            <a:avLst/>
          </a:prstGeom>
        </p:spPr>
      </p:pic>
      <p:cxnSp>
        <p:nvCxnSpPr>
          <p:cNvPr id="9" name="直線矢印コネクタ 8">
            <a:extLst>
              <a:ext uri="{FF2B5EF4-FFF2-40B4-BE49-F238E27FC236}">
                <a16:creationId xmlns:a16="http://schemas.microsoft.com/office/drawing/2014/main" id="{6B6688BD-AB37-5F3A-31F5-1089535DE42B}"/>
              </a:ext>
            </a:extLst>
          </p:cNvPr>
          <p:cNvCxnSpPr>
            <a:cxnSpLocks/>
          </p:cNvCxnSpPr>
          <p:nvPr/>
        </p:nvCxnSpPr>
        <p:spPr>
          <a:xfrm>
            <a:off x="2781620" y="3545924"/>
            <a:ext cx="6085581" cy="0"/>
          </a:xfrm>
          <a:prstGeom prst="straightConnector1">
            <a:avLst/>
          </a:prstGeom>
          <a:ln w="28575">
            <a:solidFill>
              <a:srgbClr val="FF0000"/>
            </a:solidFill>
            <a:headEnd type="triangle"/>
            <a:tailEnd type="triangle"/>
          </a:ln>
        </p:spPr>
        <p:style>
          <a:lnRef idx="1">
            <a:schemeClr val="dk1"/>
          </a:lnRef>
          <a:fillRef idx="0">
            <a:schemeClr val="dk1"/>
          </a:fillRef>
          <a:effectRef idx="0">
            <a:schemeClr val="dk1"/>
          </a:effectRef>
          <a:fontRef idx="minor">
            <a:schemeClr val="tx1"/>
          </a:fontRef>
        </p:style>
      </p:cxnSp>
      <p:sp>
        <p:nvSpPr>
          <p:cNvPr id="11" name="テキスト ボックス 10">
            <a:extLst>
              <a:ext uri="{FF2B5EF4-FFF2-40B4-BE49-F238E27FC236}">
                <a16:creationId xmlns:a16="http://schemas.microsoft.com/office/drawing/2014/main" id="{4C46587B-88C3-BCD9-1132-B248F2949EF6}"/>
              </a:ext>
            </a:extLst>
          </p:cNvPr>
          <p:cNvSpPr txBox="1"/>
          <p:nvPr/>
        </p:nvSpPr>
        <p:spPr>
          <a:xfrm>
            <a:off x="5540702" y="3453590"/>
            <a:ext cx="506122" cy="215444"/>
          </a:xfrm>
          <a:prstGeom prst="rect">
            <a:avLst/>
          </a:prstGeom>
          <a:solidFill>
            <a:schemeClr val="bg1"/>
          </a:solidFill>
          <a:ln w="28575">
            <a:solidFill>
              <a:srgbClr val="FF0000"/>
            </a:solidFill>
          </a:ln>
        </p:spPr>
        <p:txBody>
          <a:bodyPr wrap="square" rtlCol="0">
            <a:spAutoFit/>
          </a:bodyPr>
          <a:lstStyle/>
          <a:p>
            <a:r>
              <a:rPr kumimoji="1" lang="ja-JP" altLang="en-US" sz="800" dirty="0"/>
              <a:t>詳細度</a:t>
            </a:r>
          </a:p>
        </p:txBody>
      </p:sp>
      <p:sp>
        <p:nvSpPr>
          <p:cNvPr id="12" name="テキスト ボックス 11">
            <a:extLst>
              <a:ext uri="{FF2B5EF4-FFF2-40B4-BE49-F238E27FC236}">
                <a16:creationId xmlns:a16="http://schemas.microsoft.com/office/drawing/2014/main" id="{9C7D231E-1ECC-AD6F-025C-9A5431248BFD}"/>
              </a:ext>
            </a:extLst>
          </p:cNvPr>
          <p:cNvSpPr txBox="1"/>
          <p:nvPr/>
        </p:nvSpPr>
        <p:spPr>
          <a:xfrm>
            <a:off x="2503253" y="3438202"/>
            <a:ext cx="276799" cy="246221"/>
          </a:xfrm>
          <a:prstGeom prst="rect">
            <a:avLst/>
          </a:prstGeom>
          <a:noFill/>
          <a:ln w="28575">
            <a:noFill/>
          </a:ln>
        </p:spPr>
        <p:txBody>
          <a:bodyPr wrap="square" rtlCol="0">
            <a:spAutoFit/>
          </a:bodyPr>
          <a:lstStyle/>
          <a:p>
            <a:r>
              <a:rPr kumimoji="1" lang="ja-JP" altLang="en-US" sz="1000" dirty="0"/>
              <a:t>低</a:t>
            </a:r>
          </a:p>
        </p:txBody>
      </p:sp>
      <p:sp>
        <p:nvSpPr>
          <p:cNvPr id="13" name="テキスト ボックス 12">
            <a:extLst>
              <a:ext uri="{FF2B5EF4-FFF2-40B4-BE49-F238E27FC236}">
                <a16:creationId xmlns:a16="http://schemas.microsoft.com/office/drawing/2014/main" id="{2FD6BB55-2D26-5D2C-D581-B6CC6C0BA629}"/>
              </a:ext>
            </a:extLst>
          </p:cNvPr>
          <p:cNvSpPr txBox="1"/>
          <p:nvPr/>
        </p:nvSpPr>
        <p:spPr>
          <a:xfrm>
            <a:off x="8867201" y="3438202"/>
            <a:ext cx="276799" cy="246221"/>
          </a:xfrm>
          <a:prstGeom prst="rect">
            <a:avLst/>
          </a:prstGeom>
          <a:noFill/>
          <a:ln w="28575">
            <a:noFill/>
          </a:ln>
        </p:spPr>
        <p:txBody>
          <a:bodyPr wrap="square" rtlCol="0">
            <a:spAutoFit/>
          </a:bodyPr>
          <a:lstStyle/>
          <a:p>
            <a:pPr algn="ctr"/>
            <a:r>
              <a:rPr kumimoji="1" lang="ja-JP" altLang="en-US" sz="1000" dirty="0"/>
              <a:t>高</a:t>
            </a:r>
          </a:p>
        </p:txBody>
      </p:sp>
      <p:sp>
        <p:nvSpPr>
          <p:cNvPr id="21" name="テキスト ボックス 20">
            <a:extLst>
              <a:ext uri="{FF2B5EF4-FFF2-40B4-BE49-F238E27FC236}">
                <a16:creationId xmlns:a16="http://schemas.microsoft.com/office/drawing/2014/main" id="{A240F065-76B3-AE73-A718-E655BBB4CBFB}"/>
              </a:ext>
            </a:extLst>
          </p:cNvPr>
          <p:cNvSpPr txBox="1"/>
          <p:nvPr/>
        </p:nvSpPr>
        <p:spPr>
          <a:xfrm>
            <a:off x="2781620" y="3028627"/>
            <a:ext cx="1935389" cy="338554"/>
          </a:xfrm>
          <a:prstGeom prst="rect">
            <a:avLst/>
          </a:prstGeom>
          <a:noFill/>
          <a:ln>
            <a:solidFill>
              <a:schemeClr val="tx1"/>
            </a:solidFill>
          </a:ln>
        </p:spPr>
        <p:txBody>
          <a:bodyPr wrap="square" rtlCol="0">
            <a:spAutoFit/>
          </a:bodyPr>
          <a:lstStyle/>
          <a:p>
            <a:pPr algn="ctr"/>
            <a:r>
              <a:rPr kumimoji="1" lang="en-US" altLang="ja-JP" sz="800" dirty="0"/>
              <a:t>LOD0</a:t>
            </a:r>
          </a:p>
          <a:p>
            <a:pPr algn="ctr"/>
            <a:r>
              <a:rPr kumimoji="1" lang="ja-JP" altLang="en-US" sz="800" dirty="0"/>
              <a:t>平面投影形状（高さ情報がない表現）</a:t>
            </a:r>
          </a:p>
        </p:txBody>
      </p:sp>
      <p:sp>
        <p:nvSpPr>
          <p:cNvPr id="25" name="テキスト ボックス 24">
            <a:extLst>
              <a:ext uri="{FF2B5EF4-FFF2-40B4-BE49-F238E27FC236}">
                <a16:creationId xmlns:a16="http://schemas.microsoft.com/office/drawing/2014/main" id="{E8B2A0D6-A845-E61B-0109-D65662B6BFDE}"/>
              </a:ext>
            </a:extLst>
          </p:cNvPr>
          <p:cNvSpPr txBox="1"/>
          <p:nvPr/>
        </p:nvSpPr>
        <p:spPr>
          <a:xfrm>
            <a:off x="6861079" y="4328891"/>
            <a:ext cx="946247" cy="215444"/>
          </a:xfrm>
          <a:prstGeom prst="rect">
            <a:avLst/>
          </a:prstGeom>
          <a:solidFill>
            <a:schemeClr val="bg1"/>
          </a:solidFill>
          <a:ln w="28575">
            <a:solidFill>
              <a:srgbClr val="00B050"/>
            </a:solidFill>
          </a:ln>
        </p:spPr>
        <p:txBody>
          <a:bodyPr wrap="square" rtlCol="0">
            <a:spAutoFit/>
          </a:bodyPr>
          <a:lstStyle/>
          <a:p>
            <a:pPr algn="ctr"/>
            <a:r>
              <a:rPr kumimoji="1" lang="ja-JP" altLang="en-US" sz="800" dirty="0"/>
              <a:t>テクスチャあり</a:t>
            </a:r>
          </a:p>
        </p:txBody>
      </p:sp>
      <p:sp>
        <p:nvSpPr>
          <p:cNvPr id="27" name="左中かっこ 26">
            <a:extLst>
              <a:ext uri="{FF2B5EF4-FFF2-40B4-BE49-F238E27FC236}">
                <a16:creationId xmlns:a16="http://schemas.microsoft.com/office/drawing/2014/main" id="{50886084-F186-3571-353F-3D74517CF831}"/>
              </a:ext>
            </a:extLst>
          </p:cNvPr>
          <p:cNvSpPr/>
          <p:nvPr/>
        </p:nvSpPr>
        <p:spPr>
          <a:xfrm rot="16200000">
            <a:off x="7192084" y="2603782"/>
            <a:ext cx="276799" cy="3073440"/>
          </a:xfrm>
          <a:prstGeom prst="leftBrace">
            <a:avLst/>
          </a:prstGeom>
          <a:ln w="28575">
            <a:solidFill>
              <a:srgbClr val="00B050"/>
            </a:solidFill>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cxnSp>
        <p:nvCxnSpPr>
          <p:cNvPr id="31" name="直線矢印コネクタ 30">
            <a:extLst>
              <a:ext uri="{FF2B5EF4-FFF2-40B4-BE49-F238E27FC236}">
                <a16:creationId xmlns:a16="http://schemas.microsoft.com/office/drawing/2014/main" id="{AC5C813B-03E3-9814-C9AC-2016EFA991CE}"/>
              </a:ext>
            </a:extLst>
          </p:cNvPr>
          <p:cNvCxnSpPr>
            <a:cxnSpLocks/>
          </p:cNvCxnSpPr>
          <p:nvPr/>
        </p:nvCxnSpPr>
        <p:spPr>
          <a:xfrm flipV="1">
            <a:off x="2781620" y="3843591"/>
            <a:ext cx="6085584" cy="15387"/>
          </a:xfrm>
          <a:prstGeom prst="straightConnector1">
            <a:avLst/>
          </a:prstGeom>
          <a:ln w="28575">
            <a:solidFill>
              <a:schemeClr val="accent5"/>
            </a:solidFill>
            <a:headEnd type="triangle"/>
            <a:tailEnd type="triangle"/>
          </a:ln>
        </p:spPr>
        <p:style>
          <a:lnRef idx="1">
            <a:schemeClr val="dk1"/>
          </a:lnRef>
          <a:fillRef idx="0">
            <a:schemeClr val="dk1"/>
          </a:fillRef>
          <a:effectRef idx="0">
            <a:schemeClr val="dk1"/>
          </a:effectRef>
          <a:fontRef idx="minor">
            <a:schemeClr val="tx1"/>
          </a:fontRef>
        </p:style>
      </p:cxnSp>
      <p:sp>
        <p:nvSpPr>
          <p:cNvPr id="30" name="テキスト ボックス 29">
            <a:extLst>
              <a:ext uri="{FF2B5EF4-FFF2-40B4-BE49-F238E27FC236}">
                <a16:creationId xmlns:a16="http://schemas.microsoft.com/office/drawing/2014/main" id="{11DB5302-05DB-EB45-5BE8-E7A1C99CAE1F}"/>
              </a:ext>
            </a:extLst>
          </p:cNvPr>
          <p:cNvSpPr txBox="1"/>
          <p:nvPr/>
        </p:nvSpPr>
        <p:spPr>
          <a:xfrm>
            <a:off x="5482819" y="3735869"/>
            <a:ext cx="621888" cy="215444"/>
          </a:xfrm>
          <a:prstGeom prst="rect">
            <a:avLst/>
          </a:prstGeom>
          <a:solidFill>
            <a:schemeClr val="bg1"/>
          </a:solidFill>
          <a:ln w="28575">
            <a:solidFill>
              <a:schemeClr val="accent5"/>
            </a:solidFill>
          </a:ln>
        </p:spPr>
        <p:txBody>
          <a:bodyPr wrap="square" rtlCol="0">
            <a:spAutoFit/>
          </a:bodyPr>
          <a:lstStyle/>
          <a:p>
            <a:pPr algn="ctr"/>
            <a:r>
              <a:rPr kumimoji="1" lang="ja-JP" altLang="en-US" sz="800" dirty="0"/>
              <a:t>整備範囲</a:t>
            </a:r>
          </a:p>
        </p:txBody>
      </p:sp>
      <p:sp>
        <p:nvSpPr>
          <p:cNvPr id="32" name="テキスト ボックス 31">
            <a:extLst>
              <a:ext uri="{FF2B5EF4-FFF2-40B4-BE49-F238E27FC236}">
                <a16:creationId xmlns:a16="http://schemas.microsoft.com/office/drawing/2014/main" id="{F18A3FAF-6CE8-E77D-AF48-2D51BB08F5B4}"/>
              </a:ext>
            </a:extLst>
          </p:cNvPr>
          <p:cNvSpPr txBox="1"/>
          <p:nvPr/>
        </p:nvSpPr>
        <p:spPr>
          <a:xfrm>
            <a:off x="2503252" y="3755881"/>
            <a:ext cx="276799" cy="246221"/>
          </a:xfrm>
          <a:prstGeom prst="rect">
            <a:avLst/>
          </a:prstGeom>
          <a:noFill/>
          <a:ln w="28575">
            <a:noFill/>
          </a:ln>
        </p:spPr>
        <p:txBody>
          <a:bodyPr wrap="square" rtlCol="0">
            <a:spAutoFit/>
          </a:bodyPr>
          <a:lstStyle/>
          <a:p>
            <a:r>
              <a:rPr kumimoji="1" lang="ja-JP" altLang="en-US" sz="1000" dirty="0"/>
              <a:t>広</a:t>
            </a:r>
          </a:p>
        </p:txBody>
      </p:sp>
      <p:sp>
        <p:nvSpPr>
          <p:cNvPr id="33" name="テキスト ボックス 32">
            <a:extLst>
              <a:ext uri="{FF2B5EF4-FFF2-40B4-BE49-F238E27FC236}">
                <a16:creationId xmlns:a16="http://schemas.microsoft.com/office/drawing/2014/main" id="{D0595E82-413A-BBEB-1051-E959AE967076}"/>
              </a:ext>
            </a:extLst>
          </p:cNvPr>
          <p:cNvSpPr txBox="1"/>
          <p:nvPr/>
        </p:nvSpPr>
        <p:spPr>
          <a:xfrm>
            <a:off x="8867197" y="3713712"/>
            <a:ext cx="276799" cy="246221"/>
          </a:xfrm>
          <a:prstGeom prst="rect">
            <a:avLst/>
          </a:prstGeom>
          <a:noFill/>
          <a:ln w="28575">
            <a:noFill/>
          </a:ln>
        </p:spPr>
        <p:txBody>
          <a:bodyPr wrap="square" rtlCol="0">
            <a:spAutoFit/>
          </a:bodyPr>
          <a:lstStyle/>
          <a:p>
            <a:pPr algn="ctr"/>
            <a:r>
              <a:rPr kumimoji="1" lang="ja-JP" altLang="en-US" sz="1000" dirty="0"/>
              <a:t>狭</a:t>
            </a:r>
            <a:endParaRPr kumimoji="1" lang="en-US" altLang="ja-JP" sz="1000" dirty="0"/>
          </a:p>
        </p:txBody>
      </p:sp>
      <p:sp>
        <p:nvSpPr>
          <p:cNvPr id="4" name="テキスト ボックス 3">
            <a:extLst>
              <a:ext uri="{FF2B5EF4-FFF2-40B4-BE49-F238E27FC236}">
                <a16:creationId xmlns:a16="http://schemas.microsoft.com/office/drawing/2014/main" id="{F863CD75-8C4F-568D-A574-A02600691F87}"/>
              </a:ext>
            </a:extLst>
          </p:cNvPr>
          <p:cNvSpPr txBox="1"/>
          <p:nvPr/>
        </p:nvSpPr>
        <p:spPr>
          <a:xfrm>
            <a:off x="5847550" y="4699890"/>
            <a:ext cx="3296450" cy="215444"/>
          </a:xfrm>
          <a:prstGeom prst="rect">
            <a:avLst/>
          </a:prstGeom>
          <a:noFill/>
        </p:spPr>
        <p:txBody>
          <a:bodyPr wrap="square" rtlCol="0">
            <a:spAutoFit/>
          </a:bodyPr>
          <a:lstStyle/>
          <a:p>
            <a:r>
              <a:rPr kumimoji="1" lang="en-US" altLang="ja-JP" sz="800" dirty="0"/>
              <a:t>https://www.mlit.go.jp/plateau/learning/tpc01-2/</a:t>
            </a:r>
            <a:r>
              <a:rPr kumimoji="1" lang="ja-JP" altLang="en-US" sz="800" dirty="0"/>
              <a:t>より一部改変</a:t>
            </a:r>
          </a:p>
        </p:txBody>
      </p:sp>
    </p:spTree>
    <p:extLst>
      <p:ext uri="{BB962C8B-B14F-4D97-AF65-F5344CB8AC3E}">
        <p14:creationId xmlns:p14="http://schemas.microsoft.com/office/powerpoint/2010/main" val="32027985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70AEB16-3FA1-C5BC-953A-4F5DE6B89751}"/>
              </a:ext>
            </a:extLst>
          </p:cNvPr>
          <p:cNvSpPr>
            <a:spLocks noGrp="1"/>
          </p:cNvSpPr>
          <p:nvPr>
            <p:ph type="title"/>
          </p:nvPr>
        </p:nvSpPr>
        <p:spPr/>
        <p:txBody>
          <a:bodyPr>
            <a:normAutofit/>
          </a:bodyPr>
          <a:lstStyle/>
          <a:p>
            <a:r>
              <a:rPr kumimoji="1" lang="en-US" altLang="ja-JP" dirty="0"/>
              <a:t>PLATEAU</a:t>
            </a:r>
            <a:r>
              <a:rPr kumimoji="1" lang="ja-JP" altLang="en-US" dirty="0"/>
              <a:t>のデータ　</a:t>
            </a:r>
            <a:r>
              <a:rPr kumimoji="1" lang="en-US" altLang="ja-JP" dirty="0"/>
              <a:t>3D</a:t>
            </a:r>
            <a:r>
              <a:rPr kumimoji="1" lang="ja-JP" altLang="en-US" dirty="0"/>
              <a:t>都市モデルにおける</a:t>
            </a:r>
            <a:r>
              <a:rPr kumimoji="1" lang="en-US" altLang="ja-JP" dirty="0"/>
              <a:t>LOD</a:t>
            </a:r>
            <a:endParaRPr kumimoji="1" lang="ja-JP" altLang="en-US" dirty="0"/>
          </a:p>
        </p:txBody>
      </p:sp>
      <p:sp>
        <p:nvSpPr>
          <p:cNvPr id="3" name="コンテンツ プレースホルダー 2">
            <a:extLst>
              <a:ext uri="{FF2B5EF4-FFF2-40B4-BE49-F238E27FC236}">
                <a16:creationId xmlns:a16="http://schemas.microsoft.com/office/drawing/2014/main" id="{172EC34E-FB1E-CAB5-7253-A072348A29C3}"/>
              </a:ext>
            </a:extLst>
          </p:cNvPr>
          <p:cNvSpPr>
            <a:spLocks noGrp="1"/>
          </p:cNvSpPr>
          <p:nvPr>
            <p:ph idx="1"/>
          </p:nvPr>
        </p:nvSpPr>
        <p:spPr/>
        <p:txBody>
          <a:bodyPr/>
          <a:lstStyle/>
          <a:p>
            <a:r>
              <a:rPr kumimoji="1" lang="ja-JP" altLang="en-US" dirty="0"/>
              <a:t>複数の</a:t>
            </a:r>
            <a:r>
              <a:rPr kumimoji="1" lang="en-US" altLang="ja-JP" dirty="0"/>
              <a:t>LOD</a:t>
            </a:r>
            <a:r>
              <a:rPr kumimoji="1" lang="ja-JP" altLang="en-US" dirty="0"/>
              <a:t>を持つデータ構造</a:t>
            </a:r>
            <a:endParaRPr kumimoji="1" lang="en-US" altLang="ja-JP" dirty="0"/>
          </a:p>
          <a:p>
            <a:pPr lvl="1"/>
            <a:r>
              <a:rPr lang="en-US" altLang="ja-JP" dirty="0"/>
              <a:t>e.g.</a:t>
            </a:r>
            <a:r>
              <a:rPr lang="ja-JP" altLang="en-US" dirty="0"/>
              <a:t> </a:t>
            </a:r>
            <a:r>
              <a:rPr lang="en-US" altLang="ja-JP" dirty="0"/>
              <a:t>LOD2</a:t>
            </a:r>
            <a:r>
              <a:rPr lang="ja-JP" altLang="en-US" dirty="0"/>
              <a:t>に対応した建物データ</a:t>
            </a:r>
            <a:endParaRPr lang="en-US" altLang="ja-JP" dirty="0"/>
          </a:p>
          <a:p>
            <a:pPr lvl="2"/>
            <a:r>
              <a:rPr kumimoji="1" lang="en-US" altLang="ja-JP" dirty="0"/>
              <a:t>LOD0</a:t>
            </a:r>
            <a:r>
              <a:rPr kumimoji="1" lang="ja-JP" altLang="en-US" dirty="0"/>
              <a:t>、</a:t>
            </a:r>
            <a:r>
              <a:rPr kumimoji="1" lang="en-US" altLang="ja-JP" dirty="0"/>
              <a:t>LOD1</a:t>
            </a:r>
            <a:r>
              <a:rPr kumimoji="1" lang="ja-JP" altLang="en-US" dirty="0"/>
              <a:t>、</a:t>
            </a:r>
            <a:r>
              <a:rPr kumimoji="1" lang="en-US" altLang="ja-JP" dirty="0"/>
              <a:t>LOD2</a:t>
            </a:r>
            <a:r>
              <a:rPr kumimoji="1" lang="ja-JP" altLang="en-US" dirty="0"/>
              <a:t>を持つ</a:t>
            </a:r>
            <a:endParaRPr kumimoji="1" lang="en-US" altLang="ja-JP" dirty="0"/>
          </a:p>
          <a:p>
            <a:pPr lvl="1"/>
            <a:endParaRPr kumimoji="1" lang="en-US" altLang="ja-JP" dirty="0"/>
          </a:p>
        </p:txBody>
      </p:sp>
      <p:sp>
        <p:nvSpPr>
          <p:cNvPr id="9" name="テキスト ボックス 8">
            <a:extLst>
              <a:ext uri="{FF2B5EF4-FFF2-40B4-BE49-F238E27FC236}">
                <a16:creationId xmlns:a16="http://schemas.microsoft.com/office/drawing/2014/main" id="{DF8CAC46-0710-C503-1414-392E9B2F2E16}"/>
              </a:ext>
            </a:extLst>
          </p:cNvPr>
          <p:cNvSpPr txBox="1"/>
          <p:nvPr/>
        </p:nvSpPr>
        <p:spPr>
          <a:xfrm>
            <a:off x="4186448" y="3804534"/>
            <a:ext cx="1200833" cy="215444"/>
          </a:xfrm>
          <a:prstGeom prst="rect">
            <a:avLst/>
          </a:prstGeom>
          <a:solidFill>
            <a:schemeClr val="bg1"/>
          </a:solidFill>
          <a:ln w="28575">
            <a:solidFill>
              <a:srgbClr val="FF0000"/>
            </a:solidFill>
          </a:ln>
        </p:spPr>
        <p:txBody>
          <a:bodyPr wrap="square" rtlCol="0">
            <a:spAutoFit/>
          </a:bodyPr>
          <a:lstStyle/>
          <a:p>
            <a:r>
              <a:rPr kumimoji="1" lang="en-US" altLang="ja-JP" sz="800" dirty="0"/>
              <a:t>LOD2</a:t>
            </a:r>
            <a:r>
              <a:rPr kumimoji="1" lang="ja-JP" altLang="en-US" sz="800" dirty="0"/>
              <a:t>に対応した建物</a:t>
            </a:r>
          </a:p>
        </p:txBody>
      </p:sp>
      <p:sp>
        <p:nvSpPr>
          <p:cNvPr id="13" name="左中かっこ 12">
            <a:extLst>
              <a:ext uri="{FF2B5EF4-FFF2-40B4-BE49-F238E27FC236}">
                <a16:creationId xmlns:a16="http://schemas.microsoft.com/office/drawing/2014/main" id="{7AE06A6C-9265-8744-C4D9-F2962B0FB7B9}"/>
              </a:ext>
            </a:extLst>
          </p:cNvPr>
          <p:cNvSpPr/>
          <p:nvPr/>
        </p:nvSpPr>
        <p:spPr>
          <a:xfrm rot="16200000">
            <a:off x="4648465" y="1623725"/>
            <a:ext cx="276800" cy="4010486"/>
          </a:xfrm>
          <a:prstGeom prst="leftBrace">
            <a:avLst/>
          </a:prstGeom>
          <a:ln w="28575">
            <a:solidFill>
              <a:srgbClr val="FF0000"/>
            </a:solidFill>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030FB035-66FC-14F6-A3BD-B54BF3432A67}"/>
              </a:ext>
            </a:extLst>
          </p:cNvPr>
          <p:cNvSpPr txBox="1"/>
          <p:nvPr/>
        </p:nvSpPr>
        <p:spPr>
          <a:xfrm>
            <a:off x="5847550" y="4699890"/>
            <a:ext cx="3296450" cy="215444"/>
          </a:xfrm>
          <a:prstGeom prst="rect">
            <a:avLst/>
          </a:prstGeom>
          <a:noFill/>
        </p:spPr>
        <p:txBody>
          <a:bodyPr wrap="square" rtlCol="0">
            <a:spAutoFit/>
          </a:bodyPr>
          <a:lstStyle/>
          <a:p>
            <a:r>
              <a:rPr kumimoji="1" lang="en-US" altLang="ja-JP" sz="800" dirty="0"/>
              <a:t>https://www.mlit.go.jp/plateau/learning/tpc01-2/</a:t>
            </a:r>
            <a:r>
              <a:rPr kumimoji="1" lang="ja-JP" altLang="en-US" sz="800" dirty="0"/>
              <a:t>より一部改変</a:t>
            </a:r>
          </a:p>
        </p:txBody>
      </p:sp>
      <p:pic>
        <p:nvPicPr>
          <p:cNvPr id="4" name="図 3" descr="グラフ が含まれている画像&#10;&#10;自動的に生成された説明">
            <a:extLst>
              <a:ext uri="{FF2B5EF4-FFF2-40B4-BE49-F238E27FC236}">
                <a16:creationId xmlns:a16="http://schemas.microsoft.com/office/drawing/2014/main" id="{007787FC-8C8F-EFE0-2011-9185F20E35F4}"/>
              </a:ext>
            </a:extLst>
          </p:cNvPr>
          <p:cNvPicPr>
            <a:picLocks noChangeAspect="1"/>
          </p:cNvPicPr>
          <p:nvPr/>
        </p:nvPicPr>
        <p:blipFill>
          <a:blip r:embed="rId3"/>
          <a:stretch>
            <a:fillRect/>
          </a:stretch>
        </p:blipFill>
        <p:spPr>
          <a:xfrm>
            <a:off x="4717009" y="1057652"/>
            <a:ext cx="4150192" cy="2334482"/>
          </a:xfrm>
          <a:prstGeom prst="rect">
            <a:avLst/>
          </a:prstGeom>
        </p:spPr>
      </p:pic>
      <p:sp>
        <p:nvSpPr>
          <p:cNvPr id="5" name="テキスト ボックス 4">
            <a:extLst>
              <a:ext uri="{FF2B5EF4-FFF2-40B4-BE49-F238E27FC236}">
                <a16:creationId xmlns:a16="http://schemas.microsoft.com/office/drawing/2014/main" id="{BDD0891D-0523-2ABB-4289-91DD2D3EE1D9}"/>
              </a:ext>
            </a:extLst>
          </p:cNvPr>
          <p:cNvSpPr txBox="1"/>
          <p:nvPr/>
        </p:nvSpPr>
        <p:spPr>
          <a:xfrm>
            <a:off x="2781620" y="3028627"/>
            <a:ext cx="1935389" cy="338554"/>
          </a:xfrm>
          <a:prstGeom prst="rect">
            <a:avLst/>
          </a:prstGeom>
          <a:noFill/>
          <a:ln>
            <a:solidFill>
              <a:schemeClr val="tx1"/>
            </a:solidFill>
          </a:ln>
        </p:spPr>
        <p:txBody>
          <a:bodyPr wrap="square" rtlCol="0">
            <a:spAutoFit/>
          </a:bodyPr>
          <a:lstStyle/>
          <a:p>
            <a:pPr algn="ctr"/>
            <a:r>
              <a:rPr kumimoji="1" lang="en-US" altLang="ja-JP" sz="800" dirty="0"/>
              <a:t>LOD0</a:t>
            </a:r>
          </a:p>
          <a:p>
            <a:pPr algn="ctr"/>
            <a:r>
              <a:rPr kumimoji="1" lang="ja-JP" altLang="en-US" sz="800" dirty="0"/>
              <a:t>平面投影形状（高さ情報がない表現）</a:t>
            </a:r>
          </a:p>
        </p:txBody>
      </p:sp>
    </p:spTree>
    <p:extLst>
      <p:ext uri="{BB962C8B-B14F-4D97-AF65-F5344CB8AC3E}">
        <p14:creationId xmlns:p14="http://schemas.microsoft.com/office/powerpoint/2010/main" val="11322305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D7AC7C1-1120-0736-1A9E-4710DABB9047}"/>
              </a:ext>
            </a:extLst>
          </p:cNvPr>
          <p:cNvSpPr>
            <a:spLocks noGrp="1"/>
          </p:cNvSpPr>
          <p:nvPr>
            <p:ph type="title"/>
          </p:nvPr>
        </p:nvSpPr>
        <p:spPr/>
        <p:txBody>
          <a:bodyPr/>
          <a:lstStyle/>
          <a:p>
            <a:r>
              <a:rPr kumimoji="1" lang="ja-JP" altLang="en-US" dirty="0"/>
              <a:t>実際の建物データでの比較（</a:t>
            </a:r>
            <a:r>
              <a:rPr kumimoji="1" lang="en-US" altLang="ja-JP" dirty="0"/>
              <a:t>LOD2</a:t>
            </a:r>
            <a:r>
              <a:rPr kumimoji="1" lang="ja-JP" altLang="en-US" dirty="0"/>
              <a:t>）</a:t>
            </a:r>
          </a:p>
        </p:txBody>
      </p:sp>
      <p:pic>
        <p:nvPicPr>
          <p:cNvPr id="9" name="図 8" descr="建物, 岩, 山, 大きい が含まれている画像&#10;&#10;自動的に生成された説明">
            <a:extLst>
              <a:ext uri="{FF2B5EF4-FFF2-40B4-BE49-F238E27FC236}">
                <a16:creationId xmlns:a16="http://schemas.microsoft.com/office/drawing/2014/main" id="{657D662C-272D-B3B6-E8A6-836892F20374}"/>
              </a:ext>
            </a:extLst>
          </p:cNvPr>
          <p:cNvPicPr>
            <a:picLocks noChangeAspect="1"/>
          </p:cNvPicPr>
          <p:nvPr/>
        </p:nvPicPr>
        <p:blipFill>
          <a:blip r:embed="rId3"/>
          <a:stretch>
            <a:fillRect/>
          </a:stretch>
        </p:blipFill>
        <p:spPr>
          <a:xfrm>
            <a:off x="412310" y="617084"/>
            <a:ext cx="8319380" cy="4060031"/>
          </a:xfrm>
          <a:prstGeom prst="rect">
            <a:avLst/>
          </a:prstGeom>
        </p:spPr>
      </p:pic>
      <p:sp>
        <p:nvSpPr>
          <p:cNvPr id="10" name="テキスト ボックス 9">
            <a:extLst>
              <a:ext uri="{FF2B5EF4-FFF2-40B4-BE49-F238E27FC236}">
                <a16:creationId xmlns:a16="http://schemas.microsoft.com/office/drawing/2014/main" id="{9F84AF01-E975-EB2C-566B-322EC651E080}"/>
              </a:ext>
            </a:extLst>
          </p:cNvPr>
          <p:cNvSpPr txBox="1"/>
          <p:nvPr/>
        </p:nvSpPr>
        <p:spPr>
          <a:xfrm>
            <a:off x="3702050" y="4677884"/>
            <a:ext cx="1739900" cy="215444"/>
          </a:xfrm>
          <a:prstGeom prst="rect">
            <a:avLst/>
          </a:prstGeom>
          <a:noFill/>
        </p:spPr>
        <p:txBody>
          <a:bodyPr wrap="square" rtlCol="0">
            <a:spAutoFit/>
          </a:bodyPr>
          <a:lstStyle/>
          <a:p>
            <a:r>
              <a:rPr kumimoji="1" lang="en-US" altLang="ja-JP" sz="800" dirty="0"/>
              <a:t>https://plateauview.mlit.go.jp/</a:t>
            </a:r>
            <a:endParaRPr kumimoji="1" lang="ja-JP" altLang="en-US" sz="800" dirty="0"/>
          </a:p>
        </p:txBody>
      </p:sp>
    </p:spTree>
    <p:extLst>
      <p:ext uri="{BB962C8B-B14F-4D97-AF65-F5344CB8AC3E}">
        <p14:creationId xmlns:p14="http://schemas.microsoft.com/office/powerpoint/2010/main" val="8338904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屋外, 建物, 交通, 光 が含まれている画像&#10;&#10;自動的に生成された説明">
            <a:extLst>
              <a:ext uri="{FF2B5EF4-FFF2-40B4-BE49-F238E27FC236}">
                <a16:creationId xmlns:a16="http://schemas.microsoft.com/office/drawing/2014/main" id="{752C70CF-F3B8-F6A0-7212-67A9741C9F0F}"/>
              </a:ext>
            </a:extLst>
          </p:cNvPr>
          <p:cNvPicPr>
            <a:picLocks noChangeAspect="1"/>
          </p:cNvPicPr>
          <p:nvPr/>
        </p:nvPicPr>
        <p:blipFill>
          <a:blip r:embed="rId3"/>
          <a:stretch>
            <a:fillRect/>
          </a:stretch>
        </p:blipFill>
        <p:spPr>
          <a:xfrm>
            <a:off x="412310" y="617853"/>
            <a:ext cx="8319380" cy="4060031"/>
          </a:xfrm>
          <a:prstGeom prst="rect">
            <a:avLst/>
          </a:prstGeom>
        </p:spPr>
      </p:pic>
      <p:sp>
        <p:nvSpPr>
          <p:cNvPr id="2" name="タイトル 1">
            <a:extLst>
              <a:ext uri="{FF2B5EF4-FFF2-40B4-BE49-F238E27FC236}">
                <a16:creationId xmlns:a16="http://schemas.microsoft.com/office/drawing/2014/main" id="{AD7AC7C1-1120-0736-1A9E-4710DABB9047}"/>
              </a:ext>
            </a:extLst>
          </p:cNvPr>
          <p:cNvSpPr>
            <a:spLocks noGrp="1"/>
          </p:cNvSpPr>
          <p:nvPr>
            <p:ph type="title"/>
          </p:nvPr>
        </p:nvSpPr>
        <p:spPr/>
        <p:txBody>
          <a:bodyPr/>
          <a:lstStyle/>
          <a:p>
            <a:r>
              <a:rPr kumimoji="1" lang="ja-JP" altLang="en-US" dirty="0"/>
              <a:t>実際の建物データでの比較（</a:t>
            </a:r>
            <a:r>
              <a:rPr kumimoji="1" lang="en-US" altLang="ja-JP" dirty="0"/>
              <a:t>LOD1</a:t>
            </a:r>
            <a:r>
              <a:rPr kumimoji="1" lang="ja-JP" altLang="en-US" dirty="0"/>
              <a:t>）</a:t>
            </a:r>
          </a:p>
        </p:txBody>
      </p:sp>
      <p:sp>
        <p:nvSpPr>
          <p:cNvPr id="5" name="テキスト ボックス 4">
            <a:extLst>
              <a:ext uri="{FF2B5EF4-FFF2-40B4-BE49-F238E27FC236}">
                <a16:creationId xmlns:a16="http://schemas.microsoft.com/office/drawing/2014/main" id="{9F518292-B502-02D1-BACA-08C328647134}"/>
              </a:ext>
            </a:extLst>
          </p:cNvPr>
          <p:cNvSpPr txBox="1"/>
          <p:nvPr/>
        </p:nvSpPr>
        <p:spPr>
          <a:xfrm>
            <a:off x="3702050" y="4677884"/>
            <a:ext cx="1739900" cy="215444"/>
          </a:xfrm>
          <a:prstGeom prst="rect">
            <a:avLst/>
          </a:prstGeom>
          <a:noFill/>
        </p:spPr>
        <p:txBody>
          <a:bodyPr wrap="square" rtlCol="0">
            <a:spAutoFit/>
          </a:bodyPr>
          <a:lstStyle/>
          <a:p>
            <a:r>
              <a:rPr kumimoji="1" lang="en-US" altLang="ja-JP" sz="800" dirty="0"/>
              <a:t>https://plateauview.mlit.go.jp/</a:t>
            </a:r>
            <a:endParaRPr kumimoji="1" lang="ja-JP" altLang="en-US" sz="800" dirty="0"/>
          </a:p>
        </p:txBody>
      </p:sp>
    </p:spTree>
    <p:extLst>
      <p:ext uri="{BB962C8B-B14F-4D97-AF65-F5344CB8AC3E}">
        <p14:creationId xmlns:p14="http://schemas.microsoft.com/office/powerpoint/2010/main" val="42856286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建物, 岩, 山, 大きい が含まれている画像&#10;&#10;自動的に生成された説明">
            <a:extLst>
              <a:ext uri="{FF2B5EF4-FFF2-40B4-BE49-F238E27FC236}">
                <a16:creationId xmlns:a16="http://schemas.microsoft.com/office/drawing/2014/main" id="{2EDB91A0-B21D-4DB9-AB78-E16CF9C80D20}"/>
              </a:ext>
            </a:extLst>
          </p:cNvPr>
          <p:cNvPicPr>
            <a:picLocks noChangeAspect="1"/>
          </p:cNvPicPr>
          <p:nvPr/>
        </p:nvPicPr>
        <p:blipFill>
          <a:blip r:embed="rId3"/>
          <a:stretch>
            <a:fillRect/>
          </a:stretch>
        </p:blipFill>
        <p:spPr>
          <a:xfrm>
            <a:off x="412310" y="617084"/>
            <a:ext cx="8319380" cy="4060031"/>
          </a:xfrm>
          <a:prstGeom prst="rect">
            <a:avLst/>
          </a:prstGeom>
        </p:spPr>
      </p:pic>
      <p:sp>
        <p:nvSpPr>
          <p:cNvPr id="2" name="タイトル 1">
            <a:extLst>
              <a:ext uri="{FF2B5EF4-FFF2-40B4-BE49-F238E27FC236}">
                <a16:creationId xmlns:a16="http://schemas.microsoft.com/office/drawing/2014/main" id="{AD7AC7C1-1120-0736-1A9E-4710DABB9047}"/>
              </a:ext>
            </a:extLst>
          </p:cNvPr>
          <p:cNvSpPr>
            <a:spLocks noGrp="1"/>
          </p:cNvSpPr>
          <p:nvPr>
            <p:ph type="title"/>
          </p:nvPr>
        </p:nvSpPr>
        <p:spPr/>
        <p:txBody>
          <a:bodyPr/>
          <a:lstStyle/>
          <a:p>
            <a:r>
              <a:rPr kumimoji="1" lang="ja-JP" altLang="en-US" dirty="0"/>
              <a:t>実際の建物データでの比較（両者）</a:t>
            </a:r>
          </a:p>
        </p:txBody>
      </p:sp>
      <p:pic>
        <p:nvPicPr>
          <p:cNvPr id="3" name="図 2" descr="屋外, 建物, 交通, 光 が含まれている画像&#10;&#10;自動的に生成された説明">
            <a:extLst>
              <a:ext uri="{FF2B5EF4-FFF2-40B4-BE49-F238E27FC236}">
                <a16:creationId xmlns:a16="http://schemas.microsoft.com/office/drawing/2014/main" id="{DA3BEF05-095E-D66D-0813-991059FCF4C5}"/>
              </a:ext>
            </a:extLst>
          </p:cNvPr>
          <p:cNvPicPr>
            <a:picLocks noChangeAspect="1"/>
          </p:cNvPicPr>
          <p:nvPr/>
        </p:nvPicPr>
        <p:blipFill>
          <a:blip r:embed="rId4"/>
          <a:stretch>
            <a:fillRect/>
          </a:stretch>
        </p:blipFill>
        <p:spPr>
          <a:xfrm>
            <a:off x="412310" y="617853"/>
            <a:ext cx="8319380" cy="4060031"/>
          </a:xfrm>
          <a:prstGeom prst="rtTriangle">
            <a:avLst/>
          </a:prstGeom>
        </p:spPr>
      </p:pic>
      <p:sp>
        <p:nvSpPr>
          <p:cNvPr id="4" name="テキスト ボックス 3">
            <a:extLst>
              <a:ext uri="{FF2B5EF4-FFF2-40B4-BE49-F238E27FC236}">
                <a16:creationId xmlns:a16="http://schemas.microsoft.com/office/drawing/2014/main" id="{6E757292-5A90-58F0-E477-991BC7B8B227}"/>
              </a:ext>
            </a:extLst>
          </p:cNvPr>
          <p:cNvSpPr txBox="1"/>
          <p:nvPr/>
        </p:nvSpPr>
        <p:spPr>
          <a:xfrm>
            <a:off x="3702050" y="4677884"/>
            <a:ext cx="1739900" cy="215444"/>
          </a:xfrm>
          <a:prstGeom prst="rect">
            <a:avLst/>
          </a:prstGeom>
          <a:noFill/>
        </p:spPr>
        <p:txBody>
          <a:bodyPr wrap="square" rtlCol="0">
            <a:spAutoFit/>
          </a:bodyPr>
          <a:lstStyle/>
          <a:p>
            <a:r>
              <a:rPr kumimoji="1" lang="en-US" altLang="ja-JP" sz="800" dirty="0"/>
              <a:t>https://plateauview.mlit.go.jp/</a:t>
            </a:r>
            <a:endParaRPr kumimoji="1" lang="ja-JP" altLang="en-US" sz="800" dirty="0"/>
          </a:p>
        </p:txBody>
      </p:sp>
    </p:spTree>
    <p:extLst>
      <p:ext uri="{BB962C8B-B14F-4D97-AF65-F5344CB8AC3E}">
        <p14:creationId xmlns:p14="http://schemas.microsoft.com/office/powerpoint/2010/main" val="36771959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BEE0010-CFF5-F951-4DF8-DF94383EA26A}"/>
              </a:ext>
            </a:extLst>
          </p:cNvPr>
          <p:cNvSpPr>
            <a:spLocks noGrp="1"/>
          </p:cNvSpPr>
          <p:nvPr>
            <p:ph type="title"/>
          </p:nvPr>
        </p:nvSpPr>
        <p:spPr/>
        <p:txBody>
          <a:bodyPr>
            <a:normAutofit/>
          </a:bodyPr>
          <a:lstStyle/>
          <a:p>
            <a:r>
              <a:rPr kumimoji="1" lang="en-US" altLang="ja-JP" dirty="0"/>
              <a:t>LOD1</a:t>
            </a:r>
            <a:r>
              <a:rPr kumimoji="1" lang="ja-JP" altLang="en-US" dirty="0"/>
              <a:t>モデルの建物の高さ</a:t>
            </a:r>
          </a:p>
        </p:txBody>
      </p:sp>
      <p:sp>
        <p:nvSpPr>
          <p:cNvPr id="3" name="コンテンツ プレースホルダー 2">
            <a:extLst>
              <a:ext uri="{FF2B5EF4-FFF2-40B4-BE49-F238E27FC236}">
                <a16:creationId xmlns:a16="http://schemas.microsoft.com/office/drawing/2014/main" id="{2E0A855E-2831-27CD-C390-8E55EC844C22}"/>
              </a:ext>
            </a:extLst>
          </p:cNvPr>
          <p:cNvSpPr>
            <a:spLocks noGrp="1"/>
          </p:cNvSpPr>
          <p:nvPr>
            <p:ph idx="1"/>
          </p:nvPr>
        </p:nvSpPr>
        <p:spPr/>
        <p:txBody>
          <a:bodyPr/>
          <a:lstStyle/>
          <a:p>
            <a:r>
              <a:rPr kumimoji="1" lang="en-US" altLang="ja-JP" dirty="0"/>
              <a:t>LOD1</a:t>
            </a:r>
            <a:r>
              <a:rPr kumimoji="1" lang="ja-JP" altLang="en-US" dirty="0"/>
              <a:t>モデルのコンセプト</a:t>
            </a:r>
            <a:endParaRPr kumimoji="1" lang="en-US" altLang="ja-JP" dirty="0"/>
          </a:p>
          <a:p>
            <a:pPr lvl="1"/>
            <a:r>
              <a:rPr kumimoji="1" lang="ja-JP" altLang="en-US" dirty="0"/>
              <a:t>低コスト・簡易的な</a:t>
            </a:r>
            <a:r>
              <a:rPr kumimoji="1" lang="en-US" altLang="ja-JP" dirty="0"/>
              <a:t>3D</a:t>
            </a:r>
            <a:r>
              <a:rPr kumimoji="1" lang="ja-JP" altLang="en-US" dirty="0"/>
              <a:t>都市モデル</a:t>
            </a:r>
            <a:r>
              <a:rPr lang="ja-JP" altLang="en-US" dirty="0"/>
              <a:t>の構築</a:t>
            </a:r>
            <a:endParaRPr lang="en-US" altLang="ja-JP" dirty="0"/>
          </a:p>
          <a:p>
            <a:pPr lvl="1"/>
            <a:r>
              <a:rPr lang="ja-JP" altLang="en-US" dirty="0"/>
              <a:t>平面投影形状＋測量によって取得した高さ（中央値）</a:t>
            </a:r>
            <a:endParaRPr lang="en-US" altLang="ja-JP" dirty="0"/>
          </a:p>
          <a:p>
            <a:pPr lvl="2"/>
            <a:r>
              <a:rPr lang="ja-JP" altLang="en-US" dirty="0"/>
              <a:t>中央値：測量した点群の高さを昇順に並べたときの中央値</a:t>
            </a:r>
            <a:endParaRPr lang="en-US" altLang="ja-JP" dirty="0"/>
          </a:p>
          <a:p>
            <a:pPr lvl="1"/>
            <a:r>
              <a:rPr lang="ja-JP" altLang="en-US" dirty="0"/>
              <a:t>軽量な</a:t>
            </a:r>
            <a:r>
              <a:rPr lang="en-US" altLang="ja-JP" dirty="0"/>
              <a:t>3D</a:t>
            </a:r>
            <a:r>
              <a:rPr lang="ja-JP" altLang="en-US" dirty="0"/>
              <a:t>モデル表現が強み</a:t>
            </a:r>
            <a:endParaRPr lang="en-US" altLang="ja-JP" dirty="0"/>
          </a:p>
        </p:txBody>
      </p:sp>
      <p:pic>
        <p:nvPicPr>
          <p:cNvPr id="5" name="図 4" descr="ダイアグラム&#10;&#10;自動的に生成された説明">
            <a:extLst>
              <a:ext uri="{FF2B5EF4-FFF2-40B4-BE49-F238E27FC236}">
                <a16:creationId xmlns:a16="http://schemas.microsoft.com/office/drawing/2014/main" id="{2530BFAC-46E4-9290-573E-E35C62C3BB57}"/>
              </a:ext>
            </a:extLst>
          </p:cNvPr>
          <p:cNvPicPr>
            <a:picLocks noChangeAspect="1"/>
          </p:cNvPicPr>
          <p:nvPr/>
        </p:nvPicPr>
        <p:blipFill>
          <a:blip r:embed="rId3"/>
          <a:stretch>
            <a:fillRect/>
          </a:stretch>
        </p:blipFill>
        <p:spPr>
          <a:xfrm>
            <a:off x="1222375" y="2798515"/>
            <a:ext cx="3349625" cy="1838572"/>
          </a:xfrm>
          <a:prstGeom prst="rect">
            <a:avLst/>
          </a:prstGeom>
        </p:spPr>
      </p:pic>
      <p:pic>
        <p:nvPicPr>
          <p:cNvPr id="7" name="図 6" descr="ダイアグラム, 設計図&#10;&#10;自動的に生成された説明">
            <a:extLst>
              <a:ext uri="{FF2B5EF4-FFF2-40B4-BE49-F238E27FC236}">
                <a16:creationId xmlns:a16="http://schemas.microsoft.com/office/drawing/2014/main" id="{A690D4C5-3ACE-A226-AEB9-B4DF4DA19125}"/>
              </a:ext>
            </a:extLst>
          </p:cNvPr>
          <p:cNvPicPr>
            <a:picLocks noChangeAspect="1"/>
          </p:cNvPicPr>
          <p:nvPr/>
        </p:nvPicPr>
        <p:blipFill>
          <a:blip r:embed="rId4"/>
          <a:stretch>
            <a:fillRect/>
          </a:stretch>
        </p:blipFill>
        <p:spPr>
          <a:xfrm>
            <a:off x="4954587" y="2656415"/>
            <a:ext cx="3349625" cy="2128873"/>
          </a:xfrm>
          <a:prstGeom prst="rect">
            <a:avLst/>
          </a:prstGeom>
        </p:spPr>
      </p:pic>
      <p:sp>
        <p:nvSpPr>
          <p:cNvPr id="8" name="テキスト ボックス 7">
            <a:extLst>
              <a:ext uri="{FF2B5EF4-FFF2-40B4-BE49-F238E27FC236}">
                <a16:creationId xmlns:a16="http://schemas.microsoft.com/office/drawing/2014/main" id="{14D47B2F-0853-5234-C93D-5388B711DBF8}"/>
              </a:ext>
            </a:extLst>
          </p:cNvPr>
          <p:cNvSpPr txBox="1"/>
          <p:nvPr/>
        </p:nvSpPr>
        <p:spPr>
          <a:xfrm>
            <a:off x="2828924" y="4711052"/>
            <a:ext cx="3486150" cy="215444"/>
          </a:xfrm>
          <a:prstGeom prst="rect">
            <a:avLst/>
          </a:prstGeom>
          <a:noFill/>
        </p:spPr>
        <p:txBody>
          <a:bodyPr wrap="square" rtlCol="0">
            <a:spAutoFit/>
          </a:bodyPr>
          <a:lstStyle/>
          <a:p>
            <a:r>
              <a:rPr kumimoji="1" lang="en-US" altLang="ja-JP" sz="800" dirty="0"/>
              <a:t>https://www.mlit.go.jp/plateau/learning/tpc03-4/#column_lod1</a:t>
            </a:r>
            <a:endParaRPr kumimoji="1" lang="ja-JP" altLang="en-US" sz="800" dirty="0"/>
          </a:p>
        </p:txBody>
      </p:sp>
    </p:spTree>
    <p:extLst>
      <p:ext uri="{BB962C8B-B14F-4D97-AF65-F5344CB8AC3E}">
        <p14:creationId xmlns:p14="http://schemas.microsoft.com/office/powerpoint/2010/main" val="24368791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A3FF04C-1267-470C-A85B-9C5849616634}"/>
              </a:ext>
            </a:extLst>
          </p:cNvPr>
          <p:cNvSpPr>
            <a:spLocks noGrp="1"/>
          </p:cNvSpPr>
          <p:nvPr>
            <p:ph type="title"/>
          </p:nvPr>
        </p:nvSpPr>
        <p:spPr/>
        <p:txBody>
          <a:bodyPr/>
          <a:lstStyle/>
          <a:p>
            <a:r>
              <a:rPr kumimoji="1" lang="ja-JP" altLang="en-US" dirty="0"/>
              <a:t>目次</a:t>
            </a:r>
          </a:p>
        </p:txBody>
      </p:sp>
      <p:sp>
        <p:nvSpPr>
          <p:cNvPr id="3" name="コンテンツ プレースホルダー 2">
            <a:extLst>
              <a:ext uri="{FF2B5EF4-FFF2-40B4-BE49-F238E27FC236}">
                <a16:creationId xmlns:a16="http://schemas.microsoft.com/office/drawing/2014/main" id="{11AD330E-AB97-A0A9-AED0-92489C2FAE4B}"/>
              </a:ext>
            </a:extLst>
          </p:cNvPr>
          <p:cNvSpPr>
            <a:spLocks noGrp="1"/>
          </p:cNvSpPr>
          <p:nvPr>
            <p:ph idx="1"/>
          </p:nvPr>
        </p:nvSpPr>
        <p:spPr/>
        <p:txBody>
          <a:bodyPr/>
          <a:lstStyle/>
          <a:p>
            <a:pPr marL="457200" indent="-457200">
              <a:buFont typeface="+mj-lt"/>
              <a:buAutoNum type="arabicPeriod"/>
            </a:pPr>
            <a:r>
              <a:rPr lang="en-US" altLang="ja-JP" dirty="0">
                <a:solidFill>
                  <a:schemeClr val="bg1">
                    <a:lumMod val="95000"/>
                  </a:schemeClr>
                </a:solidFill>
              </a:rPr>
              <a:t>Project </a:t>
            </a:r>
            <a:r>
              <a:rPr kumimoji="1" lang="en-US" altLang="ja-JP" dirty="0">
                <a:solidFill>
                  <a:schemeClr val="bg1">
                    <a:lumMod val="95000"/>
                  </a:schemeClr>
                </a:solidFill>
              </a:rPr>
              <a:t>PLATEAU</a:t>
            </a:r>
            <a:r>
              <a:rPr kumimoji="1" lang="ja-JP" altLang="en-US" dirty="0">
                <a:solidFill>
                  <a:schemeClr val="bg1">
                    <a:lumMod val="95000"/>
                  </a:schemeClr>
                </a:solidFill>
              </a:rPr>
              <a:t>の紹介</a:t>
            </a:r>
            <a:endParaRPr kumimoji="1" lang="en-US" altLang="ja-JP" dirty="0">
              <a:solidFill>
                <a:schemeClr val="bg1">
                  <a:lumMod val="95000"/>
                </a:schemeClr>
              </a:solidFill>
            </a:endParaRPr>
          </a:p>
          <a:p>
            <a:pPr marL="457200" indent="-457200">
              <a:buFont typeface="+mj-lt"/>
              <a:buAutoNum type="arabicPeriod"/>
            </a:pPr>
            <a:r>
              <a:rPr kumimoji="1" lang="ja-JP" altLang="en-US" dirty="0"/>
              <a:t>現状の課題と課題に対するアプローチ</a:t>
            </a:r>
            <a:endParaRPr kumimoji="1" lang="en-US" altLang="ja-JP" dirty="0"/>
          </a:p>
          <a:p>
            <a:pPr marL="457200" indent="-457200">
              <a:buFont typeface="+mj-lt"/>
              <a:buAutoNum type="arabicPeriod"/>
            </a:pPr>
            <a:r>
              <a:rPr lang="ja-JP" altLang="en-US" dirty="0">
                <a:solidFill>
                  <a:schemeClr val="bg1">
                    <a:lumMod val="95000"/>
                  </a:schemeClr>
                </a:solidFill>
              </a:rPr>
              <a:t>プロシージャルモデリングとは？</a:t>
            </a:r>
            <a:endParaRPr kumimoji="1" lang="en-US" altLang="ja-JP" dirty="0">
              <a:solidFill>
                <a:schemeClr val="bg1">
                  <a:lumMod val="95000"/>
                </a:schemeClr>
              </a:solidFill>
            </a:endParaRPr>
          </a:p>
          <a:p>
            <a:pPr marL="457200" indent="-457200">
              <a:buFont typeface="+mj-lt"/>
              <a:buAutoNum type="arabicPeriod"/>
            </a:pPr>
            <a:r>
              <a:rPr lang="en-US" altLang="ja-JP" dirty="0">
                <a:solidFill>
                  <a:schemeClr val="bg1">
                    <a:lumMod val="95000"/>
                  </a:schemeClr>
                </a:solidFill>
              </a:rPr>
              <a:t>Procedural PLATEAU</a:t>
            </a:r>
            <a:r>
              <a:rPr lang="ja-JP" altLang="en-US" dirty="0">
                <a:solidFill>
                  <a:schemeClr val="bg1">
                    <a:lumMod val="95000"/>
                  </a:schemeClr>
                </a:solidFill>
              </a:rPr>
              <a:t>の説明</a:t>
            </a:r>
            <a:endParaRPr lang="en-US" altLang="ja-JP" dirty="0">
              <a:solidFill>
                <a:schemeClr val="bg1">
                  <a:lumMod val="95000"/>
                </a:schemeClr>
              </a:solidFill>
            </a:endParaRPr>
          </a:p>
          <a:p>
            <a:pPr marL="457200" indent="-457200">
              <a:buFont typeface="+mj-lt"/>
              <a:buAutoNum type="arabicPeriod"/>
            </a:pPr>
            <a:r>
              <a:rPr lang="en-US" altLang="ja-JP" dirty="0">
                <a:solidFill>
                  <a:schemeClr val="bg1">
                    <a:lumMod val="95000"/>
                  </a:schemeClr>
                </a:solidFill>
              </a:rPr>
              <a:t>Blender</a:t>
            </a:r>
            <a:r>
              <a:rPr lang="ja-JP" altLang="en-US" dirty="0">
                <a:solidFill>
                  <a:schemeClr val="bg1">
                    <a:lumMod val="95000"/>
                  </a:schemeClr>
                </a:solidFill>
              </a:rPr>
              <a:t>アドオンでの手続き自動化</a:t>
            </a:r>
            <a:endParaRPr lang="en-US" altLang="ja-JP" dirty="0">
              <a:solidFill>
                <a:schemeClr val="bg1">
                  <a:lumMod val="95000"/>
                </a:schemeClr>
              </a:solidFill>
            </a:endParaRPr>
          </a:p>
          <a:p>
            <a:pPr marL="457200" indent="-457200">
              <a:buFont typeface="+mj-lt"/>
              <a:buAutoNum type="arabicPeriod"/>
            </a:pPr>
            <a:r>
              <a:rPr lang="ja-JP" altLang="en-US" dirty="0">
                <a:solidFill>
                  <a:schemeClr val="bg1">
                    <a:lumMod val="95000"/>
                  </a:schemeClr>
                </a:solidFill>
              </a:rPr>
              <a:t>ゲームエンジン上でのパフォーマンス考慮点</a:t>
            </a:r>
            <a:endParaRPr lang="en-US" altLang="ja-JP" dirty="0">
              <a:solidFill>
                <a:schemeClr val="bg1">
                  <a:lumMod val="95000"/>
                </a:schemeClr>
              </a:solidFill>
            </a:endParaRPr>
          </a:p>
          <a:p>
            <a:pPr marL="457200" indent="-457200">
              <a:buFont typeface="+mj-lt"/>
              <a:buAutoNum type="arabicPeriod"/>
            </a:pPr>
            <a:r>
              <a:rPr lang="ja-JP" altLang="en-US" dirty="0">
                <a:solidFill>
                  <a:schemeClr val="bg1">
                    <a:lumMod val="95000"/>
                  </a:schemeClr>
                </a:solidFill>
              </a:rPr>
              <a:t>まとめ</a:t>
            </a:r>
            <a:endParaRPr lang="en-US" altLang="ja-JP" dirty="0">
              <a:solidFill>
                <a:schemeClr val="bg1">
                  <a:lumMod val="95000"/>
                </a:schemeClr>
              </a:solidFill>
            </a:endParaRPr>
          </a:p>
          <a:p>
            <a:pPr marL="457200" indent="-457200">
              <a:buFont typeface="+mj-lt"/>
              <a:buAutoNum type="arabicPeriod"/>
            </a:pPr>
            <a:endParaRPr lang="en-US" altLang="ja-JP" dirty="0"/>
          </a:p>
          <a:p>
            <a:pPr lvl="1"/>
            <a:endParaRPr kumimoji="1" lang="ja-JP" altLang="en-US" dirty="0"/>
          </a:p>
        </p:txBody>
      </p:sp>
    </p:spTree>
    <p:extLst>
      <p:ext uri="{BB962C8B-B14F-4D97-AF65-F5344CB8AC3E}">
        <p14:creationId xmlns:p14="http://schemas.microsoft.com/office/powerpoint/2010/main" val="10636037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3D421E4-F60B-89AE-8F66-15A38AB0A46D}"/>
              </a:ext>
            </a:extLst>
          </p:cNvPr>
          <p:cNvSpPr>
            <a:spLocks noGrp="1"/>
          </p:cNvSpPr>
          <p:nvPr>
            <p:ph type="title"/>
          </p:nvPr>
        </p:nvSpPr>
        <p:spPr/>
        <p:txBody>
          <a:bodyPr/>
          <a:lstStyle/>
          <a:p>
            <a:r>
              <a:rPr lang="ja-JP" altLang="en-US" dirty="0"/>
              <a:t>建物データの課題</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EAE34BDF-4575-697C-6724-D9C7D9D3E7B2}"/>
                  </a:ext>
                </a:extLst>
              </p:cNvPr>
              <p:cNvSpPr>
                <a:spLocks noGrp="1"/>
              </p:cNvSpPr>
              <p:nvPr>
                <p:ph idx="1"/>
              </p:nvPr>
            </p:nvSpPr>
            <p:spPr/>
            <p:txBody>
              <a:bodyPr/>
              <a:lstStyle/>
              <a:p>
                <a:r>
                  <a:rPr lang="en-US" altLang="ja-JP" dirty="0"/>
                  <a:t>LOD2</a:t>
                </a:r>
                <a:r>
                  <a:rPr lang="ja-JP" altLang="en-US" dirty="0"/>
                  <a:t>の整備範囲</a:t>
                </a:r>
                <a:endParaRPr lang="en-US" altLang="ja-JP" dirty="0"/>
              </a:p>
              <a:p>
                <a:pPr lvl="1"/>
                <a:r>
                  <a:rPr lang="ja-JP" altLang="en-US" dirty="0"/>
                  <a:t>東京</a:t>
                </a:r>
                <a:r>
                  <a:rPr lang="en-US" altLang="ja-JP" dirty="0"/>
                  <a:t>23</a:t>
                </a:r>
                <a:r>
                  <a:rPr lang="ja-JP" altLang="en-US" dirty="0"/>
                  <a:t>区</a:t>
                </a:r>
                <a:r>
                  <a:rPr lang="en-US" altLang="ja-JP" dirty="0"/>
                  <a:t>(2020</a:t>
                </a:r>
                <a:r>
                  <a:rPr lang="ja-JP" altLang="en-US" dirty="0"/>
                  <a:t>年度</a:t>
                </a:r>
                <a:r>
                  <a:rPr lang="en-US" altLang="ja-JP" dirty="0"/>
                  <a:t>)</a:t>
                </a:r>
              </a:p>
              <a:p>
                <a:pPr lvl="2"/>
                <a:r>
                  <a:rPr lang="en-US" altLang="ja-JP" dirty="0"/>
                  <a:t>LOD1</a:t>
                </a:r>
                <a:r>
                  <a:rPr lang="ja-JP" altLang="en-US" dirty="0"/>
                  <a:t>（全範囲）</a:t>
                </a:r>
                <a:r>
                  <a:rPr lang="en-US" altLang="ja-JP" dirty="0"/>
                  <a:t>: 627.57</a:t>
                </a:r>
                <a14:m>
                  <m:oMath xmlns:m="http://schemas.openxmlformats.org/officeDocument/2006/math">
                    <m:r>
                      <a:rPr lang="en-US" altLang="ja-JP" b="0" i="1" smtClean="0">
                        <a:latin typeface="Cambria Math" panose="02040503050406030204" pitchFamily="18" charset="0"/>
                      </a:rPr>
                      <m:t>𝑘</m:t>
                    </m:r>
                    <m:sSup>
                      <m:sSupPr>
                        <m:ctrlPr>
                          <a:rPr lang="en-US" altLang="ja-JP" b="0" i="1" smtClean="0">
                            <a:latin typeface="Cambria Math" panose="02040503050406030204" pitchFamily="18" charset="0"/>
                          </a:rPr>
                        </m:ctrlPr>
                      </m:sSupPr>
                      <m:e>
                        <m:r>
                          <a:rPr lang="en-US" altLang="ja-JP" b="0" i="1" smtClean="0">
                            <a:latin typeface="Cambria Math" panose="02040503050406030204" pitchFamily="18" charset="0"/>
                          </a:rPr>
                          <m:t>𝑚</m:t>
                        </m:r>
                      </m:e>
                      <m:sup>
                        <m:r>
                          <a:rPr lang="en-US" altLang="ja-JP" b="0" i="1" smtClean="0">
                            <a:latin typeface="Cambria Math" panose="02040503050406030204" pitchFamily="18" charset="0"/>
                          </a:rPr>
                          <m:t>2</m:t>
                        </m:r>
                      </m:sup>
                    </m:sSup>
                  </m:oMath>
                </a14:m>
                <a:endParaRPr lang="en-US" altLang="ja-JP" dirty="0"/>
              </a:p>
              <a:p>
                <a:pPr lvl="2"/>
                <a:r>
                  <a:rPr lang="en-US" altLang="ja-JP" dirty="0"/>
                  <a:t>LOD2</a:t>
                </a:r>
                <a:r>
                  <a:rPr lang="ja-JP" altLang="en-US" dirty="0"/>
                  <a:t>（ピンク）</a:t>
                </a:r>
                <a:r>
                  <a:rPr lang="en-US" altLang="ja-JP" dirty="0"/>
                  <a:t>: 32.02</a:t>
                </a:r>
                <a14:m>
                  <m:oMath xmlns:m="http://schemas.openxmlformats.org/officeDocument/2006/math">
                    <m:r>
                      <a:rPr lang="en-US" altLang="ja-JP" b="0" i="1" smtClean="0">
                        <a:latin typeface="Cambria Math" panose="02040503050406030204" pitchFamily="18" charset="0"/>
                      </a:rPr>
                      <m:t>𝑘</m:t>
                    </m:r>
                    <m:sSup>
                      <m:sSupPr>
                        <m:ctrlPr>
                          <a:rPr lang="en-US" altLang="ja-JP" b="0" i="1" smtClean="0">
                            <a:latin typeface="Cambria Math" panose="02040503050406030204" pitchFamily="18" charset="0"/>
                          </a:rPr>
                        </m:ctrlPr>
                      </m:sSupPr>
                      <m:e>
                        <m:r>
                          <a:rPr lang="en-US" altLang="ja-JP" b="0" i="1" smtClean="0">
                            <a:latin typeface="Cambria Math" panose="02040503050406030204" pitchFamily="18" charset="0"/>
                          </a:rPr>
                          <m:t>𝑚</m:t>
                        </m:r>
                      </m:e>
                      <m:sup>
                        <m:r>
                          <a:rPr lang="en-US" altLang="ja-JP" b="0" i="1" smtClean="0">
                            <a:latin typeface="Cambria Math" panose="02040503050406030204" pitchFamily="18" charset="0"/>
                          </a:rPr>
                          <m:t>2</m:t>
                        </m:r>
                      </m:sup>
                    </m:sSup>
                  </m:oMath>
                </a14:m>
                <a:endParaRPr lang="en-US" altLang="ja-JP" dirty="0"/>
              </a:p>
              <a:p>
                <a:pPr lvl="1"/>
                <a:r>
                  <a:rPr lang="ja-JP" altLang="en-US" dirty="0"/>
                  <a:t>他の自治体も同様の傾向</a:t>
                </a:r>
                <a:endParaRPr lang="en-US" altLang="ja-JP" dirty="0"/>
              </a:p>
              <a:p>
                <a:pPr lvl="2"/>
                <a:r>
                  <a:rPr lang="ja-JP" altLang="en-US" dirty="0"/>
                  <a:t>より狭い場合も</a:t>
                </a:r>
                <a:endParaRPr lang="en-US" altLang="ja-JP" dirty="0"/>
              </a:p>
              <a:p>
                <a:endParaRPr lang="en-US" altLang="ja-JP" dirty="0"/>
              </a:p>
            </p:txBody>
          </p:sp>
        </mc:Choice>
        <mc:Fallback xmlns="">
          <p:sp>
            <p:nvSpPr>
              <p:cNvPr id="3" name="コンテンツ プレースホルダー 2">
                <a:extLst>
                  <a:ext uri="{FF2B5EF4-FFF2-40B4-BE49-F238E27FC236}">
                    <a16:creationId xmlns:a16="http://schemas.microsoft.com/office/drawing/2014/main" id="{EAE34BDF-4575-697C-6724-D9C7D9D3E7B2}"/>
                  </a:ext>
                </a:extLst>
              </p:cNvPr>
              <p:cNvSpPr>
                <a:spLocks noGrp="1" noRot="1" noChangeAspect="1" noMove="1" noResize="1" noEditPoints="1" noAdjustHandles="1" noChangeArrowheads="1" noChangeShapeType="1" noTextEdit="1"/>
              </p:cNvSpPr>
              <p:nvPr>
                <p:ph idx="1"/>
              </p:nvPr>
            </p:nvSpPr>
            <p:spPr>
              <a:blipFill>
                <a:blip r:embed="rId3"/>
                <a:stretch>
                  <a:fillRect l="-667"/>
                </a:stretch>
              </a:blipFill>
            </p:spPr>
            <p:txBody>
              <a:bodyPr/>
              <a:lstStyle/>
              <a:p>
                <a:r>
                  <a:rPr lang="ja-JP" altLang="en-US">
                    <a:noFill/>
                  </a:rPr>
                  <a:t> </a:t>
                </a:r>
              </a:p>
            </p:txBody>
          </p:sp>
        </mc:Fallback>
      </mc:AlternateContent>
      <p:pic>
        <p:nvPicPr>
          <p:cNvPr id="5" name="図 4" descr="ダイアグラム&#10;&#10;低い精度で自動的に生成された説明">
            <a:extLst>
              <a:ext uri="{FF2B5EF4-FFF2-40B4-BE49-F238E27FC236}">
                <a16:creationId xmlns:a16="http://schemas.microsoft.com/office/drawing/2014/main" id="{A3B166F9-AB2F-30C9-7CB5-A1F045F76CF8}"/>
              </a:ext>
            </a:extLst>
          </p:cNvPr>
          <p:cNvPicPr>
            <a:picLocks noChangeAspect="1"/>
          </p:cNvPicPr>
          <p:nvPr/>
        </p:nvPicPr>
        <p:blipFill>
          <a:blip r:embed="rId4"/>
          <a:stretch>
            <a:fillRect/>
          </a:stretch>
        </p:blipFill>
        <p:spPr>
          <a:xfrm>
            <a:off x="4211694" y="617084"/>
            <a:ext cx="4868806" cy="3442133"/>
          </a:xfrm>
          <a:prstGeom prst="rect">
            <a:avLst/>
          </a:prstGeom>
        </p:spPr>
      </p:pic>
      <p:sp>
        <p:nvSpPr>
          <p:cNvPr id="6" name="テキスト ボックス 5">
            <a:extLst>
              <a:ext uri="{FF2B5EF4-FFF2-40B4-BE49-F238E27FC236}">
                <a16:creationId xmlns:a16="http://schemas.microsoft.com/office/drawing/2014/main" id="{4A7ADFAC-C510-6C66-3A33-95E9BA9FE470}"/>
              </a:ext>
            </a:extLst>
          </p:cNvPr>
          <p:cNvSpPr txBox="1"/>
          <p:nvPr/>
        </p:nvSpPr>
        <p:spPr>
          <a:xfrm>
            <a:off x="5055422" y="4059217"/>
            <a:ext cx="3181350" cy="215444"/>
          </a:xfrm>
          <a:prstGeom prst="rect">
            <a:avLst/>
          </a:prstGeom>
          <a:noFill/>
        </p:spPr>
        <p:txBody>
          <a:bodyPr wrap="square" rtlCol="0">
            <a:spAutoFit/>
          </a:bodyPr>
          <a:lstStyle/>
          <a:p>
            <a:r>
              <a:rPr kumimoji="1" lang="en-US" altLang="ja-JP" sz="800" dirty="0"/>
              <a:t>https://www.geospatial.jp/ckan/dataset/plateau-tokyo23ku</a:t>
            </a:r>
            <a:endParaRPr kumimoji="1" lang="ja-JP" altLang="en-US" sz="800" dirty="0"/>
          </a:p>
        </p:txBody>
      </p:sp>
      <p:sp>
        <p:nvSpPr>
          <p:cNvPr id="7" name="テキスト ボックス 6">
            <a:extLst>
              <a:ext uri="{FF2B5EF4-FFF2-40B4-BE49-F238E27FC236}">
                <a16:creationId xmlns:a16="http://schemas.microsoft.com/office/drawing/2014/main" id="{88AF7053-24CC-063E-10F5-BFBFCA95BE1D}"/>
              </a:ext>
            </a:extLst>
          </p:cNvPr>
          <p:cNvSpPr txBox="1"/>
          <p:nvPr/>
        </p:nvSpPr>
        <p:spPr>
          <a:xfrm>
            <a:off x="807390" y="3443895"/>
            <a:ext cx="3054114" cy="338554"/>
          </a:xfrm>
          <a:prstGeom prst="rect">
            <a:avLst/>
          </a:prstGeom>
          <a:noFill/>
        </p:spPr>
        <p:txBody>
          <a:bodyPr wrap="square" rtlCol="0">
            <a:spAutoFit/>
          </a:bodyPr>
          <a:lstStyle/>
          <a:p>
            <a:r>
              <a:rPr kumimoji="1" lang="ja-JP" altLang="en-US" sz="1600" u="sng" dirty="0"/>
              <a:t>テクスチャのない建物が大多数</a:t>
            </a:r>
          </a:p>
        </p:txBody>
      </p:sp>
    </p:spTree>
    <p:extLst>
      <p:ext uri="{BB962C8B-B14F-4D97-AF65-F5344CB8AC3E}">
        <p14:creationId xmlns:p14="http://schemas.microsoft.com/office/powerpoint/2010/main" val="7929616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D84FF4E-71B2-506D-80DF-6FBD0E943EA8}"/>
              </a:ext>
            </a:extLst>
          </p:cNvPr>
          <p:cNvSpPr>
            <a:spLocks noGrp="1"/>
          </p:cNvSpPr>
          <p:nvPr>
            <p:ph type="title"/>
          </p:nvPr>
        </p:nvSpPr>
        <p:spPr/>
        <p:txBody>
          <a:bodyPr/>
          <a:lstStyle/>
          <a:p>
            <a:r>
              <a:rPr lang="ja-JP" altLang="en-US" dirty="0"/>
              <a:t>はじめに</a:t>
            </a:r>
            <a:endParaRPr kumimoji="1" lang="ja-JP" altLang="en-US" dirty="0"/>
          </a:p>
        </p:txBody>
      </p:sp>
      <p:sp>
        <p:nvSpPr>
          <p:cNvPr id="3" name="コンテンツ プレースホルダー 2">
            <a:extLst>
              <a:ext uri="{FF2B5EF4-FFF2-40B4-BE49-F238E27FC236}">
                <a16:creationId xmlns:a16="http://schemas.microsoft.com/office/drawing/2014/main" id="{C0BB57F1-72C8-9ADD-DF6D-5AC98FAEB10B}"/>
              </a:ext>
            </a:extLst>
          </p:cNvPr>
          <p:cNvSpPr>
            <a:spLocks noGrp="1"/>
          </p:cNvSpPr>
          <p:nvPr>
            <p:ph idx="1"/>
          </p:nvPr>
        </p:nvSpPr>
        <p:spPr/>
        <p:txBody>
          <a:bodyPr/>
          <a:lstStyle/>
          <a:p>
            <a:r>
              <a:rPr kumimoji="1" lang="ja-JP" altLang="en-US" dirty="0"/>
              <a:t>大道 博文</a:t>
            </a:r>
            <a:endParaRPr kumimoji="1" lang="en-US" altLang="ja-JP" dirty="0"/>
          </a:p>
          <a:p>
            <a:pPr lvl="1"/>
            <a:r>
              <a:rPr lang="ja-JP" altLang="en-US" dirty="0"/>
              <a:t>シリコンスタジオ株式会社</a:t>
            </a:r>
            <a:endParaRPr lang="en-US" altLang="ja-JP" dirty="0"/>
          </a:p>
          <a:p>
            <a:pPr lvl="2"/>
            <a:r>
              <a:rPr kumimoji="1" lang="en-US" altLang="ja-JP" dirty="0"/>
              <a:t>2021</a:t>
            </a:r>
            <a:r>
              <a:rPr kumimoji="1" lang="ja-JP" altLang="en-US" dirty="0"/>
              <a:t>年新卒入社</a:t>
            </a:r>
            <a:endParaRPr kumimoji="1" lang="en-US" altLang="ja-JP" dirty="0"/>
          </a:p>
          <a:p>
            <a:pPr lvl="2"/>
            <a:r>
              <a:rPr kumimoji="1" lang="ja-JP" altLang="en-US" dirty="0"/>
              <a:t>研究開発室所属</a:t>
            </a:r>
            <a:endParaRPr kumimoji="1" lang="en-US" altLang="ja-JP" dirty="0"/>
          </a:p>
          <a:p>
            <a:pPr lvl="2"/>
            <a:r>
              <a:rPr kumimoji="1" lang="en-US" altLang="ja-JP" dirty="0"/>
              <a:t>PLATEAU</a:t>
            </a:r>
            <a:r>
              <a:rPr kumimoji="1" lang="ja-JP" altLang="en-US" dirty="0"/>
              <a:t>を活用した研究プロジェクトの開発・検証に従事</a:t>
            </a:r>
          </a:p>
        </p:txBody>
      </p:sp>
      <p:pic>
        <p:nvPicPr>
          <p:cNvPr id="7" name="図 6" descr="挿絵 が含まれている画像&#10;&#10;自動的に生成された説明">
            <a:extLst>
              <a:ext uri="{FF2B5EF4-FFF2-40B4-BE49-F238E27FC236}">
                <a16:creationId xmlns:a16="http://schemas.microsoft.com/office/drawing/2014/main" id="{AB2B9975-10ED-AC71-0158-B58EFD41CFA2}"/>
              </a:ext>
            </a:extLst>
          </p:cNvPr>
          <p:cNvPicPr>
            <a:picLocks noChangeAspect="1"/>
          </p:cNvPicPr>
          <p:nvPr/>
        </p:nvPicPr>
        <p:blipFill>
          <a:blip r:embed="rId3"/>
          <a:stretch>
            <a:fillRect/>
          </a:stretch>
        </p:blipFill>
        <p:spPr>
          <a:xfrm>
            <a:off x="2540158" y="2997200"/>
            <a:ext cx="1669891" cy="1669891"/>
          </a:xfrm>
          <a:prstGeom prst="rect">
            <a:avLst/>
          </a:prstGeom>
        </p:spPr>
      </p:pic>
      <p:pic>
        <p:nvPicPr>
          <p:cNvPr id="9" name="図 8" descr="抽象, 挿絵 が含まれている画像&#10;&#10;自動的に生成された説明">
            <a:extLst>
              <a:ext uri="{FF2B5EF4-FFF2-40B4-BE49-F238E27FC236}">
                <a16:creationId xmlns:a16="http://schemas.microsoft.com/office/drawing/2014/main" id="{982FE94E-E8F6-2790-1594-585130FB3BFF}"/>
              </a:ext>
            </a:extLst>
          </p:cNvPr>
          <p:cNvPicPr>
            <a:picLocks noChangeAspect="1"/>
          </p:cNvPicPr>
          <p:nvPr/>
        </p:nvPicPr>
        <p:blipFill>
          <a:blip r:embed="rId4"/>
          <a:stretch>
            <a:fillRect/>
          </a:stretch>
        </p:blipFill>
        <p:spPr>
          <a:xfrm>
            <a:off x="4933953" y="2997200"/>
            <a:ext cx="1669891" cy="1669891"/>
          </a:xfrm>
          <a:prstGeom prst="rect">
            <a:avLst/>
          </a:prstGeom>
        </p:spPr>
      </p:pic>
      <p:sp>
        <p:nvSpPr>
          <p:cNvPr id="10" name="テキスト ボックス 9">
            <a:extLst>
              <a:ext uri="{FF2B5EF4-FFF2-40B4-BE49-F238E27FC236}">
                <a16:creationId xmlns:a16="http://schemas.microsoft.com/office/drawing/2014/main" id="{DD5F271F-9434-A6C3-02A6-C273EDBC244C}"/>
              </a:ext>
            </a:extLst>
          </p:cNvPr>
          <p:cNvSpPr txBox="1"/>
          <p:nvPr/>
        </p:nvSpPr>
        <p:spPr>
          <a:xfrm>
            <a:off x="7620000" y="4530613"/>
            <a:ext cx="1454150" cy="276999"/>
          </a:xfrm>
          <a:prstGeom prst="rect">
            <a:avLst/>
          </a:prstGeom>
          <a:noFill/>
        </p:spPr>
        <p:txBody>
          <a:bodyPr wrap="square" rtlCol="0">
            <a:spAutoFit/>
          </a:bodyPr>
          <a:lstStyle/>
          <a:p>
            <a:r>
              <a:rPr kumimoji="1" lang="ja-JP" altLang="en-US" sz="1200" dirty="0"/>
              <a:t>講演資料公開予定</a:t>
            </a:r>
          </a:p>
        </p:txBody>
      </p:sp>
    </p:spTree>
    <p:extLst>
      <p:ext uri="{BB962C8B-B14F-4D97-AF65-F5344CB8AC3E}">
        <p14:creationId xmlns:p14="http://schemas.microsoft.com/office/powerpoint/2010/main" val="33735732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2629B84-32AF-E994-D6E0-43650B295D51}"/>
              </a:ext>
            </a:extLst>
          </p:cNvPr>
          <p:cNvSpPr>
            <a:spLocks noGrp="1"/>
          </p:cNvSpPr>
          <p:nvPr>
            <p:ph type="title"/>
          </p:nvPr>
        </p:nvSpPr>
        <p:spPr/>
        <p:txBody>
          <a:bodyPr/>
          <a:lstStyle/>
          <a:p>
            <a:r>
              <a:rPr kumimoji="1" lang="ja-JP" altLang="en-US" dirty="0"/>
              <a:t>実際の建物データの整備状況</a:t>
            </a:r>
            <a:r>
              <a:rPr lang="ja-JP" altLang="en-US" dirty="0"/>
              <a:t>（渋谷区）</a:t>
            </a:r>
            <a:endParaRPr kumimoji="1" lang="ja-JP" altLang="en-US" dirty="0"/>
          </a:p>
        </p:txBody>
      </p:sp>
      <p:pic>
        <p:nvPicPr>
          <p:cNvPr id="6" name="図 5" descr="雪, 屋外, 覆い, スキー が含まれている画像&#10;&#10;自動的に生成された説明">
            <a:extLst>
              <a:ext uri="{FF2B5EF4-FFF2-40B4-BE49-F238E27FC236}">
                <a16:creationId xmlns:a16="http://schemas.microsoft.com/office/drawing/2014/main" id="{E542FF37-6E7B-7F9A-665F-06FFB0E4A2DB}"/>
              </a:ext>
            </a:extLst>
          </p:cNvPr>
          <p:cNvPicPr>
            <a:picLocks noChangeAspect="1"/>
          </p:cNvPicPr>
          <p:nvPr/>
        </p:nvPicPr>
        <p:blipFill>
          <a:blip r:embed="rId3"/>
          <a:stretch>
            <a:fillRect/>
          </a:stretch>
        </p:blipFill>
        <p:spPr>
          <a:xfrm>
            <a:off x="412310" y="616315"/>
            <a:ext cx="8320956" cy="4060800"/>
          </a:xfrm>
          <a:prstGeom prst="rect">
            <a:avLst/>
          </a:prstGeom>
        </p:spPr>
      </p:pic>
      <p:pic>
        <p:nvPicPr>
          <p:cNvPr id="4" name="図 3" descr="ダイアグラム&#10;&#10;低い精度で自動的に生成された説明">
            <a:extLst>
              <a:ext uri="{FF2B5EF4-FFF2-40B4-BE49-F238E27FC236}">
                <a16:creationId xmlns:a16="http://schemas.microsoft.com/office/drawing/2014/main" id="{28F08EEB-9350-24FB-ACE9-F8693E8FBD7A}"/>
              </a:ext>
            </a:extLst>
          </p:cNvPr>
          <p:cNvPicPr>
            <a:picLocks noChangeAspect="1"/>
          </p:cNvPicPr>
          <p:nvPr/>
        </p:nvPicPr>
        <p:blipFill>
          <a:blip r:embed="rId4"/>
          <a:stretch>
            <a:fillRect/>
          </a:stretch>
        </p:blipFill>
        <p:spPr>
          <a:xfrm>
            <a:off x="6909733" y="616314"/>
            <a:ext cx="2234267" cy="1579575"/>
          </a:xfrm>
          <a:prstGeom prst="rect">
            <a:avLst/>
          </a:prstGeom>
        </p:spPr>
      </p:pic>
      <p:sp>
        <p:nvSpPr>
          <p:cNvPr id="8" name="楕円 7">
            <a:extLst>
              <a:ext uri="{FF2B5EF4-FFF2-40B4-BE49-F238E27FC236}">
                <a16:creationId xmlns:a16="http://schemas.microsoft.com/office/drawing/2014/main" id="{2E374D0F-279F-244E-CE31-C9F441F07869}"/>
              </a:ext>
            </a:extLst>
          </p:cNvPr>
          <p:cNvSpPr/>
          <p:nvPr/>
        </p:nvSpPr>
        <p:spPr>
          <a:xfrm>
            <a:off x="7785100" y="1427532"/>
            <a:ext cx="101600" cy="117899"/>
          </a:xfrm>
          <a:prstGeom prst="ellipse">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DA5601B8-CDAE-7CC6-2B99-1D5FAF23357B}"/>
              </a:ext>
            </a:extLst>
          </p:cNvPr>
          <p:cNvSpPr txBox="1"/>
          <p:nvPr/>
        </p:nvSpPr>
        <p:spPr>
          <a:xfrm>
            <a:off x="3702050" y="4677884"/>
            <a:ext cx="1739900" cy="215444"/>
          </a:xfrm>
          <a:prstGeom prst="rect">
            <a:avLst/>
          </a:prstGeom>
          <a:noFill/>
        </p:spPr>
        <p:txBody>
          <a:bodyPr wrap="square" rtlCol="0">
            <a:spAutoFit/>
          </a:bodyPr>
          <a:lstStyle/>
          <a:p>
            <a:r>
              <a:rPr kumimoji="1" lang="en-US" altLang="ja-JP" sz="800" dirty="0"/>
              <a:t>https://plateauview.mlit.go.jp/</a:t>
            </a:r>
            <a:endParaRPr kumimoji="1" lang="ja-JP" altLang="en-US" sz="800" dirty="0"/>
          </a:p>
        </p:txBody>
      </p:sp>
    </p:spTree>
    <p:extLst>
      <p:ext uri="{BB962C8B-B14F-4D97-AF65-F5344CB8AC3E}">
        <p14:creationId xmlns:p14="http://schemas.microsoft.com/office/powerpoint/2010/main" val="4501731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2629B84-32AF-E994-D6E0-43650B295D51}"/>
              </a:ext>
            </a:extLst>
          </p:cNvPr>
          <p:cNvSpPr>
            <a:spLocks noGrp="1"/>
          </p:cNvSpPr>
          <p:nvPr>
            <p:ph type="title"/>
          </p:nvPr>
        </p:nvSpPr>
        <p:spPr/>
        <p:txBody>
          <a:bodyPr/>
          <a:lstStyle/>
          <a:p>
            <a:r>
              <a:rPr kumimoji="1" lang="ja-JP" altLang="en-US" dirty="0"/>
              <a:t>実際の建物データの整備状況</a:t>
            </a:r>
            <a:r>
              <a:rPr lang="ja-JP" altLang="en-US" dirty="0"/>
              <a:t>（渋谷区）</a:t>
            </a:r>
            <a:endParaRPr kumimoji="1" lang="ja-JP" altLang="en-US" dirty="0"/>
          </a:p>
        </p:txBody>
      </p:sp>
      <p:pic>
        <p:nvPicPr>
          <p:cNvPr id="6" name="図 5" descr="雪, 屋外, 覆い, スキー が含まれている画像&#10;&#10;自動的に生成された説明">
            <a:extLst>
              <a:ext uri="{FF2B5EF4-FFF2-40B4-BE49-F238E27FC236}">
                <a16:creationId xmlns:a16="http://schemas.microsoft.com/office/drawing/2014/main" id="{E542FF37-6E7B-7F9A-665F-06FFB0E4A2DB}"/>
              </a:ext>
            </a:extLst>
          </p:cNvPr>
          <p:cNvPicPr>
            <a:picLocks noChangeAspect="1"/>
          </p:cNvPicPr>
          <p:nvPr/>
        </p:nvPicPr>
        <p:blipFill>
          <a:blip r:embed="rId3"/>
          <a:stretch>
            <a:fillRect/>
          </a:stretch>
        </p:blipFill>
        <p:spPr>
          <a:xfrm>
            <a:off x="412310" y="616315"/>
            <a:ext cx="8320956" cy="4060800"/>
          </a:xfrm>
          <a:prstGeom prst="rect">
            <a:avLst/>
          </a:prstGeom>
        </p:spPr>
      </p:pic>
      <p:pic>
        <p:nvPicPr>
          <p:cNvPr id="4" name="図 3" descr="ダイアグラム&#10;&#10;低い精度で自動的に生成された説明">
            <a:extLst>
              <a:ext uri="{FF2B5EF4-FFF2-40B4-BE49-F238E27FC236}">
                <a16:creationId xmlns:a16="http://schemas.microsoft.com/office/drawing/2014/main" id="{28F08EEB-9350-24FB-ACE9-F8693E8FBD7A}"/>
              </a:ext>
            </a:extLst>
          </p:cNvPr>
          <p:cNvPicPr>
            <a:picLocks noChangeAspect="1"/>
          </p:cNvPicPr>
          <p:nvPr/>
        </p:nvPicPr>
        <p:blipFill>
          <a:blip r:embed="rId4"/>
          <a:stretch>
            <a:fillRect/>
          </a:stretch>
        </p:blipFill>
        <p:spPr>
          <a:xfrm>
            <a:off x="6909733" y="616314"/>
            <a:ext cx="2234267" cy="1579575"/>
          </a:xfrm>
          <a:prstGeom prst="rect">
            <a:avLst/>
          </a:prstGeom>
        </p:spPr>
      </p:pic>
      <p:sp>
        <p:nvSpPr>
          <p:cNvPr id="8" name="楕円 7">
            <a:extLst>
              <a:ext uri="{FF2B5EF4-FFF2-40B4-BE49-F238E27FC236}">
                <a16:creationId xmlns:a16="http://schemas.microsoft.com/office/drawing/2014/main" id="{2E374D0F-279F-244E-CE31-C9F441F07869}"/>
              </a:ext>
            </a:extLst>
          </p:cNvPr>
          <p:cNvSpPr/>
          <p:nvPr/>
        </p:nvSpPr>
        <p:spPr>
          <a:xfrm>
            <a:off x="7785100" y="1427532"/>
            <a:ext cx="101600" cy="117899"/>
          </a:xfrm>
          <a:prstGeom prst="ellipse">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DA5601B8-CDAE-7CC6-2B99-1D5FAF23357B}"/>
              </a:ext>
            </a:extLst>
          </p:cNvPr>
          <p:cNvSpPr txBox="1"/>
          <p:nvPr/>
        </p:nvSpPr>
        <p:spPr>
          <a:xfrm>
            <a:off x="3702050" y="4677884"/>
            <a:ext cx="1739900" cy="215444"/>
          </a:xfrm>
          <a:prstGeom prst="rect">
            <a:avLst/>
          </a:prstGeom>
          <a:noFill/>
        </p:spPr>
        <p:txBody>
          <a:bodyPr wrap="square" rtlCol="0">
            <a:spAutoFit/>
          </a:bodyPr>
          <a:lstStyle/>
          <a:p>
            <a:r>
              <a:rPr kumimoji="1" lang="en-US" altLang="ja-JP" sz="800" dirty="0"/>
              <a:t>https://plateauview.mlit.go.jp/</a:t>
            </a:r>
            <a:endParaRPr kumimoji="1" lang="ja-JP" altLang="en-US" sz="800" dirty="0"/>
          </a:p>
        </p:txBody>
      </p:sp>
      <p:cxnSp>
        <p:nvCxnSpPr>
          <p:cNvPr id="5" name="直線矢印コネクタ 4">
            <a:extLst>
              <a:ext uri="{FF2B5EF4-FFF2-40B4-BE49-F238E27FC236}">
                <a16:creationId xmlns:a16="http://schemas.microsoft.com/office/drawing/2014/main" id="{B33B776E-D33B-4AAC-F95E-2FBC808D009B}"/>
              </a:ext>
            </a:extLst>
          </p:cNvPr>
          <p:cNvCxnSpPr>
            <a:cxnSpLocks/>
            <a:stCxn id="7" idx="0"/>
          </p:cNvCxnSpPr>
          <p:nvPr/>
        </p:nvCxnSpPr>
        <p:spPr>
          <a:xfrm flipV="1">
            <a:off x="682185" y="2020477"/>
            <a:ext cx="564710" cy="743340"/>
          </a:xfrm>
          <a:prstGeom prst="straightConnector1">
            <a:avLst/>
          </a:prstGeom>
          <a:ln w="28575">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7" name="テキスト ボックス 6">
            <a:extLst>
              <a:ext uri="{FF2B5EF4-FFF2-40B4-BE49-F238E27FC236}">
                <a16:creationId xmlns:a16="http://schemas.microsoft.com/office/drawing/2014/main" id="{1C0596EC-0AEC-9CE3-DDEE-880F5BD2BE22}"/>
              </a:ext>
            </a:extLst>
          </p:cNvPr>
          <p:cNvSpPr txBox="1"/>
          <p:nvPr/>
        </p:nvSpPr>
        <p:spPr>
          <a:xfrm>
            <a:off x="437710" y="2763817"/>
            <a:ext cx="488950" cy="215444"/>
          </a:xfrm>
          <a:prstGeom prst="rect">
            <a:avLst/>
          </a:prstGeom>
          <a:solidFill>
            <a:schemeClr val="bg1"/>
          </a:solidFill>
          <a:ln w="28575">
            <a:solidFill>
              <a:srgbClr val="FF0000"/>
            </a:solidFill>
          </a:ln>
        </p:spPr>
        <p:txBody>
          <a:bodyPr wrap="square" rtlCol="0">
            <a:spAutoFit/>
          </a:bodyPr>
          <a:lstStyle/>
          <a:p>
            <a:pPr algn="ctr"/>
            <a:r>
              <a:rPr kumimoji="1" lang="en-US" altLang="ja-JP" sz="800" dirty="0"/>
              <a:t>LOD1</a:t>
            </a:r>
            <a:endParaRPr kumimoji="1" lang="ja-JP" altLang="en-US" sz="800" dirty="0"/>
          </a:p>
        </p:txBody>
      </p:sp>
      <p:cxnSp>
        <p:nvCxnSpPr>
          <p:cNvPr id="11" name="直線矢印コネクタ 10">
            <a:extLst>
              <a:ext uri="{FF2B5EF4-FFF2-40B4-BE49-F238E27FC236}">
                <a16:creationId xmlns:a16="http://schemas.microsoft.com/office/drawing/2014/main" id="{B3F03567-AC91-12B2-5419-D46E2081DDCE}"/>
              </a:ext>
            </a:extLst>
          </p:cNvPr>
          <p:cNvCxnSpPr>
            <a:cxnSpLocks/>
            <a:stCxn id="7" idx="2"/>
          </p:cNvCxnSpPr>
          <p:nvPr/>
        </p:nvCxnSpPr>
        <p:spPr>
          <a:xfrm>
            <a:off x="682185" y="2979261"/>
            <a:ext cx="3096065" cy="984834"/>
          </a:xfrm>
          <a:prstGeom prst="straightConnector1">
            <a:avLst/>
          </a:prstGeom>
          <a:ln w="28575">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16" name="テキスト ボックス 15">
            <a:extLst>
              <a:ext uri="{FF2B5EF4-FFF2-40B4-BE49-F238E27FC236}">
                <a16:creationId xmlns:a16="http://schemas.microsoft.com/office/drawing/2014/main" id="{C5D706EC-73EE-9402-3D20-64B2572C3B6A}"/>
              </a:ext>
            </a:extLst>
          </p:cNvPr>
          <p:cNvSpPr txBox="1"/>
          <p:nvPr/>
        </p:nvSpPr>
        <p:spPr>
          <a:xfrm>
            <a:off x="757945" y="4007333"/>
            <a:ext cx="488950" cy="215444"/>
          </a:xfrm>
          <a:prstGeom prst="rect">
            <a:avLst/>
          </a:prstGeom>
          <a:solidFill>
            <a:schemeClr val="bg1"/>
          </a:solidFill>
          <a:ln w="28575">
            <a:solidFill>
              <a:srgbClr val="00B050"/>
            </a:solidFill>
          </a:ln>
        </p:spPr>
        <p:txBody>
          <a:bodyPr wrap="square" rtlCol="0">
            <a:spAutoFit/>
          </a:bodyPr>
          <a:lstStyle/>
          <a:p>
            <a:pPr algn="ctr"/>
            <a:r>
              <a:rPr kumimoji="1" lang="en-US" altLang="ja-JP" sz="800" dirty="0"/>
              <a:t>LOD2</a:t>
            </a:r>
            <a:endParaRPr kumimoji="1" lang="ja-JP" altLang="en-US" sz="800" dirty="0"/>
          </a:p>
        </p:txBody>
      </p:sp>
      <p:cxnSp>
        <p:nvCxnSpPr>
          <p:cNvPr id="17" name="直線矢印コネクタ 16">
            <a:extLst>
              <a:ext uri="{FF2B5EF4-FFF2-40B4-BE49-F238E27FC236}">
                <a16:creationId xmlns:a16="http://schemas.microsoft.com/office/drawing/2014/main" id="{9DE06889-CD0D-9417-D5BE-FE3F731B6063}"/>
              </a:ext>
            </a:extLst>
          </p:cNvPr>
          <p:cNvCxnSpPr>
            <a:cxnSpLocks/>
            <a:stCxn id="16" idx="3"/>
          </p:cNvCxnSpPr>
          <p:nvPr/>
        </p:nvCxnSpPr>
        <p:spPr>
          <a:xfrm flipV="1">
            <a:off x="1246895" y="2902534"/>
            <a:ext cx="2042405" cy="1212521"/>
          </a:xfrm>
          <a:prstGeom prst="straightConnector1">
            <a:avLst/>
          </a:prstGeom>
          <a:ln w="28575">
            <a:solidFill>
              <a:srgbClr val="00B050"/>
            </a:solidFill>
            <a:tailEnd type="triangle"/>
          </a:ln>
        </p:spPr>
        <p:style>
          <a:lnRef idx="1">
            <a:schemeClr val="dk1"/>
          </a:lnRef>
          <a:fillRef idx="0">
            <a:schemeClr val="dk1"/>
          </a:fillRef>
          <a:effectRef idx="0">
            <a:schemeClr val="dk1"/>
          </a:effectRef>
          <a:fontRef idx="minor">
            <a:schemeClr val="tx1"/>
          </a:fontRef>
        </p:style>
      </p:cxnSp>
      <p:sp>
        <p:nvSpPr>
          <p:cNvPr id="20" name="楕円 19">
            <a:extLst>
              <a:ext uri="{FF2B5EF4-FFF2-40B4-BE49-F238E27FC236}">
                <a16:creationId xmlns:a16="http://schemas.microsoft.com/office/drawing/2014/main" id="{92248A40-5F73-CD02-38F7-1781A6D59052}"/>
              </a:ext>
            </a:extLst>
          </p:cNvPr>
          <p:cNvSpPr/>
          <p:nvPr/>
        </p:nvSpPr>
        <p:spPr>
          <a:xfrm>
            <a:off x="3194050" y="1917700"/>
            <a:ext cx="3111499" cy="1320800"/>
          </a:xfrm>
          <a:prstGeom prst="ellipse">
            <a:avLst/>
          </a:prstGeom>
          <a:noFill/>
          <a:ln w="28575">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4" name="楕円 23">
            <a:extLst>
              <a:ext uri="{FF2B5EF4-FFF2-40B4-BE49-F238E27FC236}">
                <a16:creationId xmlns:a16="http://schemas.microsoft.com/office/drawing/2014/main" id="{7961936F-97D5-9FD7-69AB-175F81A19087}"/>
              </a:ext>
            </a:extLst>
          </p:cNvPr>
          <p:cNvSpPr/>
          <p:nvPr/>
        </p:nvSpPr>
        <p:spPr>
          <a:xfrm>
            <a:off x="504607" y="699677"/>
            <a:ext cx="2403694" cy="132080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6" name="楕円 25">
            <a:extLst>
              <a:ext uri="{FF2B5EF4-FFF2-40B4-BE49-F238E27FC236}">
                <a16:creationId xmlns:a16="http://schemas.microsoft.com/office/drawing/2014/main" id="{FBD68ABF-D230-509F-E185-A32727BF02B4}"/>
              </a:ext>
            </a:extLst>
          </p:cNvPr>
          <p:cNvSpPr/>
          <p:nvPr/>
        </p:nvSpPr>
        <p:spPr>
          <a:xfrm>
            <a:off x="3854010" y="3334757"/>
            <a:ext cx="4724840" cy="132080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9" name="楕円 28">
            <a:extLst>
              <a:ext uri="{FF2B5EF4-FFF2-40B4-BE49-F238E27FC236}">
                <a16:creationId xmlns:a16="http://schemas.microsoft.com/office/drawing/2014/main" id="{CB5F0978-EF58-3807-4794-39AFD5F4BA44}"/>
              </a:ext>
            </a:extLst>
          </p:cNvPr>
          <p:cNvSpPr/>
          <p:nvPr/>
        </p:nvSpPr>
        <p:spPr>
          <a:xfrm>
            <a:off x="5034414" y="834856"/>
            <a:ext cx="1573227" cy="1034715"/>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30" name="直線矢印コネクタ 29">
            <a:extLst>
              <a:ext uri="{FF2B5EF4-FFF2-40B4-BE49-F238E27FC236}">
                <a16:creationId xmlns:a16="http://schemas.microsoft.com/office/drawing/2014/main" id="{1031CA58-B531-28F8-26F4-B4741BC30A5F}"/>
              </a:ext>
            </a:extLst>
          </p:cNvPr>
          <p:cNvCxnSpPr>
            <a:cxnSpLocks/>
            <a:stCxn id="7" idx="3"/>
          </p:cNvCxnSpPr>
          <p:nvPr/>
        </p:nvCxnSpPr>
        <p:spPr>
          <a:xfrm flipV="1">
            <a:off x="926660" y="1427532"/>
            <a:ext cx="4051740" cy="1444007"/>
          </a:xfrm>
          <a:prstGeom prst="straightConnector1">
            <a:avLst/>
          </a:prstGeom>
          <a:ln w="28575">
            <a:solidFill>
              <a:srgbClr val="FF0000"/>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618662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図 21" descr="建物の前に並んでいる&#10;&#10;低い精度で自動的に生成された説明">
            <a:extLst>
              <a:ext uri="{FF2B5EF4-FFF2-40B4-BE49-F238E27FC236}">
                <a16:creationId xmlns:a16="http://schemas.microsoft.com/office/drawing/2014/main" id="{CF4EB4F9-32CC-D276-C26F-233A101EEEFD}"/>
              </a:ext>
            </a:extLst>
          </p:cNvPr>
          <p:cNvPicPr>
            <a:picLocks noChangeAspect="1"/>
          </p:cNvPicPr>
          <p:nvPr/>
        </p:nvPicPr>
        <p:blipFill>
          <a:blip r:embed="rId3"/>
          <a:stretch>
            <a:fillRect/>
          </a:stretch>
        </p:blipFill>
        <p:spPr>
          <a:xfrm>
            <a:off x="5034504" y="2400094"/>
            <a:ext cx="3480945" cy="1958031"/>
          </a:xfrm>
          <a:prstGeom prst="rect">
            <a:avLst/>
          </a:prstGeom>
        </p:spPr>
      </p:pic>
      <p:pic>
        <p:nvPicPr>
          <p:cNvPr id="21" name="図 20" descr="屋外, 市, 大きい, ストリート が含まれている画像&#10;&#10;自動的に生成された説明">
            <a:extLst>
              <a:ext uri="{FF2B5EF4-FFF2-40B4-BE49-F238E27FC236}">
                <a16:creationId xmlns:a16="http://schemas.microsoft.com/office/drawing/2014/main" id="{5F8ED494-451E-3DD2-826A-CAE7E4506CE3}"/>
              </a:ext>
            </a:extLst>
          </p:cNvPr>
          <p:cNvPicPr>
            <a:picLocks noChangeAspect="1"/>
          </p:cNvPicPr>
          <p:nvPr/>
        </p:nvPicPr>
        <p:blipFill>
          <a:blip r:embed="rId4"/>
          <a:stretch>
            <a:fillRect/>
          </a:stretch>
        </p:blipFill>
        <p:spPr>
          <a:xfrm>
            <a:off x="628550" y="2400095"/>
            <a:ext cx="3480946" cy="1958032"/>
          </a:xfrm>
          <a:prstGeom prst="rect">
            <a:avLst/>
          </a:prstGeom>
        </p:spPr>
      </p:pic>
      <p:sp>
        <p:nvSpPr>
          <p:cNvPr id="2" name="タイトル 1">
            <a:extLst>
              <a:ext uri="{FF2B5EF4-FFF2-40B4-BE49-F238E27FC236}">
                <a16:creationId xmlns:a16="http://schemas.microsoft.com/office/drawing/2014/main" id="{CE2983F7-7FE6-1B6A-5C4F-19B7B6799699}"/>
              </a:ext>
            </a:extLst>
          </p:cNvPr>
          <p:cNvSpPr>
            <a:spLocks noGrp="1"/>
          </p:cNvSpPr>
          <p:nvPr>
            <p:ph type="title"/>
          </p:nvPr>
        </p:nvSpPr>
        <p:spPr/>
        <p:txBody>
          <a:bodyPr/>
          <a:lstStyle/>
          <a:p>
            <a:r>
              <a:rPr kumimoji="1" lang="ja-JP" altLang="en-US" dirty="0"/>
              <a:t>課題に対するアプローチ</a:t>
            </a:r>
          </a:p>
        </p:txBody>
      </p:sp>
      <p:sp>
        <p:nvSpPr>
          <p:cNvPr id="3" name="コンテンツ プレースホルダー 2">
            <a:extLst>
              <a:ext uri="{FF2B5EF4-FFF2-40B4-BE49-F238E27FC236}">
                <a16:creationId xmlns:a16="http://schemas.microsoft.com/office/drawing/2014/main" id="{FE76EAB3-AC9A-AA11-34BD-943B5472DD6A}"/>
              </a:ext>
            </a:extLst>
          </p:cNvPr>
          <p:cNvSpPr>
            <a:spLocks noGrp="1"/>
          </p:cNvSpPr>
          <p:nvPr>
            <p:ph idx="1"/>
          </p:nvPr>
        </p:nvSpPr>
        <p:spPr/>
        <p:txBody>
          <a:bodyPr/>
          <a:lstStyle/>
          <a:p>
            <a:r>
              <a:rPr lang="ja-JP" altLang="en-US" dirty="0"/>
              <a:t>目的</a:t>
            </a:r>
            <a:endParaRPr lang="en-US" altLang="ja-JP" dirty="0"/>
          </a:p>
          <a:p>
            <a:pPr lvl="1"/>
            <a:r>
              <a:rPr lang="en-US" altLang="ja-JP" dirty="0"/>
              <a:t>PLATEAU</a:t>
            </a:r>
            <a:r>
              <a:rPr lang="ja-JP" altLang="en-US" dirty="0"/>
              <a:t>のデータを活用したテクスチャ付き</a:t>
            </a:r>
            <a:r>
              <a:rPr lang="en-US" altLang="ja-JP" dirty="0"/>
              <a:t>LOD1</a:t>
            </a:r>
            <a:r>
              <a:rPr lang="ja-JP" altLang="en-US" dirty="0"/>
              <a:t>モデルの自動生成</a:t>
            </a:r>
            <a:endParaRPr lang="en-US" altLang="ja-JP" dirty="0"/>
          </a:p>
          <a:p>
            <a:pPr lvl="2"/>
            <a:r>
              <a:rPr lang="ja-JP" altLang="en-US" dirty="0"/>
              <a:t>基本的にデータの特徴を重視する</a:t>
            </a:r>
            <a:endParaRPr lang="en-US" altLang="ja-JP" dirty="0"/>
          </a:p>
        </p:txBody>
      </p:sp>
      <p:sp>
        <p:nvSpPr>
          <p:cNvPr id="4" name="矢印: 右 3">
            <a:extLst>
              <a:ext uri="{FF2B5EF4-FFF2-40B4-BE49-F238E27FC236}">
                <a16:creationId xmlns:a16="http://schemas.microsoft.com/office/drawing/2014/main" id="{149CD9AF-A6D8-7893-4F4A-55407665BD88}"/>
              </a:ext>
            </a:extLst>
          </p:cNvPr>
          <p:cNvSpPr/>
          <p:nvPr/>
        </p:nvSpPr>
        <p:spPr>
          <a:xfrm>
            <a:off x="4290773" y="3137810"/>
            <a:ext cx="562454" cy="482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a:extLst>
              <a:ext uri="{FF2B5EF4-FFF2-40B4-BE49-F238E27FC236}">
                <a16:creationId xmlns:a16="http://schemas.microsoft.com/office/drawing/2014/main" id="{8541AAC1-7BDC-E2D1-16AD-7F015CE6D7C0}"/>
              </a:ext>
            </a:extLst>
          </p:cNvPr>
          <p:cNvSpPr txBox="1"/>
          <p:nvPr/>
        </p:nvSpPr>
        <p:spPr>
          <a:xfrm>
            <a:off x="2135161" y="4358125"/>
            <a:ext cx="467723" cy="215444"/>
          </a:xfrm>
          <a:prstGeom prst="rect">
            <a:avLst/>
          </a:prstGeom>
          <a:noFill/>
        </p:spPr>
        <p:txBody>
          <a:bodyPr wrap="square" rtlCol="0">
            <a:spAutoFit/>
          </a:bodyPr>
          <a:lstStyle/>
          <a:p>
            <a:r>
              <a:rPr kumimoji="1" lang="en-US" altLang="ja-JP" sz="800" dirty="0"/>
              <a:t>LOD1</a:t>
            </a:r>
            <a:endParaRPr kumimoji="1" lang="ja-JP" altLang="en-US" sz="800" dirty="0"/>
          </a:p>
        </p:txBody>
      </p:sp>
      <p:sp>
        <p:nvSpPr>
          <p:cNvPr id="25" name="テキスト ボックス 24">
            <a:extLst>
              <a:ext uri="{FF2B5EF4-FFF2-40B4-BE49-F238E27FC236}">
                <a16:creationId xmlns:a16="http://schemas.microsoft.com/office/drawing/2014/main" id="{D05AE9BD-55B4-C8B5-7A7B-041FC1E86D38}"/>
              </a:ext>
            </a:extLst>
          </p:cNvPr>
          <p:cNvSpPr txBox="1"/>
          <p:nvPr/>
        </p:nvSpPr>
        <p:spPr>
          <a:xfrm>
            <a:off x="6186785" y="4358654"/>
            <a:ext cx="1176381" cy="215444"/>
          </a:xfrm>
          <a:prstGeom prst="rect">
            <a:avLst/>
          </a:prstGeom>
          <a:noFill/>
        </p:spPr>
        <p:txBody>
          <a:bodyPr wrap="square" rtlCol="0">
            <a:spAutoFit/>
          </a:bodyPr>
          <a:lstStyle/>
          <a:p>
            <a:r>
              <a:rPr kumimoji="1" lang="ja-JP" altLang="en-US" sz="800" dirty="0"/>
              <a:t>テクスチャ付き</a:t>
            </a:r>
            <a:r>
              <a:rPr kumimoji="1" lang="en-US" altLang="ja-JP" sz="800" dirty="0"/>
              <a:t>LOD1</a:t>
            </a:r>
            <a:endParaRPr kumimoji="1" lang="ja-JP" altLang="en-US" sz="800" dirty="0"/>
          </a:p>
        </p:txBody>
      </p:sp>
    </p:spTree>
    <p:extLst>
      <p:ext uri="{BB962C8B-B14F-4D97-AF65-F5344CB8AC3E}">
        <p14:creationId xmlns:p14="http://schemas.microsoft.com/office/powerpoint/2010/main" val="26748598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9FD6429-AD12-0272-AC84-32FFE0817ED4}"/>
              </a:ext>
            </a:extLst>
          </p:cNvPr>
          <p:cNvSpPr>
            <a:spLocks noGrp="1"/>
          </p:cNvSpPr>
          <p:nvPr>
            <p:ph type="title"/>
          </p:nvPr>
        </p:nvSpPr>
        <p:spPr/>
        <p:txBody>
          <a:bodyPr/>
          <a:lstStyle/>
          <a:p>
            <a:r>
              <a:rPr kumimoji="1" lang="ja-JP" altLang="en-US" dirty="0"/>
              <a:t>重視するデータの特徴　その</a:t>
            </a:r>
            <a:r>
              <a:rPr kumimoji="1" lang="en-US" altLang="ja-JP" dirty="0"/>
              <a:t>1</a:t>
            </a:r>
            <a:endParaRPr kumimoji="1" lang="ja-JP" altLang="en-US" dirty="0"/>
          </a:p>
        </p:txBody>
      </p:sp>
      <p:sp>
        <p:nvSpPr>
          <p:cNvPr id="3" name="コンテンツ プレースホルダー 2">
            <a:extLst>
              <a:ext uri="{FF2B5EF4-FFF2-40B4-BE49-F238E27FC236}">
                <a16:creationId xmlns:a16="http://schemas.microsoft.com/office/drawing/2014/main" id="{2847ED0A-4E91-5337-7470-9BD61C12780D}"/>
              </a:ext>
            </a:extLst>
          </p:cNvPr>
          <p:cNvSpPr>
            <a:spLocks noGrp="1"/>
          </p:cNvSpPr>
          <p:nvPr>
            <p:ph idx="1"/>
          </p:nvPr>
        </p:nvSpPr>
        <p:spPr/>
        <p:txBody>
          <a:bodyPr/>
          <a:lstStyle/>
          <a:p>
            <a:r>
              <a:rPr lang="ja-JP" altLang="en-US" dirty="0"/>
              <a:t>品質（位置情報）</a:t>
            </a:r>
            <a:endParaRPr lang="en-US" altLang="ja-JP" dirty="0"/>
          </a:p>
          <a:p>
            <a:pPr lvl="1"/>
            <a:r>
              <a:rPr lang="ja-JP" altLang="en-US" dirty="0"/>
              <a:t>地理空間情報は様々なデータを重ねることで強みを発揮</a:t>
            </a:r>
            <a:endParaRPr lang="en-US" altLang="ja-JP" dirty="0"/>
          </a:p>
          <a:p>
            <a:pPr lvl="2"/>
            <a:r>
              <a:rPr lang="ja-JP" altLang="en-US" dirty="0"/>
              <a:t>地理空間情報：空間上に位置する様々な情報のこと（</a:t>
            </a:r>
            <a:r>
              <a:rPr lang="en-US" altLang="ja-JP" dirty="0"/>
              <a:t>e.g. </a:t>
            </a:r>
            <a:r>
              <a:rPr lang="ja-JP" altLang="en-US" dirty="0"/>
              <a:t>建物や道路など）</a:t>
            </a:r>
            <a:endParaRPr lang="en-US" altLang="ja-JP" dirty="0"/>
          </a:p>
          <a:p>
            <a:pPr lvl="1"/>
            <a:r>
              <a:rPr lang="ja-JP" altLang="en-US" dirty="0"/>
              <a:t>品質を保つことで多様なデータを組み合わせることが可能</a:t>
            </a:r>
            <a:endParaRPr lang="en-US" altLang="ja-JP" dirty="0"/>
          </a:p>
          <a:p>
            <a:pPr lvl="2"/>
            <a:r>
              <a:rPr lang="ja-JP" altLang="en-US" dirty="0"/>
              <a:t>データ分析や意思決定に便利</a:t>
            </a:r>
            <a:br>
              <a:rPr lang="en-US" altLang="ja-JP" dirty="0"/>
            </a:br>
            <a:endParaRPr lang="en-US" altLang="ja-JP" u="sng" dirty="0"/>
          </a:p>
        </p:txBody>
      </p:sp>
      <p:pic>
        <p:nvPicPr>
          <p:cNvPr id="6" name="図 5" descr="マップ&#10;&#10;自動的に生成された説明">
            <a:extLst>
              <a:ext uri="{FF2B5EF4-FFF2-40B4-BE49-F238E27FC236}">
                <a16:creationId xmlns:a16="http://schemas.microsoft.com/office/drawing/2014/main" id="{2EAF9A33-B36F-92F8-B9C6-8B1163A6DD8F}"/>
              </a:ext>
            </a:extLst>
          </p:cNvPr>
          <p:cNvPicPr>
            <a:picLocks noChangeAspect="1"/>
          </p:cNvPicPr>
          <p:nvPr/>
        </p:nvPicPr>
        <p:blipFill>
          <a:blip r:embed="rId3"/>
          <a:stretch>
            <a:fillRect/>
          </a:stretch>
        </p:blipFill>
        <p:spPr>
          <a:xfrm>
            <a:off x="4783311" y="2734358"/>
            <a:ext cx="3692178" cy="1790322"/>
          </a:xfrm>
          <a:prstGeom prst="rect">
            <a:avLst/>
          </a:prstGeom>
        </p:spPr>
      </p:pic>
      <p:pic>
        <p:nvPicPr>
          <p:cNvPr id="5" name="図 4" descr="建物, 光, 交通, ストリート が含まれている画像&#10;&#10;自動的に生成された説明">
            <a:extLst>
              <a:ext uri="{FF2B5EF4-FFF2-40B4-BE49-F238E27FC236}">
                <a16:creationId xmlns:a16="http://schemas.microsoft.com/office/drawing/2014/main" id="{6983B42D-563E-4F70-96AE-F4CCE8E61B38}"/>
              </a:ext>
            </a:extLst>
          </p:cNvPr>
          <p:cNvPicPr>
            <a:picLocks noChangeAspect="1"/>
          </p:cNvPicPr>
          <p:nvPr/>
        </p:nvPicPr>
        <p:blipFill>
          <a:blip r:embed="rId4"/>
          <a:stretch>
            <a:fillRect/>
          </a:stretch>
        </p:blipFill>
        <p:spPr>
          <a:xfrm>
            <a:off x="668512" y="2730412"/>
            <a:ext cx="3692178" cy="1790322"/>
          </a:xfrm>
          <a:prstGeom prst="rect">
            <a:avLst/>
          </a:prstGeom>
        </p:spPr>
      </p:pic>
      <p:sp>
        <p:nvSpPr>
          <p:cNvPr id="7" name="テキスト ボックス 6">
            <a:extLst>
              <a:ext uri="{FF2B5EF4-FFF2-40B4-BE49-F238E27FC236}">
                <a16:creationId xmlns:a16="http://schemas.microsoft.com/office/drawing/2014/main" id="{18827D58-C0B2-3520-DEDA-8835F339E84B}"/>
              </a:ext>
            </a:extLst>
          </p:cNvPr>
          <p:cNvSpPr txBox="1"/>
          <p:nvPr/>
        </p:nvSpPr>
        <p:spPr>
          <a:xfrm>
            <a:off x="7381048" y="4699890"/>
            <a:ext cx="1739900" cy="215444"/>
          </a:xfrm>
          <a:prstGeom prst="rect">
            <a:avLst/>
          </a:prstGeom>
          <a:noFill/>
        </p:spPr>
        <p:txBody>
          <a:bodyPr wrap="square" rtlCol="0">
            <a:spAutoFit/>
          </a:bodyPr>
          <a:lstStyle/>
          <a:p>
            <a:r>
              <a:rPr kumimoji="1" lang="en-US" altLang="ja-JP" sz="800" dirty="0"/>
              <a:t>https://plateauview.mlit.go.jp/</a:t>
            </a:r>
            <a:endParaRPr kumimoji="1" lang="ja-JP" altLang="en-US" sz="800" dirty="0"/>
          </a:p>
        </p:txBody>
      </p:sp>
      <p:sp>
        <p:nvSpPr>
          <p:cNvPr id="8" name="テキスト ボックス 7">
            <a:extLst>
              <a:ext uri="{FF2B5EF4-FFF2-40B4-BE49-F238E27FC236}">
                <a16:creationId xmlns:a16="http://schemas.microsoft.com/office/drawing/2014/main" id="{D1490450-CEA9-E784-457B-FCBB4A63C058}"/>
              </a:ext>
            </a:extLst>
          </p:cNvPr>
          <p:cNvSpPr txBox="1"/>
          <p:nvPr/>
        </p:nvSpPr>
        <p:spPr>
          <a:xfrm>
            <a:off x="2062117" y="4556451"/>
            <a:ext cx="904968" cy="215444"/>
          </a:xfrm>
          <a:prstGeom prst="rect">
            <a:avLst/>
          </a:prstGeom>
          <a:noFill/>
        </p:spPr>
        <p:txBody>
          <a:bodyPr wrap="square" rtlCol="0">
            <a:spAutoFit/>
          </a:bodyPr>
          <a:lstStyle/>
          <a:p>
            <a:r>
              <a:rPr kumimoji="1" lang="ja-JP" altLang="en-US" sz="800" dirty="0"/>
              <a:t>建物のみを表示</a:t>
            </a:r>
          </a:p>
        </p:txBody>
      </p:sp>
      <p:sp>
        <p:nvSpPr>
          <p:cNvPr id="9" name="テキスト ボックス 8">
            <a:extLst>
              <a:ext uri="{FF2B5EF4-FFF2-40B4-BE49-F238E27FC236}">
                <a16:creationId xmlns:a16="http://schemas.microsoft.com/office/drawing/2014/main" id="{35E5CD15-A0C1-E543-EE11-BF94C314589E}"/>
              </a:ext>
            </a:extLst>
          </p:cNvPr>
          <p:cNvSpPr txBox="1"/>
          <p:nvPr/>
        </p:nvSpPr>
        <p:spPr>
          <a:xfrm>
            <a:off x="5823497" y="4556451"/>
            <a:ext cx="1611805" cy="215444"/>
          </a:xfrm>
          <a:prstGeom prst="rect">
            <a:avLst/>
          </a:prstGeom>
          <a:noFill/>
        </p:spPr>
        <p:txBody>
          <a:bodyPr wrap="square" rtlCol="0">
            <a:spAutoFit/>
          </a:bodyPr>
          <a:lstStyle/>
          <a:p>
            <a:r>
              <a:rPr kumimoji="1" lang="ja-JP" altLang="en-US" sz="800" dirty="0"/>
              <a:t>建物と道路と公園の情報を表示</a:t>
            </a:r>
          </a:p>
        </p:txBody>
      </p:sp>
    </p:spTree>
    <p:extLst>
      <p:ext uri="{BB962C8B-B14F-4D97-AF65-F5344CB8AC3E}">
        <p14:creationId xmlns:p14="http://schemas.microsoft.com/office/powerpoint/2010/main" val="27499849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descr="山の中の建物&#10;&#10;中程度の精度で自動的に生成された説明">
            <a:extLst>
              <a:ext uri="{FF2B5EF4-FFF2-40B4-BE49-F238E27FC236}">
                <a16:creationId xmlns:a16="http://schemas.microsoft.com/office/drawing/2014/main" id="{ED69F388-6993-E0D5-2EC0-354B76D7EBC5}"/>
              </a:ext>
            </a:extLst>
          </p:cNvPr>
          <p:cNvPicPr>
            <a:picLocks noChangeAspect="1"/>
          </p:cNvPicPr>
          <p:nvPr/>
        </p:nvPicPr>
        <p:blipFill>
          <a:blip r:embed="rId3"/>
          <a:stretch>
            <a:fillRect/>
          </a:stretch>
        </p:blipFill>
        <p:spPr>
          <a:xfrm>
            <a:off x="4783311" y="2734358"/>
            <a:ext cx="3692178" cy="1790322"/>
          </a:xfrm>
          <a:prstGeom prst="rect">
            <a:avLst/>
          </a:prstGeom>
        </p:spPr>
      </p:pic>
      <p:pic>
        <p:nvPicPr>
          <p:cNvPr id="28" name="図 27" descr="屋外, 建物, 市, 大きい が含まれている画像&#10;&#10;自動的に生成された説明">
            <a:extLst>
              <a:ext uri="{FF2B5EF4-FFF2-40B4-BE49-F238E27FC236}">
                <a16:creationId xmlns:a16="http://schemas.microsoft.com/office/drawing/2014/main" id="{72E2D163-D83C-8712-5E05-471D635A7B54}"/>
              </a:ext>
            </a:extLst>
          </p:cNvPr>
          <p:cNvPicPr>
            <a:picLocks noChangeAspect="1"/>
          </p:cNvPicPr>
          <p:nvPr/>
        </p:nvPicPr>
        <p:blipFill>
          <a:blip r:embed="rId4"/>
          <a:stretch>
            <a:fillRect/>
          </a:stretch>
        </p:blipFill>
        <p:spPr>
          <a:xfrm>
            <a:off x="668512" y="2730412"/>
            <a:ext cx="3692178" cy="1790322"/>
          </a:xfrm>
          <a:prstGeom prst="rect">
            <a:avLst/>
          </a:prstGeom>
        </p:spPr>
      </p:pic>
      <p:sp>
        <p:nvSpPr>
          <p:cNvPr id="3" name="コンテンツ プレースホルダー 2">
            <a:extLst>
              <a:ext uri="{FF2B5EF4-FFF2-40B4-BE49-F238E27FC236}">
                <a16:creationId xmlns:a16="http://schemas.microsoft.com/office/drawing/2014/main" id="{2847ED0A-4E91-5337-7470-9BD61C12780D}"/>
              </a:ext>
            </a:extLst>
          </p:cNvPr>
          <p:cNvSpPr>
            <a:spLocks noGrp="1"/>
          </p:cNvSpPr>
          <p:nvPr>
            <p:ph idx="1"/>
          </p:nvPr>
        </p:nvSpPr>
        <p:spPr/>
        <p:txBody>
          <a:bodyPr/>
          <a:lstStyle/>
          <a:p>
            <a:r>
              <a:rPr lang="ja-JP" altLang="en-US" dirty="0"/>
              <a:t>軽量さ</a:t>
            </a:r>
            <a:endParaRPr lang="en-US" altLang="ja-JP" dirty="0"/>
          </a:p>
          <a:p>
            <a:pPr lvl="1"/>
            <a:r>
              <a:rPr lang="en-US" altLang="ja-JP" dirty="0"/>
              <a:t>LOD1</a:t>
            </a:r>
            <a:r>
              <a:rPr lang="ja-JP" altLang="en-US" dirty="0"/>
              <a:t>の軽量モデルから出来る限りデータ量を増やさない</a:t>
            </a:r>
            <a:endParaRPr lang="en-US" altLang="ja-JP" dirty="0"/>
          </a:p>
          <a:p>
            <a:pPr lvl="2"/>
            <a:r>
              <a:rPr lang="ja-JP" altLang="en-US" dirty="0"/>
              <a:t>テクスチャ付きでもリアルタイムで動作するように</a:t>
            </a:r>
            <a:endParaRPr lang="en-US" altLang="ja-JP" dirty="0"/>
          </a:p>
          <a:p>
            <a:pPr lvl="1"/>
            <a:r>
              <a:rPr lang="en-US" altLang="ja-JP" dirty="0"/>
              <a:t>LOD2</a:t>
            </a:r>
            <a:r>
              <a:rPr lang="ja-JP" altLang="en-US" dirty="0"/>
              <a:t>だとデータ量が増えて動作が重い</a:t>
            </a:r>
            <a:endParaRPr lang="en-US" altLang="ja-JP" dirty="0"/>
          </a:p>
          <a:p>
            <a:pPr lvl="2"/>
            <a:r>
              <a:rPr lang="ja-JP" altLang="en-US" dirty="0"/>
              <a:t>この状態になることを避ける</a:t>
            </a:r>
            <a:br>
              <a:rPr lang="en-US" altLang="ja-JP" dirty="0"/>
            </a:br>
            <a:endParaRPr lang="en-US" altLang="ja-JP" u="sng" dirty="0"/>
          </a:p>
        </p:txBody>
      </p:sp>
      <p:sp>
        <p:nvSpPr>
          <p:cNvPr id="2" name="タイトル 1">
            <a:extLst>
              <a:ext uri="{FF2B5EF4-FFF2-40B4-BE49-F238E27FC236}">
                <a16:creationId xmlns:a16="http://schemas.microsoft.com/office/drawing/2014/main" id="{79FD6429-AD12-0272-AC84-32FFE0817ED4}"/>
              </a:ext>
            </a:extLst>
          </p:cNvPr>
          <p:cNvSpPr>
            <a:spLocks noGrp="1"/>
          </p:cNvSpPr>
          <p:nvPr>
            <p:ph type="title"/>
          </p:nvPr>
        </p:nvSpPr>
        <p:spPr/>
        <p:txBody>
          <a:bodyPr>
            <a:normAutofit/>
          </a:bodyPr>
          <a:lstStyle/>
          <a:p>
            <a:r>
              <a:rPr kumimoji="1" lang="ja-JP" altLang="en-US" dirty="0"/>
              <a:t>重視するデータの特徴　</a:t>
            </a:r>
            <a:r>
              <a:rPr lang="ja-JP" altLang="en-US" dirty="0"/>
              <a:t>その</a:t>
            </a:r>
            <a:r>
              <a:rPr lang="en-US" altLang="ja-JP" dirty="0"/>
              <a:t>2</a:t>
            </a:r>
            <a:endParaRPr kumimoji="1" lang="ja-JP" altLang="en-US" dirty="0"/>
          </a:p>
        </p:txBody>
      </p:sp>
      <p:sp>
        <p:nvSpPr>
          <p:cNvPr id="31" name="テキスト ボックス 30">
            <a:extLst>
              <a:ext uri="{FF2B5EF4-FFF2-40B4-BE49-F238E27FC236}">
                <a16:creationId xmlns:a16="http://schemas.microsoft.com/office/drawing/2014/main" id="{D49E7418-4BB1-308B-A8DE-6AD9BA386231}"/>
              </a:ext>
            </a:extLst>
          </p:cNvPr>
          <p:cNvSpPr txBox="1"/>
          <p:nvPr/>
        </p:nvSpPr>
        <p:spPr>
          <a:xfrm>
            <a:off x="2077357" y="4555981"/>
            <a:ext cx="874488" cy="215444"/>
          </a:xfrm>
          <a:prstGeom prst="rect">
            <a:avLst/>
          </a:prstGeom>
          <a:noFill/>
        </p:spPr>
        <p:txBody>
          <a:bodyPr wrap="square" rtlCol="0">
            <a:spAutoFit/>
          </a:bodyPr>
          <a:lstStyle/>
          <a:p>
            <a:r>
              <a:rPr kumimoji="1" lang="en-US" altLang="ja-JP" sz="800" dirty="0"/>
              <a:t>LOD1</a:t>
            </a:r>
            <a:r>
              <a:rPr kumimoji="1" lang="ja-JP" altLang="en-US" sz="800" dirty="0"/>
              <a:t>（軽量）</a:t>
            </a:r>
          </a:p>
        </p:txBody>
      </p:sp>
      <p:sp>
        <p:nvSpPr>
          <p:cNvPr id="32" name="テキスト ボックス 31">
            <a:extLst>
              <a:ext uri="{FF2B5EF4-FFF2-40B4-BE49-F238E27FC236}">
                <a16:creationId xmlns:a16="http://schemas.microsoft.com/office/drawing/2014/main" id="{D5AF1C0C-BD30-1F71-D38E-BEBDBD195611}"/>
              </a:ext>
            </a:extLst>
          </p:cNvPr>
          <p:cNvSpPr txBox="1"/>
          <p:nvPr/>
        </p:nvSpPr>
        <p:spPr>
          <a:xfrm>
            <a:off x="6192157" y="4561391"/>
            <a:ext cx="874488" cy="215444"/>
          </a:xfrm>
          <a:prstGeom prst="rect">
            <a:avLst/>
          </a:prstGeom>
          <a:noFill/>
        </p:spPr>
        <p:txBody>
          <a:bodyPr wrap="square" rtlCol="0">
            <a:spAutoFit/>
          </a:bodyPr>
          <a:lstStyle/>
          <a:p>
            <a:r>
              <a:rPr kumimoji="1" lang="en-US" altLang="ja-JP" sz="800" dirty="0"/>
              <a:t>LOD2</a:t>
            </a:r>
            <a:r>
              <a:rPr kumimoji="1" lang="ja-JP" altLang="en-US" sz="800" dirty="0"/>
              <a:t>（重い）</a:t>
            </a:r>
          </a:p>
        </p:txBody>
      </p:sp>
      <p:sp>
        <p:nvSpPr>
          <p:cNvPr id="4" name="テキスト ボックス 3">
            <a:extLst>
              <a:ext uri="{FF2B5EF4-FFF2-40B4-BE49-F238E27FC236}">
                <a16:creationId xmlns:a16="http://schemas.microsoft.com/office/drawing/2014/main" id="{4AFA207D-6CD2-D6C6-A1BA-71B016269774}"/>
              </a:ext>
            </a:extLst>
          </p:cNvPr>
          <p:cNvSpPr txBox="1"/>
          <p:nvPr/>
        </p:nvSpPr>
        <p:spPr>
          <a:xfrm>
            <a:off x="7381048" y="4699890"/>
            <a:ext cx="1739900" cy="215444"/>
          </a:xfrm>
          <a:prstGeom prst="rect">
            <a:avLst/>
          </a:prstGeom>
          <a:noFill/>
        </p:spPr>
        <p:txBody>
          <a:bodyPr wrap="square" rtlCol="0">
            <a:spAutoFit/>
          </a:bodyPr>
          <a:lstStyle/>
          <a:p>
            <a:r>
              <a:rPr kumimoji="1" lang="en-US" altLang="ja-JP" sz="800" dirty="0"/>
              <a:t>https://plateauview.mlit.go.jp/</a:t>
            </a:r>
            <a:endParaRPr kumimoji="1" lang="ja-JP" altLang="en-US" sz="800" dirty="0"/>
          </a:p>
        </p:txBody>
      </p:sp>
      <p:graphicFrame>
        <p:nvGraphicFramePr>
          <p:cNvPr id="5" name="表 4">
            <a:extLst>
              <a:ext uri="{FF2B5EF4-FFF2-40B4-BE49-F238E27FC236}">
                <a16:creationId xmlns:a16="http://schemas.microsoft.com/office/drawing/2014/main" id="{23D76EF9-8162-B6A3-39F7-D1DB0DEA0D44}"/>
              </a:ext>
            </a:extLst>
          </p:cNvPr>
          <p:cNvGraphicFramePr>
            <a:graphicFrameLocks noGrp="1"/>
          </p:cNvGraphicFramePr>
          <p:nvPr>
            <p:extLst>
              <p:ext uri="{D42A27DB-BD31-4B8C-83A1-F6EECF244321}">
                <p14:modId xmlns:p14="http://schemas.microsoft.com/office/powerpoint/2010/main" val="2724276293"/>
              </p:ext>
            </p:extLst>
          </p:nvPr>
        </p:nvGraphicFramePr>
        <p:xfrm>
          <a:off x="6459982" y="1704731"/>
          <a:ext cx="2573508" cy="975360"/>
        </p:xfrm>
        <a:graphic>
          <a:graphicData uri="http://schemas.openxmlformats.org/drawingml/2006/table">
            <a:tbl>
              <a:tblPr firstRow="1" bandRow="1">
                <a:tableStyleId>{5940675A-B579-460E-94D1-54222C63F5DA}</a:tableStyleId>
              </a:tblPr>
              <a:tblGrid>
                <a:gridCol w="1058599">
                  <a:extLst>
                    <a:ext uri="{9D8B030D-6E8A-4147-A177-3AD203B41FA5}">
                      <a16:colId xmlns:a16="http://schemas.microsoft.com/office/drawing/2014/main" val="4059007820"/>
                    </a:ext>
                  </a:extLst>
                </a:gridCol>
                <a:gridCol w="714920">
                  <a:extLst>
                    <a:ext uri="{9D8B030D-6E8A-4147-A177-3AD203B41FA5}">
                      <a16:colId xmlns:a16="http://schemas.microsoft.com/office/drawing/2014/main" val="2219747638"/>
                    </a:ext>
                  </a:extLst>
                </a:gridCol>
                <a:gridCol w="799989">
                  <a:extLst>
                    <a:ext uri="{9D8B030D-6E8A-4147-A177-3AD203B41FA5}">
                      <a16:colId xmlns:a16="http://schemas.microsoft.com/office/drawing/2014/main" val="1278063593"/>
                    </a:ext>
                  </a:extLst>
                </a:gridCol>
              </a:tblGrid>
              <a:tr h="166163">
                <a:tc>
                  <a:txBody>
                    <a:bodyPr/>
                    <a:lstStyle/>
                    <a:p>
                      <a:endParaRPr kumimoji="1" lang="ja-JP" altLang="en-US" sz="1000" b="1" dirty="0"/>
                    </a:p>
                  </a:txBody>
                  <a:tcPr>
                    <a:solidFill>
                      <a:schemeClr val="bg1">
                        <a:lumMod val="75000"/>
                      </a:schemeClr>
                    </a:solidFill>
                  </a:tcPr>
                </a:tc>
                <a:tc>
                  <a:txBody>
                    <a:bodyPr/>
                    <a:lstStyle/>
                    <a:p>
                      <a:r>
                        <a:rPr kumimoji="1" lang="en-US" altLang="ja-JP" sz="1000" b="0" dirty="0"/>
                        <a:t>LOD1</a:t>
                      </a:r>
                      <a:endParaRPr kumimoji="1" lang="ja-JP" altLang="en-US" sz="1000" b="0" dirty="0"/>
                    </a:p>
                  </a:txBody>
                  <a:tcPr>
                    <a:solidFill>
                      <a:schemeClr val="bg1">
                        <a:lumMod val="75000"/>
                      </a:schemeClr>
                    </a:solidFill>
                  </a:tcPr>
                </a:tc>
                <a:tc>
                  <a:txBody>
                    <a:bodyPr/>
                    <a:lstStyle/>
                    <a:p>
                      <a:r>
                        <a:rPr kumimoji="1" lang="en-US" altLang="ja-JP" sz="1000" b="0" dirty="0"/>
                        <a:t>LOD2</a:t>
                      </a:r>
                      <a:endParaRPr kumimoji="1" lang="ja-JP" altLang="en-US" sz="1000" b="0" dirty="0"/>
                    </a:p>
                  </a:txBody>
                  <a:tcPr>
                    <a:solidFill>
                      <a:schemeClr val="bg1">
                        <a:lumMod val="75000"/>
                      </a:schemeClr>
                    </a:solidFill>
                  </a:tcPr>
                </a:tc>
                <a:extLst>
                  <a:ext uri="{0D108BD9-81ED-4DB2-BD59-A6C34878D82A}">
                    <a16:rowId xmlns:a16="http://schemas.microsoft.com/office/drawing/2014/main" val="801986137"/>
                  </a:ext>
                </a:extLst>
              </a:tr>
              <a:tr h="208372">
                <a:tc>
                  <a:txBody>
                    <a:bodyPr/>
                    <a:lstStyle/>
                    <a:p>
                      <a:pPr algn="ctr"/>
                      <a:r>
                        <a:rPr kumimoji="1" lang="ja-JP" altLang="en-US" sz="1000" dirty="0"/>
                        <a:t>建物数</a:t>
                      </a:r>
                    </a:p>
                  </a:txBody>
                  <a:tcPr>
                    <a:solidFill>
                      <a:schemeClr val="bg1"/>
                    </a:solidFill>
                  </a:tcPr>
                </a:tc>
                <a:tc gridSpan="2">
                  <a:txBody>
                    <a:bodyPr/>
                    <a:lstStyle/>
                    <a:p>
                      <a:pPr algn="ctr"/>
                      <a:r>
                        <a:rPr kumimoji="1" lang="en-US" altLang="ja-JP" sz="1000" baseline="0" dirty="0"/>
                        <a:t>915</a:t>
                      </a:r>
                      <a:endParaRPr kumimoji="1" lang="ja-JP" altLang="en-US" sz="1000" baseline="0" dirty="0"/>
                    </a:p>
                  </a:txBody>
                  <a:tcPr>
                    <a:solidFill>
                      <a:schemeClr val="bg1"/>
                    </a:solidFill>
                  </a:tcPr>
                </a:tc>
                <a:tc hMerge="1">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1" lang="ja-JP" altLang="en-US" sz="1000" baseline="0" dirty="0"/>
                    </a:p>
                  </a:txBody>
                  <a:tcPr>
                    <a:solidFill>
                      <a:schemeClr val="bg1"/>
                    </a:solidFill>
                  </a:tcPr>
                </a:tc>
                <a:extLst>
                  <a:ext uri="{0D108BD9-81ED-4DB2-BD59-A6C34878D82A}">
                    <a16:rowId xmlns:a16="http://schemas.microsoft.com/office/drawing/2014/main" val="1393562020"/>
                  </a:ext>
                </a:extLst>
              </a:tr>
              <a:tr h="208372">
                <a:tc>
                  <a:txBody>
                    <a:bodyPr/>
                    <a:lstStyle/>
                    <a:p>
                      <a:pPr algn="ctr"/>
                      <a:r>
                        <a:rPr kumimoji="1" lang="ja-JP" altLang="en-US" sz="1000" dirty="0"/>
                        <a:t>頂点数</a:t>
                      </a:r>
                    </a:p>
                  </a:txBody>
                  <a:tcPr>
                    <a:solidFill>
                      <a:schemeClr val="bg1"/>
                    </a:solidFill>
                  </a:tcPr>
                </a:tc>
                <a:tc>
                  <a:txBody>
                    <a:bodyPr/>
                    <a:lstStyle/>
                    <a:p>
                      <a:pPr algn="l"/>
                      <a:r>
                        <a:rPr kumimoji="1" lang="en-US" altLang="ja-JP" sz="1000" baseline="0" dirty="0"/>
                        <a:t>22,968</a:t>
                      </a:r>
                      <a:endParaRPr kumimoji="1" lang="ja-JP" altLang="en-US" sz="1000" baseline="0" dirty="0"/>
                    </a:p>
                  </a:txBody>
                  <a:tcPr>
                    <a:solidFill>
                      <a:schemeClr val="bg1"/>
                    </a:solidFill>
                  </a:tcPr>
                </a:tc>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1" lang="en-US" altLang="ja-JP" sz="1000" baseline="0" dirty="0"/>
                        <a:t>246,176</a:t>
                      </a:r>
                      <a:endParaRPr kumimoji="1" lang="ja-JP" altLang="en-US" sz="1000" baseline="0" dirty="0"/>
                    </a:p>
                  </a:txBody>
                  <a:tcPr>
                    <a:solidFill>
                      <a:schemeClr val="bg1"/>
                    </a:solidFill>
                  </a:tcPr>
                </a:tc>
                <a:extLst>
                  <a:ext uri="{0D108BD9-81ED-4DB2-BD59-A6C34878D82A}">
                    <a16:rowId xmlns:a16="http://schemas.microsoft.com/office/drawing/2014/main" val="3890635620"/>
                  </a:ext>
                </a:extLst>
              </a:tr>
              <a:tr h="208372">
                <a:tc>
                  <a:txBody>
                    <a:bodyPr/>
                    <a:lstStyle/>
                    <a:p>
                      <a:pPr algn="ctr"/>
                      <a:r>
                        <a:rPr kumimoji="1" lang="ja-JP" altLang="en-US" sz="1000" dirty="0"/>
                        <a:t>テクスチャ数</a:t>
                      </a:r>
                    </a:p>
                  </a:txBody>
                  <a:tcPr>
                    <a:solidFill>
                      <a:schemeClr val="bg1"/>
                    </a:solidFill>
                  </a:tcPr>
                </a:tc>
                <a:tc>
                  <a:txBody>
                    <a:bodyPr/>
                    <a:lstStyle/>
                    <a:p>
                      <a:pPr algn="l"/>
                      <a:r>
                        <a:rPr kumimoji="1" lang="en-US" altLang="ja-JP" sz="1000" baseline="0" dirty="0"/>
                        <a:t>0</a:t>
                      </a:r>
                      <a:endParaRPr kumimoji="1" lang="ja-JP" altLang="en-US" sz="1000" baseline="0" dirty="0"/>
                    </a:p>
                  </a:txBody>
                  <a:tcPr>
                    <a:solidFill>
                      <a:schemeClr val="bg1"/>
                    </a:solidFill>
                  </a:tcPr>
                </a:tc>
                <a:tc>
                  <a:txBody>
                    <a:bodyPr/>
                    <a:lstStyle/>
                    <a:p>
                      <a:pPr algn="l"/>
                      <a:r>
                        <a:rPr kumimoji="1" lang="en-US" altLang="ja-JP" sz="1000" b="0" dirty="0"/>
                        <a:t>915</a:t>
                      </a:r>
                      <a:endParaRPr kumimoji="1" lang="ja-JP" altLang="en-US" sz="1000" b="0" dirty="0"/>
                    </a:p>
                  </a:txBody>
                  <a:tcPr>
                    <a:solidFill>
                      <a:schemeClr val="bg1"/>
                    </a:solidFill>
                  </a:tcPr>
                </a:tc>
                <a:extLst>
                  <a:ext uri="{0D108BD9-81ED-4DB2-BD59-A6C34878D82A}">
                    <a16:rowId xmlns:a16="http://schemas.microsoft.com/office/drawing/2014/main" val="872233179"/>
                  </a:ext>
                </a:extLst>
              </a:tr>
            </a:tbl>
          </a:graphicData>
        </a:graphic>
      </p:graphicFrame>
      <p:sp>
        <p:nvSpPr>
          <p:cNvPr id="6" name="テキスト ボックス 5">
            <a:extLst>
              <a:ext uri="{FF2B5EF4-FFF2-40B4-BE49-F238E27FC236}">
                <a16:creationId xmlns:a16="http://schemas.microsoft.com/office/drawing/2014/main" id="{7885014B-3AAF-FA25-BF86-664826543831}"/>
              </a:ext>
            </a:extLst>
          </p:cNvPr>
          <p:cNvSpPr txBox="1"/>
          <p:nvPr/>
        </p:nvSpPr>
        <p:spPr>
          <a:xfrm>
            <a:off x="6611647" y="1509015"/>
            <a:ext cx="2270177" cy="215444"/>
          </a:xfrm>
          <a:prstGeom prst="rect">
            <a:avLst/>
          </a:prstGeom>
          <a:noFill/>
          <a:ln>
            <a:noFill/>
          </a:ln>
        </p:spPr>
        <p:txBody>
          <a:bodyPr wrap="square" rtlCol="0">
            <a:spAutoFit/>
          </a:bodyPr>
          <a:lstStyle/>
          <a:p>
            <a:r>
              <a:rPr kumimoji="1" lang="ja-JP" altLang="en-US" sz="800" dirty="0"/>
              <a:t>参考：東京タワー近くの建物のデータ量比較</a:t>
            </a:r>
            <a:endParaRPr kumimoji="1" lang="en-US" altLang="ja-JP" sz="800" dirty="0"/>
          </a:p>
        </p:txBody>
      </p:sp>
    </p:spTree>
    <p:extLst>
      <p:ext uri="{BB962C8B-B14F-4D97-AF65-F5344CB8AC3E}">
        <p14:creationId xmlns:p14="http://schemas.microsoft.com/office/powerpoint/2010/main" val="6685795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E2983F7-7FE6-1B6A-5C4F-19B7B6799699}"/>
              </a:ext>
            </a:extLst>
          </p:cNvPr>
          <p:cNvSpPr>
            <a:spLocks noGrp="1"/>
          </p:cNvSpPr>
          <p:nvPr>
            <p:ph type="title"/>
          </p:nvPr>
        </p:nvSpPr>
        <p:spPr/>
        <p:txBody>
          <a:bodyPr/>
          <a:lstStyle/>
          <a:p>
            <a:r>
              <a:rPr kumimoji="1" lang="ja-JP" altLang="en-US" dirty="0"/>
              <a:t>建物の外観（ファサード）作りの方向性</a:t>
            </a:r>
          </a:p>
        </p:txBody>
      </p:sp>
      <p:sp>
        <p:nvSpPr>
          <p:cNvPr id="3" name="コンテンツ プレースホルダー 2">
            <a:extLst>
              <a:ext uri="{FF2B5EF4-FFF2-40B4-BE49-F238E27FC236}">
                <a16:creationId xmlns:a16="http://schemas.microsoft.com/office/drawing/2014/main" id="{FE76EAB3-AC9A-AA11-34BD-943B5472DD6A}"/>
              </a:ext>
            </a:extLst>
          </p:cNvPr>
          <p:cNvSpPr>
            <a:spLocks noGrp="1"/>
          </p:cNvSpPr>
          <p:nvPr>
            <p:ph idx="1"/>
          </p:nvPr>
        </p:nvSpPr>
        <p:spPr/>
        <p:txBody>
          <a:bodyPr/>
          <a:lstStyle/>
          <a:p>
            <a:r>
              <a:rPr lang="ja-JP" altLang="en-US" dirty="0"/>
              <a:t>ファサード（</a:t>
            </a:r>
            <a:r>
              <a:rPr lang="en-US" altLang="ja-JP" dirty="0"/>
              <a:t>Facade</a:t>
            </a:r>
            <a:r>
              <a:rPr lang="ja-JP" altLang="en-US" dirty="0"/>
              <a:t>）</a:t>
            </a:r>
            <a:endParaRPr lang="en-US" altLang="ja-JP" dirty="0"/>
          </a:p>
          <a:p>
            <a:pPr lvl="1"/>
            <a:r>
              <a:rPr kumimoji="1" lang="ja-JP" altLang="en-US" dirty="0"/>
              <a:t>建物の正面から見た外観のこと</a:t>
            </a:r>
            <a:endParaRPr kumimoji="1" lang="en-US" altLang="ja-JP" dirty="0"/>
          </a:p>
          <a:p>
            <a:pPr lvl="1"/>
            <a:r>
              <a:rPr lang="ja-JP" altLang="en-US" u="sng" dirty="0"/>
              <a:t>本セッションでは側面や背面も含めて「ファサード」と呼ぶ</a:t>
            </a:r>
            <a:endParaRPr lang="en-US" altLang="ja-JP" dirty="0"/>
          </a:p>
          <a:p>
            <a:endParaRPr lang="en-US" altLang="ja-JP" dirty="0"/>
          </a:p>
          <a:p>
            <a:endParaRPr kumimoji="1" lang="en-US" altLang="ja-JP" dirty="0"/>
          </a:p>
          <a:p>
            <a:endParaRPr kumimoji="1" lang="en-US" altLang="ja-JP" dirty="0"/>
          </a:p>
          <a:p>
            <a:endParaRPr kumimoji="1" lang="ja-JP" altLang="en-US" dirty="0"/>
          </a:p>
        </p:txBody>
      </p:sp>
      <p:pic>
        <p:nvPicPr>
          <p:cNvPr id="5" name="図 4" descr="建物, テーブル, 大きい, いっぱい が含まれている画像&#10;&#10;自動的に生成された説明">
            <a:extLst>
              <a:ext uri="{FF2B5EF4-FFF2-40B4-BE49-F238E27FC236}">
                <a16:creationId xmlns:a16="http://schemas.microsoft.com/office/drawing/2014/main" id="{3BA6AF3D-C8E7-EF01-65AD-056763E41DFA}"/>
              </a:ext>
            </a:extLst>
          </p:cNvPr>
          <p:cNvPicPr>
            <a:picLocks noChangeAspect="1"/>
          </p:cNvPicPr>
          <p:nvPr/>
        </p:nvPicPr>
        <p:blipFill>
          <a:blip r:embed="rId3"/>
          <a:stretch>
            <a:fillRect/>
          </a:stretch>
        </p:blipFill>
        <p:spPr>
          <a:xfrm>
            <a:off x="1932534" y="2082965"/>
            <a:ext cx="5278931" cy="2559732"/>
          </a:xfrm>
          <a:prstGeom prst="rect">
            <a:avLst/>
          </a:prstGeom>
        </p:spPr>
      </p:pic>
      <p:sp>
        <p:nvSpPr>
          <p:cNvPr id="11" name="フリーフォーム: 図形 10">
            <a:extLst>
              <a:ext uri="{FF2B5EF4-FFF2-40B4-BE49-F238E27FC236}">
                <a16:creationId xmlns:a16="http://schemas.microsoft.com/office/drawing/2014/main" id="{7F206CD3-2EAD-C6C0-8F35-C9ACF8E297A6}"/>
              </a:ext>
            </a:extLst>
          </p:cNvPr>
          <p:cNvSpPr/>
          <p:nvPr/>
        </p:nvSpPr>
        <p:spPr>
          <a:xfrm>
            <a:off x="4491038" y="2614613"/>
            <a:ext cx="609600" cy="1790700"/>
          </a:xfrm>
          <a:custGeom>
            <a:avLst/>
            <a:gdLst>
              <a:gd name="connsiteX0" fmla="*/ 0 w 609600"/>
              <a:gd name="connsiteY0" fmla="*/ 0 h 1790700"/>
              <a:gd name="connsiteX1" fmla="*/ 609600 w 609600"/>
              <a:gd name="connsiteY1" fmla="*/ 38100 h 1790700"/>
              <a:gd name="connsiteX2" fmla="*/ 509587 w 609600"/>
              <a:gd name="connsiteY2" fmla="*/ 1790700 h 1790700"/>
              <a:gd name="connsiteX3" fmla="*/ 23812 w 609600"/>
              <a:gd name="connsiteY3" fmla="*/ 1747837 h 1790700"/>
              <a:gd name="connsiteX4" fmla="*/ 0 w 609600"/>
              <a:gd name="connsiteY4" fmla="*/ 0 h 179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 h="1790700">
                <a:moveTo>
                  <a:pt x="0" y="0"/>
                </a:moveTo>
                <a:lnTo>
                  <a:pt x="609600" y="38100"/>
                </a:lnTo>
                <a:lnTo>
                  <a:pt x="509587" y="1790700"/>
                </a:lnTo>
                <a:lnTo>
                  <a:pt x="23812" y="1747837"/>
                </a:lnTo>
                <a:lnTo>
                  <a:pt x="0" y="0"/>
                </a:lnTo>
                <a:close/>
              </a:path>
            </a:pathLst>
          </a:cu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2" name="フリーフォーム: 図形 11">
            <a:extLst>
              <a:ext uri="{FF2B5EF4-FFF2-40B4-BE49-F238E27FC236}">
                <a16:creationId xmlns:a16="http://schemas.microsoft.com/office/drawing/2014/main" id="{AEDD4DA2-575F-D4DA-5FF6-DD3971EA7E12}"/>
              </a:ext>
            </a:extLst>
          </p:cNvPr>
          <p:cNvSpPr/>
          <p:nvPr/>
        </p:nvSpPr>
        <p:spPr>
          <a:xfrm>
            <a:off x="5491163" y="2576513"/>
            <a:ext cx="847725" cy="1728787"/>
          </a:xfrm>
          <a:custGeom>
            <a:avLst/>
            <a:gdLst>
              <a:gd name="connsiteX0" fmla="*/ 223837 w 847725"/>
              <a:gd name="connsiteY0" fmla="*/ 0 h 1728787"/>
              <a:gd name="connsiteX1" fmla="*/ 847725 w 847725"/>
              <a:gd name="connsiteY1" fmla="*/ 42862 h 1728787"/>
              <a:gd name="connsiteX2" fmla="*/ 542925 w 847725"/>
              <a:gd name="connsiteY2" fmla="*/ 1728787 h 1728787"/>
              <a:gd name="connsiteX3" fmla="*/ 0 w 847725"/>
              <a:gd name="connsiteY3" fmla="*/ 1643062 h 1728787"/>
              <a:gd name="connsiteX4" fmla="*/ 223837 w 847725"/>
              <a:gd name="connsiteY4" fmla="*/ 0 h 1728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7725" h="1728787">
                <a:moveTo>
                  <a:pt x="223837" y="0"/>
                </a:moveTo>
                <a:lnTo>
                  <a:pt x="847725" y="42862"/>
                </a:lnTo>
                <a:lnTo>
                  <a:pt x="542925" y="1728787"/>
                </a:lnTo>
                <a:lnTo>
                  <a:pt x="0" y="1643062"/>
                </a:lnTo>
                <a:lnTo>
                  <a:pt x="223837" y="0"/>
                </a:lnTo>
                <a:close/>
              </a:path>
            </a:pathLst>
          </a:cu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19" name="直線矢印コネクタ 18">
            <a:extLst>
              <a:ext uri="{FF2B5EF4-FFF2-40B4-BE49-F238E27FC236}">
                <a16:creationId xmlns:a16="http://schemas.microsoft.com/office/drawing/2014/main" id="{A8C84F89-3748-D551-2834-DF2DAB36F5B2}"/>
              </a:ext>
            </a:extLst>
          </p:cNvPr>
          <p:cNvCxnSpPr>
            <a:cxnSpLocks/>
            <a:stCxn id="28" idx="1"/>
          </p:cNvCxnSpPr>
          <p:nvPr/>
        </p:nvCxnSpPr>
        <p:spPr>
          <a:xfrm flipH="1" flipV="1">
            <a:off x="5100638" y="4282351"/>
            <a:ext cx="2424099" cy="246073"/>
          </a:xfrm>
          <a:prstGeom prst="straightConnector1">
            <a:avLst/>
          </a:prstGeom>
          <a:ln w="28575">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24" name="直線矢印コネクタ 23">
            <a:extLst>
              <a:ext uri="{FF2B5EF4-FFF2-40B4-BE49-F238E27FC236}">
                <a16:creationId xmlns:a16="http://schemas.microsoft.com/office/drawing/2014/main" id="{3343CB69-24AE-D8F3-BCC8-2D43E48F1DD4}"/>
              </a:ext>
            </a:extLst>
          </p:cNvPr>
          <p:cNvCxnSpPr>
            <a:cxnSpLocks/>
            <a:stCxn id="28" idx="1"/>
          </p:cNvCxnSpPr>
          <p:nvPr/>
        </p:nvCxnSpPr>
        <p:spPr>
          <a:xfrm flipH="1" flipV="1">
            <a:off x="6264042" y="3520440"/>
            <a:ext cx="1260695" cy="1007984"/>
          </a:xfrm>
          <a:prstGeom prst="straightConnector1">
            <a:avLst/>
          </a:prstGeom>
          <a:ln w="28575">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28" name="テキスト ボックス 27">
            <a:extLst>
              <a:ext uri="{FF2B5EF4-FFF2-40B4-BE49-F238E27FC236}">
                <a16:creationId xmlns:a16="http://schemas.microsoft.com/office/drawing/2014/main" id="{373351D0-CFF5-6310-9850-728E3CEE5915}"/>
              </a:ext>
            </a:extLst>
          </p:cNvPr>
          <p:cNvSpPr txBox="1"/>
          <p:nvPr/>
        </p:nvSpPr>
        <p:spPr>
          <a:xfrm>
            <a:off x="7524737" y="4405313"/>
            <a:ext cx="826783" cy="246221"/>
          </a:xfrm>
          <a:prstGeom prst="rect">
            <a:avLst/>
          </a:prstGeom>
          <a:noFill/>
          <a:ln w="28575">
            <a:solidFill>
              <a:srgbClr val="FF0000"/>
            </a:solidFill>
          </a:ln>
        </p:spPr>
        <p:txBody>
          <a:bodyPr wrap="square" rtlCol="0">
            <a:spAutoFit/>
          </a:bodyPr>
          <a:lstStyle/>
          <a:p>
            <a:r>
              <a:rPr kumimoji="1" lang="ja-JP" altLang="en-US" sz="1000" dirty="0"/>
              <a:t>ファサード</a:t>
            </a:r>
          </a:p>
        </p:txBody>
      </p:sp>
      <p:sp>
        <p:nvSpPr>
          <p:cNvPr id="45" name="テキスト ボックス 44">
            <a:extLst>
              <a:ext uri="{FF2B5EF4-FFF2-40B4-BE49-F238E27FC236}">
                <a16:creationId xmlns:a16="http://schemas.microsoft.com/office/drawing/2014/main" id="{DD789BD2-C850-EF43-172C-457A1FF25D34}"/>
              </a:ext>
            </a:extLst>
          </p:cNvPr>
          <p:cNvSpPr txBox="1"/>
          <p:nvPr/>
        </p:nvSpPr>
        <p:spPr>
          <a:xfrm>
            <a:off x="3702050" y="4677884"/>
            <a:ext cx="1739900" cy="215444"/>
          </a:xfrm>
          <a:prstGeom prst="rect">
            <a:avLst/>
          </a:prstGeom>
          <a:noFill/>
        </p:spPr>
        <p:txBody>
          <a:bodyPr wrap="square" rtlCol="0">
            <a:spAutoFit/>
          </a:bodyPr>
          <a:lstStyle/>
          <a:p>
            <a:r>
              <a:rPr kumimoji="1" lang="en-US" altLang="ja-JP" sz="800" dirty="0"/>
              <a:t>https://plateauview.mlit.go.jp/</a:t>
            </a:r>
            <a:endParaRPr kumimoji="1" lang="ja-JP" altLang="en-US" sz="800" dirty="0"/>
          </a:p>
        </p:txBody>
      </p:sp>
    </p:spTree>
    <p:extLst>
      <p:ext uri="{BB962C8B-B14F-4D97-AF65-F5344CB8AC3E}">
        <p14:creationId xmlns:p14="http://schemas.microsoft.com/office/powerpoint/2010/main" val="10887287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E2983F7-7FE6-1B6A-5C4F-19B7B6799699}"/>
              </a:ext>
            </a:extLst>
          </p:cNvPr>
          <p:cNvSpPr>
            <a:spLocks noGrp="1"/>
          </p:cNvSpPr>
          <p:nvPr>
            <p:ph type="title"/>
          </p:nvPr>
        </p:nvSpPr>
        <p:spPr/>
        <p:txBody>
          <a:bodyPr/>
          <a:lstStyle/>
          <a:p>
            <a:r>
              <a:rPr kumimoji="1" lang="ja-JP" altLang="en-US" dirty="0"/>
              <a:t>建物の外観（ファサード）作りの方向性</a:t>
            </a:r>
          </a:p>
        </p:txBody>
      </p:sp>
      <p:sp>
        <p:nvSpPr>
          <p:cNvPr id="3" name="コンテンツ プレースホルダー 2">
            <a:extLst>
              <a:ext uri="{FF2B5EF4-FFF2-40B4-BE49-F238E27FC236}">
                <a16:creationId xmlns:a16="http://schemas.microsoft.com/office/drawing/2014/main" id="{FE76EAB3-AC9A-AA11-34BD-943B5472DD6A}"/>
              </a:ext>
            </a:extLst>
          </p:cNvPr>
          <p:cNvSpPr>
            <a:spLocks noGrp="1"/>
          </p:cNvSpPr>
          <p:nvPr>
            <p:ph idx="1"/>
          </p:nvPr>
        </p:nvSpPr>
        <p:spPr/>
        <p:txBody>
          <a:bodyPr/>
          <a:lstStyle/>
          <a:p>
            <a:r>
              <a:rPr kumimoji="1" lang="ja-JP" altLang="en-US" dirty="0"/>
              <a:t>方向性</a:t>
            </a:r>
            <a:endParaRPr kumimoji="1" lang="en-US" altLang="ja-JP" dirty="0"/>
          </a:p>
          <a:p>
            <a:pPr lvl="1"/>
            <a:r>
              <a:rPr lang="ja-JP" altLang="en-US" dirty="0"/>
              <a:t>基本要素（重視するデータの特徴）</a:t>
            </a:r>
            <a:endParaRPr lang="en-US" altLang="ja-JP" dirty="0"/>
          </a:p>
          <a:p>
            <a:pPr lvl="2"/>
            <a:r>
              <a:rPr lang="ja-JP" altLang="en-US" dirty="0"/>
              <a:t>元の</a:t>
            </a:r>
            <a:r>
              <a:rPr lang="en-US" altLang="ja-JP" dirty="0"/>
              <a:t>LOD1</a:t>
            </a:r>
            <a:r>
              <a:rPr lang="ja-JP" altLang="en-US" dirty="0"/>
              <a:t>の品質（位置情報）を保つこと</a:t>
            </a:r>
            <a:endParaRPr lang="en-US" altLang="ja-JP" dirty="0"/>
          </a:p>
          <a:p>
            <a:pPr lvl="2"/>
            <a:r>
              <a:rPr lang="ja-JP" altLang="en-US" dirty="0"/>
              <a:t>元の</a:t>
            </a:r>
            <a:r>
              <a:rPr lang="en-US" altLang="ja-JP" dirty="0"/>
              <a:t>LOD1</a:t>
            </a:r>
            <a:r>
              <a:rPr lang="ja-JP" altLang="en-US" dirty="0"/>
              <a:t>の軽量さをできるだけ損ねないこと</a:t>
            </a:r>
            <a:endParaRPr lang="en-US" altLang="ja-JP" dirty="0"/>
          </a:p>
          <a:p>
            <a:pPr lvl="1"/>
            <a:r>
              <a:rPr lang="ja-JP" altLang="en-US" dirty="0"/>
              <a:t>追加要素</a:t>
            </a:r>
            <a:endParaRPr kumimoji="1" lang="en-US" altLang="ja-JP" dirty="0"/>
          </a:p>
          <a:p>
            <a:pPr lvl="2"/>
            <a:r>
              <a:rPr kumimoji="1" lang="ja-JP" altLang="en-US" dirty="0"/>
              <a:t>大量の建物を処理できること</a:t>
            </a:r>
            <a:endParaRPr kumimoji="1" lang="en-US" altLang="ja-JP" dirty="0"/>
          </a:p>
          <a:p>
            <a:pPr lvl="2"/>
            <a:r>
              <a:rPr kumimoji="1" lang="ja-JP" altLang="en-US" dirty="0"/>
              <a:t>建物の実画像データが不足する中での多様な外観表現を可能にすること</a:t>
            </a:r>
            <a:endParaRPr kumimoji="1" lang="en-US" altLang="ja-JP" dirty="0"/>
          </a:p>
          <a:p>
            <a:endParaRPr lang="en-US" altLang="ja-JP" dirty="0"/>
          </a:p>
          <a:p>
            <a:endParaRPr kumimoji="1" lang="en-US" altLang="ja-JP" dirty="0"/>
          </a:p>
          <a:p>
            <a:endParaRPr kumimoji="1" lang="en-US" altLang="ja-JP" dirty="0"/>
          </a:p>
          <a:p>
            <a:endParaRPr kumimoji="1" lang="ja-JP" altLang="en-US" dirty="0"/>
          </a:p>
        </p:txBody>
      </p:sp>
      <p:sp>
        <p:nvSpPr>
          <p:cNvPr id="6" name="テキスト ボックス 5">
            <a:extLst>
              <a:ext uri="{FF2B5EF4-FFF2-40B4-BE49-F238E27FC236}">
                <a16:creationId xmlns:a16="http://schemas.microsoft.com/office/drawing/2014/main" id="{DCB52704-FEF0-8119-DF6C-652CC11E01F8}"/>
              </a:ext>
            </a:extLst>
          </p:cNvPr>
          <p:cNvSpPr txBox="1"/>
          <p:nvPr/>
        </p:nvSpPr>
        <p:spPr>
          <a:xfrm>
            <a:off x="1986323" y="3711795"/>
            <a:ext cx="5171354" cy="646331"/>
          </a:xfrm>
          <a:prstGeom prst="rect">
            <a:avLst/>
          </a:prstGeom>
          <a:noFill/>
        </p:spPr>
        <p:txBody>
          <a:bodyPr wrap="square" rtlCol="0">
            <a:spAutoFit/>
          </a:bodyPr>
          <a:lstStyle/>
          <a:p>
            <a:r>
              <a:rPr kumimoji="1" lang="ja-JP" altLang="en-US" u="sng" dirty="0"/>
              <a:t>プロシージャルモデリングを用いて</a:t>
            </a:r>
            <a:endParaRPr kumimoji="1" lang="en-US" altLang="ja-JP" u="sng" dirty="0"/>
          </a:p>
          <a:p>
            <a:r>
              <a:rPr kumimoji="1" lang="ja-JP" altLang="en-US" u="sng" dirty="0"/>
              <a:t>ファサードを自動生成し、</a:t>
            </a:r>
            <a:r>
              <a:rPr kumimoji="1" lang="en-US" altLang="ja-JP" u="sng" dirty="0"/>
              <a:t>LOD1</a:t>
            </a:r>
            <a:r>
              <a:rPr kumimoji="1" lang="ja-JP" altLang="en-US" u="sng" dirty="0"/>
              <a:t>の再構成を行う</a:t>
            </a:r>
          </a:p>
        </p:txBody>
      </p:sp>
    </p:spTree>
    <p:extLst>
      <p:ext uri="{BB962C8B-B14F-4D97-AF65-F5344CB8AC3E}">
        <p14:creationId xmlns:p14="http://schemas.microsoft.com/office/powerpoint/2010/main" val="4834262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A3FF04C-1267-470C-A85B-9C5849616634}"/>
              </a:ext>
            </a:extLst>
          </p:cNvPr>
          <p:cNvSpPr>
            <a:spLocks noGrp="1"/>
          </p:cNvSpPr>
          <p:nvPr>
            <p:ph type="title"/>
          </p:nvPr>
        </p:nvSpPr>
        <p:spPr/>
        <p:txBody>
          <a:bodyPr/>
          <a:lstStyle/>
          <a:p>
            <a:r>
              <a:rPr kumimoji="1" lang="ja-JP" altLang="en-US" dirty="0"/>
              <a:t>目次</a:t>
            </a:r>
          </a:p>
        </p:txBody>
      </p:sp>
      <p:sp>
        <p:nvSpPr>
          <p:cNvPr id="3" name="コンテンツ プレースホルダー 2">
            <a:extLst>
              <a:ext uri="{FF2B5EF4-FFF2-40B4-BE49-F238E27FC236}">
                <a16:creationId xmlns:a16="http://schemas.microsoft.com/office/drawing/2014/main" id="{11AD330E-AB97-A0A9-AED0-92489C2FAE4B}"/>
              </a:ext>
            </a:extLst>
          </p:cNvPr>
          <p:cNvSpPr>
            <a:spLocks noGrp="1"/>
          </p:cNvSpPr>
          <p:nvPr>
            <p:ph idx="1"/>
          </p:nvPr>
        </p:nvSpPr>
        <p:spPr/>
        <p:txBody>
          <a:bodyPr/>
          <a:lstStyle/>
          <a:p>
            <a:pPr marL="457200" indent="-457200">
              <a:buFont typeface="+mj-lt"/>
              <a:buAutoNum type="arabicPeriod"/>
            </a:pPr>
            <a:r>
              <a:rPr lang="en-US" altLang="ja-JP" dirty="0">
                <a:solidFill>
                  <a:schemeClr val="bg1">
                    <a:lumMod val="95000"/>
                  </a:schemeClr>
                </a:solidFill>
              </a:rPr>
              <a:t>Project </a:t>
            </a:r>
            <a:r>
              <a:rPr kumimoji="1" lang="en-US" altLang="ja-JP" dirty="0">
                <a:solidFill>
                  <a:schemeClr val="bg1">
                    <a:lumMod val="95000"/>
                  </a:schemeClr>
                </a:solidFill>
              </a:rPr>
              <a:t>PLATEAU</a:t>
            </a:r>
            <a:r>
              <a:rPr kumimoji="1" lang="ja-JP" altLang="en-US" dirty="0">
                <a:solidFill>
                  <a:schemeClr val="bg1">
                    <a:lumMod val="95000"/>
                  </a:schemeClr>
                </a:solidFill>
              </a:rPr>
              <a:t>の紹介</a:t>
            </a:r>
            <a:endParaRPr kumimoji="1" lang="en-US" altLang="ja-JP" dirty="0">
              <a:solidFill>
                <a:schemeClr val="bg1">
                  <a:lumMod val="95000"/>
                </a:schemeClr>
              </a:solidFill>
            </a:endParaRPr>
          </a:p>
          <a:p>
            <a:pPr marL="457200" indent="-457200">
              <a:buFont typeface="+mj-lt"/>
              <a:buAutoNum type="arabicPeriod"/>
            </a:pPr>
            <a:r>
              <a:rPr kumimoji="1" lang="ja-JP" altLang="en-US" dirty="0">
                <a:solidFill>
                  <a:schemeClr val="bg1">
                    <a:lumMod val="95000"/>
                  </a:schemeClr>
                </a:solidFill>
              </a:rPr>
              <a:t>現状の課題と課題に対するアプローチ</a:t>
            </a:r>
            <a:endParaRPr kumimoji="1" lang="en-US" altLang="ja-JP" dirty="0">
              <a:solidFill>
                <a:schemeClr val="bg1">
                  <a:lumMod val="95000"/>
                </a:schemeClr>
              </a:solidFill>
            </a:endParaRPr>
          </a:p>
          <a:p>
            <a:pPr marL="457200" indent="-457200">
              <a:buFont typeface="+mj-lt"/>
              <a:buAutoNum type="arabicPeriod"/>
            </a:pPr>
            <a:r>
              <a:rPr lang="ja-JP" altLang="en-US" dirty="0"/>
              <a:t>プロシージャルモデリングとは？</a:t>
            </a:r>
            <a:endParaRPr kumimoji="1" lang="en-US" altLang="ja-JP" dirty="0"/>
          </a:p>
          <a:p>
            <a:pPr marL="457200" indent="-457200">
              <a:buFont typeface="+mj-lt"/>
              <a:buAutoNum type="arabicPeriod"/>
            </a:pPr>
            <a:r>
              <a:rPr lang="en-US" altLang="ja-JP" dirty="0">
                <a:solidFill>
                  <a:schemeClr val="bg1">
                    <a:lumMod val="95000"/>
                  </a:schemeClr>
                </a:solidFill>
              </a:rPr>
              <a:t>Procedural PLATEAU</a:t>
            </a:r>
            <a:r>
              <a:rPr lang="ja-JP" altLang="en-US" dirty="0">
                <a:solidFill>
                  <a:schemeClr val="bg1">
                    <a:lumMod val="95000"/>
                  </a:schemeClr>
                </a:solidFill>
              </a:rPr>
              <a:t>の説明</a:t>
            </a:r>
            <a:endParaRPr lang="en-US" altLang="ja-JP" dirty="0">
              <a:solidFill>
                <a:schemeClr val="bg1">
                  <a:lumMod val="95000"/>
                </a:schemeClr>
              </a:solidFill>
            </a:endParaRPr>
          </a:p>
          <a:p>
            <a:pPr marL="457200" indent="-457200">
              <a:buFont typeface="+mj-lt"/>
              <a:buAutoNum type="arabicPeriod"/>
            </a:pPr>
            <a:r>
              <a:rPr lang="ja-JP" altLang="en-US" dirty="0">
                <a:solidFill>
                  <a:schemeClr val="bg1">
                    <a:lumMod val="95000"/>
                  </a:schemeClr>
                </a:solidFill>
              </a:rPr>
              <a:t>ファサードのベイクとテクスチャマッピング</a:t>
            </a:r>
            <a:endParaRPr lang="en-US" altLang="ja-JP" dirty="0">
              <a:solidFill>
                <a:schemeClr val="bg1">
                  <a:lumMod val="95000"/>
                </a:schemeClr>
              </a:solidFill>
            </a:endParaRPr>
          </a:p>
          <a:p>
            <a:pPr marL="457200" indent="-457200">
              <a:buFont typeface="+mj-lt"/>
              <a:buAutoNum type="arabicPeriod"/>
            </a:pPr>
            <a:r>
              <a:rPr lang="ja-JP" altLang="en-US" dirty="0">
                <a:solidFill>
                  <a:schemeClr val="bg1">
                    <a:lumMod val="95000"/>
                  </a:schemeClr>
                </a:solidFill>
              </a:rPr>
              <a:t>ゲームエンジン上でのパフォーマンス考慮点</a:t>
            </a:r>
            <a:endParaRPr lang="en-US" altLang="ja-JP" dirty="0">
              <a:solidFill>
                <a:schemeClr val="bg1">
                  <a:lumMod val="95000"/>
                </a:schemeClr>
              </a:solidFill>
            </a:endParaRPr>
          </a:p>
          <a:p>
            <a:pPr marL="457200" indent="-457200">
              <a:buFont typeface="+mj-lt"/>
              <a:buAutoNum type="arabicPeriod"/>
            </a:pPr>
            <a:r>
              <a:rPr lang="ja-JP" altLang="en-US" dirty="0">
                <a:solidFill>
                  <a:schemeClr val="bg1">
                    <a:lumMod val="95000"/>
                  </a:schemeClr>
                </a:solidFill>
              </a:rPr>
              <a:t>まとめ</a:t>
            </a:r>
            <a:endParaRPr lang="en-US" altLang="ja-JP" dirty="0">
              <a:solidFill>
                <a:schemeClr val="bg1">
                  <a:lumMod val="95000"/>
                </a:schemeClr>
              </a:solidFill>
            </a:endParaRPr>
          </a:p>
          <a:p>
            <a:pPr marL="457200" indent="-457200">
              <a:buFont typeface="+mj-lt"/>
              <a:buAutoNum type="arabicPeriod"/>
            </a:pPr>
            <a:endParaRPr lang="en-US" altLang="ja-JP" dirty="0"/>
          </a:p>
          <a:p>
            <a:pPr lvl="1"/>
            <a:endParaRPr kumimoji="1" lang="ja-JP" altLang="en-US" dirty="0"/>
          </a:p>
        </p:txBody>
      </p:sp>
    </p:spTree>
    <p:extLst>
      <p:ext uri="{BB962C8B-B14F-4D97-AF65-F5344CB8AC3E}">
        <p14:creationId xmlns:p14="http://schemas.microsoft.com/office/powerpoint/2010/main" val="23658730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BE06B9F-1BBD-0847-19E7-D3C3C7EA9859}"/>
              </a:ext>
            </a:extLst>
          </p:cNvPr>
          <p:cNvSpPr>
            <a:spLocks noGrp="1"/>
          </p:cNvSpPr>
          <p:nvPr>
            <p:ph type="title"/>
          </p:nvPr>
        </p:nvSpPr>
        <p:spPr/>
        <p:txBody>
          <a:bodyPr>
            <a:normAutofit/>
          </a:bodyPr>
          <a:lstStyle/>
          <a:p>
            <a:r>
              <a:rPr kumimoji="1" lang="ja-JP" altLang="en-US" dirty="0"/>
              <a:t>プロシージャルモデリングとは？</a:t>
            </a:r>
          </a:p>
        </p:txBody>
      </p:sp>
      <p:sp>
        <p:nvSpPr>
          <p:cNvPr id="3" name="コンテンツ プレースホルダー 2">
            <a:extLst>
              <a:ext uri="{FF2B5EF4-FFF2-40B4-BE49-F238E27FC236}">
                <a16:creationId xmlns:a16="http://schemas.microsoft.com/office/drawing/2014/main" id="{CABE38DC-ABBD-86AA-22E0-F414464D6F69}"/>
              </a:ext>
            </a:extLst>
          </p:cNvPr>
          <p:cNvSpPr>
            <a:spLocks noGrp="1"/>
          </p:cNvSpPr>
          <p:nvPr>
            <p:ph idx="1"/>
          </p:nvPr>
        </p:nvSpPr>
        <p:spPr/>
        <p:txBody>
          <a:bodyPr/>
          <a:lstStyle/>
          <a:p>
            <a:r>
              <a:rPr lang="ja-JP" altLang="en-US" dirty="0"/>
              <a:t>プロシージャルモデリング</a:t>
            </a:r>
            <a:endParaRPr lang="en-US" altLang="ja-JP" dirty="0"/>
          </a:p>
          <a:p>
            <a:pPr lvl="1"/>
            <a:r>
              <a:rPr lang="ja-JP" altLang="en-US" dirty="0"/>
              <a:t>プロシージャル：「手続きの」</a:t>
            </a:r>
            <a:endParaRPr lang="en-US" altLang="ja-JP" dirty="0"/>
          </a:p>
          <a:p>
            <a:pPr lvl="1"/>
            <a:r>
              <a:rPr lang="ja-JP" altLang="en-US" dirty="0"/>
              <a:t>ジオメトリと数式を組み合わせて手続き的に処理を行う手法</a:t>
            </a:r>
            <a:endParaRPr lang="en-US" altLang="ja-JP" dirty="0"/>
          </a:p>
          <a:p>
            <a:pPr lvl="1"/>
            <a:r>
              <a:rPr lang="ja-JP" altLang="en-US" dirty="0"/>
              <a:t>代表的なツール：</a:t>
            </a:r>
            <a:r>
              <a:rPr lang="en-US" altLang="ja-JP" dirty="0"/>
              <a:t>Houdini, Blender(Geometry Nodes), etc...</a:t>
            </a:r>
          </a:p>
          <a:p>
            <a:endParaRPr lang="en-US" altLang="ja-JP" dirty="0"/>
          </a:p>
        </p:txBody>
      </p:sp>
      <p:pic>
        <p:nvPicPr>
          <p:cNvPr id="6" name="図 5" descr="グラフ が含まれている画像&#10;&#10;自動的に生成された説明">
            <a:extLst>
              <a:ext uri="{FF2B5EF4-FFF2-40B4-BE49-F238E27FC236}">
                <a16:creationId xmlns:a16="http://schemas.microsoft.com/office/drawing/2014/main" id="{B853B7FF-4276-AC06-3D3E-141E609B187F}"/>
              </a:ext>
            </a:extLst>
          </p:cNvPr>
          <p:cNvPicPr>
            <a:picLocks noChangeAspect="1"/>
          </p:cNvPicPr>
          <p:nvPr/>
        </p:nvPicPr>
        <p:blipFill>
          <a:blip r:embed="rId3"/>
          <a:stretch>
            <a:fillRect/>
          </a:stretch>
        </p:blipFill>
        <p:spPr>
          <a:xfrm>
            <a:off x="2361466" y="2398329"/>
            <a:ext cx="4421067" cy="2235862"/>
          </a:xfrm>
          <a:prstGeom prst="rect">
            <a:avLst/>
          </a:prstGeom>
        </p:spPr>
      </p:pic>
      <p:sp>
        <p:nvSpPr>
          <p:cNvPr id="7" name="テキスト ボックス 6">
            <a:extLst>
              <a:ext uri="{FF2B5EF4-FFF2-40B4-BE49-F238E27FC236}">
                <a16:creationId xmlns:a16="http://schemas.microsoft.com/office/drawing/2014/main" id="{857449D7-E9FD-01D0-9534-D679BA7861F1}"/>
              </a:ext>
            </a:extLst>
          </p:cNvPr>
          <p:cNvSpPr txBox="1"/>
          <p:nvPr/>
        </p:nvSpPr>
        <p:spPr>
          <a:xfrm>
            <a:off x="3916410" y="4634191"/>
            <a:ext cx="1311177" cy="215444"/>
          </a:xfrm>
          <a:prstGeom prst="rect">
            <a:avLst/>
          </a:prstGeom>
          <a:noFill/>
        </p:spPr>
        <p:txBody>
          <a:bodyPr wrap="square" rtlCol="0">
            <a:spAutoFit/>
          </a:bodyPr>
          <a:lstStyle/>
          <a:p>
            <a:r>
              <a:rPr kumimoji="1" lang="en-US" altLang="ja-JP" sz="800" dirty="0"/>
              <a:t>Geometry Node</a:t>
            </a:r>
            <a:r>
              <a:rPr kumimoji="1" lang="ja-JP" altLang="en-US" sz="800" dirty="0"/>
              <a:t> </a:t>
            </a:r>
            <a:r>
              <a:rPr kumimoji="1" lang="en-US" altLang="ja-JP" sz="800" dirty="0"/>
              <a:t>Editor</a:t>
            </a:r>
            <a:endParaRPr kumimoji="1" lang="ja-JP" altLang="en-US" sz="800" dirty="0"/>
          </a:p>
        </p:txBody>
      </p:sp>
    </p:spTree>
    <p:extLst>
      <p:ext uri="{BB962C8B-B14F-4D97-AF65-F5344CB8AC3E}">
        <p14:creationId xmlns:p14="http://schemas.microsoft.com/office/powerpoint/2010/main" val="497579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BE06B9F-1BBD-0847-19E7-D3C3C7EA9859}"/>
              </a:ext>
            </a:extLst>
          </p:cNvPr>
          <p:cNvSpPr>
            <a:spLocks noGrp="1"/>
          </p:cNvSpPr>
          <p:nvPr>
            <p:ph type="title"/>
          </p:nvPr>
        </p:nvSpPr>
        <p:spPr/>
        <p:txBody>
          <a:bodyPr>
            <a:normAutofit/>
          </a:bodyPr>
          <a:lstStyle/>
          <a:p>
            <a:r>
              <a:rPr kumimoji="1" lang="ja-JP" altLang="en-US" dirty="0"/>
              <a:t>プロシージャルモデリング</a:t>
            </a:r>
            <a:r>
              <a:rPr lang="ja-JP" altLang="en-US" dirty="0"/>
              <a:t>　利点</a:t>
            </a:r>
            <a:endParaRPr kumimoji="1" lang="ja-JP" altLang="en-US" dirty="0"/>
          </a:p>
        </p:txBody>
      </p:sp>
      <p:sp>
        <p:nvSpPr>
          <p:cNvPr id="3" name="コンテンツ プレースホルダー 2">
            <a:extLst>
              <a:ext uri="{FF2B5EF4-FFF2-40B4-BE49-F238E27FC236}">
                <a16:creationId xmlns:a16="http://schemas.microsoft.com/office/drawing/2014/main" id="{CABE38DC-ABBD-86AA-22E0-F414464D6F69}"/>
              </a:ext>
            </a:extLst>
          </p:cNvPr>
          <p:cNvSpPr>
            <a:spLocks noGrp="1"/>
          </p:cNvSpPr>
          <p:nvPr>
            <p:ph idx="1"/>
          </p:nvPr>
        </p:nvSpPr>
        <p:spPr/>
        <p:txBody>
          <a:bodyPr/>
          <a:lstStyle/>
          <a:p>
            <a:r>
              <a:rPr lang="ja-JP" altLang="en-US" dirty="0"/>
              <a:t>利点</a:t>
            </a:r>
            <a:endParaRPr lang="en-US" altLang="ja-JP" dirty="0"/>
          </a:p>
          <a:p>
            <a:pPr lvl="1"/>
            <a:r>
              <a:rPr lang="ja-JP" altLang="en-US" dirty="0"/>
              <a:t>修正が容易</a:t>
            </a:r>
            <a:endParaRPr lang="en-US" altLang="ja-JP" dirty="0"/>
          </a:p>
          <a:p>
            <a:pPr lvl="1"/>
            <a:r>
              <a:rPr lang="ja-JP" altLang="en-US" dirty="0"/>
              <a:t>データ構造を理解しやすい</a:t>
            </a:r>
            <a:endParaRPr lang="en-US" altLang="ja-JP" dirty="0"/>
          </a:p>
          <a:p>
            <a:pPr lvl="1"/>
            <a:r>
              <a:rPr lang="ja-JP" altLang="en-US" dirty="0"/>
              <a:t>仕組みを作れば大量のデータ処理が可能</a:t>
            </a:r>
            <a:endParaRPr lang="en-US" altLang="ja-JP" dirty="0"/>
          </a:p>
          <a:p>
            <a:pPr lvl="1"/>
            <a:r>
              <a:rPr lang="ja-JP" altLang="en-US" dirty="0"/>
              <a:t>多様な表現を作り出せる</a:t>
            </a:r>
            <a:endParaRPr lang="en-US" altLang="ja-JP" dirty="0"/>
          </a:p>
          <a:p>
            <a:endParaRPr lang="en-US" altLang="ja-JP" dirty="0"/>
          </a:p>
          <a:p>
            <a:endParaRPr lang="en-US" altLang="ja-JP" dirty="0"/>
          </a:p>
        </p:txBody>
      </p:sp>
      <p:sp>
        <p:nvSpPr>
          <p:cNvPr id="4" name="テキスト ボックス 3">
            <a:extLst>
              <a:ext uri="{FF2B5EF4-FFF2-40B4-BE49-F238E27FC236}">
                <a16:creationId xmlns:a16="http://schemas.microsoft.com/office/drawing/2014/main" id="{0553944A-C46F-0EB4-8E48-059F3DFE3543}"/>
              </a:ext>
            </a:extLst>
          </p:cNvPr>
          <p:cNvSpPr txBox="1"/>
          <p:nvPr/>
        </p:nvSpPr>
        <p:spPr>
          <a:xfrm>
            <a:off x="1525281" y="3711795"/>
            <a:ext cx="6093438" cy="646331"/>
          </a:xfrm>
          <a:prstGeom prst="rect">
            <a:avLst/>
          </a:prstGeom>
          <a:noFill/>
        </p:spPr>
        <p:txBody>
          <a:bodyPr wrap="square" rtlCol="0">
            <a:spAutoFit/>
          </a:bodyPr>
          <a:lstStyle/>
          <a:p>
            <a:r>
              <a:rPr kumimoji="1" lang="ja-JP" altLang="en-US" u="sng" dirty="0"/>
              <a:t>本セッションでは</a:t>
            </a:r>
            <a:r>
              <a:rPr kumimoji="1" lang="en-US" altLang="ja-JP" u="sng" dirty="0"/>
              <a:t>PLATEAU</a:t>
            </a:r>
            <a:r>
              <a:rPr kumimoji="1" lang="ja-JP" altLang="en-US" u="sng" dirty="0"/>
              <a:t>のノウハウが蓄積されている</a:t>
            </a:r>
            <a:r>
              <a:rPr kumimoji="1" lang="en-US" altLang="ja-JP" u="sng" dirty="0"/>
              <a:t>Blender</a:t>
            </a:r>
            <a:r>
              <a:rPr kumimoji="1" lang="ja-JP" altLang="en-US" u="sng" dirty="0"/>
              <a:t>（</a:t>
            </a:r>
            <a:r>
              <a:rPr kumimoji="1" lang="en-US" altLang="ja-JP" u="sng" dirty="0"/>
              <a:t>Geometry Nodes</a:t>
            </a:r>
            <a:r>
              <a:rPr kumimoji="1" lang="ja-JP" altLang="en-US" u="sng" dirty="0"/>
              <a:t>）を選択する</a:t>
            </a:r>
          </a:p>
        </p:txBody>
      </p:sp>
    </p:spTree>
    <p:extLst>
      <p:ext uri="{BB962C8B-B14F-4D97-AF65-F5344CB8AC3E}">
        <p14:creationId xmlns:p14="http://schemas.microsoft.com/office/powerpoint/2010/main" val="10691181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743DFE6-4C65-58E2-4C34-C3664C7E64D8}"/>
              </a:ext>
            </a:extLst>
          </p:cNvPr>
          <p:cNvSpPr>
            <a:spLocks noGrp="1"/>
          </p:cNvSpPr>
          <p:nvPr>
            <p:ph type="title"/>
          </p:nvPr>
        </p:nvSpPr>
        <p:spPr/>
        <p:txBody>
          <a:bodyPr/>
          <a:lstStyle/>
          <a:p>
            <a:r>
              <a:rPr kumimoji="1" lang="ja-JP" altLang="en-US" dirty="0"/>
              <a:t>はじめに</a:t>
            </a:r>
          </a:p>
        </p:txBody>
      </p:sp>
      <p:sp>
        <p:nvSpPr>
          <p:cNvPr id="3" name="コンテンツ プレースホルダー 2">
            <a:extLst>
              <a:ext uri="{FF2B5EF4-FFF2-40B4-BE49-F238E27FC236}">
                <a16:creationId xmlns:a16="http://schemas.microsoft.com/office/drawing/2014/main" id="{12141EE6-F65E-E65C-E43F-6FC8AD4B423D}"/>
              </a:ext>
            </a:extLst>
          </p:cNvPr>
          <p:cNvSpPr>
            <a:spLocks noGrp="1"/>
          </p:cNvSpPr>
          <p:nvPr>
            <p:ph idx="1"/>
          </p:nvPr>
        </p:nvSpPr>
        <p:spPr/>
        <p:txBody>
          <a:bodyPr/>
          <a:lstStyle/>
          <a:p>
            <a:r>
              <a:rPr kumimoji="1" lang="ja-JP" altLang="en-US" dirty="0"/>
              <a:t>本セッションで</a:t>
            </a:r>
            <a:r>
              <a:rPr lang="ja-JP" altLang="en-US" dirty="0"/>
              <a:t>重視にしていること</a:t>
            </a:r>
            <a:endParaRPr lang="en-US" altLang="ja-JP" dirty="0"/>
          </a:p>
          <a:p>
            <a:pPr lvl="1"/>
            <a:r>
              <a:rPr kumimoji="1" lang="en-US" altLang="ja-JP" dirty="0"/>
              <a:t>PLATEAU</a:t>
            </a:r>
            <a:r>
              <a:rPr kumimoji="1" lang="ja-JP" altLang="en-US" dirty="0"/>
              <a:t>（</a:t>
            </a:r>
            <a:r>
              <a:rPr kumimoji="1" lang="en-US" altLang="ja-JP" dirty="0"/>
              <a:t>3D</a:t>
            </a:r>
            <a:r>
              <a:rPr kumimoji="1" lang="ja-JP" altLang="en-US" dirty="0"/>
              <a:t>都市モデル）のデータ活用方法</a:t>
            </a:r>
            <a:endParaRPr kumimoji="1" lang="en-US" altLang="ja-JP" dirty="0"/>
          </a:p>
          <a:p>
            <a:pPr lvl="2"/>
            <a:r>
              <a:rPr lang="ja-JP" altLang="en-US" dirty="0"/>
              <a:t>基本的に</a:t>
            </a:r>
            <a:r>
              <a:rPr kumimoji="1" lang="ja-JP" altLang="en-US" dirty="0"/>
              <a:t>データの</a:t>
            </a:r>
            <a:r>
              <a:rPr lang="ja-JP" altLang="en-US" dirty="0"/>
              <a:t>特徴を重視する</a:t>
            </a:r>
            <a:endParaRPr lang="en-US" altLang="ja-JP" dirty="0"/>
          </a:p>
          <a:p>
            <a:pPr lvl="1"/>
            <a:r>
              <a:rPr kumimoji="1" lang="ja-JP" altLang="en-US" dirty="0"/>
              <a:t>データ</a:t>
            </a:r>
            <a:r>
              <a:rPr lang="ja-JP" altLang="en-US" dirty="0"/>
              <a:t>の特徴</a:t>
            </a:r>
            <a:endParaRPr lang="en-US" altLang="ja-JP" dirty="0"/>
          </a:p>
          <a:p>
            <a:pPr lvl="2"/>
            <a:r>
              <a:rPr lang="ja-JP" altLang="en-US" dirty="0"/>
              <a:t>オープンデータ</a:t>
            </a:r>
            <a:endParaRPr lang="en-US" altLang="ja-JP" dirty="0"/>
          </a:p>
          <a:p>
            <a:pPr lvl="2"/>
            <a:r>
              <a:rPr kumimoji="1" lang="ja-JP" altLang="en-US" dirty="0"/>
              <a:t>品質（位置情報）</a:t>
            </a:r>
            <a:endParaRPr kumimoji="1" lang="en-US" altLang="ja-JP" dirty="0"/>
          </a:p>
          <a:p>
            <a:pPr lvl="2"/>
            <a:r>
              <a:rPr kumimoji="1" lang="ja-JP" altLang="en-US" dirty="0"/>
              <a:t>詳細度のある建物モデル</a:t>
            </a:r>
            <a:endParaRPr kumimoji="1" lang="en-US" altLang="ja-JP" dirty="0"/>
          </a:p>
          <a:p>
            <a:pPr lvl="2"/>
            <a:r>
              <a:rPr kumimoji="1" lang="ja-JP" altLang="en-US" dirty="0"/>
              <a:t>属性情報</a:t>
            </a:r>
          </a:p>
        </p:txBody>
      </p:sp>
    </p:spTree>
    <p:extLst>
      <p:ext uri="{BB962C8B-B14F-4D97-AF65-F5344CB8AC3E}">
        <p14:creationId xmlns:p14="http://schemas.microsoft.com/office/powerpoint/2010/main" val="16094302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CC2B542-667F-67C8-5CBC-1A838EBD19C6}"/>
              </a:ext>
            </a:extLst>
          </p:cNvPr>
          <p:cNvSpPr>
            <a:spLocks noGrp="1"/>
          </p:cNvSpPr>
          <p:nvPr>
            <p:ph type="title"/>
          </p:nvPr>
        </p:nvSpPr>
        <p:spPr/>
        <p:txBody>
          <a:bodyPr/>
          <a:lstStyle/>
          <a:p>
            <a:r>
              <a:rPr kumimoji="1" lang="en-US" altLang="ja-JP" dirty="0"/>
              <a:t>Geometry Nodes</a:t>
            </a:r>
            <a:endParaRPr kumimoji="1" lang="ja-JP" altLang="en-US" dirty="0"/>
          </a:p>
        </p:txBody>
      </p:sp>
      <p:sp>
        <p:nvSpPr>
          <p:cNvPr id="3" name="コンテンツ プレースホルダー 2">
            <a:extLst>
              <a:ext uri="{FF2B5EF4-FFF2-40B4-BE49-F238E27FC236}">
                <a16:creationId xmlns:a16="http://schemas.microsoft.com/office/drawing/2014/main" id="{1B423B2B-24C0-A571-538D-B9804A0E30AD}"/>
              </a:ext>
            </a:extLst>
          </p:cNvPr>
          <p:cNvSpPr>
            <a:spLocks noGrp="1"/>
          </p:cNvSpPr>
          <p:nvPr>
            <p:ph idx="1"/>
          </p:nvPr>
        </p:nvSpPr>
        <p:spPr/>
        <p:txBody>
          <a:bodyPr/>
          <a:lstStyle/>
          <a:p>
            <a:r>
              <a:rPr kumimoji="1" lang="en-US" altLang="ja-JP" dirty="0"/>
              <a:t>Blender</a:t>
            </a:r>
            <a:r>
              <a:rPr lang="ja-JP" altLang="en-US" dirty="0"/>
              <a:t>の一機能</a:t>
            </a:r>
            <a:endParaRPr lang="en-US" altLang="ja-JP" dirty="0"/>
          </a:p>
          <a:p>
            <a:pPr lvl="1"/>
            <a:r>
              <a:rPr kumimoji="1" lang="ja-JP" altLang="en-US" dirty="0"/>
              <a:t>ノードベースモデリング</a:t>
            </a:r>
            <a:endParaRPr kumimoji="1" lang="en-US" altLang="ja-JP" dirty="0"/>
          </a:p>
          <a:p>
            <a:pPr lvl="1"/>
            <a:r>
              <a:rPr kumimoji="1" lang="ja-JP" altLang="en-US" dirty="0"/>
              <a:t>ノード（数式やジオメトリ）を組み合わせて手続き的に処理</a:t>
            </a:r>
          </a:p>
        </p:txBody>
      </p:sp>
      <p:pic>
        <p:nvPicPr>
          <p:cNvPr id="5" name="図 4" descr="グラフィカル ユーザー インターフェイス&#10;&#10;自動的に生成された説明">
            <a:extLst>
              <a:ext uri="{FF2B5EF4-FFF2-40B4-BE49-F238E27FC236}">
                <a16:creationId xmlns:a16="http://schemas.microsoft.com/office/drawing/2014/main" id="{9D4BCF53-EC86-95EB-D986-1FD4A709821D}"/>
              </a:ext>
            </a:extLst>
          </p:cNvPr>
          <p:cNvPicPr>
            <a:picLocks noChangeAspect="1"/>
          </p:cNvPicPr>
          <p:nvPr/>
        </p:nvPicPr>
        <p:blipFill>
          <a:blip r:embed="rId3"/>
          <a:stretch>
            <a:fillRect/>
          </a:stretch>
        </p:blipFill>
        <p:spPr>
          <a:xfrm>
            <a:off x="1988564" y="2018574"/>
            <a:ext cx="5166871" cy="2681316"/>
          </a:xfrm>
          <a:prstGeom prst="rect">
            <a:avLst/>
          </a:prstGeom>
        </p:spPr>
      </p:pic>
      <p:sp>
        <p:nvSpPr>
          <p:cNvPr id="6" name="テキスト ボックス 5">
            <a:extLst>
              <a:ext uri="{FF2B5EF4-FFF2-40B4-BE49-F238E27FC236}">
                <a16:creationId xmlns:a16="http://schemas.microsoft.com/office/drawing/2014/main" id="{603F5CAF-69E5-31C4-2DFD-8F1D94B96E4C}"/>
              </a:ext>
            </a:extLst>
          </p:cNvPr>
          <p:cNvSpPr txBox="1"/>
          <p:nvPr/>
        </p:nvSpPr>
        <p:spPr>
          <a:xfrm>
            <a:off x="2343150" y="4699890"/>
            <a:ext cx="4457700" cy="215444"/>
          </a:xfrm>
          <a:prstGeom prst="rect">
            <a:avLst/>
          </a:prstGeom>
          <a:noFill/>
        </p:spPr>
        <p:txBody>
          <a:bodyPr wrap="square" rtlCol="0">
            <a:spAutoFit/>
          </a:bodyPr>
          <a:lstStyle/>
          <a:p>
            <a:r>
              <a:rPr kumimoji="1" lang="en-US" altLang="ja-JP" sz="800" dirty="0"/>
              <a:t>https://docs.blender.org/manual/ja/dev/modeling/geometry_nodes/introduction.html</a:t>
            </a:r>
            <a:endParaRPr kumimoji="1" lang="ja-JP" altLang="en-US" sz="800" dirty="0"/>
          </a:p>
        </p:txBody>
      </p:sp>
    </p:spTree>
    <p:extLst>
      <p:ext uri="{BB962C8B-B14F-4D97-AF65-F5344CB8AC3E}">
        <p14:creationId xmlns:p14="http://schemas.microsoft.com/office/powerpoint/2010/main" val="29391601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descr="パソコンの画面&#10;&#10;自動的に生成された説明">
            <a:extLst>
              <a:ext uri="{FF2B5EF4-FFF2-40B4-BE49-F238E27FC236}">
                <a16:creationId xmlns:a16="http://schemas.microsoft.com/office/drawing/2014/main" id="{42F38A99-6E1A-16F4-A554-616187450322}"/>
              </a:ext>
            </a:extLst>
          </p:cNvPr>
          <p:cNvPicPr>
            <a:picLocks noChangeAspect="1"/>
          </p:cNvPicPr>
          <p:nvPr/>
        </p:nvPicPr>
        <p:blipFill rotWithShape="1">
          <a:blip r:embed="rId3"/>
          <a:srcRect r="69243" b="45196"/>
          <a:stretch/>
        </p:blipFill>
        <p:spPr>
          <a:xfrm>
            <a:off x="6612683" y="2596430"/>
            <a:ext cx="2344956" cy="2113152"/>
          </a:xfrm>
          <a:prstGeom prst="rect">
            <a:avLst/>
          </a:prstGeom>
        </p:spPr>
      </p:pic>
      <p:pic>
        <p:nvPicPr>
          <p:cNvPr id="8" name="図 7" descr="コンピューターのスクリーンショット&#10;&#10;自動的に生成された説明">
            <a:extLst>
              <a:ext uri="{FF2B5EF4-FFF2-40B4-BE49-F238E27FC236}">
                <a16:creationId xmlns:a16="http://schemas.microsoft.com/office/drawing/2014/main" id="{10A93BF3-2698-B15F-E55A-ECDD34212440}"/>
              </a:ext>
            </a:extLst>
          </p:cNvPr>
          <p:cNvPicPr>
            <a:picLocks noChangeAspect="1"/>
          </p:cNvPicPr>
          <p:nvPr/>
        </p:nvPicPr>
        <p:blipFill rotWithShape="1">
          <a:blip r:embed="rId4"/>
          <a:srcRect r="75630" b="64737"/>
          <a:stretch/>
        </p:blipFill>
        <p:spPr>
          <a:xfrm>
            <a:off x="6589699" y="614613"/>
            <a:ext cx="2228370" cy="1630716"/>
          </a:xfrm>
          <a:prstGeom prst="rect">
            <a:avLst/>
          </a:prstGeom>
        </p:spPr>
      </p:pic>
      <p:sp>
        <p:nvSpPr>
          <p:cNvPr id="2" name="タイトル 1">
            <a:extLst>
              <a:ext uri="{FF2B5EF4-FFF2-40B4-BE49-F238E27FC236}">
                <a16:creationId xmlns:a16="http://schemas.microsoft.com/office/drawing/2014/main" id="{500CF05C-A757-BC63-BAA1-A05F8E1B2DB4}"/>
              </a:ext>
            </a:extLst>
          </p:cNvPr>
          <p:cNvSpPr>
            <a:spLocks noGrp="1"/>
          </p:cNvSpPr>
          <p:nvPr>
            <p:ph type="title"/>
          </p:nvPr>
        </p:nvSpPr>
        <p:spPr/>
        <p:txBody>
          <a:bodyPr/>
          <a:lstStyle/>
          <a:p>
            <a:r>
              <a:rPr kumimoji="1" lang="ja-JP" altLang="en-US" dirty="0"/>
              <a:t>アトリビュートの説明</a:t>
            </a:r>
          </a:p>
        </p:txBody>
      </p:sp>
      <p:sp>
        <p:nvSpPr>
          <p:cNvPr id="3" name="コンテンツ プレースホルダー 2">
            <a:extLst>
              <a:ext uri="{FF2B5EF4-FFF2-40B4-BE49-F238E27FC236}">
                <a16:creationId xmlns:a16="http://schemas.microsoft.com/office/drawing/2014/main" id="{F876A72F-F282-A247-1090-DBDE08238033}"/>
              </a:ext>
            </a:extLst>
          </p:cNvPr>
          <p:cNvSpPr>
            <a:spLocks noGrp="1"/>
          </p:cNvSpPr>
          <p:nvPr>
            <p:ph idx="1"/>
          </p:nvPr>
        </p:nvSpPr>
        <p:spPr/>
        <p:txBody>
          <a:bodyPr/>
          <a:lstStyle/>
          <a:p>
            <a:r>
              <a:rPr kumimoji="1" lang="ja-JP" altLang="en-US" dirty="0"/>
              <a:t>アトリビュート</a:t>
            </a:r>
            <a:endParaRPr kumimoji="1" lang="en-US" altLang="ja-JP" dirty="0"/>
          </a:p>
          <a:p>
            <a:pPr lvl="1"/>
            <a:r>
              <a:rPr kumimoji="1" lang="ja-JP" altLang="en-US" dirty="0"/>
              <a:t>頂点や辺、面が所持している情報のこと</a:t>
            </a:r>
            <a:endParaRPr kumimoji="1" lang="en-US" altLang="ja-JP" dirty="0"/>
          </a:p>
          <a:p>
            <a:pPr lvl="2"/>
            <a:r>
              <a:rPr lang="en-US" altLang="ja-JP" dirty="0"/>
              <a:t>e.g. </a:t>
            </a:r>
            <a:r>
              <a:rPr lang="ja-JP" altLang="en-US" dirty="0"/>
              <a:t>頂点：「座標」、面：「法線」など</a:t>
            </a:r>
            <a:endParaRPr kumimoji="1" lang="en-US" altLang="ja-JP" dirty="0"/>
          </a:p>
          <a:p>
            <a:pPr lvl="1"/>
            <a:r>
              <a:rPr lang="ja-JP" altLang="en-US" dirty="0"/>
              <a:t>自身で定義した情報を頂点や面に保存できる</a:t>
            </a:r>
            <a:endParaRPr lang="en-US" altLang="ja-JP" dirty="0"/>
          </a:p>
          <a:p>
            <a:pPr lvl="1"/>
            <a:r>
              <a:rPr kumimoji="1" lang="en-US" altLang="ja-JP" dirty="0"/>
              <a:t>Spreadsheet</a:t>
            </a:r>
            <a:r>
              <a:rPr kumimoji="1" lang="ja-JP" altLang="en-US" dirty="0"/>
              <a:t>でアトリビュートを確認可能</a:t>
            </a:r>
          </a:p>
        </p:txBody>
      </p:sp>
      <p:sp>
        <p:nvSpPr>
          <p:cNvPr id="6" name="正方形/長方形 5">
            <a:extLst>
              <a:ext uri="{FF2B5EF4-FFF2-40B4-BE49-F238E27FC236}">
                <a16:creationId xmlns:a16="http://schemas.microsoft.com/office/drawing/2014/main" id="{59C77983-334D-9129-9DBD-D20F315054E2}"/>
              </a:ext>
            </a:extLst>
          </p:cNvPr>
          <p:cNvSpPr/>
          <p:nvPr/>
        </p:nvSpPr>
        <p:spPr>
          <a:xfrm>
            <a:off x="7561089" y="850105"/>
            <a:ext cx="848056" cy="1397695"/>
          </a:xfrm>
          <a:prstGeom prst="rect">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2ABAD8E5-7A0F-66F1-F9DC-3765C4570BC8}"/>
              </a:ext>
            </a:extLst>
          </p:cNvPr>
          <p:cNvSpPr/>
          <p:nvPr/>
        </p:nvSpPr>
        <p:spPr>
          <a:xfrm>
            <a:off x="7399021" y="2793905"/>
            <a:ext cx="1522674" cy="1914001"/>
          </a:xfrm>
          <a:prstGeom prst="rect">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4" name="テキスト ボックス 33">
            <a:extLst>
              <a:ext uri="{FF2B5EF4-FFF2-40B4-BE49-F238E27FC236}">
                <a16:creationId xmlns:a16="http://schemas.microsoft.com/office/drawing/2014/main" id="{590DCA45-3138-0EC8-FD54-94F0E785C293}"/>
              </a:ext>
            </a:extLst>
          </p:cNvPr>
          <p:cNvSpPr txBox="1"/>
          <p:nvPr/>
        </p:nvSpPr>
        <p:spPr>
          <a:xfrm>
            <a:off x="7183027" y="2279602"/>
            <a:ext cx="1209479" cy="215444"/>
          </a:xfrm>
          <a:prstGeom prst="rect">
            <a:avLst/>
          </a:prstGeom>
          <a:noFill/>
        </p:spPr>
        <p:txBody>
          <a:bodyPr wrap="square" rtlCol="0">
            <a:spAutoFit/>
          </a:bodyPr>
          <a:lstStyle/>
          <a:p>
            <a:r>
              <a:rPr kumimoji="1" lang="ja-JP" altLang="en-US" sz="800" dirty="0"/>
              <a:t>頂点：座標（</a:t>
            </a:r>
            <a:r>
              <a:rPr kumimoji="1" lang="en-US" altLang="ja-JP" sz="800" dirty="0"/>
              <a:t>x, y, z</a:t>
            </a:r>
            <a:r>
              <a:rPr kumimoji="1" lang="ja-JP" altLang="en-US" sz="800" dirty="0"/>
              <a:t>）</a:t>
            </a:r>
          </a:p>
        </p:txBody>
      </p:sp>
      <p:sp>
        <p:nvSpPr>
          <p:cNvPr id="35" name="テキスト ボックス 34">
            <a:extLst>
              <a:ext uri="{FF2B5EF4-FFF2-40B4-BE49-F238E27FC236}">
                <a16:creationId xmlns:a16="http://schemas.microsoft.com/office/drawing/2014/main" id="{763FE0D8-445F-ECC9-E9F2-70F2EF76EDAC}"/>
              </a:ext>
            </a:extLst>
          </p:cNvPr>
          <p:cNvSpPr txBox="1"/>
          <p:nvPr/>
        </p:nvSpPr>
        <p:spPr>
          <a:xfrm>
            <a:off x="7126099" y="4699891"/>
            <a:ext cx="1318124" cy="215444"/>
          </a:xfrm>
          <a:prstGeom prst="rect">
            <a:avLst/>
          </a:prstGeom>
          <a:noFill/>
        </p:spPr>
        <p:txBody>
          <a:bodyPr wrap="square" rtlCol="0">
            <a:spAutoFit/>
          </a:bodyPr>
          <a:lstStyle/>
          <a:p>
            <a:r>
              <a:rPr kumimoji="1" lang="ja-JP" altLang="en-US" sz="800" dirty="0"/>
              <a:t>面：法線（</a:t>
            </a:r>
            <a:r>
              <a:rPr kumimoji="1" lang="en-US" altLang="ja-JP" sz="800" dirty="0"/>
              <a:t>x, y, z</a:t>
            </a:r>
            <a:r>
              <a:rPr kumimoji="1" lang="ja-JP" altLang="en-US" sz="800" dirty="0"/>
              <a:t>）など</a:t>
            </a:r>
          </a:p>
        </p:txBody>
      </p:sp>
    </p:spTree>
    <p:extLst>
      <p:ext uri="{BB962C8B-B14F-4D97-AF65-F5344CB8AC3E}">
        <p14:creationId xmlns:p14="http://schemas.microsoft.com/office/powerpoint/2010/main" val="32143770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パソコンの画面&#10;&#10;低い精度で自動的に生成された説明">
            <a:extLst>
              <a:ext uri="{FF2B5EF4-FFF2-40B4-BE49-F238E27FC236}">
                <a16:creationId xmlns:a16="http://schemas.microsoft.com/office/drawing/2014/main" id="{303E3F67-A233-682C-9455-AED2E8E23674}"/>
              </a:ext>
            </a:extLst>
          </p:cNvPr>
          <p:cNvPicPr>
            <a:picLocks noChangeAspect="1"/>
          </p:cNvPicPr>
          <p:nvPr/>
        </p:nvPicPr>
        <p:blipFill>
          <a:blip r:embed="rId3"/>
          <a:stretch>
            <a:fillRect/>
          </a:stretch>
        </p:blipFill>
        <p:spPr>
          <a:xfrm>
            <a:off x="4845051" y="617084"/>
            <a:ext cx="3822599" cy="1933200"/>
          </a:xfrm>
          <a:prstGeom prst="rect">
            <a:avLst/>
          </a:prstGeom>
        </p:spPr>
      </p:pic>
      <p:pic>
        <p:nvPicPr>
          <p:cNvPr id="8" name="図 7" descr="グラフィカル ユーザー インターフェイス&#10;&#10;自動的に生成された説明">
            <a:extLst>
              <a:ext uri="{FF2B5EF4-FFF2-40B4-BE49-F238E27FC236}">
                <a16:creationId xmlns:a16="http://schemas.microsoft.com/office/drawing/2014/main" id="{5ED7DCBD-4A8E-DF37-FC6C-26365CB0C16D}"/>
              </a:ext>
            </a:extLst>
          </p:cNvPr>
          <p:cNvPicPr>
            <a:picLocks noChangeAspect="1"/>
          </p:cNvPicPr>
          <p:nvPr/>
        </p:nvPicPr>
        <p:blipFill>
          <a:blip r:embed="rId4"/>
          <a:stretch>
            <a:fillRect/>
          </a:stretch>
        </p:blipFill>
        <p:spPr>
          <a:xfrm>
            <a:off x="4847957" y="2787928"/>
            <a:ext cx="3822600" cy="1933200"/>
          </a:xfrm>
          <a:prstGeom prst="rect">
            <a:avLst/>
          </a:prstGeom>
        </p:spPr>
      </p:pic>
      <p:pic>
        <p:nvPicPr>
          <p:cNvPr id="4" name="図 3" descr="シャワーカーテンが開いている画面&#10;&#10;中程度の精度で自動的に生成された説明">
            <a:extLst>
              <a:ext uri="{FF2B5EF4-FFF2-40B4-BE49-F238E27FC236}">
                <a16:creationId xmlns:a16="http://schemas.microsoft.com/office/drawing/2014/main" id="{19CCB1C3-4217-0D32-DF39-E655BB20CF97}"/>
              </a:ext>
            </a:extLst>
          </p:cNvPr>
          <p:cNvPicPr>
            <a:picLocks noChangeAspect="1"/>
          </p:cNvPicPr>
          <p:nvPr/>
        </p:nvPicPr>
        <p:blipFill>
          <a:blip r:embed="rId5"/>
          <a:stretch>
            <a:fillRect/>
          </a:stretch>
        </p:blipFill>
        <p:spPr>
          <a:xfrm>
            <a:off x="476350" y="1605150"/>
            <a:ext cx="3822600" cy="1933200"/>
          </a:xfrm>
          <a:prstGeom prst="rect">
            <a:avLst/>
          </a:prstGeom>
        </p:spPr>
      </p:pic>
      <p:sp>
        <p:nvSpPr>
          <p:cNvPr id="2" name="タイトル 1">
            <a:extLst>
              <a:ext uri="{FF2B5EF4-FFF2-40B4-BE49-F238E27FC236}">
                <a16:creationId xmlns:a16="http://schemas.microsoft.com/office/drawing/2014/main" id="{1D4F8BBB-B110-2365-A27C-E297E9772690}"/>
              </a:ext>
            </a:extLst>
          </p:cNvPr>
          <p:cNvSpPr>
            <a:spLocks noGrp="1"/>
          </p:cNvSpPr>
          <p:nvPr>
            <p:ph type="title"/>
          </p:nvPr>
        </p:nvSpPr>
        <p:spPr/>
        <p:txBody>
          <a:bodyPr>
            <a:normAutofit fontScale="90000"/>
          </a:bodyPr>
          <a:lstStyle/>
          <a:p>
            <a:r>
              <a:rPr kumimoji="1" lang="ja-JP" altLang="en-US" dirty="0"/>
              <a:t>アトリビュートを用いたプロシージャルモデリング例</a:t>
            </a:r>
            <a:r>
              <a:rPr kumimoji="1" lang="en-US" altLang="ja-JP" dirty="0"/>
              <a:t>1</a:t>
            </a:r>
            <a:endParaRPr kumimoji="1" lang="ja-JP" altLang="en-US" dirty="0"/>
          </a:p>
        </p:txBody>
      </p:sp>
      <p:sp>
        <p:nvSpPr>
          <p:cNvPr id="12" name="テキスト ボックス 11">
            <a:extLst>
              <a:ext uri="{FF2B5EF4-FFF2-40B4-BE49-F238E27FC236}">
                <a16:creationId xmlns:a16="http://schemas.microsoft.com/office/drawing/2014/main" id="{6F65673E-4211-A09D-8760-09215E47F457}"/>
              </a:ext>
            </a:extLst>
          </p:cNvPr>
          <p:cNvSpPr txBox="1"/>
          <p:nvPr/>
        </p:nvSpPr>
        <p:spPr>
          <a:xfrm>
            <a:off x="1879478" y="3538350"/>
            <a:ext cx="1016343" cy="215444"/>
          </a:xfrm>
          <a:prstGeom prst="rect">
            <a:avLst/>
          </a:prstGeom>
          <a:noFill/>
        </p:spPr>
        <p:txBody>
          <a:bodyPr wrap="square" rtlCol="0">
            <a:spAutoFit/>
          </a:bodyPr>
          <a:lstStyle/>
          <a:p>
            <a:r>
              <a:rPr kumimoji="1" lang="en-US" altLang="ja-JP" sz="800" dirty="0"/>
              <a:t>22x22</a:t>
            </a:r>
            <a:r>
              <a:rPr kumimoji="1" lang="ja-JP" altLang="en-US" sz="800" dirty="0"/>
              <a:t>の球を配置</a:t>
            </a:r>
          </a:p>
        </p:txBody>
      </p:sp>
      <p:sp>
        <p:nvSpPr>
          <p:cNvPr id="13" name="テキスト ボックス 12">
            <a:extLst>
              <a:ext uri="{FF2B5EF4-FFF2-40B4-BE49-F238E27FC236}">
                <a16:creationId xmlns:a16="http://schemas.microsoft.com/office/drawing/2014/main" id="{5E688E6B-C64F-F7A5-FF25-93A20FC660A3}"/>
              </a:ext>
            </a:extLst>
          </p:cNvPr>
          <p:cNvSpPr txBox="1"/>
          <p:nvPr/>
        </p:nvSpPr>
        <p:spPr>
          <a:xfrm>
            <a:off x="5612691" y="2558844"/>
            <a:ext cx="2287315" cy="215444"/>
          </a:xfrm>
          <a:prstGeom prst="rect">
            <a:avLst/>
          </a:prstGeom>
          <a:noFill/>
        </p:spPr>
        <p:txBody>
          <a:bodyPr wrap="square" rtlCol="0">
            <a:spAutoFit/>
          </a:bodyPr>
          <a:lstStyle/>
          <a:p>
            <a:r>
              <a:rPr kumimoji="1" lang="en-US" altLang="ja-JP" sz="800" dirty="0"/>
              <a:t>4</a:t>
            </a:r>
            <a:r>
              <a:rPr kumimoji="1" lang="ja-JP" altLang="en-US" sz="800" dirty="0"/>
              <a:t>の倍数のとき球を削除（マンハッタン距離）</a:t>
            </a:r>
          </a:p>
        </p:txBody>
      </p:sp>
      <p:cxnSp>
        <p:nvCxnSpPr>
          <p:cNvPr id="21" name="直線矢印コネクタ 20">
            <a:extLst>
              <a:ext uri="{FF2B5EF4-FFF2-40B4-BE49-F238E27FC236}">
                <a16:creationId xmlns:a16="http://schemas.microsoft.com/office/drawing/2014/main" id="{59A45794-E6A7-808D-1284-644C3B1128DC}"/>
              </a:ext>
            </a:extLst>
          </p:cNvPr>
          <p:cNvCxnSpPr>
            <a:cxnSpLocks/>
          </p:cNvCxnSpPr>
          <p:nvPr/>
        </p:nvCxnSpPr>
        <p:spPr>
          <a:xfrm flipV="1">
            <a:off x="4298950" y="1968500"/>
            <a:ext cx="457200" cy="60325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31" name="直線矢印コネクタ 30">
            <a:extLst>
              <a:ext uri="{FF2B5EF4-FFF2-40B4-BE49-F238E27FC236}">
                <a16:creationId xmlns:a16="http://schemas.microsoft.com/office/drawing/2014/main" id="{EECBDED9-CE55-D0EC-6154-0FDDD65195C6}"/>
              </a:ext>
            </a:extLst>
          </p:cNvPr>
          <p:cNvCxnSpPr>
            <a:cxnSpLocks/>
          </p:cNvCxnSpPr>
          <p:nvPr/>
        </p:nvCxnSpPr>
        <p:spPr>
          <a:xfrm>
            <a:off x="4298950" y="2571750"/>
            <a:ext cx="457200" cy="60325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9" name="テキスト ボックス 8">
            <a:extLst>
              <a:ext uri="{FF2B5EF4-FFF2-40B4-BE49-F238E27FC236}">
                <a16:creationId xmlns:a16="http://schemas.microsoft.com/office/drawing/2014/main" id="{62EA746D-4A04-FC6C-236A-556F2D081577}"/>
              </a:ext>
            </a:extLst>
          </p:cNvPr>
          <p:cNvSpPr txBox="1"/>
          <p:nvPr/>
        </p:nvSpPr>
        <p:spPr>
          <a:xfrm>
            <a:off x="5612691" y="4719731"/>
            <a:ext cx="2299001" cy="215444"/>
          </a:xfrm>
          <a:prstGeom prst="rect">
            <a:avLst/>
          </a:prstGeom>
          <a:noFill/>
        </p:spPr>
        <p:txBody>
          <a:bodyPr wrap="square" rtlCol="0">
            <a:spAutoFit/>
          </a:bodyPr>
          <a:lstStyle/>
          <a:p>
            <a:r>
              <a:rPr kumimoji="1" lang="en-US" altLang="ja-JP" sz="800" dirty="0"/>
              <a:t>2</a:t>
            </a:r>
            <a:r>
              <a:rPr kumimoji="1" lang="ja-JP" altLang="en-US" sz="800" dirty="0"/>
              <a:t>の倍数のとき球を削除（チェビシェフ距離）</a:t>
            </a:r>
            <a:endParaRPr kumimoji="1" lang="en-US" altLang="ja-JP" sz="800" dirty="0"/>
          </a:p>
        </p:txBody>
      </p:sp>
    </p:spTree>
    <p:extLst>
      <p:ext uri="{BB962C8B-B14F-4D97-AF65-F5344CB8AC3E}">
        <p14:creationId xmlns:p14="http://schemas.microsoft.com/office/powerpoint/2010/main" val="31721377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白いタイル張りの洗面所&#10;&#10;自動的に生成された説明">
            <a:extLst>
              <a:ext uri="{FF2B5EF4-FFF2-40B4-BE49-F238E27FC236}">
                <a16:creationId xmlns:a16="http://schemas.microsoft.com/office/drawing/2014/main" id="{A792CC27-60DF-CD43-1A31-C3C52A6E4F17}"/>
              </a:ext>
            </a:extLst>
          </p:cNvPr>
          <p:cNvPicPr>
            <a:picLocks noChangeAspect="1"/>
          </p:cNvPicPr>
          <p:nvPr/>
        </p:nvPicPr>
        <p:blipFill>
          <a:blip r:embed="rId3"/>
          <a:stretch>
            <a:fillRect/>
          </a:stretch>
        </p:blipFill>
        <p:spPr>
          <a:xfrm>
            <a:off x="476348" y="1605884"/>
            <a:ext cx="3822600" cy="1933200"/>
          </a:xfrm>
          <a:prstGeom prst="rect">
            <a:avLst/>
          </a:prstGeom>
        </p:spPr>
      </p:pic>
      <p:pic>
        <p:nvPicPr>
          <p:cNvPr id="6" name="図 5" descr="パソコンの画面&#10;&#10;低い精度で自動的に生成された説明">
            <a:extLst>
              <a:ext uri="{FF2B5EF4-FFF2-40B4-BE49-F238E27FC236}">
                <a16:creationId xmlns:a16="http://schemas.microsoft.com/office/drawing/2014/main" id="{1D4B03C0-B07B-AA73-F1F9-254FFD207BE0}"/>
              </a:ext>
            </a:extLst>
          </p:cNvPr>
          <p:cNvPicPr>
            <a:picLocks noChangeAspect="1"/>
          </p:cNvPicPr>
          <p:nvPr/>
        </p:nvPicPr>
        <p:blipFill>
          <a:blip r:embed="rId4"/>
          <a:stretch>
            <a:fillRect/>
          </a:stretch>
        </p:blipFill>
        <p:spPr>
          <a:xfrm>
            <a:off x="4845053" y="617084"/>
            <a:ext cx="3822599" cy="1933200"/>
          </a:xfrm>
          <a:prstGeom prst="rect">
            <a:avLst/>
          </a:prstGeom>
        </p:spPr>
      </p:pic>
      <p:pic>
        <p:nvPicPr>
          <p:cNvPr id="8" name="図 7" descr="パソコンの画面&#10;&#10;中程度の精度で自動的に生成された説明">
            <a:extLst>
              <a:ext uri="{FF2B5EF4-FFF2-40B4-BE49-F238E27FC236}">
                <a16:creationId xmlns:a16="http://schemas.microsoft.com/office/drawing/2014/main" id="{CD34F006-041C-8848-3CEE-72732D03E00C}"/>
              </a:ext>
            </a:extLst>
          </p:cNvPr>
          <p:cNvPicPr>
            <a:picLocks noChangeAspect="1"/>
          </p:cNvPicPr>
          <p:nvPr/>
        </p:nvPicPr>
        <p:blipFill>
          <a:blip r:embed="rId5"/>
          <a:stretch>
            <a:fillRect/>
          </a:stretch>
        </p:blipFill>
        <p:spPr>
          <a:xfrm>
            <a:off x="4845052" y="2787928"/>
            <a:ext cx="3822599" cy="1933200"/>
          </a:xfrm>
          <a:prstGeom prst="rect">
            <a:avLst/>
          </a:prstGeom>
        </p:spPr>
      </p:pic>
      <p:sp>
        <p:nvSpPr>
          <p:cNvPr id="2" name="タイトル 1">
            <a:extLst>
              <a:ext uri="{FF2B5EF4-FFF2-40B4-BE49-F238E27FC236}">
                <a16:creationId xmlns:a16="http://schemas.microsoft.com/office/drawing/2014/main" id="{1D4F8BBB-B110-2365-A27C-E297E9772690}"/>
              </a:ext>
            </a:extLst>
          </p:cNvPr>
          <p:cNvSpPr>
            <a:spLocks noGrp="1"/>
          </p:cNvSpPr>
          <p:nvPr>
            <p:ph type="title"/>
          </p:nvPr>
        </p:nvSpPr>
        <p:spPr/>
        <p:txBody>
          <a:bodyPr>
            <a:normAutofit fontScale="90000"/>
          </a:bodyPr>
          <a:lstStyle/>
          <a:p>
            <a:r>
              <a:rPr kumimoji="1" lang="ja-JP" altLang="en-US" dirty="0"/>
              <a:t>アトリビュートを用いたプロシージャルモデリング例</a:t>
            </a:r>
            <a:r>
              <a:rPr kumimoji="1" lang="en-US" altLang="ja-JP" dirty="0"/>
              <a:t>2</a:t>
            </a:r>
            <a:endParaRPr kumimoji="1" lang="ja-JP" altLang="en-US" dirty="0"/>
          </a:p>
        </p:txBody>
      </p:sp>
      <p:sp>
        <p:nvSpPr>
          <p:cNvPr id="12" name="テキスト ボックス 11">
            <a:extLst>
              <a:ext uri="{FF2B5EF4-FFF2-40B4-BE49-F238E27FC236}">
                <a16:creationId xmlns:a16="http://schemas.microsoft.com/office/drawing/2014/main" id="{6F65673E-4211-A09D-8760-09215E47F457}"/>
              </a:ext>
            </a:extLst>
          </p:cNvPr>
          <p:cNvSpPr txBox="1"/>
          <p:nvPr/>
        </p:nvSpPr>
        <p:spPr>
          <a:xfrm>
            <a:off x="1482308" y="3539084"/>
            <a:ext cx="1810680" cy="215444"/>
          </a:xfrm>
          <a:prstGeom prst="rect">
            <a:avLst/>
          </a:prstGeom>
          <a:noFill/>
        </p:spPr>
        <p:txBody>
          <a:bodyPr wrap="square" rtlCol="0">
            <a:spAutoFit/>
          </a:bodyPr>
          <a:lstStyle/>
          <a:p>
            <a:r>
              <a:rPr kumimoji="1" lang="ja-JP" altLang="en-US" sz="800" dirty="0"/>
              <a:t>スザンヌ（ノイズテクスチャ付き）</a:t>
            </a:r>
          </a:p>
        </p:txBody>
      </p:sp>
      <p:sp>
        <p:nvSpPr>
          <p:cNvPr id="13" name="テキスト ボックス 12">
            <a:extLst>
              <a:ext uri="{FF2B5EF4-FFF2-40B4-BE49-F238E27FC236}">
                <a16:creationId xmlns:a16="http://schemas.microsoft.com/office/drawing/2014/main" id="{5E688E6B-C64F-F7A5-FF25-93A20FC660A3}"/>
              </a:ext>
            </a:extLst>
          </p:cNvPr>
          <p:cNvSpPr txBox="1"/>
          <p:nvPr/>
        </p:nvSpPr>
        <p:spPr>
          <a:xfrm>
            <a:off x="6297043" y="2550284"/>
            <a:ext cx="918616" cy="215444"/>
          </a:xfrm>
          <a:prstGeom prst="rect">
            <a:avLst/>
          </a:prstGeom>
          <a:noFill/>
        </p:spPr>
        <p:txBody>
          <a:bodyPr wrap="square" rtlCol="0">
            <a:spAutoFit/>
          </a:bodyPr>
          <a:lstStyle/>
          <a:p>
            <a:r>
              <a:rPr kumimoji="1" lang="ja-JP" altLang="en-US" sz="800" dirty="0"/>
              <a:t>頂点に球を配置</a:t>
            </a:r>
          </a:p>
        </p:txBody>
      </p:sp>
      <p:cxnSp>
        <p:nvCxnSpPr>
          <p:cNvPr id="21" name="直線矢印コネクタ 20">
            <a:extLst>
              <a:ext uri="{FF2B5EF4-FFF2-40B4-BE49-F238E27FC236}">
                <a16:creationId xmlns:a16="http://schemas.microsoft.com/office/drawing/2014/main" id="{59A45794-E6A7-808D-1284-644C3B1128DC}"/>
              </a:ext>
            </a:extLst>
          </p:cNvPr>
          <p:cNvCxnSpPr>
            <a:cxnSpLocks/>
          </p:cNvCxnSpPr>
          <p:nvPr/>
        </p:nvCxnSpPr>
        <p:spPr>
          <a:xfrm flipV="1">
            <a:off x="4298950" y="1968500"/>
            <a:ext cx="457200" cy="60325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31" name="直線矢印コネクタ 30">
            <a:extLst>
              <a:ext uri="{FF2B5EF4-FFF2-40B4-BE49-F238E27FC236}">
                <a16:creationId xmlns:a16="http://schemas.microsoft.com/office/drawing/2014/main" id="{EECBDED9-CE55-D0EC-6154-0FDDD65195C6}"/>
              </a:ext>
            </a:extLst>
          </p:cNvPr>
          <p:cNvCxnSpPr>
            <a:cxnSpLocks/>
          </p:cNvCxnSpPr>
          <p:nvPr/>
        </p:nvCxnSpPr>
        <p:spPr>
          <a:xfrm>
            <a:off x="4298950" y="2571750"/>
            <a:ext cx="457200" cy="60325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0" name="テキスト ボックス 9">
            <a:extLst>
              <a:ext uri="{FF2B5EF4-FFF2-40B4-BE49-F238E27FC236}">
                <a16:creationId xmlns:a16="http://schemas.microsoft.com/office/drawing/2014/main" id="{946673CC-4737-D901-D725-A80709B5AFF6}"/>
              </a:ext>
            </a:extLst>
          </p:cNvPr>
          <p:cNvSpPr txBox="1"/>
          <p:nvPr/>
        </p:nvSpPr>
        <p:spPr>
          <a:xfrm>
            <a:off x="5564615" y="4724816"/>
            <a:ext cx="2383471" cy="215444"/>
          </a:xfrm>
          <a:prstGeom prst="rect">
            <a:avLst/>
          </a:prstGeom>
          <a:noFill/>
        </p:spPr>
        <p:txBody>
          <a:bodyPr wrap="square" rtlCol="0">
            <a:spAutoFit/>
          </a:bodyPr>
          <a:lstStyle/>
          <a:p>
            <a:r>
              <a:rPr kumimoji="1" lang="ja-JP" altLang="en-US" sz="800" dirty="0"/>
              <a:t>頂点に球を配置（ノイズの値が</a:t>
            </a:r>
            <a:r>
              <a:rPr kumimoji="1" lang="en-US" altLang="ja-JP" sz="800" dirty="0"/>
              <a:t>0.5</a:t>
            </a:r>
            <a:r>
              <a:rPr kumimoji="1" lang="ja-JP" altLang="en-US" sz="800" dirty="0"/>
              <a:t>以上の場合）</a:t>
            </a:r>
          </a:p>
        </p:txBody>
      </p:sp>
    </p:spTree>
    <p:extLst>
      <p:ext uri="{BB962C8B-B14F-4D97-AF65-F5344CB8AC3E}">
        <p14:creationId xmlns:p14="http://schemas.microsoft.com/office/powerpoint/2010/main" val="38641990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A3FF04C-1267-470C-A85B-9C5849616634}"/>
              </a:ext>
            </a:extLst>
          </p:cNvPr>
          <p:cNvSpPr>
            <a:spLocks noGrp="1"/>
          </p:cNvSpPr>
          <p:nvPr>
            <p:ph type="title"/>
          </p:nvPr>
        </p:nvSpPr>
        <p:spPr/>
        <p:txBody>
          <a:bodyPr/>
          <a:lstStyle/>
          <a:p>
            <a:r>
              <a:rPr kumimoji="1" lang="ja-JP" altLang="en-US" dirty="0"/>
              <a:t>目次</a:t>
            </a:r>
          </a:p>
        </p:txBody>
      </p:sp>
      <p:sp>
        <p:nvSpPr>
          <p:cNvPr id="3" name="コンテンツ プレースホルダー 2">
            <a:extLst>
              <a:ext uri="{FF2B5EF4-FFF2-40B4-BE49-F238E27FC236}">
                <a16:creationId xmlns:a16="http://schemas.microsoft.com/office/drawing/2014/main" id="{11AD330E-AB97-A0A9-AED0-92489C2FAE4B}"/>
              </a:ext>
            </a:extLst>
          </p:cNvPr>
          <p:cNvSpPr>
            <a:spLocks noGrp="1"/>
          </p:cNvSpPr>
          <p:nvPr>
            <p:ph idx="1"/>
          </p:nvPr>
        </p:nvSpPr>
        <p:spPr/>
        <p:txBody>
          <a:bodyPr/>
          <a:lstStyle/>
          <a:p>
            <a:pPr marL="457200" indent="-457200">
              <a:buFont typeface="+mj-lt"/>
              <a:buAutoNum type="arabicPeriod"/>
            </a:pPr>
            <a:r>
              <a:rPr lang="en-US" altLang="ja-JP" dirty="0">
                <a:solidFill>
                  <a:schemeClr val="bg1">
                    <a:lumMod val="95000"/>
                  </a:schemeClr>
                </a:solidFill>
              </a:rPr>
              <a:t>Project </a:t>
            </a:r>
            <a:r>
              <a:rPr kumimoji="1" lang="en-US" altLang="ja-JP" dirty="0">
                <a:solidFill>
                  <a:schemeClr val="bg1">
                    <a:lumMod val="95000"/>
                  </a:schemeClr>
                </a:solidFill>
              </a:rPr>
              <a:t>PLATEAU</a:t>
            </a:r>
            <a:r>
              <a:rPr kumimoji="1" lang="ja-JP" altLang="en-US" dirty="0">
                <a:solidFill>
                  <a:schemeClr val="bg1">
                    <a:lumMod val="95000"/>
                  </a:schemeClr>
                </a:solidFill>
              </a:rPr>
              <a:t>の紹介</a:t>
            </a:r>
            <a:endParaRPr kumimoji="1" lang="en-US" altLang="ja-JP" dirty="0">
              <a:solidFill>
                <a:schemeClr val="bg1">
                  <a:lumMod val="95000"/>
                </a:schemeClr>
              </a:solidFill>
            </a:endParaRPr>
          </a:p>
          <a:p>
            <a:pPr marL="457200" indent="-457200">
              <a:buFont typeface="+mj-lt"/>
              <a:buAutoNum type="arabicPeriod"/>
            </a:pPr>
            <a:r>
              <a:rPr kumimoji="1" lang="ja-JP" altLang="en-US" dirty="0">
                <a:solidFill>
                  <a:schemeClr val="bg1">
                    <a:lumMod val="95000"/>
                  </a:schemeClr>
                </a:solidFill>
              </a:rPr>
              <a:t>現状の課題と課題に対するアプローチ</a:t>
            </a:r>
            <a:endParaRPr kumimoji="1" lang="en-US" altLang="ja-JP" dirty="0">
              <a:solidFill>
                <a:schemeClr val="bg1">
                  <a:lumMod val="95000"/>
                </a:schemeClr>
              </a:solidFill>
            </a:endParaRPr>
          </a:p>
          <a:p>
            <a:pPr marL="457200" indent="-457200">
              <a:buFont typeface="+mj-lt"/>
              <a:buAutoNum type="arabicPeriod"/>
            </a:pPr>
            <a:r>
              <a:rPr lang="ja-JP" altLang="en-US" dirty="0">
                <a:solidFill>
                  <a:schemeClr val="bg1">
                    <a:lumMod val="95000"/>
                  </a:schemeClr>
                </a:solidFill>
              </a:rPr>
              <a:t>プロシージャルモデリングとは？</a:t>
            </a:r>
            <a:endParaRPr kumimoji="1" lang="en-US" altLang="ja-JP" dirty="0">
              <a:solidFill>
                <a:schemeClr val="bg1">
                  <a:lumMod val="95000"/>
                </a:schemeClr>
              </a:solidFill>
            </a:endParaRPr>
          </a:p>
          <a:p>
            <a:pPr marL="457200" indent="-457200">
              <a:buFont typeface="+mj-lt"/>
              <a:buAutoNum type="arabicPeriod"/>
            </a:pPr>
            <a:r>
              <a:rPr lang="en-US" altLang="ja-JP" dirty="0"/>
              <a:t>Procedural PLATEAU</a:t>
            </a:r>
            <a:r>
              <a:rPr lang="ja-JP" altLang="en-US" dirty="0"/>
              <a:t>の説明</a:t>
            </a:r>
            <a:endParaRPr lang="en-US" altLang="ja-JP" dirty="0"/>
          </a:p>
          <a:p>
            <a:pPr marL="457200" indent="-457200">
              <a:buFont typeface="+mj-lt"/>
              <a:buAutoNum type="arabicPeriod"/>
            </a:pPr>
            <a:r>
              <a:rPr lang="en-US" altLang="ja-JP" dirty="0">
                <a:solidFill>
                  <a:schemeClr val="bg1">
                    <a:lumMod val="95000"/>
                  </a:schemeClr>
                </a:solidFill>
              </a:rPr>
              <a:t>Blender</a:t>
            </a:r>
            <a:r>
              <a:rPr lang="ja-JP" altLang="en-US" dirty="0">
                <a:solidFill>
                  <a:schemeClr val="bg1">
                    <a:lumMod val="95000"/>
                  </a:schemeClr>
                </a:solidFill>
              </a:rPr>
              <a:t>アドオンでの手続き自動化</a:t>
            </a:r>
            <a:endParaRPr lang="en-US" altLang="ja-JP" dirty="0">
              <a:solidFill>
                <a:schemeClr val="bg1">
                  <a:lumMod val="95000"/>
                </a:schemeClr>
              </a:solidFill>
            </a:endParaRPr>
          </a:p>
          <a:p>
            <a:pPr marL="457200" indent="-457200">
              <a:buFont typeface="+mj-lt"/>
              <a:buAutoNum type="arabicPeriod"/>
            </a:pPr>
            <a:r>
              <a:rPr lang="ja-JP" altLang="en-US" dirty="0">
                <a:solidFill>
                  <a:schemeClr val="bg1">
                    <a:lumMod val="95000"/>
                  </a:schemeClr>
                </a:solidFill>
              </a:rPr>
              <a:t>ゲームエンジン上でのパフォーマンス考慮点</a:t>
            </a:r>
            <a:endParaRPr lang="en-US" altLang="ja-JP" dirty="0">
              <a:solidFill>
                <a:schemeClr val="bg1">
                  <a:lumMod val="95000"/>
                </a:schemeClr>
              </a:solidFill>
            </a:endParaRPr>
          </a:p>
          <a:p>
            <a:pPr marL="457200" indent="-457200">
              <a:buFont typeface="+mj-lt"/>
              <a:buAutoNum type="arabicPeriod"/>
            </a:pPr>
            <a:r>
              <a:rPr lang="ja-JP" altLang="en-US" dirty="0">
                <a:solidFill>
                  <a:schemeClr val="bg1">
                    <a:lumMod val="95000"/>
                  </a:schemeClr>
                </a:solidFill>
              </a:rPr>
              <a:t>まとめ</a:t>
            </a:r>
            <a:endParaRPr lang="en-US" altLang="ja-JP" dirty="0">
              <a:solidFill>
                <a:schemeClr val="bg1">
                  <a:lumMod val="95000"/>
                </a:schemeClr>
              </a:solidFill>
            </a:endParaRPr>
          </a:p>
          <a:p>
            <a:pPr marL="457200" indent="-457200">
              <a:buFont typeface="+mj-lt"/>
              <a:buAutoNum type="arabicPeriod"/>
            </a:pPr>
            <a:endParaRPr lang="en-US" altLang="ja-JP" dirty="0"/>
          </a:p>
          <a:p>
            <a:pPr lvl="1"/>
            <a:endParaRPr kumimoji="1" lang="ja-JP" altLang="en-US" dirty="0"/>
          </a:p>
        </p:txBody>
      </p:sp>
    </p:spTree>
    <p:extLst>
      <p:ext uri="{BB962C8B-B14F-4D97-AF65-F5344CB8AC3E}">
        <p14:creationId xmlns:p14="http://schemas.microsoft.com/office/powerpoint/2010/main" val="26177952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C0A4A82-3A35-0AD5-578A-FA1B3EDBB373}"/>
              </a:ext>
            </a:extLst>
          </p:cNvPr>
          <p:cNvSpPr>
            <a:spLocks noGrp="1"/>
          </p:cNvSpPr>
          <p:nvPr>
            <p:ph type="title"/>
          </p:nvPr>
        </p:nvSpPr>
        <p:spPr/>
        <p:txBody>
          <a:bodyPr/>
          <a:lstStyle/>
          <a:p>
            <a:r>
              <a:rPr kumimoji="1" lang="en-US" altLang="ja-JP" dirty="0"/>
              <a:t>Blender</a:t>
            </a:r>
            <a:r>
              <a:rPr kumimoji="1" lang="ja-JP" altLang="en-US" dirty="0"/>
              <a:t>のバージョン</a:t>
            </a:r>
          </a:p>
        </p:txBody>
      </p:sp>
      <p:sp>
        <p:nvSpPr>
          <p:cNvPr id="3" name="コンテンツ プレースホルダー 2">
            <a:extLst>
              <a:ext uri="{FF2B5EF4-FFF2-40B4-BE49-F238E27FC236}">
                <a16:creationId xmlns:a16="http://schemas.microsoft.com/office/drawing/2014/main" id="{C0D646F3-217F-0045-8A16-C63F4CE98F57}"/>
              </a:ext>
            </a:extLst>
          </p:cNvPr>
          <p:cNvSpPr>
            <a:spLocks noGrp="1"/>
          </p:cNvSpPr>
          <p:nvPr>
            <p:ph idx="1"/>
          </p:nvPr>
        </p:nvSpPr>
        <p:spPr/>
        <p:txBody>
          <a:bodyPr/>
          <a:lstStyle/>
          <a:p>
            <a:r>
              <a:rPr kumimoji="1" lang="en-US" altLang="ja-JP" dirty="0"/>
              <a:t>Blender: 3.3.0 LTS</a:t>
            </a:r>
          </a:p>
        </p:txBody>
      </p:sp>
    </p:spTree>
    <p:extLst>
      <p:ext uri="{BB962C8B-B14F-4D97-AF65-F5344CB8AC3E}">
        <p14:creationId xmlns:p14="http://schemas.microsoft.com/office/powerpoint/2010/main" val="36456975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F7FD569-27B0-9C2C-264E-0EAE35DF2D4E}"/>
              </a:ext>
            </a:extLst>
          </p:cNvPr>
          <p:cNvSpPr>
            <a:spLocks noGrp="1"/>
          </p:cNvSpPr>
          <p:nvPr>
            <p:ph type="title"/>
          </p:nvPr>
        </p:nvSpPr>
        <p:spPr/>
        <p:txBody>
          <a:bodyPr/>
          <a:lstStyle/>
          <a:p>
            <a:r>
              <a:rPr kumimoji="1" lang="en-US" altLang="ja-JP" dirty="0"/>
              <a:t>Procedural PLATEAU</a:t>
            </a:r>
            <a:r>
              <a:rPr lang="ja-JP" altLang="en-US" dirty="0"/>
              <a:t>　概要</a:t>
            </a:r>
            <a:endParaRPr kumimoji="1" lang="ja-JP" altLang="en-US" dirty="0"/>
          </a:p>
        </p:txBody>
      </p:sp>
      <p:pic>
        <p:nvPicPr>
          <p:cNvPr id="4" name="図 3" descr="屋内, テーブル, 写真, 本 が含まれている画像&#10;&#10;自動的に生成された説明">
            <a:extLst>
              <a:ext uri="{FF2B5EF4-FFF2-40B4-BE49-F238E27FC236}">
                <a16:creationId xmlns:a16="http://schemas.microsoft.com/office/drawing/2014/main" id="{A5C45EA9-85BE-5E93-0E59-684911BB0A29}"/>
              </a:ext>
            </a:extLst>
          </p:cNvPr>
          <p:cNvPicPr>
            <a:picLocks noChangeAspect="1"/>
          </p:cNvPicPr>
          <p:nvPr/>
        </p:nvPicPr>
        <p:blipFill>
          <a:blip r:embed="rId3"/>
          <a:stretch>
            <a:fillRect/>
          </a:stretch>
        </p:blipFill>
        <p:spPr>
          <a:xfrm>
            <a:off x="305733" y="902494"/>
            <a:ext cx="2832100" cy="1593056"/>
          </a:xfrm>
          <a:prstGeom prst="rect">
            <a:avLst/>
          </a:prstGeom>
        </p:spPr>
      </p:pic>
      <p:pic>
        <p:nvPicPr>
          <p:cNvPr id="5" name="図 4" descr="屋内, テーブル, 部屋, 座る が含まれている画像&#10;&#10;自動的に生成された説明">
            <a:extLst>
              <a:ext uri="{FF2B5EF4-FFF2-40B4-BE49-F238E27FC236}">
                <a16:creationId xmlns:a16="http://schemas.microsoft.com/office/drawing/2014/main" id="{1D4953A9-58A9-DA7F-54BD-AE1B78F693D4}"/>
              </a:ext>
            </a:extLst>
          </p:cNvPr>
          <p:cNvPicPr>
            <a:picLocks noChangeAspect="1"/>
          </p:cNvPicPr>
          <p:nvPr/>
        </p:nvPicPr>
        <p:blipFill>
          <a:blip r:embed="rId4"/>
          <a:stretch>
            <a:fillRect/>
          </a:stretch>
        </p:blipFill>
        <p:spPr>
          <a:xfrm>
            <a:off x="6006166" y="902494"/>
            <a:ext cx="2832100" cy="1593056"/>
          </a:xfrm>
          <a:prstGeom prst="rect">
            <a:avLst/>
          </a:prstGeom>
        </p:spPr>
      </p:pic>
      <p:sp>
        <p:nvSpPr>
          <p:cNvPr id="6" name="四角形: 角を丸くする 5">
            <a:extLst>
              <a:ext uri="{FF2B5EF4-FFF2-40B4-BE49-F238E27FC236}">
                <a16:creationId xmlns:a16="http://schemas.microsoft.com/office/drawing/2014/main" id="{E8CC7171-15E0-9077-4E2B-7D32301000FC}"/>
              </a:ext>
            </a:extLst>
          </p:cNvPr>
          <p:cNvSpPr/>
          <p:nvPr/>
        </p:nvSpPr>
        <p:spPr>
          <a:xfrm>
            <a:off x="3810000" y="1235472"/>
            <a:ext cx="1524000" cy="1028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Geometry Nodes</a:t>
            </a:r>
            <a:endParaRPr kumimoji="1" lang="ja-JP" altLang="en-US" dirty="0"/>
          </a:p>
        </p:txBody>
      </p:sp>
      <p:sp>
        <p:nvSpPr>
          <p:cNvPr id="7" name="矢印: 右 6">
            <a:extLst>
              <a:ext uri="{FF2B5EF4-FFF2-40B4-BE49-F238E27FC236}">
                <a16:creationId xmlns:a16="http://schemas.microsoft.com/office/drawing/2014/main" id="{F85F7297-76BF-74B5-2CF8-3FD7C401A312}"/>
              </a:ext>
            </a:extLst>
          </p:cNvPr>
          <p:cNvSpPr/>
          <p:nvPr/>
        </p:nvSpPr>
        <p:spPr>
          <a:xfrm>
            <a:off x="3292941" y="1508522"/>
            <a:ext cx="361950" cy="482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矢印: 右 7">
            <a:extLst>
              <a:ext uri="{FF2B5EF4-FFF2-40B4-BE49-F238E27FC236}">
                <a16:creationId xmlns:a16="http://schemas.microsoft.com/office/drawing/2014/main" id="{DC0490AE-CFD4-C68A-094B-24FF65B6D6F3}"/>
              </a:ext>
            </a:extLst>
          </p:cNvPr>
          <p:cNvSpPr/>
          <p:nvPr/>
        </p:nvSpPr>
        <p:spPr>
          <a:xfrm>
            <a:off x="5489108" y="1508522"/>
            <a:ext cx="361950" cy="482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四角形: 角を丸くする 14">
            <a:extLst>
              <a:ext uri="{FF2B5EF4-FFF2-40B4-BE49-F238E27FC236}">
                <a16:creationId xmlns:a16="http://schemas.microsoft.com/office/drawing/2014/main" id="{E0B46AB6-5FB1-555B-DC7C-30F269D73261}"/>
              </a:ext>
            </a:extLst>
          </p:cNvPr>
          <p:cNvSpPr/>
          <p:nvPr/>
        </p:nvSpPr>
        <p:spPr>
          <a:xfrm>
            <a:off x="305734" y="2671688"/>
            <a:ext cx="8532532" cy="207811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17" name="直線コネクタ 16">
            <a:extLst>
              <a:ext uri="{FF2B5EF4-FFF2-40B4-BE49-F238E27FC236}">
                <a16:creationId xmlns:a16="http://schemas.microsoft.com/office/drawing/2014/main" id="{C69B5BA3-1A2B-5280-EB27-3FE3B5CB9517}"/>
              </a:ext>
            </a:extLst>
          </p:cNvPr>
          <p:cNvCxnSpPr/>
          <p:nvPr/>
        </p:nvCxnSpPr>
        <p:spPr>
          <a:xfrm flipH="1">
            <a:off x="3137833" y="2040466"/>
            <a:ext cx="672167" cy="631222"/>
          </a:xfrm>
          <a:prstGeom prst="line">
            <a:avLst/>
          </a:prstGeom>
          <a:ln w="28575">
            <a:solidFill>
              <a:schemeClr val="accent1"/>
            </a:solidFill>
            <a:prstDash val="dash"/>
          </a:ln>
        </p:spPr>
        <p:style>
          <a:lnRef idx="1">
            <a:schemeClr val="dk1"/>
          </a:lnRef>
          <a:fillRef idx="0">
            <a:schemeClr val="dk1"/>
          </a:fillRef>
          <a:effectRef idx="0">
            <a:schemeClr val="dk1"/>
          </a:effectRef>
          <a:fontRef idx="minor">
            <a:schemeClr val="tx1"/>
          </a:fontRef>
        </p:style>
      </p:cxnSp>
      <p:cxnSp>
        <p:nvCxnSpPr>
          <p:cNvPr id="18" name="直線コネクタ 17">
            <a:extLst>
              <a:ext uri="{FF2B5EF4-FFF2-40B4-BE49-F238E27FC236}">
                <a16:creationId xmlns:a16="http://schemas.microsoft.com/office/drawing/2014/main" id="{23BC0D72-8B88-F426-297E-75C6911D23D5}"/>
              </a:ext>
            </a:extLst>
          </p:cNvPr>
          <p:cNvCxnSpPr>
            <a:cxnSpLocks/>
          </p:cNvCxnSpPr>
          <p:nvPr/>
        </p:nvCxnSpPr>
        <p:spPr>
          <a:xfrm>
            <a:off x="5340349" y="2015794"/>
            <a:ext cx="672167" cy="631222"/>
          </a:xfrm>
          <a:prstGeom prst="line">
            <a:avLst/>
          </a:prstGeom>
          <a:ln w="28575">
            <a:solidFill>
              <a:schemeClr val="accent1"/>
            </a:solidFill>
            <a:prstDash val="dash"/>
          </a:ln>
        </p:spPr>
        <p:style>
          <a:lnRef idx="1">
            <a:schemeClr val="dk1"/>
          </a:lnRef>
          <a:fillRef idx="0">
            <a:schemeClr val="dk1"/>
          </a:fillRef>
          <a:effectRef idx="0">
            <a:schemeClr val="dk1"/>
          </a:effectRef>
          <a:fontRef idx="minor">
            <a:schemeClr val="tx1"/>
          </a:fontRef>
        </p:style>
      </p:cxnSp>
      <p:sp>
        <p:nvSpPr>
          <p:cNvPr id="19" name="正方形/長方形 18">
            <a:extLst>
              <a:ext uri="{FF2B5EF4-FFF2-40B4-BE49-F238E27FC236}">
                <a16:creationId xmlns:a16="http://schemas.microsoft.com/office/drawing/2014/main" id="{991DA7CE-501A-C0ED-7EA6-F3EB67A05464}"/>
              </a:ext>
            </a:extLst>
          </p:cNvPr>
          <p:cNvSpPr/>
          <p:nvPr/>
        </p:nvSpPr>
        <p:spPr>
          <a:xfrm>
            <a:off x="552450" y="2865414"/>
            <a:ext cx="2679700" cy="45085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kumimoji="1" lang="en-US" altLang="ja-JP" dirty="0"/>
              <a:t>LOD1</a:t>
            </a:r>
            <a:r>
              <a:rPr kumimoji="1" lang="ja-JP" altLang="en-US" dirty="0"/>
              <a:t>の分解＆情報抽出</a:t>
            </a:r>
          </a:p>
        </p:txBody>
      </p:sp>
      <p:sp>
        <p:nvSpPr>
          <p:cNvPr id="20" name="正方形/長方形 19">
            <a:extLst>
              <a:ext uri="{FF2B5EF4-FFF2-40B4-BE49-F238E27FC236}">
                <a16:creationId xmlns:a16="http://schemas.microsoft.com/office/drawing/2014/main" id="{0E18CB18-6C4D-DAB0-AAD1-512735736B40}"/>
              </a:ext>
            </a:extLst>
          </p:cNvPr>
          <p:cNvSpPr/>
          <p:nvPr/>
        </p:nvSpPr>
        <p:spPr>
          <a:xfrm>
            <a:off x="765175" y="3804303"/>
            <a:ext cx="2254250" cy="63122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kumimoji="1" lang="ja-JP" altLang="en-US" dirty="0"/>
              <a:t>形状情報に基づいた</a:t>
            </a:r>
            <a:br>
              <a:rPr kumimoji="1" lang="en-US" altLang="ja-JP" dirty="0"/>
            </a:br>
            <a:r>
              <a:rPr kumimoji="1" lang="ja-JP" altLang="en-US" dirty="0"/>
              <a:t>値生成</a:t>
            </a:r>
          </a:p>
        </p:txBody>
      </p:sp>
      <p:sp>
        <p:nvSpPr>
          <p:cNvPr id="21" name="正方形/長方形 20">
            <a:extLst>
              <a:ext uri="{FF2B5EF4-FFF2-40B4-BE49-F238E27FC236}">
                <a16:creationId xmlns:a16="http://schemas.microsoft.com/office/drawing/2014/main" id="{DD47E2E4-E736-CE3E-9DDE-B1BBC6BE029C}"/>
              </a:ext>
            </a:extLst>
          </p:cNvPr>
          <p:cNvSpPr/>
          <p:nvPr/>
        </p:nvSpPr>
        <p:spPr>
          <a:xfrm>
            <a:off x="3810000" y="3804303"/>
            <a:ext cx="2015192" cy="63122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kumimoji="1" lang="ja-JP" altLang="en-US" dirty="0"/>
              <a:t>ファサードの生成</a:t>
            </a:r>
          </a:p>
        </p:txBody>
      </p:sp>
      <p:sp>
        <p:nvSpPr>
          <p:cNvPr id="22" name="正方形/長方形 21">
            <a:extLst>
              <a:ext uri="{FF2B5EF4-FFF2-40B4-BE49-F238E27FC236}">
                <a16:creationId xmlns:a16="http://schemas.microsoft.com/office/drawing/2014/main" id="{5AA336D3-86DF-6BC9-34A1-97BC7B59230E}"/>
              </a:ext>
            </a:extLst>
          </p:cNvPr>
          <p:cNvSpPr/>
          <p:nvPr/>
        </p:nvSpPr>
        <p:spPr>
          <a:xfrm>
            <a:off x="6615767" y="3804303"/>
            <a:ext cx="1739434" cy="63122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kumimoji="1" lang="en-US" altLang="ja-JP" dirty="0"/>
              <a:t>LOD1</a:t>
            </a:r>
            <a:r>
              <a:rPr kumimoji="1" lang="ja-JP" altLang="en-US" dirty="0"/>
              <a:t>の再構成</a:t>
            </a:r>
          </a:p>
        </p:txBody>
      </p:sp>
      <p:cxnSp>
        <p:nvCxnSpPr>
          <p:cNvPr id="24" name="直線矢印コネクタ 23">
            <a:extLst>
              <a:ext uri="{FF2B5EF4-FFF2-40B4-BE49-F238E27FC236}">
                <a16:creationId xmlns:a16="http://schemas.microsoft.com/office/drawing/2014/main" id="{27FB5D10-1521-2BB9-4153-1E1703B91B0E}"/>
              </a:ext>
            </a:extLst>
          </p:cNvPr>
          <p:cNvCxnSpPr>
            <a:stCxn id="19" idx="2"/>
            <a:endCxn id="20" idx="0"/>
          </p:cNvCxnSpPr>
          <p:nvPr/>
        </p:nvCxnSpPr>
        <p:spPr>
          <a:xfrm>
            <a:off x="1892300" y="3316264"/>
            <a:ext cx="0" cy="488039"/>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25" name="直線矢印コネクタ 24">
            <a:extLst>
              <a:ext uri="{FF2B5EF4-FFF2-40B4-BE49-F238E27FC236}">
                <a16:creationId xmlns:a16="http://schemas.microsoft.com/office/drawing/2014/main" id="{2F477B91-CA86-E61E-61F1-DB90E0B6B32C}"/>
              </a:ext>
            </a:extLst>
          </p:cNvPr>
          <p:cNvCxnSpPr>
            <a:cxnSpLocks/>
            <a:stCxn id="20" idx="3"/>
            <a:endCxn id="21" idx="1"/>
          </p:cNvCxnSpPr>
          <p:nvPr/>
        </p:nvCxnSpPr>
        <p:spPr>
          <a:xfrm>
            <a:off x="3019425" y="4119914"/>
            <a:ext cx="790575"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32" name="直線矢印コネクタ 31">
            <a:extLst>
              <a:ext uri="{FF2B5EF4-FFF2-40B4-BE49-F238E27FC236}">
                <a16:creationId xmlns:a16="http://schemas.microsoft.com/office/drawing/2014/main" id="{26845673-8467-EACF-D03A-EC7FCC15A129}"/>
              </a:ext>
            </a:extLst>
          </p:cNvPr>
          <p:cNvCxnSpPr>
            <a:cxnSpLocks/>
            <a:stCxn id="21" idx="3"/>
            <a:endCxn id="22" idx="1"/>
          </p:cNvCxnSpPr>
          <p:nvPr/>
        </p:nvCxnSpPr>
        <p:spPr>
          <a:xfrm>
            <a:off x="5825192" y="4119914"/>
            <a:ext cx="790575"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36" name="コネクタ: カギ線 35">
            <a:extLst>
              <a:ext uri="{FF2B5EF4-FFF2-40B4-BE49-F238E27FC236}">
                <a16:creationId xmlns:a16="http://schemas.microsoft.com/office/drawing/2014/main" id="{8BEB1CFD-8AD6-D48B-BE4C-E247D555A8AF}"/>
              </a:ext>
            </a:extLst>
          </p:cNvPr>
          <p:cNvCxnSpPr>
            <a:cxnSpLocks/>
            <a:endCxn id="22" idx="0"/>
          </p:cNvCxnSpPr>
          <p:nvPr/>
        </p:nvCxnSpPr>
        <p:spPr>
          <a:xfrm>
            <a:off x="1892300" y="3505200"/>
            <a:ext cx="5593184" cy="299103"/>
          </a:xfrm>
          <a:prstGeom prst="bentConnector2">
            <a:avLst/>
          </a:prstGeom>
          <a:ln w="28575">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0678774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ダイアグラム&#10;&#10;自動的に生成された説明">
            <a:extLst>
              <a:ext uri="{FF2B5EF4-FFF2-40B4-BE49-F238E27FC236}">
                <a16:creationId xmlns:a16="http://schemas.microsoft.com/office/drawing/2014/main" id="{57A9FA74-55F5-6305-3973-3342403B18C5}"/>
              </a:ext>
            </a:extLst>
          </p:cNvPr>
          <p:cNvPicPr>
            <a:picLocks noChangeAspect="1"/>
          </p:cNvPicPr>
          <p:nvPr/>
        </p:nvPicPr>
        <p:blipFill>
          <a:blip r:embed="rId3"/>
          <a:stretch>
            <a:fillRect/>
          </a:stretch>
        </p:blipFill>
        <p:spPr>
          <a:xfrm>
            <a:off x="6172200" y="0"/>
            <a:ext cx="2971801" cy="1671638"/>
          </a:xfrm>
          <a:prstGeom prst="rect">
            <a:avLst/>
          </a:prstGeom>
        </p:spPr>
      </p:pic>
      <p:sp>
        <p:nvSpPr>
          <p:cNvPr id="3" name="コンテンツ プレースホルダー 2">
            <a:extLst>
              <a:ext uri="{FF2B5EF4-FFF2-40B4-BE49-F238E27FC236}">
                <a16:creationId xmlns:a16="http://schemas.microsoft.com/office/drawing/2014/main" id="{AC2D960E-8F47-EE72-1FE0-4A85C0A28187}"/>
              </a:ext>
            </a:extLst>
          </p:cNvPr>
          <p:cNvSpPr>
            <a:spLocks noGrp="1"/>
          </p:cNvSpPr>
          <p:nvPr>
            <p:ph idx="1"/>
          </p:nvPr>
        </p:nvSpPr>
        <p:spPr/>
        <p:txBody>
          <a:bodyPr/>
          <a:lstStyle/>
          <a:p>
            <a:r>
              <a:rPr kumimoji="1" lang="en-US" altLang="ja-JP" dirty="0"/>
              <a:t>LOD1</a:t>
            </a:r>
            <a:r>
              <a:rPr kumimoji="1" lang="ja-JP" altLang="en-US" dirty="0"/>
              <a:t>の分解＆情報抽出</a:t>
            </a:r>
            <a:endParaRPr kumimoji="1" lang="en-US" altLang="ja-JP" dirty="0"/>
          </a:p>
          <a:p>
            <a:pPr lvl="1"/>
            <a:r>
              <a:rPr kumimoji="1" lang="ja-JP" altLang="en-US" dirty="0"/>
              <a:t>建物の情報</a:t>
            </a:r>
            <a:endParaRPr kumimoji="1" lang="en-US" altLang="ja-JP" dirty="0"/>
          </a:p>
          <a:p>
            <a:pPr lvl="2"/>
            <a:r>
              <a:rPr lang="ja-JP" altLang="en-US" dirty="0"/>
              <a:t>高さ</a:t>
            </a:r>
            <a:endParaRPr lang="en-US" altLang="ja-JP" dirty="0"/>
          </a:p>
          <a:p>
            <a:pPr lvl="2"/>
            <a:r>
              <a:rPr kumimoji="1" lang="ja-JP" altLang="en-US" dirty="0"/>
              <a:t>各側面の中点</a:t>
            </a:r>
            <a:endParaRPr kumimoji="1" lang="en-US" altLang="ja-JP" dirty="0"/>
          </a:p>
          <a:p>
            <a:pPr lvl="2"/>
            <a:r>
              <a:rPr lang="ja-JP" altLang="en-US" dirty="0"/>
              <a:t>各側面の法線（逆方向）</a:t>
            </a:r>
            <a:endParaRPr lang="en-US" altLang="ja-JP" dirty="0"/>
          </a:p>
          <a:p>
            <a:pPr lvl="2"/>
            <a:r>
              <a:rPr kumimoji="1" lang="ja-JP" altLang="en-US" dirty="0"/>
              <a:t>各側面の幅の長さ</a:t>
            </a:r>
            <a:endParaRPr kumimoji="1" lang="en-US" altLang="ja-JP" dirty="0"/>
          </a:p>
          <a:p>
            <a:pPr lvl="2"/>
            <a:endParaRPr kumimoji="1" lang="en-US" altLang="ja-JP" dirty="0"/>
          </a:p>
          <a:p>
            <a:pPr lvl="1"/>
            <a:endParaRPr kumimoji="1" lang="ja-JP" altLang="en-US" dirty="0"/>
          </a:p>
        </p:txBody>
      </p:sp>
      <p:pic>
        <p:nvPicPr>
          <p:cNvPr id="11" name="図 10" descr="アイコン&#10;&#10;自動的に生成された説明">
            <a:extLst>
              <a:ext uri="{FF2B5EF4-FFF2-40B4-BE49-F238E27FC236}">
                <a16:creationId xmlns:a16="http://schemas.microsoft.com/office/drawing/2014/main" id="{48DC60BE-2324-0C0C-F21A-3876E107E3C3}"/>
              </a:ext>
            </a:extLst>
          </p:cNvPr>
          <p:cNvPicPr>
            <a:picLocks noChangeAspect="1"/>
          </p:cNvPicPr>
          <p:nvPr/>
        </p:nvPicPr>
        <p:blipFill>
          <a:blip r:embed="rId4"/>
          <a:stretch>
            <a:fillRect/>
          </a:stretch>
        </p:blipFill>
        <p:spPr>
          <a:xfrm>
            <a:off x="989191" y="3003916"/>
            <a:ext cx="3146178" cy="1591114"/>
          </a:xfrm>
          <a:prstGeom prst="rect">
            <a:avLst/>
          </a:prstGeom>
        </p:spPr>
      </p:pic>
      <p:pic>
        <p:nvPicPr>
          <p:cNvPr id="13" name="図 12" descr="テーブル, モニター, コンピュータ, 電話 が含まれている画像&#10;&#10;自動的に生成された説明">
            <a:extLst>
              <a:ext uri="{FF2B5EF4-FFF2-40B4-BE49-F238E27FC236}">
                <a16:creationId xmlns:a16="http://schemas.microsoft.com/office/drawing/2014/main" id="{F056743B-0B7B-C1E6-A6D6-A49677DCDB81}"/>
              </a:ext>
            </a:extLst>
          </p:cNvPr>
          <p:cNvPicPr>
            <a:picLocks noChangeAspect="1"/>
          </p:cNvPicPr>
          <p:nvPr/>
        </p:nvPicPr>
        <p:blipFill>
          <a:blip r:embed="rId5"/>
          <a:stretch>
            <a:fillRect/>
          </a:stretch>
        </p:blipFill>
        <p:spPr>
          <a:xfrm>
            <a:off x="5007569" y="3010119"/>
            <a:ext cx="3146178" cy="1591114"/>
          </a:xfrm>
          <a:prstGeom prst="rect">
            <a:avLst/>
          </a:prstGeom>
        </p:spPr>
      </p:pic>
      <p:sp>
        <p:nvSpPr>
          <p:cNvPr id="2" name="タイトル 1">
            <a:extLst>
              <a:ext uri="{FF2B5EF4-FFF2-40B4-BE49-F238E27FC236}">
                <a16:creationId xmlns:a16="http://schemas.microsoft.com/office/drawing/2014/main" id="{A8F58CB1-510F-2A60-4201-70C38109E527}"/>
              </a:ext>
            </a:extLst>
          </p:cNvPr>
          <p:cNvSpPr>
            <a:spLocks noGrp="1"/>
          </p:cNvSpPr>
          <p:nvPr>
            <p:ph type="title"/>
          </p:nvPr>
        </p:nvSpPr>
        <p:spPr/>
        <p:txBody>
          <a:bodyPr/>
          <a:lstStyle/>
          <a:p>
            <a:r>
              <a:rPr kumimoji="1" lang="en-US" altLang="ja-JP" dirty="0"/>
              <a:t>Procedural PLATEAU Flow</a:t>
            </a:r>
            <a:endParaRPr kumimoji="1" lang="ja-JP" altLang="en-US" dirty="0"/>
          </a:p>
        </p:txBody>
      </p:sp>
      <p:sp>
        <p:nvSpPr>
          <p:cNvPr id="6" name="正方形/長方形 5">
            <a:extLst>
              <a:ext uri="{FF2B5EF4-FFF2-40B4-BE49-F238E27FC236}">
                <a16:creationId xmlns:a16="http://schemas.microsoft.com/office/drawing/2014/main" id="{A84490A9-389D-3AF0-D393-5410A7F5558C}"/>
              </a:ext>
            </a:extLst>
          </p:cNvPr>
          <p:cNvSpPr/>
          <p:nvPr/>
        </p:nvSpPr>
        <p:spPr>
          <a:xfrm>
            <a:off x="6318250" y="888998"/>
            <a:ext cx="933450" cy="245269"/>
          </a:xfrm>
          <a:prstGeom prst="rect">
            <a:avLst/>
          </a:prstGeom>
          <a:no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9" name="直線矢印コネクタ 8">
            <a:extLst>
              <a:ext uri="{FF2B5EF4-FFF2-40B4-BE49-F238E27FC236}">
                <a16:creationId xmlns:a16="http://schemas.microsoft.com/office/drawing/2014/main" id="{2A1AA049-B644-60C3-8ABA-1DA1825602BE}"/>
              </a:ext>
            </a:extLst>
          </p:cNvPr>
          <p:cNvCxnSpPr>
            <a:cxnSpLocks/>
          </p:cNvCxnSpPr>
          <p:nvPr/>
        </p:nvCxnSpPr>
        <p:spPr>
          <a:xfrm>
            <a:off x="5933546" y="3227919"/>
            <a:ext cx="20238" cy="946480"/>
          </a:xfrm>
          <a:prstGeom prst="straightConnector1">
            <a:avLst/>
          </a:prstGeom>
          <a:ln w="28575">
            <a:solidFill>
              <a:schemeClr val="accent1"/>
            </a:solidFill>
            <a:headEnd type="triangle"/>
            <a:tailEnd type="triangle"/>
          </a:ln>
        </p:spPr>
        <p:style>
          <a:lnRef idx="1">
            <a:schemeClr val="dk1"/>
          </a:lnRef>
          <a:fillRef idx="0">
            <a:schemeClr val="dk1"/>
          </a:fillRef>
          <a:effectRef idx="0">
            <a:schemeClr val="dk1"/>
          </a:effectRef>
          <a:fontRef idx="minor">
            <a:schemeClr val="tx1"/>
          </a:fontRef>
        </p:style>
      </p:cxnSp>
      <p:sp>
        <p:nvSpPr>
          <p:cNvPr id="10" name="テキスト ボックス 9">
            <a:extLst>
              <a:ext uri="{FF2B5EF4-FFF2-40B4-BE49-F238E27FC236}">
                <a16:creationId xmlns:a16="http://schemas.microsoft.com/office/drawing/2014/main" id="{BD46DE08-8811-16FE-31BE-556795E3E260}"/>
              </a:ext>
            </a:extLst>
          </p:cNvPr>
          <p:cNvSpPr txBox="1"/>
          <p:nvPr/>
        </p:nvSpPr>
        <p:spPr>
          <a:xfrm>
            <a:off x="5336184" y="3553065"/>
            <a:ext cx="457200" cy="215444"/>
          </a:xfrm>
          <a:prstGeom prst="rect">
            <a:avLst/>
          </a:prstGeom>
          <a:solidFill>
            <a:schemeClr val="bg1"/>
          </a:solidFill>
          <a:ln w="28575">
            <a:solidFill>
              <a:schemeClr val="accent1"/>
            </a:solidFill>
          </a:ln>
        </p:spPr>
        <p:txBody>
          <a:bodyPr wrap="square" rtlCol="0">
            <a:spAutoFit/>
          </a:bodyPr>
          <a:lstStyle/>
          <a:p>
            <a:pPr algn="ctr"/>
            <a:r>
              <a:rPr kumimoji="1" lang="ja-JP" altLang="en-US" sz="800" dirty="0"/>
              <a:t>高さ</a:t>
            </a:r>
          </a:p>
        </p:txBody>
      </p:sp>
      <p:cxnSp>
        <p:nvCxnSpPr>
          <p:cNvPr id="15" name="直線矢印コネクタ 14">
            <a:extLst>
              <a:ext uri="{FF2B5EF4-FFF2-40B4-BE49-F238E27FC236}">
                <a16:creationId xmlns:a16="http://schemas.microsoft.com/office/drawing/2014/main" id="{12586256-1251-CE66-C195-A0F9A6749B6D}"/>
              </a:ext>
            </a:extLst>
          </p:cNvPr>
          <p:cNvCxnSpPr>
            <a:cxnSpLocks/>
            <a:stCxn id="19" idx="1"/>
          </p:cNvCxnSpPr>
          <p:nvPr/>
        </p:nvCxnSpPr>
        <p:spPr>
          <a:xfrm flipH="1">
            <a:off x="6825984" y="3268245"/>
            <a:ext cx="659523" cy="431590"/>
          </a:xfrm>
          <a:prstGeom prst="straightConnector1">
            <a:avLst/>
          </a:prstGeom>
          <a:ln w="28575">
            <a:solidFill>
              <a:schemeClr val="accent3"/>
            </a:solidFill>
            <a:prstDash val="sysDot"/>
            <a:tailEnd type="triangle"/>
          </a:ln>
        </p:spPr>
        <p:style>
          <a:lnRef idx="1">
            <a:schemeClr val="dk1"/>
          </a:lnRef>
          <a:fillRef idx="0">
            <a:schemeClr val="dk1"/>
          </a:fillRef>
          <a:effectRef idx="0">
            <a:schemeClr val="dk1"/>
          </a:effectRef>
          <a:fontRef idx="minor">
            <a:schemeClr val="tx1"/>
          </a:fontRef>
        </p:style>
      </p:cxnSp>
      <p:sp>
        <p:nvSpPr>
          <p:cNvPr id="19" name="テキスト ボックス 18">
            <a:extLst>
              <a:ext uri="{FF2B5EF4-FFF2-40B4-BE49-F238E27FC236}">
                <a16:creationId xmlns:a16="http://schemas.microsoft.com/office/drawing/2014/main" id="{8DBAAF88-A8BD-013E-78C8-6E8BF79C86E2}"/>
              </a:ext>
            </a:extLst>
          </p:cNvPr>
          <p:cNvSpPr txBox="1"/>
          <p:nvPr/>
        </p:nvSpPr>
        <p:spPr>
          <a:xfrm>
            <a:off x="7485507" y="3160523"/>
            <a:ext cx="457200" cy="215444"/>
          </a:xfrm>
          <a:prstGeom prst="rect">
            <a:avLst/>
          </a:prstGeom>
          <a:solidFill>
            <a:schemeClr val="bg1"/>
          </a:solidFill>
          <a:ln w="28575">
            <a:solidFill>
              <a:schemeClr val="accent3"/>
            </a:solidFill>
          </a:ln>
        </p:spPr>
        <p:txBody>
          <a:bodyPr wrap="square" rtlCol="0">
            <a:spAutoFit/>
          </a:bodyPr>
          <a:lstStyle/>
          <a:p>
            <a:pPr algn="ctr"/>
            <a:r>
              <a:rPr kumimoji="1" lang="ja-JP" altLang="en-US" sz="800" dirty="0"/>
              <a:t>中点</a:t>
            </a:r>
          </a:p>
        </p:txBody>
      </p:sp>
      <p:sp>
        <p:nvSpPr>
          <p:cNvPr id="21" name="テキスト ボックス 20">
            <a:extLst>
              <a:ext uri="{FF2B5EF4-FFF2-40B4-BE49-F238E27FC236}">
                <a16:creationId xmlns:a16="http://schemas.microsoft.com/office/drawing/2014/main" id="{913C4EF4-2D12-808B-784F-2E72DE28CA05}"/>
              </a:ext>
            </a:extLst>
          </p:cNvPr>
          <p:cNvSpPr txBox="1"/>
          <p:nvPr/>
        </p:nvSpPr>
        <p:spPr>
          <a:xfrm>
            <a:off x="5272264" y="4256476"/>
            <a:ext cx="698500" cy="338554"/>
          </a:xfrm>
          <a:prstGeom prst="rect">
            <a:avLst/>
          </a:prstGeom>
          <a:solidFill>
            <a:schemeClr val="bg1"/>
          </a:solidFill>
          <a:ln w="28575">
            <a:solidFill>
              <a:schemeClr val="accent2"/>
            </a:solidFill>
          </a:ln>
        </p:spPr>
        <p:txBody>
          <a:bodyPr wrap="square" rtlCol="0">
            <a:spAutoFit/>
          </a:bodyPr>
          <a:lstStyle/>
          <a:p>
            <a:pPr algn="ctr"/>
            <a:r>
              <a:rPr kumimoji="1" lang="ja-JP" altLang="en-US" sz="800" dirty="0"/>
              <a:t>法線</a:t>
            </a:r>
            <a:br>
              <a:rPr kumimoji="1" lang="en-US" altLang="ja-JP" sz="800" dirty="0"/>
            </a:br>
            <a:r>
              <a:rPr kumimoji="1" lang="ja-JP" altLang="en-US" sz="800" dirty="0"/>
              <a:t>（逆方向）</a:t>
            </a:r>
          </a:p>
        </p:txBody>
      </p:sp>
      <p:sp>
        <p:nvSpPr>
          <p:cNvPr id="22" name="矢印: 右 21">
            <a:extLst>
              <a:ext uri="{FF2B5EF4-FFF2-40B4-BE49-F238E27FC236}">
                <a16:creationId xmlns:a16="http://schemas.microsoft.com/office/drawing/2014/main" id="{53DFB24A-272C-9821-A04F-123FC4579CEE}"/>
              </a:ext>
            </a:extLst>
          </p:cNvPr>
          <p:cNvSpPr/>
          <p:nvPr/>
        </p:nvSpPr>
        <p:spPr>
          <a:xfrm rot="13029215">
            <a:off x="6703718" y="4184767"/>
            <a:ext cx="228668" cy="243436"/>
          </a:xfrm>
          <a:prstGeom prst="rightArrow">
            <a:avLst/>
          </a:prstGeom>
          <a:solidFill>
            <a:schemeClr val="accent2"/>
          </a:solidFill>
          <a:ln>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25" name="直線矢印コネクタ 24">
            <a:extLst>
              <a:ext uri="{FF2B5EF4-FFF2-40B4-BE49-F238E27FC236}">
                <a16:creationId xmlns:a16="http://schemas.microsoft.com/office/drawing/2014/main" id="{90DCE032-BA17-3F29-8C62-7843134479CA}"/>
              </a:ext>
            </a:extLst>
          </p:cNvPr>
          <p:cNvCxnSpPr>
            <a:cxnSpLocks/>
            <a:stCxn id="19" idx="1"/>
          </p:cNvCxnSpPr>
          <p:nvPr/>
        </p:nvCxnSpPr>
        <p:spPr>
          <a:xfrm flipH="1">
            <a:off x="6384212" y="3268245"/>
            <a:ext cx="1101295" cy="347365"/>
          </a:xfrm>
          <a:prstGeom prst="straightConnector1">
            <a:avLst/>
          </a:prstGeom>
          <a:ln w="28575">
            <a:solidFill>
              <a:schemeClr val="accent3"/>
            </a:solidFill>
            <a:prstDash val="sysDot"/>
            <a:tailEnd type="triangle"/>
          </a:ln>
        </p:spPr>
        <p:style>
          <a:lnRef idx="1">
            <a:schemeClr val="dk1"/>
          </a:lnRef>
          <a:fillRef idx="0">
            <a:schemeClr val="dk1"/>
          </a:fillRef>
          <a:effectRef idx="0">
            <a:schemeClr val="dk1"/>
          </a:effectRef>
          <a:fontRef idx="minor">
            <a:schemeClr val="tx1"/>
          </a:fontRef>
        </p:style>
      </p:cxnSp>
      <p:cxnSp>
        <p:nvCxnSpPr>
          <p:cNvPr id="40" name="直線矢印コネクタ 39">
            <a:extLst>
              <a:ext uri="{FF2B5EF4-FFF2-40B4-BE49-F238E27FC236}">
                <a16:creationId xmlns:a16="http://schemas.microsoft.com/office/drawing/2014/main" id="{0CFE1E6C-F779-FE70-5096-A2E6F93FDA1E}"/>
              </a:ext>
            </a:extLst>
          </p:cNvPr>
          <p:cNvCxnSpPr>
            <a:cxnSpLocks/>
          </p:cNvCxnSpPr>
          <p:nvPr/>
        </p:nvCxnSpPr>
        <p:spPr>
          <a:xfrm flipH="1">
            <a:off x="6543323" y="3895643"/>
            <a:ext cx="483303" cy="219924"/>
          </a:xfrm>
          <a:prstGeom prst="straightConnector1">
            <a:avLst/>
          </a:prstGeom>
          <a:ln w="28575">
            <a:solidFill>
              <a:schemeClr val="bg1">
                <a:lumMod val="75000"/>
              </a:schemeClr>
            </a:solidFill>
            <a:headEnd type="triangle"/>
            <a:tailEnd type="triangle"/>
          </a:ln>
        </p:spPr>
        <p:style>
          <a:lnRef idx="1">
            <a:schemeClr val="dk1"/>
          </a:lnRef>
          <a:fillRef idx="0">
            <a:schemeClr val="dk1"/>
          </a:fillRef>
          <a:effectRef idx="0">
            <a:schemeClr val="dk1"/>
          </a:effectRef>
          <a:fontRef idx="minor">
            <a:schemeClr val="tx1"/>
          </a:fontRef>
        </p:style>
      </p:cxnSp>
      <p:cxnSp>
        <p:nvCxnSpPr>
          <p:cNvPr id="46" name="直線矢印コネクタ 45">
            <a:extLst>
              <a:ext uri="{FF2B5EF4-FFF2-40B4-BE49-F238E27FC236}">
                <a16:creationId xmlns:a16="http://schemas.microsoft.com/office/drawing/2014/main" id="{29D02F55-A507-0F6F-1547-9DD202E1AE45}"/>
              </a:ext>
            </a:extLst>
          </p:cNvPr>
          <p:cNvCxnSpPr>
            <a:cxnSpLocks/>
          </p:cNvCxnSpPr>
          <p:nvPr/>
        </p:nvCxnSpPr>
        <p:spPr>
          <a:xfrm flipH="1" flipV="1">
            <a:off x="6073188" y="3837315"/>
            <a:ext cx="394292" cy="244759"/>
          </a:xfrm>
          <a:prstGeom prst="straightConnector1">
            <a:avLst/>
          </a:prstGeom>
          <a:ln w="28575">
            <a:solidFill>
              <a:schemeClr val="bg1">
                <a:lumMod val="75000"/>
              </a:schemeClr>
            </a:solidFill>
            <a:headEnd type="triangle"/>
            <a:tailEnd type="triangle"/>
          </a:ln>
        </p:spPr>
        <p:style>
          <a:lnRef idx="1">
            <a:schemeClr val="dk1"/>
          </a:lnRef>
          <a:fillRef idx="0">
            <a:schemeClr val="dk1"/>
          </a:fillRef>
          <a:effectRef idx="0">
            <a:schemeClr val="dk1"/>
          </a:effectRef>
          <a:fontRef idx="minor">
            <a:schemeClr val="tx1"/>
          </a:fontRef>
        </p:style>
      </p:cxnSp>
      <p:cxnSp>
        <p:nvCxnSpPr>
          <p:cNvPr id="53" name="直線矢印コネクタ 52">
            <a:extLst>
              <a:ext uri="{FF2B5EF4-FFF2-40B4-BE49-F238E27FC236}">
                <a16:creationId xmlns:a16="http://schemas.microsoft.com/office/drawing/2014/main" id="{A22CA034-EDF4-BCCF-1686-47B367A7CF94}"/>
              </a:ext>
            </a:extLst>
          </p:cNvPr>
          <p:cNvCxnSpPr>
            <a:cxnSpLocks/>
            <a:stCxn id="19" idx="1"/>
          </p:cNvCxnSpPr>
          <p:nvPr/>
        </p:nvCxnSpPr>
        <p:spPr>
          <a:xfrm flipH="1">
            <a:off x="6318250" y="3268245"/>
            <a:ext cx="1167257" cy="569070"/>
          </a:xfrm>
          <a:prstGeom prst="straightConnector1">
            <a:avLst/>
          </a:prstGeom>
          <a:ln w="28575">
            <a:solidFill>
              <a:schemeClr val="accent3"/>
            </a:solidFill>
            <a:prstDash val="sysDot"/>
            <a:tailEnd type="triangle"/>
          </a:ln>
        </p:spPr>
        <p:style>
          <a:lnRef idx="1">
            <a:schemeClr val="dk1"/>
          </a:lnRef>
          <a:fillRef idx="0">
            <a:schemeClr val="dk1"/>
          </a:fillRef>
          <a:effectRef idx="0">
            <a:schemeClr val="dk1"/>
          </a:effectRef>
          <a:fontRef idx="minor">
            <a:schemeClr val="tx1"/>
          </a:fontRef>
        </p:style>
      </p:cxnSp>
      <p:cxnSp>
        <p:nvCxnSpPr>
          <p:cNvPr id="57" name="直線矢印コネクタ 56">
            <a:extLst>
              <a:ext uri="{FF2B5EF4-FFF2-40B4-BE49-F238E27FC236}">
                <a16:creationId xmlns:a16="http://schemas.microsoft.com/office/drawing/2014/main" id="{A4F48829-862D-3E56-D99C-665A7D646D1D}"/>
              </a:ext>
            </a:extLst>
          </p:cNvPr>
          <p:cNvCxnSpPr>
            <a:cxnSpLocks/>
            <a:stCxn id="19" idx="1"/>
          </p:cNvCxnSpPr>
          <p:nvPr/>
        </p:nvCxnSpPr>
        <p:spPr>
          <a:xfrm flipH="1">
            <a:off x="6846859" y="3268245"/>
            <a:ext cx="638648" cy="628138"/>
          </a:xfrm>
          <a:prstGeom prst="straightConnector1">
            <a:avLst/>
          </a:prstGeom>
          <a:ln w="28575">
            <a:solidFill>
              <a:schemeClr val="accent3"/>
            </a:solidFill>
            <a:prstDash val="sysDot"/>
            <a:tailEnd type="triangle"/>
          </a:ln>
        </p:spPr>
        <p:style>
          <a:lnRef idx="1">
            <a:schemeClr val="dk1"/>
          </a:lnRef>
          <a:fillRef idx="0">
            <a:schemeClr val="dk1"/>
          </a:fillRef>
          <a:effectRef idx="0">
            <a:schemeClr val="dk1"/>
          </a:effectRef>
          <a:fontRef idx="minor">
            <a:schemeClr val="tx1"/>
          </a:fontRef>
        </p:style>
      </p:cxnSp>
      <p:sp>
        <p:nvSpPr>
          <p:cNvPr id="60" name="テキスト ボックス 59">
            <a:extLst>
              <a:ext uri="{FF2B5EF4-FFF2-40B4-BE49-F238E27FC236}">
                <a16:creationId xmlns:a16="http://schemas.microsoft.com/office/drawing/2014/main" id="{F91D3031-4BC0-12A9-D271-7ED39122B8BC}"/>
              </a:ext>
            </a:extLst>
          </p:cNvPr>
          <p:cNvSpPr txBox="1"/>
          <p:nvPr/>
        </p:nvSpPr>
        <p:spPr>
          <a:xfrm>
            <a:off x="7195690" y="3921351"/>
            <a:ext cx="599420" cy="215444"/>
          </a:xfrm>
          <a:prstGeom prst="rect">
            <a:avLst/>
          </a:prstGeom>
          <a:solidFill>
            <a:schemeClr val="bg1"/>
          </a:solidFill>
          <a:ln w="28575">
            <a:solidFill>
              <a:schemeClr val="bg1">
                <a:lumMod val="85000"/>
              </a:schemeClr>
            </a:solidFill>
          </a:ln>
        </p:spPr>
        <p:txBody>
          <a:bodyPr wrap="square" rtlCol="0">
            <a:spAutoFit/>
          </a:bodyPr>
          <a:lstStyle/>
          <a:p>
            <a:pPr algn="ctr"/>
            <a:r>
              <a:rPr kumimoji="1" lang="ja-JP" altLang="en-US" sz="800" dirty="0"/>
              <a:t>幅の長さ</a:t>
            </a:r>
          </a:p>
        </p:txBody>
      </p:sp>
      <p:sp>
        <p:nvSpPr>
          <p:cNvPr id="23" name="矢印: 右 22">
            <a:extLst>
              <a:ext uri="{FF2B5EF4-FFF2-40B4-BE49-F238E27FC236}">
                <a16:creationId xmlns:a16="http://schemas.microsoft.com/office/drawing/2014/main" id="{2EF09CB7-FCF5-4DFF-8C1F-D1732CC748B8}"/>
              </a:ext>
            </a:extLst>
          </p:cNvPr>
          <p:cNvSpPr/>
          <p:nvPr/>
        </p:nvSpPr>
        <p:spPr>
          <a:xfrm rot="19096604">
            <a:off x="6119643" y="4185641"/>
            <a:ext cx="228668" cy="243436"/>
          </a:xfrm>
          <a:prstGeom prst="rightArrow">
            <a:avLst/>
          </a:prstGeom>
          <a:solidFill>
            <a:schemeClr val="accent2"/>
          </a:solidFill>
          <a:ln>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4" name="矢印: 右 43">
            <a:extLst>
              <a:ext uri="{FF2B5EF4-FFF2-40B4-BE49-F238E27FC236}">
                <a16:creationId xmlns:a16="http://schemas.microsoft.com/office/drawing/2014/main" id="{1315B000-214A-76D0-0525-BF5470DEAB13}"/>
              </a:ext>
            </a:extLst>
          </p:cNvPr>
          <p:cNvSpPr/>
          <p:nvPr/>
        </p:nvSpPr>
        <p:spPr>
          <a:xfrm>
            <a:off x="4317019" y="3620151"/>
            <a:ext cx="511141" cy="482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738737A7-0BFE-985B-A944-07F7D321837A}"/>
              </a:ext>
            </a:extLst>
          </p:cNvPr>
          <p:cNvSpPr txBox="1"/>
          <p:nvPr/>
        </p:nvSpPr>
        <p:spPr>
          <a:xfrm>
            <a:off x="2329310" y="4601233"/>
            <a:ext cx="465940" cy="215444"/>
          </a:xfrm>
          <a:prstGeom prst="rect">
            <a:avLst/>
          </a:prstGeom>
          <a:noFill/>
        </p:spPr>
        <p:txBody>
          <a:bodyPr wrap="square" rtlCol="0">
            <a:spAutoFit/>
          </a:bodyPr>
          <a:lstStyle/>
          <a:p>
            <a:r>
              <a:rPr kumimoji="1" lang="en-US" altLang="ja-JP" sz="800" dirty="0"/>
              <a:t>LOD1</a:t>
            </a:r>
            <a:endParaRPr kumimoji="1" lang="ja-JP" altLang="en-US" sz="800" dirty="0"/>
          </a:p>
        </p:txBody>
      </p:sp>
      <p:sp>
        <p:nvSpPr>
          <p:cNvPr id="18" name="テキスト ボックス 17">
            <a:extLst>
              <a:ext uri="{FF2B5EF4-FFF2-40B4-BE49-F238E27FC236}">
                <a16:creationId xmlns:a16="http://schemas.microsoft.com/office/drawing/2014/main" id="{C773F1D0-3990-9E8D-F739-644D819AFFD7}"/>
              </a:ext>
            </a:extLst>
          </p:cNvPr>
          <p:cNvSpPr txBox="1"/>
          <p:nvPr/>
        </p:nvSpPr>
        <p:spPr>
          <a:xfrm>
            <a:off x="6132820" y="4603103"/>
            <a:ext cx="885338" cy="215444"/>
          </a:xfrm>
          <a:prstGeom prst="rect">
            <a:avLst/>
          </a:prstGeom>
          <a:noFill/>
        </p:spPr>
        <p:txBody>
          <a:bodyPr wrap="square" rtlCol="0">
            <a:spAutoFit/>
          </a:bodyPr>
          <a:lstStyle/>
          <a:p>
            <a:r>
              <a:rPr kumimoji="1" lang="en-US" altLang="ja-JP" sz="800" dirty="0"/>
              <a:t>LOD1</a:t>
            </a:r>
            <a:r>
              <a:rPr kumimoji="1" lang="ja-JP" altLang="en-US" sz="800" dirty="0"/>
              <a:t>（分解）</a:t>
            </a:r>
          </a:p>
        </p:txBody>
      </p:sp>
    </p:spTree>
    <p:extLst>
      <p:ext uri="{BB962C8B-B14F-4D97-AF65-F5344CB8AC3E}">
        <p14:creationId xmlns:p14="http://schemas.microsoft.com/office/powerpoint/2010/main" val="21556311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ダイアグラム&#10;&#10;自動的に生成された説明">
            <a:extLst>
              <a:ext uri="{FF2B5EF4-FFF2-40B4-BE49-F238E27FC236}">
                <a16:creationId xmlns:a16="http://schemas.microsoft.com/office/drawing/2014/main" id="{938B4FFC-55A1-0749-06DE-83F417C702E9}"/>
              </a:ext>
            </a:extLst>
          </p:cNvPr>
          <p:cNvPicPr>
            <a:picLocks noChangeAspect="1"/>
          </p:cNvPicPr>
          <p:nvPr/>
        </p:nvPicPr>
        <p:blipFill>
          <a:blip r:embed="rId3"/>
          <a:stretch>
            <a:fillRect/>
          </a:stretch>
        </p:blipFill>
        <p:spPr>
          <a:xfrm>
            <a:off x="6172200" y="0"/>
            <a:ext cx="2971801" cy="1671638"/>
          </a:xfrm>
          <a:prstGeom prst="rect">
            <a:avLst/>
          </a:prstGeom>
        </p:spPr>
      </p:pic>
      <p:sp>
        <p:nvSpPr>
          <p:cNvPr id="2" name="タイトル 1">
            <a:extLst>
              <a:ext uri="{FF2B5EF4-FFF2-40B4-BE49-F238E27FC236}">
                <a16:creationId xmlns:a16="http://schemas.microsoft.com/office/drawing/2014/main" id="{2000691B-8881-FB0C-04ED-16C898BACDC3}"/>
              </a:ext>
            </a:extLst>
          </p:cNvPr>
          <p:cNvSpPr>
            <a:spLocks noGrp="1"/>
          </p:cNvSpPr>
          <p:nvPr>
            <p:ph type="title"/>
          </p:nvPr>
        </p:nvSpPr>
        <p:spPr/>
        <p:txBody>
          <a:bodyPr/>
          <a:lstStyle/>
          <a:p>
            <a:r>
              <a:rPr kumimoji="1" lang="en-US" altLang="ja-JP" dirty="0"/>
              <a:t>Procedural PLATEAU Flow</a:t>
            </a:r>
            <a:endParaRPr kumimoji="1" lang="ja-JP" altLang="en-US" dirty="0"/>
          </a:p>
        </p:txBody>
      </p:sp>
      <p:sp>
        <p:nvSpPr>
          <p:cNvPr id="3" name="コンテンツ プレースホルダー 2">
            <a:extLst>
              <a:ext uri="{FF2B5EF4-FFF2-40B4-BE49-F238E27FC236}">
                <a16:creationId xmlns:a16="http://schemas.microsoft.com/office/drawing/2014/main" id="{8CF0920E-9163-61E7-A7D5-9D3FAF279427}"/>
              </a:ext>
            </a:extLst>
          </p:cNvPr>
          <p:cNvSpPr>
            <a:spLocks noGrp="1"/>
          </p:cNvSpPr>
          <p:nvPr>
            <p:ph idx="1"/>
          </p:nvPr>
        </p:nvSpPr>
        <p:spPr/>
        <p:txBody>
          <a:bodyPr/>
          <a:lstStyle/>
          <a:p>
            <a:r>
              <a:rPr kumimoji="1" lang="ja-JP" altLang="en-US" dirty="0"/>
              <a:t>形状情報に基づいた値生成</a:t>
            </a:r>
            <a:endParaRPr kumimoji="1" lang="en-US" altLang="ja-JP" dirty="0"/>
          </a:p>
          <a:p>
            <a:pPr lvl="1"/>
            <a:r>
              <a:rPr kumimoji="1" lang="ja-JP" altLang="en-US" dirty="0"/>
              <a:t>利用する形状情報</a:t>
            </a:r>
            <a:endParaRPr kumimoji="1" lang="en-US" altLang="ja-JP" dirty="0"/>
          </a:p>
          <a:p>
            <a:pPr lvl="2"/>
            <a:r>
              <a:rPr lang="ja-JP" altLang="en-US" dirty="0"/>
              <a:t>高さ</a:t>
            </a:r>
            <a:endParaRPr lang="en-US" altLang="ja-JP" dirty="0"/>
          </a:p>
          <a:p>
            <a:pPr lvl="2"/>
            <a:r>
              <a:rPr kumimoji="1" lang="ja-JP" altLang="en-US" dirty="0"/>
              <a:t>（側面の）幅の平均</a:t>
            </a:r>
            <a:endParaRPr kumimoji="1" lang="en-US" altLang="ja-JP" dirty="0"/>
          </a:p>
          <a:p>
            <a:pPr lvl="2"/>
            <a:r>
              <a:rPr kumimoji="1" lang="ja-JP" altLang="en-US" dirty="0"/>
              <a:t>建物の平均点</a:t>
            </a:r>
            <a:endParaRPr kumimoji="1" lang="en-US" altLang="ja-JP" dirty="0"/>
          </a:p>
        </p:txBody>
      </p:sp>
      <p:sp>
        <p:nvSpPr>
          <p:cNvPr id="5" name="正方形/長方形 4">
            <a:extLst>
              <a:ext uri="{FF2B5EF4-FFF2-40B4-BE49-F238E27FC236}">
                <a16:creationId xmlns:a16="http://schemas.microsoft.com/office/drawing/2014/main" id="{6A919332-1C6E-7BEC-3086-7D191706DEB8}"/>
              </a:ext>
            </a:extLst>
          </p:cNvPr>
          <p:cNvSpPr/>
          <p:nvPr/>
        </p:nvSpPr>
        <p:spPr>
          <a:xfrm>
            <a:off x="6333470" y="1181999"/>
            <a:ext cx="935626" cy="294461"/>
          </a:xfrm>
          <a:prstGeom prst="rect">
            <a:avLst/>
          </a:prstGeom>
          <a:no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pic>
        <p:nvPicPr>
          <p:cNvPr id="9" name="図 8" descr="テーブル, モニター, コンピュータ, 電話 が含まれている画像&#10;&#10;自動的に生成された説明">
            <a:extLst>
              <a:ext uri="{FF2B5EF4-FFF2-40B4-BE49-F238E27FC236}">
                <a16:creationId xmlns:a16="http://schemas.microsoft.com/office/drawing/2014/main" id="{EDE26D0C-04F1-2821-7907-6F7A7558A557}"/>
              </a:ext>
            </a:extLst>
          </p:cNvPr>
          <p:cNvPicPr>
            <a:picLocks noChangeAspect="1"/>
          </p:cNvPicPr>
          <p:nvPr/>
        </p:nvPicPr>
        <p:blipFill>
          <a:blip r:embed="rId4"/>
          <a:stretch>
            <a:fillRect/>
          </a:stretch>
        </p:blipFill>
        <p:spPr>
          <a:xfrm>
            <a:off x="3772619" y="2469979"/>
            <a:ext cx="4399831" cy="2225123"/>
          </a:xfrm>
          <a:prstGeom prst="rect">
            <a:avLst/>
          </a:prstGeom>
        </p:spPr>
      </p:pic>
      <p:cxnSp>
        <p:nvCxnSpPr>
          <p:cNvPr id="7" name="直線矢印コネクタ 6">
            <a:extLst>
              <a:ext uri="{FF2B5EF4-FFF2-40B4-BE49-F238E27FC236}">
                <a16:creationId xmlns:a16="http://schemas.microsoft.com/office/drawing/2014/main" id="{31F16CA5-A8F1-AFDB-2ACD-C6D36BC98BE9}"/>
              </a:ext>
            </a:extLst>
          </p:cNvPr>
          <p:cNvCxnSpPr>
            <a:cxnSpLocks/>
          </p:cNvCxnSpPr>
          <p:nvPr/>
        </p:nvCxnSpPr>
        <p:spPr>
          <a:xfrm>
            <a:off x="5092380" y="2733946"/>
            <a:ext cx="0" cy="1271707"/>
          </a:xfrm>
          <a:prstGeom prst="straightConnector1">
            <a:avLst/>
          </a:prstGeom>
          <a:ln w="28575">
            <a:solidFill>
              <a:schemeClr val="accent1"/>
            </a:solidFill>
            <a:headEnd type="triangle"/>
            <a:tailEnd type="triangle"/>
          </a:ln>
        </p:spPr>
        <p:style>
          <a:lnRef idx="1">
            <a:schemeClr val="dk1"/>
          </a:lnRef>
          <a:fillRef idx="0">
            <a:schemeClr val="dk1"/>
          </a:fillRef>
          <a:effectRef idx="0">
            <a:schemeClr val="dk1"/>
          </a:effectRef>
          <a:fontRef idx="minor">
            <a:schemeClr val="tx1"/>
          </a:fontRef>
        </p:style>
      </p:cxnSp>
      <p:sp>
        <p:nvSpPr>
          <p:cNvPr id="8" name="テキスト ボックス 7">
            <a:extLst>
              <a:ext uri="{FF2B5EF4-FFF2-40B4-BE49-F238E27FC236}">
                <a16:creationId xmlns:a16="http://schemas.microsoft.com/office/drawing/2014/main" id="{85E286D0-47E8-81B8-935D-3761A51C6B7F}"/>
              </a:ext>
            </a:extLst>
          </p:cNvPr>
          <p:cNvSpPr txBox="1"/>
          <p:nvPr/>
        </p:nvSpPr>
        <p:spPr>
          <a:xfrm>
            <a:off x="4494107" y="3203121"/>
            <a:ext cx="457200" cy="215444"/>
          </a:xfrm>
          <a:prstGeom prst="rect">
            <a:avLst/>
          </a:prstGeom>
          <a:solidFill>
            <a:schemeClr val="bg1"/>
          </a:solidFill>
          <a:ln w="28575">
            <a:solidFill>
              <a:schemeClr val="accent1"/>
            </a:solidFill>
          </a:ln>
        </p:spPr>
        <p:txBody>
          <a:bodyPr wrap="square" rtlCol="0">
            <a:spAutoFit/>
          </a:bodyPr>
          <a:lstStyle/>
          <a:p>
            <a:pPr algn="ctr"/>
            <a:r>
              <a:rPr kumimoji="1" lang="ja-JP" altLang="en-US" sz="800" dirty="0"/>
              <a:t>高さ</a:t>
            </a:r>
          </a:p>
        </p:txBody>
      </p:sp>
      <p:cxnSp>
        <p:nvCxnSpPr>
          <p:cNvPr id="15" name="直線矢印コネクタ 14">
            <a:extLst>
              <a:ext uri="{FF2B5EF4-FFF2-40B4-BE49-F238E27FC236}">
                <a16:creationId xmlns:a16="http://schemas.microsoft.com/office/drawing/2014/main" id="{5716C2E1-A08E-5BCA-E14A-B3F2D6F260FC}"/>
              </a:ext>
            </a:extLst>
          </p:cNvPr>
          <p:cNvCxnSpPr>
            <a:cxnSpLocks/>
          </p:cNvCxnSpPr>
          <p:nvPr/>
        </p:nvCxnSpPr>
        <p:spPr>
          <a:xfrm flipH="1">
            <a:off x="5932269" y="3970846"/>
            <a:ext cx="658393" cy="277384"/>
          </a:xfrm>
          <a:prstGeom prst="straightConnector1">
            <a:avLst/>
          </a:prstGeom>
          <a:ln w="28575">
            <a:solidFill>
              <a:srgbClr val="00B050"/>
            </a:solidFill>
            <a:headEnd type="triangle"/>
            <a:tailEnd type="triangle"/>
          </a:ln>
        </p:spPr>
        <p:style>
          <a:lnRef idx="1">
            <a:schemeClr val="dk1"/>
          </a:lnRef>
          <a:fillRef idx="0">
            <a:schemeClr val="dk1"/>
          </a:fillRef>
          <a:effectRef idx="0">
            <a:schemeClr val="dk1"/>
          </a:effectRef>
          <a:fontRef idx="minor">
            <a:schemeClr val="tx1"/>
          </a:fontRef>
        </p:style>
      </p:cxnSp>
      <p:cxnSp>
        <p:nvCxnSpPr>
          <p:cNvPr id="16" name="直線矢印コネクタ 15">
            <a:extLst>
              <a:ext uri="{FF2B5EF4-FFF2-40B4-BE49-F238E27FC236}">
                <a16:creationId xmlns:a16="http://schemas.microsoft.com/office/drawing/2014/main" id="{AA95CD16-028E-6412-9776-A66C62A477F6}"/>
              </a:ext>
            </a:extLst>
          </p:cNvPr>
          <p:cNvCxnSpPr>
            <a:cxnSpLocks/>
          </p:cNvCxnSpPr>
          <p:nvPr/>
        </p:nvCxnSpPr>
        <p:spPr>
          <a:xfrm flipH="1" flipV="1">
            <a:off x="5323772" y="3841272"/>
            <a:ext cx="507146" cy="365101"/>
          </a:xfrm>
          <a:prstGeom prst="straightConnector1">
            <a:avLst/>
          </a:prstGeom>
          <a:ln w="28575">
            <a:solidFill>
              <a:srgbClr val="00B050"/>
            </a:solidFill>
            <a:headEnd type="triangle"/>
            <a:tailEnd type="triangle"/>
          </a:ln>
        </p:spPr>
        <p:style>
          <a:lnRef idx="1">
            <a:schemeClr val="dk1"/>
          </a:lnRef>
          <a:fillRef idx="0">
            <a:schemeClr val="dk1"/>
          </a:fillRef>
          <a:effectRef idx="0">
            <a:schemeClr val="dk1"/>
          </a:effectRef>
          <a:fontRef idx="minor">
            <a:schemeClr val="tx1"/>
          </a:fontRef>
        </p:style>
      </p:cxnSp>
      <p:sp>
        <p:nvSpPr>
          <p:cNvPr id="19" name="テキスト ボックス 18">
            <a:extLst>
              <a:ext uri="{FF2B5EF4-FFF2-40B4-BE49-F238E27FC236}">
                <a16:creationId xmlns:a16="http://schemas.microsoft.com/office/drawing/2014/main" id="{68A614A2-EA41-2CED-1043-2C4E6FBE03BD}"/>
              </a:ext>
            </a:extLst>
          </p:cNvPr>
          <p:cNvSpPr txBox="1"/>
          <p:nvPr/>
        </p:nvSpPr>
        <p:spPr>
          <a:xfrm>
            <a:off x="6692013" y="4040712"/>
            <a:ext cx="658393" cy="215444"/>
          </a:xfrm>
          <a:prstGeom prst="rect">
            <a:avLst/>
          </a:prstGeom>
          <a:solidFill>
            <a:schemeClr val="bg1"/>
          </a:solidFill>
          <a:ln w="28575">
            <a:solidFill>
              <a:srgbClr val="00B050"/>
            </a:solidFill>
          </a:ln>
        </p:spPr>
        <p:txBody>
          <a:bodyPr wrap="square" rtlCol="0">
            <a:spAutoFit/>
          </a:bodyPr>
          <a:lstStyle/>
          <a:p>
            <a:pPr algn="ctr"/>
            <a:r>
              <a:rPr kumimoji="1" lang="ja-JP" altLang="en-US" sz="800" dirty="0"/>
              <a:t>幅の平均</a:t>
            </a:r>
          </a:p>
        </p:txBody>
      </p:sp>
      <p:cxnSp>
        <p:nvCxnSpPr>
          <p:cNvPr id="20" name="直線矢印コネクタ 19">
            <a:extLst>
              <a:ext uri="{FF2B5EF4-FFF2-40B4-BE49-F238E27FC236}">
                <a16:creationId xmlns:a16="http://schemas.microsoft.com/office/drawing/2014/main" id="{EBEBF912-6F42-0535-E814-684D78EE9039}"/>
              </a:ext>
            </a:extLst>
          </p:cNvPr>
          <p:cNvCxnSpPr>
            <a:cxnSpLocks/>
          </p:cNvCxnSpPr>
          <p:nvPr/>
        </p:nvCxnSpPr>
        <p:spPr>
          <a:xfrm flipH="1" flipV="1">
            <a:off x="5947854" y="3142688"/>
            <a:ext cx="662313" cy="298846"/>
          </a:xfrm>
          <a:prstGeom prst="straightConnector1">
            <a:avLst/>
          </a:prstGeom>
          <a:ln w="28575">
            <a:solidFill>
              <a:srgbClr val="00B050"/>
            </a:solidFill>
            <a:prstDash val="sysDot"/>
            <a:headEnd type="triangle"/>
            <a:tailEnd type="triangle"/>
          </a:ln>
        </p:spPr>
        <p:style>
          <a:lnRef idx="1">
            <a:schemeClr val="dk1"/>
          </a:lnRef>
          <a:fillRef idx="0">
            <a:schemeClr val="dk1"/>
          </a:fillRef>
          <a:effectRef idx="0">
            <a:schemeClr val="dk1"/>
          </a:effectRef>
          <a:fontRef idx="minor">
            <a:schemeClr val="tx1"/>
          </a:fontRef>
        </p:style>
      </p:cxnSp>
      <p:cxnSp>
        <p:nvCxnSpPr>
          <p:cNvPr id="25" name="直線矢印コネクタ 24">
            <a:extLst>
              <a:ext uri="{FF2B5EF4-FFF2-40B4-BE49-F238E27FC236}">
                <a16:creationId xmlns:a16="http://schemas.microsoft.com/office/drawing/2014/main" id="{E8D2796E-BADA-1256-7CF0-7D5F615C5FCC}"/>
              </a:ext>
            </a:extLst>
          </p:cNvPr>
          <p:cNvCxnSpPr>
            <a:cxnSpLocks/>
          </p:cNvCxnSpPr>
          <p:nvPr/>
        </p:nvCxnSpPr>
        <p:spPr>
          <a:xfrm flipH="1">
            <a:off x="5288682" y="3147795"/>
            <a:ext cx="592911" cy="177441"/>
          </a:xfrm>
          <a:prstGeom prst="straightConnector1">
            <a:avLst/>
          </a:prstGeom>
          <a:ln w="28575">
            <a:solidFill>
              <a:srgbClr val="00B050"/>
            </a:solidFill>
            <a:prstDash val="sysDot"/>
            <a:headEnd type="triangle"/>
            <a:tailEnd type="triangle"/>
          </a:ln>
        </p:spPr>
        <p:style>
          <a:lnRef idx="1">
            <a:schemeClr val="dk1"/>
          </a:lnRef>
          <a:fillRef idx="0">
            <a:schemeClr val="dk1"/>
          </a:fillRef>
          <a:effectRef idx="0">
            <a:schemeClr val="dk1"/>
          </a:effectRef>
          <a:fontRef idx="minor">
            <a:schemeClr val="tx1"/>
          </a:fontRef>
        </p:style>
      </p:cxnSp>
      <p:sp>
        <p:nvSpPr>
          <p:cNvPr id="28" name="楕円 27">
            <a:extLst>
              <a:ext uri="{FF2B5EF4-FFF2-40B4-BE49-F238E27FC236}">
                <a16:creationId xmlns:a16="http://schemas.microsoft.com/office/drawing/2014/main" id="{66338AAE-8186-CB8F-2653-805621B82B23}"/>
              </a:ext>
            </a:extLst>
          </p:cNvPr>
          <p:cNvSpPr/>
          <p:nvPr/>
        </p:nvSpPr>
        <p:spPr>
          <a:xfrm>
            <a:off x="5830918" y="3520834"/>
            <a:ext cx="101351" cy="87717"/>
          </a:xfrm>
          <a:prstGeom prst="ellipse">
            <a:avLst/>
          </a:prstGeom>
          <a:solidFill>
            <a:srgbClr val="FF0000"/>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9" name="テキスト ボックス 28">
            <a:extLst>
              <a:ext uri="{FF2B5EF4-FFF2-40B4-BE49-F238E27FC236}">
                <a16:creationId xmlns:a16="http://schemas.microsoft.com/office/drawing/2014/main" id="{54FD879E-35C3-5125-EFCC-E85AAC86354C}"/>
              </a:ext>
            </a:extLst>
          </p:cNvPr>
          <p:cNvSpPr txBox="1"/>
          <p:nvPr/>
        </p:nvSpPr>
        <p:spPr>
          <a:xfrm>
            <a:off x="5972534" y="3633401"/>
            <a:ext cx="843902" cy="215444"/>
          </a:xfrm>
          <a:prstGeom prst="rect">
            <a:avLst/>
          </a:prstGeom>
          <a:solidFill>
            <a:schemeClr val="bg1"/>
          </a:solidFill>
          <a:ln w="28575">
            <a:solidFill>
              <a:srgbClr val="FF0000"/>
            </a:solidFill>
          </a:ln>
        </p:spPr>
        <p:txBody>
          <a:bodyPr wrap="square" rtlCol="0">
            <a:spAutoFit/>
          </a:bodyPr>
          <a:lstStyle/>
          <a:p>
            <a:pPr algn="ctr"/>
            <a:r>
              <a:rPr kumimoji="1" lang="ja-JP" altLang="en-US" sz="800" dirty="0"/>
              <a:t>建物の平均点</a:t>
            </a:r>
          </a:p>
        </p:txBody>
      </p:sp>
    </p:spTree>
    <p:extLst>
      <p:ext uri="{BB962C8B-B14F-4D97-AF65-F5344CB8AC3E}">
        <p14:creationId xmlns:p14="http://schemas.microsoft.com/office/powerpoint/2010/main" val="13222295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ダイアグラム&#10;&#10;自動的に生成された説明">
            <a:extLst>
              <a:ext uri="{FF2B5EF4-FFF2-40B4-BE49-F238E27FC236}">
                <a16:creationId xmlns:a16="http://schemas.microsoft.com/office/drawing/2014/main" id="{05EE84CE-CF57-B0D5-3FB6-A1A0A0EE941F}"/>
              </a:ext>
            </a:extLst>
          </p:cNvPr>
          <p:cNvPicPr>
            <a:picLocks noChangeAspect="1"/>
          </p:cNvPicPr>
          <p:nvPr/>
        </p:nvPicPr>
        <p:blipFill>
          <a:blip r:embed="rId3"/>
          <a:stretch>
            <a:fillRect/>
          </a:stretch>
        </p:blipFill>
        <p:spPr>
          <a:xfrm>
            <a:off x="6172200" y="0"/>
            <a:ext cx="2971801" cy="1671638"/>
          </a:xfrm>
          <a:prstGeom prst="rect">
            <a:avLst/>
          </a:prstGeom>
        </p:spPr>
      </p:pic>
      <p:sp>
        <p:nvSpPr>
          <p:cNvPr id="2" name="タイトル 1">
            <a:extLst>
              <a:ext uri="{FF2B5EF4-FFF2-40B4-BE49-F238E27FC236}">
                <a16:creationId xmlns:a16="http://schemas.microsoft.com/office/drawing/2014/main" id="{A8F58CB1-510F-2A60-4201-70C38109E527}"/>
              </a:ext>
            </a:extLst>
          </p:cNvPr>
          <p:cNvSpPr>
            <a:spLocks noGrp="1"/>
          </p:cNvSpPr>
          <p:nvPr>
            <p:ph type="title"/>
          </p:nvPr>
        </p:nvSpPr>
        <p:spPr/>
        <p:txBody>
          <a:bodyPr/>
          <a:lstStyle/>
          <a:p>
            <a:r>
              <a:rPr kumimoji="1" lang="en-US" altLang="ja-JP" dirty="0"/>
              <a:t>Procedural PLATEAU Flow</a:t>
            </a:r>
            <a:endParaRPr kumimoji="1" lang="ja-JP" altLang="en-US" dirty="0"/>
          </a:p>
        </p:txBody>
      </p:sp>
      <p:sp>
        <p:nvSpPr>
          <p:cNvPr id="3" name="コンテンツ プレースホルダー 2">
            <a:extLst>
              <a:ext uri="{FF2B5EF4-FFF2-40B4-BE49-F238E27FC236}">
                <a16:creationId xmlns:a16="http://schemas.microsoft.com/office/drawing/2014/main" id="{AC2D960E-8F47-EE72-1FE0-4A85C0A28187}"/>
              </a:ext>
            </a:extLst>
          </p:cNvPr>
          <p:cNvSpPr>
            <a:spLocks noGrp="1"/>
          </p:cNvSpPr>
          <p:nvPr>
            <p:ph idx="1"/>
          </p:nvPr>
        </p:nvSpPr>
        <p:spPr/>
        <p:txBody>
          <a:bodyPr/>
          <a:lstStyle/>
          <a:p>
            <a:r>
              <a:rPr lang="ja-JP" altLang="en-US" dirty="0"/>
              <a:t>ファサードの定義</a:t>
            </a:r>
            <a:endParaRPr lang="en-US" altLang="ja-JP" dirty="0"/>
          </a:p>
          <a:p>
            <a:pPr lvl="1"/>
            <a:r>
              <a:rPr lang="en-US" altLang="ja-JP" dirty="0"/>
              <a:t>[Zhang 2020]</a:t>
            </a:r>
            <a:r>
              <a:rPr lang="ja-JP" altLang="en-US" dirty="0"/>
              <a:t>の文法を参考</a:t>
            </a:r>
            <a:endParaRPr lang="en-US" altLang="ja-JP" dirty="0"/>
          </a:p>
          <a:p>
            <a:pPr lvl="1"/>
            <a:r>
              <a:rPr lang="ja-JP" altLang="en-US" dirty="0"/>
              <a:t>窓とドアで構成</a:t>
            </a:r>
            <a:endParaRPr lang="en-US" altLang="ja-JP" dirty="0"/>
          </a:p>
          <a:p>
            <a:pPr lvl="1"/>
            <a:r>
              <a:rPr lang="ja-JP" altLang="en-US" dirty="0"/>
              <a:t>全</a:t>
            </a:r>
            <a:r>
              <a:rPr lang="en-US" altLang="ja-JP" dirty="0"/>
              <a:t>6</a:t>
            </a:r>
            <a:r>
              <a:rPr lang="ja-JP" altLang="en-US" dirty="0"/>
              <a:t>パターン</a:t>
            </a:r>
            <a:endParaRPr lang="en-US" altLang="ja-JP" dirty="0"/>
          </a:p>
          <a:p>
            <a:pPr lvl="1"/>
            <a:endParaRPr kumimoji="1" lang="en-US" altLang="ja-JP" dirty="0"/>
          </a:p>
          <a:p>
            <a:pPr lvl="2"/>
            <a:endParaRPr kumimoji="1" lang="en-US" altLang="ja-JP" dirty="0"/>
          </a:p>
          <a:p>
            <a:pPr lvl="1"/>
            <a:endParaRPr kumimoji="1" lang="ja-JP" altLang="en-US" dirty="0"/>
          </a:p>
        </p:txBody>
      </p:sp>
      <p:pic>
        <p:nvPicPr>
          <p:cNvPr id="7" name="図 6" descr="ダイアグラム&#10;&#10;自動的に生成された説明">
            <a:extLst>
              <a:ext uri="{FF2B5EF4-FFF2-40B4-BE49-F238E27FC236}">
                <a16:creationId xmlns:a16="http://schemas.microsoft.com/office/drawing/2014/main" id="{939F255D-CE28-8E14-2986-92371ECEBAF2}"/>
              </a:ext>
            </a:extLst>
          </p:cNvPr>
          <p:cNvPicPr>
            <a:picLocks noChangeAspect="1"/>
          </p:cNvPicPr>
          <p:nvPr/>
        </p:nvPicPr>
        <p:blipFill>
          <a:blip r:embed="rId4"/>
          <a:stretch>
            <a:fillRect/>
          </a:stretch>
        </p:blipFill>
        <p:spPr>
          <a:xfrm>
            <a:off x="359505" y="2390580"/>
            <a:ext cx="8424990" cy="2221301"/>
          </a:xfrm>
          <a:prstGeom prst="rect">
            <a:avLst/>
          </a:prstGeom>
        </p:spPr>
      </p:pic>
      <p:sp>
        <p:nvSpPr>
          <p:cNvPr id="8" name="テキスト ボックス 7">
            <a:extLst>
              <a:ext uri="{FF2B5EF4-FFF2-40B4-BE49-F238E27FC236}">
                <a16:creationId xmlns:a16="http://schemas.microsoft.com/office/drawing/2014/main" id="{74FC2799-D706-4FA0-3D2F-5F047702884B}"/>
              </a:ext>
            </a:extLst>
          </p:cNvPr>
          <p:cNvSpPr txBox="1"/>
          <p:nvPr/>
        </p:nvSpPr>
        <p:spPr>
          <a:xfrm>
            <a:off x="3790950" y="4699890"/>
            <a:ext cx="5353050" cy="215444"/>
          </a:xfrm>
          <a:prstGeom prst="rect">
            <a:avLst/>
          </a:prstGeom>
          <a:noFill/>
        </p:spPr>
        <p:txBody>
          <a:bodyPr wrap="square" rtlCol="0">
            <a:spAutoFit/>
          </a:bodyPr>
          <a:lstStyle/>
          <a:p>
            <a:r>
              <a:rPr kumimoji="1" lang="en-US" altLang="ja-JP" sz="800" dirty="0"/>
              <a:t>[Zhang 2020] </a:t>
            </a:r>
            <a:r>
              <a:rPr lang="en-US" altLang="ja-JP" sz="800" i="0" dirty="0">
                <a:solidFill>
                  <a:srgbClr val="000000"/>
                </a:solidFill>
                <a:effectLst/>
                <a:latin typeface="Helvetica" panose="020B0604020202020204" pitchFamily="34" charset="0"/>
              </a:rPr>
              <a:t>X. Zhang</a:t>
            </a:r>
            <a:r>
              <a:rPr kumimoji="1" lang="en-US" altLang="ja-JP" sz="800" dirty="0"/>
              <a:t> et al.: Synthesis and Completion of Facades from Satellite Imagery. ECCV, 2020</a:t>
            </a:r>
            <a:endParaRPr kumimoji="1" lang="ja-JP" altLang="en-US" sz="800" dirty="0"/>
          </a:p>
        </p:txBody>
      </p:sp>
      <p:sp>
        <p:nvSpPr>
          <p:cNvPr id="4" name="正方形/長方形 3">
            <a:extLst>
              <a:ext uri="{FF2B5EF4-FFF2-40B4-BE49-F238E27FC236}">
                <a16:creationId xmlns:a16="http://schemas.microsoft.com/office/drawing/2014/main" id="{D0419C8D-5D47-91D5-3562-5C9B1F4B3519}"/>
              </a:ext>
            </a:extLst>
          </p:cNvPr>
          <p:cNvSpPr/>
          <p:nvPr/>
        </p:nvSpPr>
        <p:spPr>
          <a:xfrm>
            <a:off x="6333470" y="1181999"/>
            <a:ext cx="1838980" cy="294461"/>
          </a:xfrm>
          <a:prstGeom prst="rect">
            <a:avLst/>
          </a:prstGeom>
          <a:no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Tree>
    <p:extLst>
      <p:ext uri="{BB962C8B-B14F-4D97-AF65-F5344CB8AC3E}">
        <p14:creationId xmlns:p14="http://schemas.microsoft.com/office/powerpoint/2010/main" val="20991727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A3FF04C-1267-470C-A85B-9C5849616634}"/>
              </a:ext>
            </a:extLst>
          </p:cNvPr>
          <p:cNvSpPr>
            <a:spLocks noGrp="1"/>
          </p:cNvSpPr>
          <p:nvPr>
            <p:ph type="title"/>
          </p:nvPr>
        </p:nvSpPr>
        <p:spPr/>
        <p:txBody>
          <a:bodyPr/>
          <a:lstStyle/>
          <a:p>
            <a:r>
              <a:rPr kumimoji="1" lang="ja-JP" altLang="en-US" dirty="0"/>
              <a:t>目次</a:t>
            </a:r>
          </a:p>
        </p:txBody>
      </p:sp>
      <p:sp>
        <p:nvSpPr>
          <p:cNvPr id="3" name="コンテンツ プレースホルダー 2">
            <a:extLst>
              <a:ext uri="{FF2B5EF4-FFF2-40B4-BE49-F238E27FC236}">
                <a16:creationId xmlns:a16="http://schemas.microsoft.com/office/drawing/2014/main" id="{11AD330E-AB97-A0A9-AED0-92489C2FAE4B}"/>
              </a:ext>
            </a:extLst>
          </p:cNvPr>
          <p:cNvSpPr>
            <a:spLocks noGrp="1"/>
          </p:cNvSpPr>
          <p:nvPr>
            <p:ph idx="1"/>
          </p:nvPr>
        </p:nvSpPr>
        <p:spPr/>
        <p:txBody>
          <a:bodyPr/>
          <a:lstStyle/>
          <a:p>
            <a:pPr marL="457200" indent="-457200">
              <a:buFont typeface="+mj-lt"/>
              <a:buAutoNum type="arabicPeriod"/>
            </a:pPr>
            <a:r>
              <a:rPr lang="en-US" altLang="ja-JP" dirty="0"/>
              <a:t>Project </a:t>
            </a:r>
            <a:r>
              <a:rPr kumimoji="1" lang="en-US" altLang="ja-JP" dirty="0"/>
              <a:t>PLATEAU</a:t>
            </a:r>
            <a:r>
              <a:rPr kumimoji="1" lang="ja-JP" altLang="en-US" dirty="0"/>
              <a:t>の紹介</a:t>
            </a:r>
            <a:endParaRPr kumimoji="1" lang="en-US" altLang="ja-JP" dirty="0"/>
          </a:p>
          <a:p>
            <a:pPr marL="457200" indent="-457200">
              <a:buFont typeface="+mj-lt"/>
              <a:buAutoNum type="arabicPeriod"/>
            </a:pPr>
            <a:r>
              <a:rPr kumimoji="1" lang="ja-JP" altLang="en-US" dirty="0"/>
              <a:t>現状の課題と課題に対するアプローチ</a:t>
            </a:r>
            <a:endParaRPr kumimoji="1" lang="en-US" altLang="ja-JP" dirty="0"/>
          </a:p>
          <a:p>
            <a:pPr marL="457200" indent="-457200">
              <a:buFont typeface="+mj-lt"/>
              <a:buAutoNum type="arabicPeriod"/>
            </a:pPr>
            <a:r>
              <a:rPr lang="ja-JP" altLang="en-US" dirty="0"/>
              <a:t>プロシージャルモデリングとは？</a:t>
            </a:r>
            <a:endParaRPr kumimoji="1" lang="en-US" altLang="ja-JP" dirty="0"/>
          </a:p>
          <a:p>
            <a:pPr marL="457200" indent="-457200">
              <a:buFont typeface="+mj-lt"/>
              <a:buAutoNum type="arabicPeriod"/>
            </a:pPr>
            <a:r>
              <a:rPr lang="en-US" altLang="ja-JP" dirty="0"/>
              <a:t>Procedural PLATEAU</a:t>
            </a:r>
            <a:r>
              <a:rPr lang="ja-JP" altLang="en-US" dirty="0"/>
              <a:t>の説明</a:t>
            </a:r>
            <a:endParaRPr lang="en-US" altLang="ja-JP" dirty="0"/>
          </a:p>
          <a:p>
            <a:pPr marL="457200" indent="-457200">
              <a:buFont typeface="+mj-lt"/>
              <a:buAutoNum type="arabicPeriod"/>
            </a:pPr>
            <a:r>
              <a:rPr lang="en-US" altLang="ja-JP" dirty="0"/>
              <a:t>Blender</a:t>
            </a:r>
            <a:r>
              <a:rPr lang="ja-JP" altLang="en-US" dirty="0"/>
              <a:t>アドオンでの手続き自動化</a:t>
            </a:r>
            <a:endParaRPr lang="en-US" altLang="ja-JP" dirty="0"/>
          </a:p>
          <a:p>
            <a:pPr marL="457200" indent="-457200">
              <a:buFont typeface="+mj-lt"/>
              <a:buAutoNum type="arabicPeriod"/>
            </a:pPr>
            <a:r>
              <a:rPr lang="ja-JP" altLang="en-US" dirty="0"/>
              <a:t>ゲームエンジン上でのパフォーマンス考慮点</a:t>
            </a:r>
            <a:endParaRPr lang="en-US" altLang="ja-JP" dirty="0"/>
          </a:p>
          <a:p>
            <a:pPr marL="457200" indent="-457200">
              <a:buFont typeface="+mj-lt"/>
              <a:buAutoNum type="arabicPeriod"/>
            </a:pPr>
            <a:r>
              <a:rPr lang="ja-JP" altLang="en-US" dirty="0"/>
              <a:t>まとめ</a:t>
            </a:r>
            <a:endParaRPr lang="en-US" altLang="ja-JP" dirty="0"/>
          </a:p>
          <a:p>
            <a:pPr marL="457200" indent="-457200">
              <a:buFont typeface="+mj-lt"/>
              <a:buAutoNum type="arabicPeriod"/>
            </a:pPr>
            <a:endParaRPr lang="en-US" altLang="ja-JP" dirty="0"/>
          </a:p>
          <a:p>
            <a:pPr lvl="1"/>
            <a:endParaRPr kumimoji="1" lang="ja-JP" altLang="en-US" dirty="0"/>
          </a:p>
        </p:txBody>
      </p:sp>
    </p:spTree>
    <p:extLst>
      <p:ext uri="{BB962C8B-B14F-4D97-AF65-F5344CB8AC3E}">
        <p14:creationId xmlns:p14="http://schemas.microsoft.com/office/powerpoint/2010/main" val="37509339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ダイアグラム&#10;&#10;自動的に生成された説明">
            <a:extLst>
              <a:ext uri="{FF2B5EF4-FFF2-40B4-BE49-F238E27FC236}">
                <a16:creationId xmlns:a16="http://schemas.microsoft.com/office/drawing/2014/main" id="{3812AB30-AF8C-C84D-F32E-3D3FB10A61FB}"/>
              </a:ext>
            </a:extLst>
          </p:cNvPr>
          <p:cNvPicPr>
            <a:picLocks noChangeAspect="1"/>
          </p:cNvPicPr>
          <p:nvPr/>
        </p:nvPicPr>
        <p:blipFill>
          <a:blip r:embed="rId3"/>
          <a:stretch>
            <a:fillRect/>
          </a:stretch>
        </p:blipFill>
        <p:spPr>
          <a:xfrm>
            <a:off x="6172200" y="0"/>
            <a:ext cx="2971801" cy="1671638"/>
          </a:xfrm>
          <a:prstGeom prst="rect">
            <a:avLst/>
          </a:prstGeom>
        </p:spPr>
      </p:pic>
      <p:sp>
        <p:nvSpPr>
          <p:cNvPr id="2" name="タイトル 1">
            <a:extLst>
              <a:ext uri="{FF2B5EF4-FFF2-40B4-BE49-F238E27FC236}">
                <a16:creationId xmlns:a16="http://schemas.microsoft.com/office/drawing/2014/main" id="{A8F58CB1-510F-2A60-4201-70C38109E527}"/>
              </a:ext>
            </a:extLst>
          </p:cNvPr>
          <p:cNvSpPr>
            <a:spLocks noGrp="1"/>
          </p:cNvSpPr>
          <p:nvPr>
            <p:ph type="title"/>
          </p:nvPr>
        </p:nvSpPr>
        <p:spPr/>
        <p:txBody>
          <a:bodyPr/>
          <a:lstStyle/>
          <a:p>
            <a:r>
              <a:rPr kumimoji="1" lang="en-US" altLang="ja-JP" dirty="0"/>
              <a:t>Procedural PLATEAU Flow</a:t>
            </a:r>
            <a:endParaRPr kumimoji="1" lang="ja-JP" altLang="en-US" dirty="0"/>
          </a:p>
        </p:txBody>
      </p:sp>
      <p:sp>
        <p:nvSpPr>
          <p:cNvPr id="3" name="コンテンツ プレースホルダー 2">
            <a:extLst>
              <a:ext uri="{FF2B5EF4-FFF2-40B4-BE49-F238E27FC236}">
                <a16:creationId xmlns:a16="http://schemas.microsoft.com/office/drawing/2014/main" id="{AC2D960E-8F47-EE72-1FE0-4A85C0A28187}"/>
              </a:ext>
            </a:extLst>
          </p:cNvPr>
          <p:cNvSpPr>
            <a:spLocks noGrp="1"/>
          </p:cNvSpPr>
          <p:nvPr>
            <p:ph idx="1"/>
          </p:nvPr>
        </p:nvSpPr>
        <p:spPr/>
        <p:txBody>
          <a:bodyPr/>
          <a:lstStyle/>
          <a:p>
            <a:r>
              <a:rPr lang="ja-JP" altLang="en-US" dirty="0"/>
              <a:t>ファサードの定義</a:t>
            </a:r>
            <a:endParaRPr kumimoji="1" lang="en-US" altLang="ja-JP" dirty="0"/>
          </a:p>
          <a:p>
            <a:pPr lvl="1"/>
            <a:r>
              <a:rPr lang="ja-JP" altLang="en-US" dirty="0"/>
              <a:t>文法表現</a:t>
            </a:r>
            <a:endParaRPr lang="en-US" altLang="ja-JP" dirty="0"/>
          </a:p>
          <a:p>
            <a:pPr lvl="2"/>
            <a:r>
              <a:rPr lang="en-US" altLang="ja-JP" dirty="0"/>
              <a:t>Window Style</a:t>
            </a:r>
          </a:p>
          <a:p>
            <a:pPr lvl="2"/>
            <a:r>
              <a:rPr lang="en-US" altLang="ja-JP" dirty="0"/>
              <a:t>Door Style</a:t>
            </a:r>
          </a:p>
          <a:p>
            <a:pPr marL="685800" lvl="2" indent="0">
              <a:buNone/>
            </a:pPr>
            <a:endParaRPr lang="en-US" altLang="ja-JP" dirty="0"/>
          </a:p>
          <a:p>
            <a:pPr lvl="2"/>
            <a:endParaRPr kumimoji="1" lang="en-US" altLang="ja-JP" dirty="0"/>
          </a:p>
          <a:p>
            <a:pPr lvl="2"/>
            <a:endParaRPr kumimoji="1" lang="en-US" altLang="ja-JP" dirty="0"/>
          </a:p>
          <a:p>
            <a:pPr lvl="1"/>
            <a:endParaRPr kumimoji="1" lang="ja-JP" altLang="en-US" dirty="0"/>
          </a:p>
        </p:txBody>
      </p:sp>
      <p:sp>
        <p:nvSpPr>
          <p:cNvPr id="6" name="正方形/長方形 5">
            <a:extLst>
              <a:ext uri="{FF2B5EF4-FFF2-40B4-BE49-F238E27FC236}">
                <a16:creationId xmlns:a16="http://schemas.microsoft.com/office/drawing/2014/main" id="{A84490A9-389D-3AF0-D393-5410A7F5558C}"/>
              </a:ext>
            </a:extLst>
          </p:cNvPr>
          <p:cNvSpPr/>
          <p:nvPr/>
        </p:nvSpPr>
        <p:spPr>
          <a:xfrm>
            <a:off x="6333470" y="1181999"/>
            <a:ext cx="1838980" cy="294461"/>
          </a:xfrm>
          <a:prstGeom prst="rect">
            <a:avLst/>
          </a:prstGeom>
          <a:no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237709AA-3431-022A-2166-38EC16862A35}"/>
              </a:ext>
            </a:extLst>
          </p:cNvPr>
          <p:cNvSpPr txBox="1"/>
          <p:nvPr/>
        </p:nvSpPr>
        <p:spPr>
          <a:xfrm>
            <a:off x="3790950" y="4699890"/>
            <a:ext cx="5353050" cy="215444"/>
          </a:xfrm>
          <a:prstGeom prst="rect">
            <a:avLst/>
          </a:prstGeom>
          <a:noFill/>
        </p:spPr>
        <p:txBody>
          <a:bodyPr wrap="square" rtlCol="0">
            <a:spAutoFit/>
          </a:bodyPr>
          <a:lstStyle/>
          <a:p>
            <a:r>
              <a:rPr kumimoji="1" lang="en-US" altLang="ja-JP" sz="800" dirty="0"/>
              <a:t>[Zhang 2020] </a:t>
            </a:r>
            <a:r>
              <a:rPr lang="en-US" altLang="ja-JP" sz="800" i="0" dirty="0">
                <a:solidFill>
                  <a:srgbClr val="000000"/>
                </a:solidFill>
                <a:effectLst/>
                <a:latin typeface="Helvetica" panose="020B0604020202020204" pitchFamily="34" charset="0"/>
              </a:rPr>
              <a:t>X. Zhang</a:t>
            </a:r>
            <a:r>
              <a:rPr kumimoji="1" lang="en-US" altLang="ja-JP" sz="800" dirty="0"/>
              <a:t> et al.: Synthesis and Completion of Facades from Satellite Imagery. ECCV, 2020</a:t>
            </a:r>
            <a:endParaRPr kumimoji="1" lang="ja-JP" altLang="en-US" sz="800" dirty="0"/>
          </a:p>
        </p:txBody>
      </p:sp>
      <p:pic>
        <p:nvPicPr>
          <p:cNvPr id="11" name="図 10" descr="ダイアグラム&#10;&#10;自動的に生成された説明">
            <a:extLst>
              <a:ext uri="{FF2B5EF4-FFF2-40B4-BE49-F238E27FC236}">
                <a16:creationId xmlns:a16="http://schemas.microsoft.com/office/drawing/2014/main" id="{196EC7B8-90E2-0EC4-9D90-BA49AE547721}"/>
              </a:ext>
            </a:extLst>
          </p:cNvPr>
          <p:cNvPicPr>
            <a:picLocks noChangeAspect="1"/>
          </p:cNvPicPr>
          <p:nvPr/>
        </p:nvPicPr>
        <p:blipFill>
          <a:blip r:embed="rId4"/>
          <a:stretch>
            <a:fillRect/>
          </a:stretch>
        </p:blipFill>
        <p:spPr>
          <a:xfrm>
            <a:off x="359505" y="2390580"/>
            <a:ext cx="8424990" cy="2221301"/>
          </a:xfrm>
          <a:prstGeom prst="rect">
            <a:avLst/>
          </a:prstGeom>
        </p:spPr>
      </p:pic>
    </p:spTree>
    <p:extLst>
      <p:ext uri="{BB962C8B-B14F-4D97-AF65-F5344CB8AC3E}">
        <p14:creationId xmlns:p14="http://schemas.microsoft.com/office/powerpoint/2010/main" val="928317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ダイアグラム&#10;&#10;自動的に生成された説明">
            <a:extLst>
              <a:ext uri="{FF2B5EF4-FFF2-40B4-BE49-F238E27FC236}">
                <a16:creationId xmlns:a16="http://schemas.microsoft.com/office/drawing/2014/main" id="{05FF5693-2C33-ED2F-20F8-5A6E8442E0E1}"/>
              </a:ext>
            </a:extLst>
          </p:cNvPr>
          <p:cNvPicPr>
            <a:picLocks noChangeAspect="1"/>
          </p:cNvPicPr>
          <p:nvPr/>
        </p:nvPicPr>
        <p:blipFill>
          <a:blip r:embed="rId3"/>
          <a:stretch>
            <a:fillRect/>
          </a:stretch>
        </p:blipFill>
        <p:spPr>
          <a:xfrm>
            <a:off x="6172200" y="0"/>
            <a:ext cx="2971801" cy="1671638"/>
          </a:xfrm>
          <a:prstGeom prst="rect">
            <a:avLst/>
          </a:prstGeom>
        </p:spPr>
      </p:pic>
      <p:sp>
        <p:nvSpPr>
          <p:cNvPr id="2" name="タイトル 1">
            <a:extLst>
              <a:ext uri="{FF2B5EF4-FFF2-40B4-BE49-F238E27FC236}">
                <a16:creationId xmlns:a16="http://schemas.microsoft.com/office/drawing/2014/main" id="{A8F58CB1-510F-2A60-4201-70C38109E527}"/>
              </a:ext>
            </a:extLst>
          </p:cNvPr>
          <p:cNvSpPr>
            <a:spLocks noGrp="1"/>
          </p:cNvSpPr>
          <p:nvPr>
            <p:ph type="title"/>
          </p:nvPr>
        </p:nvSpPr>
        <p:spPr/>
        <p:txBody>
          <a:bodyPr/>
          <a:lstStyle/>
          <a:p>
            <a:r>
              <a:rPr kumimoji="1" lang="en-US" altLang="ja-JP" dirty="0"/>
              <a:t>Procedural PLATEAU Flow</a:t>
            </a:r>
            <a:endParaRPr kumimoji="1" lang="ja-JP" altLang="en-US" dirty="0"/>
          </a:p>
        </p:txBody>
      </p:sp>
      <p:sp>
        <p:nvSpPr>
          <p:cNvPr id="3" name="コンテンツ プレースホルダー 2">
            <a:extLst>
              <a:ext uri="{FF2B5EF4-FFF2-40B4-BE49-F238E27FC236}">
                <a16:creationId xmlns:a16="http://schemas.microsoft.com/office/drawing/2014/main" id="{AC2D960E-8F47-EE72-1FE0-4A85C0A28187}"/>
              </a:ext>
            </a:extLst>
          </p:cNvPr>
          <p:cNvSpPr>
            <a:spLocks noGrp="1"/>
          </p:cNvSpPr>
          <p:nvPr>
            <p:ph idx="1"/>
          </p:nvPr>
        </p:nvSpPr>
        <p:spPr/>
        <p:txBody>
          <a:bodyPr/>
          <a:lstStyle/>
          <a:p>
            <a:r>
              <a:rPr lang="en-US" altLang="ja-JP" dirty="0"/>
              <a:t>Window Style</a:t>
            </a:r>
          </a:p>
          <a:p>
            <a:pPr lvl="1"/>
            <a:r>
              <a:rPr lang="ja-JP" altLang="en-US" dirty="0"/>
              <a:t>フロアの数</a:t>
            </a:r>
            <a:endParaRPr lang="en-US" altLang="ja-JP" dirty="0"/>
          </a:p>
          <a:p>
            <a:pPr lvl="2"/>
            <a:r>
              <a:rPr lang="ja-JP" altLang="en-US" dirty="0"/>
              <a:t>高さ</a:t>
            </a:r>
            <a:r>
              <a:rPr lang="en-US" altLang="ja-JP" dirty="0"/>
              <a:t>/3m</a:t>
            </a:r>
            <a:r>
              <a:rPr lang="ja-JP" altLang="en-US" dirty="0"/>
              <a:t>（小数点以下切り捨て</a:t>
            </a:r>
            <a:r>
              <a:rPr lang="en-US" altLang="ja-JP" dirty="0"/>
              <a:t>&amp;1</a:t>
            </a:r>
            <a:r>
              <a:rPr lang="ja-JP" altLang="en-US" dirty="0"/>
              <a:t>未満切り上げ）</a:t>
            </a:r>
            <a:endParaRPr lang="en-US" altLang="ja-JP" dirty="0"/>
          </a:p>
          <a:p>
            <a:pPr lvl="1"/>
            <a:r>
              <a:rPr lang="ja-JP" altLang="en-US" dirty="0"/>
              <a:t>（</a:t>
            </a:r>
            <a:r>
              <a:rPr lang="en-US" altLang="ja-JP" dirty="0"/>
              <a:t>1</a:t>
            </a:r>
            <a:r>
              <a:rPr lang="ja-JP" altLang="en-US" dirty="0"/>
              <a:t>フロアあたりの）窓の数</a:t>
            </a:r>
            <a:endParaRPr lang="en-US" altLang="ja-JP" dirty="0"/>
          </a:p>
          <a:p>
            <a:pPr lvl="2"/>
            <a:r>
              <a:rPr kumimoji="1" lang="ja-JP" altLang="en-US" dirty="0"/>
              <a:t>幅の平均</a:t>
            </a:r>
            <a:r>
              <a:rPr lang="en-US" altLang="ja-JP" dirty="0"/>
              <a:t>/3m</a:t>
            </a:r>
            <a:r>
              <a:rPr lang="ja-JP" altLang="en-US" dirty="0"/>
              <a:t>（小数点以下切り捨て</a:t>
            </a:r>
            <a:r>
              <a:rPr lang="en-US" altLang="ja-JP" dirty="0"/>
              <a:t>&amp;1</a:t>
            </a:r>
            <a:r>
              <a:rPr lang="ja-JP" altLang="en-US" dirty="0"/>
              <a:t>未満切り上げ）</a:t>
            </a:r>
            <a:endParaRPr lang="en-US" altLang="ja-JP" dirty="0"/>
          </a:p>
          <a:p>
            <a:pPr lvl="1"/>
            <a:r>
              <a:rPr lang="ja-JP" altLang="en-US" dirty="0"/>
              <a:t>窓のスケール</a:t>
            </a:r>
            <a:endParaRPr lang="en-US" altLang="ja-JP" dirty="0"/>
          </a:p>
          <a:p>
            <a:pPr lvl="2"/>
            <a:r>
              <a:rPr lang="ja-JP" altLang="en-US" dirty="0"/>
              <a:t>フロアの数を重みとして調整</a:t>
            </a:r>
            <a:endParaRPr lang="en-US" altLang="ja-JP" dirty="0"/>
          </a:p>
          <a:p>
            <a:pPr lvl="3"/>
            <a:r>
              <a:rPr lang="ja-JP" altLang="en-US" dirty="0"/>
              <a:t>多少ばらつきが得られるように調整</a:t>
            </a:r>
            <a:br>
              <a:rPr lang="en-US" altLang="ja-JP" dirty="0"/>
            </a:br>
            <a:endParaRPr kumimoji="1" lang="en-US" altLang="ja-JP" dirty="0"/>
          </a:p>
          <a:p>
            <a:pPr lvl="1"/>
            <a:endParaRPr kumimoji="1" lang="ja-JP" altLang="en-US" dirty="0"/>
          </a:p>
        </p:txBody>
      </p:sp>
      <p:sp>
        <p:nvSpPr>
          <p:cNvPr id="6" name="正方形/長方形 5">
            <a:extLst>
              <a:ext uri="{FF2B5EF4-FFF2-40B4-BE49-F238E27FC236}">
                <a16:creationId xmlns:a16="http://schemas.microsoft.com/office/drawing/2014/main" id="{A84490A9-389D-3AF0-D393-5410A7F5558C}"/>
              </a:ext>
            </a:extLst>
          </p:cNvPr>
          <p:cNvSpPr/>
          <p:nvPr/>
        </p:nvSpPr>
        <p:spPr>
          <a:xfrm>
            <a:off x="6333470" y="1181999"/>
            <a:ext cx="1838980" cy="294461"/>
          </a:xfrm>
          <a:prstGeom prst="rect">
            <a:avLst/>
          </a:prstGeom>
          <a:no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pic>
        <p:nvPicPr>
          <p:cNvPr id="12" name="図 11" descr="パソコンの画面&#10;&#10;中程度の精度で自動的に生成された説明">
            <a:extLst>
              <a:ext uri="{FF2B5EF4-FFF2-40B4-BE49-F238E27FC236}">
                <a16:creationId xmlns:a16="http://schemas.microsoft.com/office/drawing/2014/main" id="{F4FF72CA-C7FF-34BF-21B6-7837A924807D}"/>
              </a:ext>
            </a:extLst>
          </p:cNvPr>
          <p:cNvPicPr>
            <a:picLocks noChangeAspect="1"/>
          </p:cNvPicPr>
          <p:nvPr/>
        </p:nvPicPr>
        <p:blipFill>
          <a:blip r:embed="rId4"/>
          <a:stretch>
            <a:fillRect/>
          </a:stretch>
        </p:blipFill>
        <p:spPr>
          <a:xfrm>
            <a:off x="5014197" y="2750884"/>
            <a:ext cx="3901203" cy="1972952"/>
          </a:xfrm>
          <a:prstGeom prst="rect">
            <a:avLst/>
          </a:prstGeom>
        </p:spPr>
      </p:pic>
      <p:cxnSp>
        <p:nvCxnSpPr>
          <p:cNvPr id="13" name="直線矢印コネクタ 12">
            <a:extLst>
              <a:ext uri="{FF2B5EF4-FFF2-40B4-BE49-F238E27FC236}">
                <a16:creationId xmlns:a16="http://schemas.microsoft.com/office/drawing/2014/main" id="{39ECC9C6-FD67-A4F3-95B2-9E7933A81167}"/>
              </a:ext>
            </a:extLst>
          </p:cNvPr>
          <p:cNvCxnSpPr>
            <a:cxnSpLocks/>
          </p:cNvCxnSpPr>
          <p:nvPr/>
        </p:nvCxnSpPr>
        <p:spPr>
          <a:xfrm flipV="1">
            <a:off x="6093439" y="2981405"/>
            <a:ext cx="0" cy="1567543"/>
          </a:xfrm>
          <a:prstGeom prst="straightConnector1">
            <a:avLst/>
          </a:prstGeom>
          <a:ln w="28575">
            <a:solidFill>
              <a:schemeClr val="accent1"/>
            </a:solidFill>
            <a:headEnd type="triangle"/>
            <a:tailEnd type="triangle"/>
          </a:ln>
        </p:spPr>
        <p:style>
          <a:lnRef idx="1">
            <a:schemeClr val="dk1"/>
          </a:lnRef>
          <a:fillRef idx="0">
            <a:schemeClr val="dk1"/>
          </a:fillRef>
          <a:effectRef idx="0">
            <a:schemeClr val="dk1"/>
          </a:effectRef>
          <a:fontRef idx="minor">
            <a:schemeClr val="tx1"/>
          </a:fontRef>
        </p:style>
      </p:cxnSp>
      <p:sp>
        <p:nvSpPr>
          <p:cNvPr id="21" name="テキスト ボックス 20">
            <a:extLst>
              <a:ext uri="{FF2B5EF4-FFF2-40B4-BE49-F238E27FC236}">
                <a16:creationId xmlns:a16="http://schemas.microsoft.com/office/drawing/2014/main" id="{45F073A1-6B35-8B94-E35D-A1E893F7E32B}"/>
              </a:ext>
            </a:extLst>
          </p:cNvPr>
          <p:cNvSpPr txBox="1"/>
          <p:nvPr/>
        </p:nvSpPr>
        <p:spPr>
          <a:xfrm>
            <a:off x="5274685" y="3568083"/>
            <a:ext cx="723108" cy="338554"/>
          </a:xfrm>
          <a:prstGeom prst="rect">
            <a:avLst/>
          </a:prstGeom>
          <a:solidFill>
            <a:schemeClr val="bg1"/>
          </a:solidFill>
          <a:ln w="28575">
            <a:solidFill>
              <a:schemeClr val="accent1"/>
            </a:solidFill>
          </a:ln>
        </p:spPr>
        <p:txBody>
          <a:bodyPr wrap="square" rtlCol="0">
            <a:spAutoFit/>
          </a:bodyPr>
          <a:lstStyle/>
          <a:p>
            <a:pPr algn="ctr"/>
            <a:r>
              <a:rPr kumimoji="1" lang="ja-JP" altLang="en-US" sz="800" dirty="0"/>
              <a:t>フロアの数（</a:t>
            </a:r>
            <a:r>
              <a:rPr kumimoji="1" lang="en-US" altLang="ja-JP" sz="800" dirty="0"/>
              <a:t>12</a:t>
            </a:r>
            <a:r>
              <a:rPr kumimoji="1" lang="ja-JP" altLang="en-US" sz="800" dirty="0"/>
              <a:t>）</a:t>
            </a:r>
          </a:p>
        </p:txBody>
      </p:sp>
      <p:cxnSp>
        <p:nvCxnSpPr>
          <p:cNvPr id="25" name="直線矢印コネクタ 24">
            <a:extLst>
              <a:ext uri="{FF2B5EF4-FFF2-40B4-BE49-F238E27FC236}">
                <a16:creationId xmlns:a16="http://schemas.microsoft.com/office/drawing/2014/main" id="{58888F87-3160-7D67-D986-B6E79E33A5E7}"/>
              </a:ext>
            </a:extLst>
          </p:cNvPr>
          <p:cNvCxnSpPr>
            <a:cxnSpLocks/>
          </p:cNvCxnSpPr>
          <p:nvPr/>
        </p:nvCxnSpPr>
        <p:spPr>
          <a:xfrm flipH="1">
            <a:off x="6219446" y="4627032"/>
            <a:ext cx="1490703" cy="0"/>
          </a:xfrm>
          <a:prstGeom prst="straightConnector1">
            <a:avLst/>
          </a:prstGeom>
          <a:ln w="28575">
            <a:solidFill>
              <a:srgbClr val="00B050"/>
            </a:solidFill>
            <a:headEnd type="triangle"/>
            <a:tailEnd type="triangle"/>
          </a:ln>
        </p:spPr>
        <p:style>
          <a:lnRef idx="1">
            <a:schemeClr val="dk1"/>
          </a:lnRef>
          <a:fillRef idx="0">
            <a:schemeClr val="dk1"/>
          </a:fillRef>
          <a:effectRef idx="0">
            <a:schemeClr val="dk1"/>
          </a:effectRef>
          <a:fontRef idx="minor">
            <a:schemeClr val="tx1"/>
          </a:fontRef>
        </p:style>
      </p:cxnSp>
      <p:sp>
        <p:nvSpPr>
          <p:cNvPr id="31" name="テキスト ボックス 30">
            <a:extLst>
              <a:ext uri="{FF2B5EF4-FFF2-40B4-BE49-F238E27FC236}">
                <a16:creationId xmlns:a16="http://schemas.microsoft.com/office/drawing/2014/main" id="{A7D2E7A5-4B4B-14AE-F377-99B552902493}"/>
              </a:ext>
            </a:extLst>
          </p:cNvPr>
          <p:cNvSpPr txBox="1"/>
          <p:nvPr/>
        </p:nvSpPr>
        <p:spPr>
          <a:xfrm>
            <a:off x="7843104" y="4454705"/>
            <a:ext cx="570912" cy="338554"/>
          </a:xfrm>
          <a:prstGeom prst="rect">
            <a:avLst/>
          </a:prstGeom>
          <a:solidFill>
            <a:schemeClr val="bg1"/>
          </a:solidFill>
          <a:ln w="28575">
            <a:solidFill>
              <a:srgbClr val="00B050"/>
            </a:solidFill>
          </a:ln>
        </p:spPr>
        <p:txBody>
          <a:bodyPr wrap="square" rtlCol="0">
            <a:spAutoFit/>
          </a:bodyPr>
          <a:lstStyle/>
          <a:p>
            <a:pPr algn="ctr"/>
            <a:r>
              <a:rPr kumimoji="1" lang="ja-JP" altLang="en-US" sz="800" dirty="0"/>
              <a:t>窓の数（</a:t>
            </a:r>
            <a:r>
              <a:rPr kumimoji="1" lang="en-US" altLang="ja-JP" sz="800" dirty="0"/>
              <a:t>3</a:t>
            </a:r>
            <a:r>
              <a:rPr kumimoji="1" lang="ja-JP" altLang="en-US" sz="800" dirty="0"/>
              <a:t>）</a:t>
            </a:r>
          </a:p>
        </p:txBody>
      </p:sp>
      <p:sp>
        <p:nvSpPr>
          <p:cNvPr id="33" name="吹き出し: 四角形 32">
            <a:extLst>
              <a:ext uri="{FF2B5EF4-FFF2-40B4-BE49-F238E27FC236}">
                <a16:creationId xmlns:a16="http://schemas.microsoft.com/office/drawing/2014/main" id="{F788B4EA-62C8-D073-AA03-D8403CE6F418}"/>
              </a:ext>
            </a:extLst>
          </p:cNvPr>
          <p:cNvSpPr/>
          <p:nvPr/>
        </p:nvSpPr>
        <p:spPr>
          <a:xfrm>
            <a:off x="6939184" y="2261834"/>
            <a:ext cx="2120292" cy="590420"/>
          </a:xfrm>
          <a:prstGeom prst="wedgeRectCallout">
            <a:avLst/>
          </a:prstGeom>
          <a:solidFill>
            <a:schemeClr val="bg1"/>
          </a:solidFill>
          <a:ln>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r>
              <a:rPr kumimoji="1" lang="ja-JP" altLang="en-US" sz="1000" dirty="0"/>
              <a:t>建物の情報</a:t>
            </a:r>
            <a:endParaRPr kumimoji="1" lang="en-US" altLang="ja-JP" sz="1000" dirty="0"/>
          </a:p>
          <a:p>
            <a:pPr marL="285750" indent="-285750">
              <a:buFont typeface="Arial" panose="020B0604020202020204" pitchFamily="34" charset="0"/>
              <a:buChar char="•"/>
            </a:pPr>
            <a:r>
              <a:rPr kumimoji="1" lang="ja-JP" altLang="en-US" sz="1000" dirty="0"/>
              <a:t>高さ：</a:t>
            </a:r>
            <a:r>
              <a:rPr kumimoji="1" lang="en-US" altLang="ja-JP" sz="1000" dirty="0"/>
              <a:t>37.7m</a:t>
            </a:r>
          </a:p>
          <a:p>
            <a:pPr marL="285750" indent="-285750">
              <a:buFont typeface="Arial" panose="020B0604020202020204" pitchFamily="34" charset="0"/>
              <a:buChar char="•"/>
            </a:pPr>
            <a:r>
              <a:rPr kumimoji="1" lang="ja-JP" altLang="en-US" sz="1000" dirty="0"/>
              <a:t>幅の平均：</a:t>
            </a:r>
            <a:r>
              <a:rPr kumimoji="1" lang="en-US" altLang="ja-JP" sz="1000" dirty="0"/>
              <a:t>9.67m</a:t>
            </a:r>
            <a:endParaRPr kumimoji="1" lang="ja-JP" altLang="en-US" sz="1000" dirty="0"/>
          </a:p>
        </p:txBody>
      </p:sp>
    </p:spTree>
    <p:extLst>
      <p:ext uri="{BB962C8B-B14F-4D97-AF65-F5344CB8AC3E}">
        <p14:creationId xmlns:p14="http://schemas.microsoft.com/office/powerpoint/2010/main" val="41603760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図 22" descr="パソコンの画面&#10;&#10;中程度の精度で自動的に生成された説明">
            <a:extLst>
              <a:ext uri="{FF2B5EF4-FFF2-40B4-BE49-F238E27FC236}">
                <a16:creationId xmlns:a16="http://schemas.microsoft.com/office/drawing/2014/main" id="{C9B96D0D-813A-A6AD-3432-63593FC9DDD4}"/>
              </a:ext>
            </a:extLst>
          </p:cNvPr>
          <p:cNvPicPr>
            <a:picLocks noChangeAspect="1"/>
          </p:cNvPicPr>
          <p:nvPr/>
        </p:nvPicPr>
        <p:blipFill>
          <a:blip r:embed="rId3"/>
          <a:stretch>
            <a:fillRect/>
          </a:stretch>
        </p:blipFill>
        <p:spPr>
          <a:xfrm>
            <a:off x="239152" y="2013863"/>
            <a:ext cx="4249703" cy="2149198"/>
          </a:xfrm>
          <a:prstGeom prst="rect">
            <a:avLst/>
          </a:prstGeom>
        </p:spPr>
      </p:pic>
      <p:pic>
        <p:nvPicPr>
          <p:cNvPr id="21" name="図 20" descr="パソコンの画面&#10;&#10;中程度の精度で自動的に生成された説明">
            <a:extLst>
              <a:ext uri="{FF2B5EF4-FFF2-40B4-BE49-F238E27FC236}">
                <a16:creationId xmlns:a16="http://schemas.microsoft.com/office/drawing/2014/main" id="{E556C046-DD8E-557A-2492-6660D0CD74D5}"/>
              </a:ext>
            </a:extLst>
          </p:cNvPr>
          <p:cNvPicPr>
            <a:picLocks noChangeAspect="1"/>
          </p:cNvPicPr>
          <p:nvPr/>
        </p:nvPicPr>
        <p:blipFill>
          <a:blip r:embed="rId4"/>
          <a:stretch>
            <a:fillRect/>
          </a:stretch>
        </p:blipFill>
        <p:spPr>
          <a:xfrm>
            <a:off x="4654404" y="2013861"/>
            <a:ext cx="4249704" cy="2149200"/>
          </a:xfrm>
          <a:prstGeom prst="rect">
            <a:avLst/>
          </a:prstGeom>
        </p:spPr>
      </p:pic>
      <p:sp>
        <p:nvSpPr>
          <p:cNvPr id="3" name="コンテンツ プレースホルダー 2">
            <a:extLst>
              <a:ext uri="{FF2B5EF4-FFF2-40B4-BE49-F238E27FC236}">
                <a16:creationId xmlns:a16="http://schemas.microsoft.com/office/drawing/2014/main" id="{6D88BFF9-6C7D-6093-2A15-0EDE73CD4975}"/>
              </a:ext>
            </a:extLst>
          </p:cNvPr>
          <p:cNvSpPr>
            <a:spLocks noGrp="1"/>
          </p:cNvSpPr>
          <p:nvPr>
            <p:ph idx="1"/>
          </p:nvPr>
        </p:nvSpPr>
        <p:spPr>
          <a:xfrm>
            <a:off x="457200" y="785374"/>
            <a:ext cx="8229600" cy="4022238"/>
          </a:xfrm>
        </p:spPr>
        <p:txBody>
          <a:bodyPr/>
          <a:lstStyle/>
          <a:p>
            <a:r>
              <a:rPr lang="ja-JP" altLang="en-US" dirty="0"/>
              <a:t>フロアの数の違いによる窓のスケール比較（イメージ）</a:t>
            </a:r>
            <a:endParaRPr kumimoji="1" lang="en-US" altLang="ja-JP" dirty="0"/>
          </a:p>
          <a:p>
            <a:pPr lvl="2"/>
            <a:endParaRPr kumimoji="1" lang="en-US" altLang="ja-JP" dirty="0"/>
          </a:p>
          <a:p>
            <a:pPr lvl="1"/>
            <a:endParaRPr kumimoji="1" lang="ja-JP" altLang="en-US" dirty="0"/>
          </a:p>
        </p:txBody>
      </p:sp>
      <p:sp>
        <p:nvSpPr>
          <p:cNvPr id="2" name="タイトル 1">
            <a:extLst>
              <a:ext uri="{FF2B5EF4-FFF2-40B4-BE49-F238E27FC236}">
                <a16:creationId xmlns:a16="http://schemas.microsoft.com/office/drawing/2014/main" id="{3BC47ADB-BCF9-F1D0-C004-802D17F33B47}"/>
              </a:ext>
            </a:extLst>
          </p:cNvPr>
          <p:cNvSpPr>
            <a:spLocks noGrp="1"/>
          </p:cNvSpPr>
          <p:nvPr>
            <p:ph type="title"/>
          </p:nvPr>
        </p:nvSpPr>
        <p:spPr/>
        <p:txBody>
          <a:bodyPr/>
          <a:lstStyle/>
          <a:p>
            <a:r>
              <a:rPr kumimoji="1" lang="en-US" altLang="ja-JP" dirty="0"/>
              <a:t>Procedural PLATEAU Flow</a:t>
            </a:r>
            <a:endParaRPr kumimoji="1" lang="ja-JP" altLang="en-US" dirty="0"/>
          </a:p>
        </p:txBody>
      </p:sp>
      <p:sp>
        <p:nvSpPr>
          <p:cNvPr id="8" name="テキスト ボックス 7">
            <a:extLst>
              <a:ext uri="{FF2B5EF4-FFF2-40B4-BE49-F238E27FC236}">
                <a16:creationId xmlns:a16="http://schemas.microsoft.com/office/drawing/2014/main" id="{2FAC882C-A65A-9E62-289B-6E3F1EA73019}"/>
              </a:ext>
            </a:extLst>
          </p:cNvPr>
          <p:cNvSpPr txBox="1"/>
          <p:nvPr/>
        </p:nvSpPr>
        <p:spPr>
          <a:xfrm>
            <a:off x="1680602" y="4238404"/>
            <a:ext cx="1366802" cy="553998"/>
          </a:xfrm>
          <a:prstGeom prst="rect">
            <a:avLst/>
          </a:prstGeom>
          <a:noFill/>
        </p:spPr>
        <p:txBody>
          <a:bodyPr wrap="square" rtlCol="0">
            <a:spAutoFit/>
          </a:bodyPr>
          <a:lstStyle/>
          <a:p>
            <a:r>
              <a:rPr kumimoji="1" lang="ja-JP" altLang="en-US" sz="1000" dirty="0"/>
              <a:t>フロアの数：</a:t>
            </a:r>
            <a:r>
              <a:rPr kumimoji="1" lang="en-US" altLang="ja-JP" sz="1000" dirty="0"/>
              <a:t>20</a:t>
            </a:r>
          </a:p>
          <a:p>
            <a:r>
              <a:rPr kumimoji="1" lang="ja-JP" altLang="en-US" sz="1000" dirty="0"/>
              <a:t>窓の数：</a:t>
            </a:r>
            <a:r>
              <a:rPr kumimoji="1" lang="en-US" altLang="ja-JP" sz="1000" dirty="0"/>
              <a:t>4</a:t>
            </a:r>
          </a:p>
          <a:p>
            <a:r>
              <a:rPr kumimoji="1" lang="ja-JP" altLang="en-US" sz="1000" dirty="0"/>
              <a:t>窓のスケール：</a:t>
            </a:r>
            <a:r>
              <a:rPr kumimoji="1" lang="en-US" altLang="ja-JP" sz="1000" dirty="0"/>
              <a:t>1.0</a:t>
            </a:r>
            <a:endParaRPr kumimoji="1" lang="ja-JP" altLang="en-US" sz="1000" dirty="0"/>
          </a:p>
        </p:txBody>
      </p:sp>
      <p:sp>
        <p:nvSpPr>
          <p:cNvPr id="14" name="吹き出し: 四角形 13">
            <a:extLst>
              <a:ext uri="{FF2B5EF4-FFF2-40B4-BE49-F238E27FC236}">
                <a16:creationId xmlns:a16="http://schemas.microsoft.com/office/drawing/2014/main" id="{B079F9B7-71F7-2FDF-C861-174A3DB57DB6}"/>
              </a:ext>
            </a:extLst>
          </p:cNvPr>
          <p:cNvSpPr/>
          <p:nvPr/>
        </p:nvSpPr>
        <p:spPr>
          <a:xfrm>
            <a:off x="2214642" y="1483017"/>
            <a:ext cx="2120292" cy="606587"/>
          </a:xfrm>
          <a:prstGeom prst="wedgeRectCallout">
            <a:avLst/>
          </a:prstGeom>
          <a:solidFill>
            <a:schemeClr val="bg1"/>
          </a:solidFill>
          <a:ln>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r>
              <a:rPr kumimoji="1" lang="ja-JP" altLang="en-US" sz="1000" dirty="0"/>
              <a:t>建物の情報</a:t>
            </a:r>
            <a:endParaRPr kumimoji="1" lang="en-US" altLang="ja-JP" sz="1000" dirty="0"/>
          </a:p>
          <a:p>
            <a:pPr marL="285750" indent="-285750">
              <a:buFont typeface="Arial" panose="020B0604020202020204" pitchFamily="34" charset="0"/>
              <a:buChar char="•"/>
            </a:pPr>
            <a:r>
              <a:rPr kumimoji="1" lang="ja-JP" altLang="en-US" sz="1000" dirty="0"/>
              <a:t>高さ：</a:t>
            </a:r>
            <a:r>
              <a:rPr kumimoji="1" lang="en-US" altLang="ja-JP" sz="1000" dirty="0"/>
              <a:t>62.3m</a:t>
            </a:r>
          </a:p>
          <a:p>
            <a:pPr marL="285750" indent="-285750">
              <a:buFont typeface="Arial" panose="020B0604020202020204" pitchFamily="34" charset="0"/>
              <a:buChar char="•"/>
            </a:pPr>
            <a:r>
              <a:rPr kumimoji="1" lang="ja-JP" altLang="en-US" sz="1000" dirty="0"/>
              <a:t>幅の平均：</a:t>
            </a:r>
            <a:r>
              <a:rPr kumimoji="1" lang="en-US" altLang="ja-JP" sz="1000" dirty="0"/>
              <a:t>14.5m</a:t>
            </a:r>
          </a:p>
        </p:txBody>
      </p:sp>
      <p:sp>
        <p:nvSpPr>
          <p:cNvPr id="9" name="テキスト ボックス 8">
            <a:extLst>
              <a:ext uri="{FF2B5EF4-FFF2-40B4-BE49-F238E27FC236}">
                <a16:creationId xmlns:a16="http://schemas.microsoft.com/office/drawing/2014/main" id="{FAF1B400-9DEA-D36A-13EF-E49E89CF7159}"/>
              </a:ext>
            </a:extLst>
          </p:cNvPr>
          <p:cNvSpPr txBox="1"/>
          <p:nvPr/>
        </p:nvSpPr>
        <p:spPr>
          <a:xfrm>
            <a:off x="6096598" y="4235221"/>
            <a:ext cx="1366802" cy="553998"/>
          </a:xfrm>
          <a:prstGeom prst="rect">
            <a:avLst/>
          </a:prstGeom>
          <a:solidFill>
            <a:schemeClr val="bg1"/>
          </a:solidFill>
          <a:ln>
            <a:noFill/>
          </a:ln>
        </p:spPr>
        <p:txBody>
          <a:bodyPr wrap="square" rtlCol="0">
            <a:spAutoFit/>
          </a:bodyPr>
          <a:lstStyle/>
          <a:p>
            <a:r>
              <a:rPr kumimoji="1" lang="ja-JP" altLang="en-US" sz="1000" dirty="0"/>
              <a:t>フロアの数：</a:t>
            </a:r>
            <a:r>
              <a:rPr kumimoji="1" lang="en-US" altLang="ja-JP" sz="1000" dirty="0"/>
              <a:t>39</a:t>
            </a:r>
          </a:p>
          <a:p>
            <a:r>
              <a:rPr kumimoji="1" lang="ja-JP" altLang="en-US" sz="1000" dirty="0"/>
              <a:t>窓の数：</a:t>
            </a:r>
            <a:r>
              <a:rPr kumimoji="1" lang="en-US" altLang="ja-JP" sz="1000" dirty="0"/>
              <a:t>4</a:t>
            </a:r>
          </a:p>
          <a:p>
            <a:r>
              <a:rPr kumimoji="1" lang="ja-JP" altLang="en-US" sz="1000" dirty="0"/>
              <a:t>窓のスケール：</a:t>
            </a:r>
            <a:r>
              <a:rPr kumimoji="1" lang="en-US" altLang="ja-JP" sz="1000" dirty="0"/>
              <a:t>1.6</a:t>
            </a:r>
            <a:endParaRPr kumimoji="1" lang="ja-JP" altLang="en-US" sz="1000" dirty="0"/>
          </a:p>
        </p:txBody>
      </p:sp>
      <p:sp>
        <p:nvSpPr>
          <p:cNvPr id="17" name="吹き出し: 四角形 16">
            <a:extLst>
              <a:ext uri="{FF2B5EF4-FFF2-40B4-BE49-F238E27FC236}">
                <a16:creationId xmlns:a16="http://schemas.microsoft.com/office/drawing/2014/main" id="{49868B10-A573-7E58-95ED-9753978095A7}"/>
              </a:ext>
            </a:extLst>
          </p:cNvPr>
          <p:cNvSpPr/>
          <p:nvPr/>
        </p:nvSpPr>
        <p:spPr>
          <a:xfrm>
            <a:off x="6643840" y="1483017"/>
            <a:ext cx="2120292" cy="606588"/>
          </a:xfrm>
          <a:prstGeom prst="wedgeRectCallout">
            <a:avLst/>
          </a:prstGeom>
          <a:solidFill>
            <a:schemeClr val="bg1"/>
          </a:solidFill>
          <a:ln>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r>
              <a:rPr kumimoji="1" lang="ja-JP" altLang="en-US" sz="1000" dirty="0"/>
              <a:t>建物の情報</a:t>
            </a:r>
            <a:endParaRPr kumimoji="1" lang="en-US" altLang="ja-JP" sz="1000" dirty="0"/>
          </a:p>
          <a:p>
            <a:pPr marL="285750" indent="-285750">
              <a:buFont typeface="Arial" panose="020B0604020202020204" pitchFamily="34" charset="0"/>
              <a:buChar char="•"/>
            </a:pPr>
            <a:r>
              <a:rPr kumimoji="1" lang="ja-JP" altLang="en-US" sz="1000" dirty="0"/>
              <a:t>高さ：</a:t>
            </a:r>
            <a:r>
              <a:rPr kumimoji="1" lang="en-US" altLang="ja-JP" sz="1000" dirty="0"/>
              <a:t>117m</a:t>
            </a:r>
          </a:p>
          <a:p>
            <a:pPr marL="285750" indent="-285750">
              <a:buFont typeface="Arial" panose="020B0604020202020204" pitchFamily="34" charset="0"/>
              <a:buChar char="•"/>
            </a:pPr>
            <a:r>
              <a:rPr kumimoji="1" lang="ja-JP" altLang="en-US" sz="1000" dirty="0"/>
              <a:t>幅の平均：</a:t>
            </a:r>
            <a:r>
              <a:rPr kumimoji="1" lang="en-US" altLang="ja-JP" sz="1000" dirty="0"/>
              <a:t>13.8m</a:t>
            </a:r>
          </a:p>
        </p:txBody>
      </p:sp>
    </p:spTree>
    <p:extLst>
      <p:ext uri="{BB962C8B-B14F-4D97-AF65-F5344CB8AC3E}">
        <p14:creationId xmlns:p14="http://schemas.microsoft.com/office/powerpoint/2010/main" val="20110636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ダイアグラム&#10;&#10;自動的に生成された説明">
            <a:extLst>
              <a:ext uri="{FF2B5EF4-FFF2-40B4-BE49-F238E27FC236}">
                <a16:creationId xmlns:a16="http://schemas.microsoft.com/office/drawing/2014/main" id="{2795E046-B34B-C148-A470-F5D9AE6539E1}"/>
              </a:ext>
            </a:extLst>
          </p:cNvPr>
          <p:cNvPicPr>
            <a:picLocks noChangeAspect="1"/>
          </p:cNvPicPr>
          <p:nvPr/>
        </p:nvPicPr>
        <p:blipFill>
          <a:blip r:embed="rId3"/>
          <a:stretch>
            <a:fillRect/>
          </a:stretch>
        </p:blipFill>
        <p:spPr>
          <a:xfrm>
            <a:off x="6172200" y="0"/>
            <a:ext cx="2971801" cy="1671638"/>
          </a:xfrm>
          <a:prstGeom prst="rect">
            <a:avLst/>
          </a:prstGeom>
        </p:spPr>
      </p:pic>
      <p:pic>
        <p:nvPicPr>
          <p:cNvPr id="19" name="図 18" descr="パソコンの画面&#10;&#10;中程度の精度で自動的に生成された説明">
            <a:extLst>
              <a:ext uri="{FF2B5EF4-FFF2-40B4-BE49-F238E27FC236}">
                <a16:creationId xmlns:a16="http://schemas.microsoft.com/office/drawing/2014/main" id="{C22621D9-6C64-59D0-9A11-61A4EB12E061}"/>
              </a:ext>
            </a:extLst>
          </p:cNvPr>
          <p:cNvPicPr>
            <a:picLocks noChangeAspect="1"/>
          </p:cNvPicPr>
          <p:nvPr/>
        </p:nvPicPr>
        <p:blipFill>
          <a:blip r:embed="rId4"/>
          <a:stretch>
            <a:fillRect/>
          </a:stretch>
        </p:blipFill>
        <p:spPr>
          <a:xfrm>
            <a:off x="5014197" y="2750884"/>
            <a:ext cx="3901204" cy="1972952"/>
          </a:xfrm>
          <a:prstGeom prst="rect">
            <a:avLst/>
          </a:prstGeom>
        </p:spPr>
      </p:pic>
      <p:sp>
        <p:nvSpPr>
          <p:cNvPr id="2" name="タイトル 1">
            <a:extLst>
              <a:ext uri="{FF2B5EF4-FFF2-40B4-BE49-F238E27FC236}">
                <a16:creationId xmlns:a16="http://schemas.microsoft.com/office/drawing/2014/main" id="{A8F58CB1-510F-2A60-4201-70C38109E527}"/>
              </a:ext>
            </a:extLst>
          </p:cNvPr>
          <p:cNvSpPr>
            <a:spLocks noGrp="1"/>
          </p:cNvSpPr>
          <p:nvPr>
            <p:ph type="title"/>
          </p:nvPr>
        </p:nvSpPr>
        <p:spPr/>
        <p:txBody>
          <a:bodyPr/>
          <a:lstStyle/>
          <a:p>
            <a:r>
              <a:rPr kumimoji="1" lang="en-US" altLang="ja-JP" dirty="0"/>
              <a:t>Procedural PLATEAU Flow</a:t>
            </a:r>
            <a:endParaRPr kumimoji="1" lang="ja-JP" altLang="en-US" dirty="0"/>
          </a:p>
        </p:txBody>
      </p:sp>
      <p:sp>
        <p:nvSpPr>
          <p:cNvPr id="3" name="コンテンツ プレースホルダー 2">
            <a:extLst>
              <a:ext uri="{FF2B5EF4-FFF2-40B4-BE49-F238E27FC236}">
                <a16:creationId xmlns:a16="http://schemas.microsoft.com/office/drawing/2014/main" id="{AC2D960E-8F47-EE72-1FE0-4A85C0A28187}"/>
              </a:ext>
            </a:extLst>
          </p:cNvPr>
          <p:cNvSpPr>
            <a:spLocks noGrp="1"/>
          </p:cNvSpPr>
          <p:nvPr>
            <p:ph idx="1"/>
          </p:nvPr>
        </p:nvSpPr>
        <p:spPr/>
        <p:txBody>
          <a:bodyPr/>
          <a:lstStyle/>
          <a:p>
            <a:r>
              <a:rPr lang="en-US" altLang="ja-JP" dirty="0"/>
              <a:t>Door Style</a:t>
            </a:r>
          </a:p>
          <a:p>
            <a:pPr lvl="1"/>
            <a:r>
              <a:rPr lang="ja-JP" altLang="en-US" dirty="0"/>
              <a:t>ドアの有無</a:t>
            </a:r>
            <a:endParaRPr lang="en-US" altLang="ja-JP" dirty="0"/>
          </a:p>
          <a:p>
            <a:pPr lvl="2"/>
            <a:r>
              <a:rPr lang="ja-JP" altLang="en-US" dirty="0"/>
              <a:t>乱数で調整</a:t>
            </a:r>
            <a:endParaRPr lang="en-US" altLang="ja-JP" dirty="0"/>
          </a:p>
          <a:p>
            <a:pPr lvl="3"/>
            <a:r>
              <a:rPr lang="en-US" altLang="ja-JP" dirty="0"/>
              <a:t>Seed</a:t>
            </a:r>
            <a:r>
              <a:rPr lang="ja-JP" altLang="en-US" dirty="0"/>
              <a:t>値は</a:t>
            </a:r>
            <a:r>
              <a:rPr kumimoji="1" lang="ja-JP" altLang="en-US" dirty="0"/>
              <a:t>建物の平均点</a:t>
            </a:r>
            <a:endParaRPr lang="en-US" altLang="ja-JP" dirty="0"/>
          </a:p>
          <a:p>
            <a:pPr lvl="1"/>
            <a:r>
              <a:rPr lang="ja-JP" altLang="en-US" dirty="0"/>
              <a:t>ドアの数</a:t>
            </a:r>
            <a:endParaRPr lang="en-US" altLang="ja-JP" dirty="0"/>
          </a:p>
          <a:p>
            <a:pPr lvl="2"/>
            <a:r>
              <a:rPr lang="ja-JP" altLang="en-US" dirty="0"/>
              <a:t>窓の数を最大値とした乱数</a:t>
            </a:r>
            <a:endParaRPr lang="en-US" altLang="ja-JP" dirty="0"/>
          </a:p>
          <a:p>
            <a:pPr lvl="3"/>
            <a:r>
              <a:rPr lang="ja-JP" altLang="en-US" dirty="0"/>
              <a:t>乱数の範囲：</a:t>
            </a:r>
            <a:r>
              <a:rPr lang="en-US" altLang="ja-JP" dirty="0"/>
              <a:t>1~</a:t>
            </a:r>
            <a:r>
              <a:rPr lang="ja-JP" altLang="en-US" dirty="0"/>
              <a:t>窓の数</a:t>
            </a:r>
            <a:endParaRPr lang="en-US" altLang="ja-JP" dirty="0"/>
          </a:p>
          <a:p>
            <a:pPr lvl="3"/>
            <a:r>
              <a:rPr lang="en-US" altLang="ja-JP" dirty="0"/>
              <a:t>Seed</a:t>
            </a:r>
            <a:r>
              <a:rPr lang="ja-JP" altLang="en-US" dirty="0"/>
              <a:t>値は</a:t>
            </a:r>
            <a:r>
              <a:rPr kumimoji="1" lang="ja-JP" altLang="en-US" dirty="0"/>
              <a:t>建物の平均点</a:t>
            </a:r>
            <a:endParaRPr lang="en-US" altLang="ja-JP" dirty="0"/>
          </a:p>
          <a:p>
            <a:pPr lvl="3"/>
            <a:endParaRPr lang="en-US" altLang="ja-JP" dirty="0"/>
          </a:p>
          <a:p>
            <a:pPr lvl="2"/>
            <a:endParaRPr kumimoji="1" lang="en-US" altLang="ja-JP" dirty="0"/>
          </a:p>
          <a:p>
            <a:pPr lvl="2"/>
            <a:endParaRPr kumimoji="1" lang="en-US" altLang="ja-JP" dirty="0"/>
          </a:p>
          <a:p>
            <a:pPr lvl="1"/>
            <a:endParaRPr kumimoji="1" lang="ja-JP" altLang="en-US" dirty="0"/>
          </a:p>
        </p:txBody>
      </p:sp>
      <p:sp>
        <p:nvSpPr>
          <p:cNvPr id="6" name="正方形/長方形 5">
            <a:extLst>
              <a:ext uri="{FF2B5EF4-FFF2-40B4-BE49-F238E27FC236}">
                <a16:creationId xmlns:a16="http://schemas.microsoft.com/office/drawing/2014/main" id="{A84490A9-389D-3AF0-D393-5410A7F5558C}"/>
              </a:ext>
            </a:extLst>
          </p:cNvPr>
          <p:cNvSpPr/>
          <p:nvPr/>
        </p:nvSpPr>
        <p:spPr>
          <a:xfrm>
            <a:off x="6333470" y="1181999"/>
            <a:ext cx="1838980" cy="294461"/>
          </a:xfrm>
          <a:prstGeom prst="rect">
            <a:avLst/>
          </a:prstGeom>
          <a:no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12" name="直線矢印コネクタ 11">
            <a:extLst>
              <a:ext uri="{FF2B5EF4-FFF2-40B4-BE49-F238E27FC236}">
                <a16:creationId xmlns:a16="http://schemas.microsoft.com/office/drawing/2014/main" id="{F4B997BD-E4A5-A98F-7D4A-B455C3F3D707}"/>
              </a:ext>
            </a:extLst>
          </p:cNvPr>
          <p:cNvCxnSpPr>
            <a:cxnSpLocks/>
          </p:cNvCxnSpPr>
          <p:nvPr/>
        </p:nvCxnSpPr>
        <p:spPr>
          <a:xfrm flipH="1">
            <a:off x="6219446" y="4627032"/>
            <a:ext cx="1490703" cy="0"/>
          </a:xfrm>
          <a:prstGeom prst="straightConnector1">
            <a:avLst/>
          </a:prstGeom>
          <a:ln w="28575">
            <a:solidFill>
              <a:schemeClr val="accent6"/>
            </a:solidFill>
            <a:headEnd type="triangle"/>
            <a:tailEnd type="triangle"/>
          </a:ln>
        </p:spPr>
        <p:style>
          <a:lnRef idx="1">
            <a:schemeClr val="dk1"/>
          </a:lnRef>
          <a:fillRef idx="0">
            <a:schemeClr val="dk1"/>
          </a:fillRef>
          <a:effectRef idx="0">
            <a:schemeClr val="dk1"/>
          </a:effectRef>
          <a:fontRef idx="minor">
            <a:schemeClr val="tx1"/>
          </a:fontRef>
        </p:style>
      </p:cxnSp>
      <p:sp>
        <p:nvSpPr>
          <p:cNvPr id="14" name="テキスト ボックス 13">
            <a:extLst>
              <a:ext uri="{FF2B5EF4-FFF2-40B4-BE49-F238E27FC236}">
                <a16:creationId xmlns:a16="http://schemas.microsoft.com/office/drawing/2014/main" id="{97D0C015-1A79-E79A-A219-DED7DAFC7AB8}"/>
              </a:ext>
            </a:extLst>
          </p:cNvPr>
          <p:cNvSpPr txBox="1"/>
          <p:nvPr/>
        </p:nvSpPr>
        <p:spPr>
          <a:xfrm>
            <a:off x="7945038" y="4469058"/>
            <a:ext cx="723108" cy="338554"/>
          </a:xfrm>
          <a:prstGeom prst="rect">
            <a:avLst/>
          </a:prstGeom>
          <a:solidFill>
            <a:schemeClr val="bg1"/>
          </a:solidFill>
          <a:ln w="28575">
            <a:solidFill>
              <a:schemeClr val="accent6"/>
            </a:solidFill>
          </a:ln>
        </p:spPr>
        <p:txBody>
          <a:bodyPr wrap="square" rtlCol="0">
            <a:spAutoFit/>
          </a:bodyPr>
          <a:lstStyle/>
          <a:p>
            <a:pPr algn="ctr"/>
            <a:r>
              <a:rPr kumimoji="1" lang="ja-JP" altLang="en-US" sz="800" dirty="0"/>
              <a:t>ドアの数（</a:t>
            </a:r>
            <a:r>
              <a:rPr kumimoji="1" lang="en-US" altLang="ja-JP" sz="800" dirty="0"/>
              <a:t>3</a:t>
            </a:r>
            <a:r>
              <a:rPr kumimoji="1" lang="ja-JP" altLang="en-US" sz="800" dirty="0"/>
              <a:t>）</a:t>
            </a:r>
          </a:p>
        </p:txBody>
      </p:sp>
      <p:sp>
        <p:nvSpPr>
          <p:cNvPr id="16" name="テキスト ボックス 15">
            <a:extLst>
              <a:ext uri="{FF2B5EF4-FFF2-40B4-BE49-F238E27FC236}">
                <a16:creationId xmlns:a16="http://schemas.microsoft.com/office/drawing/2014/main" id="{F6EE995B-1A7E-3F86-B08B-BBE8279DD050}"/>
              </a:ext>
            </a:extLst>
          </p:cNvPr>
          <p:cNvSpPr txBox="1"/>
          <p:nvPr/>
        </p:nvSpPr>
        <p:spPr>
          <a:xfrm>
            <a:off x="5274685" y="3568083"/>
            <a:ext cx="723108" cy="338554"/>
          </a:xfrm>
          <a:prstGeom prst="rect">
            <a:avLst/>
          </a:prstGeom>
          <a:solidFill>
            <a:schemeClr val="bg1"/>
          </a:solidFill>
          <a:ln w="28575">
            <a:solidFill>
              <a:schemeClr val="accent2">
                <a:lumMod val="60000"/>
                <a:lumOff val="40000"/>
              </a:schemeClr>
            </a:solidFill>
          </a:ln>
        </p:spPr>
        <p:txBody>
          <a:bodyPr wrap="square" rtlCol="0">
            <a:spAutoFit/>
          </a:bodyPr>
          <a:lstStyle/>
          <a:p>
            <a:pPr algn="ctr"/>
            <a:r>
              <a:rPr kumimoji="1" lang="ja-JP" altLang="en-US" sz="800" dirty="0"/>
              <a:t>ドアの有無（有）</a:t>
            </a:r>
          </a:p>
        </p:txBody>
      </p:sp>
      <p:sp>
        <p:nvSpPr>
          <p:cNvPr id="17" name="吹き出し: 四角形 16">
            <a:extLst>
              <a:ext uri="{FF2B5EF4-FFF2-40B4-BE49-F238E27FC236}">
                <a16:creationId xmlns:a16="http://schemas.microsoft.com/office/drawing/2014/main" id="{958C8CDE-AD1B-D564-7969-998CF297B4A0}"/>
              </a:ext>
            </a:extLst>
          </p:cNvPr>
          <p:cNvSpPr/>
          <p:nvPr/>
        </p:nvSpPr>
        <p:spPr>
          <a:xfrm>
            <a:off x="6939184" y="2261834"/>
            <a:ext cx="2120292" cy="590420"/>
          </a:xfrm>
          <a:prstGeom prst="wedgeRectCallout">
            <a:avLst/>
          </a:prstGeom>
          <a:solidFill>
            <a:schemeClr val="bg1"/>
          </a:solidFill>
          <a:ln>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r>
              <a:rPr kumimoji="1" lang="ja-JP" altLang="en-US" sz="1000" dirty="0"/>
              <a:t>建物の情報</a:t>
            </a:r>
            <a:endParaRPr kumimoji="1" lang="en-US" altLang="ja-JP" sz="1000" dirty="0"/>
          </a:p>
          <a:p>
            <a:pPr marL="285750" indent="-285750">
              <a:buFont typeface="Arial" panose="020B0604020202020204" pitchFamily="34" charset="0"/>
              <a:buChar char="•"/>
            </a:pPr>
            <a:r>
              <a:rPr kumimoji="1" lang="ja-JP" altLang="en-US" sz="1000" dirty="0"/>
              <a:t>幅の平均：</a:t>
            </a:r>
            <a:r>
              <a:rPr kumimoji="1" lang="en-US" altLang="ja-JP" sz="1000" dirty="0"/>
              <a:t>14.5m</a:t>
            </a:r>
          </a:p>
          <a:p>
            <a:pPr marL="285750" indent="-285750">
              <a:buFont typeface="Arial" panose="020B0604020202020204" pitchFamily="34" charset="0"/>
              <a:buChar char="•"/>
            </a:pPr>
            <a:r>
              <a:rPr kumimoji="1" lang="ja-JP" altLang="en-US" sz="1000" dirty="0"/>
              <a:t>建物の平均点</a:t>
            </a:r>
            <a:endParaRPr kumimoji="1" lang="en-US" altLang="ja-JP" sz="1000" dirty="0"/>
          </a:p>
        </p:txBody>
      </p:sp>
    </p:spTree>
    <p:extLst>
      <p:ext uri="{BB962C8B-B14F-4D97-AF65-F5344CB8AC3E}">
        <p14:creationId xmlns:p14="http://schemas.microsoft.com/office/powerpoint/2010/main" val="34778779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descr="パソコンの画面&#10;&#10;中程度の精度で自動的に生成された説明">
            <a:extLst>
              <a:ext uri="{FF2B5EF4-FFF2-40B4-BE49-F238E27FC236}">
                <a16:creationId xmlns:a16="http://schemas.microsoft.com/office/drawing/2014/main" id="{DF381E15-9BC6-3F45-7CA5-DFA7E322CB6C}"/>
              </a:ext>
            </a:extLst>
          </p:cNvPr>
          <p:cNvPicPr>
            <a:picLocks noChangeAspect="1"/>
          </p:cNvPicPr>
          <p:nvPr/>
        </p:nvPicPr>
        <p:blipFill>
          <a:blip r:embed="rId3"/>
          <a:stretch>
            <a:fillRect/>
          </a:stretch>
        </p:blipFill>
        <p:spPr>
          <a:xfrm>
            <a:off x="233472" y="2013487"/>
            <a:ext cx="4250445" cy="2149574"/>
          </a:xfrm>
          <a:prstGeom prst="rect">
            <a:avLst/>
          </a:prstGeom>
        </p:spPr>
      </p:pic>
      <p:pic>
        <p:nvPicPr>
          <p:cNvPr id="8" name="図 7" descr="パソコンの画面&#10;&#10;中程度の精度で自動的に生成された説明">
            <a:extLst>
              <a:ext uri="{FF2B5EF4-FFF2-40B4-BE49-F238E27FC236}">
                <a16:creationId xmlns:a16="http://schemas.microsoft.com/office/drawing/2014/main" id="{06B94E8B-D5D0-DDAF-E07F-873B4B15BB85}"/>
              </a:ext>
            </a:extLst>
          </p:cNvPr>
          <p:cNvPicPr>
            <a:picLocks noChangeAspect="1"/>
          </p:cNvPicPr>
          <p:nvPr/>
        </p:nvPicPr>
        <p:blipFill>
          <a:blip r:embed="rId4"/>
          <a:stretch>
            <a:fillRect/>
          </a:stretch>
        </p:blipFill>
        <p:spPr>
          <a:xfrm>
            <a:off x="4654398" y="2013487"/>
            <a:ext cx="4250445" cy="2149574"/>
          </a:xfrm>
          <a:prstGeom prst="rect">
            <a:avLst/>
          </a:prstGeom>
        </p:spPr>
      </p:pic>
      <p:sp>
        <p:nvSpPr>
          <p:cNvPr id="2" name="タイトル 1">
            <a:extLst>
              <a:ext uri="{FF2B5EF4-FFF2-40B4-BE49-F238E27FC236}">
                <a16:creationId xmlns:a16="http://schemas.microsoft.com/office/drawing/2014/main" id="{A533366C-2342-F69A-2726-1372DB3F802A}"/>
              </a:ext>
            </a:extLst>
          </p:cNvPr>
          <p:cNvSpPr>
            <a:spLocks noGrp="1"/>
          </p:cNvSpPr>
          <p:nvPr>
            <p:ph type="title"/>
          </p:nvPr>
        </p:nvSpPr>
        <p:spPr/>
        <p:txBody>
          <a:bodyPr/>
          <a:lstStyle/>
          <a:p>
            <a:r>
              <a:rPr kumimoji="1" lang="en-US" altLang="ja-JP" dirty="0"/>
              <a:t>Procedural PLATEAU Flow</a:t>
            </a:r>
            <a:endParaRPr kumimoji="1" lang="ja-JP" altLang="en-US" dirty="0"/>
          </a:p>
        </p:txBody>
      </p:sp>
      <p:sp>
        <p:nvSpPr>
          <p:cNvPr id="3" name="コンテンツ プレースホルダー 2">
            <a:extLst>
              <a:ext uri="{FF2B5EF4-FFF2-40B4-BE49-F238E27FC236}">
                <a16:creationId xmlns:a16="http://schemas.microsoft.com/office/drawing/2014/main" id="{F384F557-72FE-0B05-6C0E-A3D5799F6929}"/>
              </a:ext>
            </a:extLst>
          </p:cNvPr>
          <p:cNvSpPr>
            <a:spLocks noGrp="1"/>
          </p:cNvSpPr>
          <p:nvPr>
            <p:ph idx="1"/>
          </p:nvPr>
        </p:nvSpPr>
        <p:spPr/>
        <p:txBody>
          <a:bodyPr/>
          <a:lstStyle/>
          <a:p>
            <a:r>
              <a:rPr kumimoji="1" lang="ja-JP" altLang="en-US" dirty="0"/>
              <a:t>組み合わせの有無の比較（イメージ）</a:t>
            </a:r>
            <a:endParaRPr kumimoji="1" lang="en-US" altLang="ja-JP" dirty="0"/>
          </a:p>
        </p:txBody>
      </p:sp>
      <p:sp>
        <p:nvSpPr>
          <p:cNvPr id="6" name="テキスト ボックス 5">
            <a:extLst>
              <a:ext uri="{FF2B5EF4-FFF2-40B4-BE49-F238E27FC236}">
                <a16:creationId xmlns:a16="http://schemas.microsoft.com/office/drawing/2014/main" id="{6ED03A7F-CBB7-666B-78A9-8AE71BFDC9B3}"/>
              </a:ext>
            </a:extLst>
          </p:cNvPr>
          <p:cNvSpPr txBox="1"/>
          <p:nvPr/>
        </p:nvSpPr>
        <p:spPr>
          <a:xfrm>
            <a:off x="1774585" y="4202489"/>
            <a:ext cx="1168217" cy="215444"/>
          </a:xfrm>
          <a:prstGeom prst="rect">
            <a:avLst/>
          </a:prstGeom>
          <a:noFill/>
        </p:spPr>
        <p:txBody>
          <a:bodyPr wrap="square" rtlCol="0">
            <a:spAutoFit/>
          </a:bodyPr>
          <a:lstStyle/>
          <a:p>
            <a:r>
              <a:rPr kumimoji="1" lang="en-US" altLang="ja-JP" sz="800" dirty="0"/>
              <a:t>Window Style</a:t>
            </a:r>
            <a:r>
              <a:rPr kumimoji="1" lang="ja-JP" altLang="en-US" sz="800" dirty="0"/>
              <a:t>のみ</a:t>
            </a:r>
            <a:r>
              <a:rPr kumimoji="1" lang="en-US" altLang="ja-JP" sz="800" baseline="30000" dirty="0"/>
              <a:t>※</a:t>
            </a:r>
          </a:p>
        </p:txBody>
      </p:sp>
      <p:sp>
        <p:nvSpPr>
          <p:cNvPr id="7" name="テキスト ボックス 6">
            <a:extLst>
              <a:ext uri="{FF2B5EF4-FFF2-40B4-BE49-F238E27FC236}">
                <a16:creationId xmlns:a16="http://schemas.microsoft.com/office/drawing/2014/main" id="{469DE952-E1A7-4B61-EB78-E1401D1E778F}"/>
              </a:ext>
            </a:extLst>
          </p:cNvPr>
          <p:cNvSpPr txBox="1"/>
          <p:nvPr/>
        </p:nvSpPr>
        <p:spPr>
          <a:xfrm>
            <a:off x="5994437" y="4208240"/>
            <a:ext cx="1570365" cy="215444"/>
          </a:xfrm>
          <a:prstGeom prst="rect">
            <a:avLst/>
          </a:prstGeom>
          <a:noFill/>
        </p:spPr>
        <p:txBody>
          <a:bodyPr wrap="square" rtlCol="0">
            <a:spAutoFit/>
          </a:bodyPr>
          <a:lstStyle/>
          <a:p>
            <a:r>
              <a:rPr kumimoji="1" lang="en-US" altLang="ja-JP" sz="800" dirty="0"/>
              <a:t>Window Style + Door Style</a:t>
            </a:r>
            <a:endParaRPr kumimoji="1" lang="ja-JP" altLang="en-US" sz="800" dirty="0"/>
          </a:p>
        </p:txBody>
      </p:sp>
      <p:sp>
        <p:nvSpPr>
          <p:cNvPr id="16" name="正方形/長方形 15">
            <a:extLst>
              <a:ext uri="{FF2B5EF4-FFF2-40B4-BE49-F238E27FC236}">
                <a16:creationId xmlns:a16="http://schemas.microsoft.com/office/drawing/2014/main" id="{267ADA2F-D15B-05BA-AB26-4173BA9FD1D7}"/>
              </a:ext>
            </a:extLst>
          </p:cNvPr>
          <p:cNvSpPr/>
          <p:nvPr/>
        </p:nvSpPr>
        <p:spPr>
          <a:xfrm>
            <a:off x="3511852" y="1544492"/>
            <a:ext cx="2120293" cy="695788"/>
          </a:xfrm>
          <a:prstGeom prst="rect">
            <a:avLst/>
          </a:prstGeom>
          <a:solidFill>
            <a:schemeClr val="bg1"/>
          </a:solidFill>
          <a:ln>
            <a:solidFill>
              <a:srgbClr val="6A6D70"/>
            </a:solidFill>
          </a:ln>
        </p:spPr>
        <p:style>
          <a:lnRef idx="2">
            <a:schemeClr val="dk1"/>
          </a:lnRef>
          <a:fillRef idx="1">
            <a:schemeClr val="lt1"/>
          </a:fillRef>
          <a:effectRef idx="0">
            <a:schemeClr val="dk1"/>
          </a:effectRef>
          <a:fontRef idx="minor">
            <a:schemeClr val="dk1"/>
          </a:fontRef>
        </p:style>
        <p:txBody>
          <a:bodyPr rtlCol="0" anchor="ctr"/>
          <a:lstStyle/>
          <a:p>
            <a:r>
              <a:rPr kumimoji="1" lang="ja-JP" altLang="en-US" sz="1000" dirty="0"/>
              <a:t>建物の情報</a:t>
            </a:r>
            <a:endParaRPr kumimoji="1" lang="en-US" altLang="ja-JP" sz="1000" dirty="0"/>
          </a:p>
          <a:p>
            <a:pPr marL="285750" indent="-285750">
              <a:buFont typeface="Arial" panose="020B0604020202020204" pitchFamily="34" charset="0"/>
              <a:buChar char="•"/>
            </a:pPr>
            <a:r>
              <a:rPr kumimoji="1" lang="ja-JP" altLang="en-US" sz="1000" dirty="0"/>
              <a:t>高さ：</a:t>
            </a:r>
            <a:r>
              <a:rPr kumimoji="1" lang="en-US" altLang="ja-JP" sz="1000" dirty="0"/>
              <a:t>53.9m</a:t>
            </a:r>
          </a:p>
          <a:p>
            <a:pPr marL="285750" indent="-285750">
              <a:buFont typeface="Arial" panose="020B0604020202020204" pitchFamily="34" charset="0"/>
              <a:buChar char="•"/>
            </a:pPr>
            <a:r>
              <a:rPr kumimoji="1" lang="ja-JP" altLang="en-US" sz="1000" dirty="0"/>
              <a:t>幅の平均：</a:t>
            </a:r>
            <a:r>
              <a:rPr kumimoji="1" lang="en-US" altLang="ja-JP" sz="1000" dirty="0"/>
              <a:t>17.1m</a:t>
            </a:r>
          </a:p>
          <a:p>
            <a:pPr marL="285750" indent="-285750">
              <a:buFont typeface="Arial" panose="020B0604020202020204" pitchFamily="34" charset="0"/>
              <a:buChar char="•"/>
            </a:pPr>
            <a:r>
              <a:rPr kumimoji="1" lang="ja-JP" altLang="en-US" sz="1000" dirty="0"/>
              <a:t>建物の平均点</a:t>
            </a:r>
            <a:endParaRPr kumimoji="1" lang="en-US" altLang="ja-JP" sz="1000" dirty="0"/>
          </a:p>
        </p:txBody>
      </p:sp>
      <p:sp>
        <p:nvSpPr>
          <p:cNvPr id="4" name="テキスト ボックス 3">
            <a:extLst>
              <a:ext uri="{FF2B5EF4-FFF2-40B4-BE49-F238E27FC236}">
                <a16:creationId xmlns:a16="http://schemas.microsoft.com/office/drawing/2014/main" id="{3E8EFDCC-7A21-C363-BEBD-8F311EC401C8}"/>
              </a:ext>
            </a:extLst>
          </p:cNvPr>
          <p:cNvSpPr txBox="1"/>
          <p:nvPr/>
        </p:nvSpPr>
        <p:spPr>
          <a:xfrm>
            <a:off x="7216260" y="4699890"/>
            <a:ext cx="1927740" cy="215444"/>
          </a:xfrm>
          <a:prstGeom prst="rect">
            <a:avLst/>
          </a:prstGeom>
          <a:noFill/>
        </p:spPr>
        <p:txBody>
          <a:bodyPr wrap="square" rtlCol="0">
            <a:spAutoFit/>
          </a:bodyPr>
          <a:lstStyle/>
          <a:p>
            <a:r>
              <a:rPr kumimoji="1" lang="en-US" altLang="ja-JP" sz="800" dirty="0"/>
              <a:t>※</a:t>
            </a:r>
            <a:r>
              <a:rPr kumimoji="1" lang="ja-JP" altLang="en-US" sz="800" dirty="0"/>
              <a:t>ドアの有無のパラメータが無のとき</a:t>
            </a:r>
            <a:endParaRPr kumimoji="1" lang="en-US" altLang="ja-JP" sz="800" dirty="0"/>
          </a:p>
        </p:txBody>
      </p:sp>
    </p:spTree>
    <p:extLst>
      <p:ext uri="{BB962C8B-B14F-4D97-AF65-F5344CB8AC3E}">
        <p14:creationId xmlns:p14="http://schemas.microsoft.com/office/powerpoint/2010/main" val="4634679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ダイアグラム&#10;&#10;自動的に生成された説明">
            <a:extLst>
              <a:ext uri="{FF2B5EF4-FFF2-40B4-BE49-F238E27FC236}">
                <a16:creationId xmlns:a16="http://schemas.microsoft.com/office/drawing/2014/main" id="{839B446A-BB73-1380-268C-6DCB92B5E312}"/>
              </a:ext>
            </a:extLst>
          </p:cNvPr>
          <p:cNvPicPr>
            <a:picLocks noChangeAspect="1"/>
          </p:cNvPicPr>
          <p:nvPr/>
        </p:nvPicPr>
        <p:blipFill>
          <a:blip r:embed="rId3"/>
          <a:stretch>
            <a:fillRect/>
          </a:stretch>
        </p:blipFill>
        <p:spPr>
          <a:xfrm>
            <a:off x="6172200" y="0"/>
            <a:ext cx="2971801" cy="1671638"/>
          </a:xfrm>
          <a:prstGeom prst="rect">
            <a:avLst/>
          </a:prstGeom>
        </p:spPr>
      </p:pic>
      <p:cxnSp>
        <p:nvCxnSpPr>
          <p:cNvPr id="36" name="直線矢印コネクタ 35">
            <a:extLst>
              <a:ext uri="{FF2B5EF4-FFF2-40B4-BE49-F238E27FC236}">
                <a16:creationId xmlns:a16="http://schemas.microsoft.com/office/drawing/2014/main" id="{F3E8FBD7-5094-6E21-5F3F-AE7AE4DA1B82}"/>
              </a:ext>
            </a:extLst>
          </p:cNvPr>
          <p:cNvCxnSpPr>
            <a:cxnSpLocks/>
            <a:stCxn id="51" idx="3"/>
            <a:endCxn id="94" idx="1"/>
          </p:cNvCxnSpPr>
          <p:nvPr/>
        </p:nvCxnSpPr>
        <p:spPr>
          <a:xfrm flipV="1">
            <a:off x="5800052" y="3682323"/>
            <a:ext cx="1202196" cy="9399"/>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2" name="タイトル 1">
            <a:extLst>
              <a:ext uri="{FF2B5EF4-FFF2-40B4-BE49-F238E27FC236}">
                <a16:creationId xmlns:a16="http://schemas.microsoft.com/office/drawing/2014/main" id="{99829C99-CD85-9236-AD3A-B5EFC86B4FE2}"/>
              </a:ext>
            </a:extLst>
          </p:cNvPr>
          <p:cNvSpPr>
            <a:spLocks noGrp="1"/>
          </p:cNvSpPr>
          <p:nvPr>
            <p:ph type="title"/>
          </p:nvPr>
        </p:nvSpPr>
        <p:spPr/>
        <p:txBody>
          <a:bodyPr/>
          <a:lstStyle/>
          <a:p>
            <a:r>
              <a:rPr kumimoji="1" lang="en-US" altLang="ja-JP" dirty="0"/>
              <a:t>Procedural PLATEAU Flow</a:t>
            </a:r>
            <a:endParaRPr kumimoji="1" lang="ja-JP" altLang="en-US" dirty="0"/>
          </a:p>
        </p:txBody>
      </p:sp>
      <p:sp>
        <p:nvSpPr>
          <p:cNvPr id="3" name="コンテンツ プレースホルダー 2">
            <a:extLst>
              <a:ext uri="{FF2B5EF4-FFF2-40B4-BE49-F238E27FC236}">
                <a16:creationId xmlns:a16="http://schemas.microsoft.com/office/drawing/2014/main" id="{AB996F61-FFD4-D45E-361B-3526B855FBEB}"/>
              </a:ext>
            </a:extLst>
          </p:cNvPr>
          <p:cNvSpPr>
            <a:spLocks noGrp="1"/>
          </p:cNvSpPr>
          <p:nvPr>
            <p:ph idx="1"/>
          </p:nvPr>
        </p:nvSpPr>
        <p:spPr/>
        <p:txBody>
          <a:bodyPr/>
          <a:lstStyle/>
          <a:p>
            <a:r>
              <a:rPr kumimoji="1" lang="ja-JP" altLang="en-US" dirty="0"/>
              <a:t>ファサードの色（</a:t>
            </a:r>
            <a:r>
              <a:rPr lang="ja-JP" altLang="en-US" dirty="0"/>
              <a:t>前処理</a:t>
            </a:r>
            <a:r>
              <a:rPr kumimoji="1" lang="ja-JP" altLang="en-US" dirty="0"/>
              <a:t>）</a:t>
            </a:r>
            <a:endParaRPr kumimoji="1" lang="en-US" altLang="ja-JP" dirty="0"/>
          </a:p>
          <a:p>
            <a:pPr lvl="1"/>
            <a:r>
              <a:rPr lang="ja-JP" altLang="en-US" dirty="0"/>
              <a:t>静岡県沼津市の</a:t>
            </a:r>
            <a:r>
              <a:rPr lang="en-US" altLang="ja-JP" dirty="0"/>
              <a:t>LOD3</a:t>
            </a:r>
            <a:r>
              <a:rPr lang="ja-JP" altLang="en-US" dirty="0"/>
              <a:t>モデルを使用</a:t>
            </a:r>
            <a:endParaRPr lang="en-US" altLang="ja-JP" dirty="0"/>
          </a:p>
          <a:p>
            <a:pPr lvl="2"/>
            <a:r>
              <a:rPr lang="ja-JP" altLang="en-US" dirty="0"/>
              <a:t>ドアや窓などが構造化されている</a:t>
            </a:r>
            <a:endParaRPr lang="en-US" altLang="ja-JP" dirty="0"/>
          </a:p>
          <a:p>
            <a:pPr lvl="2"/>
            <a:r>
              <a:rPr lang="ja-JP" altLang="en-US" dirty="0"/>
              <a:t>ドア・窓と壁の</a:t>
            </a:r>
            <a:r>
              <a:rPr lang="en-US" altLang="ja-JP" dirty="0"/>
              <a:t>UV</a:t>
            </a:r>
            <a:r>
              <a:rPr lang="ja-JP" altLang="en-US" dirty="0"/>
              <a:t>座標を用いて色を単純化</a:t>
            </a:r>
            <a:endParaRPr lang="en-US" altLang="ja-JP" dirty="0"/>
          </a:p>
          <a:p>
            <a:pPr lvl="2"/>
            <a:r>
              <a:rPr lang="ja-JP" altLang="en-US" dirty="0"/>
              <a:t>抽出した色の建物の高さに応じて</a:t>
            </a:r>
            <a:r>
              <a:rPr lang="en-US" altLang="ja-JP" dirty="0"/>
              <a:t>LUT</a:t>
            </a:r>
            <a:r>
              <a:rPr lang="ja-JP" altLang="en-US" dirty="0"/>
              <a:t>を作成（グループ化）</a:t>
            </a:r>
            <a:endParaRPr lang="en-US" altLang="ja-JP" dirty="0"/>
          </a:p>
        </p:txBody>
      </p:sp>
      <p:pic>
        <p:nvPicPr>
          <p:cNvPr id="5" name="図 4" descr="アパートのビル&#10;&#10;中程度の精度で自動的に生成された説明">
            <a:extLst>
              <a:ext uri="{FF2B5EF4-FFF2-40B4-BE49-F238E27FC236}">
                <a16:creationId xmlns:a16="http://schemas.microsoft.com/office/drawing/2014/main" id="{497863BB-A542-F563-7845-7B5D6A6249E4}"/>
              </a:ext>
            </a:extLst>
          </p:cNvPr>
          <p:cNvPicPr>
            <a:picLocks noChangeAspect="1"/>
          </p:cNvPicPr>
          <p:nvPr/>
        </p:nvPicPr>
        <p:blipFill>
          <a:blip r:embed="rId4"/>
          <a:stretch>
            <a:fillRect/>
          </a:stretch>
        </p:blipFill>
        <p:spPr>
          <a:xfrm>
            <a:off x="377348" y="3293252"/>
            <a:ext cx="865337" cy="865337"/>
          </a:xfrm>
          <a:prstGeom prst="rect">
            <a:avLst/>
          </a:prstGeom>
          <a:ln>
            <a:solidFill>
              <a:schemeClr val="tx1"/>
            </a:solidFill>
          </a:ln>
        </p:spPr>
      </p:pic>
      <p:sp>
        <p:nvSpPr>
          <p:cNvPr id="12" name="正方形/長方形 11">
            <a:extLst>
              <a:ext uri="{FF2B5EF4-FFF2-40B4-BE49-F238E27FC236}">
                <a16:creationId xmlns:a16="http://schemas.microsoft.com/office/drawing/2014/main" id="{AB97F26F-2D2F-00AE-754F-5E24269D91B0}"/>
              </a:ext>
            </a:extLst>
          </p:cNvPr>
          <p:cNvSpPr/>
          <p:nvPr/>
        </p:nvSpPr>
        <p:spPr>
          <a:xfrm>
            <a:off x="6333470" y="1181999"/>
            <a:ext cx="1838980" cy="294461"/>
          </a:xfrm>
          <a:prstGeom prst="rect">
            <a:avLst/>
          </a:prstGeom>
          <a:no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49" name="直線矢印コネクタ 48">
            <a:extLst>
              <a:ext uri="{FF2B5EF4-FFF2-40B4-BE49-F238E27FC236}">
                <a16:creationId xmlns:a16="http://schemas.microsoft.com/office/drawing/2014/main" id="{358A230D-5D6B-D767-9BEA-E33599899152}"/>
              </a:ext>
            </a:extLst>
          </p:cNvPr>
          <p:cNvCxnSpPr>
            <a:cxnSpLocks/>
            <a:stCxn id="15" idx="3"/>
          </p:cNvCxnSpPr>
          <p:nvPr/>
        </p:nvCxnSpPr>
        <p:spPr>
          <a:xfrm>
            <a:off x="2773408" y="3031940"/>
            <a:ext cx="369404"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pic>
        <p:nvPicPr>
          <p:cNvPr id="51" name="図 50" descr="グラフィカル ユーザー インターフェイス, アプリケーション, Word&#10;&#10;自動的に生成された説明">
            <a:extLst>
              <a:ext uri="{FF2B5EF4-FFF2-40B4-BE49-F238E27FC236}">
                <a16:creationId xmlns:a16="http://schemas.microsoft.com/office/drawing/2014/main" id="{B1DE124A-5E5A-7DB3-7A80-6BBFB34A2C9E}"/>
              </a:ext>
            </a:extLst>
          </p:cNvPr>
          <p:cNvPicPr>
            <a:picLocks noChangeAspect="1"/>
          </p:cNvPicPr>
          <p:nvPr/>
        </p:nvPicPr>
        <p:blipFill>
          <a:blip r:embed="rId5"/>
          <a:stretch>
            <a:fillRect/>
          </a:stretch>
        </p:blipFill>
        <p:spPr>
          <a:xfrm>
            <a:off x="4936052" y="3259722"/>
            <a:ext cx="864000" cy="864000"/>
          </a:xfrm>
          <a:prstGeom prst="rect">
            <a:avLst/>
          </a:prstGeom>
        </p:spPr>
      </p:pic>
      <p:sp>
        <p:nvSpPr>
          <p:cNvPr id="52" name="テキスト ボックス 51">
            <a:extLst>
              <a:ext uri="{FF2B5EF4-FFF2-40B4-BE49-F238E27FC236}">
                <a16:creationId xmlns:a16="http://schemas.microsoft.com/office/drawing/2014/main" id="{C7CCDB69-FA45-3DD2-6AC2-B9B7D9C2E5B3}"/>
              </a:ext>
            </a:extLst>
          </p:cNvPr>
          <p:cNvSpPr txBox="1"/>
          <p:nvPr/>
        </p:nvSpPr>
        <p:spPr>
          <a:xfrm>
            <a:off x="4803514" y="4162827"/>
            <a:ext cx="1119411" cy="338554"/>
          </a:xfrm>
          <a:prstGeom prst="rect">
            <a:avLst/>
          </a:prstGeom>
          <a:noFill/>
        </p:spPr>
        <p:txBody>
          <a:bodyPr wrap="square" rtlCol="0">
            <a:spAutoFit/>
          </a:bodyPr>
          <a:lstStyle/>
          <a:p>
            <a:r>
              <a:rPr kumimoji="1" lang="ja-JP" altLang="en-US" sz="800" dirty="0"/>
              <a:t>（左）壁の色</a:t>
            </a:r>
            <a:endParaRPr kumimoji="1" lang="en-US" altLang="ja-JP" sz="800" dirty="0"/>
          </a:p>
          <a:p>
            <a:r>
              <a:rPr kumimoji="1" lang="ja-JP" altLang="en-US" sz="800" dirty="0"/>
              <a:t>（右）ドア・窓の色</a:t>
            </a:r>
          </a:p>
        </p:txBody>
      </p:sp>
      <p:sp>
        <p:nvSpPr>
          <p:cNvPr id="53" name="テキスト ボックス 52">
            <a:extLst>
              <a:ext uri="{FF2B5EF4-FFF2-40B4-BE49-F238E27FC236}">
                <a16:creationId xmlns:a16="http://schemas.microsoft.com/office/drawing/2014/main" id="{2915FD7C-91AC-24E4-4A90-52F4A292D9F7}"/>
              </a:ext>
            </a:extLst>
          </p:cNvPr>
          <p:cNvSpPr txBox="1"/>
          <p:nvPr/>
        </p:nvSpPr>
        <p:spPr>
          <a:xfrm>
            <a:off x="37881" y="4337080"/>
            <a:ext cx="1586408" cy="215444"/>
          </a:xfrm>
          <a:prstGeom prst="rect">
            <a:avLst/>
          </a:prstGeom>
          <a:noFill/>
        </p:spPr>
        <p:txBody>
          <a:bodyPr wrap="square" rtlCol="0">
            <a:spAutoFit/>
          </a:bodyPr>
          <a:lstStyle/>
          <a:p>
            <a:r>
              <a:rPr kumimoji="1" lang="ja-JP" altLang="en-US" sz="800" dirty="0"/>
              <a:t>アトラステクスチャ（</a:t>
            </a:r>
            <a:r>
              <a:rPr kumimoji="1" lang="en-US" altLang="ja-JP" sz="800" dirty="0"/>
              <a:t>LOD3</a:t>
            </a:r>
            <a:r>
              <a:rPr kumimoji="1" lang="ja-JP" altLang="en-US" sz="800" dirty="0"/>
              <a:t>）</a:t>
            </a:r>
          </a:p>
        </p:txBody>
      </p:sp>
      <p:pic>
        <p:nvPicPr>
          <p:cNvPr id="15" name="図 14" descr="QR コード&#10;&#10;自動的に生成された説明">
            <a:extLst>
              <a:ext uri="{FF2B5EF4-FFF2-40B4-BE49-F238E27FC236}">
                <a16:creationId xmlns:a16="http://schemas.microsoft.com/office/drawing/2014/main" id="{2E322901-D493-01B6-AC26-06AEB6B9206A}"/>
              </a:ext>
            </a:extLst>
          </p:cNvPr>
          <p:cNvPicPr>
            <a:picLocks noChangeAspect="1"/>
          </p:cNvPicPr>
          <p:nvPr/>
        </p:nvPicPr>
        <p:blipFill>
          <a:blip r:embed="rId6"/>
          <a:stretch>
            <a:fillRect/>
          </a:stretch>
        </p:blipFill>
        <p:spPr>
          <a:xfrm>
            <a:off x="1909408" y="2599940"/>
            <a:ext cx="864000" cy="864000"/>
          </a:xfrm>
          <a:prstGeom prst="rect">
            <a:avLst/>
          </a:prstGeom>
          <a:ln>
            <a:solidFill>
              <a:schemeClr val="tx1"/>
            </a:solidFill>
          </a:ln>
        </p:spPr>
      </p:pic>
      <p:pic>
        <p:nvPicPr>
          <p:cNvPr id="19" name="図 18" descr="アイコン が含まれている画像&#10;&#10;自動的に生成された説明">
            <a:extLst>
              <a:ext uri="{FF2B5EF4-FFF2-40B4-BE49-F238E27FC236}">
                <a16:creationId xmlns:a16="http://schemas.microsoft.com/office/drawing/2014/main" id="{5ED0E9AC-2872-AF9E-97F9-5AE92D16EE17}"/>
              </a:ext>
            </a:extLst>
          </p:cNvPr>
          <p:cNvPicPr>
            <a:picLocks noChangeAspect="1"/>
          </p:cNvPicPr>
          <p:nvPr/>
        </p:nvPicPr>
        <p:blipFill>
          <a:blip r:embed="rId7"/>
          <a:stretch>
            <a:fillRect/>
          </a:stretch>
        </p:blipFill>
        <p:spPr>
          <a:xfrm>
            <a:off x="1909408" y="3839438"/>
            <a:ext cx="864000" cy="864000"/>
          </a:xfrm>
          <a:prstGeom prst="rect">
            <a:avLst/>
          </a:prstGeom>
          <a:ln>
            <a:solidFill>
              <a:schemeClr val="tx1"/>
            </a:solidFill>
          </a:ln>
        </p:spPr>
      </p:pic>
      <p:sp>
        <p:nvSpPr>
          <p:cNvPr id="21" name="テキスト ボックス 20">
            <a:extLst>
              <a:ext uri="{FF2B5EF4-FFF2-40B4-BE49-F238E27FC236}">
                <a16:creationId xmlns:a16="http://schemas.microsoft.com/office/drawing/2014/main" id="{9A4BC1C0-D4C1-213D-111A-17BE168B4B80}"/>
              </a:ext>
            </a:extLst>
          </p:cNvPr>
          <p:cNvSpPr txBox="1"/>
          <p:nvPr/>
        </p:nvSpPr>
        <p:spPr>
          <a:xfrm>
            <a:off x="1665254" y="4710373"/>
            <a:ext cx="1402107" cy="215444"/>
          </a:xfrm>
          <a:prstGeom prst="rect">
            <a:avLst/>
          </a:prstGeom>
          <a:noFill/>
        </p:spPr>
        <p:txBody>
          <a:bodyPr wrap="square" rtlCol="0">
            <a:spAutoFit/>
          </a:bodyPr>
          <a:lstStyle/>
          <a:p>
            <a:pPr algn="ctr"/>
            <a:r>
              <a:rPr kumimoji="1" lang="ja-JP" altLang="en-US" sz="800" dirty="0"/>
              <a:t>窓・ドアの領域抽出（黒）</a:t>
            </a:r>
          </a:p>
        </p:txBody>
      </p:sp>
      <p:cxnSp>
        <p:nvCxnSpPr>
          <p:cNvPr id="22" name="コネクタ: カギ線 21">
            <a:extLst>
              <a:ext uri="{FF2B5EF4-FFF2-40B4-BE49-F238E27FC236}">
                <a16:creationId xmlns:a16="http://schemas.microsoft.com/office/drawing/2014/main" id="{89C83E84-ED40-66B2-4817-ADEA02CA8706}"/>
              </a:ext>
            </a:extLst>
          </p:cNvPr>
          <p:cNvCxnSpPr>
            <a:cxnSpLocks/>
            <a:stCxn id="5" idx="3"/>
            <a:endCxn id="19" idx="1"/>
          </p:cNvCxnSpPr>
          <p:nvPr/>
        </p:nvCxnSpPr>
        <p:spPr>
          <a:xfrm>
            <a:off x="1242685" y="3725921"/>
            <a:ext cx="666723" cy="545517"/>
          </a:xfrm>
          <a:prstGeom prst="bentConnector3">
            <a:avLst>
              <a:gd name="adj1" fmla="val 50000"/>
            </a:avLst>
          </a:prstGeom>
          <a:ln w="28575">
            <a:tailEnd type="triangle"/>
          </a:ln>
        </p:spPr>
        <p:style>
          <a:lnRef idx="1">
            <a:schemeClr val="dk1"/>
          </a:lnRef>
          <a:fillRef idx="0">
            <a:schemeClr val="dk1"/>
          </a:fillRef>
          <a:effectRef idx="0">
            <a:schemeClr val="dk1"/>
          </a:effectRef>
          <a:fontRef idx="minor">
            <a:schemeClr val="tx1"/>
          </a:fontRef>
        </p:style>
      </p:cxnSp>
      <p:cxnSp>
        <p:nvCxnSpPr>
          <p:cNvPr id="25" name="コネクタ: カギ線 24">
            <a:extLst>
              <a:ext uri="{FF2B5EF4-FFF2-40B4-BE49-F238E27FC236}">
                <a16:creationId xmlns:a16="http://schemas.microsoft.com/office/drawing/2014/main" id="{3CD2E776-6BF9-6C49-B67A-23B4C6F6158D}"/>
              </a:ext>
            </a:extLst>
          </p:cNvPr>
          <p:cNvCxnSpPr>
            <a:cxnSpLocks/>
            <a:stCxn id="5" idx="3"/>
            <a:endCxn id="15" idx="1"/>
          </p:cNvCxnSpPr>
          <p:nvPr/>
        </p:nvCxnSpPr>
        <p:spPr>
          <a:xfrm flipV="1">
            <a:off x="1242685" y="3031940"/>
            <a:ext cx="666723" cy="693981"/>
          </a:xfrm>
          <a:prstGeom prst="bentConnector3">
            <a:avLst>
              <a:gd name="adj1" fmla="val 50000"/>
            </a:avLst>
          </a:prstGeom>
          <a:ln w="28575">
            <a:tailEnd type="triangle"/>
          </a:ln>
        </p:spPr>
        <p:style>
          <a:lnRef idx="1">
            <a:schemeClr val="dk1"/>
          </a:lnRef>
          <a:fillRef idx="0">
            <a:schemeClr val="dk1"/>
          </a:fillRef>
          <a:effectRef idx="0">
            <a:schemeClr val="dk1"/>
          </a:effectRef>
          <a:fontRef idx="minor">
            <a:schemeClr val="tx1"/>
          </a:fontRef>
        </p:style>
      </p:cxnSp>
      <p:cxnSp>
        <p:nvCxnSpPr>
          <p:cNvPr id="32" name="直線矢印コネクタ 31">
            <a:extLst>
              <a:ext uri="{FF2B5EF4-FFF2-40B4-BE49-F238E27FC236}">
                <a16:creationId xmlns:a16="http://schemas.microsoft.com/office/drawing/2014/main" id="{25DC6D7F-2947-D245-1320-A26B5B65318B}"/>
              </a:ext>
            </a:extLst>
          </p:cNvPr>
          <p:cNvCxnSpPr>
            <a:cxnSpLocks/>
            <a:stCxn id="19" idx="3"/>
          </p:cNvCxnSpPr>
          <p:nvPr/>
        </p:nvCxnSpPr>
        <p:spPr>
          <a:xfrm>
            <a:off x="2773408" y="4271438"/>
            <a:ext cx="360719"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20" name="テキスト ボックス 19">
            <a:extLst>
              <a:ext uri="{FF2B5EF4-FFF2-40B4-BE49-F238E27FC236}">
                <a16:creationId xmlns:a16="http://schemas.microsoft.com/office/drawing/2014/main" id="{4D935866-24D6-EDB7-26C7-7C1033EB886D}"/>
              </a:ext>
            </a:extLst>
          </p:cNvPr>
          <p:cNvSpPr txBox="1"/>
          <p:nvPr/>
        </p:nvSpPr>
        <p:spPr>
          <a:xfrm>
            <a:off x="1806603" y="3464725"/>
            <a:ext cx="1119411" cy="215444"/>
          </a:xfrm>
          <a:prstGeom prst="rect">
            <a:avLst/>
          </a:prstGeom>
          <a:noFill/>
        </p:spPr>
        <p:txBody>
          <a:bodyPr wrap="square" rtlCol="0">
            <a:spAutoFit/>
          </a:bodyPr>
          <a:lstStyle/>
          <a:p>
            <a:pPr algn="ctr"/>
            <a:r>
              <a:rPr kumimoji="1" lang="ja-JP" altLang="en-US" sz="800" dirty="0"/>
              <a:t>壁の領域抽出（黒）</a:t>
            </a:r>
          </a:p>
        </p:txBody>
      </p:sp>
      <p:cxnSp>
        <p:nvCxnSpPr>
          <p:cNvPr id="58" name="直線矢印コネクタ 57">
            <a:extLst>
              <a:ext uri="{FF2B5EF4-FFF2-40B4-BE49-F238E27FC236}">
                <a16:creationId xmlns:a16="http://schemas.microsoft.com/office/drawing/2014/main" id="{83ACF1AF-D658-5273-EDD7-03C878419E91}"/>
              </a:ext>
            </a:extLst>
          </p:cNvPr>
          <p:cNvCxnSpPr>
            <a:cxnSpLocks/>
            <a:stCxn id="5" idx="3"/>
            <a:endCxn id="29" idx="1"/>
          </p:cNvCxnSpPr>
          <p:nvPr/>
        </p:nvCxnSpPr>
        <p:spPr>
          <a:xfrm flipV="1">
            <a:off x="1242685" y="3715438"/>
            <a:ext cx="1891442" cy="10483"/>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63" name="コネクタ: カギ線 62">
            <a:extLst>
              <a:ext uri="{FF2B5EF4-FFF2-40B4-BE49-F238E27FC236}">
                <a16:creationId xmlns:a16="http://schemas.microsoft.com/office/drawing/2014/main" id="{3FC13E91-9E50-A564-0FA3-473FEEF87279}"/>
              </a:ext>
            </a:extLst>
          </p:cNvPr>
          <p:cNvCxnSpPr>
            <a:cxnSpLocks/>
            <a:endCxn id="51" idx="1"/>
          </p:cNvCxnSpPr>
          <p:nvPr/>
        </p:nvCxnSpPr>
        <p:spPr>
          <a:xfrm>
            <a:off x="4130667" y="3031940"/>
            <a:ext cx="805385" cy="659782"/>
          </a:xfrm>
          <a:prstGeom prst="bentConnector3">
            <a:avLst>
              <a:gd name="adj1" fmla="val 50000"/>
            </a:avLst>
          </a:prstGeom>
          <a:ln w="28575">
            <a:tailEnd type="triangle"/>
          </a:ln>
        </p:spPr>
        <p:style>
          <a:lnRef idx="1">
            <a:schemeClr val="dk1"/>
          </a:lnRef>
          <a:fillRef idx="0">
            <a:schemeClr val="dk1"/>
          </a:fillRef>
          <a:effectRef idx="0">
            <a:schemeClr val="dk1"/>
          </a:effectRef>
          <a:fontRef idx="minor">
            <a:schemeClr val="tx1"/>
          </a:fontRef>
        </p:style>
      </p:cxnSp>
      <p:cxnSp>
        <p:nvCxnSpPr>
          <p:cNvPr id="68" name="コネクタ: カギ線 67">
            <a:extLst>
              <a:ext uri="{FF2B5EF4-FFF2-40B4-BE49-F238E27FC236}">
                <a16:creationId xmlns:a16="http://schemas.microsoft.com/office/drawing/2014/main" id="{017E30B9-963B-133C-7C1B-4507F8FCFBAB}"/>
              </a:ext>
            </a:extLst>
          </p:cNvPr>
          <p:cNvCxnSpPr>
            <a:cxnSpLocks/>
            <a:endCxn id="51" idx="1"/>
          </p:cNvCxnSpPr>
          <p:nvPr/>
        </p:nvCxnSpPr>
        <p:spPr>
          <a:xfrm flipV="1">
            <a:off x="4121000" y="3691722"/>
            <a:ext cx="815052" cy="579716"/>
          </a:xfrm>
          <a:prstGeom prst="bentConnector3">
            <a:avLst>
              <a:gd name="adj1" fmla="val 50709"/>
            </a:avLst>
          </a:prstGeom>
          <a:ln w="28575">
            <a:tailEnd type="triangle"/>
          </a:ln>
        </p:spPr>
        <p:style>
          <a:lnRef idx="1">
            <a:schemeClr val="dk1"/>
          </a:lnRef>
          <a:fillRef idx="0">
            <a:schemeClr val="dk1"/>
          </a:fillRef>
          <a:effectRef idx="0">
            <a:schemeClr val="dk1"/>
          </a:effectRef>
          <a:fontRef idx="minor">
            <a:schemeClr val="tx1"/>
          </a:fontRef>
        </p:style>
      </p:cxnSp>
      <p:sp>
        <p:nvSpPr>
          <p:cNvPr id="29" name="正方形/長方形 28">
            <a:extLst>
              <a:ext uri="{FF2B5EF4-FFF2-40B4-BE49-F238E27FC236}">
                <a16:creationId xmlns:a16="http://schemas.microsoft.com/office/drawing/2014/main" id="{97A2AD17-31E5-D69A-5FF4-83BA19D2B32B}"/>
              </a:ext>
            </a:extLst>
          </p:cNvPr>
          <p:cNvSpPr/>
          <p:nvPr/>
        </p:nvSpPr>
        <p:spPr>
          <a:xfrm>
            <a:off x="3134127" y="2741626"/>
            <a:ext cx="986873" cy="194762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kumimoji="1" lang="ja-JP" altLang="en-US" sz="1200" dirty="0"/>
              <a:t>色を単純化</a:t>
            </a:r>
            <a:endParaRPr kumimoji="1" lang="en-US" altLang="ja-JP" sz="1200" dirty="0"/>
          </a:p>
        </p:txBody>
      </p:sp>
      <p:sp>
        <p:nvSpPr>
          <p:cNvPr id="93" name="正方形/長方形 92">
            <a:extLst>
              <a:ext uri="{FF2B5EF4-FFF2-40B4-BE49-F238E27FC236}">
                <a16:creationId xmlns:a16="http://schemas.microsoft.com/office/drawing/2014/main" id="{5A2BF025-928E-561D-BF63-EABC17DCE24A}"/>
              </a:ext>
            </a:extLst>
          </p:cNvPr>
          <p:cNvSpPr/>
          <p:nvPr/>
        </p:nvSpPr>
        <p:spPr>
          <a:xfrm>
            <a:off x="7002249" y="2593693"/>
            <a:ext cx="1764403" cy="56922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kumimoji="1" lang="en-US" altLang="ja-JP" sz="1200" dirty="0"/>
              <a:t>~15m</a:t>
            </a:r>
            <a:r>
              <a:rPr kumimoji="1" lang="ja-JP" altLang="en-US" sz="1200" dirty="0"/>
              <a:t>未満の</a:t>
            </a:r>
            <a:r>
              <a:rPr kumimoji="1" lang="en-US" altLang="ja-JP" sz="1200" dirty="0"/>
              <a:t>LUT</a:t>
            </a:r>
          </a:p>
        </p:txBody>
      </p:sp>
      <p:sp>
        <p:nvSpPr>
          <p:cNvPr id="94" name="正方形/長方形 93">
            <a:extLst>
              <a:ext uri="{FF2B5EF4-FFF2-40B4-BE49-F238E27FC236}">
                <a16:creationId xmlns:a16="http://schemas.microsoft.com/office/drawing/2014/main" id="{C7F1195A-ACC1-249D-52DB-28D3C84DC6D2}"/>
              </a:ext>
            </a:extLst>
          </p:cNvPr>
          <p:cNvSpPr/>
          <p:nvPr/>
        </p:nvSpPr>
        <p:spPr>
          <a:xfrm>
            <a:off x="7002248" y="3397713"/>
            <a:ext cx="1764404" cy="56922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kumimoji="1" lang="en-US" altLang="ja-JP" sz="1200" dirty="0"/>
              <a:t>15m</a:t>
            </a:r>
            <a:r>
              <a:rPr kumimoji="1" lang="ja-JP" altLang="en-US" sz="1200" dirty="0"/>
              <a:t>以上</a:t>
            </a:r>
            <a:r>
              <a:rPr kumimoji="1" lang="en-US" altLang="ja-JP" sz="1200" dirty="0"/>
              <a:t>~30m</a:t>
            </a:r>
            <a:r>
              <a:rPr kumimoji="1" lang="ja-JP" altLang="en-US" sz="1200" dirty="0"/>
              <a:t>未満の</a:t>
            </a:r>
            <a:r>
              <a:rPr kumimoji="1" lang="en-US" altLang="ja-JP" sz="1200" dirty="0"/>
              <a:t>LUT</a:t>
            </a:r>
          </a:p>
        </p:txBody>
      </p:sp>
      <p:sp>
        <p:nvSpPr>
          <p:cNvPr id="95" name="正方形/長方形 94">
            <a:extLst>
              <a:ext uri="{FF2B5EF4-FFF2-40B4-BE49-F238E27FC236}">
                <a16:creationId xmlns:a16="http://schemas.microsoft.com/office/drawing/2014/main" id="{E67AC9CC-1512-84C6-44BB-CA466145E2DD}"/>
              </a:ext>
            </a:extLst>
          </p:cNvPr>
          <p:cNvSpPr/>
          <p:nvPr/>
        </p:nvSpPr>
        <p:spPr>
          <a:xfrm>
            <a:off x="7002247" y="4201733"/>
            <a:ext cx="1764405" cy="56922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kumimoji="1" lang="en-US" altLang="ja-JP" sz="1200" dirty="0"/>
              <a:t>30m</a:t>
            </a:r>
            <a:r>
              <a:rPr kumimoji="1" lang="ja-JP" altLang="en-US" sz="1200" dirty="0"/>
              <a:t>以上の</a:t>
            </a:r>
            <a:r>
              <a:rPr kumimoji="1" lang="en-US" altLang="ja-JP" sz="1200" dirty="0"/>
              <a:t>LUT</a:t>
            </a:r>
          </a:p>
        </p:txBody>
      </p:sp>
      <p:cxnSp>
        <p:nvCxnSpPr>
          <p:cNvPr id="96" name="コネクタ: カギ線 95">
            <a:extLst>
              <a:ext uri="{FF2B5EF4-FFF2-40B4-BE49-F238E27FC236}">
                <a16:creationId xmlns:a16="http://schemas.microsoft.com/office/drawing/2014/main" id="{C14335C7-51BB-7E2A-E4AE-3E6E33864815}"/>
              </a:ext>
            </a:extLst>
          </p:cNvPr>
          <p:cNvCxnSpPr>
            <a:cxnSpLocks/>
            <a:stCxn id="51" idx="3"/>
            <a:endCxn id="93" idx="1"/>
          </p:cNvCxnSpPr>
          <p:nvPr/>
        </p:nvCxnSpPr>
        <p:spPr>
          <a:xfrm flipV="1">
            <a:off x="5800052" y="2878303"/>
            <a:ext cx="1202197" cy="813419"/>
          </a:xfrm>
          <a:prstGeom prst="bentConnector3">
            <a:avLst>
              <a:gd name="adj1" fmla="val 50000"/>
            </a:avLst>
          </a:prstGeom>
          <a:ln w="28575">
            <a:tailEnd type="triangle"/>
          </a:ln>
        </p:spPr>
        <p:style>
          <a:lnRef idx="1">
            <a:schemeClr val="dk1"/>
          </a:lnRef>
          <a:fillRef idx="0">
            <a:schemeClr val="dk1"/>
          </a:fillRef>
          <a:effectRef idx="0">
            <a:schemeClr val="dk1"/>
          </a:effectRef>
          <a:fontRef idx="minor">
            <a:schemeClr val="tx1"/>
          </a:fontRef>
        </p:style>
      </p:cxnSp>
      <p:cxnSp>
        <p:nvCxnSpPr>
          <p:cNvPr id="111" name="コネクタ: カギ線 110">
            <a:extLst>
              <a:ext uri="{FF2B5EF4-FFF2-40B4-BE49-F238E27FC236}">
                <a16:creationId xmlns:a16="http://schemas.microsoft.com/office/drawing/2014/main" id="{CC8AA52D-D403-75DF-9F07-20BCFD6A2D5B}"/>
              </a:ext>
            </a:extLst>
          </p:cNvPr>
          <p:cNvCxnSpPr>
            <a:cxnSpLocks/>
            <a:stCxn id="51" idx="3"/>
            <a:endCxn id="95" idx="1"/>
          </p:cNvCxnSpPr>
          <p:nvPr/>
        </p:nvCxnSpPr>
        <p:spPr>
          <a:xfrm>
            <a:off x="5800052" y="3691722"/>
            <a:ext cx="1202195" cy="794621"/>
          </a:xfrm>
          <a:prstGeom prst="bentConnector3">
            <a:avLst>
              <a:gd name="adj1" fmla="val 50000"/>
            </a:avLst>
          </a:prstGeom>
          <a:ln w="28575">
            <a:tailEnd type="triangle"/>
          </a:ln>
        </p:spPr>
        <p:style>
          <a:lnRef idx="1">
            <a:schemeClr val="dk1"/>
          </a:lnRef>
          <a:fillRef idx="0">
            <a:schemeClr val="dk1"/>
          </a:fillRef>
          <a:effectRef idx="0">
            <a:schemeClr val="dk1"/>
          </a:effectRef>
          <a:fontRef idx="minor">
            <a:schemeClr val="tx1"/>
          </a:fontRef>
        </p:style>
      </p:cxnSp>
      <p:sp>
        <p:nvSpPr>
          <p:cNvPr id="6" name="吹き出し: 四角形 5">
            <a:extLst>
              <a:ext uri="{FF2B5EF4-FFF2-40B4-BE49-F238E27FC236}">
                <a16:creationId xmlns:a16="http://schemas.microsoft.com/office/drawing/2014/main" id="{6380158E-88A2-D57E-1C75-BDE31C16C06E}"/>
              </a:ext>
            </a:extLst>
          </p:cNvPr>
          <p:cNvSpPr/>
          <p:nvPr/>
        </p:nvSpPr>
        <p:spPr>
          <a:xfrm>
            <a:off x="189085" y="2722653"/>
            <a:ext cx="1284000" cy="485678"/>
          </a:xfrm>
          <a:prstGeom prst="wedgeRectCallout">
            <a:avLst/>
          </a:prstGeom>
          <a:solidFill>
            <a:schemeClr val="bg1"/>
          </a:solidFill>
          <a:ln>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r>
              <a:rPr kumimoji="1" lang="ja-JP" altLang="en-US" sz="1000" dirty="0"/>
              <a:t>建物の情報</a:t>
            </a:r>
            <a:endParaRPr kumimoji="1" lang="en-US" altLang="ja-JP" sz="1000" dirty="0"/>
          </a:p>
          <a:p>
            <a:pPr marL="285750" indent="-285750">
              <a:buFont typeface="Arial" panose="020B0604020202020204" pitchFamily="34" charset="0"/>
              <a:buChar char="•"/>
            </a:pPr>
            <a:r>
              <a:rPr kumimoji="1" lang="ja-JP" altLang="en-US" sz="1000" dirty="0"/>
              <a:t>高さ：</a:t>
            </a:r>
            <a:r>
              <a:rPr kumimoji="1" lang="en-US" altLang="ja-JP" sz="1000" dirty="0"/>
              <a:t>13.2m</a:t>
            </a:r>
          </a:p>
        </p:txBody>
      </p:sp>
    </p:spTree>
    <p:extLst>
      <p:ext uri="{BB962C8B-B14F-4D97-AF65-F5344CB8AC3E}">
        <p14:creationId xmlns:p14="http://schemas.microsoft.com/office/powerpoint/2010/main" val="3281310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ダイアグラム&#10;&#10;自動的に生成された説明">
            <a:extLst>
              <a:ext uri="{FF2B5EF4-FFF2-40B4-BE49-F238E27FC236}">
                <a16:creationId xmlns:a16="http://schemas.microsoft.com/office/drawing/2014/main" id="{7C401C55-F272-2C5C-0308-2BC52335F92D}"/>
              </a:ext>
            </a:extLst>
          </p:cNvPr>
          <p:cNvPicPr>
            <a:picLocks noChangeAspect="1"/>
          </p:cNvPicPr>
          <p:nvPr/>
        </p:nvPicPr>
        <p:blipFill>
          <a:blip r:embed="rId3"/>
          <a:stretch>
            <a:fillRect/>
          </a:stretch>
        </p:blipFill>
        <p:spPr>
          <a:xfrm>
            <a:off x="6172200" y="0"/>
            <a:ext cx="2971801" cy="1671638"/>
          </a:xfrm>
          <a:prstGeom prst="rect">
            <a:avLst/>
          </a:prstGeom>
        </p:spPr>
      </p:pic>
      <p:pic>
        <p:nvPicPr>
          <p:cNvPr id="71" name="図 70" descr="ダイアグラム&#10;&#10;自動的に生成された説明">
            <a:extLst>
              <a:ext uri="{FF2B5EF4-FFF2-40B4-BE49-F238E27FC236}">
                <a16:creationId xmlns:a16="http://schemas.microsoft.com/office/drawing/2014/main" id="{CC0540BB-201F-F82E-690C-DF4AC2899D46}"/>
              </a:ext>
            </a:extLst>
          </p:cNvPr>
          <p:cNvPicPr>
            <a:picLocks noChangeAspect="1"/>
          </p:cNvPicPr>
          <p:nvPr/>
        </p:nvPicPr>
        <p:blipFill>
          <a:blip r:embed="rId4"/>
          <a:stretch>
            <a:fillRect/>
          </a:stretch>
        </p:blipFill>
        <p:spPr>
          <a:xfrm>
            <a:off x="450751" y="3198067"/>
            <a:ext cx="1962772" cy="992631"/>
          </a:xfrm>
          <a:prstGeom prst="rect">
            <a:avLst/>
          </a:prstGeom>
        </p:spPr>
      </p:pic>
      <p:pic>
        <p:nvPicPr>
          <p:cNvPr id="60" name="図 59" descr="パソコンの画面&#10;&#10;中程度の精度で自動的に生成された説明">
            <a:extLst>
              <a:ext uri="{FF2B5EF4-FFF2-40B4-BE49-F238E27FC236}">
                <a16:creationId xmlns:a16="http://schemas.microsoft.com/office/drawing/2014/main" id="{26F6CC9E-A661-D695-7EE5-B70291E15CF0}"/>
              </a:ext>
            </a:extLst>
          </p:cNvPr>
          <p:cNvPicPr>
            <a:picLocks noChangeAspect="1"/>
          </p:cNvPicPr>
          <p:nvPr/>
        </p:nvPicPr>
        <p:blipFill>
          <a:blip r:embed="rId5"/>
          <a:stretch>
            <a:fillRect/>
          </a:stretch>
        </p:blipFill>
        <p:spPr>
          <a:xfrm>
            <a:off x="6731248" y="3198458"/>
            <a:ext cx="1962000" cy="992240"/>
          </a:xfrm>
          <a:prstGeom prst="rect">
            <a:avLst/>
          </a:prstGeom>
        </p:spPr>
      </p:pic>
      <p:sp>
        <p:nvSpPr>
          <p:cNvPr id="2" name="タイトル 1">
            <a:extLst>
              <a:ext uri="{FF2B5EF4-FFF2-40B4-BE49-F238E27FC236}">
                <a16:creationId xmlns:a16="http://schemas.microsoft.com/office/drawing/2014/main" id="{99829C99-CD85-9236-AD3A-B5EFC86B4FE2}"/>
              </a:ext>
            </a:extLst>
          </p:cNvPr>
          <p:cNvSpPr>
            <a:spLocks noGrp="1"/>
          </p:cNvSpPr>
          <p:nvPr>
            <p:ph type="title"/>
          </p:nvPr>
        </p:nvSpPr>
        <p:spPr/>
        <p:txBody>
          <a:bodyPr/>
          <a:lstStyle/>
          <a:p>
            <a:r>
              <a:rPr kumimoji="1" lang="en-US" altLang="ja-JP" dirty="0"/>
              <a:t>Procedural PLATEAU Flow</a:t>
            </a:r>
            <a:endParaRPr kumimoji="1" lang="ja-JP" altLang="en-US" dirty="0"/>
          </a:p>
        </p:txBody>
      </p:sp>
      <p:sp>
        <p:nvSpPr>
          <p:cNvPr id="3" name="コンテンツ プレースホルダー 2">
            <a:extLst>
              <a:ext uri="{FF2B5EF4-FFF2-40B4-BE49-F238E27FC236}">
                <a16:creationId xmlns:a16="http://schemas.microsoft.com/office/drawing/2014/main" id="{AB996F61-FFD4-D45E-361B-3526B855FBEB}"/>
              </a:ext>
            </a:extLst>
          </p:cNvPr>
          <p:cNvSpPr>
            <a:spLocks noGrp="1"/>
          </p:cNvSpPr>
          <p:nvPr>
            <p:ph idx="1"/>
          </p:nvPr>
        </p:nvSpPr>
        <p:spPr/>
        <p:txBody>
          <a:bodyPr/>
          <a:lstStyle/>
          <a:p>
            <a:r>
              <a:rPr kumimoji="1" lang="ja-JP" altLang="en-US" dirty="0"/>
              <a:t>ファサードの色（</a:t>
            </a:r>
            <a:r>
              <a:rPr kumimoji="1" lang="en-US" altLang="ja-JP" dirty="0"/>
              <a:t>Geometry Nodes</a:t>
            </a:r>
            <a:r>
              <a:rPr kumimoji="1" lang="ja-JP" altLang="en-US" dirty="0"/>
              <a:t>）</a:t>
            </a:r>
            <a:endParaRPr kumimoji="1" lang="en-US" altLang="ja-JP" dirty="0"/>
          </a:p>
          <a:p>
            <a:pPr lvl="1"/>
            <a:r>
              <a:rPr lang="en-US" altLang="ja-JP" dirty="0"/>
              <a:t>LOD1</a:t>
            </a:r>
            <a:r>
              <a:rPr lang="ja-JP" altLang="en-US" dirty="0"/>
              <a:t>の建物の高さから参照する</a:t>
            </a:r>
            <a:r>
              <a:rPr lang="en-US" altLang="ja-JP" dirty="0"/>
              <a:t>LUT</a:t>
            </a:r>
            <a:r>
              <a:rPr lang="ja-JP" altLang="en-US" dirty="0"/>
              <a:t>を選択</a:t>
            </a:r>
            <a:endParaRPr lang="en-US" altLang="ja-JP" dirty="0"/>
          </a:p>
          <a:p>
            <a:pPr lvl="2"/>
            <a:r>
              <a:rPr lang="en-US" altLang="ja-JP" dirty="0"/>
              <a:t>LUT</a:t>
            </a:r>
            <a:r>
              <a:rPr lang="ja-JP" altLang="en-US" dirty="0"/>
              <a:t>内の色ペアの選び方は乱数で調整</a:t>
            </a:r>
            <a:endParaRPr lang="en-US" altLang="ja-JP" dirty="0"/>
          </a:p>
          <a:p>
            <a:pPr lvl="1"/>
            <a:r>
              <a:rPr lang="ja-JP" altLang="en-US" dirty="0"/>
              <a:t>出力された色ペアをファサードのそれぞれの領域に割り当てる</a:t>
            </a:r>
            <a:endParaRPr lang="en-US" altLang="ja-JP" dirty="0"/>
          </a:p>
          <a:p>
            <a:pPr lvl="1"/>
            <a:endParaRPr lang="en-US" altLang="ja-JP" dirty="0"/>
          </a:p>
        </p:txBody>
      </p:sp>
      <p:sp>
        <p:nvSpPr>
          <p:cNvPr id="12" name="正方形/長方形 11">
            <a:extLst>
              <a:ext uri="{FF2B5EF4-FFF2-40B4-BE49-F238E27FC236}">
                <a16:creationId xmlns:a16="http://schemas.microsoft.com/office/drawing/2014/main" id="{AB97F26F-2D2F-00AE-754F-5E24269D91B0}"/>
              </a:ext>
            </a:extLst>
          </p:cNvPr>
          <p:cNvSpPr/>
          <p:nvPr/>
        </p:nvSpPr>
        <p:spPr>
          <a:xfrm>
            <a:off x="6333470" y="1181999"/>
            <a:ext cx="1838980" cy="294461"/>
          </a:xfrm>
          <a:prstGeom prst="rect">
            <a:avLst/>
          </a:prstGeom>
          <a:no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93" name="正方形/長方形 92">
            <a:extLst>
              <a:ext uri="{FF2B5EF4-FFF2-40B4-BE49-F238E27FC236}">
                <a16:creationId xmlns:a16="http://schemas.microsoft.com/office/drawing/2014/main" id="{5A2BF025-928E-561D-BF63-EABC17DCE24A}"/>
              </a:ext>
            </a:extLst>
          </p:cNvPr>
          <p:cNvSpPr/>
          <p:nvPr/>
        </p:nvSpPr>
        <p:spPr>
          <a:xfrm>
            <a:off x="3689799" y="2593693"/>
            <a:ext cx="1764403" cy="56922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kumimoji="1" lang="en-US" altLang="ja-JP" sz="1200" dirty="0"/>
              <a:t>~15m</a:t>
            </a:r>
            <a:r>
              <a:rPr kumimoji="1" lang="ja-JP" altLang="en-US" sz="1200" dirty="0"/>
              <a:t>未満の</a:t>
            </a:r>
            <a:r>
              <a:rPr kumimoji="1" lang="en-US" altLang="ja-JP" sz="1200" dirty="0"/>
              <a:t>LUT</a:t>
            </a:r>
          </a:p>
        </p:txBody>
      </p:sp>
      <p:sp>
        <p:nvSpPr>
          <p:cNvPr id="94" name="正方形/長方形 93">
            <a:extLst>
              <a:ext uri="{FF2B5EF4-FFF2-40B4-BE49-F238E27FC236}">
                <a16:creationId xmlns:a16="http://schemas.microsoft.com/office/drawing/2014/main" id="{C7F1195A-ACC1-249D-52DB-28D3C84DC6D2}"/>
              </a:ext>
            </a:extLst>
          </p:cNvPr>
          <p:cNvSpPr/>
          <p:nvPr/>
        </p:nvSpPr>
        <p:spPr>
          <a:xfrm>
            <a:off x="3689798" y="3412747"/>
            <a:ext cx="1764404" cy="56922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kumimoji="1" lang="en-US" altLang="ja-JP" sz="1200" dirty="0"/>
              <a:t>15m</a:t>
            </a:r>
            <a:r>
              <a:rPr kumimoji="1" lang="ja-JP" altLang="en-US" sz="1200" dirty="0"/>
              <a:t>以上</a:t>
            </a:r>
            <a:r>
              <a:rPr kumimoji="1" lang="en-US" altLang="ja-JP" sz="1200" dirty="0"/>
              <a:t>~30m</a:t>
            </a:r>
            <a:r>
              <a:rPr kumimoji="1" lang="ja-JP" altLang="en-US" sz="1200" dirty="0"/>
              <a:t>未満の</a:t>
            </a:r>
            <a:r>
              <a:rPr kumimoji="1" lang="en-US" altLang="ja-JP" sz="1200" dirty="0"/>
              <a:t>LUT</a:t>
            </a:r>
          </a:p>
        </p:txBody>
      </p:sp>
      <p:sp>
        <p:nvSpPr>
          <p:cNvPr id="95" name="正方形/長方形 94">
            <a:extLst>
              <a:ext uri="{FF2B5EF4-FFF2-40B4-BE49-F238E27FC236}">
                <a16:creationId xmlns:a16="http://schemas.microsoft.com/office/drawing/2014/main" id="{E67AC9CC-1512-84C6-44BB-CA466145E2DD}"/>
              </a:ext>
            </a:extLst>
          </p:cNvPr>
          <p:cNvSpPr/>
          <p:nvPr/>
        </p:nvSpPr>
        <p:spPr>
          <a:xfrm>
            <a:off x="3689797" y="4201733"/>
            <a:ext cx="1764405" cy="56922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kumimoji="1" lang="en-US" altLang="ja-JP" sz="1200" dirty="0"/>
              <a:t>30m</a:t>
            </a:r>
            <a:r>
              <a:rPr kumimoji="1" lang="ja-JP" altLang="en-US" sz="1200" dirty="0"/>
              <a:t>以上の</a:t>
            </a:r>
            <a:r>
              <a:rPr kumimoji="1" lang="en-US" altLang="ja-JP" sz="1200" dirty="0"/>
              <a:t>LUT</a:t>
            </a:r>
          </a:p>
        </p:txBody>
      </p:sp>
      <p:cxnSp>
        <p:nvCxnSpPr>
          <p:cNvPr id="20" name="直線矢印コネクタ 19">
            <a:extLst>
              <a:ext uri="{FF2B5EF4-FFF2-40B4-BE49-F238E27FC236}">
                <a16:creationId xmlns:a16="http://schemas.microsoft.com/office/drawing/2014/main" id="{12B64000-CF72-5267-136B-A8A9E8D85EFC}"/>
              </a:ext>
            </a:extLst>
          </p:cNvPr>
          <p:cNvCxnSpPr>
            <a:cxnSpLocks/>
            <a:endCxn id="94" idx="1"/>
          </p:cNvCxnSpPr>
          <p:nvPr/>
        </p:nvCxnSpPr>
        <p:spPr>
          <a:xfrm flipV="1">
            <a:off x="2413524" y="3697357"/>
            <a:ext cx="1276274" cy="1245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28" name="吹き出し: 四角形 27">
            <a:extLst>
              <a:ext uri="{FF2B5EF4-FFF2-40B4-BE49-F238E27FC236}">
                <a16:creationId xmlns:a16="http://schemas.microsoft.com/office/drawing/2014/main" id="{150B8F72-4D75-CFF1-CB09-36A0C5F3C5AE}"/>
              </a:ext>
            </a:extLst>
          </p:cNvPr>
          <p:cNvSpPr/>
          <p:nvPr/>
        </p:nvSpPr>
        <p:spPr>
          <a:xfrm>
            <a:off x="1110574" y="2604436"/>
            <a:ext cx="1629644" cy="569219"/>
          </a:xfrm>
          <a:prstGeom prst="wedgeRectCallout">
            <a:avLst/>
          </a:prstGeom>
          <a:solidFill>
            <a:schemeClr val="bg1"/>
          </a:solidFill>
          <a:ln>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r>
              <a:rPr kumimoji="1" lang="ja-JP" altLang="en-US" sz="1000" dirty="0"/>
              <a:t>建物の情報</a:t>
            </a:r>
            <a:endParaRPr kumimoji="1" lang="en-US" altLang="ja-JP" sz="1000" dirty="0"/>
          </a:p>
          <a:p>
            <a:pPr marL="285750" indent="-285750">
              <a:buFont typeface="Arial" panose="020B0604020202020204" pitchFamily="34" charset="0"/>
              <a:buChar char="•"/>
            </a:pPr>
            <a:r>
              <a:rPr kumimoji="1" lang="ja-JP" altLang="en-US" sz="1000" dirty="0"/>
              <a:t>高さ：</a:t>
            </a:r>
            <a:r>
              <a:rPr kumimoji="1" lang="en-US" altLang="ja-JP" sz="1000" dirty="0"/>
              <a:t>9.18m</a:t>
            </a:r>
          </a:p>
          <a:p>
            <a:pPr marL="285750" indent="-285750">
              <a:buFont typeface="Arial" panose="020B0604020202020204" pitchFamily="34" charset="0"/>
              <a:buChar char="•"/>
            </a:pPr>
            <a:r>
              <a:rPr kumimoji="1" lang="ja-JP" altLang="en-US" sz="1000" dirty="0"/>
              <a:t>建物の平均点</a:t>
            </a:r>
            <a:endParaRPr kumimoji="1" lang="en-US" altLang="ja-JP" sz="1000" dirty="0"/>
          </a:p>
        </p:txBody>
      </p:sp>
      <p:cxnSp>
        <p:nvCxnSpPr>
          <p:cNvPr id="30" name="コネクタ: カギ線 29">
            <a:extLst>
              <a:ext uri="{FF2B5EF4-FFF2-40B4-BE49-F238E27FC236}">
                <a16:creationId xmlns:a16="http://schemas.microsoft.com/office/drawing/2014/main" id="{B823824D-39E8-6016-1E83-29D757C7F563}"/>
              </a:ext>
            </a:extLst>
          </p:cNvPr>
          <p:cNvCxnSpPr>
            <a:cxnSpLocks/>
            <a:stCxn id="93" idx="3"/>
            <a:endCxn id="60" idx="1"/>
          </p:cNvCxnSpPr>
          <p:nvPr/>
        </p:nvCxnSpPr>
        <p:spPr>
          <a:xfrm>
            <a:off x="5454202" y="2878303"/>
            <a:ext cx="1277046" cy="816275"/>
          </a:xfrm>
          <a:prstGeom prst="bentConnector3">
            <a:avLst>
              <a:gd name="adj1" fmla="val 50000"/>
            </a:avLst>
          </a:prstGeom>
          <a:ln w="28575">
            <a:tailEnd type="triangle"/>
          </a:ln>
        </p:spPr>
        <p:style>
          <a:lnRef idx="1">
            <a:schemeClr val="dk1"/>
          </a:lnRef>
          <a:fillRef idx="0">
            <a:schemeClr val="dk1"/>
          </a:fillRef>
          <a:effectRef idx="0">
            <a:schemeClr val="dk1"/>
          </a:effectRef>
          <a:fontRef idx="minor">
            <a:schemeClr val="tx1"/>
          </a:fontRef>
        </p:style>
      </p:cxnSp>
      <p:cxnSp>
        <p:nvCxnSpPr>
          <p:cNvPr id="33" name="直線矢印コネクタ 32">
            <a:extLst>
              <a:ext uri="{FF2B5EF4-FFF2-40B4-BE49-F238E27FC236}">
                <a16:creationId xmlns:a16="http://schemas.microsoft.com/office/drawing/2014/main" id="{901BCCED-570E-C456-6033-99C9480F553C}"/>
              </a:ext>
            </a:extLst>
          </p:cNvPr>
          <p:cNvCxnSpPr>
            <a:cxnSpLocks/>
            <a:stCxn id="94" idx="3"/>
            <a:endCxn id="60" idx="1"/>
          </p:cNvCxnSpPr>
          <p:nvPr/>
        </p:nvCxnSpPr>
        <p:spPr>
          <a:xfrm flipV="1">
            <a:off x="5454202" y="3694578"/>
            <a:ext cx="1277046" cy="2779"/>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45" name="コネクタ: カギ線 44">
            <a:extLst>
              <a:ext uri="{FF2B5EF4-FFF2-40B4-BE49-F238E27FC236}">
                <a16:creationId xmlns:a16="http://schemas.microsoft.com/office/drawing/2014/main" id="{086D8DA2-7AC9-1C99-23A7-A7DE59B8F51B}"/>
              </a:ext>
            </a:extLst>
          </p:cNvPr>
          <p:cNvCxnSpPr>
            <a:cxnSpLocks/>
            <a:stCxn id="95" idx="3"/>
            <a:endCxn id="60" idx="1"/>
          </p:cNvCxnSpPr>
          <p:nvPr/>
        </p:nvCxnSpPr>
        <p:spPr>
          <a:xfrm flipV="1">
            <a:off x="5454202" y="3694578"/>
            <a:ext cx="1277046" cy="791765"/>
          </a:xfrm>
          <a:prstGeom prst="bentConnector3">
            <a:avLst>
              <a:gd name="adj1" fmla="val 50000"/>
            </a:avLst>
          </a:prstGeom>
          <a:ln w="28575">
            <a:tailEnd type="triangle"/>
          </a:ln>
        </p:spPr>
        <p:style>
          <a:lnRef idx="1">
            <a:schemeClr val="dk1"/>
          </a:lnRef>
          <a:fillRef idx="0">
            <a:schemeClr val="dk1"/>
          </a:fillRef>
          <a:effectRef idx="0">
            <a:schemeClr val="dk1"/>
          </a:effectRef>
          <a:fontRef idx="minor">
            <a:schemeClr val="tx1"/>
          </a:fontRef>
        </p:style>
      </p:cxnSp>
      <p:cxnSp>
        <p:nvCxnSpPr>
          <p:cNvPr id="48" name="コネクタ: カギ線 47">
            <a:extLst>
              <a:ext uri="{FF2B5EF4-FFF2-40B4-BE49-F238E27FC236}">
                <a16:creationId xmlns:a16="http://schemas.microsoft.com/office/drawing/2014/main" id="{A68EAA64-35E2-10A6-1E66-B6BED23308AE}"/>
              </a:ext>
            </a:extLst>
          </p:cNvPr>
          <p:cNvCxnSpPr>
            <a:cxnSpLocks/>
            <a:endCxn id="93" idx="1"/>
          </p:cNvCxnSpPr>
          <p:nvPr/>
        </p:nvCxnSpPr>
        <p:spPr>
          <a:xfrm flipV="1">
            <a:off x="2413524" y="2878303"/>
            <a:ext cx="1276275" cy="816471"/>
          </a:xfrm>
          <a:prstGeom prst="bentConnector3">
            <a:avLst>
              <a:gd name="adj1" fmla="val 50000"/>
            </a:avLst>
          </a:prstGeom>
          <a:ln w="28575">
            <a:tailEnd type="triangle"/>
          </a:ln>
        </p:spPr>
        <p:style>
          <a:lnRef idx="1">
            <a:schemeClr val="dk1"/>
          </a:lnRef>
          <a:fillRef idx="0">
            <a:schemeClr val="dk1"/>
          </a:fillRef>
          <a:effectRef idx="0">
            <a:schemeClr val="dk1"/>
          </a:effectRef>
          <a:fontRef idx="minor">
            <a:schemeClr val="tx1"/>
          </a:fontRef>
        </p:style>
      </p:cxnSp>
      <p:cxnSp>
        <p:nvCxnSpPr>
          <p:cNvPr id="51" name="コネクタ: カギ線 50">
            <a:extLst>
              <a:ext uri="{FF2B5EF4-FFF2-40B4-BE49-F238E27FC236}">
                <a16:creationId xmlns:a16="http://schemas.microsoft.com/office/drawing/2014/main" id="{77748E23-13B9-5AC4-5E4B-16E3EACD17DD}"/>
              </a:ext>
            </a:extLst>
          </p:cNvPr>
          <p:cNvCxnSpPr>
            <a:cxnSpLocks/>
            <a:stCxn id="71" idx="3"/>
            <a:endCxn id="95" idx="1"/>
          </p:cNvCxnSpPr>
          <p:nvPr/>
        </p:nvCxnSpPr>
        <p:spPr>
          <a:xfrm>
            <a:off x="2413523" y="3694383"/>
            <a:ext cx="1276274" cy="791960"/>
          </a:xfrm>
          <a:prstGeom prst="bentConnector3">
            <a:avLst>
              <a:gd name="adj1" fmla="val 50000"/>
            </a:avLst>
          </a:prstGeom>
          <a:ln w="28575">
            <a:tailEnd type="triangle"/>
          </a:ln>
        </p:spPr>
        <p:style>
          <a:lnRef idx="1">
            <a:schemeClr val="dk1"/>
          </a:lnRef>
          <a:fillRef idx="0">
            <a:schemeClr val="dk1"/>
          </a:fillRef>
          <a:effectRef idx="0">
            <a:schemeClr val="dk1"/>
          </a:effectRef>
          <a:fontRef idx="minor">
            <a:schemeClr val="tx1"/>
          </a:fontRef>
        </p:style>
      </p:cxnSp>
      <p:sp>
        <p:nvSpPr>
          <p:cNvPr id="58" name="テキスト ボックス 57">
            <a:extLst>
              <a:ext uri="{FF2B5EF4-FFF2-40B4-BE49-F238E27FC236}">
                <a16:creationId xmlns:a16="http://schemas.microsoft.com/office/drawing/2014/main" id="{DADAB9D1-591C-A4B8-663D-97AC2765D679}"/>
              </a:ext>
            </a:extLst>
          </p:cNvPr>
          <p:cNvSpPr txBox="1"/>
          <p:nvPr/>
        </p:nvSpPr>
        <p:spPr>
          <a:xfrm>
            <a:off x="7099882" y="4201733"/>
            <a:ext cx="1218283" cy="215444"/>
          </a:xfrm>
          <a:prstGeom prst="rect">
            <a:avLst/>
          </a:prstGeom>
          <a:noFill/>
        </p:spPr>
        <p:txBody>
          <a:bodyPr wrap="square" rtlCol="0">
            <a:spAutoFit/>
          </a:bodyPr>
          <a:lstStyle/>
          <a:p>
            <a:r>
              <a:rPr kumimoji="1" lang="ja-JP" altLang="en-US" sz="800" dirty="0"/>
              <a:t>ファサード（色付け）</a:t>
            </a:r>
          </a:p>
        </p:txBody>
      </p:sp>
      <p:sp>
        <p:nvSpPr>
          <p:cNvPr id="69" name="テキスト ボックス 68">
            <a:extLst>
              <a:ext uri="{FF2B5EF4-FFF2-40B4-BE49-F238E27FC236}">
                <a16:creationId xmlns:a16="http://schemas.microsoft.com/office/drawing/2014/main" id="{DB2BA1E3-63ED-934B-DADB-2C23E3F5FD8A}"/>
              </a:ext>
            </a:extLst>
          </p:cNvPr>
          <p:cNvSpPr txBox="1"/>
          <p:nvPr/>
        </p:nvSpPr>
        <p:spPr>
          <a:xfrm>
            <a:off x="825835" y="4201733"/>
            <a:ext cx="1209831" cy="215444"/>
          </a:xfrm>
          <a:prstGeom prst="rect">
            <a:avLst/>
          </a:prstGeom>
          <a:noFill/>
        </p:spPr>
        <p:txBody>
          <a:bodyPr wrap="square" rtlCol="0">
            <a:spAutoFit/>
          </a:bodyPr>
          <a:lstStyle/>
          <a:p>
            <a:r>
              <a:rPr kumimoji="1" lang="ja-JP" altLang="en-US" sz="800" dirty="0"/>
              <a:t>ファサード（色なし）</a:t>
            </a:r>
          </a:p>
        </p:txBody>
      </p:sp>
    </p:spTree>
    <p:extLst>
      <p:ext uri="{BB962C8B-B14F-4D97-AF65-F5344CB8AC3E}">
        <p14:creationId xmlns:p14="http://schemas.microsoft.com/office/powerpoint/2010/main" val="26356729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ダイアグラム&#10;&#10;自動的に生成された説明">
            <a:extLst>
              <a:ext uri="{FF2B5EF4-FFF2-40B4-BE49-F238E27FC236}">
                <a16:creationId xmlns:a16="http://schemas.microsoft.com/office/drawing/2014/main" id="{DA067E3D-E637-DB6D-464F-3F6B0B3C8257}"/>
              </a:ext>
            </a:extLst>
          </p:cNvPr>
          <p:cNvPicPr>
            <a:picLocks noChangeAspect="1"/>
          </p:cNvPicPr>
          <p:nvPr/>
        </p:nvPicPr>
        <p:blipFill>
          <a:blip r:embed="rId3"/>
          <a:stretch>
            <a:fillRect/>
          </a:stretch>
        </p:blipFill>
        <p:spPr>
          <a:xfrm>
            <a:off x="6172200" y="0"/>
            <a:ext cx="2971801" cy="1671638"/>
          </a:xfrm>
          <a:prstGeom prst="rect">
            <a:avLst/>
          </a:prstGeom>
        </p:spPr>
      </p:pic>
      <p:sp>
        <p:nvSpPr>
          <p:cNvPr id="2" name="タイトル 1">
            <a:extLst>
              <a:ext uri="{FF2B5EF4-FFF2-40B4-BE49-F238E27FC236}">
                <a16:creationId xmlns:a16="http://schemas.microsoft.com/office/drawing/2014/main" id="{A8F58CB1-510F-2A60-4201-70C38109E527}"/>
              </a:ext>
            </a:extLst>
          </p:cNvPr>
          <p:cNvSpPr>
            <a:spLocks noGrp="1"/>
          </p:cNvSpPr>
          <p:nvPr>
            <p:ph type="title"/>
          </p:nvPr>
        </p:nvSpPr>
        <p:spPr/>
        <p:txBody>
          <a:bodyPr/>
          <a:lstStyle/>
          <a:p>
            <a:r>
              <a:rPr kumimoji="1" lang="en-US" altLang="ja-JP" dirty="0"/>
              <a:t>Procedural PLATEAU Flow</a:t>
            </a:r>
            <a:endParaRPr kumimoji="1" lang="ja-JP" altLang="en-US" dirty="0"/>
          </a:p>
        </p:txBody>
      </p:sp>
      <p:sp>
        <p:nvSpPr>
          <p:cNvPr id="3" name="コンテンツ プレースホルダー 2">
            <a:extLst>
              <a:ext uri="{FF2B5EF4-FFF2-40B4-BE49-F238E27FC236}">
                <a16:creationId xmlns:a16="http://schemas.microsoft.com/office/drawing/2014/main" id="{AC2D960E-8F47-EE72-1FE0-4A85C0A28187}"/>
              </a:ext>
            </a:extLst>
          </p:cNvPr>
          <p:cNvSpPr>
            <a:spLocks noGrp="1"/>
          </p:cNvSpPr>
          <p:nvPr>
            <p:ph idx="1"/>
          </p:nvPr>
        </p:nvSpPr>
        <p:spPr/>
        <p:txBody>
          <a:bodyPr/>
          <a:lstStyle/>
          <a:p>
            <a:r>
              <a:rPr kumimoji="1" lang="en-US" altLang="ja-JP" dirty="0"/>
              <a:t>LOD1</a:t>
            </a:r>
            <a:r>
              <a:rPr kumimoji="1" lang="ja-JP" altLang="en-US" dirty="0"/>
              <a:t>の再構築</a:t>
            </a:r>
            <a:endParaRPr kumimoji="1" lang="en-US" altLang="ja-JP" dirty="0"/>
          </a:p>
          <a:p>
            <a:pPr marL="685800" lvl="1" indent="-342900">
              <a:buFont typeface="+mj-lt"/>
              <a:buAutoNum type="arabicPeriod"/>
            </a:pPr>
            <a:r>
              <a:rPr lang="ja-JP" altLang="en-US" dirty="0"/>
              <a:t>側面は元の</a:t>
            </a:r>
            <a:r>
              <a:rPr lang="en-US" altLang="ja-JP" dirty="0"/>
              <a:t>LOD1</a:t>
            </a:r>
            <a:r>
              <a:rPr lang="ja-JP" altLang="en-US" dirty="0"/>
              <a:t>の情報とファサードから作成</a:t>
            </a:r>
            <a:endParaRPr lang="en-US" altLang="ja-JP" dirty="0"/>
          </a:p>
          <a:p>
            <a:pPr marL="685800" lvl="1" indent="-342900">
              <a:buFont typeface="+mj-lt"/>
              <a:buAutoNum type="arabicPeriod"/>
            </a:pPr>
            <a:r>
              <a:rPr lang="ja-JP" altLang="en-US" dirty="0"/>
              <a:t>底面と上面は元の</a:t>
            </a:r>
            <a:r>
              <a:rPr lang="en-US" altLang="ja-JP" dirty="0"/>
              <a:t>LOD1</a:t>
            </a:r>
            <a:r>
              <a:rPr lang="ja-JP" altLang="en-US" dirty="0"/>
              <a:t>を使用</a:t>
            </a:r>
            <a:endParaRPr lang="en-US" altLang="ja-JP" dirty="0"/>
          </a:p>
          <a:p>
            <a:pPr marL="685800" lvl="1" indent="-342900">
              <a:buFont typeface="+mj-lt"/>
              <a:buAutoNum type="arabicPeriod"/>
            </a:pPr>
            <a:r>
              <a:rPr lang="ja-JP" altLang="en-US" dirty="0"/>
              <a:t>一定の条件</a:t>
            </a:r>
            <a:r>
              <a:rPr kumimoji="1" lang="ja-JP" altLang="en-US" dirty="0"/>
              <a:t>で単色のファサードを表示</a:t>
            </a:r>
            <a:endParaRPr kumimoji="1" lang="en-US" altLang="ja-JP" dirty="0"/>
          </a:p>
          <a:p>
            <a:pPr lvl="2"/>
            <a:endParaRPr kumimoji="1" lang="en-US" altLang="ja-JP" dirty="0"/>
          </a:p>
          <a:p>
            <a:pPr lvl="1"/>
            <a:endParaRPr kumimoji="1" lang="ja-JP" altLang="en-US" dirty="0"/>
          </a:p>
        </p:txBody>
      </p:sp>
      <p:sp>
        <p:nvSpPr>
          <p:cNvPr id="6" name="正方形/長方形 5">
            <a:extLst>
              <a:ext uri="{FF2B5EF4-FFF2-40B4-BE49-F238E27FC236}">
                <a16:creationId xmlns:a16="http://schemas.microsoft.com/office/drawing/2014/main" id="{A84490A9-389D-3AF0-D393-5410A7F5558C}"/>
              </a:ext>
            </a:extLst>
          </p:cNvPr>
          <p:cNvSpPr/>
          <p:nvPr/>
        </p:nvSpPr>
        <p:spPr>
          <a:xfrm>
            <a:off x="8213070" y="1176548"/>
            <a:ext cx="822980" cy="294461"/>
          </a:xfrm>
          <a:prstGeom prst="rect">
            <a:avLst/>
          </a:prstGeom>
          <a:no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Tree>
    <p:extLst>
      <p:ext uri="{BB962C8B-B14F-4D97-AF65-F5344CB8AC3E}">
        <p14:creationId xmlns:p14="http://schemas.microsoft.com/office/powerpoint/2010/main" val="1540241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ダイアグラム&#10;&#10;自動的に生成された説明">
            <a:extLst>
              <a:ext uri="{FF2B5EF4-FFF2-40B4-BE49-F238E27FC236}">
                <a16:creationId xmlns:a16="http://schemas.microsoft.com/office/drawing/2014/main" id="{35AC6D8A-3107-A6E0-5A54-991C645CC65E}"/>
              </a:ext>
            </a:extLst>
          </p:cNvPr>
          <p:cNvPicPr>
            <a:picLocks noChangeAspect="1"/>
          </p:cNvPicPr>
          <p:nvPr/>
        </p:nvPicPr>
        <p:blipFill>
          <a:blip r:embed="rId3"/>
          <a:stretch>
            <a:fillRect/>
          </a:stretch>
        </p:blipFill>
        <p:spPr>
          <a:xfrm>
            <a:off x="6172200" y="0"/>
            <a:ext cx="2971801" cy="1671638"/>
          </a:xfrm>
          <a:prstGeom prst="rect">
            <a:avLst/>
          </a:prstGeom>
        </p:spPr>
      </p:pic>
      <p:sp>
        <p:nvSpPr>
          <p:cNvPr id="2" name="タイトル 1">
            <a:extLst>
              <a:ext uri="{FF2B5EF4-FFF2-40B4-BE49-F238E27FC236}">
                <a16:creationId xmlns:a16="http://schemas.microsoft.com/office/drawing/2014/main" id="{A8F58CB1-510F-2A60-4201-70C38109E527}"/>
              </a:ext>
            </a:extLst>
          </p:cNvPr>
          <p:cNvSpPr>
            <a:spLocks noGrp="1"/>
          </p:cNvSpPr>
          <p:nvPr>
            <p:ph type="title"/>
          </p:nvPr>
        </p:nvSpPr>
        <p:spPr/>
        <p:txBody>
          <a:bodyPr/>
          <a:lstStyle/>
          <a:p>
            <a:r>
              <a:rPr kumimoji="1" lang="en-US" altLang="ja-JP" dirty="0"/>
              <a:t>Procedural PLATEAU Flow</a:t>
            </a:r>
            <a:endParaRPr kumimoji="1" lang="ja-JP" altLang="en-US" dirty="0"/>
          </a:p>
        </p:txBody>
      </p:sp>
      <p:sp>
        <p:nvSpPr>
          <p:cNvPr id="3" name="コンテンツ プレースホルダー 2">
            <a:extLst>
              <a:ext uri="{FF2B5EF4-FFF2-40B4-BE49-F238E27FC236}">
                <a16:creationId xmlns:a16="http://schemas.microsoft.com/office/drawing/2014/main" id="{AC2D960E-8F47-EE72-1FE0-4A85C0A28187}"/>
              </a:ext>
            </a:extLst>
          </p:cNvPr>
          <p:cNvSpPr>
            <a:spLocks noGrp="1"/>
          </p:cNvSpPr>
          <p:nvPr>
            <p:ph idx="1"/>
          </p:nvPr>
        </p:nvSpPr>
        <p:spPr/>
        <p:txBody>
          <a:bodyPr/>
          <a:lstStyle/>
          <a:p>
            <a:r>
              <a:rPr kumimoji="1" lang="en-US" altLang="ja-JP" dirty="0"/>
              <a:t>LOD1</a:t>
            </a:r>
            <a:r>
              <a:rPr kumimoji="1" lang="ja-JP" altLang="en-US" dirty="0"/>
              <a:t>の再構築</a:t>
            </a:r>
            <a:endParaRPr kumimoji="1" lang="en-US" altLang="ja-JP" dirty="0"/>
          </a:p>
          <a:p>
            <a:pPr marL="685800" lvl="1" indent="-342900">
              <a:buFont typeface="+mj-lt"/>
              <a:buAutoNum type="arabicPeriod"/>
            </a:pPr>
            <a:r>
              <a:rPr lang="ja-JP" altLang="en-US" dirty="0"/>
              <a:t>側面は元の</a:t>
            </a:r>
            <a:r>
              <a:rPr lang="en-US" altLang="ja-JP" dirty="0"/>
              <a:t>LOD1</a:t>
            </a:r>
            <a:r>
              <a:rPr lang="ja-JP" altLang="en-US" dirty="0"/>
              <a:t>の情報とファサードから作成</a:t>
            </a:r>
            <a:endParaRPr lang="en-US" altLang="ja-JP" dirty="0"/>
          </a:p>
          <a:p>
            <a:pPr marL="685800" lvl="1" indent="-342900">
              <a:buFont typeface="+mj-lt"/>
              <a:buAutoNum type="arabicPeriod"/>
            </a:pPr>
            <a:r>
              <a:rPr lang="ja-JP" altLang="en-US" dirty="0">
                <a:solidFill>
                  <a:schemeClr val="bg1">
                    <a:lumMod val="95000"/>
                  </a:schemeClr>
                </a:solidFill>
              </a:rPr>
              <a:t>底面と上面は元の</a:t>
            </a:r>
            <a:r>
              <a:rPr lang="en-US" altLang="ja-JP" dirty="0">
                <a:solidFill>
                  <a:schemeClr val="bg1">
                    <a:lumMod val="95000"/>
                  </a:schemeClr>
                </a:solidFill>
              </a:rPr>
              <a:t>LOD1</a:t>
            </a:r>
            <a:r>
              <a:rPr lang="ja-JP" altLang="en-US" dirty="0">
                <a:solidFill>
                  <a:schemeClr val="bg1">
                    <a:lumMod val="95000"/>
                  </a:schemeClr>
                </a:solidFill>
              </a:rPr>
              <a:t>を使用</a:t>
            </a:r>
            <a:endParaRPr lang="en-US" altLang="ja-JP" dirty="0">
              <a:solidFill>
                <a:schemeClr val="bg1">
                  <a:lumMod val="95000"/>
                </a:schemeClr>
              </a:solidFill>
            </a:endParaRPr>
          </a:p>
          <a:p>
            <a:pPr marL="685800" lvl="1" indent="-342900">
              <a:buFont typeface="+mj-lt"/>
              <a:buAutoNum type="arabicPeriod"/>
            </a:pPr>
            <a:r>
              <a:rPr lang="ja-JP" altLang="en-US" dirty="0">
                <a:solidFill>
                  <a:schemeClr val="bg1">
                    <a:lumMod val="95000"/>
                  </a:schemeClr>
                </a:solidFill>
              </a:rPr>
              <a:t>一定の条件</a:t>
            </a:r>
            <a:r>
              <a:rPr kumimoji="1" lang="ja-JP" altLang="en-US" dirty="0">
                <a:solidFill>
                  <a:schemeClr val="bg1">
                    <a:lumMod val="95000"/>
                  </a:schemeClr>
                </a:solidFill>
              </a:rPr>
              <a:t>で単色のファサードを表示</a:t>
            </a:r>
            <a:endParaRPr kumimoji="1" lang="en-US" altLang="ja-JP" dirty="0">
              <a:solidFill>
                <a:schemeClr val="bg1">
                  <a:lumMod val="95000"/>
                </a:schemeClr>
              </a:solidFill>
            </a:endParaRPr>
          </a:p>
          <a:p>
            <a:pPr lvl="1"/>
            <a:endParaRPr kumimoji="1" lang="ja-JP" altLang="en-US" dirty="0"/>
          </a:p>
        </p:txBody>
      </p:sp>
      <p:sp>
        <p:nvSpPr>
          <p:cNvPr id="6" name="正方形/長方形 5">
            <a:extLst>
              <a:ext uri="{FF2B5EF4-FFF2-40B4-BE49-F238E27FC236}">
                <a16:creationId xmlns:a16="http://schemas.microsoft.com/office/drawing/2014/main" id="{A84490A9-389D-3AF0-D393-5410A7F5558C}"/>
              </a:ext>
            </a:extLst>
          </p:cNvPr>
          <p:cNvSpPr/>
          <p:nvPr/>
        </p:nvSpPr>
        <p:spPr>
          <a:xfrm>
            <a:off x="8213070" y="1176548"/>
            <a:ext cx="822980" cy="294461"/>
          </a:xfrm>
          <a:prstGeom prst="rect">
            <a:avLst/>
          </a:prstGeom>
          <a:no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pic>
        <p:nvPicPr>
          <p:cNvPr id="21" name="図 20" descr="コンピューターのスクリーンショット&#10;&#10;自動的に生成された説明">
            <a:extLst>
              <a:ext uri="{FF2B5EF4-FFF2-40B4-BE49-F238E27FC236}">
                <a16:creationId xmlns:a16="http://schemas.microsoft.com/office/drawing/2014/main" id="{019CFA9E-0BE3-B7BA-379F-C43AE4C48F05}"/>
              </a:ext>
            </a:extLst>
          </p:cNvPr>
          <p:cNvPicPr>
            <a:picLocks noChangeAspect="1"/>
          </p:cNvPicPr>
          <p:nvPr/>
        </p:nvPicPr>
        <p:blipFill>
          <a:blip r:embed="rId4"/>
          <a:stretch>
            <a:fillRect/>
          </a:stretch>
        </p:blipFill>
        <p:spPr>
          <a:xfrm>
            <a:off x="457200" y="2571750"/>
            <a:ext cx="3426368" cy="1732814"/>
          </a:xfrm>
          <a:prstGeom prst="rect">
            <a:avLst/>
          </a:prstGeom>
        </p:spPr>
      </p:pic>
      <p:pic>
        <p:nvPicPr>
          <p:cNvPr id="23" name="図 22" descr="コンピューターのスクリーンショット&#10;&#10;中程度の精度で自動的に生成された説明">
            <a:extLst>
              <a:ext uri="{FF2B5EF4-FFF2-40B4-BE49-F238E27FC236}">
                <a16:creationId xmlns:a16="http://schemas.microsoft.com/office/drawing/2014/main" id="{DC84CE84-71D3-9D07-9677-98F33F41D880}"/>
              </a:ext>
            </a:extLst>
          </p:cNvPr>
          <p:cNvPicPr>
            <a:picLocks noChangeAspect="1"/>
          </p:cNvPicPr>
          <p:nvPr/>
        </p:nvPicPr>
        <p:blipFill>
          <a:blip r:embed="rId5"/>
          <a:stretch>
            <a:fillRect/>
          </a:stretch>
        </p:blipFill>
        <p:spPr>
          <a:xfrm>
            <a:off x="5260432" y="2576735"/>
            <a:ext cx="3426368" cy="1732814"/>
          </a:xfrm>
          <a:prstGeom prst="rect">
            <a:avLst/>
          </a:prstGeom>
        </p:spPr>
      </p:pic>
      <p:sp>
        <p:nvSpPr>
          <p:cNvPr id="30" name="矢印: 右 29">
            <a:extLst>
              <a:ext uri="{FF2B5EF4-FFF2-40B4-BE49-F238E27FC236}">
                <a16:creationId xmlns:a16="http://schemas.microsoft.com/office/drawing/2014/main" id="{4D09AD8A-EC49-26D1-3367-12C0C874D676}"/>
              </a:ext>
            </a:extLst>
          </p:cNvPr>
          <p:cNvSpPr/>
          <p:nvPr/>
        </p:nvSpPr>
        <p:spPr>
          <a:xfrm>
            <a:off x="4290772" y="3196857"/>
            <a:ext cx="562454" cy="482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a:extLst>
              <a:ext uri="{FF2B5EF4-FFF2-40B4-BE49-F238E27FC236}">
                <a16:creationId xmlns:a16="http://schemas.microsoft.com/office/drawing/2014/main" id="{4259CA51-AC2C-9CF7-AD81-3D5F3FADEA07}"/>
              </a:ext>
            </a:extLst>
          </p:cNvPr>
          <p:cNvSpPr txBox="1"/>
          <p:nvPr/>
        </p:nvSpPr>
        <p:spPr>
          <a:xfrm>
            <a:off x="1820621" y="4309549"/>
            <a:ext cx="699525" cy="215444"/>
          </a:xfrm>
          <a:prstGeom prst="rect">
            <a:avLst/>
          </a:prstGeom>
          <a:noFill/>
        </p:spPr>
        <p:txBody>
          <a:bodyPr wrap="square" rtlCol="0">
            <a:spAutoFit/>
          </a:bodyPr>
          <a:lstStyle/>
          <a:p>
            <a:r>
              <a:rPr kumimoji="1" lang="ja-JP" altLang="en-US" sz="800" dirty="0"/>
              <a:t>建物の情報</a:t>
            </a:r>
          </a:p>
        </p:txBody>
      </p:sp>
      <p:pic>
        <p:nvPicPr>
          <p:cNvPr id="33" name="図 32" descr="グラフィカル ユーザー インターフェイス, テキスト, アプリケーション&#10;&#10;自動的に生成された説明">
            <a:extLst>
              <a:ext uri="{FF2B5EF4-FFF2-40B4-BE49-F238E27FC236}">
                <a16:creationId xmlns:a16="http://schemas.microsoft.com/office/drawing/2014/main" id="{194BDB61-F4D3-C0CC-B8C1-301612A51625}"/>
              </a:ext>
            </a:extLst>
          </p:cNvPr>
          <p:cNvPicPr>
            <a:picLocks noChangeAspect="1"/>
          </p:cNvPicPr>
          <p:nvPr/>
        </p:nvPicPr>
        <p:blipFill>
          <a:blip r:embed="rId6"/>
          <a:stretch>
            <a:fillRect/>
          </a:stretch>
        </p:blipFill>
        <p:spPr>
          <a:xfrm>
            <a:off x="3937253" y="3971626"/>
            <a:ext cx="1269493" cy="642020"/>
          </a:xfrm>
          <a:prstGeom prst="rect">
            <a:avLst/>
          </a:prstGeom>
        </p:spPr>
      </p:pic>
      <p:sp>
        <p:nvSpPr>
          <p:cNvPr id="34" name="テキスト ボックス 33">
            <a:extLst>
              <a:ext uri="{FF2B5EF4-FFF2-40B4-BE49-F238E27FC236}">
                <a16:creationId xmlns:a16="http://schemas.microsoft.com/office/drawing/2014/main" id="{C37E6945-F38B-92FC-E300-477E75471CAC}"/>
              </a:ext>
            </a:extLst>
          </p:cNvPr>
          <p:cNvSpPr txBox="1"/>
          <p:nvPr/>
        </p:nvSpPr>
        <p:spPr>
          <a:xfrm>
            <a:off x="3970397" y="4611216"/>
            <a:ext cx="1203204" cy="215444"/>
          </a:xfrm>
          <a:prstGeom prst="rect">
            <a:avLst/>
          </a:prstGeom>
          <a:noFill/>
        </p:spPr>
        <p:txBody>
          <a:bodyPr wrap="square" rtlCol="0">
            <a:spAutoFit/>
          </a:bodyPr>
          <a:lstStyle/>
          <a:p>
            <a:r>
              <a:rPr kumimoji="1" lang="ja-JP" altLang="en-US" sz="800" dirty="0"/>
              <a:t>生成されたファサード</a:t>
            </a:r>
          </a:p>
        </p:txBody>
      </p:sp>
      <p:sp>
        <p:nvSpPr>
          <p:cNvPr id="35" name="テキスト ボックス 34">
            <a:extLst>
              <a:ext uri="{FF2B5EF4-FFF2-40B4-BE49-F238E27FC236}">
                <a16:creationId xmlns:a16="http://schemas.microsoft.com/office/drawing/2014/main" id="{C94F256C-5177-E91D-8F9F-3638C8BC16BD}"/>
              </a:ext>
            </a:extLst>
          </p:cNvPr>
          <p:cNvSpPr txBox="1"/>
          <p:nvPr/>
        </p:nvSpPr>
        <p:spPr>
          <a:xfrm>
            <a:off x="5895574" y="4309549"/>
            <a:ext cx="2156083" cy="215444"/>
          </a:xfrm>
          <a:prstGeom prst="rect">
            <a:avLst/>
          </a:prstGeom>
          <a:noFill/>
        </p:spPr>
        <p:txBody>
          <a:bodyPr wrap="square" rtlCol="0">
            <a:spAutoFit/>
          </a:bodyPr>
          <a:lstStyle/>
          <a:p>
            <a:r>
              <a:rPr kumimoji="1" lang="ja-JP" altLang="en-US" sz="800" dirty="0"/>
              <a:t>建物の情報を基にファサードを側面に配置</a:t>
            </a:r>
          </a:p>
        </p:txBody>
      </p:sp>
      <p:sp>
        <p:nvSpPr>
          <p:cNvPr id="37" name="正方形/長方形 36">
            <a:extLst>
              <a:ext uri="{FF2B5EF4-FFF2-40B4-BE49-F238E27FC236}">
                <a16:creationId xmlns:a16="http://schemas.microsoft.com/office/drawing/2014/main" id="{001AA3AF-404A-78EF-D89E-7524E280B5FC}"/>
              </a:ext>
            </a:extLst>
          </p:cNvPr>
          <p:cNvSpPr/>
          <p:nvPr/>
        </p:nvSpPr>
        <p:spPr>
          <a:xfrm>
            <a:off x="2590947" y="2381559"/>
            <a:ext cx="1624603" cy="815298"/>
          </a:xfrm>
          <a:prstGeom prst="rect">
            <a:avLst/>
          </a:prstGeom>
          <a:ln>
            <a:solidFill>
              <a:srgbClr val="6A6D70"/>
            </a:solidFill>
          </a:ln>
        </p:spPr>
        <p:style>
          <a:lnRef idx="2">
            <a:schemeClr val="dk1"/>
          </a:lnRef>
          <a:fillRef idx="1">
            <a:schemeClr val="lt1"/>
          </a:fillRef>
          <a:effectRef idx="0">
            <a:schemeClr val="dk1"/>
          </a:effectRef>
          <a:fontRef idx="minor">
            <a:schemeClr val="dk1"/>
          </a:fontRef>
        </p:style>
        <p:txBody>
          <a:bodyPr rtlCol="0" anchor="ctr"/>
          <a:lstStyle/>
          <a:p>
            <a:r>
              <a:rPr kumimoji="1" lang="ja-JP" altLang="en-US" sz="900" dirty="0">
                <a:solidFill>
                  <a:schemeClr val="tx1"/>
                </a:solidFill>
              </a:rPr>
              <a:t>建物の情報</a:t>
            </a:r>
            <a:endParaRPr kumimoji="1" lang="en-US" altLang="ja-JP" sz="900" dirty="0">
              <a:solidFill>
                <a:schemeClr val="tx1"/>
              </a:solidFill>
            </a:endParaRPr>
          </a:p>
          <a:p>
            <a:pPr marL="171450" indent="-171450">
              <a:buFont typeface="Arial" panose="020B0604020202020204" pitchFamily="34" charset="0"/>
              <a:buChar char="•"/>
            </a:pPr>
            <a:r>
              <a:rPr kumimoji="1" lang="ja-JP" altLang="en-US" sz="900" dirty="0">
                <a:solidFill>
                  <a:schemeClr val="tx1"/>
                </a:solidFill>
              </a:rPr>
              <a:t>高さ</a:t>
            </a:r>
          </a:p>
          <a:p>
            <a:pPr marL="171450" indent="-171450">
              <a:buFont typeface="Arial" panose="020B0604020202020204" pitchFamily="34" charset="0"/>
              <a:buChar char="•"/>
            </a:pPr>
            <a:r>
              <a:rPr kumimoji="1" lang="ja-JP" altLang="en-US" sz="900" dirty="0">
                <a:solidFill>
                  <a:schemeClr val="tx1"/>
                </a:solidFill>
              </a:rPr>
              <a:t>各側面の中点</a:t>
            </a:r>
          </a:p>
          <a:p>
            <a:pPr marL="171450" indent="-171450">
              <a:buFont typeface="Arial" panose="020B0604020202020204" pitchFamily="34" charset="0"/>
              <a:buChar char="•"/>
            </a:pPr>
            <a:r>
              <a:rPr kumimoji="1" lang="ja-JP" altLang="en-US" sz="900" dirty="0">
                <a:solidFill>
                  <a:schemeClr val="tx1"/>
                </a:solidFill>
              </a:rPr>
              <a:t>各側面の法線（逆方向）</a:t>
            </a:r>
          </a:p>
          <a:p>
            <a:pPr marL="171450" indent="-171450">
              <a:buFont typeface="Arial" panose="020B0604020202020204" pitchFamily="34" charset="0"/>
              <a:buChar char="•"/>
            </a:pPr>
            <a:r>
              <a:rPr kumimoji="1" lang="ja-JP" altLang="en-US" sz="900" dirty="0">
                <a:solidFill>
                  <a:schemeClr val="tx1"/>
                </a:solidFill>
              </a:rPr>
              <a:t>各側面の幅の長さ</a:t>
            </a:r>
          </a:p>
        </p:txBody>
      </p:sp>
    </p:spTree>
    <p:extLst>
      <p:ext uri="{BB962C8B-B14F-4D97-AF65-F5344CB8AC3E}">
        <p14:creationId xmlns:p14="http://schemas.microsoft.com/office/powerpoint/2010/main" val="36170136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ダイアグラム&#10;&#10;自動的に生成された説明">
            <a:extLst>
              <a:ext uri="{FF2B5EF4-FFF2-40B4-BE49-F238E27FC236}">
                <a16:creationId xmlns:a16="http://schemas.microsoft.com/office/drawing/2014/main" id="{8A2FB4BF-752C-712D-8485-8E077B7C76D4}"/>
              </a:ext>
            </a:extLst>
          </p:cNvPr>
          <p:cNvPicPr>
            <a:picLocks noChangeAspect="1"/>
          </p:cNvPicPr>
          <p:nvPr/>
        </p:nvPicPr>
        <p:blipFill>
          <a:blip r:embed="rId3"/>
          <a:stretch>
            <a:fillRect/>
          </a:stretch>
        </p:blipFill>
        <p:spPr>
          <a:xfrm>
            <a:off x="6172200" y="0"/>
            <a:ext cx="2971801" cy="1671638"/>
          </a:xfrm>
          <a:prstGeom prst="rect">
            <a:avLst/>
          </a:prstGeom>
        </p:spPr>
      </p:pic>
      <p:sp>
        <p:nvSpPr>
          <p:cNvPr id="2" name="タイトル 1">
            <a:extLst>
              <a:ext uri="{FF2B5EF4-FFF2-40B4-BE49-F238E27FC236}">
                <a16:creationId xmlns:a16="http://schemas.microsoft.com/office/drawing/2014/main" id="{A8F58CB1-510F-2A60-4201-70C38109E527}"/>
              </a:ext>
            </a:extLst>
          </p:cNvPr>
          <p:cNvSpPr>
            <a:spLocks noGrp="1"/>
          </p:cNvSpPr>
          <p:nvPr>
            <p:ph type="title"/>
          </p:nvPr>
        </p:nvSpPr>
        <p:spPr/>
        <p:txBody>
          <a:bodyPr/>
          <a:lstStyle/>
          <a:p>
            <a:r>
              <a:rPr kumimoji="1" lang="en-US" altLang="ja-JP" dirty="0"/>
              <a:t>Procedural PLATEAU Flow</a:t>
            </a:r>
            <a:endParaRPr kumimoji="1" lang="ja-JP" altLang="en-US" dirty="0"/>
          </a:p>
        </p:txBody>
      </p:sp>
      <p:sp>
        <p:nvSpPr>
          <p:cNvPr id="3" name="コンテンツ プレースホルダー 2">
            <a:extLst>
              <a:ext uri="{FF2B5EF4-FFF2-40B4-BE49-F238E27FC236}">
                <a16:creationId xmlns:a16="http://schemas.microsoft.com/office/drawing/2014/main" id="{AC2D960E-8F47-EE72-1FE0-4A85C0A28187}"/>
              </a:ext>
            </a:extLst>
          </p:cNvPr>
          <p:cNvSpPr>
            <a:spLocks noGrp="1"/>
          </p:cNvSpPr>
          <p:nvPr>
            <p:ph idx="1"/>
          </p:nvPr>
        </p:nvSpPr>
        <p:spPr/>
        <p:txBody>
          <a:bodyPr/>
          <a:lstStyle/>
          <a:p>
            <a:r>
              <a:rPr kumimoji="1" lang="en-US" altLang="ja-JP" dirty="0"/>
              <a:t>LOD1</a:t>
            </a:r>
            <a:r>
              <a:rPr kumimoji="1" lang="ja-JP" altLang="en-US" dirty="0"/>
              <a:t>の再構築</a:t>
            </a:r>
            <a:endParaRPr kumimoji="1" lang="en-US" altLang="ja-JP" dirty="0"/>
          </a:p>
          <a:p>
            <a:pPr marL="685800" lvl="1" indent="-342900">
              <a:buFont typeface="+mj-lt"/>
              <a:buAutoNum type="arabicPeriod"/>
            </a:pPr>
            <a:r>
              <a:rPr lang="ja-JP" altLang="en-US" dirty="0">
                <a:solidFill>
                  <a:schemeClr val="bg1">
                    <a:lumMod val="95000"/>
                  </a:schemeClr>
                </a:solidFill>
              </a:rPr>
              <a:t>側面は元の</a:t>
            </a:r>
            <a:r>
              <a:rPr lang="en-US" altLang="ja-JP" dirty="0">
                <a:solidFill>
                  <a:schemeClr val="bg1">
                    <a:lumMod val="95000"/>
                  </a:schemeClr>
                </a:solidFill>
              </a:rPr>
              <a:t>LOD1</a:t>
            </a:r>
            <a:r>
              <a:rPr lang="ja-JP" altLang="en-US" dirty="0">
                <a:solidFill>
                  <a:schemeClr val="bg1">
                    <a:lumMod val="95000"/>
                  </a:schemeClr>
                </a:solidFill>
              </a:rPr>
              <a:t>の情報とファサードから作成</a:t>
            </a:r>
            <a:endParaRPr lang="en-US" altLang="ja-JP" dirty="0">
              <a:solidFill>
                <a:schemeClr val="bg1">
                  <a:lumMod val="95000"/>
                </a:schemeClr>
              </a:solidFill>
            </a:endParaRPr>
          </a:p>
          <a:p>
            <a:pPr marL="685800" lvl="1" indent="-342900">
              <a:buFont typeface="+mj-lt"/>
              <a:buAutoNum type="arabicPeriod"/>
            </a:pPr>
            <a:r>
              <a:rPr lang="ja-JP" altLang="en-US" dirty="0"/>
              <a:t>底面と上面は元の</a:t>
            </a:r>
            <a:r>
              <a:rPr lang="en-US" altLang="ja-JP" dirty="0"/>
              <a:t>LOD1</a:t>
            </a:r>
            <a:r>
              <a:rPr lang="ja-JP" altLang="en-US" dirty="0"/>
              <a:t>を使用</a:t>
            </a:r>
            <a:endParaRPr lang="en-US" altLang="ja-JP" dirty="0"/>
          </a:p>
          <a:p>
            <a:pPr marL="685800" lvl="1" indent="-342900">
              <a:buFont typeface="+mj-lt"/>
              <a:buAutoNum type="arabicPeriod"/>
            </a:pPr>
            <a:r>
              <a:rPr lang="ja-JP" altLang="en-US" dirty="0">
                <a:solidFill>
                  <a:schemeClr val="bg1">
                    <a:lumMod val="95000"/>
                  </a:schemeClr>
                </a:solidFill>
              </a:rPr>
              <a:t>一定の条件</a:t>
            </a:r>
            <a:r>
              <a:rPr kumimoji="1" lang="ja-JP" altLang="en-US" dirty="0">
                <a:solidFill>
                  <a:schemeClr val="bg1">
                    <a:lumMod val="95000"/>
                  </a:schemeClr>
                </a:solidFill>
              </a:rPr>
              <a:t>で単色のファサードを表示</a:t>
            </a:r>
            <a:endParaRPr kumimoji="1" lang="en-US" altLang="ja-JP" dirty="0">
              <a:solidFill>
                <a:schemeClr val="bg1">
                  <a:lumMod val="95000"/>
                </a:schemeClr>
              </a:solidFill>
            </a:endParaRPr>
          </a:p>
          <a:p>
            <a:pPr lvl="1"/>
            <a:endParaRPr kumimoji="1" lang="ja-JP" altLang="en-US" dirty="0"/>
          </a:p>
        </p:txBody>
      </p:sp>
      <p:sp>
        <p:nvSpPr>
          <p:cNvPr id="6" name="正方形/長方形 5">
            <a:extLst>
              <a:ext uri="{FF2B5EF4-FFF2-40B4-BE49-F238E27FC236}">
                <a16:creationId xmlns:a16="http://schemas.microsoft.com/office/drawing/2014/main" id="{A84490A9-389D-3AF0-D393-5410A7F5558C}"/>
              </a:ext>
            </a:extLst>
          </p:cNvPr>
          <p:cNvSpPr/>
          <p:nvPr/>
        </p:nvSpPr>
        <p:spPr>
          <a:xfrm>
            <a:off x="8213070" y="1176548"/>
            <a:ext cx="822980" cy="294461"/>
          </a:xfrm>
          <a:prstGeom prst="rect">
            <a:avLst/>
          </a:prstGeom>
          <a:no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pic>
        <p:nvPicPr>
          <p:cNvPr id="15" name="図 14" descr="コンピューターのスクリーンショット&#10;&#10;中程度の精度で自動的に生成された説明">
            <a:extLst>
              <a:ext uri="{FF2B5EF4-FFF2-40B4-BE49-F238E27FC236}">
                <a16:creationId xmlns:a16="http://schemas.microsoft.com/office/drawing/2014/main" id="{A64D084F-EC0D-C746-8DB2-8F2046C3D0B2}"/>
              </a:ext>
            </a:extLst>
          </p:cNvPr>
          <p:cNvPicPr>
            <a:picLocks noChangeAspect="1"/>
          </p:cNvPicPr>
          <p:nvPr/>
        </p:nvPicPr>
        <p:blipFill>
          <a:blip r:embed="rId4"/>
          <a:stretch>
            <a:fillRect/>
          </a:stretch>
        </p:blipFill>
        <p:spPr>
          <a:xfrm>
            <a:off x="3388872" y="2384986"/>
            <a:ext cx="1930180" cy="976148"/>
          </a:xfrm>
          <a:prstGeom prst="rect">
            <a:avLst/>
          </a:prstGeom>
        </p:spPr>
      </p:pic>
      <p:pic>
        <p:nvPicPr>
          <p:cNvPr id="17" name="図 16" descr="コンピューターのスクリーンショット&#10;&#10;中程度の精度で自動的に生成された説明">
            <a:extLst>
              <a:ext uri="{FF2B5EF4-FFF2-40B4-BE49-F238E27FC236}">
                <a16:creationId xmlns:a16="http://schemas.microsoft.com/office/drawing/2014/main" id="{B9885152-1B9E-25D0-94CE-9D06CD2AF0E8}"/>
              </a:ext>
            </a:extLst>
          </p:cNvPr>
          <p:cNvPicPr>
            <a:picLocks noChangeAspect="1"/>
          </p:cNvPicPr>
          <p:nvPr/>
        </p:nvPicPr>
        <p:blipFill>
          <a:blip r:embed="rId5"/>
          <a:stretch>
            <a:fillRect/>
          </a:stretch>
        </p:blipFill>
        <p:spPr>
          <a:xfrm>
            <a:off x="899160" y="3606515"/>
            <a:ext cx="1930181" cy="976148"/>
          </a:xfrm>
          <a:prstGeom prst="rect">
            <a:avLst/>
          </a:prstGeom>
        </p:spPr>
      </p:pic>
      <p:pic>
        <p:nvPicPr>
          <p:cNvPr id="19" name="図 18" descr="ロゴ が含まれている画像&#10;&#10;自動的に生成された説明">
            <a:extLst>
              <a:ext uri="{FF2B5EF4-FFF2-40B4-BE49-F238E27FC236}">
                <a16:creationId xmlns:a16="http://schemas.microsoft.com/office/drawing/2014/main" id="{E080EF98-305C-6B45-5E80-40BC5334955F}"/>
              </a:ext>
            </a:extLst>
          </p:cNvPr>
          <p:cNvPicPr>
            <a:picLocks noChangeAspect="1"/>
          </p:cNvPicPr>
          <p:nvPr/>
        </p:nvPicPr>
        <p:blipFill>
          <a:blip r:embed="rId6"/>
          <a:stretch>
            <a:fillRect/>
          </a:stretch>
        </p:blipFill>
        <p:spPr>
          <a:xfrm>
            <a:off x="3388871" y="3606515"/>
            <a:ext cx="1930181" cy="976148"/>
          </a:xfrm>
          <a:prstGeom prst="rect">
            <a:avLst/>
          </a:prstGeom>
        </p:spPr>
      </p:pic>
      <p:pic>
        <p:nvPicPr>
          <p:cNvPr id="21" name="図 20" descr="コンピューターのスクリーンショット&#10;&#10;中程度の精度で自動的に生成された説明">
            <a:extLst>
              <a:ext uri="{FF2B5EF4-FFF2-40B4-BE49-F238E27FC236}">
                <a16:creationId xmlns:a16="http://schemas.microsoft.com/office/drawing/2014/main" id="{A91F759C-B13A-6516-89CA-F891D3A42292}"/>
              </a:ext>
            </a:extLst>
          </p:cNvPr>
          <p:cNvPicPr>
            <a:picLocks noChangeAspect="1"/>
          </p:cNvPicPr>
          <p:nvPr/>
        </p:nvPicPr>
        <p:blipFill>
          <a:blip r:embed="rId7"/>
          <a:stretch>
            <a:fillRect/>
          </a:stretch>
        </p:blipFill>
        <p:spPr>
          <a:xfrm>
            <a:off x="6441831" y="3118440"/>
            <a:ext cx="1930180" cy="976149"/>
          </a:xfrm>
          <a:prstGeom prst="rect">
            <a:avLst/>
          </a:prstGeom>
        </p:spPr>
      </p:pic>
      <p:cxnSp>
        <p:nvCxnSpPr>
          <p:cNvPr id="23" name="コネクタ: カギ線 22">
            <a:extLst>
              <a:ext uri="{FF2B5EF4-FFF2-40B4-BE49-F238E27FC236}">
                <a16:creationId xmlns:a16="http://schemas.microsoft.com/office/drawing/2014/main" id="{20E1F5B9-71DD-D1A0-BAEB-159424358902}"/>
              </a:ext>
            </a:extLst>
          </p:cNvPr>
          <p:cNvCxnSpPr>
            <a:cxnSpLocks/>
            <a:stCxn id="15" idx="3"/>
            <a:endCxn id="21" idx="1"/>
          </p:cNvCxnSpPr>
          <p:nvPr/>
        </p:nvCxnSpPr>
        <p:spPr>
          <a:xfrm>
            <a:off x="5319052" y="2873060"/>
            <a:ext cx="1122779" cy="733455"/>
          </a:xfrm>
          <a:prstGeom prst="bentConnector3">
            <a:avLst>
              <a:gd name="adj1" fmla="val 50000"/>
            </a:avLst>
          </a:prstGeom>
          <a:ln w="28575">
            <a:solidFill>
              <a:schemeClr val="accent1"/>
            </a:solidFill>
            <a:tailEnd type="triangle"/>
          </a:ln>
        </p:spPr>
        <p:style>
          <a:lnRef idx="1">
            <a:schemeClr val="dk1"/>
          </a:lnRef>
          <a:fillRef idx="0">
            <a:schemeClr val="dk1"/>
          </a:fillRef>
          <a:effectRef idx="0">
            <a:schemeClr val="dk1"/>
          </a:effectRef>
          <a:fontRef idx="minor">
            <a:schemeClr val="tx1"/>
          </a:fontRef>
        </p:style>
      </p:cxnSp>
      <p:sp>
        <p:nvSpPr>
          <p:cNvPr id="40" name="テキスト ボックス 39">
            <a:extLst>
              <a:ext uri="{FF2B5EF4-FFF2-40B4-BE49-F238E27FC236}">
                <a16:creationId xmlns:a16="http://schemas.microsoft.com/office/drawing/2014/main" id="{982159A8-9ACF-56F0-0982-902531FA8E5F}"/>
              </a:ext>
            </a:extLst>
          </p:cNvPr>
          <p:cNvSpPr txBox="1"/>
          <p:nvPr/>
        </p:nvSpPr>
        <p:spPr>
          <a:xfrm>
            <a:off x="4061831" y="3361134"/>
            <a:ext cx="584261" cy="215444"/>
          </a:xfrm>
          <a:prstGeom prst="rect">
            <a:avLst/>
          </a:prstGeom>
          <a:noFill/>
        </p:spPr>
        <p:txBody>
          <a:bodyPr wrap="square" rtlCol="0">
            <a:spAutoFit/>
          </a:bodyPr>
          <a:lstStyle/>
          <a:p>
            <a:r>
              <a:rPr kumimoji="1" lang="en-US" altLang="ja-JP" sz="800" dirty="0"/>
              <a:t>1</a:t>
            </a:r>
            <a:r>
              <a:rPr kumimoji="1" lang="ja-JP" altLang="en-US" sz="800" dirty="0"/>
              <a:t>の結果</a:t>
            </a:r>
          </a:p>
        </p:txBody>
      </p:sp>
      <p:sp>
        <p:nvSpPr>
          <p:cNvPr id="41" name="テキスト ボックス 40">
            <a:extLst>
              <a:ext uri="{FF2B5EF4-FFF2-40B4-BE49-F238E27FC236}">
                <a16:creationId xmlns:a16="http://schemas.microsoft.com/office/drawing/2014/main" id="{4163DAD4-A1C9-E920-CC1E-740E3901CA1C}"/>
              </a:ext>
            </a:extLst>
          </p:cNvPr>
          <p:cNvSpPr txBox="1"/>
          <p:nvPr/>
        </p:nvSpPr>
        <p:spPr>
          <a:xfrm>
            <a:off x="3388870" y="4592168"/>
            <a:ext cx="1930181" cy="215444"/>
          </a:xfrm>
          <a:prstGeom prst="rect">
            <a:avLst/>
          </a:prstGeom>
          <a:noFill/>
        </p:spPr>
        <p:txBody>
          <a:bodyPr wrap="square" rtlCol="0">
            <a:spAutoFit/>
          </a:bodyPr>
          <a:lstStyle/>
          <a:p>
            <a:r>
              <a:rPr kumimoji="1" lang="ja-JP" altLang="en-US" sz="800" dirty="0"/>
              <a:t>底面と上面を抜き出し＆壁の色を付与</a:t>
            </a:r>
          </a:p>
        </p:txBody>
      </p:sp>
      <p:sp>
        <p:nvSpPr>
          <p:cNvPr id="42" name="テキスト ボックス 41">
            <a:extLst>
              <a:ext uri="{FF2B5EF4-FFF2-40B4-BE49-F238E27FC236}">
                <a16:creationId xmlns:a16="http://schemas.microsoft.com/office/drawing/2014/main" id="{294FA0C9-80B2-3A44-7EF7-87BE28B5E1B0}"/>
              </a:ext>
            </a:extLst>
          </p:cNvPr>
          <p:cNvSpPr txBox="1"/>
          <p:nvPr/>
        </p:nvSpPr>
        <p:spPr>
          <a:xfrm>
            <a:off x="1273699" y="4592168"/>
            <a:ext cx="1181101" cy="215444"/>
          </a:xfrm>
          <a:prstGeom prst="rect">
            <a:avLst/>
          </a:prstGeom>
          <a:noFill/>
        </p:spPr>
        <p:txBody>
          <a:bodyPr wrap="square" rtlCol="0">
            <a:spAutoFit/>
          </a:bodyPr>
          <a:lstStyle/>
          <a:p>
            <a:r>
              <a:rPr kumimoji="1" lang="en-US" altLang="ja-JP" sz="800" dirty="0"/>
              <a:t>LOD1</a:t>
            </a:r>
            <a:r>
              <a:rPr kumimoji="1" lang="ja-JP" altLang="en-US" sz="800" dirty="0"/>
              <a:t>（オリジナル）</a:t>
            </a:r>
          </a:p>
        </p:txBody>
      </p:sp>
      <p:cxnSp>
        <p:nvCxnSpPr>
          <p:cNvPr id="43" name="直線矢印コネクタ 42">
            <a:extLst>
              <a:ext uri="{FF2B5EF4-FFF2-40B4-BE49-F238E27FC236}">
                <a16:creationId xmlns:a16="http://schemas.microsoft.com/office/drawing/2014/main" id="{1410516D-E4C3-290E-F724-272A30BD92A0}"/>
              </a:ext>
            </a:extLst>
          </p:cNvPr>
          <p:cNvCxnSpPr>
            <a:cxnSpLocks/>
            <a:stCxn id="17" idx="3"/>
            <a:endCxn id="19" idx="1"/>
          </p:cNvCxnSpPr>
          <p:nvPr/>
        </p:nvCxnSpPr>
        <p:spPr>
          <a:xfrm>
            <a:off x="2829341" y="4094589"/>
            <a:ext cx="559530" cy="0"/>
          </a:xfrm>
          <a:prstGeom prst="straightConnector1">
            <a:avLst/>
          </a:prstGeom>
          <a:ln w="28575">
            <a:solidFill>
              <a:schemeClr val="accent1"/>
            </a:solidFill>
            <a:tailEnd type="triangle"/>
          </a:ln>
        </p:spPr>
        <p:style>
          <a:lnRef idx="1">
            <a:schemeClr val="dk1"/>
          </a:lnRef>
          <a:fillRef idx="0">
            <a:schemeClr val="dk1"/>
          </a:fillRef>
          <a:effectRef idx="0">
            <a:schemeClr val="dk1"/>
          </a:effectRef>
          <a:fontRef idx="minor">
            <a:schemeClr val="tx1"/>
          </a:fontRef>
        </p:style>
      </p:cxnSp>
      <p:cxnSp>
        <p:nvCxnSpPr>
          <p:cNvPr id="46" name="コネクタ: カギ線 45">
            <a:extLst>
              <a:ext uri="{FF2B5EF4-FFF2-40B4-BE49-F238E27FC236}">
                <a16:creationId xmlns:a16="http://schemas.microsoft.com/office/drawing/2014/main" id="{F3BD0320-29C8-9807-6890-A14F6DF7F3FE}"/>
              </a:ext>
            </a:extLst>
          </p:cNvPr>
          <p:cNvCxnSpPr>
            <a:cxnSpLocks/>
            <a:stCxn id="19" idx="3"/>
            <a:endCxn id="21" idx="1"/>
          </p:cNvCxnSpPr>
          <p:nvPr/>
        </p:nvCxnSpPr>
        <p:spPr>
          <a:xfrm flipV="1">
            <a:off x="5319052" y="3606515"/>
            <a:ext cx="1122779" cy="488074"/>
          </a:xfrm>
          <a:prstGeom prst="bentConnector3">
            <a:avLst>
              <a:gd name="adj1" fmla="val 50000"/>
            </a:avLst>
          </a:prstGeom>
          <a:ln w="28575">
            <a:solidFill>
              <a:schemeClr val="accent1"/>
            </a:solidFill>
            <a:tailEnd type="triangle"/>
          </a:ln>
        </p:spPr>
        <p:style>
          <a:lnRef idx="1">
            <a:schemeClr val="dk1"/>
          </a:lnRef>
          <a:fillRef idx="0">
            <a:schemeClr val="dk1"/>
          </a:fillRef>
          <a:effectRef idx="0">
            <a:schemeClr val="dk1"/>
          </a:effectRef>
          <a:fontRef idx="minor">
            <a:schemeClr val="tx1"/>
          </a:fontRef>
        </p:style>
      </p:cxnSp>
      <p:sp>
        <p:nvSpPr>
          <p:cNvPr id="49" name="テキスト ボックス 48">
            <a:extLst>
              <a:ext uri="{FF2B5EF4-FFF2-40B4-BE49-F238E27FC236}">
                <a16:creationId xmlns:a16="http://schemas.microsoft.com/office/drawing/2014/main" id="{A1E4D4C1-AACD-A2D0-D035-E8B6A722C034}"/>
              </a:ext>
            </a:extLst>
          </p:cNvPr>
          <p:cNvSpPr txBox="1"/>
          <p:nvPr/>
        </p:nvSpPr>
        <p:spPr>
          <a:xfrm>
            <a:off x="6924235" y="4094589"/>
            <a:ext cx="964809" cy="215444"/>
          </a:xfrm>
          <a:prstGeom prst="rect">
            <a:avLst/>
          </a:prstGeom>
          <a:noFill/>
        </p:spPr>
        <p:txBody>
          <a:bodyPr wrap="square" rtlCol="0">
            <a:spAutoFit/>
          </a:bodyPr>
          <a:lstStyle/>
          <a:p>
            <a:r>
              <a:rPr kumimoji="1" lang="en-US" altLang="ja-JP" sz="800" dirty="0"/>
              <a:t>1</a:t>
            </a:r>
            <a:r>
              <a:rPr kumimoji="1" lang="ja-JP" altLang="en-US" sz="800" dirty="0"/>
              <a:t>の結果とマージ</a:t>
            </a:r>
          </a:p>
        </p:txBody>
      </p:sp>
    </p:spTree>
    <p:extLst>
      <p:ext uri="{BB962C8B-B14F-4D97-AF65-F5344CB8AC3E}">
        <p14:creationId xmlns:p14="http://schemas.microsoft.com/office/powerpoint/2010/main" val="40161822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A3FF04C-1267-470C-A85B-9C5849616634}"/>
              </a:ext>
            </a:extLst>
          </p:cNvPr>
          <p:cNvSpPr>
            <a:spLocks noGrp="1"/>
          </p:cNvSpPr>
          <p:nvPr>
            <p:ph type="title"/>
          </p:nvPr>
        </p:nvSpPr>
        <p:spPr/>
        <p:txBody>
          <a:bodyPr/>
          <a:lstStyle/>
          <a:p>
            <a:r>
              <a:rPr kumimoji="1" lang="ja-JP" altLang="en-US" dirty="0"/>
              <a:t>目次</a:t>
            </a:r>
          </a:p>
        </p:txBody>
      </p:sp>
      <p:sp>
        <p:nvSpPr>
          <p:cNvPr id="3" name="コンテンツ プレースホルダー 2">
            <a:extLst>
              <a:ext uri="{FF2B5EF4-FFF2-40B4-BE49-F238E27FC236}">
                <a16:creationId xmlns:a16="http://schemas.microsoft.com/office/drawing/2014/main" id="{11AD330E-AB97-A0A9-AED0-92489C2FAE4B}"/>
              </a:ext>
            </a:extLst>
          </p:cNvPr>
          <p:cNvSpPr>
            <a:spLocks noGrp="1"/>
          </p:cNvSpPr>
          <p:nvPr>
            <p:ph idx="1"/>
          </p:nvPr>
        </p:nvSpPr>
        <p:spPr/>
        <p:txBody>
          <a:bodyPr/>
          <a:lstStyle/>
          <a:p>
            <a:pPr marL="457200" indent="-457200">
              <a:buFont typeface="+mj-lt"/>
              <a:buAutoNum type="arabicPeriod"/>
            </a:pPr>
            <a:r>
              <a:rPr lang="en-US" altLang="ja-JP" dirty="0"/>
              <a:t>Project </a:t>
            </a:r>
            <a:r>
              <a:rPr kumimoji="1" lang="en-US" altLang="ja-JP" dirty="0"/>
              <a:t>PLATEAU</a:t>
            </a:r>
            <a:r>
              <a:rPr kumimoji="1" lang="ja-JP" altLang="en-US" dirty="0"/>
              <a:t>の紹介</a:t>
            </a:r>
            <a:endParaRPr kumimoji="1" lang="en-US" altLang="ja-JP" dirty="0"/>
          </a:p>
          <a:p>
            <a:pPr marL="457200" indent="-457200">
              <a:buFont typeface="+mj-lt"/>
              <a:buAutoNum type="arabicPeriod"/>
            </a:pPr>
            <a:r>
              <a:rPr kumimoji="1" lang="ja-JP" altLang="en-US" dirty="0">
                <a:solidFill>
                  <a:schemeClr val="bg1">
                    <a:lumMod val="95000"/>
                  </a:schemeClr>
                </a:solidFill>
              </a:rPr>
              <a:t>現状の課題と課題に対するアプローチ</a:t>
            </a:r>
            <a:endParaRPr kumimoji="1" lang="en-US" altLang="ja-JP" dirty="0">
              <a:solidFill>
                <a:schemeClr val="bg1">
                  <a:lumMod val="95000"/>
                </a:schemeClr>
              </a:solidFill>
            </a:endParaRPr>
          </a:p>
          <a:p>
            <a:pPr marL="457200" indent="-457200">
              <a:buFont typeface="+mj-lt"/>
              <a:buAutoNum type="arabicPeriod"/>
            </a:pPr>
            <a:r>
              <a:rPr lang="ja-JP" altLang="en-US" dirty="0">
                <a:solidFill>
                  <a:schemeClr val="bg1">
                    <a:lumMod val="95000"/>
                  </a:schemeClr>
                </a:solidFill>
              </a:rPr>
              <a:t>プロシージャルモデリングとは？</a:t>
            </a:r>
            <a:endParaRPr kumimoji="1" lang="en-US" altLang="ja-JP" dirty="0">
              <a:solidFill>
                <a:schemeClr val="bg1">
                  <a:lumMod val="95000"/>
                </a:schemeClr>
              </a:solidFill>
            </a:endParaRPr>
          </a:p>
          <a:p>
            <a:pPr marL="457200" indent="-457200">
              <a:buFont typeface="+mj-lt"/>
              <a:buAutoNum type="arabicPeriod"/>
            </a:pPr>
            <a:r>
              <a:rPr lang="en-US" altLang="ja-JP" dirty="0">
                <a:solidFill>
                  <a:schemeClr val="bg1">
                    <a:lumMod val="95000"/>
                  </a:schemeClr>
                </a:solidFill>
              </a:rPr>
              <a:t>Procedural PLATEAU</a:t>
            </a:r>
            <a:r>
              <a:rPr lang="ja-JP" altLang="en-US" dirty="0">
                <a:solidFill>
                  <a:schemeClr val="bg1">
                    <a:lumMod val="95000"/>
                  </a:schemeClr>
                </a:solidFill>
              </a:rPr>
              <a:t>の説明</a:t>
            </a:r>
            <a:endParaRPr lang="en-US" altLang="ja-JP" dirty="0">
              <a:solidFill>
                <a:schemeClr val="bg1">
                  <a:lumMod val="95000"/>
                </a:schemeClr>
              </a:solidFill>
            </a:endParaRPr>
          </a:p>
          <a:p>
            <a:pPr marL="457200" indent="-457200">
              <a:buFont typeface="+mj-lt"/>
              <a:buAutoNum type="arabicPeriod"/>
            </a:pPr>
            <a:r>
              <a:rPr lang="ja-JP" altLang="en-US" dirty="0">
                <a:solidFill>
                  <a:schemeClr val="bg1">
                    <a:lumMod val="95000"/>
                  </a:schemeClr>
                </a:solidFill>
              </a:rPr>
              <a:t>ファサードのベイクとテクスチャマッピング</a:t>
            </a:r>
            <a:endParaRPr lang="en-US" altLang="ja-JP" dirty="0">
              <a:solidFill>
                <a:schemeClr val="bg1">
                  <a:lumMod val="95000"/>
                </a:schemeClr>
              </a:solidFill>
            </a:endParaRPr>
          </a:p>
          <a:p>
            <a:pPr marL="457200" indent="-457200">
              <a:buFont typeface="+mj-lt"/>
              <a:buAutoNum type="arabicPeriod"/>
            </a:pPr>
            <a:r>
              <a:rPr lang="ja-JP" altLang="en-US" dirty="0">
                <a:solidFill>
                  <a:schemeClr val="bg1">
                    <a:lumMod val="95000"/>
                  </a:schemeClr>
                </a:solidFill>
              </a:rPr>
              <a:t>ゲームエンジン上でのパフォーマンス考慮点</a:t>
            </a:r>
            <a:endParaRPr lang="en-US" altLang="ja-JP" dirty="0">
              <a:solidFill>
                <a:schemeClr val="bg1">
                  <a:lumMod val="95000"/>
                </a:schemeClr>
              </a:solidFill>
            </a:endParaRPr>
          </a:p>
          <a:p>
            <a:pPr marL="457200" indent="-457200">
              <a:buFont typeface="+mj-lt"/>
              <a:buAutoNum type="arabicPeriod"/>
            </a:pPr>
            <a:r>
              <a:rPr lang="ja-JP" altLang="en-US" dirty="0">
                <a:solidFill>
                  <a:schemeClr val="bg1">
                    <a:lumMod val="95000"/>
                  </a:schemeClr>
                </a:solidFill>
              </a:rPr>
              <a:t>まとめ</a:t>
            </a:r>
            <a:endParaRPr lang="en-US" altLang="ja-JP" dirty="0">
              <a:solidFill>
                <a:schemeClr val="bg1">
                  <a:lumMod val="95000"/>
                </a:schemeClr>
              </a:solidFill>
            </a:endParaRPr>
          </a:p>
          <a:p>
            <a:pPr marL="457200" indent="-457200">
              <a:buFont typeface="+mj-lt"/>
              <a:buAutoNum type="arabicPeriod"/>
            </a:pPr>
            <a:endParaRPr lang="en-US" altLang="ja-JP" dirty="0"/>
          </a:p>
          <a:p>
            <a:pPr lvl="1"/>
            <a:endParaRPr kumimoji="1" lang="ja-JP" altLang="en-US" dirty="0"/>
          </a:p>
        </p:txBody>
      </p:sp>
    </p:spTree>
    <p:extLst>
      <p:ext uri="{BB962C8B-B14F-4D97-AF65-F5344CB8AC3E}">
        <p14:creationId xmlns:p14="http://schemas.microsoft.com/office/powerpoint/2010/main" val="12033330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ダイアグラム&#10;&#10;自動的に生成された説明">
            <a:extLst>
              <a:ext uri="{FF2B5EF4-FFF2-40B4-BE49-F238E27FC236}">
                <a16:creationId xmlns:a16="http://schemas.microsoft.com/office/drawing/2014/main" id="{336FD429-2830-19F3-8A03-5300150FC7E2}"/>
              </a:ext>
            </a:extLst>
          </p:cNvPr>
          <p:cNvPicPr>
            <a:picLocks noChangeAspect="1"/>
          </p:cNvPicPr>
          <p:nvPr/>
        </p:nvPicPr>
        <p:blipFill>
          <a:blip r:embed="rId3"/>
          <a:stretch>
            <a:fillRect/>
          </a:stretch>
        </p:blipFill>
        <p:spPr>
          <a:xfrm>
            <a:off x="6172200" y="0"/>
            <a:ext cx="2971801" cy="1671638"/>
          </a:xfrm>
          <a:prstGeom prst="rect">
            <a:avLst/>
          </a:prstGeom>
        </p:spPr>
      </p:pic>
      <p:pic>
        <p:nvPicPr>
          <p:cNvPr id="14" name="図 13" descr="コンピューターのスクリーンショット&#10;&#10;自動的に生成された説明">
            <a:extLst>
              <a:ext uri="{FF2B5EF4-FFF2-40B4-BE49-F238E27FC236}">
                <a16:creationId xmlns:a16="http://schemas.microsoft.com/office/drawing/2014/main" id="{0F2933E5-28ED-DB8C-9C0C-637BB091F5C2}"/>
              </a:ext>
            </a:extLst>
          </p:cNvPr>
          <p:cNvPicPr>
            <a:picLocks noChangeAspect="1"/>
          </p:cNvPicPr>
          <p:nvPr/>
        </p:nvPicPr>
        <p:blipFill>
          <a:blip r:embed="rId4"/>
          <a:stretch>
            <a:fillRect/>
          </a:stretch>
        </p:blipFill>
        <p:spPr>
          <a:xfrm>
            <a:off x="5260433" y="2576735"/>
            <a:ext cx="3426367" cy="1732814"/>
          </a:xfrm>
          <a:prstGeom prst="rect">
            <a:avLst/>
          </a:prstGeom>
        </p:spPr>
      </p:pic>
      <p:pic>
        <p:nvPicPr>
          <p:cNvPr id="8" name="図 7" descr="コンピューターのスクリーンショット&#10;&#10;中程度の精度で自動的に生成された説明">
            <a:extLst>
              <a:ext uri="{FF2B5EF4-FFF2-40B4-BE49-F238E27FC236}">
                <a16:creationId xmlns:a16="http://schemas.microsoft.com/office/drawing/2014/main" id="{43B9480A-E520-0D36-7489-88E0138E6C9D}"/>
              </a:ext>
            </a:extLst>
          </p:cNvPr>
          <p:cNvPicPr>
            <a:picLocks noChangeAspect="1"/>
          </p:cNvPicPr>
          <p:nvPr/>
        </p:nvPicPr>
        <p:blipFill>
          <a:blip r:embed="rId5"/>
          <a:stretch>
            <a:fillRect/>
          </a:stretch>
        </p:blipFill>
        <p:spPr>
          <a:xfrm>
            <a:off x="457203" y="2576735"/>
            <a:ext cx="3426365" cy="1732814"/>
          </a:xfrm>
          <a:prstGeom prst="rect">
            <a:avLst/>
          </a:prstGeom>
        </p:spPr>
      </p:pic>
      <p:sp>
        <p:nvSpPr>
          <p:cNvPr id="12" name="矢印: 右 11">
            <a:extLst>
              <a:ext uri="{FF2B5EF4-FFF2-40B4-BE49-F238E27FC236}">
                <a16:creationId xmlns:a16="http://schemas.microsoft.com/office/drawing/2014/main" id="{DF955E09-4A30-6A14-CA44-948F144AE25B}"/>
              </a:ext>
            </a:extLst>
          </p:cNvPr>
          <p:cNvSpPr/>
          <p:nvPr/>
        </p:nvSpPr>
        <p:spPr>
          <a:xfrm>
            <a:off x="4290772" y="3196857"/>
            <a:ext cx="562454" cy="482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A8F58CB1-510F-2A60-4201-70C38109E527}"/>
              </a:ext>
            </a:extLst>
          </p:cNvPr>
          <p:cNvSpPr>
            <a:spLocks noGrp="1"/>
          </p:cNvSpPr>
          <p:nvPr>
            <p:ph type="title"/>
          </p:nvPr>
        </p:nvSpPr>
        <p:spPr/>
        <p:txBody>
          <a:bodyPr/>
          <a:lstStyle/>
          <a:p>
            <a:r>
              <a:rPr kumimoji="1" lang="en-US" altLang="ja-JP" dirty="0"/>
              <a:t>Procedural PLATEAU Flow</a:t>
            </a:r>
            <a:endParaRPr kumimoji="1" lang="ja-JP" altLang="en-US" dirty="0"/>
          </a:p>
        </p:txBody>
      </p:sp>
      <p:sp>
        <p:nvSpPr>
          <p:cNvPr id="3" name="コンテンツ プレースホルダー 2">
            <a:extLst>
              <a:ext uri="{FF2B5EF4-FFF2-40B4-BE49-F238E27FC236}">
                <a16:creationId xmlns:a16="http://schemas.microsoft.com/office/drawing/2014/main" id="{AC2D960E-8F47-EE72-1FE0-4A85C0A28187}"/>
              </a:ext>
            </a:extLst>
          </p:cNvPr>
          <p:cNvSpPr>
            <a:spLocks noGrp="1"/>
          </p:cNvSpPr>
          <p:nvPr>
            <p:ph idx="1"/>
          </p:nvPr>
        </p:nvSpPr>
        <p:spPr/>
        <p:txBody>
          <a:bodyPr/>
          <a:lstStyle/>
          <a:p>
            <a:r>
              <a:rPr kumimoji="1" lang="en-US" altLang="ja-JP" dirty="0"/>
              <a:t>LOD1</a:t>
            </a:r>
            <a:r>
              <a:rPr kumimoji="1" lang="ja-JP" altLang="en-US" dirty="0"/>
              <a:t>の再構築</a:t>
            </a:r>
            <a:endParaRPr kumimoji="1" lang="en-US" altLang="ja-JP" dirty="0"/>
          </a:p>
          <a:p>
            <a:pPr marL="685800" lvl="1" indent="-342900">
              <a:buFont typeface="+mj-lt"/>
              <a:buAutoNum type="arabicPeriod"/>
            </a:pPr>
            <a:r>
              <a:rPr lang="ja-JP" altLang="en-US" dirty="0">
                <a:solidFill>
                  <a:schemeClr val="bg1">
                    <a:lumMod val="95000"/>
                  </a:schemeClr>
                </a:solidFill>
              </a:rPr>
              <a:t>側面は元の</a:t>
            </a:r>
            <a:r>
              <a:rPr lang="en-US" altLang="ja-JP" dirty="0">
                <a:solidFill>
                  <a:schemeClr val="bg1">
                    <a:lumMod val="95000"/>
                  </a:schemeClr>
                </a:solidFill>
              </a:rPr>
              <a:t>LOD1</a:t>
            </a:r>
            <a:r>
              <a:rPr lang="ja-JP" altLang="en-US" dirty="0">
                <a:solidFill>
                  <a:schemeClr val="bg1">
                    <a:lumMod val="95000"/>
                  </a:schemeClr>
                </a:solidFill>
              </a:rPr>
              <a:t>の情報とファサードから作成</a:t>
            </a:r>
            <a:endParaRPr lang="en-US" altLang="ja-JP" dirty="0">
              <a:solidFill>
                <a:schemeClr val="bg1">
                  <a:lumMod val="95000"/>
                </a:schemeClr>
              </a:solidFill>
            </a:endParaRPr>
          </a:p>
          <a:p>
            <a:pPr marL="685800" lvl="1" indent="-342900">
              <a:buFont typeface="+mj-lt"/>
              <a:buAutoNum type="arabicPeriod"/>
            </a:pPr>
            <a:r>
              <a:rPr lang="ja-JP" altLang="en-US" dirty="0">
                <a:solidFill>
                  <a:schemeClr val="bg1">
                    <a:lumMod val="95000"/>
                  </a:schemeClr>
                </a:solidFill>
              </a:rPr>
              <a:t>底面と上面は元の</a:t>
            </a:r>
            <a:r>
              <a:rPr lang="en-US" altLang="ja-JP" dirty="0">
                <a:solidFill>
                  <a:schemeClr val="bg1">
                    <a:lumMod val="95000"/>
                  </a:schemeClr>
                </a:solidFill>
              </a:rPr>
              <a:t>LOD1</a:t>
            </a:r>
            <a:r>
              <a:rPr lang="ja-JP" altLang="en-US" dirty="0">
                <a:solidFill>
                  <a:schemeClr val="bg1">
                    <a:lumMod val="95000"/>
                  </a:schemeClr>
                </a:solidFill>
              </a:rPr>
              <a:t>を使用</a:t>
            </a:r>
            <a:endParaRPr lang="en-US" altLang="ja-JP" dirty="0">
              <a:solidFill>
                <a:schemeClr val="bg1">
                  <a:lumMod val="95000"/>
                </a:schemeClr>
              </a:solidFill>
            </a:endParaRPr>
          </a:p>
          <a:p>
            <a:pPr marL="685800" lvl="1" indent="-342900">
              <a:buFont typeface="+mj-lt"/>
              <a:buAutoNum type="arabicPeriod"/>
            </a:pPr>
            <a:r>
              <a:rPr kumimoji="1" lang="ja-JP" altLang="en-US" dirty="0"/>
              <a:t>一定の条件で単色のファサードを表示</a:t>
            </a:r>
            <a:endParaRPr kumimoji="1" lang="en-US" altLang="ja-JP" dirty="0"/>
          </a:p>
          <a:p>
            <a:pPr lvl="2"/>
            <a:endParaRPr kumimoji="1" lang="en-US" altLang="ja-JP" dirty="0"/>
          </a:p>
          <a:p>
            <a:pPr lvl="1"/>
            <a:endParaRPr kumimoji="1" lang="ja-JP" altLang="en-US" dirty="0"/>
          </a:p>
        </p:txBody>
      </p:sp>
      <p:sp>
        <p:nvSpPr>
          <p:cNvPr id="6" name="正方形/長方形 5">
            <a:extLst>
              <a:ext uri="{FF2B5EF4-FFF2-40B4-BE49-F238E27FC236}">
                <a16:creationId xmlns:a16="http://schemas.microsoft.com/office/drawing/2014/main" id="{A84490A9-389D-3AF0-D393-5410A7F5558C}"/>
              </a:ext>
            </a:extLst>
          </p:cNvPr>
          <p:cNvSpPr/>
          <p:nvPr/>
        </p:nvSpPr>
        <p:spPr>
          <a:xfrm>
            <a:off x="8213070" y="1176548"/>
            <a:ext cx="822980" cy="294461"/>
          </a:xfrm>
          <a:prstGeom prst="rect">
            <a:avLst/>
          </a:prstGeom>
          <a:no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6D86A5DB-2867-B013-0887-86F393100CAC}"/>
              </a:ext>
            </a:extLst>
          </p:cNvPr>
          <p:cNvSpPr txBox="1"/>
          <p:nvPr/>
        </p:nvSpPr>
        <p:spPr>
          <a:xfrm>
            <a:off x="1891975" y="4309549"/>
            <a:ext cx="556819" cy="215444"/>
          </a:xfrm>
          <a:prstGeom prst="rect">
            <a:avLst/>
          </a:prstGeom>
          <a:noFill/>
        </p:spPr>
        <p:txBody>
          <a:bodyPr wrap="square" rtlCol="0">
            <a:spAutoFit/>
          </a:bodyPr>
          <a:lstStyle/>
          <a:p>
            <a:r>
              <a:rPr kumimoji="1" lang="en-US" altLang="ja-JP" sz="800" dirty="0"/>
              <a:t>2</a:t>
            </a:r>
            <a:r>
              <a:rPr kumimoji="1" lang="ja-JP" altLang="en-US" sz="800" dirty="0"/>
              <a:t>の結果</a:t>
            </a:r>
          </a:p>
        </p:txBody>
      </p:sp>
      <p:sp>
        <p:nvSpPr>
          <p:cNvPr id="16" name="テキスト ボックス 15">
            <a:extLst>
              <a:ext uri="{FF2B5EF4-FFF2-40B4-BE49-F238E27FC236}">
                <a16:creationId xmlns:a16="http://schemas.microsoft.com/office/drawing/2014/main" id="{3F6459CB-CB72-530B-1710-1F584B11B7E0}"/>
              </a:ext>
            </a:extLst>
          </p:cNvPr>
          <p:cNvSpPr txBox="1"/>
          <p:nvPr/>
        </p:nvSpPr>
        <p:spPr>
          <a:xfrm>
            <a:off x="6008533" y="4309549"/>
            <a:ext cx="1930166" cy="215444"/>
          </a:xfrm>
          <a:prstGeom prst="rect">
            <a:avLst/>
          </a:prstGeom>
          <a:noFill/>
        </p:spPr>
        <p:txBody>
          <a:bodyPr wrap="square" rtlCol="0">
            <a:spAutoFit/>
          </a:bodyPr>
          <a:lstStyle/>
          <a:p>
            <a:r>
              <a:rPr kumimoji="1" lang="ja-JP" altLang="en-US" sz="800" dirty="0"/>
              <a:t>一定の条件で単色のファサードを表示</a:t>
            </a:r>
          </a:p>
        </p:txBody>
      </p:sp>
      <p:sp>
        <p:nvSpPr>
          <p:cNvPr id="18" name="正方形/長方形 17">
            <a:extLst>
              <a:ext uri="{FF2B5EF4-FFF2-40B4-BE49-F238E27FC236}">
                <a16:creationId xmlns:a16="http://schemas.microsoft.com/office/drawing/2014/main" id="{F50C0249-7B2F-03DB-7934-9DDCE41FED20}"/>
              </a:ext>
            </a:extLst>
          </p:cNvPr>
          <p:cNvSpPr/>
          <p:nvPr/>
        </p:nvSpPr>
        <p:spPr>
          <a:xfrm>
            <a:off x="6734790" y="2280158"/>
            <a:ext cx="2319827" cy="456337"/>
          </a:xfrm>
          <a:prstGeom prst="rect">
            <a:avLst/>
          </a:prstGeom>
          <a:ln>
            <a:solidFill>
              <a:srgbClr val="6A6D70"/>
            </a:solidFill>
          </a:ln>
        </p:spPr>
        <p:style>
          <a:lnRef idx="2">
            <a:schemeClr val="dk1"/>
          </a:lnRef>
          <a:fillRef idx="1">
            <a:schemeClr val="lt1"/>
          </a:fillRef>
          <a:effectRef idx="0">
            <a:schemeClr val="dk1"/>
          </a:effectRef>
          <a:fontRef idx="minor">
            <a:schemeClr val="dk1"/>
          </a:fontRef>
        </p:style>
        <p:txBody>
          <a:bodyPr rtlCol="0" anchor="ctr"/>
          <a:lstStyle/>
          <a:p>
            <a:r>
              <a:rPr kumimoji="1" lang="ja-JP" altLang="en-US" sz="900" dirty="0">
                <a:solidFill>
                  <a:schemeClr val="tx1"/>
                </a:solidFill>
              </a:rPr>
              <a:t>一定の条件</a:t>
            </a:r>
            <a:endParaRPr kumimoji="1" lang="en-US" altLang="ja-JP" sz="900" dirty="0">
              <a:solidFill>
                <a:schemeClr val="tx1"/>
              </a:solidFill>
            </a:endParaRPr>
          </a:p>
          <a:p>
            <a:r>
              <a:rPr kumimoji="1" lang="ja-JP" altLang="en-US" sz="900" dirty="0">
                <a:solidFill>
                  <a:schemeClr val="tx1"/>
                </a:solidFill>
              </a:rPr>
              <a:t>「各側面の幅の長さ </a:t>
            </a:r>
            <a:r>
              <a:rPr kumimoji="1" lang="en-US" altLang="ja-JP" sz="900" dirty="0">
                <a:solidFill>
                  <a:schemeClr val="tx1"/>
                </a:solidFill>
              </a:rPr>
              <a:t>&lt; </a:t>
            </a:r>
            <a:r>
              <a:rPr kumimoji="1" lang="ja-JP" altLang="en-US" sz="900" dirty="0">
                <a:solidFill>
                  <a:schemeClr val="tx1"/>
                </a:solidFill>
              </a:rPr>
              <a:t>幅の平均の半分」</a:t>
            </a:r>
            <a:endParaRPr kumimoji="1" lang="en-US" altLang="ja-JP" sz="900" dirty="0">
              <a:solidFill>
                <a:schemeClr val="tx1"/>
              </a:solidFill>
            </a:endParaRPr>
          </a:p>
        </p:txBody>
      </p:sp>
    </p:spTree>
    <p:extLst>
      <p:ext uri="{BB962C8B-B14F-4D97-AF65-F5344CB8AC3E}">
        <p14:creationId xmlns:p14="http://schemas.microsoft.com/office/powerpoint/2010/main" val="5951008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屋内, テーブル, 写真, 本 が含まれている画像&#10;&#10;自動的に生成された説明">
            <a:extLst>
              <a:ext uri="{FF2B5EF4-FFF2-40B4-BE49-F238E27FC236}">
                <a16:creationId xmlns:a16="http://schemas.microsoft.com/office/drawing/2014/main" id="{ED85AB3F-C7BA-B232-A4B3-73BA42C2DA64}"/>
              </a:ext>
            </a:extLst>
          </p:cNvPr>
          <p:cNvPicPr>
            <a:picLocks noChangeAspect="1"/>
          </p:cNvPicPr>
          <p:nvPr/>
        </p:nvPicPr>
        <p:blipFill>
          <a:blip r:embed="rId3"/>
          <a:stretch>
            <a:fillRect/>
          </a:stretch>
        </p:blipFill>
        <p:spPr>
          <a:xfrm>
            <a:off x="788035" y="577850"/>
            <a:ext cx="7571200" cy="4258800"/>
          </a:xfrm>
          <a:prstGeom prst="rect">
            <a:avLst/>
          </a:prstGeom>
        </p:spPr>
      </p:pic>
      <p:sp>
        <p:nvSpPr>
          <p:cNvPr id="2" name="タイトル 1">
            <a:extLst>
              <a:ext uri="{FF2B5EF4-FFF2-40B4-BE49-F238E27FC236}">
                <a16:creationId xmlns:a16="http://schemas.microsoft.com/office/drawing/2014/main" id="{EE186B29-FE93-55AD-5B4A-C7C6D1F8908F}"/>
              </a:ext>
            </a:extLst>
          </p:cNvPr>
          <p:cNvSpPr>
            <a:spLocks noGrp="1"/>
          </p:cNvSpPr>
          <p:nvPr>
            <p:ph type="title"/>
          </p:nvPr>
        </p:nvSpPr>
        <p:spPr/>
        <p:txBody>
          <a:bodyPr/>
          <a:lstStyle/>
          <a:p>
            <a:r>
              <a:rPr lang="en-US" altLang="ja-JP" dirty="0"/>
              <a:t>LOD1</a:t>
            </a:r>
            <a:r>
              <a:rPr lang="ja-JP" altLang="en-US" dirty="0"/>
              <a:t>の比較（オリジナル）</a:t>
            </a:r>
            <a:endParaRPr kumimoji="1" lang="ja-JP" altLang="en-US" dirty="0"/>
          </a:p>
        </p:txBody>
      </p:sp>
    </p:spTree>
    <p:extLst>
      <p:ext uri="{BB962C8B-B14F-4D97-AF65-F5344CB8AC3E}">
        <p14:creationId xmlns:p14="http://schemas.microsoft.com/office/powerpoint/2010/main" val="15347329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屋内, テーブル, 部屋, 座る が含まれている画像&#10;&#10;自動的に生成された説明">
            <a:extLst>
              <a:ext uri="{FF2B5EF4-FFF2-40B4-BE49-F238E27FC236}">
                <a16:creationId xmlns:a16="http://schemas.microsoft.com/office/drawing/2014/main" id="{FF40F21E-A335-04C0-CDD7-829CF5B0CDF7}"/>
              </a:ext>
            </a:extLst>
          </p:cNvPr>
          <p:cNvPicPr>
            <a:picLocks noChangeAspect="1"/>
          </p:cNvPicPr>
          <p:nvPr/>
        </p:nvPicPr>
        <p:blipFill>
          <a:blip r:embed="rId3">
            <a:alphaModFix/>
          </a:blip>
          <a:stretch>
            <a:fillRect/>
          </a:stretch>
        </p:blipFill>
        <p:spPr>
          <a:xfrm>
            <a:off x="788035" y="577850"/>
            <a:ext cx="7570800" cy="4258574"/>
          </a:xfrm>
          <a:prstGeom prst="rect">
            <a:avLst/>
          </a:prstGeom>
        </p:spPr>
      </p:pic>
      <p:sp>
        <p:nvSpPr>
          <p:cNvPr id="2" name="タイトル 1">
            <a:extLst>
              <a:ext uri="{FF2B5EF4-FFF2-40B4-BE49-F238E27FC236}">
                <a16:creationId xmlns:a16="http://schemas.microsoft.com/office/drawing/2014/main" id="{EE186B29-FE93-55AD-5B4A-C7C6D1F8908F}"/>
              </a:ext>
            </a:extLst>
          </p:cNvPr>
          <p:cNvSpPr>
            <a:spLocks noGrp="1"/>
          </p:cNvSpPr>
          <p:nvPr>
            <p:ph type="title"/>
          </p:nvPr>
        </p:nvSpPr>
        <p:spPr/>
        <p:txBody>
          <a:bodyPr/>
          <a:lstStyle/>
          <a:p>
            <a:r>
              <a:rPr lang="en-US" altLang="ja-JP" dirty="0"/>
              <a:t>LOD1</a:t>
            </a:r>
            <a:r>
              <a:rPr lang="ja-JP" altLang="en-US" dirty="0"/>
              <a:t>の比較（再構成した</a:t>
            </a:r>
            <a:r>
              <a:rPr lang="en-US" altLang="ja-JP" dirty="0"/>
              <a:t>LOD1</a:t>
            </a:r>
            <a:r>
              <a:rPr lang="ja-JP" altLang="en-US" dirty="0"/>
              <a:t>）</a:t>
            </a:r>
            <a:endParaRPr kumimoji="1" lang="ja-JP" altLang="en-US" dirty="0"/>
          </a:p>
        </p:txBody>
      </p:sp>
    </p:spTree>
    <p:extLst>
      <p:ext uri="{BB962C8B-B14F-4D97-AF65-F5344CB8AC3E}">
        <p14:creationId xmlns:p14="http://schemas.microsoft.com/office/powerpoint/2010/main" val="24432607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屋内, テーブル, 部屋, 座る が含まれている画像&#10;&#10;自動的に生成された説明">
            <a:extLst>
              <a:ext uri="{FF2B5EF4-FFF2-40B4-BE49-F238E27FC236}">
                <a16:creationId xmlns:a16="http://schemas.microsoft.com/office/drawing/2014/main" id="{FF40F21E-A335-04C0-CDD7-829CF5B0CDF7}"/>
              </a:ext>
            </a:extLst>
          </p:cNvPr>
          <p:cNvPicPr>
            <a:picLocks noChangeAspect="1"/>
          </p:cNvPicPr>
          <p:nvPr/>
        </p:nvPicPr>
        <p:blipFill>
          <a:blip r:embed="rId3">
            <a:alphaModFix/>
          </a:blip>
          <a:stretch>
            <a:fillRect/>
          </a:stretch>
        </p:blipFill>
        <p:spPr>
          <a:xfrm>
            <a:off x="788035" y="577850"/>
            <a:ext cx="7567930" cy="4256960"/>
          </a:xfrm>
          <a:prstGeom prst="rect">
            <a:avLst/>
          </a:prstGeom>
        </p:spPr>
      </p:pic>
      <p:sp>
        <p:nvSpPr>
          <p:cNvPr id="2" name="タイトル 1">
            <a:extLst>
              <a:ext uri="{FF2B5EF4-FFF2-40B4-BE49-F238E27FC236}">
                <a16:creationId xmlns:a16="http://schemas.microsoft.com/office/drawing/2014/main" id="{EE186B29-FE93-55AD-5B4A-C7C6D1F8908F}"/>
              </a:ext>
            </a:extLst>
          </p:cNvPr>
          <p:cNvSpPr>
            <a:spLocks noGrp="1"/>
          </p:cNvSpPr>
          <p:nvPr>
            <p:ph type="title"/>
          </p:nvPr>
        </p:nvSpPr>
        <p:spPr/>
        <p:txBody>
          <a:bodyPr/>
          <a:lstStyle/>
          <a:p>
            <a:r>
              <a:rPr lang="en-US" altLang="ja-JP" dirty="0"/>
              <a:t>LOD1</a:t>
            </a:r>
            <a:r>
              <a:rPr lang="ja-JP" altLang="en-US" dirty="0"/>
              <a:t>の比較（両者）</a:t>
            </a:r>
            <a:endParaRPr kumimoji="1" lang="ja-JP" altLang="en-US" dirty="0"/>
          </a:p>
        </p:txBody>
      </p:sp>
      <p:pic>
        <p:nvPicPr>
          <p:cNvPr id="3" name="図 2" descr="屋内, テーブル, 写真, 本 が含まれている画像&#10;&#10;自動的に生成された説明">
            <a:extLst>
              <a:ext uri="{FF2B5EF4-FFF2-40B4-BE49-F238E27FC236}">
                <a16:creationId xmlns:a16="http://schemas.microsoft.com/office/drawing/2014/main" id="{7D45E947-A1B7-01E4-AE1F-B2F575DA7FC8}"/>
              </a:ext>
            </a:extLst>
          </p:cNvPr>
          <p:cNvPicPr>
            <a:picLocks noChangeAspect="1"/>
          </p:cNvPicPr>
          <p:nvPr/>
        </p:nvPicPr>
        <p:blipFill>
          <a:blip r:embed="rId4"/>
          <a:stretch>
            <a:fillRect/>
          </a:stretch>
        </p:blipFill>
        <p:spPr>
          <a:xfrm>
            <a:off x="788035" y="577850"/>
            <a:ext cx="7571200" cy="4258800"/>
          </a:xfrm>
          <a:prstGeom prst="rtTriangle">
            <a:avLst/>
          </a:prstGeom>
        </p:spPr>
      </p:pic>
    </p:spTree>
    <p:extLst>
      <p:ext uri="{BB962C8B-B14F-4D97-AF65-F5344CB8AC3E}">
        <p14:creationId xmlns:p14="http://schemas.microsoft.com/office/powerpoint/2010/main" val="344967646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A3FF04C-1267-470C-A85B-9C5849616634}"/>
              </a:ext>
            </a:extLst>
          </p:cNvPr>
          <p:cNvSpPr>
            <a:spLocks noGrp="1"/>
          </p:cNvSpPr>
          <p:nvPr>
            <p:ph type="title"/>
          </p:nvPr>
        </p:nvSpPr>
        <p:spPr/>
        <p:txBody>
          <a:bodyPr/>
          <a:lstStyle/>
          <a:p>
            <a:r>
              <a:rPr kumimoji="1" lang="ja-JP" altLang="en-US" dirty="0"/>
              <a:t>目次</a:t>
            </a:r>
          </a:p>
        </p:txBody>
      </p:sp>
      <p:sp>
        <p:nvSpPr>
          <p:cNvPr id="3" name="コンテンツ プレースホルダー 2">
            <a:extLst>
              <a:ext uri="{FF2B5EF4-FFF2-40B4-BE49-F238E27FC236}">
                <a16:creationId xmlns:a16="http://schemas.microsoft.com/office/drawing/2014/main" id="{11AD330E-AB97-A0A9-AED0-92489C2FAE4B}"/>
              </a:ext>
            </a:extLst>
          </p:cNvPr>
          <p:cNvSpPr>
            <a:spLocks noGrp="1"/>
          </p:cNvSpPr>
          <p:nvPr>
            <p:ph idx="1"/>
          </p:nvPr>
        </p:nvSpPr>
        <p:spPr/>
        <p:txBody>
          <a:bodyPr/>
          <a:lstStyle/>
          <a:p>
            <a:pPr marL="457200" indent="-457200">
              <a:buFont typeface="+mj-lt"/>
              <a:buAutoNum type="arabicPeriod"/>
            </a:pPr>
            <a:r>
              <a:rPr kumimoji="1" lang="en-US" altLang="ja-JP" dirty="0">
                <a:solidFill>
                  <a:schemeClr val="bg1">
                    <a:lumMod val="95000"/>
                  </a:schemeClr>
                </a:solidFill>
              </a:rPr>
              <a:t>PLATEAU</a:t>
            </a:r>
            <a:r>
              <a:rPr kumimoji="1" lang="ja-JP" altLang="en-US" dirty="0">
                <a:solidFill>
                  <a:schemeClr val="bg1">
                    <a:lumMod val="95000"/>
                  </a:schemeClr>
                </a:solidFill>
              </a:rPr>
              <a:t>の紹介</a:t>
            </a:r>
            <a:endParaRPr kumimoji="1" lang="en-US" altLang="ja-JP" dirty="0">
              <a:solidFill>
                <a:schemeClr val="bg1">
                  <a:lumMod val="95000"/>
                </a:schemeClr>
              </a:solidFill>
            </a:endParaRPr>
          </a:p>
          <a:p>
            <a:pPr marL="457200" indent="-457200">
              <a:buFont typeface="+mj-lt"/>
              <a:buAutoNum type="arabicPeriod"/>
            </a:pPr>
            <a:r>
              <a:rPr kumimoji="1" lang="ja-JP" altLang="en-US" dirty="0">
                <a:solidFill>
                  <a:schemeClr val="bg1">
                    <a:lumMod val="95000"/>
                  </a:schemeClr>
                </a:solidFill>
              </a:rPr>
              <a:t>現状の課題と課題に対するアプローチ</a:t>
            </a:r>
            <a:endParaRPr kumimoji="1" lang="en-US" altLang="ja-JP" dirty="0">
              <a:solidFill>
                <a:schemeClr val="bg1">
                  <a:lumMod val="95000"/>
                </a:schemeClr>
              </a:solidFill>
            </a:endParaRPr>
          </a:p>
          <a:p>
            <a:pPr marL="457200" indent="-457200">
              <a:buFont typeface="+mj-lt"/>
              <a:buAutoNum type="arabicPeriod"/>
            </a:pPr>
            <a:r>
              <a:rPr lang="ja-JP" altLang="en-US" dirty="0">
                <a:solidFill>
                  <a:schemeClr val="bg1">
                    <a:lumMod val="95000"/>
                  </a:schemeClr>
                </a:solidFill>
              </a:rPr>
              <a:t>プロシージャルモデリングとは？</a:t>
            </a:r>
            <a:endParaRPr kumimoji="1" lang="en-US" altLang="ja-JP" dirty="0">
              <a:solidFill>
                <a:schemeClr val="bg1">
                  <a:lumMod val="95000"/>
                </a:schemeClr>
              </a:solidFill>
            </a:endParaRPr>
          </a:p>
          <a:p>
            <a:pPr marL="457200" indent="-457200">
              <a:buFont typeface="+mj-lt"/>
              <a:buAutoNum type="arabicPeriod"/>
            </a:pPr>
            <a:r>
              <a:rPr lang="en-US" altLang="ja-JP" dirty="0">
                <a:solidFill>
                  <a:schemeClr val="bg1">
                    <a:lumMod val="95000"/>
                  </a:schemeClr>
                </a:solidFill>
              </a:rPr>
              <a:t>Procedural PLATEAU</a:t>
            </a:r>
            <a:r>
              <a:rPr lang="ja-JP" altLang="en-US" dirty="0">
                <a:solidFill>
                  <a:schemeClr val="bg1">
                    <a:lumMod val="95000"/>
                  </a:schemeClr>
                </a:solidFill>
              </a:rPr>
              <a:t>の説明</a:t>
            </a:r>
            <a:endParaRPr lang="en-US" altLang="ja-JP" dirty="0">
              <a:solidFill>
                <a:schemeClr val="bg1">
                  <a:lumMod val="95000"/>
                </a:schemeClr>
              </a:solidFill>
            </a:endParaRPr>
          </a:p>
          <a:p>
            <a:pPr marL="457200" indent="-457200">
              <a:buFont typeface="+mj-lt"/>
              <a:buAutoNum type="arabicPeriod"/>
            </a:pPr>
            <a:r>
              <a:rPr lang="en-US" altLang="ja-JP" dirty="0"/>
              <a:t>Blender</a:t>
            </a:r>
            <a:r>
              <a:rPr lang="ja-JP" altLang="en-US" dirty="0"/>
              <a:t>アドオンでの手続き自動化</a:t>
            </a:r>
            <a:endParaRPr lang="en-US" altLang="ja-JP" dirty="0"/>
          </a:p>
          <a:p>
            <a:pPr marL="757238" lvl="1" indent="-457200">
              <a:buFont typeface="+mj-lt"/>
              <a:buAutoNum type="arabicPeriod"/>
            </a:pPr>
            <a:r>
              <a:rPr lang="ja-JP" altLang="en-US" dirty="0">
                <a:solidFill>
                  <a:schemeClr val="bg1">
                    <a:lumMod val="95000"/>
                  </a:schemeClr>
                </a:solidFill>
              </a:rPr>
              <a:t>ファサードのベイク</a:t>
            </a:r>
            <a:endParaRPr lang="en-US" altLang="ja-JP" dirty="0">
              <a:solidFill>
                <a:schemeClr val="bg1">
                  <a:lumMod val="95000"/>
                </a:schemeClr>
              </a:solidFill>
            </a:endParaRPr>
          </a:p>
          <a:p>
            <a:pPr marL="757238" lvl="1" indent="-457200">
              <a:buFont typeface="+mj-lt"/>
              <a:buAutoNum type="arabicPeriod"/>
            </a:pPr>
            <a:r>
              <a:rPr lang="ja-JP" altLang="en-US" dirty="0">
                <a:solidFill>
                  <a:schemeClr val="bg1">
                    <a:lumMod val="95000"/>
                  </a:schemeClr>
                </a:solidFill>
              </a:rPr>
              <a:t>テクスチャマッピング</a:t>
            </a:r>
            <a:endParaRPr lang="en-US" altLang="ja-JP" dirty="0">
              <a:solidFill>
                <a:schemeClr val="bg1">
                  <a:lumMod val="95000"/>
                </a:schemeClr>
              </a:solidFill>
            </a:endParaRPr>
          </a:p>
          <a:p>
            <a:pPr marL="457200" indent="-457200">
              <a:buFont typeface="+mj-lt"/>
              <a:buAutoNum type="arabicPeriod"/>
            </a:pPr>
            <a:r>
              <a:rPr lang="ja-JP" altLang="en-US" dirty="0">
                <a:solidFill>
                  <a:schemeClr val="bg1">
                    <a:lumMod val="95000"/>
                  </a:schemeClr>
                </a:solidFill>
              </a:rPr>
              <a:t>ゲームエンジン上でのパフォーマンス考慮点</a:t>
            </a:r>
            <a:endParaRPr lang="en-US" altLang="ja-JP" dirty="0">
              <a:solidFill>
                <a:schemeClr val="bg1">
                  <a:lumMod val="95000"/>
                </a:schemeClr>
              </a:solidFill>
            </a:endParaRPr>
          </a:p>
          <a:p>
            <a:pPr marL="457200" indent="-457200">
              <a:buFont typeface="+mj-lt"/>
              <a:buAutoNum type="arabicPeriod"/>
            </a:pPr>
            <a:r>
              <a:rPr lang="ja-JP" altLang="en-US" dirty="0">
                <a:solidFill>
                  <a:schemeClr val="bg1">
                    <a:lumMod val="95000"/>
                  </a:schemeClr>
                </a:solidFill>
              </a:rPr>
              <a:t>まとめ</a:t>
            </a:r>
            <a:endParaRPr lang="en-US" altLang="ja-JP" dirty="0">
              <a:solidFill>
                <a:schemeClr val="bg1">
                  <a:lumMod val="95000"/>
                </a:schemeClr>
              </a:solidFill>
            </a:endParaRPr>
          </a:p>
          <a:p>
            <a:pPr marL="457200" indent="-457200">
              <a:buFont typeface="+mj-lt"/>
              <a:buAutoNum type="arabicPeriod"/>
            </a:pPr>
            <a:endParaRPr lang="en-US" altLang="ja-JP" dirty="0"/>
          </a:p>
          <a:p>
            <a:pPr lvl="1"/>
            <a:endParaRPr kumimoji="1" lang="ja-JP" altLang="en-US" dirty="0"/>
          </a:p>
        </p:txBody>
      </p:sp>
    </p:spTree>
    <p:extLst>
      <p:ext uri="{BB962C8B-B14F-4D97-AF65-F5344CB8AC3E}">
        <p14:creationId xmlns:p14="http://schemas.microsoft.com/office/powerpoint/2010/main" val="367615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AB2739D-18CD-11B7-2003-3EBB87AC93C1}"/>
              </a:ext>
            </a:extLst>
          </p:cNvPr>
          <p:cNvSpPr>
            <a:spLocks noGrp="1"/>
          </p:cNvSpPr>
          <p:nvPr>
            <p:ph type="title"/>
          </p:nvPr>
        </p:nvSpPr>
        <p:spPr/>
        <p:txBody>
          <a:bodyPr/>
          <a:lstStyle/>
          <a:p>
            <a:r>
              <a:rPr kumimoji="1" lang="en-US" altLang="ja-JP" dirty="0"/>
              <a:t>Blender</a:t>
            </a:r>
            <a:r>
              <a:rPr kumimoji="1" lang="ja-JP" altLang="en-US" dirty="0"/>
              <a:t>アドオンの開発経緯</a:t>
            </a:r>
          </a:p>
        </p:txBody>
      </p:sp>
      <p:sp>
        <p:nvSpPr>
          <p:cNvPr id="3" name="コンテンツ プレースホルダー 2">
            <a:extLst>
              <a:ext uri="{FF2B5EF4-FFF2-40B4-BE49-F238E27FC236}">
                <a16:creationId xmlns:a16="http://schemas.microsoft.com/office/drawing/2014/main" id="{D891DC6B-7CAF-0F12-C615-6FDE953E81F8}"/>
              </a:ext>
            </a:extLst>
          </p:cNvPr>
          <p:cNvSpPr>
            <a:spLocks noGrp="1"/>
          </p:cNvSpPr>
          <p:nvPr>
            <p:ph idx="1"/>
          </p:nvPr>
        </p:nvSpPr>
        <p:spPr/>
        <p:txBody>
          <a:bodyPr/>
          <a:lstStyle/>
          <a:p>
            <a:r>
              <a:rPr kumimoji="1" lang="ja-JP" altLang="en-US" dirty="0"/>
              <a:t>建物の数が多い</a:t>
            </a:r>
            <a:endParaRPr kumimoji="1" lang="en-US" altLang="ja-JP" dirty="0"/>
          </a:p>
          <a:p>
            <a:pPr lvl="1"/>
            <a:r>
              <a:rPr kumimoji="1" lang="ja-JP" altLang="en-US" dirty="0"/>
              <a:t>都市部では約</a:t>
            </a:r>
            <a:r>
              <a:rPr kumimoji="1" lang="en-US" altLang="ja-JP" dirty="0"/>
              <a:t>1km</a:t>
            </a:r>
            <a:r>
              <a:rPr kumimoji="1" lang="ja-JP" altLang="en-US" dirty="0"/>
              <a:t>四方に数千単位の建物がある</a:t>
            </a:r>
            <a:endParaRPr kumimoji="1" lang="en-US" altLang="ja-JP" dirty="0"/>
          </a:p>
          <a:p>
            <a:pPr lvl="1"/>
            <a:r>
              <a:rPr kumimoji="1" lang="ja-JP" altLang="en-US" dirty="0"/>
              <a:t>手動ですべての建物にテクスチャ付き</a:t>
            </a:r>
            <a:r>
              <a:rPr kumimoji="1" lang="en-US" altLang="ja-JP" dirty="0"/>
              <a:t>LOD1</a:t>
            </a:r>
            <a:r>
              <a:rPr kumimoji="1" lang="ja-JP" altLang="en-US" dirty="0"/>
              <a:t>を</a:t>
            </a:r>
            <a:r>
              <a:rPr lang="ja-JP" altLang="en-US" dirty="0"/>
              <a:t>作るのは困難</a:t>
            </a:r>
            <a:br>
              <a:rPr lang="en-US" altLang="ja-JP" dirty="0"/>
            </a:br>
            <a:r>
              <a:rPr lang="ja-JP" altLang="en-US" dirty="0"/>
              <a:t>→アドオンで自動化</a:t>
            </a:r>
            <a:endParaRPr kumimoji="1" lang="en-US" altLang="ja-JP" dirty="0"/>
          </a:p>
          <a:p>
            <a:pPr lvl="1"/>
            <a:endParaRPr kumimoji="1" lang="en-US" altLang="ja-JP" dirty="0"/>
          </a:p>
        </p:txBody>
      </p:sp>
      <p:pic>
        <p:nvPicPr>
          <p:cNvPr id="5" name="図 4" descr="座る, モニター, 回路, 画面 が含まれている画像&#10;&#10;自動的に生成された説明">
            <a:extLst>
              <a:ext uri="{FF2B5EF4-FFF2-40B4-BE49-F238E27FC236}">
                <a16:creationId xmlns:a16="http://schemas.microsoft.com/office/drawing/2014/main" id="{7B6AA3D2-41E1-4DEF-D4EF-B66E288D89E3}"/>
              </a:ext>
            </a:extLst>
          </p:cNvPr>
          <p:cNvPicPr>
            <a:picLocks noChangeAspect="1"/>
          </p:cNvPicPr>
          <p:nvPr/>
        </p:nvPicPr>
        <p:blipFill>
          <a:blip r:embed="rId3"/>
          <a:stretch>
            <a:fillRect/>
          </a:stretch>
        </p:blipFill>
        <p:spPr>
          <a:xfrm>
            <a:off x="2211901" y="2420471"/>
            <a:ext cx="4720197" cy="2387141"/>
          </a:xfrm>
          <a:prstGeom prst="rect">
            <a:avLst/>
          </a:prstGeom>
        </p:spPr>
      </p:pic>
    </p:spTree>
    <p:extLst>
      <p:ext uri="{BB962C8B-B14F-4D97-AF65-F5344CB8AC3E}">
        <p14:creationId xmlns:p14="http://schemas.microsoft.com/office/powerpoint/2010/main" val="29700068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AB2739D-18CD-11B7-2003-3EBB87AC93C1}"/>
              </a:ext>
            </a:extLst>
          </p:cNvPr>
          <p:cNvSpPr>
            <a:spLocks noGrp="1"/>
          </p:cNvSpPr>
          <p:nvPr>
            <p:ph type="title"/>
          </p:nvPr>
        </p:nvSpPr>
        <p:spPr/>
        <p:txBody>
          <a:bodyPr/>
          <a:lstStyle/>
          <a:p>
            <a:r>
              <a:rPr kumimoji="1" lang="en-US" altLang="ja-JP" dirty="0"/>
              <a:t>Blender</a:t>
            </a:r>
            <a:r>
              <a:rPr kumimoji="1" lang="ja-JP" altLang="en-US" dirty="0"/>
              <a:t>アドオンの概要</a:t>
            </a:r>
          </a:p>
        </p:txBody>
      </p:sp>
      <p:sp>
        <p:nvSpPr>
          <p:cNvPr id="3" name="コンテンツ プレースホルダー 2">
            <a:extLst>
              <a:ext uri="{FF2B5EF4-FFF2-40B4-BE49-F238E27FC236}">
                <a16:creationId xmlns:a16="http://schemas.microsoft.com/office/drawing/2014/main" id="{D891DC6B-7CAF-0F12-C615-6FDE953E81F8}"/>
              </a:ext>
            </a:extLst>
          </p:cNvPr>
          <p:cNvSpPr>
            <a:spLocks noGrp="1"/>
          </p:cNvSpPr>
          <p:nvPr>
            <p:ph idx="1"/>
          </p:nvPr>
        </p:nvSpPr>
        <p:spPr/>
        <p:txBody>
          <a:bodyPr/>
          <a:lstStyle/>
          <a:p>
            <a:r>
              <a:rPr lang="ja-JP" altLang="en-US" dirty="0"/>
              <a:t>アドオンの処理内容</a:t>
            </a:r>
            <a:endParaRPr lang="en-US" altLang="ja-JP" dirty="0"/>
          </a:p>
          <a:p>
            <a:pPr marL="685800" lvl="1" indent="-342900">
              <a:buFont typeface="+mj-lt"/>
              <a:buAutoNum type="arabicPeriod"/>
            </a:pPr>
            <a:r>
              <a:rPr kumimoji="1" lang="en-US" altLang="ja-JP" dirty="0"/>
              <a:t>LOD1</a:t>
            </a:r>
            <a:r>
              <a:rPr kumimoji="1" lang="ja-JP" altLang="en-US" dirty="0"/>
              <a:t>のインポート</a:t>
            </a:r>
            <a:endParaRPr kumimoji="1" lang="en-US" altLang="ja-JP" dirty="0"/>
          </a:p>
          <a:p>
            <a:pPr marL="685800" lvl="1" indent="-342900">
              <a:buFont typeface="+mj-lt"/>
              <a:buAutoNum type="arabicPeriod"/>
            </a:pPr>
            <a:r>
              <a:rPr lang="en-US" altLang="ja-JP" dirty="0"/>
              <a:t>LOD1</a:t>
            </a:r>
            <a:r>
              <a:rPr lang="ja-JP" altLang="en-US" dirty="0"/>
              <a:t>に対して</a:t>
            </a:r>
            <a:r>
              <a:rPr kumimoji="1" lang="en-US" altLang="ja-JP" dirty="0"/>
              <a:t>Procedural PLATEAU</a:t>
            </a:r>
            <a:r>
              <a:rPr kumimoji="1" lang="ja-JP" altLang="en-US" dirty="0"/>
              <a:t>の適用</a:t>
            </a:r>
            <a:endParaRPr kumimoji="1" lang="en-US" altLang="ja-JP" dirty="0"/>
          </a:p>
          <a:p>
            <a:pPr marL="685800" lvl="1" indent="-342900">
              <a:buFont typeface="+mj-lt"/>
              <a:buAutoNum type="arabicPeriod"/>
            </a:pPr>
            <a:r>
              <a:rPr kumimoji="1" lang="ja-JP" altLang="en-US" dirty="0"/>
              <a:t>ファサードのベイク</a:t>
            </a:r>
            <a:endParaRPr kumimoji="1" lang="en-US" altLang="ja-JP" dirty="0"/>
          </a:p>
          <a:p>
            <a:pPr marL="685800" lvl="1" indent="-342900">
              <a:buFont typeface="+mj-lt"/>
              <a:buAutoNum type="arabicPeriod"/>
            </a:pPr>
            <a:r>
              <a:rPr lang="ja-JP" altLang="en-US" dirty="0"/>
              <a:t>テクスチャマッピング</a:t>
            </a:r>
            <a:endParaRPr kumimoji="1" lang="en-US" altLang="ja-JP" dirty="0"/>
          </a:p>
        </p:txBody>
      </p:sp>
      <p:sp>
        <p:nvSpPr>
          <p:cNvPr id="4" name="正方形/長方形 3">
            <a:extLst>
              <a:ext uri="{FF2B5EF4-FFF2-40B4-BE49-F238E27FC236}">
                <a16:creationId xmlns:a16="http://schemas.microsoft.com/office/drawing/2014/main" id="{3F298FF0-F82D-624B-97C7-394896A16D13}"/>
              </a:ext>
            </a:extLst>
          </p:cNvPr>
          <p:cNvSpPr/>
          <p:nvPr/>
        </p:nvSpPr>
        <p:spPr>
          <a:xfrm>
            <a:off x="6176499" y="866093"/>
            <a:ext cx="2510301" cy="64291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kumimoji="1" lang="en-US" altLang="ja-JP" dirty="0"/>
              <a:t>LOD1</a:t>
            </a:r>
            <a:r>
              <a:rPr kumimoji="1" lang="ja-JP" altLang="en-US" dirty="0"/>
              <a:t>のインポート</a:t>
            </a:r>
            <a:br>
              <a:rPr kumimoji="1" lang="en-US" altLang="ja-JP" dirty="0"/>
            </a:br>
            <a:r>
              <a:rPr kumimoji="1" lang="ja-JP" altLang="en-US" dirty="0"/>
              <a:t>（区画単位）</a:t>
            </a:r>
          </a:p>
        </p:txBody>
      </p:sp>
      <p:sp>
        <p:nvSpPr>
          <p:cNvPr id="6" name="正方形/長方形 5">
            <a:extLst>
              <a:ext uri="{FF2B5EF4-FFF2-40B4-BE49-F238E27FC236}">
                <a16:creationId xmlns:a16="http://schemas.microsoft.com/office/drawing/2014/main" id="{EA2EBDD1-2713-8A77-5C79-FBDF33F4EC2D}"/>
              </a:ext>
            </a:extLst>
          </p:cNvPr>
          <p:cNvSpPr/>
          <p:nvPr/>
        </p:nvSpPr>
        <p:spPr>
          <a:xfrm>
            <a:off x="6176500" y="1818642"/>
            <a:ext cx="2510302" cy="63122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kumimoji="1" lang="en-US" altLang="ja-JP" dirty="0"/>
              <a:t>Procedural PLATEAU</a:t>
            </a:r>
            <a:r>
              <a:rPr kumimoji="1" lang="ja-JP" altLang="en-US" dirty="0"/>
              <a:t>の適用</a:t>
            </a:r>
          </a:p>
        </p:txBody>
      </p:sp>
      <p:sp>
        <p:nvSpPr>
          <p:cNvPr id="7" name="正方形/長方形 6">
            <a:extLst>
              <a:ext uri="{FF2B5EF4-FFF2-40B4-BE49-F238E27FC236}">
                <a16:creationId xmlns:a16="http://schemas.microsoft.com/office/drawing/2014/main" id="{C3894536-16CF-3D16-FA02-2768A3DC62DE}"/>
              </a:ext>
            </a:extLst>
          </p:cNvPr>
          <p:cNvSpPr/>
          <p:nvPr/>
        </p:nvSpPr>
        <p:spPr>
          <a:xfrm>
            <a:off x="6176500" y="2759499"/>
            <a:ext cx="2510303" cy="63122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kumimoji="1" lang="ja-JP" altLang="en-US" dirty="0"/>
              <a:t>ファサードのベイク</a:t>
            </a:r>
          </a:p>
        </p:txBody>
      </p:sp>
      <p:sp>
        <p:nvSpPr>
          <p:cNvPr id="8" name="正方形/長方形 7">
            <a:extLst>
              <a:ext uri="{FF2B5EF4-FFF2-40B4-BE49-F238E27FC236}">
                <a16:creationId xmlns:a16="http://schemas.microsoft.com/office/drawing/2014/main" id="{D9639412-FF10-B89D-D6A2-EE79C166688C}"/>
              </a:ext>
            </a:extLst>
          </p:cNvPr>
          <p:cNvSpPr/>
          <p:nvPr/>
        </p:nvSpPr>
        <p:spPr>
          <a:xfrm>
            <a:off x="6176497" y="3700356"/>
            <a:ext cx="2510305" cy="64291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kumimoji="1" lang="ja-JP" altLang="en-US" dirty="0"/>
              <a:t>テクスチャマッピング</a:t>
            </a:r>
          </a:p>
        </p:txBody>
      </p:sp>
      <p:cxnSp>
        <p:nvCxnSpPr>
          <p:cNvPr id="9" name="直線矢印コネクタ 8">
            <a:extLst>
              <a:ext uri="{FF2B5EF4-FFF2-40B4-BE49-F238E27FC236}">
                <a16:creationId xmlns:a16="http://schemas.microsoft.com/office/drawing/2014/main" id="{7D3B1E4A-E284-B88A-70BE-BC323162D2BA}"/>
              </a:ext>
            </a:extLst>
          </p:cNvPr>
          <p:cNvCxnSpPr>
            <a:cxnSpLocks/>
            <a:stCxn id="4" idx="2"/>
            <a:endCxn id="6" idx="0"/>
          </p:cNvCxnSpPr>
          <p:nvPr/>
        </p:nvCxnSpPr>
        <p:spPr>
          <a:xfrm>
            <a:off x="7431650" y="1509007"/>
            <a:ext cx="1" cy="30963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2" name="直線矢印コネクタ 11">
            <a:extLst>
              <a:ext uri="{FF2B5EF4-FFF2-40B4-BE49-F238E27FC236}">
                <a16:creationId xmlns:a16="http://schemas.microsoft.com/office/drawing/2014/main" id="{97CF545A-2EE0-5F2A-127F-4C10209E4C31}"/>
              </a:ext>
            </a:extLst>
          </p:cNvPr>
          <p:cNvCxnSpPr>
            <a:cxnSpLocks/>
            <a:stCxn id="6" idx="2"/>
            <a:endCxn id="7" idx="0"/>
          </p:cNvCxnSpPr>
          <p:nvPr/>
        </p:nvCxnSpPr>
        <p:spPr>
          <a:xfrm>
            <a:off x="7431651" y="2449864"/>
            <a:ext cx="1" cy="30963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6" name="直線矢印コネクタ 15">
            <a:extLst>
              <a:ext uri="{FF2B5EF4-FFF2-40B4-BE49-F238E27FC236}">
                <a16:creationId xmlns:a16="http://schemas.microsoft.com/office/drawing/2014/main" id="{C9C79799-0480-DFF8-B440-185B1C49D72A}"/>
              </a:ext>
            </a:extLst>
          </p:cNvPr>
          <p:cNvCxnSpPr>
            <a:cxnSpLocks/>
            <a:stCxn id="7" idx="2"/>
            <a:endCxn id="8" idx="0"/>
          </p:cNvCxnSpPr>
          <p:nvPr/>
        </p:nvCxnSpPr>
        <p:spPr>
          <a:xfrm flipH="1">
            <a:off x="7431650" y="3390721"/>
            <a:ext cx="2" cy="30963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7969621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AB2739D-18CD-11B7-2003-3EBB87AC93C1}"/>
              </a:ext>
            </a:extLst>
          </p:cNvPr>
          <p:cNvSpPr>
            <a:spLocks noGrp="1"/>
          </p:cNvSpPr>
          <p:nvPr>
            <p:ph type="title"/>
          </p:nvPr>
        </p:nvSpPr>
        <p:spPr/>
        <p:txBody>
          <a:bodyPr/>
          <a:lstStyle/>
          <a:p>
            <a:r>
              <a:rPr kumimoji="1" lang="en-US" altLang="ja-JP" dirty="0"/>
              <a:t>Blender</a:t>
            </a:r>
            <a:r>
              <a:rPr kumimoji="1" lang="ja-JP" altLang="en-US" dirty="0"/>
              <a:t>アドオンの概要</a:t>
            </a:r>
          </a:p>
        </p:txBody>
      </p:sp>
      <p:sp>
        <p:nvSpPr>
          <p:cNvPr id="3" name="コンテンツ プレースホルダー 2">
            <a:extLst>
              <a:ext uri="{FF2B5EF4-FFF2-40B4-BE49-F238E27FC236}">
                <a16:creationId xmlns:a16="http://schemas.microsoft.com/office/drawing/2014/main" id="{D891DC6B-7CAF-0F12-C615-6FDE953E81F8}"/>
              </a:ext>
            </a:extLst>
          </p:cNvPr>
          <p:cNvSpPr>
            <a:spLocks noGrp="1"/>
          </p:cNvSpPr>
          <p:nvPr>
            <p:ph idx="1"/>
          </p:nvPr>
        </p:nvSpPr>
        <p:spPr/>
        <p:txBody>
          <a:bodyPr/>
          <a:lstStyle/>
          <a:p>
            <a:r>
              <a:rPr lang="ja-JP" altLang="en-US" dirty="0"/>
              <a:t>アドオンの処理内容</a:t>
            </a:r>
            <a:endParaRPr lang="en-US" altLang="ja-JP" dirty="0"/>
          </a:p>
          <a:p>
            <a:pPr marL="685800" lvl="1" indent="-342900">
              <a:buFont typeface="+mj-lt"/>
              <a:buAutoNum type="arabicPeriod"/>
            </a:pPr>
            <a:r>
              <a:rPr kumimoji="1" lang="en-US" altLang="ja-JP" dirty="0">
                <a:solidFill>
                  <a:schemeClr val="bg1">
                    <a:lumMod val="95000"/>
                  </a:schemeClr>
                </a:solidFill>
              </a:rPr>
              <a:t>LOD1</a:t>
            </a:r>
            <a:r>
              <a:rPr kumimoji="1" lang="ja-JP" altLang="en-US" dirty="0">
                <a:solidFill>
                  <a:schemeClr val="bg1">
                    <a:lumMod val="95000"/>
                  </a:schemeClr>
                </a:solidFill>
              </a:rPr>
              <a:t>のインポート</a:t>
            </a:r>
            <a:endParaRPr kumimoji="1" lang="en-US" altLang="ja-JP" dirty="0">
              <a:solidFill>
                <a:schemeClr val="bg1">
                  <a:lumMod val="95000"/>
                </a:schemeClr>
              </a:solidFill>
            </a:endParaRPr>
          </a:p>
          <a:p>
            <a:pPr marL="685800" lvl="1" indent="-342900">
              <a:buFont typeface="+mj-lt"/>
              <a:buAutoNum type="arabicPeriod"/>
            </a:pPr>
            <a:r>
              <a:rPr lang="en-US" altLang="ja-JP" dirty="0">
                <a:solidFill>
                  <a:schemeClr val="bg1">
                    <a:lumMod val="95000"/>
                  </a:schemeClr>
                </a:solidFill>
              </a:rPr>
              <a:t>LOD1</a:t>
            </a:r>
            <a:r>
              <a:rPr lang="ja-JP" altLang="en-US" dirty="0">
                <a:solidFill>
                  <a:schemeClr val="bg1">
                    <a:lumMod val="95000"/>
                  </a:schemeClr>
                </a:solidFill>
              </a:rPr>
              <a:t>に対して</a:t>
            </a:r>
            <a:r>
              <a:rPr kumimoji="1" lang="en-US" altLang="ja-JP" dirty="0">
                <a:solidFill>
                  <a:schemeClr val="bg1">
                    <a:lumMod val="95000"/>
                  </a:schemeClr>
                </a:solidFill>
              </a:rPr>
              <a:t>Procedural PLATEAU</a:t>
            </a:r>
            <a:r>
              <a:rPr kumimoji="1" lang="ja-JP" altLang="en-US" dirty="0">
                <a:solidFill>
                  <a:schemeClr val="bg1">
                    <a:lumMod val="95000"/>
                  </a:schemeClr>
                </a:solidFill>
              </a:rPr>
              <a:t>の適用</a:t>
            </a:r>
            <a:endParaRPr kumimoji="1" lang="en-US" altLang="ja-JP" dirty="0">
              <a:solidFill>
                <a:schemeClr val="bg1">
                  <a:lumMod val="95000"/>
                </a:schemeClr>
              </a:solidFill>
            </a:endParaRPr>
          </a:p>
          <a:p>
            <a:pPr marL="685800" lvl="1" indent="-342900">
              <a:buFont typeface="+mj-lt"/>
              <a:buAutoNum type="arabicPeriod"/>
            </a:pPr>
            <a:r>
              <a:rPr kumimoji="1" lang="ja-JP" altLang="en-US" dirty="0"/>
              <a:t>ファサードのベイク</a:t>
            </a:r>
            <a:endParaRPr kumimoji="1" lang="en-US" altLang="ja-JP" dirty="0"/>
          </a:p>
          <a:p>
            <a:pPr marL="685800" lvl="1" indent="-342900">
              <a:buFont typeface="+mj-lt"/>
              <a:buAutoNum type="arabicPeriod"/>
            </a:pPr>
            <a:r>
              <a:rPr lang="ja-JP" altLang="en-US" dirty="0"/>
              <a:t>テクスチャマッピング</a:t>
            </a:r>
            <a:endParaRPr kumimoji="1" lang="en-US" altLang="ja-JP" dirty="0"/>
          </a:p>
        </p:txBody>
      </p:sp>
      <p:sp>
        <p:nvSpPr>
          <p:cNvPr id="4" name="正方形/長方形 3">
            <a:extLst>
              <a:ext uri="{FF2B5EF4-FFF2-40B4-BE49-F238E27FC236}">
                <a16:creationId xmlns:a16="http://schemas.microsoft.com/office/drawing/2014/main" id="{3F298FF0-F82D-624B-97C7-394896A16D13}"/>
              </a:ext>
            </a:extLst>
          </p:cNvPr>
          <p:cNvSpPr/>
          <p:nvPr/>
        </p:nvSpPr>
        <p:spPr>
          <a:xfrm>
            <a:off x="6176499" y="866093"/>
            <a:ext cx="2510301" cy="64291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kumimoji="1" lang="en-US" altLang="ja-JP" dirty="0"/>
              <a:t>LOD1</a:t>
            </a:r>
            <a:r>
              <a:rPr kumimoji="1" lang="ja-JP" altLang="en-US" dirty="0"/>
              <a:t>のインポート</a:t>
            </a:r>
            <a:br>
              <a:rPr kumimoji="1" lang="en-US" altLang="ja-JP" dirty="0"/>
            </a:br>
            <a:r>
              <a:rPr kumimoji="1" lang="ja-JP" altLang="en-US" dirty="0"/>
              <a:t>（区画単位）</a:t>
            </a:r>
          </a:p>
        </p:txBody>
      </p:sp>
      <p:sp>
        <p:nvSpPr>
          <p:cNvPr id="6" name="正方形/長方形 5">
            <a:extLst>
              <a:ext uri="{FF2B5EF4-FFF2-40B4-BE49-F238E27FC236}">
                <a16:creationId xmlns:a16="http://schemas.microsoft.com/office/drawing/2014/main" id="{EA2EBDD1-2713-8A77-5C79-FBDF33F4EC2D}"/>
              </a:ext>
            </a:extLst>
          </p:cNvPr>
          <p:cNvSpPr/>
          <p:nvPr/>
        </p:nvSpPr>
        <p:spPr>
          <a:xfrm>
            <a:off x="6176500" y="1818642"/>
            <a:ext cx="2510302" cy="63122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kumimoji="1" lang="en-US" altLang="ja-JP" dirty="0"/>
              <a:t>Procedural PLATEAU</a:t>
            </a:r>
            <a:r>
              <a:rPr kumimoji="1" lang="ja-JP" altLang="en-US" dirty="0"/>
              <a:t>の適用</a:t>
            </a:r>
          </a:p>
        </p:txBody>
      </p:sp>
      <p:sp>
        <p:nvSpPr>
          <p:cNvPr id="7" name="正方形/長方形 6">
            <a:extLst>
              <a:ext uri="{FF2B5EF4-FFF2-40B4-BE49-F238E27FC236}">
                <a16:creationId xmlns:a16="http://schemas.microsoft.com/office/drawing/2014/main" id="{C3894536-16CF-3D16-FA02-2768A3DC62DE}"/>
              </a:ext>
            </a:extLst>
          </p:cNvPr>
          <p:cNvSpPr/>
          <p:nvPr/>
        </p:nvSpPr>
        <p:spPr>
          <a:xfrm>
            <a:off x="6176500" y="2759499"/>
            <a:ext cx="2510303" cy="63122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kumimoji="1" lang="ja-JP" altLang="en-US" dirty="0"/>
              <a:t>ファサードのベイク</a:t>
            </a:r>
          </a:p>
        </p:txBody>
      </p:sp>
      <p:sp>
        <p:nvSpPr>
          <p:cNvPr id="8" name="正方形/長方形 7">
            <a:extLst>
              <a:ext uri="{FF2B5EF4-FFF2-40B4-BE49-F238E27FC236}">
                <a16:creationId xmlns:a16="http://schemas.microsoft.com/office/drawing/2014/main" id="{D9639412-FF10-B89D-D6A2-EE79C166688C}"/>
              </a:ext>
            </a:extLst>
          </p:cNvPr>
          <p:cNvSpPr/>
          <p:nvPr/>
        </p:nvSpPr>
        <p:spPr>
          <a:xfrm>
            <a:off x="6176497" y="3700356"/>
            <a:ext cx="2510305" cy="64291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kumimoji="1" lang="ja-JP" altLang="en-US" dirty="0"/>
              <a:t>テクスチャマッピング</a:t>
            </a:r>
          </a:p>
        </p:txBody>
      </p:sp>
      <p:cxnSp>
        <p:nvCxnSpPr>
          <p:cNvPr id="9" name="直線矢印コネクタ 8">
            <a:extLst>
              <a:ext uri="{FF2B5EF4-FFF2-40B4-BE49-F238E27FC236}">
                <a16:creationId xmlns:a16="http://schemas.microsoft.com/office/drawing/2014/main" id="{7D3B1E4A-E284-B88A-70BE-BC323162D2BA}"/>
              </a:ext>
            </a:extLst>
          </p:cNvPr>
          <p:cNvCxnSpPr>
            <a:cxnSpLocks/>
            <a:stCxn id="4" idx="2"/>
            <a:endCxn id="6" idx="0"/>
          </p:cNvCxnSpPr>
          <p:nvPr/>
        </p:nvCxnSpPr>
        <p:spPr>
          <a:xfrm>
            <a:off x="7431650" y="1509007"/>
            <a:ext cx="1" cy="30963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2" name="直線矢印コネクタ 11">
            <a:extLst>
              <a:ext uri="{FF2B5EF4-FFF2-40B4-BE49-F238E27FC236}">
                <a16:creationId xmlns:a16="http://schemas.microsoft.com/office/drawing/2014/main" id="{97CF545A-2EE0-5F2A-127F-4C10209E4C31}"/>
              </a:ext>
            </a:extLst>
          </p:cNvPr>
          <p:cNvCxnSpPr>
            <a:cxnSpLocks/>
            <a:stCxn id="6" idx="2"/>
            <a:endCxn id="7" idx="0"/>
          </p:cNvCxnSpPr>
          <p:nvPr/>
        </p:nvCxnSpPr>
        <p:spPr>
          <a:xfrm>
            <a:off x="7431651" y="2449864"/>
            <a:ext cx="1" cy="30963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6" name="直線矢印コネクタ 15">
            <a:extLst>
              <a:ext uri="{FF2B5EF4-FFF2-40B4-BE49-F238E27FC236}">
                <a16:creationId xmlns:a16="http://schemas.microsoft.com/office/drawing/2014/main" id="{C9C79799-0480-DFF8-B440-185B1C49D72A}"/>
              </a:ext>
            </a:extLst>
          </p:cNvPr>
          <p:cNvCxnSpPr>
            <a:cxnSpLocks/>
            <a:stCxn id="7" idx="2"/>
            <a:endCxn id="8" idx="0"/>
          </p:cNvCxnSpPr>
          <p:nvPr/>
        </p:nvCxnSpPr>
        <p:spPr>
          <a:xfrm flipH="1">
            <a:off x="7431650" y="3390721"/>
            <a:ext cx="2" cy="30963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5" name="テキスト ボックス 4">
            <a:extLst>
              <a:ext uri="{FF2B5EF4-FFF2-40B4-BE49-F238E27FC236}">
                <a16:creationId xmlns:a16="http://schemas.microsoft.com/office/drawing/2014/main" id="{8B3056D9-40AD-8EEB-AA67-3445628A875E}"/>
              </a:ext>
            </a:extLst>
          </p:cNvPr>
          <p:cNvSpPr txBox="1"/>
          <p:nvPr/>
        </p:nvSpPr>
        <p:spPr>
          <a:xfrm>
            <a:off x="583225" y="3405061"/>
            <a:ext cx="5467247" cy="584775"/>
          </a:xfrm>
          <a:prstGeom prst="rect">
            <a:avLst/>
          </a:prstGeom>
          <a:noFill/>
        </p:spPr>
        <p:txBody>
          <a:bodyPr wrap="square" rtlCol="0">
            <a:spAutoFit/>
          </a:bodyPr>
          <a:lstStyle/>
          <a:p>
            <a:r>
              <a:rPr kumimoji="1" lang="ja-JP" altLang="en-US" sz="1600" u="sng" dirty="0"/>
              <a:t>時間の都合上、</a:t>
            </a:r>
            <a:br>
              <a:rPr kumimoji="1" lang="en-US" altLang="ja-JP" sz="1600" u="sng" dirty="0"/>
            </a:br>
            <a:r>
              <a:rPr kumimoji="1" lang="ja-JP" altLang="en-US" sz="1600" u="sng" dirty="0"/>
              <a:t>ファサードのベイクとテクスチャマッピングの処理を説明</a:t>
            </a:r>
          </a:p>
        </p:txBody>
      </p:sp>
      <p:sp>
        <p:nvSpPr>
          <p:cNvPr id="10" name="正方形/長方形 9">
            <a:extLst>
              <a:ext uri="{FF2B5EF4-FFF2-40B4-BE49-F238E27FC236}">
                <a16:creationId xmlns:a16="http://schemas.microsoft.com/office/drawing/2014/main" id="{4860AD45-A1BF-04D9-B365-7E716AEDC6F6}"/>
              </a:ext>
            </a:extLst>
          </p:cNvPr>
          <p:cNvSpPr/>
          <p:nvPr/>
        </p:nvSpPr>
        <p:spPr>
          <a:xfrm>
            <a:off x="660498" y="1995839"/>
            <a:ext cx="3486051" cy="763660"/>
          </a:xfrm>
          <a:prstGeom prst="rect">
            <a:avLst/>
          </a:prstGeom>
          <a:no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E82DB908-9A3C-B2E5-2AF6-910ABA6C6006}"/>
              </a:ext>
            </a:extLst>
          </p:cNvPr>
          <p:cNvSpPr/>
          <p:nvPr/>
        </p:nvSpPr>
        <p:spPr>
          <a:xfrm>
            <a:off x="6050473" y="2571750"/>
            <a:ext cx="2769678" cy="2000250"/>
          </a:xfrm>
          <a:prstGeom prst="rect">
            <a:avLst/>
          </a:prstGeom>
          <a:no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Tree>
    <p:extLst>
      <p:ext uri="{BB962C8B-B14F-4D97-AF65-F5344CB8AC3E}">
        <p14:creationId xmlns:p14="http://schemas.microsoft.com/office/powerpoint/2010/main" val="5591642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A3FF04C-1267-470C-A85B-9C5849616634}"/>
              </a:ext>
            </a:extLst>
          </p:cNvPr>
          <p:cNvSpPr>
            <a:spLocks noGrp="1"/>
          </p:cNvSpPr>
          <p:nvPr>
            <p:ph type="title"/>
          </p:nvPr>
        </p:nvSpPr>
        <p:spPr/>
        <p:txBody>
          <a:bodyPr/>
          <a:lstStyle/>
          <a:p>
            <a:r>
              <a:rPr kumimoji="1" lang="ja-JP" altLang="en-US" dirty="0"/>
              <a:t>目次</a:t>
            </a:r>
          </a:p>
        </p:txBody>
      </p:sp>
      <p:sp>
        <p:nvSpPr>
          <p:cNvPr id="3" name="コンテンツ プレースホルダー 2">
            <a:extLst>
              <a:ext uri="{FF2B5EF4-FFF2-40B4-BE49-F238E27FC236}">
                <a16:creationId xmlns:a16="http://schemas.microsoft.com/office/drawing/2014/main" id="{11AD330E-AB97-A0A9-AED0-92489C2FAE4B}"/>
              </a:ext>
            </a:extLst>
          </p:cNvPr>
          <p:cNvSpPr>
            <a:spLocks noGrp="1"/>
          </p:cNvSpPr>
          <p:nvPr>
            <p:ph idx="1"/>
          </p:nvPr>
        </p:nvSpPr>
        <p:spPr/>
        <p:txBody>
          <a:bodyPr/>
          <a:lstStyle/>
          <a:p>
            <a:pPr marL="457200" indent="-457200">
              <a:buFont typeface="+mj-lt"/>
              <a:buAutoNum type="arabicPeriod"/>
            </a:pPr>
            <a:r>
              <a:rPr kumimoji="1" lang="en-US" altLang="ja-JP" dirty="0">
                <a:solidFill>
                  <a:schemeClr val="bg1">
                    <a:lumMod val="95000"/>
                  </a:schemeClr>
                </a:solidFill>
              </a:rPr>
              <a:t>PLATEAU</a:t>
            </a:r>
            <a:r>
              <a:rPr kumimoji="1" lang="ja-JP" altLang="en-US" dirty="0">
                <a:solidFill>
                  <a:schemeClr val="bg1">
                    <a:lumMod val="95000"/>
                  </a:schemeClr>
                </a:solidFill>
              </a:rPr>
              <a:t>の紹介</a:t>
            </a:r>
            <a:endParaRPr kumimoji="1" lang="en-US" altLang="ja-JP" dirty="0">
              <a:solidFill>
                <a:schemeClr val="bg1">
                  <a:lumMod val="95000"/>
                </a:schemeClr>
              </a:solidFill>
            </a:endParaRPr>
          </a:p>
          <a:p>
            <a:pPr marL="457200" indent="-457200">
              <a:buFont typeface="+mj-lt"/>
              <a:buAutoNum type="arabicPeriod"/>
            </a:pPr>
            <a:r>
              <a:rPr kumimoji="1" lang="ja-JP" altLang="en-US" dirty="0">
                <a:solidFill>
                  <a:schemeClr val="bg1">
                    <a:lumMod val="95000"/>
                  </a:schemeClr>
                </a:solidFill>
              </a:rPr>
              <a:t>現状の課題と課題に対するアプローチ</a:t>
            </a:r>
            <a:endParaRPr kumimoji="1" lang="en-US" altLang="ja-JP" dirty="0">
              <a:solidFill>
                <a:schemeClr val="bg1">
                  <a:lumMod val="95000"/>
                </a:schemeClr>
              </a:solidFill>
            </a:endParaRPr>
          </a:p>
          <a:p>
            <a:pPr marL="457200" indent="-457200">
              <a:buFont typeface="+mj-lt"/>
              <a:buAutoNum type="arabicPeriod"/>
            </a:pPr>
            <a:r>
              <a:rPr lang="ja-JP" altLang="en-US" dirty="0">
                <a:solidFill>
                  <a:schemeClr val="bg1">
                    <a:lumMod val="95000"/>
                  </a:schemeClr>
                </a:solidFill>
              </a:rPr>
              <a:t>プロシージャルモデリングとは？</a:t>
            </a:r>
            <a:endParaRPr kumimoji="1" lang="en-US" altLang="ja-JP" dirty="0">
              <a:solidFill>
                <a:schemeClr val="bg1">
                  <a:lumMod val="95000"/>
                </a:schemeClr>
              </a:solidFill>
            </a:endParaRPr>
          </a:p>
          <a:p>
            <a:pPr marL="457200" indent="-457200">
              <a:buFont typeface="+mj-lt"/>
              <a:buAutoNum type="arabicPeriod"/>
            </a:pPr>
            <a:r>
              <a:rPr lang="en-US" altLang="ja-JP" dirty="0">
                <a:solidFill>
                  <a:schemeClr val="bg1">
                    <a:lumMod val="95000"/>
                  </a:schemeClr>
                </a:solidFill>
              </a:rPr>
              <a:t>Procedural PLATEAU</a:t>
            </a:r>
            <a:r>
              <a:rPr lang="ja-JP" altLang="en-US" dirty="0">
                <a:solidFill>
                  <a:schemeClr val="bg1">
                    <a:lumMod val="95000"/>
                  </a:schemeClr>
                </a:solidFill>
              </a:rPr>
              <a:t>の説明</a:t>
            </a:r>
            <a:endParaRPr lang="en-US" altLang="ja-JP" dirty="0">
              <a:solidFill>
                <a:schemeClr val="bg1">
                  <a:lumMod val="95000"/>
                </a:schemeClr>
              </a:solidFill>
            </a:endParaRPr>
          </a:p>
          <a:p>
            <a:pPr marL="457200" indent="-457200">
              <a:buFont typeface="+mj-lt"/>
              <a:buAutoNum type="arabicPeriod"/>
            </a:pPr>
            <a:r>
              <a:rPr lang="en-US" altLang="ja-JP" dirty="0"/>
              <a:t>Blender</a:t>
            </a:r>
            <a:r>
              <a:rPr lang="ja-JP" altLang="en-US" dirty="0"/>
              <a:t>アドオンでの手続き自動化</a:t>
            </a:r>
            <a:endParaRPr lang="en-US" altLang="ja-JP" dirty="0"/>
          </a:p>
          <a:p>
            <a:pPr marL="757238" lvl="1" indent="-457200">
              <a:buFont typeface="+mj-lt"/>
              <a:buAutoNum type="arabicPeriod"/>
            </a:pPr>
            <a:r>
              <a:rPr lang="ja-JP" altLang="en-US" dirty="0"/>
              <a:t>ファサードのベイク</a:t>
            </a:r>
            <a:endParaRPr lang="en-US" altLang="ja-JP" dirty="0"/>
          </a:p>
          <a:p>
            <a:pPr marL="757238" lvl="1" indent="-457200">
              <a:buFont typeface="+mj-lt"/>
              <a:buAutoNum type="arabicPeriod"/>
            </a:pPr>
            <a:r>
              <a:rPr lang="ja-JP" altLang="en-US" dirty="0">
                <a:solidFill>
                  <a:schemeClr val="bg1">
                    <a:lumMod val="95000"/>
                  </a:schemeClr>
                </a:solidFill>
              </a:rPr>
              <a:t>テクスチャマッピング</a:t>
            </a:r>
            <a:endParaRPr lang="en-US" altLang="ja-JP" dirty="0">
              <a:solidFill>
                <a:schemeClr val="bg1">
                  <a:lumMod val="95000"/>
                </a:schemeClr>
              </a:solidFill>
            </a:endParaRPr>
          </a:p>
          <a:p>
            <a:pPr marL="457200" indent="-457200">
              <a:buFont typeface="+mj-lt"/>
              <a:buAutoNum type="arabicPeriod"/>
            </a:pPr>
            <a:r>
              <a:rPr lang="ja-JP" altLang="en-US" dirty="0">
                <a:solidFill>
                  <a:schemeClr val="bg1">
                    <a:lumMod val="95000"/>
                  </a:schemeClr>
                </a:solidFill>
              </a:rPr>
              <a:t>ゲームエンジン上でのパフォーマンス考慮点</a:t>
            </a:r>
            <a:endParaRPr lang="en-US" altLang="ja-JP" dirty="0">
              <a:solidFill>
                <a:schemeClr val="bg1">
                  <a:lumMod val="95000"/>
                </a:schemeClr>
              </a:solidFill>
            </a:endParaRPr>
          </a:p>
          <a:p>
            <a:pPr marL="457200" indent="-457200">
              <a:buFont typeface="+mj-lt"/>
              <a:buAutoNum type="arabicPeriod"/>
            </a:pPr>
            <a:r>
              <a:rPr lang="ja-JP" altLang="en-US" dirty="0">
                <a:solidFill>
                  <a:schemeClr val="bg1">
                    <a:lumMod val="95000"/>
                  </a:schemeClr>
                </a:solidFill>
              </a:rPr>
              <a:t>まとめ</a:t>
            </a:r>
            <a:endParaRPr lang="en-US" altLang="ja-JP" dirty="0">
              <a:solidFill>
                <a:schemeClr val="bg1">
                  <a:lumMod val="95000"/>
                </a:schemeClr>
              </a:solidFill>
            </a:endParaRPr>
          </a:p>
          <a:p>
            <a:pPr marL="457200" indent="-457200">
              <a:buFont typeface="+mj-lt"/>
              <a:buAutoNum type="arabicPeriod"/>
            </a:pPr>
            <a:endParaRPr lang="en-US" altLang="ja-JP" dirty="0"/>
          </a:p>
          <a:p>
            <a:pPr lvl="1"/>
            <a:endParaRPr kumimoji="1" lang="ja-JP" altLang="en-US" dirty="0"/>
          </a:p>
        </p:txBody>
      </p:sp>
    </p:spTree>
    <p:extLst>
      <p:ext uri="{BB962C8B-B14F-4D97-AF65-F5344CB8AC3E}">
        <p14:creationId xmlns:p14="http://schemas.microsoft.com/office/powerpoint/2010/main" val="168035096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アイコン&#10;&#10;中程度の精度で自動的に生成された説明">
            <a:extLst>
              <a:ext uri="{FF2B5EF4-FFF2-40B4-BE49-F238E27FC236}">
                <a16:creationId xmlns:a16="http://schemas.microsoft.com/office/drawing/2014/main" id="{9F0D97C5-8372-7A85-7727-39D4A077CF38}"/>
              </a:ext>
            </a:extLst>
          </p:cNvPr>
          <p:cNvPicPr>
            <a:picLocks noChangeAspect="1"/>
          </p:cNvPicPr>
          <p:nvPr/>
        </p:nvPicPr>
        <p:blipFill>
          <a:blip r:embed="rId3"/>
          <a:stretch>
            <a:fillRect/>
          </a:stretch>
        </p:blipFill>
        <p:spPr>
          <a:xfrm>
            <a:off x="457202" y="1271422"/>
            <a:ext cx="3937000" cy="1991056"/>
          </a:xfrm>
          <a:prstGeom prst="rect">
            <a:avLst/>
          </a:prstGeom>
        </p:spPr>
      </p:pic>
      <p:pic>
        <p:nvPicPr>
          <p:cNvPr id="8" name="図 7" descr="コンピューターのスクリーンショット&#10;&#10;自動的に生成された説明">
            <a:extLst>
              <a:ext uri="{FF2B5EF4-FFF2-40B4-BE49-F238E27FC236}">
                <a16:creationId xmlns:a16="http://schemas.microsoft.com/office/drawing/2014/main" id="{545DA15F-615D-FC4C-E813-B63408B247B9}"/>
              </a:ext>
            </a:extLst>
          </p:cNvPr>
          <p:cNvPicPr>
            <a:picLocks noChangeAspect="1"/>
          </p:cNvPicPr>
          <p:nvPr/>
        </p:nvPicPr>
        <p:blipFill>
          <a:blip r:embed="rId4"/>
          <a:stretch>
            <a:fillRect/>
          </a:stretch>
        </p:blipFill>
        <p:spPr>
          <a:xfrm>
            <a:off x="4572000" y="1271422"/>
            <a:ext cx="3937000" cy="1991056"/>
          </a:xfrm>
          <a:prstGeom prst="rect">
            <a:avLst/>
          </a:prstGeom>
        </p:spPr>
      </p:pic>
      <p:sp>
        <p:nvSpPr>
          <p:cNvPr id="2" name="タイトル 1">
            <a:extLst>
              <a:ext uri="{FF2B5EF4-FFF2-40B4-BE49-F238E27FC236}">
                <a16:creationId xmlns:a16="http://schemas.microsoft.com/office/drawing/2014/main" id="{167A04DC-AE3A-425E-8B24-50D2F1AE55FD}"/>
              </a:ext>
            </a:extLst>
          </p:cNvPr>
          <p:cNvSpPr>
            <a:spLocks noGrp="1"/>
          </p:cNvSpPr>
          <p:nvPr>
            <p:ph type="title"/>
          </p:nvPr>
        </p:nvSpPr>
        <p:spPr/>
        <p:txBody>
          <a:bodyPr/>
          <a:lstStyle/>
          <a:p>
            <a:r>
              <a:rPr kumimoji="1" lang="ja-JP" altLang="en-US" dirty="0"/>
              <a:t>ファサードをベイクする理由</a:t>
            </a:r>
          </a:p>
        </p:txBody>
      </p:sp>
      <p:sp>
        <p:nvSpPr>
          <p:cNvPr id="3" name="コンテンツ プレースホルダー 2">
            <a:extLst>
              <a:ext uri="{FF2B5EF4-FFF2-40B4-BE49-F238E27FC236}">
                <a16:creationId xmlns:a16="http://schemas.microsoft.com/office/drawing/2014/main" id="{D032408F-2FAD-13FE-34CE-8F8C4A4789AA}"/>
              </a:ext>
            </a:extLst>
          </p:cNvPr>
          <p:cNvSpPr>
            <a:spLocks noGrp="1"/>
          </p:cNvSpPr>
          <p:nvPr>
            <p:ph idx="1"/>
          </p:nvPr>
        </p:nvSpPr>
        <p:spPr/>
        <p:txBody>
          <a:bodyPr/>
          <a:lstStyle/>
          <a:p>
            <a:r>
              <a:rPr kumimoji="1" lang="en-US" altLang="ja-JP" dirty="0"/>
              <a:t>LOD1</a:t>
            </a:r>
            <a:r>
              <a:rPr kumimoji="1" lang="ja-JP" altLang="en-US" dirty="0"/>
              <a:t>の軽量さを</a:t>
            </a:r>
            <a:r>
              <a:rPr lang="ja-JP" altLang="en-US" dirty="0"/>
              <a:t>維持</a:t>
            </a:r>
            <a:endParaRPr kumimoji="1" lang="en-US" altLang="ja-JP" dirty="0"/>
          </a:p>
          <a:p>
            <a:endParaRPr kumimoji="1" lang="en-US" altLang="ja-JP" dirty="0"/>
          </a:p>
        </p:txBody>
      </p:sp>
      <p:sp>
        <p:nvSpPr>
          <p:cNvPr id="10" name="テキスト ボックス 9">
            <a:extLst>
              <a:ext uri="{FF2B5EF4-FFF2-40B4-BE49-F238E27FC236}">
                <a16:creationId xmlns:a16="http://schemas.microsoft.com/office/drawing/2014/main" id="{95F7219D-6A35-3CFB-CBBF-791F39EC5E17}"/>
              </a:ext>
            </a:extLst>
          </p:cNvPr>
          <p:cNvSpPr txBox="1"/>
          <p:nvPr/>
        </p:nvSpPr>
        <p:spPr>
          <a:xfrm>
            <a:off x="2165352" y="3262478"/>
            <a:ext cx="463548" cy="215444"/>
          </a:xfrm>
          <a:prstGeom prst="rect">
            <a:avLst/>
          </a:prstGeom>
          <a:noFill/>
        </p:spPr>
        <p:txBody>
          <a:bodyPr wrap="square" rtlCol="0">
            <a:spAutoFit/>
          </a:bodyPr>
          <a:lstStyle/>
          <a:p>
            <a:r>
              <a:rPr kumimoji="1" lang="en-US" altLang="ja-JP" sz="800" dirty="0"/>
              <a:t>LOD1</a:t>
            </a:r>
            <a:endParaRPr kumimoji="1" lang="ja-JP" altLang="en-US" sz="800" dirty="0"/>
          </a:p>
        </p:txBody>
      </p:sp>
      <p:sp>
        <p:nvSpPr>
          <p:cNvPr id="11" name="テキスト ボックス 10">
            <a:extLst>
              <a:ext uri="{FF2B5EF4-FFF2-40B4-BE49-F238E27FC236}">
                <a16:creationId xmlns:a16="http://schemas.microsoft.com/office/drawing/2014/main" id="{41B5BD0F-6743-97AA-ED58-F299C3E65595}"/>
              </a:ext>
            </a:extLst>
          </p:cNvPr>
          <p:cNvSpPr txBox="1"/>
          <p:nvPr/>
        </p:nvSpPr>
        <p:spPr>
          <a:xfrm>
            <a:off x="6053738" y="3262478"/>
            <a:ext cx="970949" cy="215444"/>
          </a:xfrm>
          <a:prstGeom prst="rect">
            <a:avLst/>
          </a:prstGeom>
          <a:noFill/>
        </p:spPr>
        <p:txBody>
          <a:bodyPr wrap="square" rtlCol="0">
            <a:spAutoFit/>
          </a:bodyPr>
          <a:lstStyle/>
          <a:p>
            <a:r>
              <a:rPr kumimoji="1" lang="ja-JP" altLang="en-US" sz="800" dirty="0"/>
              <a:t>再構成した</a:t>
            </a:r>
            <a:r>
              <a:rPr kumimoji="1" lang="en-US" altLang="ja-JP" sz="800" dirty="0"/>
              <a:t>LOD1</a:t>
            </a:r>
            <a:endParaRPr kumimoji="1" lang="ja-JP" altLang="en-US" sz="800" dirty="0"/>
          </a:p>
        </p:txBody>
      </p:sp>
      <p:sp>
        <p:nvSpPr>
          <p:cNvPr id="12" name="テキスト ボックス 11">
            <a:extLst>
              <a:ext uri="{FF2B5EF4-FFF2-40B4-BE49-F238E27FC236}">
                <a16:creationId xmlns:a16="http://schemas.microsoft.com/office/drawing/2014/main" id="{95D98140-D462-806A-0335-158F8C1F5399}"/>
              </a:ext>
            </a:extLst>
          </p:cNvPr>
          <p:cNvSpPr txBox="1"/>
          <p:nvPr/>
        </p:nvSpPr>
        <p:spPr>
          <a:xfrm>
            <a:off x="1622428" y="3727268"/>
            <a:ext cx="1606548" cy="830997"/>
          </a:xfrm>
          <a:prstGeom prst="rect">
            <a:avLst/>
          </a:prstGeom>
          <a:noFill/>
          <a:ln>
            <a:solidFill>
              <a:schemeClr val="tx1"/>
            </a:solidFill>
          </a:ln>
        </p:spPr>
        <p:txBody>
          <a:bodyPr wrap="square" rtlCol="0">
            <a:spAutoFit/>
          </a:bodyPr>
          <a:lstStyle/>
          <a:p>
            <a:r>
              <a:rPr kumimoji="1" lang="en-US" altLang="ja-JP" sz="1200" dirty="0"/>
              <a:t>Vertices: 14</a:t>
            </a:r>
          </a:p>
          <a:p>
            <a:r>
              <a:rPr kumimoji="1" lang="en-US" altLang="ja-JP" sz="1200" dirty="0"/>
              <a:t>Edges: 21</a:t>
            </a:r>
          </a:p>
          <a:p>
            <a:r>
              <a:rPr kumimoji="1" lang="en-US" altLang="ja-JP" sz="1200" dirty="0"/>
              <a:t>Faces: 9</a:t>
            </a:r>
          </a:p>
          <a:p>
            <a:r>
              <a:rPr kumimoji="1" lang="en-US" altLang="ja-JP" sz="1200" dirty="0"/>
              <a:t>Triangles: 24</a:t>
            </a:r>
            <a:endParaRPr kumimoji="1" lang="ja-JP" altLang="en-US" sz="1200" dirty="0"/>
          </a:p>
        </p:txBody>
      </p:sp>
      <p:sp>
        <p:nvSpPr>
          <p:cNvPr id="13" name="テキスト ボックス 12">
            <a:extLst>
              <a:ext uri="{FF2B5EF4-FFF2-40B4-BE49-F238E27FC236}">
                <a16:creationId xmlns:a16="http://schemas.microsoft.com/office/drawing/2014/main" id="{3B8A1834-011A-FC8B-351F-3BAFD00097BA}"/>
              </a:ext>
            </a:extLst>
          </p:cNvPr>
          <p:cNvSpPr txBox="1"/>
          <p:nvPr/>
        </p:nvSpPr>
        <p:spPr>
          <a:xfrm>
            <a:off x="5737226" y="3727086"/>
            <a:ext cx="1606548" cy="830997"/>
          </a:xfrm>
          <a:prstGeom prst="rect">
            <a:avLst/>
          </a:prstGeom>
          <a:noFill/>
          <a:ln>
            <a:solidFill>
              <a:schemeClr val="tx1"/>
            </a:solidFill>
          </a:ln>
        </p:spPr>
        <p:txBody>
          <a:bodyPr wrap="square" rtlCol="0">
            <a:spAutoFit/>
          </a:bodyPr>
          <a:lstStyle/>
          <a:p>
            <a:r>
              <a:rPr kumimoji="1" lang="en-US" altLang="ja-JP" sz="1200" dirty="0"/>
              <a:t>Vertices: 752</a:t>
            </a:r>
          </a:p>
          <a:p>
            <a:r>
              <a:rPr kumimoji="1" lang="en-US" altLang="ja-JP" sz="1200" dirty="0"/>
              <a:t>Edges: 1397</a:t>
            </a:r>
          </a:p>
          <a:p>
            <a:r>
              <a:rPr kumimoji="1" lang="en-US" altLang="ja-JP" sz="1200" dirty="0"/>
              <a:t>Faces: 654</a:t>
            </a:r>
          </a:p>
          <a:p>
            <a:r>
              <a:rPr kumimoji="1" lang="en-US" altLang="ja-JP" sz="1200" dirty="0"/>
              <a:t>Triangles: 1314</a:t>
            </a:r>
            <a:endParaRPr kumimoji="1" lang="ja-JP" altLang="en-US" sz="1200" dirty="0"/>
          </a:p>
        </p:txBody>
      </p:sp>
      <p:sp>
        <p:nvSpPr>
          <p:cNvPr id="14" name="テキスト ボックス 13">
            <a:extLst>
              <a:ext uri="{FF2B5EF4-FFF2-40B4-BE49-F238E27FC236}">
                <a16:creationId xmlns:a16="http://schemas.microsoft.com/office/drawing/2014/main" id="{56B15A97-17DE-1274-8036-0FCFBA9B0078}"/>
              </a:ext>
            </a:extLst>
          </p:cNvPr>
          <p:cNvSpPr txBox="1"/>
          <p:nvPr/>
        </p:nvSpPr>
        <p:spPr>
          <a:xfrm>
            <a:off x="5737226" y="4563543"/>
            <a:ext cx="1287461" cy="215444"/>
          </a:xfrm>
          <a:prstGeom prst="rect">
            <a:avLst/>
          </a:prstGeom>
          <a:noFill/>
        </p:spPr>
        <p:txBody>
          <a:bodyPr wrap="square" rtlCol="0">
            <a:spAutoFit/>
          </a:bodyPr>
          <a:lstStyle/>
          <a:p>
            <a:r>
              <a:rPr kumimoji="1" lang="en-US" altLang="ja-JP" sz="800" dirty="0"/>
              <a:t>※Realize Instances</a:t>
            </a:r>
            <a:r>
              <a:rPr kumimoji="1" lang="ja-JP" altLang="en-US" sz="800" dirty="0"/>
              <a:t>時</a:t>
            </a:r>
          </a:p>
        </p:txBody>
      </p:sp>
      <p:sp>
        <p:nvSpPr>
          <p:cNvPr id="15" name="テキスト ボックス 14">
            <a:extLst>
              <a:ext uri="{FF2B5EF4-FFF2-40B4-BE49-F238E27FC236}">
                <a16:creationId xmlns:a16="http://schemas.microsoft.com/office/drawing/2014/main" id="{0852F180-4AB4-375F-6301-816FFB0978DB}"/>
              </a:ext>
            </a:extLst>
          </p:cNvPr>
          <p:cNvSpPr txBox="1"/>
          <p:nvPr/>
        </p:nvSpPr>
        <p:spPr>
          <a:xfrm>
            <a:off x="3938986" y="3370200"/>
            <a:ext cx="1088229" cy="1323439"/>
          </a:xfrm>
          <a:prstGeom prst="rect">
            <a:avLst/>
          </a:prstGeom>
          <a:noFill/>
        </p:spPr>
        <p:txBody>
          <a:bodyPr wrap="square" rtlCol="0">
            <a:spAutoFit/>
          </a:bodyPr>
          <a:lstStyle/>
          <a:p>
            <a:r>
              <a:rPr kumimoji="1" lang="en-US" altLang="ja-JP" sz="8000" dirty="0"/>
              <a:t>&lt;</a:t>
            </a:r>
            <a:endParaRPr kumimoji="1" lang="ja-JP" altLang="en-US" sz="8000" dirty="0"/>
          </a:p>
        </p:txBody>
      </p:sp>
    </p:spTree>
    <p:extLst>
      <p:ext uri="{BB962C8B-B14F-4D97-AF65-F5344CB8AC3E}">
        <p14:creationId xmlns:p14="http://schemas.microsoft.com/office/powerpoint/2010/main" val="20269518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3E30586-49D5-FA84-4C30-071A54ED6942}"/>
              </a:ext>
            </a:extLst>
          </p:cNvPr>
          <p:cNvSpPr>
            <a:spLocks noGrp="1"/>
          </p:cNvSpPr>
          <p:nvPr>
            <p:ph type="title"/>
          </p:nvPr>
        </p:nvSpPr>
        <p:spPr/>
        <p:txBody>
          <a:bodyPr>
            <a:normAutofit/>
          </a:bodyPr>
          <a:lstStyle/>
          <a:p>
            <a:r>
              <a:rPr kumimoji="1" lang="en-US" altLang="ja-JP" dirty="0"/>
              <a:t>Project PLATEAU</a:t>
            </a:r>
            <a:r>
              <a:rPr kumimoji="1" lang="ja-JP" altLang="en-US" dirty="0"/>
              <a:t>とは？</a:t>
            </a:r>
          </a:p>
        </p:txBody>
      </p:sp>
      <p:sp>
        <p:nvSpPr>
          <p:cNvPr id="3" name="コンテンツ プレースホルダー 2">
            <a:extLst>
              <a:ext uri="{FF2B5EF4-FFF2-40B4-BE49-F238E27FC236}">
                <a16:creationId xmlns:a16="http://schemas.microsoft.com/office/drawing/2014/main" id="{4737A7E1-B8B3-CED3-7A39-64104C5B2550}"/>
              </a:ext>
            </a:extLst>
          </p:cNvPr>
          <p:cNvSpPr>
            <a:spLocks noGrp="1"/>
          </p:cNvSpPr>
          <p:nvPr>
            <p:ph idx="1"/>
          </p:nvPr>
        </p:nvSpPr>
        <p:spPr/>
        <p:txBody>
          <a:bodyPr/>
          <a:lstStyle/>
          <a:p>
            <a:r>
              <a:rPr lang="ja-JP" altLang="en-US" dirty="0"/>
              <a:t>日本全国の</a:t>
            </a:r>
            <a:r>
              <a:rPr lang="en-US" altLang="ja-JP" dirty="0"/>
              <a:t>3D</a:t>
            </a:r>
            <a:r>
              <a:rPr lang="ja-JP" altLang="en-US" dirty="0"/>
              <a:t>都市モデルオープンデータ化プロジェクト</a:t>
            </a:r>
            <a:endParaRPr lang="en-US" altLang="ja-JP" dirty="0"/>
          </a:p>
          <a:p>
            <a:pPr lvl="1"/>
            <a:r>
              <a:rPr lang="ja-JP" altLang="en-US" dirty="0"/>
              <a:t>国土交通省が主導</a:t>
            </a:r>
            <a:endParaRPr lang="en-US" altLang="ja-JP" dirty="0"/>
          </a:p>
          <a:p>
            <a:pPr lvl="1"/>
            <a:r>
              <a:rPr lang="ja-JP" altLang="en-US" dirty="0"/>
              <a:t>まちづくりやドローン、防災などのソリューション開発が進む</a:t>
            </a:r>
            <a:endParaRPr lang="en-US" altLang="ja-JP" dirty="0"/>
          </a:p>
        </p:txBody>
      </p:sp>
      <p:pic>
        <p:nvPicPr>
          <p:cNvPr id="5" name="図 4" descr="ケーキ, 回路, レゴ, テーブル が含まれている画像&#10;&#10;自動的に生成された説明">
            <a:extLst>
              <a:ext uri="{FF2B5EF4-FFF2-40B4-BE49-F238E27FC236}">
                <a16:creationId xmlns:a16="http://schemas.microsoft.com/office/drawing/2014/main" id="{D3A4FD85-9197-1579-03E0-64F7B2DC6909}"/>
              </a:ext>
            </a:extLst>
          </p:cNvPr>
          <p:cNvPicPr>
            <a:picLocks noChangeAspect="1"/>
          </p:cNvPicPr>
          <p:nvPr/>
        </p:nvPicPr>
        <p:blipFill>
          <a:blip r:embed="rId3"/>
          <a:stretch>
            <a:fillRect/>
          </a:stretch>
        </p:blipFill>
        <p:spPr>
          <a:xfrm>
            <a:off x="1980587" y="1978697"/>
            <a:ext cx="5182825" cy="2529326"/>
          </a:xfrm>
          <a:prstGeom prst="rect">
            <a:avLst/>
          </a:prstGeom>
        </p:spPr>
      </p:pic>
      <p:sp>
        <p:nvSpPr>
          <p:cNvPr id="6" name="テキスト ボックス 5">
            <a:extLst>
              <a:ext uri="{FF2B5EF4-FFF2-40B4-BE49-F238E27FC236}">
                <a16:creationId xmlns:a16="http://schemas.microsoft.com/office/drawing/2014/main" id="{65CC0B87-BD33-5094-30F1-06319AD29185}"/>
              </a:ext>
            </a:extLst>
          </p:cNvPr>
          <p:cNvSpPr txBox="1"/>
          <p:nvPr/>
        </p:nvSpPr>
        <p:spPr>
          <a:xfrm>
            <a:off x="3702049" y="4508023"/>
            <a:ext cx="1739900" cy="215444"/>
          </a:xfrm>
          <a:prstGeom prst="rect">
            <a:avLst/>
          </a:prstGeom>
          <a:noFill/>
        </p:spPr>
        <p:txBody>
          <a:bodyPr wrap="square" rtlCol="0">
            <a:spAutoFit/>
          </a:bodyPr>
          <a:lstStyle/>
          <a:p>
            <a:r>
              <a:rPr kumimoji="1" lang="en-US" altLang="ja-JP" sz="800" dirty="0"/>
              <a:t>https://plateauview.mlit.go.jp/</a:t>
            </a:r>
            <a:endParaRPr kumimoji="1" lang="ja-JP" altLang="en-US" sz="800" dirty="0"/>
          </a:p>
        </p:txBody>
      </p:sp>
    </p:spTree>
    <p:extLst>
      <p:ext uri="{BB962C8B-B14F-4D97-AF65-F5344CB8AC3E}">
        <p14:creationId xmlns:p14="http://schemas.microsoft.com/office/powerpoint/2010/main" val="159465745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カレンダー&#10;&#10;自動的に生成された説明">
            <a:extLst>
              <a:ext uri="{FF2B5EF4-FFF2-40B4-BE49-F238E27FC236}">
                <a16:creationId xmlns:a16="http://schemas.microsoft.com/office/drawing/2014/main" id="{7DFC1570-2EBB-723A-5894-88BC6B5F96A6}"/>
              </a:ext>
            </a:extLst>
          </p:cNvPr>
          <p:cNvPicPr>
            <a:picLocks noChangeAspect="1"/>
          </p:cNvPicPr>
          <p:nvPr/>
        </p:nvPicPr>
        <p:blipFill>
          <a:blip r:embed="rId3"/>
          <a:stretch>
            <a:fillRect/>
          </a:stretch>
        </p:blipFill>
        <p:spPr>
          <a:xfrm>
            <a:off x="4572000" y="1271423"/>
            <a:ext cx="3937000" cy="1991055"/>
          </a:xfrm>
          <a:prstGeom prst="rect">
            <a:avLst/>
          </a:prstGeom>
        </p:spPr>
      </p:pic>
      <p:pic>
        <p:nvPicPr>
          <p:cNvPr id="5" name="図 4" descr="アイコン&#10;&#10;中程度の精度で自動的に生成された説明">
            <a:extLst>
              <a:ext uri="{FF2B5EF4-FFF2-40B4-BE49-F238E27FC236}">
                <a16:creationId xmlns:a16="http://schemas.microsoft.com/office/drawing/2014/main" id="{9F0D97C5-8372-7A85-7727-39D4A077CF38}"/>
              </a:ext>
            </a:extLst>
          </p:cNvPr>
          <p:cNvPicPr>
            <a:picLocks noChangeAspect="1"/>
          </p:cNvPicPr>
          <p:nvPr/>
        </p:nvPicPr>
        <p:blipFill>
          <a:blip r:embed="rId4"/>
          <a:stretch>
            <a:fillRect/>
          </a:stretch>
        </p:blipFill>
        <p:spPr>
          <a:xfrm>
            <a:off x="457202" y="1271422"/>
            <a:ext cx="3937000" cy="1991056"/>
          </a:xfrm>
          <a:prstGeom prst="rect">
            <a:avLst/>
          </a:prstGeom>
        </p:spPr>
      </p:pic>
      <p:sp>
        <p:nvSpPr>
          <p:cNvPr id="2" name="タイトル 1">
            <a:extLst>
              <a:ext uri="{FF2B5EF4-FFF2-40B4-BE49-F238E27FC236}">
                <a16:creationId xmlns:a16="http://schemas.microsoft.com/office/drawing/2014/main" id="{167A04DC-AE3A-425E-8B24-50D2F1AE55FD}"/>
              </a:ext>
            </a:extLst>
          </p:cNvPr>
          <p:cNvSpPr>
            <a:spLocks noGrp="1"/>
          </p:cNvSpPr>
          <p:nvPr>
            <p:ph type="title"/>
          </p:nvPr>
        </p:nvSpPr>
        <p:spPr/>
        <p:txBody>
          <a:bodyPr/>
          <a:lstStyle/>
          <a:p>
            <a:r>
              <a:rPr kumimoji="1" lang="ja-JP" altLang="en-US" dirty="0"/>
              <a:t>ファサードをベイクする理由</a:t>
            </a:r>
          </a:p>
        </p:txBody>
      </p:sp>
      <p:sp>
        <p:nvSpPr>
          <p:cNvPr id="3" name="コンテンツ プレースホルダー 2">
            <a:extLst>
              <a:ext uri="{FF2B5EF4-FFF2-40B4-BE49-F238E27FC236}">
                <a16:creationId xmlns:a16="http://schemas.microsoft.com/office/drawing/2014/main" id="{D032408F-2FAD-13FE-34CE-8F8C4A4789AA}"/>
              </a:ext>
            </a:extLst>
          </p:cNvPr>
          <p:cNvSpPr>
            <a:spLocks noGrp="1"/>
          </p:cNvSpPr>
          <p:nvPr>
            <p:ph idx="1"/>
          </p:nvPr>
        </p:nvSpPr>
        <p:spPr/>
        <p:txBody>
          <a:bodyPr/>
          <a:lstStyle/>
          <a:p>
            <a:r>
              <a:rPr kumimoji="1" lang="en-US" altLang="ja-JP" dirty="0"/>
              <a:t>LOD1</a:t>
            </a:r>
            <a:r>
              <a:rPr kumimoji="1" lang="ja-JP" altLang="en-US" dirty="0"/>
              <a:t>の軽量さ</a:t>
            </a:r>
            <a:r>
              <a:rPr lang="ja-JP" altLang="en-US" dirty="0"/>
              <a:t>を</a:t>
            </a:r>
            <a:r>
              <a:rPr kumimoji="1" lang="ja-JP" altLang="en-US" dirty="0"/>
              <a:t>維持</a:t>
            </a:r>
            <a:endParaRPr kumimoji="1" lang="en-US" altLang="ja-JP" dirty="0"/>
          </a:p>
          <a:p>
            <a:endParaRPr kumimoji="1" lang="en-US" altLang="ja-JP" dirty="0"/>
          </a:p>
        </p:txBody>
      </p:sp>
      <p:sp>
        <p:nvSpPr>
          <p:cNvPr id="10" name="テキスト ボックス 9">
            <a:extLst>
              <a:ext uri="{FF2B5EF4-FFF2-40B4-BE49-F238E27FC236}">
                <a16:creationId xmlns:a16="http://schemas.microsoft.com/office/drawing/2014/main" id="{95F7219D-6A35-3CFB-CBBF-791F39EC5E17}"/>
              </a:ext>
            </a:extLst>
          </p:cNvPr>
          <p:cNvSpPr txBox="1"/>
          <p:nvPr/>
        </p:nvSpPr>
        <p:spPr>
          <a:xfrm>
            <a:off x="2165352" y="3262478"/>
            <a:ext cx="463548" cy="215444"/>
          </a:xfrm>
          <a:prstGeom prst="rect">
            <a:avLst/>
          </a:prstGeom>
          <a:noFill/>
        </p:spPr>
        <p:txBody>
          <a:bodyPr wrap="square" rtlCol="0">
            <a:spAutoFit/>
          </a:bodyPr>
          <a:lstStyle/>
          <a:p>
            <a:r>
              <a:rPr kumimoji="1" lang="en-US" altLang="ja-JP" sz="800" dirty="0"/>
              <a:t>LOD1</a:t>
            </a:r>
            <a:endParaRPr kumimoji="1" lang="ja-JP" altLang="en-US" sz="800" dirty="0"/>
          </a:p>
        </p:txBody>
      </p:sp>
      <p:sp>
        <p:nvSpPr>
          <p:cNvPr id="11" name="テキスト ボックス 10">
            <a:extLst>
              <a:ext uri="{FF2B5EF4-FFF2-40B4-BE49-F238E27FC236}">
                <a16:creationId xmlns:a16="http://schemas.microsoft.com/office/drawing/2014/main" id="{41B5BD0F-6743-97AA-ED58-F299C3E65595}"/>
              </a:ext>
            </a:extLst>
          </p:cNvPr>
          <p:cNvSpPr txBox="1"/>
          <p:nvPr/>
        </p:nvSpPr>
        <p:spPr>
          <a:xfrm>
            <a:off x="5953442" y="3262478"/>
            <a:ext cx="1174115" cy="215444"/>
          </a:xfrm>
          <a:prstGeom prst="rect">
            <a:avLst/>
          </a:prstGeom>
          <a:noFill/>
        </p:spPr>
        <p:txBody>
          <a:bodyPr wrap="square" rtlCol="0">
            <a:spAutoFit/>
          </a:bodyPr>
          <a:lstStyle/>
          <a:p>
            <a:r>
              <a:rPr kumimoji="1" lang="ja-JP" altLang="en-US" sz="800" dirty="0"/>
              <a:t>テクスチャ付き</a:t>
            </a:r>
            <a:r>
              <a:rPr kumimoji="1" lang="en-US" altLang="ja-JP" sz="800" dirty="0"/>
              <a:t>LOD1</a:t>
            </a:r>
            <a:endParaRPr kumimoji="1" lang="ja-JP" altLang="en-US" sz="800" dirty="0"/>
          </a:p>
        </p:txBody>
      </p:sp>
      <p:sp>
        <p:nvSpPr>
          <p:cNvPr id="12" name="テキスト ボックス 11">
            <a:extLst>
              <a:ext uri="{FF2B5EF4-FFF2-40B4-BE49-F238E27FC236}">
                <a16:creationId xmlns:a16="http://schemas.microsoft.com/office/drawing/2014/main" id="{95D98140-D462-806A-0335-158F8C1F5399}"/>
              </a:ext>
            </a:extLst>
          </p:cNvPr>
          <p:cNvSpPr txBox="1"/>
          <p:nvPr/>
        </p:nvSpPr>
        <p:spPr>
          <a:xfrm>
            <a:off x="1622428" y="3727268"/>
            <a:ext cx="1606548" cy="830997"/>
          </a:xfrm>
          <a:prstGeom prst="rect">
            <a:avLst/>
          </a:prstGeom>
          <a:noFill/>
          <a:ln>
            <a:solidFill>
              <a:schemeClr val="tx1"/>
            </a:solidFill>
          </a:ln>
        </p:spPr>
        <p:txBody>
          <a:bodyPr wrap="square" rtlCol="0">
            <a:spAutoFit/>
          </a:bodyPr>
          <a:lstStyle/>
          <a:p>
            <a:r>
              <a:rPr kumimoji="1" lang="en-US" altLang="ja-JP" sz="1200" dirty="0"/>
              <a:t>Vertices: 14</a:t>
            </a:r>
          </a:p>
          <a:p>
            <a:r>
              <a:rPr kumimoji="1" lang="en-US" altLang="ja-JP" sz="1200" dirty="0"/>
              <a:t>Edges: 21</a:t>
            </a:r>
          </a:p>
          <a:p>
            <a:r>
              <a:rPr kumimoji="1" lang="en-US" altLang="ja-JP" sz="1200" dirty="0"/>
              <a:t>Faces: 9</a:t>
            </a:r>
          </a:p>
          <a:p>
            <a:r>
              <a:rPr kumimoji="1" lang="en-US" altLang="ja-JP" sz="1200" dirty="0"/>
              <a:t>Triangles: 24</a:t>
            </a:r>
            <a:endParaRPr kumimoji="1" lang="ja-JP" altLang="en-US" sz="1200" dirty="0"/>
          </a:p>
        </p:txBody>
      </p:sp>
      <p:sp>
        <p:nvSpPr>
          <p:cNvPr id="13" name="テキスト ボックス 12">
            <a:extLst>
              <a:ext uri="{FF2B5EF4-FFF2-40B4-BE49-F238E27FC236}">
                <a16:creationId xmlns:a16="http://schemas.microsoft.com/office/drawing/2014/main" id="{3B8A1834-011A-FC8B-351F-3BAFD00097BA}"/>
              </a:ext>
            </a:extLst>
          </p:cNvPr>
          <p:cNvSpPr txBox="1"/>
          <p:nvPr/>
        </p:nvSpPr>
        <p:spPr>
          <a:xfrm>
            <a:off x="5737226" y="3727086"/>
            <a:ext cx="1606548" cy="830997"/>
          </a:xfrm>
          <a:prstGeom prst="rect">
            <a:avLst/>
          </a:prstGeom>
          <a:noFill/>
          <a:ln>
            <a:solidFill>
              <a:schemeClr val="tx1"/>
            </a:solidFill>
          </a:ln>
        </p:spPr>
        <p:txBody>
          <a:bodyPr wrap="square" rtlCol="0">
            <a:spAutoFit/>
          </a:bodyPr>
          <a:lstStyle/>
          <a:p>
            <a:r>
              <a:rPr kumimoji="1" lang="en-US" altLang="ja-JP" sz="1200" dirty="0"/>
              <a:t>Vertices: 14</a:t>
            </a:r>
          </a:p>
          <a:p>
            <a:r>
              <a:rPr kumimoji="1" lang="en-US" altLang="ja-JP" sz="1200" dirty="0"/>
              <a:t>Edges: 21</a:t>
            </a:r>
          </a:p>
          <a:p>
            <a:r>
              <a:rPr kumimoji="1" lang="en-US" altLang="ja-JP" sz="1200" dirty="0"/>
              <a:t>Faces: 9</a:t>
            </a:r>
          </a:p>
          <a:p>
            <a:r>
              <a:rPr kumimoji="1" lang="en-US" altLang="ja-JP" sz="1200" dirty="0"/>
              <a:t>Triangles: 24</a:t>
            </a:r>
            <a:endParaRPr kumimoji="1" lang="ja-JP" altLang="en-US" sz="1200" dirty="0"/>
          </a:p>
        </p:txBody>
      </p:sp>
      <p:sp>
        <p:nvSpPr>
          <p:cNvPr id="15" name="テキスト ボックス 14">
            <a:extLst>
              <a:ext uri="{FF2B5EF4-FFF2-40B4-BE49-F238E27FC236}">
                <a16:creationId xmlns:a16="http://schemas.microsoft.com/office/drawing/2014/main" id="{0852F180-4AB4-375F-6301-816FFB0978DB}"/>
              </a:ext>
            </a:extLst>
          </p:cNvPr>
          <p:cNvSpPr txBox="1"/>
          <p:nvPr/>
        </p:nvSpPr>
        <p:spPr>
          <a:xfrm>
            <a:off x="3938986" y="3370200"/>
            <a:ext cx="1088229" cy="1323439"/>
          </a:xfrm>
          <a:prstGeom prst="rect">
            <a:avLst/>
          </a:prstGeom>
          <a:noFill/>
        </p:spPr>
        <p:txBody>
          <a:bodyPr wrap="square" rtlCol="0">
            <a:spAutoFit/>
          </a:bodyPr>
          <a:lstStyle/>
          <a:p>
            <a:r>
              <a:rPr kumimoji="1" lang="en-US" altLang="ja-JP" sz="8000" dirty="0"/>
              <a:t>=</a:t>
            </a:r>
            <a:endParaRPr kumimoji="1" lang="ja-JP" altLang="en-US" sz="8000" dirty="0"/>
          </a:p>
        </p:txBody>
      </p:sp>
    </p:spTree>
    <p:extLst>
      <p:ext uri="{BB962C8B-B14F-4D97-AF65-F5344CB8AC3E}">
        <p14:creationId xmlns:p14="http://schemas.microsoft.com/office/powerpoint/2010/main" val="113332939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9D7CAC7-CEC0-C1B7-7B82-AD9C4B3253DE}"/>
              </a:ext>
            </a:extLst>
          </p:cNvPr>
          <p:cNvSpPr>
            <a:spLocks noGrp="1"/>
          </p:cNvSpPr>
          <p:nvPr>
            <p:ph type="title"/>
          </p:nvPr>
        </p:nvSpPr>
        <p:spPr/>
        <p:txBody>
          <a:bodyPr/>
          <a:lstStyle/>
          <a:p>
            <a:r>
              <a:rPr lang="ja-JP" altLang="en-US" dirty="0"/>
              <a:t>再構成した</a:t>
            </a:r>
            <a:r>
              <a:rPr lang="en-US" altLang="ja-JP" dirty="0"/>
              <a:t>LOD1</a:t>
            </a:r>
            <a:r>
              <a:rPr kumimoji="1" lang="ja-JP" altLang="en-US" dirty="0"/>
              <a:t>からファサードへ</a:t>
            </a:r>
          </a:p>
        </p:txBody>
      </p:sp>
      <p:sp>
        <p:nvSpPr>
          <p:cNvPr id="3" name="コンテンツ プレースホルダー 2">
            <a:extLst>
              <a:ext uri="{FF2B5EF4-FFF2-40B4-BE49-F238E27FC236}">
                <a16:creationId xmlns:a16="http://schemas.microsoft.com/office/drawing/2014/main" id="{64BC782C-20C8-88B6-CFB0-398079A46125}"/>
              </a:ext>
            </a:extLst>
          </p:cNvPr>
          <p:cNvSpPr>
            <a:spLocks noGrp="1"/>
          </p:cNvSpPr>
          <p:nvPr>
            <p:ph idx="1"/>
          </p:nvPr>
        </p:nvSpPr>
        <p:spPr/>
        <p:txBody>
          <a:bodyPr/>
          <a:lstStyle/>
          <a:p>
            <a:r>
              <a:rPr lang="en-US" altLang="ja-JP" dirty="0"/>
              <a:t>Procedural PLATEAU</a:t>
            </a:r>
            <a:r>
              <a:rPr lang="ja-JP" altLang="en-US" dirty="0"/>
              <a:t>の処理を巻き戻し</a:t>
            </a:r>
            <a:endParaRPr kumimoji="1" lang="en-US" altLang="ja-JP" dirty="0"/>
          </a:p>
          <a:p>
            <a:pPr lvl="1"/>
            <a:r>
              <a:rPr lang="ja-JP" altLang="en-US" dirty="0"/>
              <a:t>ファサードを縦横</a:t>
            </a:r>
            <a:r>
              <a:rPr lang="en-US" altLang="ja-JP" dirty="0"/>
              <a:t>1m</a:t>
            </a:r>
            <a:r>
              <a:rPr lang="ja-JP" altLang="en-US" dirty="0"/>
              <a:t>の正方形に</a:t>
            </a:r>
            <a:endParaRPr lang="en-US" altLang="ja-JP" dirty="0"/>
          </a:p>
          <a:p>
            <a:pPr lvl="1"/>
            <a:r>
              <a:rPr lang="ja-JP" altLang="en-US" dirty="0"/>
              <a:t>窓・ドアの伸び縮みは許容</a:t>
            </a:r>
            <a:endParaRPr lang="en-US" altLang="ja-JP" dirty="0"/>
          </a:p>
          <a:p>
            <a:pPr lvl="1"/>
            <a:r>
              <a:rPr lang="ja-JP" altLang="en-US" dirty="0"/>
              <a:t>ファサード（</a:t>
            </a:r>
            <a:r>
              <a:rPr lang="en-US" altLang="ja-JP" dirty="0"/>
              <a:t>Geometry Nodes</a:t>
            </a:r>
            <a:r>
              <a:rPr lang="ja-JP" altLang="en-US" dirty="0"/>
              <a:t>）をメッシュに変換</a:t>
            </a:r>
            <a:endParaRPr lang="en-US" altLang="ja-JP" dirty="0"/>
          </a:p>
          <a:p>
            <a:pPr lvl="1"/>
            <a:endParaRPr kumimoji="1" lang="en-US" altLang="ja-JP" dirty="0"/>
          </a:p>
          <a:p>
            <a:endParaRPr kumimoji="1" lang="ja-JP" altLang="en-US" dirty="0"/>
          </a:p>
        </p:txBody>
      </p:sp>
      <p:pic>
        <p:nvPicPr>
          <p:cNvPr id="5" name="図 4" descr="コンピューターのスクリーンショット&#10;&#10;自動的に生成された説明">
            <a:extLst>
              <a:ext uri="{FF2B5EF4-FFF2-40B4-BE49-F238E27FC236}">
                <a16:creationId xmlns:a16="http://schemas.microsoft.com/office/drawing/2014/main" id="{BC5CEE0F-A80C-1BBE-649B-A35FC054F393}"/>
              </a:ext>
            </a:extLst>
          </p:cNvPr>
          <p:cNvPicPr>
            <a:picLocks noChangeAspect="1"/>
          </p:cNvPicPr>
          <p:nvPr/>
        </p:nvPicPr>
        <p:blipFill>
          <a:blip r:embed="rId3"/>
          <a:stretch>
            <a:fillRect/>
          </a:stretch>
        </p:blipFill>
        <p:spPr>
          <a:xfrm>
            <a:off x="457200" y="2512346"/>
            <a:ext cx="3777317" cy="1910299"/>
          </a:xfrm>
          <a:prstGeom prst="rect">
            <a:avLst/>
          </a:prstGeom>
        </p:spPr>
      </p:pic>
      <p:pic>
        <p:nvPicPr>
          <p:cNvPr id="7" name="図 6" descr="パソコンの画面&#10;&#10;中程度の精度で自動的に生成された説明">
            <a:extLst>
              <a:ext uri="{FF2B5EF4-FFF2-40B4-BE49-F238E27FC236}">
                <a16:creationId xmlns:a16="http://schemas.microsoft.com/office/drawing/2014/main" id="{75587241-A09A-7932-2FF9-F613C1156992}"/>
              </a:ext>
            </a:extLst>
          </p:cNvPr>
          <p:cNvPicPr>
            <a:picLocks noChangeAspect="1"/>
          </p:cNvPicPr>
          <p:nvPr/>
        </p:nvPicPr>
        <p:blipFill>
          <a:blip r:embed="rId4"/>
          <a:stretch>
            <a:fillRect/>
          </a:stretch>
        </p:blipFill>
        <p:spPr>
          <a:xfrm>
            <a:off x="4974739" y="2500725"/>
            <a:ext cx="3777317" cy="1910299"/>
          </a:xfrm>
          <a:prstGeom prst="rect">
            <a:avLst/>
          </a:prstGeom>
        </p:spPr>
      </p:pic>
      <p:sp>
        <p:nvSpPr>
          <p:cNvPr id="9" name="矢印: 右 8">
            <a:extLst>
              <a:ext uri="{FF2B5EF4-FFF2-40B4-BE49-F238E27FC236}">
                <a16:creationId xmlns:a16="http://schemas.microsoft.com/office/drawing/2014/main" id="{31460A40-3043-9E2B-BD6E-DE8F333BAFC3}"/>
              </a:ext>
            </a:extLst>
          </p:cNvPr>
          <p:cNvSpPr/>
          <p:nvPr/>
        </p:nvSpPr>
        <p:spPr>
          <a:xfrm>
            <a:off x="4423653" y="3226196"/>
            <a:ext cx="361950" cy="482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77E34410-35FA-8837-5F5F-627D3137D76D}"/>
              </a:ext>
            </a:extLst>
          </p:cNvPr>
          <p:cNvSpPr txBox="1"/>
          <p:nvPr/>
        </p:nvSpPr>
        <p:spPr>
          <a:xfrm>
            <a:off x="6055600" y="4423094"/>
            <a:ext cx="1615593" cy="215444"/>
          </a:xfrm>
          <a:prstGeom prst="rect">
            <a:avLst/>
          </a:prstGeom>
          <a:noFill/>
        </p:spPr>
        <p:txBody>
          <a:bodyPr wrap="square" rtlCol="0">
            <a:spAutoFit/>
          </a:bodyPr>
          <a:lstStyle/>
          <a:p>
            <a:r>
              <a:rPr kumimoji="1" lang="ja-JP" altLang="en-US" sz="800" dirty="0"/>
              <a:t>ファサード（メッシュ化済み）</a:t>
            </a:r>
          </a:p>
        </p:txBody>
      </p:sp>
      <p:sp>
        <p:nvSpPr>
          <p:cNvPr id="4" name="テキスト ボックス 3">
            <a:extLst>
              <a:ext uri="{FF2B5EF4-FFF2-40B4-BE49-F238E27FC236}">
                <a16:creationId xmlns:a16="http://schemas.microsoft.com/office/drawing/2014/main" id="{E6E047CB-73F2-7ADA-3A1B-FE934846EC83}"/>
              </a:ext>
            </a:extLst>
          </p:cNvPr>
          <p:cNvSpPr txBox="1"/>
          <p:nvPr/>
        </p:nvSpPr>
        <p:spPr>
          <a:xfrm>
            <a:off x="1860383" y="4423094"/>
            <a:ext cx="970949" cy="215444"/>
          </a:xfrm>
          <a:prstGeom prst="rect">
            <a:avLst/>
          </a:prstGeom>
          <a:noFill/>
        </p:spPr>
        <p:txBody>
          <a:bodyPr wrap="square" rtlCol="0">
            <a:spAutoFit/>
          </a:bodyPr>
          <a:lstStyle/>
          <a:p>
            <a:r>
              <a:rPr kumimoji="1" lang="ja-JP" altLang="en-US" sz="800" dirty="0"/>
              <a:t>再構成した</a:t>
            </a:r>
            <a:r>
              <a:rPr kumimoji="1" lang="en-US" altLang="ja-JP" sz="800" dirty="0"/>
              <a:t>LOD1</a:t>
            </a:r>
            <a:endParaRPr kumimoji="1" lang="ja-JP" altLang="en-US" sz="800" dirty="0"/>
          </a:p>
        </p:txBody>
      </p:sp>
    </p:spTree>
    <p:extLst>
      <p:ext uri="{BB962C8B-B14F-4D97-AF65-F5344CB8AC3E}">
        <p14:creationId xmlns:p14="http://schemas.microsoft.com/office/powerpoint/2010/main" val="22040210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B8BCD37-F121-67EC-DD9C-83AD0C8E642A}"/>
              </a:ext>
            </a:extLst>
          </p:cNvPr>
          <p:cNvSpPr>
            <a:spLocks noGrp="1"/>
          </p:cNvSpPr>
          <p:nvPr>
            <p:ph type="title"/>
          </p:nvPr>
        </p:nvSpPr>
        <p:spPr/>
        <p:txBody>
          <a:bodyPr/>
          <a:lstStyle/>
          <a:p>
            <a:r>
              <a:rPr kumimoji="1" lang="ja-JP" altLang="en-US" dirty="0"/>
              <a:t>ベイク</a:t>
            </a:r>
            <a:r>
              <a:rPr lang="ja-JP" altLang="en-US" dirty="0"/>
              <a:t>設定</a:t>
            </a:r>
            <a:endParaRPr kumimoji="1" lang="en-US" altLang="ja-JP" dirty="0"/>
          </a:p>
        </p:txBody>
      </p:sp>
      <p:sp>
        <p:nvSpPr>
          <p:cNvPr id="3" name="コンテンツ プレースホルダー 2">
            <a:extLst>
              <a:ext uri="{FF2B5EF4-FFF2-40B4-BE49-F238E27FC236}">
                <a16:creationId xmlns:a16="http://schemas.microsoft.com/office/drawing/2014/main" id="{9DF00293-187D-7F95-A8A3-72986BA684A4}"/>
              </a:ext>
            </a:extLst>
          </p:cNvPr>
          <p:cNvSpPr>
            <a:spLocks noGrp="1"/>
          </p:cNvSpPr>
          <p:nvPr>
            <p:ph idx="1"/>
          </p:nvPr>
        </p:nvSpPr>
        <p:spPr/>
        <p:txBody>
          <a:bodyPr/>
          <a:lstStyle/>
          <a:p>
            <a:r>
              <a:rPr kumimoji="1" lang="ja-JP" altLang="en-US" dirty="0"/>
              <a:t>ベイク</a:t>
            </a:r>
            <a:r>
              <a:rPr lang="ja-JP" altLang="en-US" dirty="0"/>
              <a:t>設定</a:t>
            </a:r>
            <a:endParaRPr kumimoji="1" lang="en-US" altLang="ja-JP" dirty="0"/>
          </a:p>
          <a:p>
            <a:pPr lvl="1"/>
            <a:r>
              <a:rPr kumimoji="1" lang="ja-JP" altLang="en-US" dirty="0"/>
              <a:t>レンダリングエンジン</a:t>
            </a:r>
            <a:endParaRPr kumimoji="1" lang="en-US" altLang="ja-JP" dirty="0"/>
          </a:p>
          <a:p>
            <a:pPr lvl="2"/>
            <a:r>
              <a:rPr kumimoji="1" lang="en-US" altLang="ja-JP" dirty="0"/>
              <a:t>Cycles</a:t>
            </a:r>
          </a:p>
          <a:p>
            <a:pPr lvl="1"/>
            <a:r>
              <a:rPr kumimoji="1" lang="ja-JP" altLang="en-US" dirty="0"/>
              <a:t>サンプル数</a:t>
            </a:r>
            <a:endParaRPr lang="en-US" altLang="ja-JP" dirty="0"/>
          </a:p>
          <a:p>
            <a:pPr lvl="2"/>
            <a:r>
              <a:rPr kumimoji="1" lang="en-US" altLang="ja-JP" dirty="0"/>
              <a:t>1</a:t>
            </a:r>
            <a:r>
              <a:rPr kumimoji="1" lang="ja-JP" altLang="en-US" dirty="0"/>
              <a:t>に設定</a:t>
            </a:r>
            <a:r>
              <a:rPr lang="ja-JP" altLang="en-US" dirty="0"/>
              <a:t>（単純な色しかないため、</a:t>
            </a:r>
            <a:r>
              <a:rPr lang="en-US" altLang="ja-JP" dirty="0"/>
              <a:t>1</a:t>
            </a:r>
            <a:r>
              <a:rPr lang="ja-JP" altLang="en-US" dirty="0"/>
              <a:t>で十分）</a:t>
            </a:r>
            <a:endParaRPr lang="en-US" altLang="ja-JP" dirty="0"/>
          </a:p>
          <a:p>
            <a:pPr lvl="1"/>
            <a:r>
              <a:rPr lang="ja-JP" altLang="en-US" dirty="0"/>
              <a:t>ベイクタイプ</a:t>
            </a:r>
            <a:endParaRPr lang="en-US" altLang="ja-JP" dirty="0"/>
          </a:p>
          <a:p>
            <a:pPr lvl="2"/>
            <a:r>
              <a:rPr lang="en-US" altLang="ja-JP" dirty="0"/>
              <a:t>DIFFUSE</a:t>
            </a:r>
            <a:r>
              <a:rPr lang="ja-JP" altLang="en-US" dirty="0"/>
              <a:t>に設定</a:t>
            </a:r>
            <a:endParaRPr lang="en-US" altLang="ja-JP" dirty="0"/>
          </a:p>
          <a:p>
            <a:pPr lvl="2"/>
            <a:r>
              <a:rPr lang="ja-JP" altLang="en-US" dirty="0"/>
              <a:t>アルベドのみを使用</a:t>
            </a:r>
            <a:endParaRPr lang="en-US" altLang="ja-JP" dirty="0"/>
          </a:p>
        </p:txBody>
      </p:sp>
    </p:spTree>
    <p:extLst>
      <p:ext uri="{BB962C8B-B14F-4D97-AF65-F5344CB8AC3E}">
        <p14:creationId xmlns:p14="http://schemas.microsoft.com/office/powerpoint/2010/main" val="283591816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B046141-8980-62B7-12F9-361666ACB358}"/>
              </a:ext>
            </a:extLst>
          </p:cNvPr>
          <p:cNvSpPr>
            <a:spLocks noGrp="1"/>
          </p:cNvSpPr>
          <p:nvPr>
            <p:ph type="title"/>
          </p:nvPr>
        </p:nvSpPr>
        <p:spPr/>
        <p:txBody>
          <a:bodyPr>
            <a:normAutofit/>
          </a:bodyPr>
          <a:lstStyle/>
          <a:p>
            <a:r>
              <a:rPr lang="ja-JP" altLang="en-US" dirty="0"/>
              <a:t>ファサードの</a:t>
            </a:r>
            <a:r>
              <a:rPr lang="en-US" altLang="ja-JP" dirty="0"/>
              <a:t>UV</a:t>
            </a:r>
            <a:r>
              <a:rPr lang="ja-JP" altLang="en-US" dirty="0"/>
              <a:t>展開</a:t>
            </a:r>
            <a:endParaRPr kumimoji="1" lang="ja-JP" altLang="en-US" dirty="0"/>
          </a:p>
        </p:txBody>
      </p:sp>
      <p:sp>
        <p:nvSpPr>
          <p:cNvPr id="3" name="コンテンツ プレースホルダー 2">
            <a:extLst>
              <a:ext uri="{FF2B5EF4-FFF2-40B4-BE49-F238E27FC236}">
                <a16:creationId xmlns:a16="http://schemas.microsoft.com/office/drawing/2014/main" id="{09038048-5D9A-EDEC-8D86-378E3254DF0C}"/>
              </a:ext>
            </a:extLst>
          </p:cNvPr>
          <p:cNvSpPr>
            <a:spLocks noGrp="1"/>
          </p:cNvSpPr>
          <p:nvPr>
            <p:ph idx="1"/>
          </p:nvPr>
        </p:nvSpPr>
        <p:spPr/>
        <p:txBody>
          <a:bodyPr/>
          <a:lstStyle/>
          <a:p>
            <a:r>
              <a:rPr kumimoji="1" lang="ja-JP" altLang="en-US" dirty="0"/>
              <a:t>ファサード</a:t>
            </a:r>
            <a:r>
              <a:rPr lang="ja-JP" altLang="en-US" dirty="0"/>
              <a:t>を</a:t>
            </a:r>
            <a:r>
              <a:rPr lang="en-US" altLang="ja-JP" dirty="0"/>
              <a:t>1</a:t>
            </a:r>
            <a:r>
              <a:rPr lang="ja-JP" altLang="en-US" dirty="0"/>
              <a:t>つ</a:t>
            </a:r>
            <a:r>
              <a:rPr kumimoji="1" lang="ja-JP" altLang="en-US" dirty="0"/>
              <a:t>の画像として考える</a:t>
            </a:r>
            <a:endParaRPr kumimoji="1" lang="en-US" altLang="ja-JP" dirty="0"/>
          </a:p>
          <a:p>
            <a:pPr lvl="1"/>
            <a:r>
              <a:rPr lang="ja-JP" altLang="en-US" dirty="0"/>
              <a:t>真上から見た状態で</a:t>
            </a:r>
            <a:r>
              <a:rPr lang="en-US" altLang="ja-JP" dirty="0"/>
              <a:t>UV</a:t>
            </a:r>
            <a:r>
              <a:rPr lang="ja-JP" altLang="en-US" dirty="0"/>
              <a:t>展開</a:t>
            </a:r>
            <a:endParaRPr kumimoji="1" lang="ja-JP" altLang="en-US" dirty="0"/>
          </a:p>
        </p:txBody>
      </p:sp>
      <p:pic>
        <p:nvPicPr>
          <p:cNvPr id="5" name="図 4" descr="グラフィカル ユーザー インターフェイス, アプリケーション, テーブル&#10;&#10;自動的に生成された説明">
            <a:extLst>
              <a:ext uri="{FF2B5EF4-FFF2-40B4-BE49-F238E27FC236}">
                <a16:creationId xmlns:a16="http://schemas.microsoft.com/office/drawing/2014/main" id="{0856082D-4BF9-CD2A-5E7D-5F76ECB9B430}"/>
              </a:ext>
            </a:extLst>
          </p:cNvPr>
          <p:cNvPicPr>
            <a:picLocks noChangeAspect="1"/>
          </p:cNvPicPr>
          <p:nvPr/>
        </p:nvPicPr>
        <p:blipFill>
          <a:blip r:embed="rId3"/>
          <a:stretch>
            <a:fillRect/>
          </a:stretch>
        </p:blipFill>
        <p:spPr>
          <a:xfrm>
            <a:off x="1478420" y="1574801"/>
            <a:ext cx="6187160" cy="3277262"/>
          </a:xfrm>
          <a:prstGeom prst="rect">
            <a:avLst/>
          </a:prstGeom>
        </p:spPr>
      </p:pic>
    </p:spTree>
    <p:extLst>
      <p:ext uri="{BB962C8B-B14F-4D97-AF65-F5344CB8AC3E}">
        <p14:creationId xmlns:p14="http://schemas.microsoft.com/office/powerpoint/2010/main" val="356526037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グラフィカル ユーザー インターフェイス, テーブル&#10;&#10;自動的に生成された説明">
            <a:extLst>
              <a:ext uri="{FF2B5EF4-FFF2-40B4-BE49-F238E27FC236}">
                <a16:creationId xmlns:a16="http://schemas.microsoft.com/office/drawing/2014/main" id="{C279D069-0D86-4A87-128B-A7EB95DC5DFF}"/>
              </a:ext>
            </a:extLst>
          </p:cNvPr>
          <p:cNvPicPr>
            <a:picLocks noChangeAspect="1"/>
          </p:cNvPicPr>
          <p:nvPr/>
        </p:nvPicPr>
        <p:blipFill>
          <a:blip r:embed="rId3"/>
          <a:stretch>
            <a:fillRect/>
          </a:stretch>
        </p:blipFill>
        <p:spPr>
          <a:xfrm>
            <a:off x="1478420" y="1576063"/>
            <a:ext cx="6184779" cy="3276000"/>
          </a:xfrm>
          <a:prstGeom prst="rect">
            <a:avLst/>
          </a:prstGeom>
        </p:spPr>
      </p:pic>
      <p:sp>
        <p:nvSpPr>
          <p:cNvPr id="2" name="タイトル 1">
            <a:extLst>
              <a:ext uri="{FF2B5EF4-FFF2-40B4-BE49-F238E27FC236}">
                <a16:creationId xmlns:a16="http://schemas.microsoft.com/office/drawing/2014/main" id="{21248776-526C-7578-AD68-D7A1613B97C9}"/>
              </a:ext>
            </a:extLst>
          </p:cNvPr>
          <p:cNvSpPr>
            <a:spLocks noGrp="1"/>
          </p:cNvSpPr>
          <p:nvPr>
            <p:ph type="title"/>
          </p:nvPr>
        </p:nvSpPr>
        <p:spPr/>
        <p:txBody>
          <a:bodyPr/>
          <a:lstStyle/>
          <a:p>
            <a:r>
              <a:rPr kumimoji="1" lang="ja-JP" altLang="en-US" dirty="0"/>
              <a:t>ファサードをベイク</a:t>
            </a:r>
          </a:p>
        </p:txBody>
      </p:sp>
      <p:sp>
        <p:nvSpPr>
          <p:cNvPr id="3" name="コンテンツ プレースホルダー 2">
            <a:extLst>
              <a:ext uri="{FF2B5EF4-FFF2-40B4-BE49-F238E27FC236}">
                <a16:creationId xmlns:a16="http://schemas.microsoft.com/office/drawing/2014/main" id="{99E1EECC-6358-FF28-A0A1-C8E54A436E2C}"/>
              </a:ext>
            </a:extLst>
          </p:cNvPr>
          <p:cNvSpPr>
            <a:spLocks noGrp="1"/>
          </p:cNvSpPr>
          <p:nvPr>
            <p:ph idx="1"/>
          </p:nvPr>
        </p:nvSpPr>
        <p:spPr/>
        <p:txBody>
          <a:bodyPr/>
          <a:lstStyle/>
          <a:p>
            <a:r>
              <a:rPr kumimoji="1" lang="ja-JP" altLang="en-US" dirty="0"/>
              <a:t>画像として保存</a:t>
            </a:r>
            <a:endParaRPr kumimoji="1" lang="en-US" altLang="ja-JP" dirty="0"/>
          </a:p>
          <a:p>
            <a:pPr lvl="1"/>
            <a:r>
              <a:rPr lang="ja-JP" altLang="en-US" dirty="0"/>
              <a:t>解像度：</a:t>
            </a:r>
            <a:r>
              <a:rPr lang="en-US" altLang="ja-JP" dirty="0"/>
              <a:t>256x256</a:t>
            </a:r>
            <a:r>
              <a:rPr lang="ja-JP" altLang="en-US" dirty="0"/>
              <a:t>（固定）</a:t>
            </a:r>
            <a:endParaRPr kumimoji="1" lang="en-US" altLang="ja-JP" dirty="0"/>
          </a:p>
        </p:txBody>
      </p:sp>
    </p:spTree>
    <p:extLst>
      <p:ext uri="{BB962C8B-B14F-4D97-AF65-F5344CB8AC3E}">
        <p14:creationId xmlns:p14="http://schemas.microsoft.com/office/powerpoint/2010/main" val="399280433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A3FF04C-1267-470C-A85B-9C5849616634}"/>
              </a:ext>
            </a:extLst>
          </p:cNvPr>
          <p:cNvSpPr>
            <a:spLocks noGrp="1"/>
          </p:cNvSpPr>
          <p:nvPr>
            <p:ph type="title"/>
          </p:nvPr>
        </p:nvSpPr>
        <p:spPr/>
        <p:txBody>
          <a:bodyPr/>
          <a:lstStyle/>
          <a:p>
            <a:r>
              <a:rPr kumimoji="1" lang="ja-JP" altLang="en-US" dirty="0"/>
              <a:t>目次</a:t>
            </a:r>
          </a:p>
        </p:txBody>
      </p:sp>
      <p:sp>
        <p:nvSpPr>
          <p:cNvPr id="3" name="コンテンツ プレースホルダー 2">
            <a:extLst>
              <a:ext uri="{FF2B5EF4-FFF2-40B4-BE49-F238E27FC236}">
                <a16:creationId xmlns:a16="http://schemas.microsoft.com/office/drawing/2014/main" id="{11AD330E-AB97-A0A9-AED0-92489C2FAE4B}"/>
              </a:ext>
            </a:extLst>
          </p:cNvPr>
          <p:cNvSpPr>
            <a:spLocks noGrp="1"/>
          </p:cNvSpPr>
          <p:nvPr>
            <p:ph idx="1"/>
          </p:nvPr>
        </p:nvSpPr>
        <p:spPr/>
        <p:txBody>
          <a:bodyPr/>
          <a:lstStyle/>
          <a:p>
            <a:pPr marL="457200" indent="-457200">
              <a:buFont typeface="+mj-lt"/>
              <a:buAutoNum type="arabicPeriod"/>
            </a:pPr>
            <a:r>
              <a:rPr kumimoji="1" lang="en-US" altLang="ja-JP" dirty="0">
                <a:solidFill>
                  <a:schemeClr val="bg1">
                    <a:lumMod val="95000"/>
                  </a:schemeClr>
                </a:solidFill>
              </a:rPr>
              <a:t>PLATEAU</a:t>
            </a:r>
            <a:r>
              <a:rPr kumimoji="1" lang="ja-JP" altLang="en-US" dirty="0">
                <a:solidFill>
                  <a:schemeClr val="bg1">
                    <a:lumMod val="95000"/>
                  </a:schemeClr>
                </a:solidFill>
              </a:rPr>
              <a:t>の紹介</a:t>
            </a:r>
            <a:endParaRPr kumimoji="1" lang="en-US" altLang="ja-JP" dirty="0">
              <a:solidFill>
                <a:schemeClr val="bg1">
                  <a:lumMod val="95000"/>
                </a:schemeClr>
              </a:solidFill>
            </a:endParaRPr>
          </a:p>
          <a:p>
            <a:pPr marL="457200" indent="-457200">
              <a:buFont typeface="+mj-lt"/>
              <a:buAutoNum type="arabicPeriod"/>
            </a:pPr>
            <a:r>
              <a:rPr kumimoji="1" lang="ja-JP" altLang="en-US" dirty="0">
                <a:solidFill>
                  <a:schemeClr val="bg1">
                    <a:lumMod val="95000"/>
                  </a:schemeClr>
                </a:solidFill>
              </a:rPr>
              <a:t>現状の課題と課題に対するアプローチ</a:t>
            </a:r>
            <a:endParaRPr kumimoji="1" lang="en-US" altLang="ja-JP" dirty="0">
              <a:solidFill>
                <a:schemeClr val="bg1">
                  <a:lumMod val="95000"/>
                </a:schemeClr>
              </a:solidFill>
            </a:endParaRPr>
          </a:p>
          <a:p>
            <a:pPr marL="457200" indent="-457200">
              <a:buFont typeface="+mj-lt"/>
              <a:buAutoNum type="arabicPeriod"/>
            </a:pPr>
            <a:r>
              <a:rPr lang="ja-JP" altLang="en-US" dirty="0">
                <a:solidFill>
                  <a:schemeClr val="bg1">
                    <a:lumMod val="95000"/>
                  </a:schemeClr>
                </a:solidFill>
              </a:rPr>
              <a:t>プロシージャルモデリングとは？</a:t>
            </a:r>
            <a:endParaRPr kumimoji="1" lang="en-US" altLang="ja-JP" dirty="0">
              <a:solidFill>
                <a:schemeClr val="bg1">
                  <a:lumMod val="95000"/>
                </a:schemeClr>
              </a:solidFill>
            </a:endParaRPr>
          </a:p>
          <a:p>
            <a:pPr marL="457200" indent="-457200">
              <a:buFont typeface="+mj-lt"/>
              <a:buAutoNum type="arabicPeriod"/>
            </a:pPr>
            <a:r>
              <a:rPr lang="en-US" altLang="ja-JP" dirty="0">
                <a:solidFill>
                  <a:schemeClr val="bg1">
                    <a:lumMod val="95000"/>
                  </a:schemeClr>
                </a:solidFill>
              </a:rPr>
              <a:t>Procedural PLATEAU</a:t>
            </a:r>
            <a:r>
              <a:rPr lang="ja-JP" altLang="en-US" dirty="0">
                <a:solidFill>
                  <a:schemeClr val="bg1">
                    <a:lumMod val="95000"/>
                  </a:schemeClr>
                </a:solidFill>
              </a:rPr>
              <a:t>の説明</a:t>
            </a:r>
            <a:endParaRPr lang="en-US" altLang="ja-JP" dirty="0">
              <a:solidFill>
                <a:schemeClr val="bg1">
                  <a:lumMod val="95000"/>
                </a:schemeClr>
              </a:solidFill>
            </a:endParaRPr>
          </a:p>
          <a:p>
            <a:pPr marL="457200" indent="-457200">
              <a:buFont typeface="+mj-lt"/>
              <a:buAutoNum type="arabicPeriod"/>
            </a:pPr>
            <a:r>
              <a:rPr lang="en-US" altLang="ja-JP" dirty="0"/>
              <a:t>Blender</a:t>
            </a:r>
            <a:r>
              <a:rPr lang="ja-JP" altLang="en-US" dirty="0"/>
              <a:t>アドオンでの手続き自動化</a:t>
            </a:r>
            <a:endParaRPr lang="en-US" altLang="ja-JP" dirty="0"/>
          </a:p>
          <a:p>
            <a:pPr marL="757238" lvl="1" indent="-457200">
              <a:buFont typeface="+mj-lt"/>
              <a:buAutoNum type="arabicPeriod"/>
            </a:pPr>
            <a:r>
              <a:rPr lang="ja-JP" altLang="en-US" dirty="0">
                <a:solidFill>
                  <a:schemeClr val="bg1">
                    <a:lumMod val="95000"/>
                  </a:schemeClr>
                </a:solidFill>
              </a:rPr>
              <a:t>ファサードのベイク</a:t>
            </a:r>
            <a:endParaRPr lang="en-US" altLang="ja-JP" dirty="0">
              <a:solidFill>
                <a:schemeClr val="bg1">
                  <a:lumMod val="95000"/>
                </a:schemeClr>
              </a:solidFill>
            </a:endParaRPr>
          </a:p>
          <a:p>
            <a:pPr marL="757238" lvl="1" indent="-457200">
              <a:buFont typeface="+mj-lt"/>
              <a:buAutoNum type="arabicPeriod"/>
            </a:pPr>
            <a:r>
              <a:rPr lang="ja-JP" altLang="en-US" dirty="0">
                <a:solidFill>
                  <a:schemeClr val="tx1">
                    <a:lumMod val="65000"/>
                    <a:lumOff val="35000"/>
                  </a:schemeClr>
                </a:solidFill>
              </a:rPr>
              <a:t>テクスチャマッピング</a:t>
            </a:r>
            <a:endParaRPr lang="en-US" altLang="ja-JP" dirty="0">
              <a:solidFill>
                <a:schemeClr val="tx1">
                  <a:lumMod val="65000"/>
                  <a:lumOff val="35000"/>
                </a:schemeClr>
              </a:solidFill>
            </a:endParaRPr>
          </a:p>
          <a:p>
            <a:pPr marL="457200" indent="-457200">
              <a:buFont typeface="+mj-lt"/>
              <a:buAutoNum type="arabicPeriod"/>
            </a:pPr>
            <a:r>
              <a:rPr lang="ja-JP" altLang="en-US" dirty="0">
                <a:solidFill>
                  <a:schemeClr val="bg1">
                    <a:lumMod val="95000"/>
                  </a:schemeClr>
                </a:solidFill>
              </a:rPr>
              <a:t>ゲームエンジン上でのパフォーマンス考慮点</a:t>
            </a:r>
            <a:endParaRPr lang="en-US" altLang="ja-JP" dirty="0">
              <a:solidFill>
                <a:schemeClr val="bg1">
                  <a:lumMod val="95000"/>
                </a:schemeClr>
              </a:solidFill>
            </a:endParaRPr>
          </a:p>
          <a:p>
            <a:pPr marL="457200" indent="-457200">
              <a:buFont typeface="+mj-lt"/>
              <a:buAutoNum type="arabicPeriod"/>
            </a:pPr>
            <a:r>
              <a:rPr lang="ja-JP" altLang="en-US" dirty="0">
                <a:solidFill>
                  <a:schemeClr val="bg1">
                    <a:lumMod val="95000"/>
                  </a:schemeClr>
                </a:solidFill>
              </a:rPr>
              <a:t>まとめ</a:t>
            </a:r>
            <a:endParaRPr lang="en-US" altLang="ja-JP" dirty="0">
              <a:solidFill>
                <a:schemeClr val="bg1">
                  <a:lumMod val="95000"/>
                </a:schemeClr>
              </a:solidFill>
            </a:endParaRPr>
          </a:p>
          <a:p>
            <a:pPr marL="457200" indent="-457200">
              <a:buFont typeface="+mj-lt"/>
              <a:buAutoNum type="arabicPeriod"/>
            </a:pPr>
            <a:endParaRPr lang="en-US" altLang="ja-JP" dirty="0"/>
          </a:p>
          <a:p>
            <a:pPr lvl="1"/>
            <a:endParaRPr kumimoji="1" lang="ja-JP" altLang="en-US" dirty="0"/>
          </a:p>
        </p:txBody>
      </p:sp>
    </p:spTree>
    <p:extLst>
      <p:ext uri="{BB962C8B-B14F-4D97-AF65-F5344CB8AC3E}">
        <p14:creationId xmlns:p14="http://schemas.microsoft.com/office/powerpoint/2010/main" val="305702784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コンピューターのスクリーンショット&#10;&#10;中程度の精度で自動的に生成された説明">
            <a:extLst>
              <a:ext uri="{FF2B5EF4-FFF2-40B4-BE49-F238E27FC236}">
                <a16:creationId xmlns:a16="http://schemas.microsoft.com/office/drawing/2014/main" id="{429DB372-0E16-5348-9C26-ED02D130CE0B}"/>
              </a:ext>
            </a:extLst>
          </p:cNvPr>
          <p:cNvPicPr>
            <a:picLocks noChangeAspect="1"/>
          </p:cNvPicPr>
          <p:nvPr/>
        </p:nvPicPr>
        <p:blipFill>
          <a:blip r:embed="rId3"/>
          <a:stretch>
            <a:fillRect/>
          </a:stretch>
        </p:blipFill>
        <p:spPr>
          <a:xfrm>
            <a:off x="965565" y="2328581"/>
            <a:ext cx="4897443" cy="2476779"/>
          </a:xfrm>
          <a:prstGeom prst="rect">
            <a:avLst/>
          </a:prstGeom>
        </p:spPr>
      </p:pic>
      <p:sp>
        <p:nvSpPr>
          <p:cNvPr id="2" name="タイトル 1">
            <a:extLst>
              <a:ext uri="{FF2B5EF4-FFF2-40B4-BE49-F238E27FC236}">
                <a16:creationId xmlns:a16="http://schemas.microsoft.com/office/drawing/2014/main" id="{012986CB-EC6A-F1D9-BD2C-AE62DF26787A}"/>
              </a:ext>
            </a:extLst>
          </p:cNvPr>
          <p:cNvSpPr>
            <a:spLocks noGrp="1"/>
          </p:cNvSpPr>
          <p:nvPr>
            <p:ph type="title"/>
          </p:nvPr>
        </p:nvSpPr>
        <p:spPr/>
        <p:txBody>
          <a:bodyPr/>
          <a:lstStyle/>
          <a:p>
            <a:r>
              <a:rPr kumimoji="1" lang="en-US" altLang="ja-JP" dirty="0"/>
              <a:t>UV</a:t>
            </a:r>
            <a:r>
              <a:rPr kumimoji="1" lang="ja-JP" altLang="en-US" dirty="0"/>
              <a:t>座標を設定した平面の作成</a:t>
            </a:r>
          </a:p>
        </p:txBody>
      </p:sp>
      <p:sp>
        <p:nvSpPr>
          <p:cNvPr id="3" name="コンテンツ プレースホルダー 2">
            <a:extLst>
              <a:ext uri="{FF2B5EF4-FFF2-40B4-BE49-F238E27FC236}">
                <a16:creationId xmlns:a16="http://schemas.microsoft.com/office/drawing/2014/main" id="{EE1E0931-A8E5-9211-A983-B425A399FA5A}"/>
              </a:ext>
            </a:extLst>
          </p:cNvPr>
          <p:cNvSpPr>
            <a:spLocks noGrp="1"/>
          </p:cNvSpPr>
          <p:nvPr>
            <p:ph idx="1"/>
          </p:nvPr>
        </p:nvSpPr>
        <p:spPr/>
        <p:txBody>
          <a:bodyPr/>
          <a:lstStyle/>
          <a:p>
            <a:r>
              <a:rPr kumimoji="1" lang="en-US" altLang="ja-JP" dirty="0"/>
              <a:t>Geometry Nodes</a:t>
            </a:r>
            <a:r>
              <a:rPr kumimoji="1" lang="ja-JP" altLang="en-US" dirty="0"/>
              <a:t>内で平面</a:t>
            </a:r>
            <a:r>
              <a:rPr lang="ja-JP" altLang="en-US" dirty="0"/>
              <a:t>を作成</a:t>
            </a:r>
            <a:endParaRPr lang="en-US" altLang="ja-JP" dirty="0"/>
          </a:p>
          <a:p>
            <a:pPr lvl="1"/>
            <a:r>
              <a:rPr lang="ja-JP" altLang="en-US" dirty="0"/>
              <a:t>画像を上から貼り付けるように</a:t>
            </a:r>
            <a:r>
              <a:rPr lang="en-US" altLang="ja-JP" dirty="0"/>
              <a:t>UV</a:t>
            </a:r>
            <a:r>
              <a:rPr lang="ja-JP" altLang="en-US" dirty="0"/>
              <a:t>座標を設定</a:t>
            </a:r>
            <a:r>
              <a:rPr lang="en-US" altLang="ja-JP" baseline="30000" dirty="0"/>
              <a:t>※</a:t>
            </a:r>
          </a:p>
          <a:p>
            <a:pPr lvl="1"/>
            <a:r>
              <a:rPr lang="en-US" altLang="ja-JP" dirty="0"/>
              <a:t>UV</a:t>
            </a:r>
            <a:r>
              <a:rPr lang="ja-JP" altLang="en-US" dirty="0"/>
              <a:t>座標はアトリビュートに保存</a:t>
            </a:r>
            <a:endParaRPr kumimoji="1" lang="en-US" altLang="ja-JP" dirty="0"/>
          </a:p>
          <a:p>
            <a:pPr lvl="1"/>
            <a:endParaRPr lang="en-US" altLang="ja-JP" dirty="0"/>
          </a:p>
        </p:txBody>
      </p:sp>
      <p:pic>
        <p:nvPicPr>
          <p:cNvPr id="6" name="図 5" descr="建物, 障子 が含まれている画像&#10;&#10;自動的に生成された説明">
            <a:extLst>
              <a:ext uri="{FF2B5EF4-FFF2-40B4-BE49-F238E27FC236}">
                <a16:creationId xmlns:a16="http://schemas.microsoft.com/office/drawing/2014/main" id="{F3076AA7-426A-213F-B9EF-EF477A044AC8}"/>
              </a:ext>
            </a:extLst>
          </p:cNvPr>
          <p:cNvPicPr>
            <a:picLocks noChangeAspect="1"/>
          </p:cNvPicPr>
          <p:nvPr/>
        </p:nvPicPr>
        <p:blipFill>
          <a:blip r:embed="rId4"/>
          <a:stretch>
            <a:fillRect/>
          </a:stretch>
        </p:blipFill>
        <p:spPr>
          <a:xfrm>
            <a:off x="7066168" y="1257917"/>
            <a:ext cx="1174547" cy="1174547"/>
          </a:xfrm>
          <a:prstGeom prst="rect">
            <a:avLst/>
          </a:prstGeom>
        </p:spPr>
      </p:pic>
      <p:sp>
        <p:nvSpPr>
          <p:cNvPr id="11" name="楕円 10">
            <a:extLst>
              <a:ext uri="{FF2B5EF4-FFF2-40B4-BE49-F238E27FC236}">
                <a16:creationId xmlns:a16="http://schemas.microsoft.com/office/drawing/2014/main" id="{53F6F130-2AC6-7726-74EF-CD47D25040F0}"/>
              </a:ext>
            </a:extLst>
          </p:cNvPr>
          <p:cNvSpPr/>
          <p:nvPr/>
        </p:nvSpPr>
        <p:spPr>
          <a:xfrm>
            <a:off x="4069957" y="4255564"/>
            <a:ext cx="158750" cy="158750"/>
          </a:xfrm>
          <a:prstGeom prst="ellipse">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4" name="楕円 13">
            <a:extLst>
              <a:ext uri="{FF2B5EF4-FFF2-40B4-BE49-F238E27FC236}">
                <a16:creationId xmlns:a16="http://schemas.microsoft.com/office/drawing/2014/main" id="{131E2803-58F1-3194-F2EB-3E842F4BAEC7}"/>
              </a:ext>
            </a:extLst>
          </p:cNvPr>
          <p:cNvSpPr/>
          <p:nvPr/>
        </p:nvSpPr>
        <p:spPr>
          <a:xfrm>
            <a:off x="2626157" y="4249214"/>
            <a:ext cx="158750" cy="158750"/>
          </a:xfrm>
          <a:prstGeom prst="ellipse">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5" name="楕円 14">
            <a:extLst>
              <a:ext uri="{FF2B5EF4-FFF2-40B4-BE49-F238E27FC236}">
                <a16:creationId xmlns:a16="http://schemas.microsoft.com/office/drawing/2014/main" id="{3D729433-4919-34ED-19D3-BE0C14A69EDE}"/>
              </a:ext>
            </a:extLst>
          </p:cNvPr>
          <p:cNvSpPr/>
          <p:nvPr/>
        </p:nvSpPr>
        <p:spPr>
          <a:xfrm>
            <a:off x="2626157" y="2835287"/>
            <a:ext cx="158750" cy="158750"/>
          </a:xfrm>
          <a:prstGeom prst="ellipse">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6" name="楕円 15">
            <a:extLst>
              <a:ext uri="{FF2B5EF4-FFF2-40B4-BE49-F238E27FC236}">
                <a16:creationId xmlns:a16="http://schemas.microsoft.com/office/drawing/2014/main" id="{DAD46827-41A5-A1DA-791D-ABE7329E52A5}"/>
              </a:ext>
            </a:extLst>
          </p:cNvPr>
          <p:cNvSpPr/>
          <p:nvPr/>
        </p:nvSpPr>
        <p:spPr>
          <a:xfrm>
            <a:off x="4063607" y="2835287"/>
            <a:ext cx="158750" cy="158750"/>
          </a:xfrm>
          <a:prstGeom prst="ellipse">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7" name="楕円 16">
            <a:extLst>
              <a:ext uri="{FF2B5EF4-FFF2-40B4-BE49-F238E27FC236}">
                <a16:creationId xmlns:a16="http://schemas.microsoft.com/office/drawing/2014/main" id="{597A978B-3826-A807-2555-2DF2C1B165AE}"/>
              </a:ext>
            </a:extLst>
          </p:cNvPr>
          <p:cNvSpPr/>
          <p:nvPr/>
        </p:nvSpPr>
        <p:spPr>
          <a:xfrm>
            <a:off x="6986793" y="2353089"/>
            <a:ext cx="158750" cy="158750"/>
          </a:xfrm>
          <a:prstGeom prst="ellipse">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8" name="楕円 17">
            <a:extLst>
              <a:ext uri="{FF2B5EF4-FFF2-40B4-BE49-F238E27FC236}">
                <a16:creationId xmlns:a16="http://schemas.microsoft.com/office/drawing/2014/main" id="{AA75A412-F74E-E013-C1F7-CE4AEE6A03BF}"/>
              </a:ext>
            </a:extLst>
          </p:cNvPr>
          <p:cNvSpPr/>
          <p:nvPr/>
        </p:nvSpPr>
        <p:spPr>
          <a:xfrm>
            <a:off x="8161340" y="2353089"/>
            <a:ext cx="158750" cy="158750"/>
          </a:xfrm>
          <a:prstGeom prst="ellipse">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9" name="楕円 18">
            <a:extLst>
              <a:ext uri="{FF2B5EF4-FFF2-40B4-BE49-F238E27FC236}">
                <a16:creationId xmlns:a16="http://schemas.microsoft.com/office/drawing/2014/main" id="{5F17171D-2907-CBCC-5317-6A8552FC4C8A}"/>
              </a:ext>
            </a:extLst>
          </p:cNvPr>
          <p:cNvSpPr/>
          <p:nvPr/>
        </p:nvSpPr>
        <p:spPr>
          <a:xfrm>
            <a:off x="6980443" y="1178542"/>
            <a:ext cx="158750" cy="158750"/>
          </a:xfrm>
          <a:prstGeom prst="ellipse">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0" name="楕円 19">
            <a:extLst>
              <a:ext uri="{FF2B5EF4-FFF2-40B4-BE49-F238E27FC236}">
                <a16:creationId xmlns:a16="http://schemas.microsoft.com/office/drawing/2014/main" id="{256C32EB-85B8-A6EC-F304-911984614518}"/>
              </a:ext>
            </a:extLst>
          </p:cNvPr>
          <p:cNvSpPr/>
          <p:nvPr/>
        </p:nvSpPr>
        <p:spPr>
          <a:xfrm>
            <a:off x="8154990" y="1178542"/>
            <a:ext cx="158750" cy="158750"/>
          </a:xfrm>
          <a:prstGeom prst="ellipse">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22" name="直線矢印コネクタ 21">
            <a:extLst>
              <a:ext uri="{FF2B5EF4-FFF2-40B4-BE49-F238E27FC236}">
                <a16:creationId xmlns:a16="http://schemas.microsoft.com/office/drawing/2014/main" id="{9BBA2047-49C8-F839-A6E2-8EAF860D4E47}"/>
              </a:ext>
            </a:extLst>
          </p:cNvPr>
          <p:cNvCxnSpPr>
            <a:cxnSpLocks/>
            <a:stCxn id="19" idx="2"/>
            <a:endCxn id="15" idx="7"/>
          </p:cNvCxnSpPr>
          <p:nvPr/>
        </p:nvCxnSpPr>
        <p:spPr>
          <a:xfrm flipH="1">
            <a:off x="2761659" y="1257917"/>
            <a:ext cx="4218784" cy="1600618"/>
          </a:xfrm>
          <a:prstGeom prst="straightConnector1">
            <a:avLst/>
          </a:prstGeom>
          <a:ln>
            <a:solidFill>
              <a:srgbClr val="FF0000"/>
            </a:solidFill>
            <a:prstDash val="dash"/>
            <a:tailEnd type="triangle"/>
          </a:ln>
        </p:spPr>
        <p:style>
          <a:lnRef idx="1">
            <a:schemeClr val="dk1"/>
          </a:lnRef>
          <a:fillRef idx="0">
            <a:schemeClr val="dk1"/>
          </a:fillRef>
          <a:effectRef idx="0">
            <a:schemeClr val="dk1"/>
          </a:effectRef>
          <a:fontRef idx="minor">
            <a:schemeClr val="tx1"/>
          </a:fontRef>
        </p:style>
      </p:cxnSp>
      <p:cxnSp>
        <p:nvCxnSpPr>
          <p:cNvPr id="23" name="直線矢印コネクタ 22">
            <a:extLst>
              <a:ext uri="{FF2B5EF4-FFF2-40B4-BE49-F238E27FC236}">
                <a16:creationId xmlns:a16="http://schemas.microsoft.com/office/drawing/2014/main" id="{9FB2E7D9-3ECA-E0B8-D969-6DA73F6CBD1C}"/>
              </a:ext>
            </a:extLst>
          </p:cNvPr>
          <p:cNvCxnSpPr>
            <a:cxnSpLocks/>
            <a:stCxn id="17" idx="2"/>
            <a:endCxn id="14" idx="7"/>
          </p:cNvCxnSpPr>
          <p:nvPr/>
        </p:nvCxnSpPr>
        <p:spPr>
          <a:xfrm flipH="1">
            <a:off x="2761659" y="2432464"/>
            <a:ext cx="4225134" cy="1839998"/>
          </a:xfrm>
          <a:prstGeom prst="straightConnector1">
            <a:avLst/>
          </a:prstGeom>
          <a:ln>
            <a:solidFill>
              <a:srgbClr val="FF0000"/>
            </a:solidFill>
            <a:prstDash val="dash"/>
            <a:tailEnd type="triangle"/>
          </a:ln>
        </p:spPr>
        <p:style>
          <a:lnRef idx="1">
            <a:schemeClr val="dk1"/>
          </a:lnRef>
          <a:fillRef idx="0">
            <a:schemeClr val="dk1"/>
          </a:fillRef>
          <a:effectRef idx="0">
            <a:schemeClr val="dk1"/>
          </a:effectRef>
          <a:fontRef idx="minor">
            <a:schemeClr val="tx1"/>
          </a:fontRef>
        </p:style>
      </p:cxnSp>
      <p:cxnSp>
        <p:nvCxnSpPr>
          <p:cNvPr id="26" name="直線矢印コネクタ 25">
            <a:extLst>
              <a:ext uri="{FF2B5EF4-FFF2-40B4-BE49-F238E27FC236}">
                <a16:creationId xmlns:a16="http://schemas.microsoft.com/office/drawing/2014/main" id="{4C270E61-27C6-7884-88A1-B3CFBCE57031}"/>
              </a:ext>
            </a:extLst>
          </p:cNvPr>
          <p:cNvCxnSpPr>
            <a:cxnSpLocks/>
            <a:stCxn id="20" idx="3"/>
            <a:endCxn id="16" idx="7"/>
          </p:cNvCxnSpPr>
          <p:nvPr/>
        </p:nvCxnSpPr>
        <p:spPr>
          <a:xfrm flipH="1">
            <a:off x="4199109" y="1314044"/>
            <a:ext cx="3979129" cy="1544491"/>
          </a:xfrm>
          <a:prstGeom prst="straightConnector1">
            <a:avLst/>
          </a:prstGeom>
          <a:ln>
            <a:solidFill>
              <a:srgbClr val="FF0000"/>
            </a:solidFill>
            <a:prstDash val="dash"/>
            <a:tailEnd type="triangle"/>
          </a:ln>
        </p:spPr>
        <p:style>
          <a:lnRef idx="1">
            <a:schemeClr val="dk1"/>
          </a:lnRef>
          <a:fillRef idx="0">
            <a:schemeClr val="dk1"/>
          </a:fillRef>
          <a:effectRef idx="0">
            <a:schemeClr val="dk1"/>
          </a:effectRef>
          <a:fontRef idx="minor">
            <a:schemeClr val="tx1"/>
          </a:fontRef>
        </p:style>
      </p:cxnSp>
      <p:cxnSp>
        <p:nvCxnSpPr>
          <p:cNvPr id="29" name="直線矢印コネクタ 28">
            <a:extLst>
              <a:ext uri="{FF2B5EF4-FFF2-40B4-BE49-F238E27FC236}">
                <a16:creationId xmlns:a16="http://schemas.microsoft.com/office/drawing/2014/main" id="{88E24768-938D-FE39-75AA-2CF49AEE1EC8}"/>
              </a:ext>
            </a:extLst>
          </p:cNvPr>
          <p:cNvCxnSpPr>
            <a:cxnSpLocks/>
            <a:stCxn id="18" idx="3"/>
            <a:endCxn id="11" idx="6"/>
          </p:cNvCxnSpPr>
          <p:nvPr/>
        </p:nvCxnSpPr>
        <p:spPr>
          <a:xfrm flipH="1">
            <a:off x="4228707" y="2488591"/>
            <a:ext cx="3955881" cy="1846348"/>
          </a:xfrm>
          <a:prstGeom prst="straightConnector1">
            <a:avLst/>
          </a:prstGeom>
          <a:ln>
            <a:solidFill>
              <a:srgbClr val="FF0000"/>
            </a:solidFill>
            <a:prstDash val="dash"/>
            <a:tailEnd type="triangle"/>
          </a:ln>
        </p:spPr>
        <p:style>
          <a:lnRef idx="1">
            <a:schemeClr val="dk1"/>
          </a:lnRef>
          <a:fillRef idx="0">
            <a:schemeClr val="dk1"/>
          </a:fillRef>
          <a:effectRef idx="0">
            <a:schemeClr val="dk1"/>
          </a:effectRef>
          <a:fontRef idx="minor">
            <a:schemeClr val="tx1"/>
          </a:fontRef>
        </p:style>
      </p:cxnSp>
      <p:cxnSp>
        <p:nvCxnSpPr>
          <p:cNvPr id="44" name="直線矢印コネクタ 43">
            <a:extLst>
              <a:ext uri="{FF2B5EF4-FFF2-40B4-BE49-F238E27FC236}">
                <a16:creationId xmlns:a16="http://schemas.microsoft.com/office/drawing/2014/main" id="{24C81AC1-2AA3-40FB-A88B-F90595FF2B38}"/>
              </a:ext>
            </a:extLst>
          </p:cNvPr>
          <p:cNvCxnSpPr>
            <a:cxnSpLocks/>
          </p:cNvCxnSpPr>
          <p:nvPr/>
        </p:nvCxnSpPr>
        <p:spPr>
          <a:xfrm flipV="1">
            <a:off x="7076006" y="752009"/>
            <a:ext cx="6350" cy="168045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47" name="直線矢印コネクタ 46">
            <a:extLst>
              <a:ext uri="{FF2B5EF4-FFF2-40B4-BE49-F238E27FC236}">
                <a16:creationId xmlns:a16="http://schemas.microsoft.com/office/drawing/2014/main" id="{36B6E5A2-867C-B6B9-DC0C-D76C74A1A0DD}"/>
              </a:ext>
            </a:extLst>
          </p:cNvPr>
          <p:cNvCxnSpPr>
            <a:cxnSpLocks/>
          </p:cNvCxnSpPr>
          <p:nvPr/>
        </p:nvCxnSpPr>
        <p:spPr>
          <a:xfrm>
            <a:off x="7059818" y="2427646"/>
            <a:ext cx="1812612" cy="963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59" name="テキスト ボックス 58">
            <a:extLst>
              <a:ext uri="{FF2B5EF4-FFF2-40B4-BE49-F238E27FC236}">
                <a16:creationId xmlns:a16="http://schemas.microsoft.com/office/drawing/2014/main" id="{2A63D679-DEE9-79AC-F5EB-68228981587B}"/>
              </a:ext>
            </a:extLst>
          </p:cNvPr>
          <p:cNvSpPr txBox="1"/>
          <p:nvPr/>
        </p:nvSpPr>
        <p:spPr>
          <a:xfrm>
            <a:off x="6676741" y="2562844"/>
            <a:ext cx="620104" cy="215444"/>
          </a:xfrm>
          <a:prstGeom prst="rect">
            <a:avLst/>
          </a:prstGeom>
          <a:solidFill>
            <a:schemeClr val="bg1"/>
          </a:solidFill>
          <a:ln>
            <a:solidFill>
              <a:schemeClr val="tx1"/>
            </a:solidFill>
          </a:ln>
        </p:spPr>
        <p:txBody>
          <a:bodyPr wrap="square" rtlCol="0">
            <a:spAutoFit/>
          </a:bodyPr>
          <a:lstStyle/>
          <a:p>
            <a:pPr algn="ctr"/>
            <a:r>
              <a:rPr kumimoji="1" lang="en-US" altLang="ja-JP" sz="800" dirty="0"/>
              <a:t>0.0,</a:t>
            </a:r>
            <a:r>
              <a:rPr kumimoji="1" lang="ja-JP" altLang="en-US" sz="800" dirty="0"/>
              <a:t> </a:t>
            </a:r>
            <a:r>
              <a:rPr kumimoji="1" lang="en-US" altLang="ja-JP" sz="800" dirty="0"/>
              <a:t>0.0</a:t>
            </a:r>
          </a:p>
        </p:txBody>
      </p:sp>
      <p:sp>
        <p:nvSpPr>
          <p:cNvPr id="60" name="テキスト ボックス 59">
            <a:extLst>
              <a:ext uri="{FF2B5EF4-FFF2-40B4-BE49-F238E27FC236}">
                <a16:creationId xmlns:a16="http://schemas.microsoft.com/office/drawing/2014/main" id="{F7EE3EDD-9321-8E30-090B-2B30D8771B2F}"/>
              </a:ext>
            </a:extLst>
          </p:cNvPr>
          <p:cNvSpPr txBox="1"/>
          <p:nvPr/>
        </p:nvSpPr>
        <p:spPr>
          <a:xfrm>
            <a:off x="8010038" y="2562844"/>
            <a:ext cx="620104" cy="215444"/>
          </a:xfrm>
          <a:prstGeom prst="rect">
            <a:avLst/>
          </a:prstGeom>
          <a:solidFill>
            <a:schemeClr val="bg1"/>
          </a:solidFill>
          <a:ln>
            <a:solidFill>
              <a:schemeClr val="tx1"/>
            </a:solidFill>
          </a:ln>
        </p:spPr>
        <p:txBody>
          <a:bodyPr wrap="square" rtlCol="0">
            <a:spAutoFit/>
          </a:bodyPr>
          <a:lstStyle/>
          <a:p>
            <a:pPr algn="ctr"/>
            <a:r>
              <a:rPr kumimoji="1" lang="en-US" altLang="ja-JP" sz="800" dirty="0"/>
              <a:t>1.0,</a:t>
            </a:r>
            <a:r>
              <a:rPr kumimoji="1" lang="ja-JP" altLang="en-US" sz="800" dirty="0"/>
              <a:t> </a:t>
            </a:r>
            <a:r>
              <a:rPr kumimoji="1" lang="en-US" altLang="ja-JP" sz="800" dirty="0"/>
              <a:t>0.0</a:t>
            </a:r>
          </a:p>
        </p:txBody>
      </p:sp>
      <p:sp>
        <p:nvSpPr>
          <p:cNvPr id="61" name="テキスト ボックス 60">
            <a:extLst>
              <a:ext uri="{FF2B5EF4-FFF2-40B4-BE49-F238E27FC236}">
                <a16:creationId xmlns:a16="http://schemas.microsoft.com/office/drawing/2014/main" id="{718C0794-75D5-7BB9-FB13-3E3B8A6D5347}"/>
              </a:ext>
            </a:extLst>
          </p:cNvPr>
          <p:cNvSpPr txBox="1"/>
          <p:nvPr/>
        </p:nvSpPr>
        <p:spPr>
          <a:xfrm>
            <a:off x="8010038" y="928097"/>
            <a:ext cx="620104" cy="215444"/>
          </a:xfrm>
          <a:prstGeom prst="rect">
            <a:avLst/>
          </a:prstGeom>
          <a:solidFill>
            <a:schemeClr val="bg1"/>
          </a:solidFill>
          <a:ln>
            <a:solidFill>
              <a:schemeClr val="tx1"/>
            </a:solidFill>
          </a:ln>
        </p:spPr>
        <p:txBody>
          <a:bodyPr wrap="square" rtlCol="0">
            <a:spAutoFit/>
          </a:bodyPr>
          <a:lstStyle/>
          <a:p>
            <a:pPr algn="ctr"/>
            <a:r>
              <a:rPr kumimoji="1" lang="en-US" altLang="ja-JP" sz="800" dirty="0"/>
              <a:t>1.0,</a:t>
            </a:r>
            <a:r>
              <a:rPr kumimoji="1" lang="ja-JP" altLang="en-US" sz="800" dirty="0"/>
              <a:t> </a:t>
            </a:r>
            <a:r>
              <a:rPr kumimoji="1" lang="en-US" altLang="ja-JP" sz="800" dirty="0"/>
              <a:t>1.0</a:t>
            </a:r>
          </a:p>
        </p:txBody>
      </p:sp>
      <p:sp>
        <p:nvSpPr>
          <p:cNvPr id="62" name="テキスト ボックス 61">
            <a:extLst>
              <a:ext uri="{FF2B5EF4-FFF2-40B4-BE49-F238E27FC236}">
                <a16:creationId xmlns:a16="http://schemas.microsoft.com/office/drawing/2014/main" id="{BE9CDB81-EE6A-4395-FB19-3383AEE2B0A0}"/>
              </a:ext>
            </a:extLst>
          </p:cNvPr>
          <p:cNvSpPr txBox="1"/>
          <p:nvPr/>
        </p:nvSpPr>
        <p:spPr>
          <a:xfrm>
            <a:off x="6680864" y="932293"/>
            <a:ext cx="620104" cy="215444"/>
          </a:xfrm>
          <a:prstGeom prst="rect">
            <a:avLst/>
          </a:prstGeom>
          <a:solidFill>
            <a:schemeClr val="bg1"/>
          </a:solidFill>
          <a:ln>
            <a:solidFill>
              <a:schemeClr val="tx1"/>
            </a:solidFill>
          </a:ln>
        </p:spPr>
        <p:txBody>
          <a:bodyPr wrap="square" rtlCol="0">
            <a:spAutoFit/>
          </a:bodyPr>
          <a:lstStyle/>
          <a:p>
            <a:pPr algn="ctr"/>
            <a:r>
              <a:rPr kumimoji="1" lang="en-US" altLang="ja-JP" sz="800" dirty="0"/>
              <a:t>0.0,</a:t>
            </a:r>
            <a:r>
              <a:rPr kumimoji="1" lang="ja-JP" altLang="en-US" sz="800" dirty="0"/>
              <a:t> </a:t>
            </a:r>
            <a:r>
              <a:rPr kumimoji="1" lang="en-US" altLang="ja-JP" sz="800" dirty="0"/>
              <a:t>1.0</a:t>
            </a:r>
          </a:p>
        </p:txBody>
      </p:sp>
      <p:pic>
        <p:nvPicPr>
          <p:cNvPr id="64" name="図 63" descr="コンピューターのスクリーンショット&#10;&#10;自動的に生成された説明">
            <a:extLst>
              <a:ext uri="{FF2B5EF4-FFF2-40B4-BE49-F238E27FC236}">
                <a16:creationId xmlns:a16="http://schemas.microsoft.com/office/drawing/2014/main" id="{6DC54254-730C-D0C0-9603-0C6422F3F12F}"/>
              </a:ext>
            </a:extLst>
          </p:cNvPr>
          <p:cNvPicPr>
            <a:picLocks noChangeAspect="1"/>
          </p:cNvPicPr>
          <p:nvPr/>
        </p:nvPicPr>
        <p:blipFill rotWithShape="1">
          <a:blip r:embed="rId5"/>
          <a:srcRect r="80543" b="63661"/>
          <a:stretch/>
        </p:blipFill>
        <p:spPr>
          <a:xfrm>
            <a:off x="6856335" y="3001381"/>
            <a:ext cx="1773807" cy="1675463"/>
          </a:xfrm>
          <a:prstGeom prst="rect">
            <a:avLst/>
          </a:prstGeom>
        </p:spPr>
      </p:pic>
      <p:sp>
        <p:nvSpPr>
          <p:cNvPr id="69" name="テキスト ボックス 68">
            <a:extLst>
              <a:ext uri="{FF2B5EF4-FFF2-40B4-BE49-F238E27FC236}">
                <a16:creationId xmlns:a16="http://schemas.microsoft.com/office/drawing/2014/main" id="{696828F9-D0BD-68B5-DAF1-77690FADC85A}"/>
              </a:ext>
            </a:extLst>
          </p:cNvPr>
          <p:cNvSpPr txBox="1"/>
          <p:nvPr/>
        </p:nvSpPr>
        <p:spPr>
          <a:xfrm>
            <a:off x="6867569" y="4697682"/>
            <a:ext cx="1751337" cy="215444"/>
          </a:xfrm>
          <a:prstGeom prst="rect">
            <a:avLst/>
          </a:prstGeom>
          <a:noFill/>
        </p:spPr>
        <p:txBody>
          <a:bodyPr wrap="square" rtlCol="0">
            <a:spAutoFit/>
          </a:bodyPr>
          <a:lstStyle/>
          <a:p>
            <a:r>
              <a:rPr kumimoji="1" lang="ja-JP" altLang="en-US" sz="800" dirty="0"/>
              <a:t>平面の</a:t>
            </a:r>
            <a:r>
              <a:rPr kumimoji="1" lang="en-US" altLang="ja-JP" sz="800" dirty="0"/>
              <a:t>UV</a:t>
            </a:r>
            <a:r>
              <a:rPr kumimoji="1" lang="ja-JP" altLang="en-US" sz="800" dirty="0"/>
              <a:t>座標（アトリビュート）</a:t>
            </a:r>
          </a:p>
        </p:txBody>
      </p:sp>
      <p:sp>
        <p:nvSpPr>
          <p:cNvPr id="82" name="テキスト ボックス 81">
            <a:extLst>
              <a:ext uri="{FF2B5EF4-FFF2-40B4-BE49-F238E27FC236}">
                <a16:creationId xmlns:a16="http://schemas.microsoft.com/office/drawing/2014/main" id="{3FFA33D9-AAEB-059A-F67A-F7F2A10B6BE3}"/>
              </a:ext>
            </a:extLst>
          </p:cNvPr>
          <p:cNvSpPr txBox="1"/>
          <p:nvPr/>
        </p:nvSpPr>
        <p:spPr>
          <a:xfrm>
            <a:off x="7199675" y="574746"/>
            <a:ext cx="1989215" cy="215444"/>
          </a:xfrm>
          <a:prstGeom prst="rect">
            <a:avLst/>
          </a:prstGeom>
          <a:noFill/>
        </p:spPr>
        <p:txBody>
          <a:bodyPr wrap="square" rtlCol="0">
            <a:spAutoFit/>
          </a:bodyPr>
          <a:lstStyle/>
          <a:p>
            <a:r>
              <a:rPr kumimoji="1" lang="en-US" altLang="ja-JP" sz="800" dirty="0"/>
              <a:t>※</a:t>
            </a:r>
            <a:r>
              <a:rPr kumimoji="1" lang="ja-JP" altLang="en-US" sz="800" dirty="0"/>
              <a:t>フットプリントなどはすべて</a:t>
            </a:r>
            <a:r>
              <a:rPr kumimoji="1" lang="en-US" altLang="ja-JP" sz="800" dirty="0"/>
              <a:t>0</a:t>
            </a:r>
            <a:r>
              <a:rPr kumimoji="1" lang="ja-JP" altLang="en-US" sz="800" dirty="0"/>
              <a:t>に設定</a:t>
            </a:r>
          </a:p>
        </p:txBody>
      </p:sp>
    </p:spTree>
    <p:extLst>
      <p:ext uri="{BB962C8B-B14F-4D97-AF65-F5344CB8AC3E}">
        <p14:creationId xmlns:p14="http://schemas.microsoft.com/office/powerpoint/2010/main" val="39137151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アイコン&#10;&#10;中程度の精度で自動的に生成された説明">
            <a:extLst>
              <a:ext uri="{FF2B5EF4-FFF2-40B4-BE49-F238E27FC236}">
                <a16:creationId xmlns:a16="http://schemas.microsoft.com/office/drawing/2014/main" id="{DA63ACE6-C8F6-D48F-0FDE-BF1C49F89ED3}"/>
              </a:ext>
            </a:extLst>
          </p:cNvPr>
          <p:cNvPicPr>
            <a:picLocks noChangeAspect="1"/>
          </p:cNvPicPr>
          <p:nvPr/>
        </p:nvPicPr>
        <p:blipFill>
          <a:blip r:embed="rId3"/>
          <a:stretch>
            <a:fillRect/>
          </a:stretch>
        </p:blipFill>
        <p:spPr>
          <a:xfrm>
            <a:off x="4671060" y="2029503"/>
            <a:ext cx="3937000" cy="1991056"/>
          </a:xfrm>
          <a:prstGeom prst="rect">
            <a:avLst/>
          </a:prstGeom>
        </p:spPr>
      </p:pic>
      <p:pic>
        <p:nvPicPr>
          <p:cNvPr id="5" name="図 4" descr="アイコン&#10;&#10;中程度の精度で自動的に生成された説明">
            <a:extLst>
              <a:ext uri="{FF2B5EF4-FFF2-40B4-BE49-F238E27FC236}">
                <a16:creationId xmlns:a16="http://schemas.microsoft.com/office/drawing/2014/main" id="{9F0D97C5-8372-7A85-7727-39D4A077CF38}"/>
              </a:ext>
            </a:extLst>
          </p:cNvPr>
          <p:cNvPicPr>
            <a:picLocks noChangeAspect="1"/>
          </p:cNvPicPr>
          <p:nvPr/>
        </p:nvPicPr>
        <p:blipFill>
          <a:blip r:embed="rId3"/>
          <a:stretch>
            <a:fillRect/>
          </a:stretch>
        </p:blipFill>
        <p:spPr>
          <a:xfrm>
            <a:off x="556262" y="2029503"/>
            <a:ext cx="3937000" cy="1991056"/>
          </a:xfrm>
          <a:prstGeom prst="rect">
            <a:avLst/>
          </a:prstGeom>
        </p:spPr>
      </p:pic>
      <p:sp>
        <p:nvSpPr>
          <p:cNvPr id="2" name="タイトル 1">
            <a:extLst>
              <a:ext uri="{FF2B5EF4-FFF2-40B4-BE49-F238E27FC236}">
                <a16:creationId xmlns:a16="http://schemas.microsoft.com/office/drawing/2014/main" id="{167A04DC-AE3A-425E-8B24-50D2F1AE55FD}"/>
              </a:ext>
            </a:extLst>
          </p:cNvPr>
          <p:cNvSpPr>
            <a:spLocks noGrp="1"/>
          </p:cNvSpPr>
          <p:nvPr>
            <p:ph type="title"/>
          </p:nvPr>
        </p:nvSpPr>
        <p:spPr/>
        <p:txBody>
          <a:bodyPr>
            <a:normAutofit/>
          </a:bodyPr>
          <a:lstStyle/>
          <a:p>
            <a:r>
              <a:rPr lang="en-US" altLang="ja-JP" dirty="0"/>
              <a:t>UV</a:t>
            </a:r>
            <a:r>
              <a:rPr kumimoji="1" lang="ja-JP" altLang="en-US" dirty="0"/>
              <a:t>座標</a:t>
            </a:r>
            <a:r>
              <a:rPr lang="ja-JP" altLang="en-US" dirty="0"/>
              <a:t>付き</a:t>
            </a:r>
            <a:r>
              <a:rPr kumimoji="1" lang="ja-JP" altLang="en-US" dirty="0"/>
              <a:t>平面</a:t>
            </a:r>
            <a:r>
              <a:rPr lang="ja-JP" altLang="en-US" dirty="0"/>
              <a:t>を用いた</a:t>
            </a:r>
            <a:r>
              <a:rPr lang="en-US" altLang="ja-JP" dirty="0"/>
              <a:t>LOD1</a:t>
            </a:r>
            <a:r>
              <a:rPr lang="ja-JP" altLang="en-US" dirty="0"/>
              <a:t>の再構成</a:t>
            </a:r>
            <a:endParaRPr kumimoji="1" lang="ja-JP" altLang="en-US" dirty="0"/>
          </a:p>
        </p:txBody>
      </p:sp>
      <p:sp>
        <p:nvSpPr>
          <p:cNvPr id="3" name="コンテンツ プレースホルダー 2">
            <a:extLst>
              <a:ext uri="{FF2B5EF4-FFF2-40B4-BE49-F238E27FC236}">
                <a16:creationId xmlns:a16="http://schemas.microsoft.com/office/drawing/2014/main" id="{D032408F-2FAD-13FE-34CE-8F8C4A4789AA}"/>
              </a:ext>
            </a:extLst>
          </p:cNvPr>
          <p:cNvSpPr>
            <a:spLocks noGrp="1"/>
          </p:cNvSpPr>
          <p:nvPr>
            <p:ph idx="1"/>
          </p:nvPr>
        </p:nvSpPr>
        <p:spPr/>
        <p:txBody>
          <a:bodyPr/>
          <a:lstStyle/>
          <a:p>
            <a:r>
              <a:rPr lang="en-US" altLang="ja-JP" dirty="0"/>
              <a:t>UV</a:t>
            </a:r>
            <a:r>
              <a:rPr lang="ja-JP" altLang="en-US" dirty="0"/>
              <a:t>座標付き平面</a:t>
            </a:r>
            <a:endParaRPr lang="en-US" altLang="ja-JP" dirty="0"/>
          </a:p>
          <a:p>
            <a:pPr lvl="1"/>
            <a:r>
              <a:rPr lang="en-US" altLang="ja-JP" dirty="0"/>
              <a:t>Procedural PLATEAU</a:t>
            </a:r>
            <a:r>
              <a:rPr lang="ja-JP" altLang="en-US" dirty="0"/>
              <a:t>のファサード部分に組み込む</a:t>
            </a:r>
            <a:endParaRPr lang="en-US" altLang="ja-JP" dirty="0"/>
          </a:p>
          <a:p>
            <a:pPr lvl="1"/>
            <a:r>
              <a:rPr kumimoji="1" lang="ja-JP" altLang="en-US" dirty="0"/>
              <a:t>オリジナルの</a:t>
            </a:r>
            <a:r>
              <a:rPr kumimoji="1" lang="en-US" altLang="ja-JP" dirty="0"/>
              <a:t>LOD1</a:t>
            </a:r>
            <a:r>
              <a:rPr kumimoji="1" lang="ja-JP" altLang="en-US" dirty="0"/>
              <a:t>と同等の</a:t>
            </a:r>
            <a:r>
              <a:rPr kumimoji="1" lang="en-US" altLang="ja-JP" dirty="0"/>
              <a:t>LOD1</a:t>
            </a:r>
            <a:r>
              <a:rPr kumimoji="1" lang="ja-JP" altLang="en-US" dirty="0"/>
              <a:t>を作成</a:t>
            </a:r>
            <a:endParaRPr kumimoji="1" lang="en-US" altLang="ja-JP" dirty="0"/>
          </a:p>
          <a:p>
            <a:pPr lvl="1"/>
            <a:endParaRPr kumimoji="1" lang="en-US" altLang="ja-JP" dirty="0"/>
          </a:p>
        </p:txBody>
      </p:sp>
      <p:sp>
        <p:nvSpPr>
          <p:cNvPr id="10" name="テキスト ボックス 9">
            <a:extLst>
              <a:ext uri="{FF2B5EF4-FFF2-40B4-BE49-F238E27FC236}">
                <a16:creationId xmlns:a16="http://schemas.microsoft.com/office/drawing/2014/main" id="{95F7219D-6A35-3CFB-CBBF-791F39EC5E17}"/>
              </a:ext>
            </a:extLst>
          </p:cNvPr>
          <p:cNvSpPr txBox="1"/>
          <p:nvPr/>
        </p:nvSpPr>
        <p:spPr>
          <a:xfrm>
            <a:off x="2039464" y="4019572"/>
            <a:ext cx="970596" cy="338554"/>
          </a:xfrm>
          <a:prstGeom prst="rect">
            <a:avLst/>
          </a:prstGeom>
          <a:noFill/>
        </p:spPr>
        <p:txBody>
          <a:bodyPr wrap="square" rtlCol="0">
            <a:spAutoFit/>
          </a:bodyPr>
          <a:lstStyle/>
          <a:p>
            <a:pPr algn="ctr"/>
            <a:r>
              <a:rPr kumimoji="1" lang="en-US" altLang="ja-JP" sz="800" dirty="0"/>
              <a:t>LOD1</a:t>
            </a:r>
          </a:p>
          <a:p>
            <a:pPr algn="ctr"/>
            <a:r>
              <a:rPr kumimoji="1" lang="ja-JP" altLang="en-US" sz="800" dirty="0"/>
              <a:t>（オリジナル）</a:t>
            </a:r>
          </a:p>
        </p:txBody>
      </p:sp>
      <p:sp>
        <p:nvSpPr>
          <p:cNvPr id="11" name="テキスト ボックス 10">
            <a:extLst>
              <a:ext uri="{FF2B5EF4-FFF2-40B4-BE49-F238E27FC236}">
                <a16:creationId xmlns:a16="http://schemas.microsoft.com/office/drawing/2014/main" id="{41B5BD0F-6743-97AA-ED58-F299C3E65595}"/>
              </a:ext>
            </a:extLst>
          </p:cNvPr>
          <p:cNvSpPr txBox="1"/>
          <p:nvPr/>
        </p:nvSpPr>
        <p:spPr>
          <a:xfrm>
            <a:off x="6028373" y="4019572"/>
            <a:ext cx="1222374" cy="338554"/>
          </a:xfrm>
          <a:prstGeom prst="rect">
            <a:avLst/>
          </a:prstGeom>
          <a:noFill/>
        </p:spPr>
        <p:txBody>
          <a:bodyPr wrap="square" rtlCol="0">
            <a:spAutoFit/>
          </a:bodyPr>
          <a:lstStyle/>
          <a:p>
            <a:pPr algn="ctr"/>
            <a:r>
              <a:rPr kumimoji="1" lang="ja-JP" altLang="en-US" sz="800" dirty="0"/>
              <a:t>再構成した</a:t>
            </a:r>
            <a:r>
              <a:rPr kumimoji="1" lang="en-US" altLang="ja-JP" sz="800" dirty="0"/>
              <a:t>LOD1</a:t>
            </a:r>
            <a:br>
              <a:rPr kumimoji="1" lang="en-US" altLang="ja-JP" sz="800" dirty="0"/>
            </a:br>
            <a:r>
              <a:rPr kumimoji="1" lang="ja-JP" altLang="en-US" sz="800" dirty="0"/>
              <a:t>（</a:t>
            </a:r>
            <a:r>
              <a:rPr kumimoji="1" lang="en-US" altLang="ja-JP" sz="800" dirty="0"/>
              <a:t>UV</a:t>
            </a:r>
            <a:r>
              <a:rPr kumimoji="1" lang="ja-JP" altLang="en-US" sz="800" dirty="0"/>
              <a:t>座標付き）</a:t>
            </a:r>
          </a:p>
        </p:txBody>
      </p:sp>
    </p:spTree>
    <p:extLst>
      <p:ext uri="{BB962C8B-B14F-4D97-AF65-F5344CB8AC3E}">
        <p14:creationId xmlns:p14="http://schemas.microsoft.com/office/powerpoint/2010/main" val="362347989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窓の外を見ている&#10;&#10;中程度の精度で自動的に生成された説明">
            <a:extLst>
              <a:ext uri="{FF2B5EF4-FFF2-40B4-BE49-F238E27FC236}">
                <a16:creationId xmlns:a16="http://schemas.microsoft.com/office/drawing/2014/main" id="{B37926D5-1F40-38D2-6B14-F289D0076769}"/>
              </a:ext>
            </a:extLst>
          </p:cNvPr>
          <p:cNvPicPr>
            <a:picLocks noChangeAspect="1"/>
          </p:cNvPicPr>
          <p:nvPr/>
        </p:nvPicPr>
        <p:blipFill>
          <a:blip r:embed="rId3"/>
          <a:stretch>
            <a:fillRect/>
          </a:stretch>
        </p:blipFill>
        <p:spPr>
          <a:xfrm>
            <a:off x="5546177" y="2035925"/>
            <a:ext cx="2527618" cy="2527618"/>
          </a:xfrm>
          <a:prstGeom prst="rect">
            <a:avLst/>
          </a:prstGeom>
        </p:spPr>
      </p:pic>
      <p:pic>
        <p:nvPicPr>
          <p:cNvPr id="5" name="図 4" descr="パソコンの画面&#10;&#10;低い精度で自動的に生成された説明">
            <a:extLst>
              <a:ext uri="{FF2B5EF4-FFF2-40B4-BE49-F238E27FC236}">
                <a16:creationId xmlns:a16="http://schemas.microsoft.com/office/drawing/2014/main" id="{638989DA-F550-368E-51F0-F12B20A6A4ED}"/>
              </a:ext>
            </a:extLst>
          </p:cNvPr>
          <p:cNvPicPr>
            <a:picLocks noChangeAspect="1"/>
          </p:cNvPicPr>
          <p:nvPr/>
        </p:nvPicPr>
        <p:blipFill>
          <a:blip r:embed="rId4"/>
          <a:stretch>
            <a:fillRect/>
          </a:stretch>
        </p:blipFill>
        <p:spPr>
          <a:xfrm>
            <a:off x="763563" y="2317372"/>
            <a:ext cx="3803304" cy="1923442"/>
          </a:xfrm>
          <a:prstGeom prst="rect">
            <a:avLst/>
          </a:prstGeom>
        </p:spPr>
      </p:pic>
      <p:sp>
        <p:nvSpPr>
          <p:cNvPr id="3" name="コンテンツ プレースホルダー 2">
            <a:extLst>
              <a:ext uri="{FF2B5EF4-FFF2-40B4-BE49-F238E27FC236}">
                <a16:creationId xmlns:a16="http://schemas.microsoft.com/office/drawing/2014/main" id="{D032408F-2FAD-13FE-34CE-8F8C4A4789AA}"/>
              </a:ext>
            </a:extLst>
          </p:cNvPr>
          <p:cNvSpPr>
            <a:spLocks noGrp="1"/>
          </p:cNvSpPr>
          <p:nvPr>
            <p:ph idx="1"/>
          </p:nvPr>
        </p:nvSpPr>
        <p:spPr/>
        <p:txBody>
          <a:bodyPr/>
          <a:lstStyle/>
          <a:p>
            <a:r>
              <a:rPr kumimoji="1" lang="ja-JP" altLang="en-US" dirty="0"/>
              <a:t>高い建物では窓の領域が潰れる</a:t>
            </a:r>
            <a:endParaRPr kumimoji="1" lang="en-US" altLang="ja-JP" dirty="0"/>
          </a:p>
          <a:p>
            <a:pPr lvl="1"/>
            <a:r>
              <a:rPr lang="ja-JP" altLang="en-US" dirty="0"/>
              <a:t>解像度を上げれば改善できるが、良い方法ではない</a:t>
            </a:r>
            <a:endParaRPr kumimoji="1" lang="en-US" altLang="ja-JP" dirty="0"/>
          </a:p>
          <a:p>
            <a:pPr lvl="1"/>
            <a:endParaRPr kumimoji="1" lang="en-US" altLang="ja-JP" dirty="0"/>
          </a:p>
        </p:txBody>
      </p:sp>
      <p:sp>
        <p:nvSpPr>
          <p:cNvPr id="2" name="タイトル 1">
            <a:extLst>
              <a:ext uri="{FF2B5EF4-FFF2-40B4-BE49-F238E27FC236}">
                <a16:creationId xmlns:a16="http://schemas.microsoft.com/office/drawing/2014/main" id="{167A04DC-AE3A-425E-8B24-50D2F1AE55FD}"/>
              </a:ext>
            </a:extLst>
          </p:cNvPr>
          <p:cNvSpPr>
            <a:spLocks noGrp="1"/>
          </p:cNvSpPr>
          <p:nvPr>
            <p:ph type="title"/>
          </p:nvPr>
        </p:nvSpPr>
        <p:spPr/>
        <p:txBody>
          <a:bodyPr/>
          <a:lstStyle/>
          <a:p>
            <a:r>
              <a:rPr lang="ja-JP" altLang="en-US" dirty="0"/>
              <a:t>テクスチャ</a:t>
            </a:r>
            <a:r>
              <a:rPr kumimoji="1" lang="ja-JP" altLang="en-US" dirty="0"/>
              <a:t>の解像度問題</a:t>
            </a:r>
          </a:p>
        </p:txBody>
      </p:sp>
      <p:sp>
        <p:nvSpPr>
          <p:cNvPr id="10" name="テキスト ボックス 9">
            <a:extLst>
              <a:ext uri="{FF2B5EF4-FFF2-40B4-BE49-F238E27FC236}">
                <a16:creationId xmlns:a16="http://schemas.microsoft.com/office/drawing/2014/main" id="{95F7219D-6A35-3CFB-CBBF-791F39EC5E17}"/>
              </a:ext>
            </a:extLst>
          </p:cNvPr>
          <p:cNvSpPr txBox="1"/>
          <p:nvPr/>
        </p:nvSpPr>
        <p:spPr>
          <a:xfrm>
            <a:off x="2315491" y="4240814"/>
            <a:ext cx="699449" cy="215444"/>
          </a:xfrm>
          <a:prstGeom prst="rect">
            <a:avLst/>
          </a:prstGeom>
          <a:noFill/>
        </p:spPr>
        <p:txBody>
          <a:bodyPr wrap="square" rtlCol="0">
            <a:spAutoFit/>
          </a:bodyPr>
          <a:lstStyle/>
          <a:p>
            <a:r>
              <a:rPr kumimoji="1" lang="ja-JP" altLang="en-US" sz="800" dirty="0"/>
              <a:t>ファサード</a:t>
            </a:r>
          </a:p>
        </p:txBody>
      </p:sp>
      <p:sp>
        <p:nvSpPr>
          <p:cNvPr id="19" name="矢印: 右 18">
            <a:extLst>
              <a:ext uri="{FF2B5EF4-FFF2-40B4-BE49-F238E27FC236}">
                <a16:creationId xmlns:a16="http://schemas.microsoft.com/office/drawing/2014/main" id="{F1609C24-B630-0515-CFD9-4FF9F9426F04}"/>
              </a:ext>
            </a:extLst>
          </p:cNvPr>
          <p:cNvSpPr/>
          <p:nvPr/>
        </p:nvSpPr>
        <p:spPr>
          <a:xfrm>
            <a:off x="4873233" y="3037793"/>
            <a:ext cx="361950" cy="482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吹き出し: 四角形 19">
            <a:extLst>
              <a:ext uri="{FF2B5EF4-FFF2-40B4-BE49-F238E27FC236}">
                <a16:creationId xmlns:a16="http://schemas.microsoft.com/office/drawing/2014/main" id="{E0EDEF6E-6A2C-D3A5-D29C-B5FBBCB0A38D}"/>
              </a:ext>
            </a:extLst>
          </p:cNvPr>
          <p:cNvSpPr/>
          <p:nvPr/>
        </p:nvSpPr>
        <p:spPr>
          <a:xfrm>
            <a:off x="2456841" y="1859536"/>
            <a:ext cx="2120292" cy="575439"/>
          </a:xfrm>
          <a:prstGeom prst="wedgeRectCallout">
            <a:avLst/>
          </a:prstGeom>
          <a:solidFill>
            <a:schemeClr val="bg1"/>
          </a:solidFill>
          <a:ln>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r>
              <a:rPr kumimoji="1" lang="ja-JP" altLang="en-US" sz="1000" dirty="0"/>
              <a:t>建物の情報</a:t>
            </a:r>
            <a:endParaRPr kumimoji="1" lang="en-US" altLang="ja-JP" sz="1000" dirty="0"/>
          </a:p>
          <a:p>
            <a:pPr marL="285750" indent="-285750">
              <a:buFont typeface="Arial" panose="020B0604020202020204" pitchFamily="34" charset="0"/>
              <a:buChar char="•"/>
            </a:pPr>
            <a:r>
              <a:rPr kumimoji="1" lang="ja-JP" altLang="en-US" sz="1000" dirty="0"/>
              <a:t>高さ：</a:t>
            </a:r>
            <a:r>
              <a:rPr kumimoji="1" lang="en-US" altLang="ja-JP" sz="1000" dirty="0"/>
              <a:t>208m</a:t>
            </a:r>
          </a:p>
          <a:p>
            <a:pPr marL="285750" indent="-285750">
              <a:buFont typeface="Arial" panose="020B0604020202020204" pitchFamily="34" charset="0"/>
              <a:buChar char="•"/>
            </a:pPr>
            <a:r>
              <a:rPr kumimoji="1" lang="ja-JP" altLang="en-US" sz="1000" dirty="0"/>
              <a:t>幅の平均：</a:t>
            </a:r>
            <a:r>
              <a:rPr kumimoji="1" lang="en-US" altLang="ja-JP" sz="1000" dirty="0"/>
              <a:t>10.4m</a:t>
            </a:r>
          </a:p>
        </p:txBody>
      </p:sp>
      <p:sp>
        <p:nvSpPr>
          <p:cNvPr id="21" name="テキスト ボックス 20">
            <a:extLst>
              <a:ext uri="{FF2B5EF4-FFF2-40B4-BE49-F238E27FC236}">
                <a16:creationId xmlns:a16="http://schemas.microsoft.com/office/drawing/2014/main" id="{0D7957BA-86D6-D409-B8A3-14AD62AE4C30}"/>
              </a:ext>
            </a:extLst>
          </p:cNvPr>
          <p:cNvSpPr txBox="1"/>
          <p:nvPr/>
        </p:nvSpPr>
        <p:spPr>
          <a:xfrm>
            <a:off x="6150780" y="4563542"/>
            <a:ext cx="1309150" cy="338554"/>
          </a:xfrm>
          <a:prstGeom prst="rect">
            <a:avLst/>
          </a:prstGeom>
          <a:noFill/>
        </p:spPr>
        <p:txBody>
          <a:bodyPr wrap="square" rtlCol="0">
            <a:spAutoFit/>
          </a:bodyPr>
          <a:lstStyle/>
          <a:p>
            <a:pPr algn="ctr"/>
            <a:r>
              <a:rPr kumimoji="1" lang="ja-JP" altLang="en-US" sz="800" dirty="0"/>
              <a:t>ベイクされたテクスチャ（解像度：</a:t>
            </a:r>
            <a:r>
              <a:rPr kumimoji="1" lang="en-US" altLang="ja-JP" sz="800" dirty="0"/>
              <a:t>256x256</a:t>
            </a:r>
            <a:r>
              <a:rPr kumimoji="1" lang="ja-JP" altLang="en-US" sz="800" dirty="0"/>
              <a:t>）</a:t>
            </a:r>
          </a:p>
        </p:txBody>
      </p:sp>
    </p:spTree>
    <p:extLst>
      <p:ext uri="{BB962C8B-B14F-4D97-AF65-F5344CB8AC3E}">
        <p14:creationId xmlns:p14="http://schemas.microsoft.com/office/powerpoint/2010/main" val="232098766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descr="グラフィカル ユーザー インターフェイス, グラフ&#10;&#10;自動的に生成された説明">
            <a:extLst>
              <a:ext uri="{FF2B5EF4-FFF2-40B4-BE49-F238E27FC236}">
                <a16:creationId xmlns:a16="http://schemas.microsoft.com/office/drawing/2014/main" id="{D0B79799-10F5-262D-9DB2-C4C769CEC302}"/>
              </a:ext>
            </a:extLst>
          </p:cNvPr>
          <p:cNvPicPr>
            <a:picLocks noChangeAspect="1"/>
          </p:cNvPicPr>
          <p:nvPr/>
        </p:nvPicPr>
        <p:blipFill>
          <a:blip r:embed="rId3"/>
          <a:stretch>
            <a:fillRect/>
          </a:stretch>
        </p:blipFill>
        <p:spPr>
          <a:xfrm>
            <a:off x="759165" y="2485012"/>
            <a:ext cx="3803305" cy="1923442"/>
          </a:xfrm>
          <a:prstGeom prst="rect">
            <a:avLst/>
          </a:prstGeom>
        </p:spPr>
      </p:pic>
      <p:pic>
        <p:nvPicPr>
          <p:cNvPr id="37" name="図 36" descr="ドアが開いている画面&#10;&#10;低い精度で自動的に生成された説明">
            <a:extLst>
              <a:ext uri="{FF2B5EF4-FFF2-40B4-BE49-F238E27FC236}">
                <a16:creationId xmlns:a16="http://schemas.microsoft.com/office/drawing/2014/main" id="{9651BD10-1B91-8810-E146-C7E2078B1894}"/>
              </a:ext>
            </a:extLst>
          </p:cNvPr>
          <p:cNvPicPr>
            <a:picLocks noChangeAspect="1"/>
          </p:cNvPicPr>
          <p:nvPr/>
        </p:nvPicPr>
        <p:blipFill>
          <a:blip r:embed="rId4"/>
          <a:stretch>
            <a:fillRect/>
          </a:stretch>
        </p:blipFill>
        <p:spPr>
          <a:xfrm>
            <a:off x="5541546" y="2032761"/>
            <a:ext cx="2527617" cy="2527617"/>
          </a:xfrm>
          <a:prstGeom prst="rect">
            <a:avLst/>
          </a:prstGeom>
        </p:spPr>
      </p:pic>
      <p:sp>
        <p:nvSpPr>
          <p:cNvPr id="3" name="コンテンツ プレースホルダー 2">
            <a:extLst>
              <a:ext uri="{FF2B5EF4-FFF2-40B4-BE49-F238E27FC236}">
                <a16:creationId xmlns:a16="http://schemas.microsoft.com/office/drawing/2014/main" id="{D032408F-2FAD-13FE-34CE-8F8C4A4789AA}"/>
              </a:ext>
            </a:extLst>
          </p:cNvPr>
          <p:cNvSpPr>
            <a:spLocks noGrp="1"/>
          </p:cNvSpPr>
          <p:nvPr>
            <p:ph idx="1"/>
          </p:nvPr>
        </p:nvSpPr>
        <p:spPr/>
        <p:txBody>
          <a:bodyPr/>
          <a:lstStyle/>
          <a:p>
            <a:r>
              <a:rPr kumimoji="1" lang="ja-JP" altLang="en-US" dirty="0"/>
              <a:t>各フロアに頂点を持たせる</a:t>
            </a:r>
            <a:endParaRPr kumimoji="1" lang="en-US" altLang="ja-JP" dirty="0"/>
          </a:p>
          <a:p>
            <a:pPr lvl="1"/>
            <a:r>
              <a:rPr lang="en-US" altLang="ja-JP" dirty="0"/>
              <a:t>1</a:t>
            </a:r>
            <a:r>
              <a:rPr lang="ja-JP" altLang="en-US" dirty="0"/>
              <a:t>フロアあたりの窓とドアのテクスチャを作る</a:t>
            </a:r>
            <a:endParaRPr lang="en-US" altLang="ja-JP" dirty="0"/>
          </a:p>
          <a:p>
            <a:pPr lvl="1"/>
            <a:r>
              <a:rPr lang="ja-JP" altLang="en-US" dirty="0"/>
              <a:t>それぞれの領域の</a:t>
            </a:r>
            <a:r>
              <a:rPr lang="en-US" altLang="ja-JP" dirty="0"/>
              <a:t>UV</a:t>
            </a:r>
            <a:r>
              <a:rPr lang="ja-JP" altLang="en-US" dirty="0"/>
              <a:t>座標を各頂点に設定</a:t>
            </a:r>
            <a:endParaRPr lang="en-US" altLang="ja-JP" dirty="0"/>
          </a:p>
          <a:p>
            <a:pPr lvl="1"/>
            <a:r>
              <a:rPr kumimoji="1" lang="ja-JP" altLang="en-US" dirty="0"/>
              <a:t>テクスチャ解像度の固定維持</a:t>
            </a:r>
            <a:endParaRPr kumimoji="1" lang="en-US" altLang="ja-JP" dirty="0"/>
          </a:p>
        </p:txBody>
      </p:sp>
      <p:sp>
        <p:nvSpPr>
          <p:cNvPr id="2" name="タイトル 1">
            <a:extLst>
              <a:ext uri="{FF2B5EF4-FFF2-40B4-BE49-F238E27FC236}">
                <a16:creationId xmlns:a16="http://schemas.microsoft.com/office/drawing/2014/main" id="{167A04DC-AE3A-425E-8B24-50D2F1AE55FD}"/>
              </a:ext>
            </a:extLst>
          </p:cNvPr>
          <p:cNvSpPr>
            <a:spLocks noGrp="1"/>
          </p:cNvSpPr>
          <p:nvPr>
            <p:ph type="title"/>
          </p:nvPr>
        </p:nvSpPr>
        <p:spPr/>
        <p:txBody>
          <a:bodyPr/>
          <a:lstStyle/>
          <a:p>
            <a:r>
              <a:rPr kumimoji="1" lang="ja-JP" altLang="en-US" dirty="0"/>
              <a:t>テクスチャの解像度問題のアプローチ（イメージ）</a:t>
            </a:r>
          </a:p>
        </p:txBody>
      </p:sp>
      <p:sp>
        <p:nvSpPr>
          <p:cNvPr id="10" name="テキスト ボックス 9">
            <a:extLst>
              <a:ext uri="{FF2B5EF4-FFF2-40B4-BE49-F238E27FC236}">
                <a16:creationId xmlns:a16="http://schemas.microsoft.com/office/drawing/2014/main" id="{95F7219D-6A35-3CFB-CBBF-791F39EC5E17}"/>
              </a:ext>
            </a:extLst>
          </p:cNvPr>
          <p:cNvSpPr txBox="1"/>
          <p:nvPr/>
        </p:nvSpPr>
        <p:spPr>
          <a:xfrm>
            <a:off x="1545523" y="4408454"/>
            <a:ext cx="2230587" cy="215444"/>
          </a:xfrm>
          <a:prstGeom prst="rect">
            <a:avLst/>
          </a:prstGeom>
          <a:noFill/>
        </p:spPr>
        <p:txBody>
          <a:bodyPr wrap="square" rtlCol="0">
            <a:spAutoFit/>
          </a:bodyPr>
          <a:lstStyle/>
          <a:p>
            <a:r>
              <a:rPr kumimoji="1" lang="ja-JP" altLang="en-US" sz="800" dirty="0"/>
              <a:t>フロアごとに分割したファサードに割り当て</a:t>
            </a:r>
          </a:p>
        </p:txBody>
      </p:sp>
      <p:sp>
        <p:nvSpPr>
          <p:cNvPr id="18" name="正方形/長方形 17">
            <a:extLst>
              <a:ext uri="{FF2B5EF4-FFF2-40B4-BE49-F238E27FC236}">
                <a16:creationId xmlns:a16="http://schemas.microsoft.com/office/drawing/2014/main" id="{E94CD4DF-14D6-80F8-FF01-CEAA8397F224}"/>
              </a:ext>
            </a:extLst>
          </p:cNvPr>
          <p:cNvSpPr/>
          <p:nvPr/>
        </p:nvSpPr>
        <p:spPr>
          <a:xfrm>
            <a:off x="5455920" y="1975710"/>
            <a:ext cx="2735580" cy="1365558"/>
          </a:xfrm>
          <a:prstGeom prst="rect">
            <a:avLst/>
          </a:prstGeom>
          <a:no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DC8A15FE-FA9B-4974-1D44-C4EA6FA7925D}"/>
              </a:ext>
            </a:extLst>
          </p:cNvPr>
          <p:cNvSpPr/>
          <p:nvPr/>
        </p:nvSpPr>
        <p:spPr>
          <a:xfrm>
            <a:off x="5455920" y="3398319"/>
            <a:ext cx="2735579" cy="1219110"/>
          </a:xfrm>
          <a:prstGeom prst="rect">
            <a:avLst/>
          </a:prstGeom>
          <a:noFill/>
          <a:ln w="28575">
            <a:solidFill>
              <a:srgbClr val="00B05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23" name="コネクタ: カギ線 22">
            <a:extLst>
              <a:ext uri="{FF2B5EF4-FFF2-40B4-BE49-F238E27FC236}">
                <a16:creationId xmlns:a16="http://schemas.microsoft.com/office/drawing/2014/main" id="{D6515981-EB82-4D57-2BDA-F583C01C8A7F}"/>
              </a:ext>
            </a:extLst>
          </p:cNvPr>
          <p:cNvCxnSpPr>
            <a:cxnSpLocks/>
            <a:stCxn id="18" idx="1"/>
          </p:cNvCxnSpPr>
          <p:nvPr/>
        </p:nvCxnSpPr>
        <p:spPr>
          <a:xfrm rot="10800000" flipV="1">
            <a:off x="3413764" y="2658489"/>
            <a:ext cx="2042157" cy="233322"/>
          </a:xfrm>
          <a:prstGeom prst="bentConnector3">
            <a:avLst/>
          </a:prstGeom>
          <a:ln w="28575">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24" name="コネクタ: カギ線 23">
            <a:extLst>
              <a:ext uri="{FF2B5EF4-FFF2-40B4-BE49-F238E27FC236}">
                <a16:creationId xmlns:a16="http://schemas.microsoft.com/office/drawing/2014/main" id="{259F4297-C30F-8D5E-0FA0-C78431020494}"/>
              </a:ext>
            </a:extLst>
          </p:cNvPr>
          <p:cNvCxnSpPr>
            <a:cxnSpLocks/>
            <a:stCxn id="18" idx="1"/>
          </p:cNvCxnSpPr>
          <p:nvPr/>
        </p:nvCxnSpPr>
        <p:spPr>
          <a:xfrm rot="10800000" flipV="1">
            <a:off x="3413764" y="2658489"/>
            <a:ext cx="2042156" cy="588294"/>
          </a:xfrm>
          <a:prstGeom prst="bentConnector3">
            <a:avLst/>
          </a:prstGeom>
          <a:ln w="28575">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27" name="コネクタ: カギ線 26">
            <a:extLst>
              <a:ext uri="{FF2B5EF4-FFF2-40B4-BE49-F238E27FC236}">
                <a16:creationId xmlns:a16="http://schemas.microsoft.com/office/drawing/2014/main" id="{BD10E640-C142-C7F7-6B78-9B959C580966}"/>
              </a:ext>
            </a:extLst>
          </p:cNvPr>
          <p:cNvCxnSpPr>
            <a:cxnSpLocks/>
            <a:stCxn id="18" idx="1"/>
          </p:cNvCxnSpPr>
          <p:nvPr/>
        </p:nvCxnSpPr>
        <p:spPr>
          <a:xfrm rot="10800000" flipV="1">
            <a:off x="3413760" y="2658489"/>
            <a:ext cx="2042160" cy="987896"/>
          </a:xfrm>
          <a:prstGeom prst="bentConnector3">
            <a:avLst/>
          </a:prstGeom>
          <a:ln w="28575">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30" name="コネクタ: カギ線 29">
            <a:extLst>
              <a:ext uri="{FF2B5EF4-FFF2-40B4-BE49-F238E27FC236}">
                <a16:creationId xmlns:a16="http://schemas.microsoft.com/office/drawing/2014/main" id="{5C903EC0-94A9-27D2-F307-C1751D1203FD}"/>
              </a:ext>
            </a:extLst>
          </p:cNvPr>
          <p:cNvCxnSpPr>
            <a:cxnSpLocks/>
            <a:stCxn id="19" idx="1"/>
          </p:cNvCxnSpPr>
          <p:nvPr/>
        </p:nvCxnSpPr>
        <p:spPr>
          <a:xfrm rot="10800000" flipV="1">
            <a:off x="3413760" y="4007873"/>
            <a:ext cx="2042160" cy="16173"/>
          </a:xfrm>
          <a:prstGeom prst="bentConnector3">
            <a:avLst/>
          </a:prstGeom>
          <a:ln w="28575">
            <a:solidFill>
              <a:srgbClr val="00B050"/>
            </a:solidFill>
            <a:tailEnd type="triangle"/>
          </a:ln>
        </p:spPr>
        <p:style>
          <a:lnRef idx="1">
            <a:schemeClr val="dk1"/>
          </a:lnRef>
          <a:fillRef idx="0">
            <a:schemeClr val="dk1"/>
          </a:fillRef>
          <a:effectRef idx="0">
            <a:schemeClr val="dk1"/>
          </a:effectRef>
          <a:fontRef idx="minor">
            <a:schemeClr val="tx1"/>
          </a:fontRef>
        </p:style>
      </p:cxnSp>
      <p:sp>
        <p:nvSpPr>
          <p:cNvPr id="33" name="テキスト ボックス 32">
            <a:extLst>
              <a:ext uri="{FF2B5EF4-FFF2-40B4-BE49-F238E27FC236}">
                <a16:creationId xmlns:a16="http://schemas.microsoft.com/office/drawing/2014/main" id="{D896C18E-EF4C-F10B-E69D-2C3D4409082C}"/>
              </a:ext>
            </a:extLst>
          </p:cNvPr>
          <p:cNvSpPr txBox="1"/>
          <p:nvPr/>
        </p:nvSpPr>
        <p:spPr>
          <a:xfrm>
            <a:off x="5817357" y="4620594"/>
            <a:ext cx="1975993" cy="338554"/>
          </a:xfrm>
          <a:prstGeom prst="rect">
            <a:avLst/>
          </a:prstGeom>
          <a:noFill/>
        </p:spPr>
        <p:txBody>
          <a:bodyPr wrap="square" rtlCol="0">
            <a:spAutoFit/>
          </a:bodyPr>
          <a:lstStyle/>
          <a:p>
            <a:pPr algn="ctr"/>
            <a:r>
              <a:rPr kumimoji="1" lang="en-US" altLang="ja-JP" sz="800" dirty="0"/>
              <a:t>1</a:t>
            </a:r>
            <a:r>
              <a:rPr kumimoji="1" lang="ja-JP" altLang="en-US" sz="800" dirty="0"/>
              <a:t>フロアあたりの窓とドアのテクスチャ</a:t>
            </a:r>
            <a:endParaRPr kumimoji="1" lang="en-US" altLang="ja-JP" sz="800" dirty="0"/>
          </a:p>
          <a:p>
            <a:pPr algn="ctr"/>
            <a:r>
              <a:rPr kumimoji="1" lang="ja-JP" altLang="en-US" sz="800" dirty="0"/>
              <a:t>（解像度：</a:t>
            </a:r>
            <a:r>
              <a:rPr kumimoji="1" lang="en-US" altLang="ja-JP" sz="800" dirty="0"/>
              <a:t>256x256</a:t>
            </a:r>
            <a:r>
              <a:rPr kumimoji="1" lang="ja-JP" altLang="en-US" sz="800" dirty="0"/>
              <a:t>）</a:t>
            </a:r>
          </a:p>
        </p:txBody>
      </p:sp>
    </p:spTree>
    <p:extLst>
      <p:ext uri="{BB962C8B-B14F-4D97-AF65-F5344CB8AC3E}">
        <p14:creationId xmlns:p14="http://schemas.microsoft.com/office/powerpoint/2010/main" val="25559723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3927B33-79BD-619F-1264-7DEA30BD5FF1}"/>
              </a:ext>
            </a:extLst>
          </p:cNvPr>
          <p:cNvSpPr>
            <a:spLocks noGrp="1"/>
          </p:cNvSpPr>
          <p:nvPr>
            <p:ph type="title"/>
          </p:nvPr>
        </p:nvSpPr>
        <p:spPr/>
        <p:txBody>
          <a:bodyPr/>
          <a:lstStyle/>
          <a:p>
            <a:r>
              <a:rPr kumimoji="1" lang="en-US" altLang="ja-JP" dirty="0"/>
              <a:t>PLATEAU</a:t>
            </a:r>
            <a:r>
              <a:rPr kumimoji="1" lang="ja-JP" altLang="en-US" dirty="0"/>
              <a:t>の全国整備範囲</a:t>
            </a:r>
          </a:p>
        </p:txBody>
      </p:sp>
      <p:sp>
        <p:nvSpPr>
          <p:cNvPr id="3" name="コンテンツ プレースホルダー 2">
            <a:extLst>
              <a:ext uri="{FF2B5EF4-FFF2-40B4-BE49-F238E27FC236}">
                <a16:creationId xmlns:a16="http://schemas.microsoft.com/office/drawing/2014/main" id="{12B1CC03-4924-D2C1-9146-2F21669DCA96}"/>
              </a:ext>
            </a:extLst>
          </p:cNvPr>
          <p:cNvSpPr>
            <a:spLocks noGrp="1"/>
          </p:cNvSpPr>
          <p:nvPr>
            <p:ph idx="1"/>
          </p:nvPr>
        </p:nvSpPr>
        <p:spPr/>
        <p:txBody>
          <a:bodyPr/>
          <a:lstStyle/>
          <a:p>
            <a:r>
              <a:rPr lang="ja-JP" altLang="en-US" dirty="0"/>
              <a:t>オープンデータの数は約</a:t>
            </a:r>
            <a:r>
              <a:rPr lang="en-US" altLang="ja-JP" dirty="0"/>
              <a:t>130</a:t>
            </a:r>
            <a:r>
              <a:rPr lang="ja-JP" altLang="en-US" dirty="0"/>
              <a:t>都市（</a:t>
            </a:r>
            <a:r>
              <a:rPr lang="en-US" altLang="ja-JP" dirty="0"/>
              <a:t>2022</a:t>
            </a:r>
            <a:r>
              <a:rPr lang="ja-JP" altLang="en-US" dirty="0"/>
              <a:t>年度現在）</a:t>
            </a:r>
            <a:endParaRPr lang="en-US" altLang="ja-JP" dirty="0"/>
          </a:p>
          <a:p>
            <a:pPr lvl="1"/>
            <a:r>
              <a:rPr kumimoji="1" lang="ja-JP" altLang="en-US" dirty="0"/>
              <a:t>データセット：</a:t>
            </a:r>
            <a:r>
              <a:rPr kumimoji="1" lang="en-US" altLang="ja-JP" dirty="0"/>
              <a:t>https://www.geospatial.jp/ckan/dataset/plateau</a:t>
            </a:r>
            <a:endParaRPr kumimoji="1" lang="ja-JP" altLang="en-US" dirty="0"/>
          </a:p>
        </p:txBody>
      </p:sp>
      <p:grpSp>
        <p:nvGrpSpPr>
          <p:cNvPr id="9" name="グループ化 8">
            <a:extLst>
              <a:ext uri="{FF2B5EF4-FFF2-40B4-BE49-F238E27FC236}">
                <a16:creationId xmlns:a16="http://schemas.microsoft.com/office/drawing/2014/main" id="{67A02EE1-1345-D624-A544-FCE9DE7FF42C}"/>
              </a:ext>
            </a:extLst>
          </p:cNvPr>
          <p:cNvGrpSpPr/>
          <p:nvPr/>
        </p:nvGrpSpPr>
        <p:grpSpPr>
          <a:xfrm>
            <a:off x="2090759" y="1581150"/>
            <a:ext cx="4962475" cy="2994585"/>
            <a:chOff x="2178154" y="1772157"/>
            <a:chExt cx="4787691" cy="2704592"/>
          </a:xfrm>
        </p:grpSpPr>
        <p:pic>
          <p:nvPicPr>
            <p:cNvPr id="5" name="図 4" descr="マップ&#10;&#10;自動的に生成された説明">
              <a:extLst>
                <a:ext uri="{FF2B5EF4-FFF2-40B4-BE49-F238E27FC236}">
                  <a16:creationId xmlns:a16="http://schemas.microsoft.com/office/drawing/2014/main" id="{55291B5A-6061-A69D-1028-B7E964CFC038}"/>
                </a:ext>
              </a:extLst>
            </p:cNvPr>
            <p:cNvPicPr>
              <a:picLocks noChangeAspect="1"/>
            </p:cNvPicPr>
            <p:nvPr/>
          </p:nvPicPr>
          <p:blipFill>
            <a:blip r:embed="rId3"/>
            <a:stretch>
              <a:fillRect/>
            </a:stretch>
          </p:blipFill>
          <p:spPr>
            <a:xfrm>
              <a:off x="2178154" y="1772157"/>
              <a:ext cx="4787691" cy="2704592"/>
            </a:xfrm>
            <a:prstGeom prst="rect">
              <a:avLst/>
            </a:prstGeom>
          </p:spPr>
        </p:pic>
        <p:pic>
          <p:nvPicPr>
            <p:cNvPr id="7" name="図 6" descr="グラフ, 散布図&#10;&#10;自動的に生成された説明">
              <a:extLst>
                <a:ext uri="{FF2B5EF4-FFF2-40B4-BE49-F238E27FC236}">
                  <a16:creationId xmlns:a16="http://schemas.microsoft.com/office/drawing/2014/main" id="{6684FEC8-C10F-BD18-4E7D-A2DB20C4652C}"/>
                </a:ext>
              </a:extLst>
            </p:cNvPr>
            <p:cNvPicPr>
              <a:picLocks noChangeAspect="1"/>
            </p:cNvPicPr>
            <p:nvPr/>
          </p:nvPicPr>
          <p:blipFill>
            <a:blip r:embed="rId4"/>
            <a:stretch>
              <a:fillRect/>
            </a:stretch>
          </p:blipFill>
          <p:spPr>
            <a:xfrm>
              <a:off x="2251439" y="1818123"/>
              <a:ext cx="1279161" cy="1210346"/>
            </a:xfrm>
            <a:prstGeom prst="rect">
              <a:avLst/>
            </a:prstGeom>
            <a:ln>
              <a:solidFill>
                <a:schemeClr val="tx1"/>
              </a:solidFill>
            </a:ln>
          </p:spPr>
        </p:pic>
      </p:grpSp>
      <p:sp>
        <p:nvSpPr>
          <p:cNvPr id="8" name="テキスト ボックス 7">
            <a:extLst>
              <a:ext uri="{FF2B5EF4-FFF2-40B4-BE49-F238E27FC236}">
                <a16:creationId xmlns:a16="http://schemas.microsoft.com/office/drawing/2014/main" id="{3B5991A6-9D58-2057-76F2-03546CB83C3D}"/>
              </a:ext>
            </a:extLst>
          </p:cNvPr>
          <p:cNvSpPr txBox="1"/>
          <p:nvPr/>
        </p:nvSpPr>
        <p:spPr>
          <a:xfrm>
            <a:off x="3090549" y="4574986"/>
            <a:ext cx="2962893" cy="215444"/>
          </a:xfrm>
          <a:prstGeom prst="rect">
            <a:avLst/>
          </a:prstGeom>
          <a:noFill/>
        </p:spPr>
        <p:txBody>
          <a:bodyPr wrap="square" rtlCol="0">
            <a:spAutoFit/>
          </a:bodyPr>
          <a:lstStyle/>
          <a:p>
            <a:r>
              <a:rPr kumimoji="1" lang="en-US" altLang="ja-JP" sz="800" dirty="0"/>
              <a:t>https://www.mlit.go.jp/plateau/open-data/</a:t>
            </a:r>
            <a:r>
              <a:rPr kumimoji="1" lang="ja-JP" altLang="en-US" sz="800" dirty="0"/>
              <a:t>より一部改変</a:t>
            </a:r>
          </a:p>
        </p:txBody>
      </p:sp>
    </p:spTree>
    <p:extLst>
      <p:ext uri="{BB962C8B-B14F-4D97-AF65-F5344CB8AC3E}">
        <p14:creationId xmlns:p14="http://schemas.microsoft.com/office/powerpoint/2010/main" val="401863891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42DD964C-A02E-EF5A-30A7-3223C6295B7E}"/>
              </a:ext>
            </a:extLst>
          </p:cNvPr>
          <p:cNvSpPr>
            <a:spLocks noGrp="1"/>
          </p:cNvSpPr>
          <p:nvPr>
            <p:ph idx="1"/>
          </p:nvPr>
        </p:nvSpPr>
        <p:spPr/>
        <p:txBody>
          <a:bodyPr/>
          <a:lstStyle/>
          <a:p>
            <a:r>
              <a:rPr kumimoji="1" lang="en-US" altLang="ja-JP" dirty="0"/>
              <a:t>UV</a:t>
            </a:r>
            <a:r>
              <a:rPr kumimoji="1" lang="ja-JP" altLang="en-US" dirty="0"/>
              <a:t>情報</a:t>
            </a:r>
            <a:endParaRPr lang="en-US" altLang="ja-JP" dirty="0"/>
          </a:p>
          <a:p>
            <a:pPr lvl="1"/>
            <a:r>
              <a:rPr lang="ja-JP" altLang="en-US" dirty="0"/>
              <a:t>アトリビュートの</a:t>
            </a:r>
            <a:r>
              <a:rPr lang="en-US" altLang="ja-JP" dirty="0"/>
              <a:t>UV</a:t>
            </a:r>
            <a:r>
              <a:rPr lang="ja-JP" altLang="en-US" dirty="0"/>
              <a:t>（</a:t>
            </a:r>
            <a:r>
              <a:rPr lang="en-US" altLang="ja-JP" dirty="0"/>
              <a:t>Vector3</a:t>
            </a:r>
            <a:r>
              <a:rPr lang="ja-JP" altLang="en-US" dirty="0"/>
              <a:t>）をメッシュの</a:t>
            </a:r>
            <a:r>
              <a:rPr lang="en-US" altLang="ja-JP" dirty="0"/>
              <a:t>UV</a:t>
            </a:r>
            <a:r>
              <a:rPr lang="ja-JP" altLang="en-US" dirty="0"/>
              <a:t>（</a:t>
            </a:r>
            <a:r>
              <a:rPr lang="en-US" altLang="ja-JP" dirty="0"/>
              <a:t>Vector2</a:t>
            </a:r>
            <a:r>
              <a:rPr lang="ja-JP" altLang="en-US" dirty="0"/>
              <a:t>）に変換</a:t>
            </a:r>
            <a:endParaRPr lang="en-US" altLang="ja-JP" dirty="0"/>
          </a:p>
        </p:txBody>
      </p:sp>
      <p:pic>
        <p:nvPicPr>
          <p:cNvPr id="13" name="図 12" descr="パソコンの画面&#10;&#10;自動的に生成された説明">
            <a:extLst>
              <a:ext uri="{FF2B5EF4-FFF2-40B4-BE49-F238E27FC236}">
                <a16:creationId xmlns:a16="http://schemas.microsoft.com/office/drawing/2014/main" id="{F346C165-4835-F186-62AA-9AA2389F8071}"/>
              </a:ext>
            </a:extLst>
          </p:cNvPr>
          <p:cNvPicPr>
            <a:picLocks noChangeAspect="1"/>
          </p:cNvPicPr>
          <p:nvPr/>
        </p:nvPicPr>
        <p:blipFill rotWithShape="1">
          <a:blip r:embed="rId3"/>
          <a:srcRect t="5707" r="78747" b="36570"/>
          <a:stretch/>
        </p:blipFill>
        <p:spPr>
          <a:xfrm>
            <a:off x="5426101" y="1585425"/>
            <a:ext cx="2171844" cy="2983166"/>
          </a:xfrm>
          <a:prstGeom prst="rect">
            <a:avLst/>
          </a:prstGeom>
        </p:spPr>
      </p:pic>
      <p:sp>
        <p:nvSpPr>
          <p:cNvPr id="2" name="タイトル 1">
            <a:extLst>
              <a:ext uri="{FF2B5EF4-FFF2-40B4-BE49-F238E27FC236}">
                <a16:creationId xmlns:a16="http://schemas.microsoft.com/office/drawing/2014/main" id="{69B0D84B-C760-C499-5458-2E71E05BB5FA}"/>
              </a:ext>
            </a:extLst>
          </p:cNvPr>
          <p:cNvSpPr>
            <a:spLocks noGrp="1"/>
          </p:cNvSpPr>
          <p:nvPr>
            <p:ph type="title"/>
          </p:nvPr>
        </p:nvSpPr>
        <p:spPr/>
        <p:txBody>
          <a:bodyPr/>
          <a:lstStyle/>
          <a:p>
            <a:r>
              <a:rPr lang="en-US" altLang="ja-JP" dirty="0"/>
              <a:t>UV</a:t>
            </a:r>
            <a:r>
              <a:rPr lang="ja-JP" altLang="en-US" dirty="0"/>
              <a:t>情報の変換</a:t>
            </a:r>
            <a:endParaRPr kumimoji="1" lang="ja-JP" altLang="en-US" dirty="0"/>
          </a:p>
        </p:txBody>
      </p:sp>
      <p:pic>
        <p:nvPicPr>
          <p:cNvPr id="11" name="図 10" descr="パソコンの画面&#10;&#10;自動的に生成された説明">
            <a:extLst>
              <a:ext uri="{FF2B5EF4-FFF2-40B4-BE49-F238E27FC236}">
                <a16:creationId xmlns:a16="http://schemas.microsoft.com/office/drawing/2014/main" id="{B51BBB6A-35CA-5F97-10DE-9E8D7B77334A}"/>
              </a:ext>
            </a:extLst>
          </p:cNvPr>
          <p:cNvPicPr>
            <a:picLocks noChangeAspect="1"/>
          </p:cNvPicPr>
          <p:nvPr/>
        </p:nvPicPr>
        <p:blipFill rotWithShape="1">
          <a:blip r:embed="rId4"/>
          <a:srcRect l="1" t="5556" r="77596" b="36278"/>
          <a:stretch/>
        </p:blipFill>
        <p:spPr>
          <a:xfrm>
            <a:off x="1671559" y="1585425"/>
            <a:ext cx="2271974" cy="2983166"/>
          </a:xfrm>
          <a:prstGeom prst="rect">
            <a:avLst/>
          </a:prstGeom>
        </p:spPr>
      </p:pic>
      <p:sp>
        <p:nvSpPr>
          <p:cNvPr id="14" name="矢印: 右 13">
            <a:extLst>
              <a:ext uri="{FF2B5EF4-FFF2-40B4-BE49-F238E27FC236}">
                <a16:creationId xmlns:a16="http://schemas.microsoft.com/office/drawing/2014/main" id="{DD275F9B-7471-246B-C546-A8BD49EF978A}"/>
              </a:ext>
            </a:extLst>
          </p:cNvPr>
          <p:cNvSpPr/>
          <p:nvPr/>
        </p:nvSpPr>
        <p:spPr>
          <a:xfrm>
            <a:off x="4211742" y="2835708"/>
            <a:ext cx="946150" cy="482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F714291C-3796-B362-0241-CB82C27A4F57}"/>
              </a:ext>
            </a:extLst>
          </p:cNvPr>
          <p:cNvSpPr txBox="1"/>
          <p:nvPr/>
        </p:nvSpPr>
        <p:spPr>
          <a:xfrm>
            <a:off x="1757857" y="4573518"/>
            <a:ext cx="2097737" cy="215444"/>
          </a:xfrm>
          <a:prstGeom prst="rect">
            <a:avLst/>
          </a:prstGeom>
          <a:noFill/>
        </p:spPr>
        <p:txBody>
          <a:bodyPr wrap="square" rtlCol="0">
            <a:spAutoFit/>
          </a:bodyPr>
          <a:lstStyle/>
          <a:p>
            <a:pPr algn="ctr"/>
            <a:r>
              <a:rPr kumimoji="1" lang="en-US" altLang="ja-JP" sz="800" dirty="0"/>
              <a:t>Geometry Nodes</a:t>
            </a:r>
            <a:r>
              <a:rPr kumimoji="1" lang="ja-JP" altLang="en-US" sz="800" dirty="0"/>
              <a:t>の</a:t>
            </a:r>
            <a:r>
              <a:rPr kumimoji="1" lang="en-US" altLang="ja-JP" sz="800" dirty="0"/>
              <a:t>UV</a:t>
            </a:r>
            <a:r>
              <a:rPr kumimoji="1" lang="ja-JP" altLang="en-US" sz="800" dirty="0"/>
              <a:t>情報（</a:t>
            </a:r>
            <a:r>
              <a:rPr kumimoji="1" lang="en-US" altLang="ja-JP" sz="800" dirty="0"/>
              <a:t>Vector3</a:t>
            </a:r>
            <a:r>
              <a:rPr kumimoji="1" lang="ja-JP" altLang="en-US" sz="800" dirty="0"/>
              <a:t>）</a:t>
            </a:r>
          </a:p>
        </p:txBody>
      </p:sp>
      <p:sp>
        <p:nvSpPr>
          <p:cNvPr id="16" name="テキスト ボックス 15">
            <a:extLst>
              <a:ext uri="{FF2B5EF4-FFF2-40B4-BE49-F238E27FC236}">
                <a16:creationId xmlns:a16="http://schemas.microsoft.com/office/drawing/2014/main" id="{D45E34B6-090A-8334-22C1-83B23C7F3783}"/>
              </a:ext>
            </a:extLst>
          </p:cNvPr>
          <p:cNvSpPr txBox="1"/>
          <p:nvPr/>
        </p:nvSpPr>
        <p:spPr>
          <a:xfrm>
            <a:off x="5695951" y="4573518"/>
            <a:ext cx="1632144" cy="215444"/>
          </a:xfrm>
          <a:prstGeom prst="rect">
            <a:avLst/>
          </a:prstGeom>
          <a:noFill/>
        </p:spPr>
        <p:txBody>
          <a:bodyPr wrap="square" rtlCol="0">
            <a:spAutoFit/>
          </a:bodyPr>
          <a:lstStyle/>
          <a:p>
            <a:pPr algn="ctr"/>
            <a:r>
              <a:rPr kumimoji="1" lang="ja-JP" altLang="en-US" sz="800" dirty="0"/>
              <a:t>メッシュの</a:t>
            </a:r>
            <a:r>
              <a:rPr kumimoji="1" lang="en-US" altLang="ja-JP" sz="800" dirty="0"/>
              <a:t>UV</a:t>
            </a:r>
            <a:r>
              <a:rPr kumimoji="1" lang="ja-JP" altLang="en-US" sz="800" dirty="0"/>
              <a:t>情報（</a:t>
            </a:r>
            <a:r>
              <a:rPr kumimoji="1" lang="en-US" altLang="ja-JP" sz="800" dirty="0"/>
              <a:t>Vector2</a:t>
            </a:r>
            <a:r>
              <a:rPr kumimoji="1" lang="ja-JP" altLang="en-US" sz="800" dirty="0"/>
              <a:t>）</a:t>
            </a:r>
          </a:p>
        </p:txBody>
      </p:sp>
    </p:spTree>
    <p:extLst>
      <p:ext uri="{BB962C8B-B14F-4D97-AF65-F5344CB8AC3E}">
        <p14:creationId xmlns:p14="http://schemas.microsoft.com/office/powerpoint/2010/main" val="47581802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グラフィカル ユーザー インターフェイス&#10;&#10;自動的に生成された説明">
            <a:extLst>
              <a:ext uri="{FF2B5EF4-FFF2-40B4-BE49-F238E27FC236}">
                <a16:creationId xmlns:a16="http://schemas.microsoft.com/office/drawing/2014/main" id="{F4B528C1-830E-BC88-4940-4DBC6604E4B4}"/>
              </a:ext>
            </a:extLst>
          </p:cNvPr>
          <p:cNvPicPr>
            <a:picLocks noChangeAspect="1"/>
          </p:cNvPicPr>
          <p:nvPr/>
        </p:nvPicPr>
        <p:blipFill>
          <a:blip r:embed="rId3"/>
          <a:stretch>
            <a:fillRect/>
          </a:stretch>
        </p:blipFill>
        <p:spPr>
          <a:xfrm>
            <a:off x="1752492" y="1955800"/>
            <a:ext cx="5639011" cy="2851812"/>
          </a:xfrm>
          <a:prstGeom prst="rect">
            <a:avLst/>
          </a:prstGeom>
        </p:spPr>
      </p:pic>
      <p:sp>
        <p:nvSpPr>
          <p:cNvPr id="2" name="タイトル 1">
            <a:extLst>
              <a:ext uri="{FF2B5EF4-FFF2-40B4-BE49-F238E27FC236}">
                <a16:creationId xmlns:a16="http://schemas.microsoft.com/office/drawing/2014/main" id="{23F91FD2-C3AD-1560-6270-EC1DF9FFC29C}"/>
              </a:ext>
            </a:extLst>
          </p:cNvPr>
          <p:cNvSpPr>
            <a:spLocks noGrp="1"/>
          </p:cNvSpPr>
          <p:nvPr>
            <p:ph type="title"/>
          </p:nvPr>
        </p:nvSpPr>
        <p:spPr/>
        <p:txBody>
          <a:bodyPr/>
          <a:lstStyle/>
          <a:p>
            <a:r>
              <a:rPr kumimoji="1" lang="ja-JP" altLang="en-US" dirty="0"/>
              <a:t>マテリアルの作成</a:t>
            </a:r>
          </a:p>
        </p:txBody>
      </p:sp>
      <p:sp>
        <p:nvSpPr>
          <p:cNvPr id="3" name="コンテンツ プレースホルダー 2">
            <a:extLst>
              <a:ext uri="{FF2B5EF4-FFF2-40B4-BE49-F238E27FC236}">
                <a16:creationId xmlns:a16="http://schemas.microsoft.com/office/drawing/2014/main" id="{EDD0E0F4-F529-8249-1CE4-05CF3A36D8E9}"/>
              </a:ext>
            </a:extLst>
          </p:cNvPr>
          <p:cNvSpPr>
            <a:spLocks noGrp="1"/>
          </p:cNvSpPr>
          <p:nvPr>
            <p:ph idx="1"/>
          </p:nvPr>
        </p:nvSpPr>
        <p:spPr/>
        <p:txBody>
          <a:bodyPr/>
          <a:lstStyle/>
          <a:p>
            <a:r>
              <a:rPr kumimoji="1" lang="en-US" altLang="ja-JP" dirty="0"/>
              <a:t>Principled BSDF</a:t>
            </a:r>
          </a:p>
          <a:p>
            <a:pPr lvl="1"/>
            <a:r>
              <a:rPr lang="ja-JP" altLang="en-US" dirty="0"/>
              <a:t>保存したテクスチャを</a:t>
            </a:r>
            <a:r>
              <a:rPr lang="en-US" altLang="ja-JP" dirty="0"/>
              <a:t>Base Color</a:t>
            </a:r>
            <a:r>
              <a:rPr lang="ja-JP" altLang="en-US" dirty="0"/>
              <a:t>に接続</a:t>
            </a:r>
            <a:endParaRPr lang="en-US" altLang="ja-JP" dirty="0"/>
          </a:p>
          <a:p>
            <a:pPr lvl="1"/>
            <a:r>
              <a:rPr kumimoji="1" lang="ja-JP" altLang="en-US" dirty="0"/>
              <a:t>補間は</a:t>
            </a:r>
            <a:r>
              <a:rPr kumimoji="1" lang="en-US" altLang="ja-JP" dirty="0"/>
              <a:t>Closest</a:t>
            </a:r>
            <a:r>
              <a:rPr kumimoji="1" lang="ja-JP" altLang="en-US" dirty="0"/>
              <a:t>に設定</a:t>
            </a:r>
          </a:p>
        </p:txBody>
      </p:sp>
    </p:spTree>
    <p:extLst>
      <p:ext uri="{BB962C8B-B14F-4D97-AF65-F5344CB8AC3E}">
        <p14:creationId xmlns:p14="http://schemas.microsoft.com/office/powerpoint/2010/main" val="312422574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4796862-B342-5569-9AAF-8D578C654A36}"/>
              </a:ext>
            </a:extLst>
          </p:cNvPr>
          <p:cNvSpPr>
            <a:spLocks noGrp="1"/>
          </p:cNvSpPr>
          <p:nvPr>
            <p:ph type="title"/>
          </p:nvPr>
        </p:nvSpPr>
        <p:spPr/>
        <p:txBody>
          <a:bodyPr/>
          <a:lstStyle/>
          <a:p>
            <a:r>
              <a:rPr lang="ja-JP" altLang="en-US" dirty="0"/>
              <a:t>再構成した</a:t>
            </a:r>
            <a:r>
              <a:rPr lang="en-US" altLang="ja-JP" dirty="0"/>
              <a:t>LOD1</a:t>
            </a:r>
            <a:r>
              <a:rPr kumimoji="1" lang="ja-JP" altLang="en-US" dirty="0"/>
              <a:t>にマテリアル付与</a:t>
            </a:r>
          </a:p>
        </p:txBody>
      </p:sp>
      <p:pic>
        <p:nvPicPr>
          <p:cNvPr id="5" name="図 4" descr="アイコン&#10;&#10;自動的に生成された説明">
            <a:extLst>
              <a:ext uri="{FF2B5EF4-FFF2-40B4-BE49-F238E27FC236}">
                <a16:creationId xmlns:a16="http://schemas.microsoft.com/office/drawing/2014/main" id="{772671B1-A1AB-C54F-1827-42F227B0CFEB}"/>
              </a:ext>
            </a:extLst>
          </p:cNvPr>
          <p:cNvPicPr>
            <a:picLocks noChangeAspect="1"/>
          </p:cNvPicPr>
          <p:nvPr/>
        </p:nvPicPr>
        <p:blipFill>
          <a:blip r:embed="rId3"/>
          <a:stretch>
            <a:fillRect/>
          </a:stretch>
        </p:blipFill>
        <p:spPr>
          <a:xfrm>
            <a:off x="305733" y="1625600"/>
            <a:ext cx="3904956" cy="1974850"/>
          </a:xfrm>
          <a:prstGeom prst="rect">
            <a:avLst/>
          </a:prstGeom>
        </p:spPr>
      </p:pic>
      <p:pic>
        <p:nvPicPr>
          <p:cNvPr id="7" name="図 6" descr="コンピューターのスクリーンショット&#10;&#10;自動的に生成された説明">
            <a:extLst>
              <a:ext uri="{FF2B5EF4-FFF2-40B4-BE49-F238E27FC236}">
                <a16:creationId xmlns:a16="http://schemas.microsoft.com/office/drawing/2014/main" id="{EC53B142-3E57-7B44-26B8-76B966582A43}"/>
              </a:ext>
            </a:extLst>
          </p:cNvPr>
          <p:cNvPicPr>
            <a:picLocks noChangeAspect="1"/>
          </p:cNvPicPr>
          <p:nvPr/>
        </p:nvPicPr>
        <p:blipFill>
          <a:blip r:embed="rId4"/>
          <a:stretch>
            <a:fillRect/>
          </a:stretch>
        </p:blipFill>
        <p:spPr>
          <a:xfrm>
            <a:off x="4933313" y="1625600"/>
            <a:ext cx="3908021" cy="1976400"/>
          </a:xfrm>
          <a:prstGeom prst="rect">
            <a:avLst/>
          </a:prstGeom>
        </p:spPr>
      </p:pic>
      <p:sp>
        <p:nvSpPr>
          <p:cNvPr id="8" name="テキスト ボックス 7">
            <a:extLst>
              <a:ext uri="{FF2B5EF4-FFF2-40B4-BE49-F238E27FC236}">
                <a16:creationId xmlns:a16="http://schemas.microsoft.com/office/drawing/2014/main" id="{E4EE3EF6-5FC1-7F81-0E3E-B68DE8BA06D2}"/>
              </a:ext>
            </a:extLst>
          </p:cNvPr>
          <p:cNvSpPr txBox="1"/>
          <p:nvPr/>
        </p:nvSpPr>
        <p:spPr>
          <a:xfrm>
            <a:off x="6300796" y="3669832"/>
            <a:ext cx="1173053" cy="215444"/>
          </a:xfrm>
          <a:prstGeom prst="rect">
            <a:avLst/>
          </a:prstGeom>
          <a:noFill/>
        </p:spPr>
        <p:txBody>
          <a:bodyPr wrap="square" rtlCol="0">
            <a:spAutoFit/>
          </a:bodyPr>
          <a:lstStyle/>
          <a:p>
            <a:r>
              <a:rPr kumimoji="1" lang="ja-JP" altLang="en-US" sz="800" dirty="0"/>
              <a:t>テクスチャ付き</a:t>
            </a:r>
            <a:r>
              <a:rPr kumimoji="1" lang="en-US" altLang="ja-JP" sz="800" dirty="0"/>
              <a:t>LOD1</a:t>
            </a:r>
            <a:endParaRPr kumimoji="1" lang="ja-JP" altLang="en-US" sz="800" dirty="0"/>
          </a:p>
        </p:txBody>
      </p:sp>
      <p:sp>
        <p:nvSpPr>
          <p:cNvPr id="3" name="矢印: 右 2">
            <a:extLst>
              <a:ext uri="{FF2B5EF4-FFF2-40B4-BE49-F238E27FC236}">
                <a16:creationId xmlns:a16="http://schemas.microsoft.com/office/drawing/2014/main" id="{E3E34472-C204-A5DD-055F-76831636218B}"/>
              </a:ext>
            </a:extLst>
          </p:cNvPr>
          <p:cNvSpPr/>
          <p:nvPr/>
        </p:nvSpPr>
        <p:spPr>
          <a:xfrm>
            <a:off x="4365202" y="2371725"/>
            <a:ext cx="413598" cy="482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C8A27091-44B5-8798-E0F1-CEA644AFCD38}"/>
              </a:ext>
            </a:extLst>
          </p:cNvPr>
          <p:cNvSpPr txBox="1"/>
          <p:nvPr/>
        </p:nvSpPr>
        <p:spPr>
          <a:xfrm>
            <a:off x="1647024" y="3608277"/>
            <a:ext cx="1222374" cy="338554"/>
          </a:xfrm>
          <a:prstGeom prst="rect">
            <a:avLst/>
          </a:prstGeom>
          <a:noFill/>
        </p:spPr>
        <p:txBody>
          <a:bodyPr wrap="square" rtlCol="0">
            <a:spAutoFit/>
          </a:bodyPr>
          <a:lstStyle/>
          <a:p>
            <a:pPr algn="ctr"/>
            <a:r>
              <a:rPr kumimoji="1" lang="ja-JP" altLang="en-US" sz="800" dirty="0"/>
              <a:t>再構成した</a:t>
            </a:r>
            <a:r>
              <a:rPr kumimoji="1" lang="en-US" altLang="ja-JP" sz="800" dirty="0"/>
              <a:t>LOD1</a:t>
            </a:r>
            <a:br>
              <a:rPr kumimoji="1" lang="en-US" altLang="ja-JP" sz="800" dirty="0"/>
            </a:br>
            <a:r>
              <a:rPr kumimoji="1" lang="ja-JP" altLang="en-US" sz="800" dirty="0"/>
              <a:t>（</a:t>
            </a:r>
            <a:r>
              <a:rPr kumimoji="1" lang="en-US" altLang="ja-JP" sz="800" dirty="0"/>
              <a:t>UV</a:t>
            </a:r>
            <a:r>
              <a:rPr kumimoji="1" lang="ja-JP" altLang="en-US" sz="800" dirty="0"/>
              <a:t>座標付き）</a:t>
            </a:r>
          </a:p>
        </p:txBody>
      </p:sp>
    </p:spTree>
    <p:extLst>
      <p:ext uri="{BB962C8B-B14F-4D97-AF65-F5344CB8AC3E}">
        <p14:creationId xmlns:p14="http://schemas.microsoft.com/office/powerpoint/2010/main" val="164282615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A3FF04C-1267-470C-A85B-9C5849616634}"/>
              </a:ext>
            </a:extLst>
          </p:cNvPr>
          <p:cNvSpPr>
            <a:spLocks noGrp="1"/>
          </p:cNvSpPr>
          <p:nvPr>
            <p:ph type="title"/>
          </p:nvPr>
        </p:nvSpPr>
        <p:spPr/>
        <p:txBody>
          <a:bodyPr/>
          <a:lstStyle/>
          <a:p>
            <a:r>
              <a:rPr kumimoji="1" lang="ja-JP" altLang="en-US" dirty="0"/>
              <a:t>目次</a:t>
            </a:r>
          </a:p>
        </p:txBody>
      </p:sp>
      <p:sp>
        <p:nvSpPr>
          <p:cNvPr id="3" name="コンテンツ プレースホルダー 2">
            <a:extLst>
              <a:ext uri="{FF2B5EF4-FFF2-40B4-BE49-F238E27FC236}">
                <a16:creationId xmlns:a16="http://schemas.microsoft.com/office/drawing/2014/main" id="{11AD330E-AB97-A0A9-AED0-92489C2FAE4B}"/>
              </a:ext>
            </a:extLst>
          </p:cNvPr>
          <p:cNvSpPr>
            <a:spLocks noGrp="1"/>
          </p:cNvSpPr>
          <p:nvPr>
            <p:ph idx="1"/>
          </p:nvPr>
        </p:nvSpPr>
        <p:spPr/>
        <p:txBody>
          <a:bodyPr/>
          <a:lstStyle/>
          <a:p>
            <a:pPr marL="457200" indent="-457200">
              <a:buFont typeface="+mj-lt"/>
              <a:buAutoNum type="arabicPeriod"/>
            </a:pPr>
            <a:r>
              <a:rPr lang="en-US" altLang="ja-JP" dirty="0">
                <a:solidFill>
                  <a:schemeClr val="bg1">
                    <a:lumMod val="95000"/>
                  </a:schemeClr>
                </a:solidFill>
              </a:rPr>
              <a:t>Project </a:t>
            </a:r>
            <a:r>
              <a:rPr kumimoji="1" lang="en-US" altLang="ja-JP" dirty="0">
                <a:solidFill>
                  <a:schemeClr val="bg1">
                    <a:lumMod val="95000"/>
                  </a:schemeClr>
                </a:solidFill>
              </a:rPr>
              <a:t>PLATEAU</a:t>
            </a:r>
            <a:r>
              <a:rPr kumimoji="1" lang="ja-JP" altLang="en-US" dirty="0">
                <a:solidFill>
                  <a:schemeClr val="bg1">
                    <a:lumMod val="95000"/>
                  </a:schemeClr>
                </a:solidFill>
              </a:rPr>
              <a:t>の紹介</a:t>
            </a:r>
            <a:endParaRPr kumimoji="1" lang="en-US" altLang="ja-JP" dirty="0">
              <a:solidFill>
                <a:schemeClr val="bg1">
                  <a:lumMod val="95000"/>
                </a:schemeClr>
              </a:solidFill>
            </a:endParaRPr>
          </a:p>
          <a:p>
            <a:pPr marL="457200" indent="-457200">
              <a:buFont typeface="+mj-lt"/>
              <a:buAutoNum type="arabicPeriod"/>
            </a:pPr>
            <a:r>
              <a:rPr kumimoji="1" lang="ja-JP" altLang="en-US" dirty="0">
                <a:solidFill>
                  <a:schemeClr val="bg1">
                    <a:lumMod val="95000"/>
                  </a:schemeClr>
                </a:solidFill>
              </a:rPr>
              <a:t>現状の課題と課題に対するアプローチ</a:t>
            </a:r>
            <a:endParaRPr kumimoji="1" lang="en-US" altLang="ja-JP" dirty="0">
              <a:solidFill>
                <a:schemeClr val="bg1">
                  <a:lumMod val="95000"/>
                </a:schemeClr>
              </a:solidFill>
            </a:endParaRPr>
          </a:p>
          <a:p>
            <a:pPr marL="457200" indent="-457200">
              <a:buFont typeface="+mj-lt"/>
              <a:buAutoNum type="arabicPeriod"/>
            </a:pPr>
            <a:r>
              <a:rPr lang="ja-JP" altLang="en-US" dirty="0">
                <a:solidFill>
                  <a:schemeClr val="bg1">
                    <a:lumMod val="95000"/>
                  </a:schemeClr>
                </a:solidFill>
              </a:rPr>
              <a:t>プロシージャルモデリングとは？</a:t>
            </a:r>
            <a:endParaRPr kumimoji="1" lang="en-US" altLang="ja-JP" dirty="0">
              <a:solidFill>
                <a:schemeClr val="bg1">
                  <a:lumMod val="95000"/>
                </a:schemeClr>
              </a:solidFill>
            </a:endParaRPr>
          </a:p>
          <a:p>
            <a:pPr marL="457200" indent="-457200">
              <a:buFont typeface="+mj-lt"/>
              <a:buAutoNum type="arabicPeriod"/>
            </a:pPr>
            <a:r>
              <a:rPr lang="en-US" altLang="ja-JP" dirty="0">
                <a:solidFill>
                  <a:schemeClr val="bg1">
                    <a:lumMod val="95000"/>
                  </a:schemeClr>
                </a:solidFill>
              </a:rPr>
              <a:t>Procedural PLATEAU</a:t>
            </a:r>
            <a:r>
              <a:rPr lang="ja-JP" altLang="en-US" dirty="0">
                <a:solidFill>
                  <a:schemeClr val="bg1">
                    <a:lumMod val="95000"/>
                  </a:schemeClr>
                </a:solidFill>
              </a:rPr>
              <a:t>の説明</a:t>
            </a:r>
            <a:endParaRPr lang="en-US" altLang="ja-JP" dirty="0">
              <a:solidFill>
                <a:schemeClr val="bg1">
                  <a:lumMod val="95000"/>
                </a:schemeClr>
              </a:solidFill>
            </a:endParaRPr>
          </a:p>
          <a:p>
            <a:pPr marL="457200" indent="-457200">
              <a:buFont typeface="+mj-lt"/>
              <a:buAutoNum type="arabicPeriod"/>
            </a:pPr>
            <a:r>
              <a:rPr lang="en-US" altLang="ja-JP" dirty="0">
                <a:solidFill>
                  <a:schemeClr val="bg1">
                    <a:lumMod val="95000"/>
                  </a:schemeClr>
                </a:solidFill>
              </a:rPr>
              <a:t>Blender</a:t>
            </a:r>
            <a:r>
              <a:rPr lang="ja-JP" altLang="en-US" dirty="0">
                <a:solidFill>
                  <a:schemeClr val="bg1">
                    <a:lumMod val="95000"/>
                  </a:schemeClr>
                </a:solidFill>
              </a:rPr>
              <a:t>アドオンでの手続き自動化</a:t>
            </a:r>
            <a:endParaRPr lang="en-US" altLang="ja-JP" dirty="0">
              <a:solidFill>
                <a:schemeClr val="bg1">
                  <a:lumMod val="95000"/>
                </a:schemeClr>
              </a:solidFill>
            </a:endParaRPr>
          </a:p>
          <a:p>
            <a:pPr marL="457200" indent="-457200">
              <a:buFont typeface="+mj-lt"/>
              <a:buAutoNum type="arabicPeriod"/>
            </a:pPr>
            <a:r>
              <a:rPr lang="ja-JP" altLang="en-US" dirty="0"/>
              <a:t>ゲームエンジン上でのパフォーマンス考慮点</a:t>
            </a:r>
            <a:endParaRPr lang="en-US" altLang="ja-JP" dirty="0"/>
          </a:p>
          <a:p>
            <a:pPr marL="457200" indent="-457200">
              <a:buFont typeface="+mj-lt"/>
              <a:buAutoNum type="arabicPeriod"/>
            </a:pPr>
            <a:r>
              <a:rPr lang="ja-JP" altLang="en-US" dirty="0">
                <a:solidFill>
                  <a:schemeClr val="bg1">
                    <a:lumMod val="95000"/>
                  </a:schemeClr>
                </a:solidFill>
              </a:rPr>
              <a:t>まとめ</a:t>
            </a:r>
            <a:endParaRPr lang="en-US" altLang="ja-JP" dirty="0">
              <a:solidFill>
                <a:schemeClr val="bg1">
                  <a:lumMod val="95000"/>
                </a:schemeClr>
              </a:solidFill>
            </a:endParaRPr>
          </a:p>
          <a:p>
            <a:pPr marL="457200" indent="-457200">
              <a:buFont typeface="+mj-lt"/>
              <a:buAutoNum type="arabicPeriod"/>
            </a:pPr>
            <a:endParaRPr lang="en-US" altLang="ja-JP" dirty="0"/>
          </a:p>
          <a:p>
            <a:pPr lvl="1"/>
            <a:endParaRPr kumimoji="1" lang="ja-JP" altLang="en-US" dirty="0"/>
          </a:p>
        </p:txBody>
      </p:sp>
    </p:spTree>
    <p:extLst>
      <p:ext uri="{BB962C8B-B14F-4D97-AF65-F5344CB8AC3E}">
        <p14:creationId xmlns:p14="http://schemas.microsoft.com/office/powerpoint/2010/main" val="63635390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図 74" descr="コンピューターのスクリーンショット&#10;&#10;自動的に生成された説明">
            <a:extLst>
              <a:ext uri="{FF2B5EF4-FFF2-40B4-BE49-F238E27FC236}">
                <a16:creationId xmlns:a16="http://schemas.microsoft.com/office/drawing/2014/main" id="{0F2ABA5E-848F-5529-EF6E-750835152B83}"/>
              </a:ext>
            </a:extLst>
          </p:cNvPr>
          <p:cNvPicPr>
            <a:picLocks noChangeAspect="1"/>
          </p:cNvPicPr>
          <p:nvPr/>
        </p:nvPicPr>
        <p:blipFill rotWithShape="1">
          <a:blip r:embed="rId3"/>
          <a:srcRect l="25625" r="30569"/>
          <a:stretch/>
        </p:blipFill>
        <p:spPr>
          <a:xfrm>
            <a:off x="7704060" y="538855"/>
            <a:ext cx="1134205" cy="1309423"/>
          </a:xfrm>
          <a:prstGeom prst="rect">
            <a:avLst/>
          </a:prstGeom>
        </p:spPr>
      </p:pic>
      <p:pic>
        <p:nvPicPr>
          <p:cNvPr id="4" name="図 3" descr="座る, テーブル, コンピュータ, 水 が含まれている画像&#10;&#10;自動的に生成された説明">
            <a:extLst>
              <a:ext uri="{FF2B5EF4-FFF2-40B4-BE49-F238E27FC236}">
                <a16:creationId xmlns:a16="http://schemas.microsoft.com/office/drawing/2014/main" id="{11643949-3560-A241-6BED-CCE69C2BDEEE}"/>
              </a:ext>
            </a:extLst>
          </p:cNvPr>
          <p:cNvPicPr>
            <a:picLocks noChangeAspect="1"/>
          </p:cNvPicPr>
          <p:nvPr/>
        </p:nvPicPr>
        <p:blipFill rotWithShape="1">
          <a:blip r:embed="rId4"/>
          <a:srcRect l="25625" r="30569"/>
          <a:stretch/>
        </p:blipFill>
        <p:spPr>
          <a:xfrm>
            <a:off x="7704061" y="1999212"/>
            <a:ext cx="1134205" cy="1309424"/>
          </a:xfrm>
          <a:prstGeom prst="rect">
            <a:avLst/>
          </a:prstGeom>
        </p:spPr>
      </p:pic>
      <p:sp>
        <p:nvSpPr>
          <p:cNvPr id="2" name="タイトル 1">
            <a:extLst>
              <a:ext uri="{FF2B5EF4-FFF2-40B4-BE49-F238E27FC236}">
                <a16:creationId xmlns:a16="http://schemas.microsoft.com/office/drawing/2014/main" id="{A4AB95A7-F155-438E-92C7-CF808C2F0397}"/>
              </a:ext>
            </a:extLst>
          </p:cNvPr>
          <p:cNvSpPr>
            <a:spLocks noGrp="1"/>
          </p:cNvSpPr>
          <p:nvPr>
            <p:ph type="title"/>
          </p:nvPr>
        </p:nvSpPr>
        <p:spPr/>
        <p:txBody>
          <a:bodyPr/>
          <a:lstStyle/>
          <a:p>
            <a:r>
              <a:rPr kumimoji="1" lang="ja-JP" altLang="en-US" dirty="0"/>
              <a:t>ゲームエンジンへ向けての課題</a:t>
            </a:r>
          </a:p>
        </p:txBody>
      </p:sp>
      <p:sp>
        <p:nvSpPr>
          <p:cNvPr id="3" name="コンテンツ プレースホルダー 2">
            <a:extLst>
              <a:ext uri="{FF2B5EF4-FFF2-40B4-BE49-F238E27FC236}">
                <a16:creationId xmlns:a16="http://schemas.microsoft.com/office/drawing/2014/main" id="{622DD10C-3C08-797C-4724-0DC643A59FB2}"/>
              </a:ext>
            </a:extLst>
          </p:cNvPr>
          <p:cNvSpPr>
            <a:spLocks noGrp="1"/>
          </p:cNvSpPr>
          <p:nvPr>
            <p:ph idx="1"/>
          </p:nvPr>
        </p:nvSpPr>
        <p:spPr/>
        <p:txBody>
          <a:bodyPr/>
          <a:lstStyle/>
          <a:p>
            <a:r>
              <a:rPr lang="ja-JP" altLang="en-US" dirty="0"/>
              <a:t>テクスチャの枚数</a:t>
            </a:r>
            <a:endParaRPr kumimoji="1" lang="en-US" altLang="ja-JP" dirty="0"/>
          </a:p>
          <a:p>
            <a:pPr lvl="1"/>
            <a:r>
              <a:rPr lang="ja-JP" altLang="en-US" dirty="0"/>
              <a:t>独立したファサードを持つ場合</a:t>
            </a:r>
            <a:endParaRPr lang="en-US" altLang="ja-JP" dirty="0"/>
          </a:p>
          <a:p>
            <a:pPr lvl="2"/>
            <a:r>
              <a:rPr lang="ja-JP" altLang="en-US" dirty="0"/>
              <a:t>建物の数だけテクスチャが必要</a:t>
            </a:r>
            <a:br>
              <a:rPr lang="en-US" altLang="ja-JP" dirty="0"/>
            </a:br>
            <a:r>
              <a:rPr lang="ja-JP" altLang="en-US" dirty="0"/>
              <a:t>→</a:t>
            </a:r>
            <a:r>
              <a:rPr kumimoji="1" lang="en-US" altLang="ja-JP" dirty="0"/>
              <a:t>1km</a:t>
            </a:r>
            <a:r>
              <a:rPr kumimoji="1" lang="ja-JP" altLang="en-US" dirty="0"/>
              <a:t>四方だと数千単位</a:t>
            </a:r>
            <a:endParaRPr lang="en-US" altLang="ja-JP" dirty="0"/>
          </a:p>
          <a:p>
            <a:pPr lvl="2"/>
            <a:r>
              <a:rPr kumimoji="1" lang="ja-JP" altLang="en-US" dirty="0"/>
              <a:t>テクスチャメモリ量を圧迫</a:t>
            </a:r>
            <a:endParaRPr kumimoji="1" lang="en-US" altLang="ja-JP" dirty="0"/>
          </a:p>
        </p:txBody>
      </p:sp>
      <p:pic>
        <p:nvPicPr>
          <p:cNvPr id="5" name="図 4" descr="背景パターン&#10;&#10;自動的に生成された説明">
            <a:extLst>
              <a:ext uri="{FF2B5EF4-FFF2-40B4-BE49-F238E27FC236}">
                <a16:creationId xmlns:a16="http://schemas.microsoft.com/office/drawing/2014/main" id="{8E023D86-9B4C-7CD6-72CB-698A36436B4B}"/>
              </a:ext>
            </a:extLst>
          </p:cNvPr>
          <p:cNvPicPr>
            <a:picLocks noChangeAspect="1"/>
          </p:cNvPicPr>
          <p:nvPr/>
        </p:nvPicPr>
        <p:blipFill>
          <a:blip r:embed="rId5"/>
          <a:stretch>
            <a:fillRect/>
          </a:stretch>
        </p:blipFill>
        <p:spPr>
          <a:xfrm>
            <a:off x="4684356" y="629076"/>
            <a:ext cx="1126800" cy="1126800"/>
          </a:xfrm>
          <a:prstGeom prst="rect">
            <a:avLst/>
          </a:prstGeom>
        </p:spPr>
      </p:pic>
      <p:pic>
        <p:nvPicPr>
          <p:cNvPr id="15" name="図 14" descr="四角形&#10;&#10;自動的に生成された説明">
            <a:extLst>
              <a:ext uri="{FF2B5EF4-FFF2-40B4-BE49-F238E27FC236}">
                <a16:creationId xmlns:a16="http://schemas.microsoft.com/office/drawing/2014/main" id="{D200699A-E423-322F-91D4-A62762717C36}"/>
              </a:ext>
            </a:extLst>
          </p:cNvPr>
          <p:cNvPicPr>
            <a:picLocks noChangeAspect="1"/>
          </p:cNvPicPr>
          <p:nvPr/>
        </p:nvPicPr>
        <p:blipFill>
          <a:blip r:embed="rId6"/>
          <a:stretch>
            <a:fillRect/>
          </a:stretch>
        </p:blipFill>
        <p:spPr>
          <a:xfrm>
            <a:off x="4684356" y="2086602"/>
            <a:ext cx="1126800" cy="1126800"/>
          </a:xfrm>
          <a:prstGeom prst="rect">
            <a:avLst/>
          </a:prstGeom>
        </p:spPr>
      </p:pic>
      <p:pic>
        <p:nvPicPr>
          <p:cNvPr id="27" name="図 26" descr="背景パターン&#10;&#10;自動的に生成された説明">
            <a:extLst>
              <a:ext uri="{FF2B5EF4-FFF2-40B4-BE49-F238E27FC236}">
                <a16:creationId xmlns:a16="http://schemas.microsoft.com/office/drawing/2014/main" id="{96827771-0FB6-FEFA-38D7-903EB58756B1}"/>
              </a:ext>
            </a:extLst>
          </p:cNvPr>
          <p:cNvPicPr>
            <a:picLocks noChangeAspect="1"/>
          </p:cNvPicPr>
          <p:nvPr/>
        </p:nvPicPr>
        <p:blipFill>
          <a:blip r:embed="rId7"/>
          <a:stretch>
            <a:fillRect/>
          </a:stretch>
        </p:blipFill>
        <p:spPr>
          <a:xfrm>
            <a:off x="4684356" y="3572015"/>
            <a:ext cx="1126800" cy="1126800"/>
          </a:xfrm>
          <a:prstGeom prst="rect">
            <a:avLst/>
          </a:prstGeom>
        </p:spPr>
      </p:pic>
      <p:cxnSp>
        <p:nvCxnSpPr>
          <p:cNvPr id="30" name="直線矢印コネクタ 29">
            <a:extLst>
              <a:ext uri="{FF2B5EF4-FFF2-40B4-BE49-F238E27FC236}">
                <a16:creationId xmlns:a16="http://schemas.microsoft.com/office/drawing/2014/main" id="{52C1107B-D087-C62B-8EE2-C64367A1640C}"/>
              </a:ext>
            </a:extLst>
          </p:cNvPr>
          <p:cNvCxnSpPr>
            <a:cxnSpLocks/>
          </p:cNvCxnSpPr>
          <p:nvPr/>
        </p:nvCxnSpPr>
        <p:spPr>
          <a:xfrm>
            <a:off x="6159983" y="1159360"/>
            <a:ext cx="1314450"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35" name="直線矢印コネクタ 34">
            <a:extLst>
              <a:ext uri="{FF2B5EF4-FFF2-40B4-BE49-F238E27FC236}">
                <a16:creationId xmlns:a16="http://schemas.microsoft.com/office/drawing/2014/main" id="{7D8C0757-E36A-4760-F2DB-9287CADB967B}"/>
              </a:ext>
            </a:extLst>
          </p:cNvPr>
          <p:cNvCxnSpPr>
            <a:cxnSpLocks/>
          </p:cNvCxnSpPr>
          <p:nvPr/>
        </p:nvCxnSpPr>
        <p:spPr>
          <a:xfrm>
            <a:off x="6159983" y="2650002"/>
            <a:ext cx="1314450" cy="3922"/>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41" name="直線矢印コネクタ 40">
            <a:extLst>
              <a:ext uri="{FF2B5EF4-FFF2-40B4-BE49-F238E27FC236}">
                <a16:creationId xmlns:a16="http://schemas.microsoft.com/office/drawing/2014/main" id="{02E838D3-C2DD-7C55-2B3D-E99DACE7FB97}"/>
              </a:ext>
            </a:extLst>
          </p:cNvPr>
          <p:cNvCxnSpPr>
            <a:cxnSpLocks/>
          </p:cNvCxnSpPr>
          <p:nvPr/>
        </p:nvCxnSpPr>
        <p:spPr>
          <a:xfrm>
            <a:off x="6159983" y="4135415"/>
            <a:ext cx="1314450"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pic>
        <p:nvPicPr>
          <p:cNvPr id="70" name="図 69" descr="コンピューターのスクリーンショット&#10;&#10;自動的に生成された説明">
            <a:extLst>
              <a:ext uri="{FF2B5EF4-FFF2-40B4-BE49-F238E27FC236}">
                <a16:creationId xmlns:a16="http://schemas.microsoft.com/office/drawing/2014/main" id="{74012157-F869-D239-D437-29F06778DD26}"/>
              </a:ext>
            </a:extLst>
          </p:cNvPr>
          <p:cNvPicPr>
            <a:picLocks noChangeAspect="1"/>
          </p:cNvPicPr>
          <p:nvPr/>
        </p:nvPicPr>
        <p:blipFill rotWithShape="1">
          <a:blip r:embed="rId8"/>
          <a:srcRect l="25625" r="30569"/>
          <a:stretch/>
        </p:blipFill>
        <p:spPr>
          <a:xfrm>
            <a:off x="7704062" y="3455649"/>
            <a:ext cx="1134205" cy="1309423"/>
          </a:xfrm>
          <a:prstGeom prst="rect">
            <a:avLst/>
          </a:prstGeom>
        </p:spPr>
      </p:pic>
    </p:spTree>
    <p:extLst>
      <p:ext uri="{BB962C8B-B14F-4D97-AF65-F5344CB8AC3E}">
        <p14:creationId xmlns:p14="http://schemas.microsoft.com/office/powerpoint/2010/main" val="262585142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図 43" descr="コンピューターのスクリーンショット&#10;&#10;中程度の精度で自動的に生成された説明">
            <a:extLst>
              <a:ext uri="{FF2B5EF4-FFF2-40B4-BE49-F238E27FC236}">
                <a16:creationId xmlns:a16="http://schemas.microsoft.com/office/drawing/2014/main" id="{E6ADA64D-FBC2-9E22-3C62-E0EB95440AFD}"/>
              </a:ext>
            </a:extLst>
          </p:cNvPr>
          <p:cNvPicPr>
            <a:picLocks noChangeAspect="1"/>
          </p:cNvPicPr>
          <p:nvPr/>
        </p:nvPicPr>
        <p:blipFill rotWithShape="1">
          <a:blip r:embed="rId3"/>
          <a:srcRect l="25625" r="30569"/>
          <a:stretch/>
        </p:blipFill>
        <p:spPr>
          <a:xfrm>
            <a:off x="7704062" y="538855"/>
            <a:ext cx="1134204" cy="1309423"/>
          </a:xfrm>
          <a:prstGeom prst="rect">
            <a:avLst/>
          </a:prstGeom>
        </p:spPr>
      </p:pic>
      <p:pic>
        <p:nvPicPr>
          <p:cNvPr id="45" name="図 44" descr="座る, テーブル, コンピュータ, 水 が含まれている画像&#10;&#10;自動的に生成された説明">
            <a:extLst>
              <a:ext uri="{FF2B5EF4-FFF2-40B4-BE49-F238E27FC236}">
                <a16:creationId xmlns:a16="http://schemas.microsoft.com/office/drawing/2014/main" id="{F5AE1559-4557-A576-23EE-20C168A3BD5F}"/>
              </a:ext>
            </a:extLst>
          </p:cNvPr>
          <p:cNvPicPr>
            <a:picLocks noChangeAspect="1"/>
          </p:cNvPicPr>
          <p:nvPr/>
        </p:nvPicPr>
        <p:blipFill rotWithShape="1">
          <a:blip r:embed="rId4"/>
          <a:srcRect l="25625" r="30569"/>
          <a:stretch/>
        </p:blipFill>
        <p:spPr>
          <a:xfrm>
            <a:off x="7704061" y="1999212"/>
            <a:ext cx="1134205" cy="1309424"/>
          </a:xfrm>
          <a:prstGeom prst="rect">
            <a:avLst/>
          </a:prstGeom>
        </p:spPr>
      </p:pic>
      <p:pic>
        <p:nvPicPr>
          <p:cNvPr id="43" name="図 42" descr="コンピューターのスクリーンショット&#10;&#10;自動的に生成された説明">
            <a:extLst>
              <a:ext uri="{FF2B5EF4-FFF2-40B4-BE49-F238E27FC236}">
                <a16:creationId xmlns:a16="http://schemas.microsoft.com/office/drawing/2014/main" id="{241E7B19-EC6B-AE23-BD45-1285DC043BBB}"/>
              </a:ext>
            </a:extLst>
          </p:cNvPr>
          <p:cNvPicPr>
            <a:picLocks noChangeAspect="1"/>
          </p:cNvPicPr>
          <p:nvPr/>
        </p:nvPicPr>
        <p:blipFill rotWithShape="1">
          <a:blip r:embed="rId5"/>
          <a:srcRect l="25625" r="30569"/>
          <a:stretch/>
        </p:blipFill>
        <p:spPr>
          <a:xfrm>
            <a:off x="7704059" y="3459570"/>
            <a:ext cx="1134204" cy="1309423"/>
          </a:xfrm>
          <a:prstGeom prst="rect">
            <a:avLst/>
          </a:prstGeom>
        </p:spPr>
      </p:pic>
      <p:sp>
        <p:nvSpPr>
          <p:cNvPr id="2" name="タイトル 1">
            <a:extLst>
              <a:ext uri="{FF2B5EF4-FFF2-40B4-BE49-F238E27FC236}">
                <a16:creationId xmlns:a16="http://schemas.microsoft.com/office/drawing/2014/main" id="{A4AB95A7-F155-438E-92C7-CF808C2F0397}"/>
              </a:ext>
            </a:extLst>
          </p:cNvPr>
          <p:cNvSpPr>
            <a:spLocks noGrp="1"/>
          </p:cNvSpPr>
          <p:nvPr>
            <p:ph type="title"/>
          </p:nvPr>
        </p:nvSpPr>
        <p:spPr/>
        <p:txBody>
          <a:bodyPr/>
          <a:lstStyle/>
          <a:p>
            <a:r>
              <a:rPr kumimoji="1" lang="ja-JP" altLang="en-US" dirty="0"/>
              <a:t>ゲームエンジンへ向けての課題（アプローチ）</a:t>
            </a:r>
          </a:p>
        </p:txBody>
      </p:sp>
      <p:sp>
        <p:nvSpPr>
          <p:cNvPr id="3" name="コンテンツ プレースホルダー 2">
            <a:extLst>
              <a:ext uri="{FF2B5EF4-FFF2-40B4-BE49-F238E27FC236}">
                <a16:creationId xmlns:a16="http://schemas.microsoft.com/office/drawing/2014/main" id="{622DD10C-3C08-797C-4724-0DC643A59FB2}"/>
              </a:ext>
            </a:extLst>
          </p:cNvPr>
          <p:cNvSpPr>
            <a:spLocks noGrp="1"/>
          </p:cNvSpPr>
          <p:nvPr>
            <p:ph idx="1"/>
          </p:nvPr>
        </p:nvSpPr>
        <p:spPr/>
        <p:txBody>
          <a:bodyPr/>
          <a:lstStyle/>
          <a:p>
            <a:r>
              <a:rPr lang="ja-JP" altLang="en-US" dirty="0"/>
              <a:t>テクスチャの枚数</a:t>
            </a:r>
            <a:endParaRPr kumimoji="1" lang="en-US" altLang="ja-JP" dirty="0"/>
          </a:p>
          <a:p>
            <a:pPr lvl="1"/>
            <a:r>
              <a:rPr lang="ja-JP" altLang="en-US" dirty="0"/>
              <a:t>共通化したファサードを持つ場合</a:t>
            </a:r>
            <a:endParaRPr lang="en-US" altLang="ja-JP" dirty="0"/>
          </a:p>
          <a:p>
            <a:pPr lvl="2"/>
            <a:r>
              <a:rPr lang="en-US" altLang="ja-JP" dirty="0"/>
              <a:t>1</a:t>
            </a:r>
            <a:r>
              <a:rPr lang="ja-JP" altLang="en-US" dirty="0"/>
              <a:t>つのテクスチャを形状が似た建物に割り当て</a:t>
            </a:r>
            <a:br>
              <a:rPr lang="en-US" altLang="ja-JP" dirty="0"/>
            </a:br>
            <a:r>
              <a:rPr lang="ja-JP" altLang="en-US" dirty="0"/>
              <a:t>→</a:t>
            </a:r>
            <a:r>
              <a:rPr kumimoji="1" lang="ja-JP" altLang="en-US" dirty="0"/>
              <a:t>全体のテクスチャ数を抑制できる</a:t>
            </a:r>
            <a:endParaRPr kumimoji="1" lang="en-US" altLang="ja-JP" dirty="0"/>
          </a:p>
          <a:p>
            <a:pPr lvl="2"/>
            <a:r>
              <a:rPr kumimoji="1" lang="ja-JP" altLang="en-US" dirty="0"/>
              <a:t>テクスチャメモリ量を軽減</a:t>
            </a:r>
            <a:endParaRPr kumimoji="1" lang="en-US" altLang="ja-JP" dirty="0"/>
          </a:p>
        </p:txBody>
      </p:sp>
      <p:pic>
        <p:nvPicPr>
          <p:cNvPr id="5" name="図 4" descr="四角形&#10;&#10;自動的に生成された説明">
            <a:extLst>
              <a:ext uri="{FF2B5EF4-FFF2-40B4-BE49-F238E27FC236}">
                <a16:creationId xmlns:a16="http://schemas.microsoft.com/office/drawing/2014/main" id="{1C01D2ED-0BFC-40FE-5BAE-CC145FA45B74}"/>
              </a:ext>
            </a:extLst>
          </p:cNvPr>
          <p:cNvPicPr>
            <a:picLocks noChangeAspect="1"/>
          </p:cNvPicPr>
          <p:nvPr/>
        </p:nvPicPr>
        <p:blipFill>
          <a:blip r:embed="rId6"/>
          <a:stretch>
            <a:fillRect/>
          </a:stretch>
        </p:blipFill>
        <p:spPr>
          <a:xfrm>
            <a:off x="4684356" y="2086602"/>
            <a:ext cx="1126800" cy="1126800"/>
          </a:xfrm>
          <a:prstGeom prst="rect">
            <a:avLst/>
          </a:prstGeom>
        </p:spPr>
      </p:pic>
      <p:cxnSp>
        <p:nvCxnSpPr>
          <p:cNvPr id="6" name="直線矢印コネクタ 5">
            <a:extLst>
              <a:ext uri="{FF2B5EF4-FFF2-40B4-BE49-F238E27FC236}">
                <a16:creationId xmlns:a16="http://schemas.microsoft.com/office/drawing/2014/main" id="{81B56848-7ED8-3077-E918-B31672ABD96E}"/>
              </a:ext>
            </a:extLst>
          </p:cNvPr>
          <p:cNvCxnSpPr>
            <a:cxnSpLocks/>
          </p:cNvCxnSpPr>
          <p:nvPr/>
        </p:nvCxnSpPr>
        <p:spPr>
          <a:xfrm>
            <a:off x="6159983" y="2650002"/>
            <a:ext cx="1314450" cy="3922"/>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7" name="直線矢印コネクタ 6">
            <a:extLst>
              <a:ext uri="{FF2B5EF4-FFF2-40B4-BE49-F238E27FC236}">
                <a16:creationId xmlns:a16="http://schemas.microsoft.com/office/drawing/2014/main" id="{B7E8C3A7-14E8-71DF-B99E-0C0482D499D0}"/>
              </a:ext>
            </a:extLst>
          </p:cNvPr>
          <p:cNvCxnSpPr>
            <a:cxnSpLocks/>
          </p:cNvCxnSpPr>
          <p:nvPr/>
        </p:nvCxnSpPr>
        <p:spPr>
          <a:xfrm flipV="1">
            <a:off x="6159983" y="1260182"/>
            <a:ext cx="1255109" cy="981286"/>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1" name="直線矢印コネクタ 10">
            <a:extLst>
              <a:ext uri="{FF2B5EF4-FFF2-40B4-BE49-F238E27FC236}">
                <a16:creationId xmlns:a16="http://schemas.microsoft.com/office/drawing/2014/main" id="{E762A783-3E15-BC87-ED1D-42ED0DA8C2E1}"/>
              </a:ext>
            </a:extLst>
          </p:cNvPr>
          <p:cNvCxnSpPr>
            <a:cxnSpLocks/>
          </p:cNvCxnSpPr>
          <p:nvPr/>
        </p:nvCxnSpPr>
        <p:spPr>
          <a:xfrm>
            <a:off x="6159983" y="3124810"/>
            <a:ext cx="1255109" cy="981286"/>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439800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88AE11-F9CE-B3AE-04CB-21CD8AC99020}"/>
              </a:ext>
            </a:extLst>
          </p:cNvPr>
          <p:cNvSpPr>
            <a:spLocks noGrp="1"/>
          </p:cNvSpPr>
          <p:nvPr>
            <p:ph type="title"/>
          </p:nvPr>
        </p:nvSpPr>
        <p:spPr/>
        <p:txBody>
          <a:bodyPr/>
          <a:lstStyle/>
          <a:p>
            <a:r>
              <a:rPr kumimoji="1" lang="ja-JP" altLang="en-US" dirty="0"/>
              <a:t>ゲームエンジンへ向けての課題（アプローチ）</a:t>
            </a:r>
          </a:p>
        </p:txBody>
      </p:sp>
      <p:sp>
        <p:nvSpPr>
          <p:cNvPr id="3" name="コンテンツ プレースホルダー 2">
            <a:extLst>
              <a:ext uri="{FF2B5EF4-FFF2-40B4-BE49-F238E27FC236}">
                <a16:creationId xmlns:a16="http://schemas.microsoft.com/office/drawing/2014/main" id="{7BFD51F3-48E0-10CE-EEAB-BBA547572031}"/>
              </a:ext>
            </a:extLst>
          </p:cNvPr>
          <p:cNvSpPr>
            <a:spLocks noGrp="1"/>
          </p:cNvSpPr>
          <p:nvPr>
            <p:ph idx="1"/>
          </p:nvPr>
        </p:nvSpPr>
        <p:spPr/>
        <p:txBody>
          <a:bodyPr/>
          <a:lstStyle/>
          <a:p>
            <a:r>
              <a:rPr kumimoji="1" lang="ja-JP" altLang="en-US" dirty="0"/>
              <a:t>具体的なアプローチ</a:t>
            </a:r>
            <a:endParaRPr kumimoji="1" lang="en-US" altLang="ja-JP" dirty="0"/>
          </a:p>
          <a:p>
            <a:pPr lvl="1"/>
            <a:r>
              <a:rPr kumimoji="1" lang="ja-JP" altLang="en-US" dirty="0"/>
              <a:t>ファサード共通化</a:t>
            </a:r>
            <a:endParaRPr kumimoji="1" lang="en-US" altLang="ja-JP" dirty="0"/>
          </a:p>
          <a:p>
            <a:pPr lvl="1"/>
            <a:r>
              <a:rPr lang="ja-JP" altLang="en-US" dirty="0"/>
              <a:t>テクスチャアトラス化</a:t>
            </a:r>
            <a:endParaRPr kumimoji="1" lang="ja-JP" altLang="en-US" dirty="0"/>
          </a:p>
        </p:txBody>
      </p:sp>
    </p:spTree>
    <p:extLst>
      <p:ext uri="{BB962C8B-B14F-4D97-AF65-F5344CB8AC3E}">
        <p14:creationId xmlns:p14="http://schemas.microsoft.com/office/powerpoint/2010/main" val="323064178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テーブル, モニター, コンピュータ, 電話 が含まれている画像&#10;&#10;自動的に生成された説明">
            <a:extLst>
              <a:ext uri="{FF2B5EF4-FFF2-40B4-BE49-F238E27FC236}">
                <a16:creationId xmlns:a16="http://schemas.microsoft.com/office/drawing/2014/main" id="{76569326-6543-47BF-B45C-39D7E6DADCC3}"/>
              </a:ext>
            </a:extLst>
          </p:cNvPr>
          <p:cNvPicPr>
            <a:picLocks noChangeAspect="1"/>
          </p:cNvPicPr>
          <p:nvPr/>
        </p:nvPicPr>
        <p:blipFill>
          <a:blip r:embed="rId3"/>
          <a:stretch>
            <a:fillRect/>
          </a:stretch>
        </p:blipFill>
        <p:spPr>
          <a:xfrm>
            <a:off x="3585230" y="1841050"/>
            <a:ext cx="5466040" cy="2764336"/>
          </a:xfrm>
          <a:prstGeom prst="rect">
            <a:avLst/>
          </a:prstGeom>
        </p:spPr>
      </p:pic>
      <p:sp>
        <p:nvSpPr>
          <p:cNvPr id="2" name="タイトル 1">
            <a:extLst>
              <a:ext uri="{FF2B5EF4-FFF2-40B4-BE49-F238E27FC236}">
                <a16:creationId xmlns:a16="http://schemas.microsoft.com/office/drawing/2014/main" id="{2000691B-8881-FB0C-04ED-16C898BACDC3}"/>
              </a:ext>
            </a:extLst>
          </p:cNvPr>
          <p:cNvSpPr>
            <a:spLocks noGrp="1"/>
          </p:cNvSpPr>
          <p:nvPr>
            <p:ph type="title"/>
          </p:nvPr>
        </p:nvSpPr>
        <p:spPr/>
        <p:txBody>
          <a:bodyPr/>
          <a:lstStyle/>
          <a:p>
            <a:r>
              <a:rPr kumimoji="1" lang="ja-JP" altLang="en-US" dirty="0"/>
              <a:t>ファサード共通化</a:t>
            </a:r>
          </a:p>
        </p:txBody>
      </p:sp>
      <p:sp>
        <p:nvSpPr>
          <p:cNvPr id="3" name="コンテンツ プレースホルダー 2">
            <a:extLst>
              <a:ext uri="{FF2B5EF4-FFF2-40B4-BE49-F238E27FC236}">
                <a16:creationId xmlns:a16="http://schemas.microsoft.com/office/drawing/2014/main" id="{8CF0920E-9163-61E7-A7D5-9D3FAF279427}"/>
              </a:ext>
            </a:extLst>
          </p:cNvPr>
          <p:cNvSpPr>
            <a:spLocks noGrp="1"/>
          </p:cNvSpPr>
          <p:nvPr>
            <p:ph idx="1"/>
          </p:nvPr>
        </p:nvSpPr>
        <p:spPr/>
        <p:txBody>
          <a:bodyPr/>
          <a:lstStyle/>
          <a:p>
            <a:r>
              <a:rPr kumimoji="1" lang="ja-JP" altLang="en-US" dirty="0"/>
              <a:t>共通化に利用する</a:t>
            </a:r>
            <a:r>
              <a:rPr lang="ja-JP" altLang="en-US" dirty="0"/>
              <a:t>形状情報</a:t>
            </a:r>
            <a:endParaRPr kumimoji="1" lang="en-US" altLang="ja-JP" dirty="0"/>
          </a:p>
          <a:p>
            <a:pPr lvl="1"/>
            <a:r>
              <a:rPr lang="ja-JP" altLang="en-US" dirty="0"/>
              <a:t>高さ</a:t>
            </a:r>
            <a:endParaRPr lang="en-US" altLang="ja-JP" dirty="0"/>
          </a:p>
          <a:p>
            <a:pPr lvl="1"/>
            <a:r>
              <a:rPr lang="ja-JP" altLang="en-US" dirty="0"/>
              <a:t>（側面の）幅</a:t>
            </a:r>
            <a:r>
              <a:rPr kumimoji="1" lang="ja-JP" altLang="en-US" dirty="0"/>
              <a:t>の平均</a:t>
            </a:r>
          </a:p>
        </p:txBody>
      </p:sp>
      <p:cxnSp>
        <p:nvCxnSpPr>
          <p:cNvPr id="7" name="直線矢印コネクタ 6">
            <a:extLst>
              <a:ext uri="{FF2B5EF4-FFF2-40B4-BE49-F238E27FC236}">
                <a16:creationId xmlns:a16="http://schemas.microsoft.com/office/drawing/2014/main" id="{31F16CA5-A8F1-AFDB-2ACD-C6D36BC98BE9}"/>
              </a:ext>
            </a:extLst>
          </p:cNvPr>
          <p:cNvCxnSpPr>
            <a:cxnSpLocks/>
          </p:cNvCxnSpPr>
          <p:nvPr/>
        </p:nvCxnSpPr>
        <p:spPr>
          <a:xfrm>
            <a:off x="5226050" y="2220686"/>
            <a:ext cx="0" cy="1513024"/>
          </a:xfrm>
          <a:prstGeom prst="straightConnector1">
            <a:avLst/>
          </a:prstGeom>
          <a:ln w="28575">
            <a:solidFill>
              <a:schemeClr val="accent1"/>
            </a:solidFill>
            <a:headEnd type="triangle"/>
            <a:tailEnd type="triangle"/>
          </a:ln>
        </p:spPr>
        <p:style>
          <a:lnRef idx="1">
            <a:schemeClr val="dk1"/>
          </a:lnRef>
          <a:fillRef idx="0">
            <a:schemeClr val="dk1"/>
          </a:fillRef>
          <a:effectRef idx="0">
            <a:schemeClr val="dk1"/>
          </a:effectRef>
          <a:fontRef idx="minor">
            <a:schemeClr val="tx1"/>
          </a:fontRef>
        </p:style>
      </p:cxnSp>
      <p:sp>
        <p:nvSpPr>
          <p:cNvPr id="8" name="テキスト ボックス 7">
            <a:extLst>
              <a:ext uri="{FF2B5EF4-FFF2-40B4-BE49-F238E27FC236}">
                <a16:creationId xmlns:a16="http://schemas.microsoft.com/office/drawing/2014/main" id="{85E286D0-47E8-81B8-935D-3761A51C6B7F}"/>
              </a:ext>
            </a:extLst>
          </p:cNvPr>
          <p:cNvSpPr txBox="1"/>
          <p:nvPr/>
        </p:nvSpPr>
        <p:spPr>
          <a:xfrm>
            <a:off x="4629617" y="2804209"/>
            <a:ext cx="457200" cy="215444"/>
          </a:xfrm>
          <a:prstGeom prst="rect">
            <a:avLst/>
          </a:prstGeom>
          <a:solidFill>
            <a:schemeClr val="bg1"/>
          </a:solidFill>
          <a:ln w="28575">
            <a:solidFill>
              <a:schemeClr val="accent1"/>
            </a:solidFill>
          </a:ln>
        </p:spPr>
        <p:txBody>
          <a:bodyPr wrap="square" rtlCol="0">
            <a:spAutoFit/>
          </a:bodyPr>
          <a:lstStyle/>
          <a:p>
            <a:pPr algn="ctr"/>
            <a:r>
              <a:rPr kumimoji="1" lang="ja-JP" altLang="en-US" sz="800" dirty="0"/>
              <a:t>高さ</a:t>
            </a:r>
          </a:p>
        </p:txBody>
      </p:sp>
      <p:cxnSp>
        <p:nvCxnSpPr>
          <p:cNvPr id="15" name="直線矢印コネクタ 14">
            <a:extLst>
              <a:ext uri="{FF2B5EF4-FFF2-40B4-BE49-F238E27FC236}">
                <a16:creationId xmlns:a16="http://schemas.microsoft.com/office/drawing/2014/main" id="{5716C2E1-A08E-5BCA-E14A-B3F2D6F260FC}"/>
              </a:ext>
            </a:extLst>
          </p:cNvPr>
          <p:cNvCxnSpPr>
            <a:cxnSpLocks/>
          </p:cNvCxnSpPr>
          <p:nvPr/>
        </p:nvCxnSpPr>
        <p:spPr>
          <a:xfrm flipH="1">
            <a:off x="6266843" y="3382820"/>
            <a:ext cx="856256" cy="350890"/>
          </a:xfrm>
          <a:prstGeom prst="straightConnector1">
            <a:avLst/>
          </a:prstGeom>
          <a:ln w="28575">
            <a:solidFill>
              <a:srgbClr val="00B050"/>
            </a:solidFill>
            <a:headEnd type="triangle"/>
            <a:tailEnd type="triangle"/>
          </a:ln>
        </p:spPr>
        <p:style>
          <a:lnRef idx="1">
            <a:schemeClr val="dk1"/>
          </a:lnRef>
          <a:fillRef idx="0">
            <a:schemeClr val="dk1"/>
          </a:fillRef>
          <a:effectRef idx="0">
            <a:schemeClr val="dk1"/>
          </a:effectRef>
          <a:fontRef idx="minor">
            <a:schemeClr val="tx1"/>
          </a:fontRef>
        </p:style>
      </p:cxnSp>
      <p:cxnSp>
        <p:nvCxnSpPr>
          <p:cNvPr id="16" name="直線矢印コネクタ 15">
            <a:extLst>
              <a:ext uri="{FF2B5EF4-FFF2-40B4-BE49-F238E27FC236}">
                <a16:creationId xmlns:a16="http://schemas.microsoft.com/office/drawing/2014/main" id="{AA95CD16-028E-6412-9776-A66C62A477F6}"/>
              </a:ext>
            </a:extLst>
          </p:cNvPr>
          <p:cNvCxnSpPr>
            <a:cxnSpLocks/>
          </p:cNvCxnSpPr>
          <p:nvPr/>
        </p:nvCxnSpPr>
        <p:spPr>
          <a:xfrm flipH="1" flipV="1">
            <a:off x="5470852" y="3223218"/>
            <a:ext cx="645639" cy="434471"/>
          </a:xfrm>
          <a:prstGeom prst="straightConnector1">
            <a:avLst/>
          </a:prstGeom>
          <a:ln w="28575">
            <a:solidFill>
              <a:srgbClr val="00B050"/>
            </a:solidFill>
            <a:headEnd type="triangle"/>
            <a:tailEnd type="triangle"/>
          </a:ln>
        </p:spPr>
        <p:style>
          <a:lnRef idx="1">
            <a:schemeClr val="dk1"/>
          </a:lnRef>
          <a:fillRef idx="0">
            <a:schemeClr val="dk1"/>
          </a:fillRef>
          <a:effectRef idx="0">
            <a:schemeClr val="dk1"/>
          </a:effectRef>
          <a:fontRef idx="minor">
            <a:schemeClr val="tx1"/>
          </a:fontRef>
        </p:style>
      </p:cxnSp>
      <p:sp>
        <p:nvSpPr>
          <p:cNvPr id="19" name="テキスト ボックス 18">
            <a:extLst>
              <a:ext uri="{FF2B5EF4-FFF2-40B4-BE49-F238E27FC236}">
                <a16:creationId xmlns:a16="http://schemas.microsoft.com/office/drawing/2014/main" id="{68A614A2-EA41-2CED-1043-2C4E6FBE03BD}"/>
              </a:ext>
            </a:extLst>
          </p:cNvPr>
          <p:cNvSpPr txBox="1"/>
          <p:nvPr/>
        </p:nvSpPr>
        <p:spPr>
          <a:xfrm>
            <a:off x="6783870" y="3655909"/>
            <a:ext cx="678457" cy="215444"/>
          </a:xfrm>
          <a:prstGeom prst="rect">
            <a:avLst/>
          </a:prstGeom>
          <a:solidFill>
            <a:schemeClr val="bg1"/>
          </a:solidFill>
          <a:ln w="28575">
            <a:solidFill>
              <a:srgbClr val="00B050"/>
            </a:solidFill>
          </a:ln>
        </p:spPr>
        <p:txBody>
          <a:bodyPr wrap="square" rtlCol="0">
            <a:spAutoFit/>
          </a:bodyPr>
          <a:lstStyle/>
          <a:p>
            <a:pPr algn="ctr"/>
            <a:r>
              <a:rPr kumimoji="1" lang="ja-JP" altLang="en-US" sz="800" dirty="0"/>
              <a:t>幅の平均</a:t>
            </a:r>
          </a:p>
        </p:txBody>
      </p:sp>
      <p:cxnSp>
        <p:nvCxnSpPr>
          <p:cNvPr id="20" name="直線矢印コネクタ 19">
            <a:extLst>
              <a:ext uri="{FF2B5EF4-FFF2-40B4-BE49-F238E27FC236}">
                <a16:creationId xmlns:a16="http://schemas.microsoft.com/office/drawing/2014/main" id="{EBEBF912-6F42-0535-E814-684D78EE9039}"/>
              </a:ext>
            </a:extLst>
          </p:cNvPr>
          <p:cNvCxnSpPr>
            <a:cxnSpLocks/>
          </p:cNvCxnSpPr>
          <p:nvPr/>
        </p:nvCxnSpPr>
        <p:spPr>
          <a:xfrm flipH="1" flipV="1">
            <a:off x="6350932" y="2741029"/>
            <a:ext cx="772167" cy="386346"/>
          </a:xfrm>
          <a:prstGeom prst="straightConnector1">
            <a:avLst/>
          </a:prstGeom>
          <a:ln w="28575">
            <a:solidFill>
              <a:srgbClr val="00B050"/>
            </a:solidFill>
            <a:prstDash val="sysDot"/>
            <a:headEnd type="triangle"/>
            <a:tailEnd type="triangle"/>
          </a:ln>
        </p:spPr>
        <p:style>
          <a:lnRef idx="1">
            <a:schemeClr val="dk1"/>
          </a:lnRef>
          <a:fillRef idx="0">
            <a:schemeClr val="dk1"/>
          </a:fillRef>
          <a:effectRef idx="0">
            <a:schemeClr val="dk1"/>
          </a:effectRef>
          <a:fontRef idx="minor">
            <a:schemeClr val="tx1"/>
          </a:fontRef>
        </p:style>
      </p:cxnSp>
      <p:cxnSp>
        <p:nvCxnSpPr>
          <p:cNvPr id="25" name="直線矢印コネクタ 24">
            <a:extLst>
              <a:ext uri="{FF2B5EF4-FFF2-40B4-BE49-F238E27FC236}">
                <a16:creationId xmlns:a16="http://schemas.microsoft.com/office/drawing/2014/main" id="{E8D2796E-BADA-1256-7CF0-7D5F615C5FCC}"/>
              </a:ext>
            </a:extLst>
          </p:cNvPr>
          <p:cNvCxnSpPr>
            <a:cxnSpLocks/>
          </p:cNvCxnSpPr>
          <p:nvPr/>
        </p:nvCxnSpPr>
        <p:spPr>
          <a:xfrm flipH="1">
            <a:off x="5470852" y="2741029"/>
            <a:ext cx="701348" cy="193173"/>
          </a:xfrm>
          <a:prstGeom prst="straightConnector1">
            <a:avLst/>
          </a:prstGeom>
          <a:ln w="28575">
            <a:solidFill>
              <a:srgbClr val="00B050"/>
            </a:solidFill>
            <a:prstDash val="sysDot"/>
            <a:headEnd type="triangle"/>
            <a:tailEnd type="triangle"/>
          </a:ln>
        </p:spPr>
        <p:style>
          <a:lnRef idx="1">
            <a:schemeClr val="dk1"/>
          </a:lnRef>
          <a:fillRef idx="0">
            <a:schemeClr val="dk1"/>
          </a:fillRef>
          <a:effectRef idx="0">
            <a:schemeClr val="dk1"/>
          </a:effectRef>
          <a:fontRef idx="minor">
            <a:schemeClr val="tx1"/>
          </a:fontRef>
        </p:style>
      </p:cxnSp>
      <p:sp>
        <p:nvSpPr>
          <p:cNvPr id="23" name="テキスト ボックス 22">
            <a:extLst>
              <a:ext uri="{FF2B5EF4-FFF2-40B4-BE49-F238E27FC236}">
                <a16:creationId xmlns:a16="http://schemas.microsoft.com/office/drawing/2014/main" id="{B4B94FE7-719B-6A61-9C32-7015A920EB92}"/>
              </a:ext>
            </a:extLst>
          </p:cNvPr>
          <p:cNvSpPr txBox="1"/>
          <p:nvPr/>
        </p:nvSpPr>
        <p:spPr>
          <a:xfrm>
            <a:off x="5917080" y="4610974"/>
            <a:ext cx="699525" cy="215444"/>
          </a:xfrm>
          <a:prstGeom prst="rect">
            <a:avLst/>
          </a:prstGeom>
          <a:noFill/>
        </p:spPr>
        <p:txBody>
          <a:bodyPr wrap="square" rtlCol="0">
            <a:spAutoFit/>
          </a:bodyPr>
          <a:lstStyle/>
          <a:p>
            <a:r>
              <a:rPr kumimoji="1" lang="ja-JP" altLang="en-US" sz="800" dirty="0"/>
              <a:t>建物の情報</a:t>
            </a:r>
          </a:p>
        </p:txBody>
      </p:sp>
    </p:spTree>
    <p:extLst>
      <p:ext uri="{BB962C8B-B14F-4D97-AF65-F5344CB8AC3E}">
        <p14:creationId xmlns:p14="http://schemas.microsoft.com/office/powerpoint/2010/main" val="373926410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6CE21E5E-3B23-390F-2BFF-24E63D906A4B}"/>
              </a:ext>
            </a:extLst>
          </p:cNvPr>
          <p:cNvSpPr>
            <a:spLocks noGrp="1"/>
          </p:cNvSpPr>
          <p:nvPr>
            <p:ph idx="1"/>
          </p:nvPr>
        </p:nvSpPr>
        <p:spPr/>
        <p:txBody>
          <a:bodyPr/>
          <a:lstStyle/>
          <a:p>
            <a:r>
              <a:rPr lang="ja-JP" altLang="en-US" dirty="0"/>
              <a:t>高さ</a:t>
            </a:r>
            <a:endParaRPr lang="en-US" altLang="ja-JP" dirty="0"/>
          </a:p>
          <a:p>
            <a:pPr lvl="1"/>
            <a:r>
              <a:rPr lang="ja-JP" altLang="en-US" dirty="0"/>
              <a:t>フロアの数ごとにグループ化</a:t>
            </a:r>
            <a:endParaRPr lang="en-US" altLang="ja-JP" dirty="0"/>
          </a:p>
          <a:p>
            <a:pPr lvl="2"/>
            <a:r>
              <a:rPr lang="ja-JP" altLang="en-US" dirty="0"/>
              <a:t>フロアの数 </a:t>
            </a:r>
            <a:r>
              <a:rPr lang="en-US" altLang="ja-JP" dirty="0"/>
              <a:t>= </a:t>
            </a:r>
            <a:r>
              <a:rPr lang="ja-JP" altLang="en-US" dirty="0"/>
              <a:t>高さ</a:t>
            </a:r>
            <a:r>
              <a:rPr lang="en-US" altLang="ja-JP" dirty="0"/>
              <a:t>/3m</a:t>
            </a:r>
            <a:r>
              <a:rPr lang="ja-JP" altLang="en-US" dirty="0"/>
              <a:t>（小数点以下切り捨て</a:t>
            </a:r>
            <a:r>
              <a:rPr lang="en-US" altLang="ja-JP" dirty="0"/>
              <a:t>&amp;1</a:t>
            </a:r>
            <a:r>
              <a:rPr lang="ja-JP" altLang="en-US" dirty="0"/>
              <a:t>未満切り上げ）</a:t>
            </a:r>
            <a:endParaRPr lang="en-US" altLang="ja-JP" dirty="0"/>
          </a:p>
          <a:p>
            <a:pPr lvl="1"/>
            <a:endParaRPr kumimoji="1" lang="en-US" altLang="ja-JP" dirty="0"/>
          </a:p>
          <a:p>
            <a:endParaRPr kumimoji="1" lang="ja-JP" altLang="en-US" dirty="0"/>
          </a:p>
        </p:txBody>
      </p:sp>
      <p:pic>
        <p:nvPicPr>
          <p:cNvPr id="27" name="図 26" descr="アイコン が含まれている画像&#10;&#10;自動的に生成された説明">
            <a:extLst>
              <a:ext uri="{FF2B5EF4-FFF2-40B4-BE49-F238E27FC236}">
                <a16:creationId xmlns:a16="http://schemas.microsoft.com/office/drawing/2014/main" id="{60871424-C0A8-19AC-9C1D-E37C0FF43F22}"/>
              </a:ext>
            </a:extLst>
          </p:cNvPr>
          <p:cNvPicPr>
            <a:picLocks noChangeAspect="1"/>
          </p:cNvPicPr>
          <p:nvPr/>
        </p:nvPicPr>
        <p:blipFill rotWithShape="1">
          <a:blip r:embed="rId3"/>
          <a:srcRect l="26597" r="28101"/>
          <a:stretch/>
        </p:blipFill>
        <p:spPr>
          <a:xfrm>
            <a:off x="1016353" y="2838296"/>
            <a:ext cx="1364988" cy="1523811"/>
          </a:xfrm>
          <a:prstGeom prst="rect">
            <a:avLst/>
          </a:prstGeom>
        </p:spPr>
      </p:pic>
      <p:pic>
        <p:nvPicPr>
          <p:cNvPr id="17" name="図 16" descr="アイコン&#10;&#10;自動的に生成された説明">
            <a:extLst>
              <a:ext uri="{FF2B5EF4-FFF2-40B4-BE49-F238E27FC236}">
                <a16:creationId xmlns:a16="http://schemas.microsoft.com/office/drawing/2014/main" id="{5CBEA176-83E1-A3AA-AD14-86844708717D}"/>
              </a:ext>
            </a:extLst>
          </p:cNvPr>
          <p:cNvPicPr>
            <a:picLocks noChangeAspect="1"/>
          </p:cNvPicPr>
          <p:nvPr/>
        </p:nvPicPr>
        <p:blipFill rotWithShape="1">
          <a:blip r:embed="rId4"/>
          <a:srcRect l="26597" r="28101"/>
          <a:stretch/>
        </p:blipFill>
        <p:spPr>
          <a:xfrm>
            <a:off x="3795837" y="2833928"/>
            <a:ext cx="1364988" cy="1523811"/>
          </a:xfrm>
          <a:prstGeom prst="rect">
            <a:avLst/>
          </a:prstGeom>
        </p:spPr>
      </p:pic>
      <p:pic>
        <p:nvPicPr>
          <p:cNvPr id="18" name="図 17" descr="アイコン&#10;&#10;自動的に生成された説明">
            <a:extLst>
              <a:ext uri="{FF2B5EF4-FFF2-40B4-BE49-F238E27FC236}">
                <a16:creationId xmlns:a16="http://schemas.microsoft.com/office/drawing/2014/main" id="{7FFCD602-01FE-1177-E646-D5C940AAD714}"/>
              </a:ext>
            </a:extLst>
          </p:cNvPr>
          <p:cNvPicPr>
            <a:picLocks noChangeAspect="1"/>
          </p:cNvPicPr>
          <p:nvPr/>
        </p:nvPicPr>
        <p:blipFill rotWithShape="1">
          <a:blip r:embed="rId5"/>
          <a:srcRect l="26597" r="28101"/>
          <a:stretch/>
        </p:blipFill>
        <p:spPr>
          <a:xfrm>
            <a:off x="6575321" y="2838952"/>
            <a:ext cx="1364400" cy="1523155"/>
          </a:xfrm>
          <a:prstGeom prst="rect">
            <a:avLst/>
          </a:prstGeom>
        </p:spPr>
      </p:pic>
      <p:sp>
        <p:nvSpPr>
          <p:cNvPr id="19" name="テキスト ボックス 18">
            <a:extLst>
              <a:ext uri="{FF2B5EF4-FFF2-40B4-BE49-F238E27FC236}">
                <a16:creationId xmlns:a16="http://schemas.microsoft.com/office/drawing/2014/main" id="{461F0072-E28B-EE94-EE9C-3703E473864B}"/>
              </a:ext>
            </a:extLst>
          </p:cNvPr>
          <p:cNvSpPr txBox="1"/>
          <p:nvPr/>
        </p:nvSpPr>
        <p:spPr>
          <a:xfrm>
            <a:off x="1169708" y="4392786"/>
            <a:ext cx="1058277" cy="246221"/>
          </a:xfrm>
          <a:prstGeom prst="rect">
            <a:avLst/>
          </a:prstGeom>
          <a:noFill/>
        </p:spPr>
        <p:txBody>
          <a:bodyPr wrap="square" rtlCol="0">
            <a:spAutoFit/>
          </a:bodyPr>
          <a:lstStyle/>
          <a:p>
            <a:r>
              <a:rPr kumimoji="1" lang="ja-JP" altLang="en-US" sz="1000" dirty="0"/>
              <a:t>フロアの数：</a:t>
            </a:r>
            <a:r>
              <a:rPr kumimoji="1" lang="en-US" altLang="ja-JP" sz="1000" dirty="0"/>
              <a:t>3</a:t>
            </a:r>
          </a:p>
        </p:txBody>
      </p:sp>
      <p:sp>
        <p:nvSpPr>
          <p:cNvPr id="20" name="テキスト ボックス 19">
            <a:extLst>
              <a:ext uri="{FF2B5EF4-FFF2-40B4-BE49-F238E27FC236}">
                <a16:creationId xmlns:a16="http://schemas.microsoft.com/office/drawing/2014/main" id="{578B7644-7DB8-522A-6493-C979E1C68686}"/>
              </a:ext>
            </a:extLst>
          </p:cNvPr>
          <p:cNvSpPr txBox="1"/>
          <p:nvPr/>
        </p:nvSpPr>
        <p:spPr>
          <a:xfrm>
            <a:off x="3949192" y="4390304"/>
            <a:ext cx="1058277" cy="246221"/>
          </a:xfrm>
          <a:prstGeom prst="rect">
            <a:avLst/>
          </a:prstGeom>
          <a:noFill/>
        </p:spPr>
        <p:txBody>
          <a:bodyPr wrap="square" rtlCol="0">
            <a:spAutoFit/>
          </a:bodyPr>
          <a:lstStyle/>
          <a:p>
            <a:r>
              <a:rPr kumimoji="1" lang="ja-JP" altLang="en-US" sz="1000" dirty="0"/>
              <a:t>フロアの数：</a:t>
            </a:r>
            <a:r>
              <a:rPr kumimoji="1" lang="en-US" altLang="ja-JP" sz="1000" dirty="0"/>
              <a:t>3</a:t>
            </a:r>
          </a:p>
        </p:txBody>
      </p:sp>
      <p:sp>
        <p:nvSpPr>
          <p:cNvPr id="21" name="テキスト ボックス 20">
            <a:extLst>
              <a:ext uri="{FF2B5EF4-FFF2-40B4-BE49-F238E27FC236}">
                <a16:creationId xmlns:a16="http://schemas.microsoft.com/office/drawing/2014/main" id="{5BECF461-7A2E-FB6A-CD94-582DBF3BE7E5}"/>
              </a:ext>
            </a:extLst>
          </p:cNvPr>
          <p:cNvSpPr txBox="1"/>
          <p:nvPr/>
        </p:nvSpPr>
        <p:spPr>
          <a:xfrm>
            <a:off x="6689296" y="4386079"/>
            <a:ext cx="1136450" cy="246221"/>
          </a:xfrm>
          <a:prstGeom prst="rect">
            <a:avLst/>
          </a:prstGeom>
          <a:noFill/>
        </p:spPr>
        <p:txBody>
          <a:bodyPr wrap="square" rtlCol="0">
            <a:spAutoFit/>
          </a:bodyPr>
          <a:lstStyle/>
          <a:p>
            <a:r>
              <a:rPr kumimoji="1" lang="ja-JP" altLang="en-US" sz="1000" dirty="0"/>
              <a:t>フロアの数：</a:t>
            </a:r>
            <a:r>
              <a:rPr kumimoji="1" lang="en-US" altLang="ja-JP" sz="1000" dirty="0"/>
              <a:t>2</a:t>
            </a:r>
          </a:p>
        </p:txBody>
      </p:sp>
      <p:sp>
        <p:nvSpPr>
          <p:cNvPr id="22" name="吹き出し: 四角形 21">
            <a:extLst>
              <a:ext uri="{FF2B5EF4-FFF2-40B4-BE49-F238E27FC236}">
                <a16:creationId xmlns:a16="http://schemas.microsoft.com/office/drawing/2014/main" id="{C5727D94-5C61-2873-CCA1-EB9874B60D5C}"/>
              </a:ext>
            </a:extLst>
          </p:cNvPr>
          <p:cNvSpPr/>
          <p:nvPr/>
        </p:nvSpPr>
        <p:spPr>
          <a:xfrm>
            <a:off x="909551" y="2453251"/>
            <a:ext cx="2003443" cy="496539"/>
          </a:xfrm>
          <a:prstGeom prst="wedgeRectCallout">
            <a:avLst/>
          </a:prstGeom>
          <a:solidFill>
            <a:schemeClr val="bg1"/>
          </a:solidFill>
          <a:ln>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r>
              <a:rPr kumimoji="1" lang="ja-JP" altLang="en-US" sz="1000" dirty="0"/>
              <a:t>建物の情報</a:t>
            </a:r>
            <a:endParaRPr kumimoji="1" lang="en-US" altLang="ja-JP" sz="1000" dirty="0"/>
          </a:p>
          <a:p>
            <a:pPr marL="285750" indent="-285750">
              <a:buFont typeface="Arial" panose="020B0604020202020204" pitchFamily="34" charset="0"/>
              <a:buChar char="•"/>
            </a:pPr>
            <a:r>
              <a:rPr kumimoji="1" lang="ja-JP" altLang="en-US" sz="1000" dirty="0"/>
              <a:t>高さ：</a:t>
            </a:r>
            <a:r>
              <a:rPr kumimoji="1" lang="en-US" altLang="ja-JP" sz="1000" dirty="0"/>
              <a:t>9.26m</a:t>
            </a:r>
          </a:p>
        </p:txBody>
      </p:sp>
      <p:sp>
        <p:nvSpPr>
          <p:cNvPr id="23" name="吹き出し: 四角形 22">
            <a:extLst>
              <a:ext uri="{FF2B5EF4-FFF2-40B4-BE49-F238E27FC236}">
                <a16:creationId xmlns:a16="http://schemas.microsoft.com/office/drawing/2014/main" id="{905ECCC1-B886-8B73-6B7F-2860A40AAC48}"/>
              </a:ext>
            </a:extLst>
          </p:cNvPr>
          <p:cNvSpPr/>
          <p:nvPr/>
        </p:nvSpPr>
        <p:spPr>
          <a:xfrm>
            <a:off x="3698741" y="2453250"/>
            <a:ext cx="2003443" cy="496539"/>
          </a:xfrm>
          <a:prstGeom prst="wedgeRectCallout">
            <a:avLst/>
          </a:prstGeom>
          <a:solidFill>
            <a:schemeClr val="bg1"/>
          </a:solidFill>
          <a:ln>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r>
              <a:rPr kumimoji="1" lang="ja-JP" altLang="en-US" sz="1000" dirty="0"/>
              <a:t>建物の情報</a:t>
            </a:r>
            <a:endParaRPr kumimoji="1" lang="en-US" altLang="ja-JP" sz="1000" dirty="0"/>
          </a:p>
          <a:p>
            <a:pPr marL="285750" indent="-285750">
              <a:buFont typeface="Arial" panose="020B0604020202020204" pitchFamily="34" charset="0"/>
              <a:buChar char="•"/>
            </a:pPr>
            <a:r>
              <a:rPr kumimoji="1" lang="ja-JP" altLang="en-US" sz="1000" dirty="0"/>
              <a:t>高さ：</a:t>
            </a:r>
            <a:r>
              <a:rPr kumimoji="1" lang="en-US" altLang="ja-JP" sz="1000" dirty="0"/>
              <a:t>9.16m</a:t>
            </a:r>
          </a:p>
        </p:txBody>
      </p:sp>
      <p:sp>
        <p:nvSpPr>
          <p:cNvPr id="24" name="吹き出し: 四角形 23">
            <a:extLst>
              <a:ext uri="{FF2B5EF4-FFF2-40B4-BE49-F238E27FC236}">
                <a16:creationId xmlns:a16="http://schemas.microsoft.com/office/drawing/2014/main" id="{DE2401D6-3D45-B5C2-845F-BCA0CD05C938}"/>
              </a:ext>
            </a:extLst>
          </p:cNvPr>
          <p:cNvSpPr/>
          <p:nvPr/>
        </p:nvSpPr>
        <p:spPr>
          <a:xfrm>
            <a:off x="6487931" y="2453249"/>
            <a:ext cx="2003443" cy="496539"/>
          </a:xfrm>
          <a:prstGeom prst="wedgeRectCallout">
            <a:avLst/>
          </a:prstGeom>
          <a:solidFill>
            <a:schemeClr val="bg1"/>
          </a:solidFill>
          <a:ln>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r>
              <a:rPr kumimoji="1" lang="ja-JP" altLang="en-US" sz="1000" dirty="0"/>
              <a:t>建物の情報</a:t>
            </a:r>
            <a:endParaRPr kumimoji="1" lang="en-US" altLang="ja-JP" sz="1000" dirty="0"/>
          </a:p>
          <a:p>
            <a:pPr marL="285750" indent="-285750">
              <a:buFont typeface="Arial" panose="020B0604020202020204" pitchFamily="34" charset="0"/>
              <a:buChar char="•"/>
            </a:pPr>
            <a:r>
              <a:rPr kumimoji="1" lang="ja-JP" altLang="en-US" sz="1000" dirty="0"/>
              <a:t>高さ：</a:t>
            </a:r>
            <a:r>
              <a:rPr kumimoji="1" lang="en-US" altLang="ja-JP" sz="1000" dirty="0"/>
              <a:t>7.16m</a:t>
            </a:r>
          </a:p>
        </p:txBody>
      </p:sp>
      <p:sp>
        <p:nvSpPr>
          <p:cNvPr id="2" name="タイトル 1">
            <a:extLst>
              <a:ext uri="{FF2B5EF4-FFF2-40B4-BE49-F238E27FC236}">
                <a16:creationId xmlns:a16="http://schemas.microsoft.com/office/drawing/2014/main" id="{46E99C1E-D403-0E1C-C749-D72F954D7AAF}"/>
              </a:ext>
            </a:extLst>
          </p:cNvPr>
          <p:cNvSpPr>
            <a:spLocks noGrp="1"/>
          </p:cNvSpPr>
          <p:nvPr>
            <p:ph type="title"/>
          </p:nvPr>
        </p:nvSpPr>
        <p:spPr/>
        <p:txBody>
          <a:bodyPr/>
          <a:lstStyle/>
          <a:p>
            <a:r>
              <a:rPr kumimoji="1" lang="ja-JP" altLang="en-US" dirty="0"/>
              <a:t>ファサード共通化（高さ）</a:t>
            </a:r>
          </a:p>
        </p:txBody>
      </p:sp>
      <p:sp>
        <p:nvSpPr>
          <p:cNvPr id="8" name="正方形/長方形 7">
            <a:extLst>
              <a:ext uri="{FF2B5EF4-FFF2-40B4-BE49-F238E27FC236}">
                <a16:creationId xmlns:a16="http://schemas.microsoft.com/office/drawing/2014/main" id="{EE01978B-2DA9-88A3-98D4-82092AC8129D}"/>
              </a:ext>
            </a:extLst>
          </p:cNvPr>
          <p:cNvSpPr/>
          <p:nvPr/>
        </p:nvSpPr>
        <p:spPr>
          <a:xfrm>
            <a:off x="459619" y="2213002"/>
            <a:ext cx="5380419" cy="2579242"/>
          </a:xfrm>
          <a:prstGeom prst="rect">
            <a:avLst/>
          </a:prstGeom>
          <a:no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2F7BBD4B-6A9B-4179-B487-0D946A4BB327}"/>
              </a:ext>
            </a:extLst>
          </p:cNvPr>
          <p:cNvSpPr/>
          <p:nvPr/>
        </p:nvSpPr>
        <p:spPr>
          <a:xfrm>
            <a:off x="6041539" y="2213002"/>
            <a:ext cx="2647680" cy="2579242"/>
          </a:xfrm>
          <a:prstGeom prst="rect">
            <a:avLst/>
          </a:prstGeom>
          <a:noFill/>
          <a:ln w="28575">
            <a:solidFill>
              <a:srgbClr val="00B0F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Tree>
    <p:extLst>
      <p:ext uri="{BB962C8B-B14F-4D97-AF65-F5344CB8AC3E}">
        <p14:creationId xmlns:p14="http://schemas.microsoft.com/office/powerpoint/2010/main" val="238797791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6E99C1E-D403-0E1C-C749-D72F954D7AAF}"/>
              </a:ext>
            </a:extLst>
          </p:cNvPr>
          <p:cNvSpPr>
            <a:spLocks noGrp="1"/>
          </p:cNvSpPr>
          <p:nvPr>
            <p:ph type="title"/>
          </p:nvPr>
        </p:nvSpPr>
        <p:spPr/>
        <p:txBody>
          <a:bodyPr/>
          <a:lstStyle/>
          <a:p>
            <a:r>
              <a:rPr kumimoji="1" lang="ja-JP" altLang="en-US" dirty="0"/>
              <a:t>ファサード共通化手順（高さ）</a:t>
            </a:r>
          </a:p>
        </p:txBody>
      </p:sp>
      <p:sp>
        <p:nvSpPr>
          <p:cNvPr id="12" name="テキスト ボックス 11">
            <a:extLst>
              <a:ext uri="{FF2B5EF4-FFF2-40B4-BE49-F238E27FC236}">
                <a16:creationId xmlns:a16="http://schemas.microsoft.com/office/drawing/2014/main" id="{D35EC8CD-7D4C-9161-5335-3DBF1F446224}"/>
              </a:ext>
            </a:extLst>
          </p:cNvPr>
          <p:cNvSpPr txBox="1"/>
          <p:nvPr/>
        </p:nvSpPr>
        <p:spPr>
          <a:xfrm>
            <a:off x="5878999" y="4668911"/>
            <a:ext cx="1317233" cy="215444"/>
          </a:xfrm>
          <a:prstGeom prst="rect">
            <a:avLst/>
          </a:prstGeom>
          <a:noFill/>
        </p:spPr>
        <p:txBody>
          <a:bodyPr wrap="square" rtlCol="0">
            <a:spAutoFit/>
          </a:bodyPr>
          <a:lstStyle/>
          <a:p>
            <a:r>
              <a:rPr kumimoji="1" lang="ja-JP" altLang="en-US" sz="800" dirty="0"/>
              <a:t>共通化あり（高さのみ）</a:t>
            </a:r>
          </a:p>
        </p:txBody>
      </p:sp>
      <p:pic>
        <p:nvPicPr>
          <p:cNvPr id="16" name="図 15" descr="グラフィカル ユーザー インターフェイス&#10;&#10;自動的に生成された説明">
            <a:extLst>
              <a:ext uri="{FF2B5EF4-FFF2-40B4-BE49-F238E27FC236}">
                <a16:creationId xmlns:a16="http://schemas.microsoft.com/office/drawing/2014/main" id="{C46EBD05-281C-3464-9B76-60F0DBF36704}"/>
              </a:ext>
            </a:extLst>
          </p:cNvPr>
          <p:cNvPicPr>
            <a:picLocks noChangeAspect="1"/>
          </p:cNvPicPr>
          <p:nvPr/>
        </p:nvPicPr>
        <p:blipFill>
          <a:blip r:embed="rId3"/>
          <a:stretch>
            <a:fillRect/>
          </a:stretch>
        </p:blipFill>
        <p:spPr>
          <a:xfrm>
            <a:off x="4100117" y="2203484"/>
            <a:ext cx="4874995" cy="2465427"/>
          </a:xfrm>
          <a:prstGeom prst="rect">
            <a:avLst/>
          </a:prstGeom>
        </p:spPr>
      </p:pic>
      <p:pic>
        <p:nvPicPr>
          <p:cNvPr id="14" name="図 13" descr="グラフィカル ユーザー インターフェイス&#10;&#10;自動的に生成された説明">
            <a:extLst>
              <a:ext uri="{FF2B5EF4-FFF2-40B4-BE49-F238E27FC236}">
                <a16:creationId xmlns:a16="http://schemas.microsoft.com/office/drawing/2014/main" id="{10565C8C-8205-59BB-429A-08B307A9DE1C}"/>
              </a:ext>
            </a:extLst>
          </p:cNvPr>
          <p:cNvPicPr>
            <a:picLocks noChangeAspect="1"/>
          </p:cNvPicPr>
          <p:nvPr/>
        </p:nvPicPr>
        <p:blipFill>
          <a:blip r:embed="rId4"/>
          <a:stretch>
            <a:fillRect/>
          </a:stretch>
        </p:blipFill>
        <p:spPr>
          <a:xfrm>
            <a:off x="168886" y="728350"/>
            <a:ext cx="4874995" cy="2465427"/>
          </a:xfrm>
          <a:prstGeom prst="rect">
            <a:avLst/>
          </a:prstGeom>
        </p:spPr>
      </p:pic>
      <p:sp>
        <p:nvSpPr>
          <p:cNvPr id="4" name="テキスト ボックス 3">
            <a:extLst>
              <a:ext uri="{FF2B5EF4-FFF2-40B4-BE49-F238E27FC236}">
                <a16:creationId xmlns:a16="http://schemas.microsoft.com/office/drawing/2014/main" id="{12AC42FA-ED87-0342-0E27-30B5955F224D}"/>
              </a:ext>
            </a:extLst>
          </p:cNvPr>
          <p:cNvSpPr txBox="1"/>
          <p:nvPr/>
        </p:nvSpPr>
        <p:spPr>
          <a:xfrm>
            <a:off x="2257236" y="3187096"/>
            <a:ext cx="698298" cy="215444"/>
          </a:xfrm>
          <a:prstGeom prst="rect">
            <a:avLst/>
          </a:prstGeom>
          <a:noFill/>
        </p:spPr>
        <p:txBody>
          <a:bodyPr wrap="square" rtlCol="0">
            <a:spAutoFit/>
          </a:bodyPr>
          <a:lstStyle/>
          <a:p>
            <a:r>
              <a:rPr kumimoji="1" lang="ja-JP" altLang="en-US" sz="800" dirty="0"/>
              <a:t>共通化なし</a:t>
            </a:r>
          </a:p>
        </p:txBody>
      </p:sp>
    </p:spTree>
    <p:extLst>
      <p:ext uri="{BB962C8B-B14F-4D97-AF65-F5344CB8AC3E}">
        <p14:creationId xmlns:p14="http://schemas.microsoft.com/office/powerpoint/2010/main" val="26642660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2FBDC01-7AB7-34B3-6FC2-38BB9B71378C}"/>
              </a:ext>
            </a:extLst>
          </p:cNvPr>
          <p:cNvSpPr>
            <a:spLocks noGrp="1"/>
          </p:cNvSpPr>
          <p:nvPr>
            <p:ph type="title"/>
          </p:nvPr>
        </p:nvSpPr>
        <p:spPr/>
        <p:txBody>
          <a:bodyPr/>
          <a:lstStyle/>
          <a:p>
            <a:r>
              <a:rPr kumimoji="1" lang="en-US" altLang="ja-JP" dirty="0"/>
              <a:t>PLATEAU</a:t>
            </a:r>
            <a:r>
              <a:rPr kumimoji="1" lang="ja-JP" altLang="en-US" dirty="0"/>
              <a:t>の</a:t>
            </a:r>
            <a:r>
              <a:rPr lang="ja-JP" altLang="en-US" dirty="0"/>
              <a:t>データ</a:t>
            </a:r>
            <a:endParaRPr kumimoji="1" lang="ja-JP" altLang="en-US" dirty="0"/>
          </a:p>
        </p:txBody>
      </p:sp>
      <p:pic>
        <p:nvPicPr>
          <p:cNvPr id="5" name="図 4" descr="ダイアグラム&#10;&#10;中程度の精度で自動的に生成された説明">
            <a:extLst>
              <a:ext uri="{FF2B5EF4-FFF2-40B4-BE49-F238E27FC236}">
                <a16:creationId xmlns:a16="http://schemas.microsoft.com/office/drawing/2014/main" id="{3F9C2A26-FE78-3C6B-A127-7D7B3B86D4E6}"/>
              </a:ext>
            </a:extLst>
          </p:cNvPr>
          <p:cNvPicPr>
            <a:picLocks noChangeAspect="1"/>
          </p:cNvPicPr>
          <p:nvPr/>
        </p:nvPicPr>
        <p:blipFill>
          <a:blip r:embed="rId3"/>
          <a:stretch>
            <a:fillRect/>
          </a:stretch>
        </p:blipFill>
        <p:spPr>
          <a:xfrm>
            <a:off x="923212" y="617084"/>
            <a:ext cx="7297575" cy="4063423"/>
          </a:xfrm>
          <a:prstGeom prst="rect">
            <a:avLst/>
          </a:prstGeom>
        </p:spPr>
      </p:pic>
      <p:sp>
        <p:nvSpPr>
          <p:cNvPr id="7" name="テキスト ボックス 6">
            <a:extLst>
              <a:ext uri="{FF2B5EF4-FFF2-40B4-BE49-F238E27FC236}">
                <a16:creationId xmlns:a16="http://schemas.microsoft.com/office/drawing/2014/main" id="{ED45A5CB-3DB9-B239-AD0D-C5B14E5B938E}"/>
              </a:ext>
            </a:extLst>
          </p:cNvPr>
          <p:cNvSpPr txBox="1"/>
          <p:nvPr/>
        </p:nvSpPr>
        <p:spPr>
          <a:xfrm>
            <a:off x="3055935" y="4699890"/>
            <a:ext cx="3032127" cy="215444"/>
          </a:xfrm>
          <a:prstGeom prst="rect">
            <a:avLst/>
          </a:prstGeom>
          <a:noFill/>
        </p:spPr>
        <p:txBody>
          <a:bodyPr wrap="square" rtlCol="0">
            <a:spAutoFit/>
          </a:bodyPr>
          <a:lstStyle/>
          <a:p>
            <a:r>
              <a:rPr kumimoji="1" lang="en-US" altLang="ja-JP" sz="800" dirty="0"/>
              <a:t>https://www.soumu.go.jp/main_content/000839747.pdf</a:t>
            </a:r>
            <a:endParaRPr kumimoji="1" lang="ja-JP" altLang="en-US" sz="800" dirty="0"/>
          </a:p>
        </p:txBody>
      </p:sp>
    </p:spTree>
    <p:extLst>
      <p:ext uri="{BB962C8B-B14F-4D97-AF65-F5344CB8AC3E}">
        <p14:creationId xmlns:p14="http://schemas.microsoft.com/office/powerpoint/2010/main" val="116051546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6E99C1E-D403-0E1C-C749-D72F954D7AAF}"/>
              </a:ext>
            </a:extLst>
          </p:cNvPr>
          <p:cNvSpPr>
            <a:spLocks noGrp="1"/>
          </p:cNvSpPr>
          <p:nvPr>
            <p:ph type="title"/>
          </p:nvPr>
        </p:nvSpPr>
        <p:spPr/>
        <p:txBody>
          <a:bodyPr/>
          <a:lstStyle/>
          <a:p>
            <a:r>
              <a:rPr kumimoji="1" lang="ja-JP" altLang="en-US" dirty="0"/>
              <a:t>ファサード共通化手順（高さ）</a:t>
            </a:r>
          </a:p>
        </p:txBody>
      </p:sp>
      <p:sp>
        <p:nvSpPr>
          <p:cNvPr id="10" name="テキスト ボックス 9">
            <a:extLst>
              <a:ext uri="{FF2B5EF4-FFF2-40B4-BE49-F238E27FC236}">
                <a16:creationId xmlns:a16="http://schemas.microsoft.com/office/drawing/2014/main" id="{84587477-19CF-6EB0-0ECE-393DF4260738}"/>
              </a:ext>
            </a:extLst>
          </p:cNvPr>
          <p:cNvSpPr txBox="1"/>
          <p:nvPr/>
        </p:nvSpPr>
        <p:spPr>
          <a:xfrm>
            <a:off x="2257236" y="3187096"/>
            <a:ext cx="698298" cy="215444"/>
          </a:xfrm>
          <a:prstGeom prst="rect">
            <a:avLst/>
          </a:prstGeom>
          <a:noFill/>
        </p:spPr>
        <p:txBody>
          <a:bodyPr wrap="square" rtlCol="0">
            <a:spAutoFit/>
          </a:bodyPr>
          <a:lstStyle/>
          <a:p>
            <a:r>
              <a:rPr kumimoji="1" lang="ja-JP" altLang="en-US" sz="800" dirty="0"/>
              <a:t>共通化なし</a:t>
            </a:r>
          </a:p>
        </p:txBody>
      </p:sp>
      <p:sp>
        <p:nvSpPr>
          <p:cNvPr id="12" name="テキスト ボックス 11">
            <a:extLst>
              <a:ext uri="{FF2B5EF4-FFF2-40B4-BE49-F238E27FC236}">
                <a16:creationId xmlns:a16="http://schemas.microsoft.com/office/drawing/2014/main" id="{D35EC8CD-7D4C-9161-5335-3DBF1F446224}"/>
              </a:ext>
            </a:extLst>
          </p:cNvPr>
          <p:cNvSpPr txBox="1"/>
          <p:nvPr/>
        </p:nvSpPr>
        <p:spPr>
          <a:xfrm>
            <a:off x="5878999" y="4668911"/>
            <a:ext cx="1317233" cy="215444"/>
          </a:xfrm>
          <a:prstGeom prst="rect">
            <a:avLst/>
          </a:prstGeom>
          <a:noFill/>
        </p:spPr>
        <p:txBody>
          <a:bodyPr wrap="square" rtlCol="0">
            <a:spAutoFit/>
          </a:bodyPr>
          <a:lstStyle/>
          <a:p>
            <a:r>
              <a:rPr kumimoji="1" lang="ja-JP" altLang="en-US" sz="800" dirty="0"/>
              <a:t>共通化あり（高さのみ）</a:t>
            </a:r>
          </a:p>
        </p:txBody>
      </p:sp>
      <p:pic>
        <p:nvPicPr>
          <p:cNvPr id="16" name="図 15" descr="グラフィカル ユーザー インターフェイス&#10;&#10;自動的に生成された説明">
            <a:extLst>
              <a:ext uri="{FF2B5EF4-FFF2-40B4-BE49-F238E27FC236}">
                <a16:creationId xmlns:a16="http://schemas.microsoft.com/office/drawing/2014/main" id="{C46EBD05-281C-3464-9B76-60F0DBF36704}"/>
              </a:ext>
            </a:extLst>
          </p:cNvPr>
          <p:cNvPicPr>
            <a:picLocks noChangeAspect="1"/>
          </p:cNvPicPr>
          <p:nvPr/>
        </p:nvPicPr>
        <p:blipFill>
          <a:blip r:embed="rId3"/>
          <a:stretch>
            <a:fillRect/>
          </a:stretch>
        </p:blipFill>
        <p:spPr>
          <a:xfrm>
            <a:off x="4100117" y="2203484"/>
            <a:ext cx="4874995" cy="2465427"/>
          </a:xfrm>
          <a:prstGeom prst="rect">
            <a:avLst/>
          </a:prstGeom>
        </p:spPr>
      </p:pic>
      <p:pic>
        <p:nvPicPr>
          <p:cNvPr id="14" name="図 13" descr="グラフィカル ユーザー インターフェイス&#10;&#10;自動的に生成された説明">
            <a:extLst>
              <a:ext uri="{FF2B5EF4-FFF2-40B4-BE49-F238E27FC236}">
                <a16:creationId xmlns:a16="http://schemas.microsoft.com/office/drawing/2014/main" id="{10565C8C-8205-59BB-429A-08B307A9DE1C}"/>
              </a:ext>
            </a:extLst>
          </p:cNvPr>
          <p:cNvPicPr>
            <a:picLocks noChangeAspect="1"/>
          </p:cNvPicPr>
          <p:nvPr/>
        </p:nvPicPr>
        <p:blipFill>
          <a:blip r:embed="rId4"/>
          <a:stretch>
            <a:fillRect/>
          </a:stretch>
        </p:blipFill>
        <p:spPr>
          <a:xfrm>
            <a:off x="168886" y="728350"/>
            <a:ext cx="4874995" cy="2465427"/>
          </a:xfrm>
          <a:prstGeom prst="rect">
            <a:avLst/>
          </a:prstGeom>
        </p:spPr>
      </p:pic>
      <p:sp>
        <p:nvSpPr>
          <p:cNvPr id="18" name="正方形/長方形 17">
            <a:extLst>
              <a:ext uri="{FF2B5EF4-FFF2-40B4-BE49-F238E27FC236}">
                <a16:creationId xmlns:a16="http://schemas.microsoft.com/office/drawing/2014/main" id="{552376CB-D1C3-F55F-3E8D-3EB4A3319687}"/>
              </a:ext>
            </a:extLst>
          </p:cNvPr>
          <p:cNvSpPr/>
          <p:nvPr/>
        </p:nvSpPr>
        <p:spPr>
          <a:xfrm>
            <a:off x="2404388" y="1718643"/>
            <a:ext cx="2246875" cy="625188"/>
          </a:xfrm>
          <a:prstGeom prst="rect">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33" name="正方形/長方形 32">
            <a:extLst>
              <a:ext uri="{FF2B5EF4-FFF2-40B4-BE49-F238E27FC236}">
                <a16:creationId xmlns:a16="http://schemas.microsoft.com/office/drawing/2014/main" id="{1690D3D2-A66A-96DC-5A11-EC82B1F51A92}"/>
              </a:ext>
            </a:extLst>
          </p:cNvPr>
          <p:cNvSpPr/>
          <p:nvPr/>
        </p:nvSpPr>
        <p:spPr>
          <a:xfrm>
            <a:off x="2046993" y="1709755"/>
            <a:ext cx="334229" cy="625188"/>
          </a:xfrm>
          <a:prstGeom prst="rect">
            <a:avLst/>
          </a:prstGeom>
          <a:noFill/>
          <a:ln>
            <a:solidFill>
              <a:srgbClr val="00B0F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46" name="正方形/長方形 45">
            <a:extLst>
              <a:ext uri="{FF2B5EF4-FFF2-40B4-BE49-F238E27FC236}">
                <a16:creationId xmlns:a16="http://schemas.microsoft.com/office/drawing/2014/main" id="{9243AD7C-CB26-B763-6D9A-1B060E98738C}"/>
              </a:ext>
            </a:extLst>
          </p:cNvPr>
          <p:cNvSpPr/>
          <p:nvPr/>
        </p:nvSpPr>
        <p:spPr>
          <a:xfrm>
            <a:off x="315156" y="1718643"/>
            <a:ext cx="321289" cy="625188"/>
          </a:xfrm>
          <a:prstGeom prst="rect">
            <a:avLst/>
          </a:prstGeom>
          <a:noFill/>
          <a:ln>
            <a:solidFill>
              <a:srgbClr val="00B0F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47" name="正方形/長方形 46">
            <a:extLst>
              <a:ext uri="{FF2B5EF4-FFF2-40B4-BE49-F238E27FC236}">
                <a16:creationId xmlns:a16="http://schemas.microsoft.com/office/drawing/2014/main" id="{16E7B65A-74F6-16D6-B59C-6329F968415F}"/>
              </a:ext>
            </a:extLst>
          </p:cNvPr>
          <p:cNvSpPr/>
          <p:nvPr/>
        </p:nvSpPr>
        <p:spPr>
          <a:xfrm>
            <a:off x="1133427" y="1716062"/>
            <a:ext cx="265068" cy="625188"/>
          </a:xfrm>
          <a:prstGeom prst="rect">
            <a:avLst/>
          </a:prstGeom>
          <a:noFill/>
          <a:ln>
            <a:solidFill>
              <a:srgbClr val="00B0F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48" name="正方形/長方形 47">
            <a:extLst>
              <a:ext uri="{FF2B5EF4-FFF2-40B4-BE49-F238E27FC236}">
                <a16:creationId xmlns:a16="http://schemas.microsoft.com/office/drawing/2014/main" id="{B3EC8788-29F2-E90A-68BD-B7055E5E539E}"/>
              </a:ext>
            </a:extLst>
          </p:cNvPr>
          <p:cNvSpPr/>
          <p:nvPr/>
        </p:nvSpPr>
        <p:spPr>
          <a:xfrm>
            <a:off x="4674429" y="1716062"/>
            <a:ext cx="321289" cy="625188"/>
          </a:xfrm>
          <a:prstGeom prst="rect">
            <a:avLst/>
          </a:prstGeom>
          <a:noFill/>
          <a:ln>
            <a:solidFill>
              <a:srgbClr val="00B0F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49" name="正方形/長方形 48">
            <a:extLst>
              <a:ext uri="{FF2B5EF4-FFF2-40B4-BE49-F238E27FC236}">
                <a16:creationId xmlns:a16="http://schemas.microsoft.com/office/drawing/2014/main" id="{52CBAE9C-3D04-86FD-8A0D-E7EF6A3EA105}"/>
              </a:ext>
            </a:extLst>
          </p:cNvPr>
          <p:cNvSpPr/>
          <p:nvPr/>
        </p:nvSpPr>
        <p:spPr>
          <a:xfrm>
            <a:off x="1421661" y="1716062"/>
            <a:ext cx="602166" cy="625188"/>
          </a:xfrm>
          <a:prstGeom prst="rect">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50" name="正方形/長方形 49">
            <a:extLst>
              <a:ext uri="{FF2B5EF4-FFF2-40B4-BE49-F238E27FC236}">
                <a16:creationId xmlns:a16="http://schemas.microsoft.com/office/drawing/2014/main" id="{3FE99EF2-155D-5953-1837-0DCEB7B579E1}"/>
              </a:ext>
            </a:extLst>
          </p:cNvPr>
          <p:cNvSpPr/>
          <p:nvPr/>
        </p:nvSpPr>
        <p:spPr>
          <a:xfrm>
            <a:off x="659611" y="1716062"/>
            <a:ext cx="450650" cy="625188"/>
          </a:xfrm>
          <a:prstGeom prst="rect">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Tree>
    <p:extLst>
      <p:ext uri="{BB962C8B-B14F-4D97-AF65-F5344CB8AC3E}">
        <p14:creationId xmlns:p14="http://schemas.microsoft.com/office/powerpoint/2010/main" val="419242085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6E99C1E-D403-0E1C-C749-D72F954D7AAF}"/>
              </a:ext>
            </a:extLst>
          </p:cNvPr>
          <p:cNvSpPr>
            <a:spLocks noGrp="1"/>
          </p:cNvSpPr>
          <p:nvPr>
            <p:ph type="title"/>
          </p:nvPr>
        </p:nvSpPr>
        <p:spPr/>
        <p:txBody>
          <a:bodyPr/>
          <a:lstStyle/>
          <a:p>
            <a:r>
              <a:rPr kumimoji="1" lang="ja-JP" altLang="en-US" dirty="0"/>
              <a:t>ファサード共通化手順（高さ）</a:t>
            </a:r>
          </a:p>
        </p:txBody>
      </p:sp>
      <p:sp>
        <p:nvSpPr>
          <p:cNvPr id="10" name="テキスト ボックス 9">
            <a:extLst>
              <a:ext uri="{FF2B5EF4-FFF2-40B4-BE49-F238E27FC236}">
                <a16:creationId xmlns:a16="http://schemas.microsoft.com/office/drawing/2014/main" id="{84587477-19CF-6EB0-0ECE-393DF4260738}"/>
              </a:ext>
            </a:extLst>
          </p:cNvPr>
          <p:cNvSpPr txBox="1"/>
          <p:nvPr/>
        </p:nvSpPr>
        <p:spPr>
          <a:xfrm>
            <a:off x="2257236" y="3187096"/>
            <a:ext cx="698298" cy="215444"/>
          </a:xfrm>
          <a:prstGeom prst="rect">
            <a:avLst/>
          </a:prstGeom>
          <a:noFill/>
        </p:spPr>
        <p:txBody>
          <a:bodyPr wrap="square" rtlCol="0">
            <a:spAutoFit/>
          </a:bodyPr>
          <a:lstStyle/>
          <a:p>
            <a:r>
              <a:rPr kumimoji="1" lang="ja-JP" altLang="en-US" sz="800" dirty="0"/>
              <a:t>共通化なし</a:t>
            </a:r>
          </a:p>
        </p:txBody>
      </p:sp>
      <p:sp>
        <p:nvSpPr>
          <p:cNvPr id="12" name="テキスト ボックス 11">
            <a:extLst>
              <a:ext uri="{FF2B5EF4-FFF2-40B4-BE49-F238E27FC236}">
                <a16:creationId xmlns:a16="http://schemas.microsoft.com/office/drawing/2014/main" id="{D35EC8CD-7D4C-9161-5335-3DBF1F446224}"/>
              </a:ext>
            </a:extLst>
          </p:cNvPr>
          <p:cNvSpPr txBox="1"/>
          <p:nvPr/>
        </p:nvSpPr>
        <p:spPr>
          <a:xfrm>
            <a:off x="5878999" y="4668911"/>
            <a:ext cx="1317233" cy="215444"/>
          </a:xfrm>
          <a:prstGeom prst="rect">
            <a:avLst/>
          </a:prstGeom>
          <a:noFill/>
        </p:spPr>
        <p:txBody>
          <a:bodyPr wrap="square" rtlCol="0">
            <a:spAutoFit/>
          </a:bodyPr>
          <a:lstStyle/>
          <a:p>
            <a:r>
              <a:rPr kumimoji="1" lang="ja-JP" altLang="en-US" sz="800" dirty="0"/>
              <a:t>共通化あり（高さのみ）</a:t>
            </a:r>
          </a:p>
        </p:txBody>
      </p:sp>
      <p:pic>
        <p:nvPicPr>
          <p:cNvPr id="16" name="図 15" descr="グラフィカル ユーザー インターフェイス&#10;&#10;自動的に生成された説明">
            <a:extLst>
              <a:ext uri="{FF2B5EF4-FFF2-40B4-BE49-F238E27FC236}">
                <a16:creationId xmlns:a16="http://schemas.microsoft.com/office/drawing/2014/main" id="{C46EBD05-281C-3464-9B76-60F0DBF36704}"/>
              </a:ext>
            </a:extLst>
          </p:cNvPr>
          <p:cNvPicPr>
            <a:picLocks noChangeAspect="1"/>
          </p:cNvPicPr>
          <p:nvPr/>
        </p:nvPicPr>
        <p:blipFill>
          <a:blip r:embed="rId3"/>
          <a:stretch>
            <a:fillRect/>
          </a:stretch>
        </p:blipFill>
        <p:spPr>
          <a:xfrm>
            <a:off x="4100117" y="2203484"/>
            <a:ext cx="4874995" cy="2465427"/>
          </a:xfrm>
          <a:prstGeom prst="rect">
            <a:avLst/>
          </a:prstGeom>
        </p:spPr>
      </p:pic>
      <p:pic>
        <p:nvPicPr>
          <p:cNvPr id="14" name="図 13" descr="グラフィカル ユーザー インターフェイス&#10;&#10;自動的に生成された説明">
            <a:extLst>
              <a:ext uri="{FF2B5EF4-FFF2-40B4-BE49-F238E27FC236}">
                <a16:creationId xmlns:a16="http://schemas.microsoft.com/office/drawing/2014/main" id="{10565C8C-8205-59BB-429A-08B307A9DE1C}"/>
              </a:ext>
            </a:extLst>
          </p:cNvPr>
          <p:cNvPicPr>
            <a:picLocks noChangeAspect="1"/>
          </p:cNvPicPr>
          <p:nvPr/>
        </p:nvPicPr>
        <p:blipFill>
          <a:blip r:embed="rId4"/>
          <a:stretch>
            <a:fillRect/>
          </a:stretch>
        </p:blipFill>
        <p:spPr>
          <a:xfrm>
            <a:off x="168886" y="728350"/>
            <a:ext cx="4874995" cy="2465427"/>
          </a:xfrm>
          <a:prstGeom prst="rect">
            <a:avLst/>
          </a:prstGeom>
        </p:spPr>
      </p:pic>
      <p:sp>
        <p:nvSpPr>
          <p:cNvPr id="18" name="正方形/長方形 17">
            <a:extLst>
              <a:ext uri="{FF2B5EF4-FFF2-40B4-BE49-F238E27FC236}">
                <a16:creationId xmlns:a16="http://schemas.microsoft.com/office/drawing/2014/main" id="{552376CB-D1C3-F55F-3E8D-3EB4A3319687}"/>
              </a:ext>
            </a:extLst>
          </p:cNvPr>
          <p:cNvSpPr/>
          <p:nvPr/>
        </p:nvSpPr>
        <p:spPr>
          <a:xfrm>
            <a:off x="4326110" y="1718643"/>
            <a:ext cx="321289" cy="625188"/>
          </a:xfrm>
          <a:prstGeom prst="rect">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4" name="正方形/長方形 3">
            <a:extLst>
              <a:ext uri="{FF2B5EF4-FFF2-40B4-BE49-F238E27FC236}">
                <a16:creationId xmlns:a16="http://schemas.microsoft.com/office/drawing/2014/main" id="{6A7EA074-8659-1494-C085-A67DA41E94F8}"/>
              </a:ext>
            </a:extLst>
          </p:cNvPr>
          <p:cNvSpPr/>
          <p:nvPr/>
        </p:nvSpPr>
        <p:spPr>
          <a:xfrm>
            <a:off x="2042903" y="1709755"/>
            <a:ext cx="338319" cy="625188"/>
          </a:xfrm>
          <a:prstGeom prst="rect">
            <a:avLst/>
          </a:prstGeom>
          <a:noFill/>
          <a:ln>
            <a:solidFill>
              <a:srgbClr val="00B0F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Tree>
    <p:extLst>
      <p:ext uri="{BB962C8B-B14F-4D97-AF65-F5344CB8AC3E}">
        <p14:creationId xmlns:p14="http://schemas.microsoft.com/office/powerpoint/2010/main" val="17740389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6E99C1E-D403-0E1C-C749-D72F954D7AAF}"/>
              </a:ext>
            </a:extLst>
          </p:cNvPr>
          <p:cNvSpPr>
            <a:spLocks noGrp="1"/>
          </p:cNvSpPr>
          <p:nvPr>
            <p:ph type="title"/>
          </p:nvPr>
        </p:nvSpPr>
        <p:spPr/>
        <p:txBody>
          <a:bodyPr/>
          <a:lstStyle/>
          <a:p>
            <a:r>
              <a:rPr kumimoji="1" lang="ja-JP" altLang="en-US" dirty="0"/>
              <a:t>ファサード共通化手順（高さ）</a:t>
            </a:r>
          </a:p>
        </p:txBody>
      </p:sp>
      <p:sp>
        <p:nvSpPr>
          <p:cNvPr id="10" name="テキスト ボックス 9">
            <a:extLst>
              <a:ext uri="{FF2B5EF4-FFF2-40B4-BE49-F238E27FC236}">
                <a16:creationId xmlns:a16="http://schemas.microsoft.com/office/drawing/2014/main" id="{84587477-19CF-6EB0-0ECE-393DF4260738}"/>
              </a:ext>
            </a:extLst>
          </p:cNvPr>
          <p:cNvSpPr txBox="1"/>
          <p:nvPr/>
        </p:nvSpPr>
        <p:spPr>
          <a:xfrm>
            <a:off x="2257236" y="3187096"/>
            <a:ext cx="698298" cy="215444"/>
          </a:xfrm>
          <a:prstGeom prst="rect">
            <a:avLst/>
          </a:prstGeom>
          <a:noFill/>
        </p:spPr>
        <p:txBody>
          <a:bodyPr wrap="square" rtlCol="0">
            <a:spAutoFit/>
          </a:bodyPr>
          <a:lstStyle/>
          <a:p>
            <a:r>
              <a:rPr kumimoji="1" lang="ja-JP" altLang="en-US" sz="800" dirty="0"/>
              <a:t>共通化なし</a:t>
            </a:r>
          </a:p>
        </p:txBody>
      </p:sp>
      <p:sp>
        <p:nvSpPr>
          <p:cNvPr id="12" name="テキスト ボックス 11">
            <a:extLst>
              <a:ext uri="{FF2B5EF4-FFF2-40B4-BE49-F238E27FC236}">
                <a16:creationId xmlns:a16="http://schemas.microsoft.com/office/drawing/2014/main" id="{D35EC8CD-7D4C-9161-5335-3DBF1F446224}"/>
              </a:ext>
            </a:extLst>
          </p:cNvPr>
          <p:cNvSpPr txBox="1"/>
          <p:nvPr/>
        </p:nvSpPr>
        <p:spPr>
          <a:xfrm>
            <a:off x="5878999" y="4668911"/>
            <a:ext cx="1317233" cy="215444"/>
          </a:xfrm>
          <a:prstGeom prst="rect">
            <a:avLst/>
          </a:prstGeom>
          <a:noFill/>
        </p:spPr>
        <p:txBody>
          <a:bodyPr wrap="square" rtlCol="0">
            <a:spAutoFit/>
          </a:bodyPr>
          <a:lstStyle/>
          <a:p>
            <a:r>
              <a:rPr kumimoji="1" lang="ja-JP" altLang="en-US" sz="800" dirty="0"/>
              <a:t>共通化あり（高さのみ）</a:t>
            </a:r>
          </a:p>
        </p:txBody>
      </p:sp>
      <p:pic>
        <p:nvPicPr>
          <p:cNvPr id="16" name="図 15" descr="グラフィカル ユーザー インターフェイス&#10;&#10;自動的に生成された説明">
            <a:extLst>
              <a:ext uri="{FF2B5EF4-FFF2-40B4-BE49-F238E27FC236}">
                <a16:creationId xmlns:a16="http://schemas.microsoft.com/office/drawing/2014/main" id="{C46EBD05-281C-3464-9B76-60F0DBF36704}"/>
              </a:ext>
            </a:extLst>
          </p:cNvPr>
          <p:cNvPicPr>
            <a:picLocks noChangeAspect="1"/>
          </p:cNvPicPr>
          <p:nvPr/>
        </p:nvPicPr>
        <p:blipFill>
          <a:blip r:embed="rId3"/>
          <a:stretch>
            <a:fillRect/>
          </a:stretch>
        </p:blipFill>
        <p:spPr>
          <a:xfrm>
            <a:off x="4100117" y="2203484"/>
            <a:ext cx="4874995" cy="2465427"/>
          </a:xfrm>
          <a:prstGeom prst="rect">
            <a:avLst/>
          </a:prstGeom>
        </p:spPr>
      </p:pic>
      <p:sp>
        <p:nvSpPr>
          <p:cNvPr id="3" name="正方形/長方形 2">
            <a:extLst>
              <a:ext uri="{FF2B5EF4-FFF2-40B4-BE49-F238E27FC236}">
                <a16:creationId xmlns:a16="http://schemas.microsoft.com/office/drawing/2014/main" id="{A13F5DA6-EC11-6D4E-4825-F6A67E27CD5D}"/>
              </a:ext>
            </a:extLst>
          </p:cNvPr>
          <p:cNvSpPr/>
          <p:nvPr/>
        </p:nvSpPr>
        <p:spPr>
          <a:xfrm>
            <a:off x="4572000" y="3193777"/>
            <a:ext cx="471881" cy="625188"/>
          </a:xfrm>
          <a:prstGeom prst="rect">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6" name="正方形/長方形 5">
            <a:extLst>
              <a:ext uri="{FF2B5EF4-FFF2-40B4-BE49-F238E27FC236}">
                <a16:creationId xmlns:a16="http://schemas.microsoft.com/office/drawing/2014/main" id="{F9A33F22-73F0-9629-080E-E4F6E6A0BD1E}"/>
              </a:ext>
            </a:extLst>
          </p:cNvPr>
          <p:cNvSpPr/>
          <p:nvPr/>
        </p:nvSpPr>
        <p:spPr>
          <a:xfrm>
            <a:off x="5374422" y="3193777"/>
            <a:ext cx="596037" cy="625188"/>
          </a:xfrm>
          <a:prstGeom prst="rect">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7" name="正方形/長方形 6">
            <a:extLst>
              <a:ext uri="{FF2B5EF4-FFF2-40B4-BE49-F238E27FC236}">
                <a16:creationId xmlns:a16="http://schemas.microsoft.com/office/drawing/2014/main" id="{B7F42D23-AD17-7ACF-54B5-FFD794CA801C}"/>
              </a:ext>
            </a:extLst>
          </p:cNvPr>
          <p:cNvSpPr/>
          <p:nvPr/>
        </p:nvSpPr>
        <p:spPr>
          <a:xfrm>
            <a:off x="6339454" y="3193777"/>
            <a:ext cx="2266663" cy="625188"/>
          </a:xfrm>
          <a:prstGeom prst="rect">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8" name="正方形/長方形 7">
            <a:extLst>
              <a:ext uri="{FF2B5EF4-FFF2-40B4-BE49-F238E27FC236}">
                <a16:creationId xmlns:a16="http://schemas.microsoft.com/office/drawing/2014/main" id="{6C654F24-03E2-359D-77C5-291D3CEEF4BC}"/>
              </a:ext>
            </a:extLst>
          </p:cNvPr>
          <p:cNvSpPr/>
          <p:nvPr/>
        </p:nvSpPr>
        <p:spPr>
          <a:xfrm>
            <a:off x="4226218" y="3193777"/>
            <a:ext cx="321288" cy="625188"/>
          </a:xfrm>
          <a:prstGeom prst="rect">
            <a:avLst/>
          </a:prstGeom>
          <a:noFill/>
          <a:ln>
            <a:solidFill>
              <a:srgbClr val="00B0F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087BE943-AB45-E421-8FFB-FE11B6E738A9}"/>
              </a:ext>
            </a:extLst>
          </p:cNvPr>
          <p:cNvSpPr/>
          <p:nvPr/>
        </p:nvSpPr>
        <p:spPr>
          <a:xfrm>
            <a:off x="5065986" y="3193777"/>
            <a:ext cx="281554" cy="625188"/>
          </a:xfrm>
          <a:prstGeom prst="rect">
            <a:avLst/>
          </a:prstGeom>
          <a:noFill/>
          <a:ln>
            <a:solidFill>
              <a:srgbClr val="00B0F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11" name="正方形/長方形 10">
            <a:extLst>
              <a:ext uri="{FF2B5EF4-FFF2-40B4-BE49-F238E27FC236}">
                <a16:creationId xmlns:a16="http://schemas.microsoft.com/office/drawing/2014/main" id="{D5C7668A-4950-B3F3-5BDF-9897A98CA1A1}"/>
              </a:ext>
            </a:extLst>
          </p:cNvPr>
          <p:cNvSpPr/>
          <p:nvPr/>
        </p:nvSpPr>
        <p:spPr>
          <a:xfrm>
            <a:off x="5993672" y="3193777"/>
            <a:ext cx="321288" cy="625188"/>
          </a:xfrm>
          <a:prstGeom prst="rect">
            <a:avLst/>
          </a:prstGeom>
          <a:noFill/>
          <a:ln>
            <a:solidFill>
              <a:srgbClr val="00B0F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C538C5F2-90A4-538C-905F-F9DA1ED0B722}"/>
              </a:ext>
            </a:extLst>
          </p:cNvPr>
          <p:cNvSpPr/>
          <p:nvPr/>
        </p:nvSpPr>
        <p:spPr>
          <a:xfrm>
            <a:off x="8629330" y="3203239"/>
            <a:ext cx="276465" cy="615726"/>
          </a:xfrm>
          <a:prstGeom prst="rect">
            <a:avLst/>
          </a:prstGeom>
          <a:noFill/>
          <a:ln>
            <a:solidFill>
              <a:srgbClr val="00B0F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pic>
        <p:nvPicPr>
          <p:cNvPr id="14" name="図 13" descr="グラフィカル ユーザー インターフェイス&#10;&#10;自動的に生成された説明">
            <a:extLst>
              <a:ext uri="{FF2B5EF4-FFF2-40B4-BE49-F238E27FC236}">
                <a16:creationId xmlns:a16="http://schemas.microsoft.com/office/drawing/2014/main" id="{10565C8C-8205-59BB-429A-08B307A9DE1C}"/>
              </a:ext>
            </a:extLst>
          </p:cNvPr>
          <p:cNvPicPr>
            <a:picLocks noChangeAspect="1"/>
          </p:cNvPicPr>
          <p:nvPr/>
        </p:nvPicPr>
        <p:blipFill>
          <a:blip r:embed="rId4"/>
          <a:stretch>
            <a:fillRect/>
          </a:stretch>
        </p:blipFill>
        <p:spPr>
          <a:xfrm>
            <a:off x="168886" y="728350"/>
            <a:ext cx="4874995" cy="2465427"/>
          </a:xfrm>
          <a:prstGeom prst="rect">
            <a:avLst/>
          </a:prstGeom>
        </p:spPr>
      </p:pic>
      <p:sp>
        <p:nvSpPr>
          <p:cNvPr id="18" name="正方形/長方形 17">
            <a:extLst>
              <a:ext uri="{FF2B5EF4-FFF2-40B4-BE49-F238E27FC236}">
                <a16:creationId xmlns:a16="http://schemas.microsoft.com/office/drawing/2014/main" id="{552376CB-D1C3-F55F-3E8D-3EB4A3319687}"/>
              </a:ext>
            </a:extLst>
          </p:cNvPr>
          <p:cNvSpPr/>
          <p:nvPr/>
        </p:nvSpPr>
        <p:spPr>
          <a:xfrm>
            <a:off x="4326110" y="1718643"/>
            <a:ext cx="321289" cy="625188"/>
          </a:xfrm>
          <a:prstGeom prst="rect">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cxnSp>
        <p:nvCxnSpPr>
          <p:cNvPr id="22" name="コネクタ: カギ線 21">
            <a:extLst>
              <a:ext uri="{FF2B5EF4-FFF2-40B4-BE49-F238E27FC236}">
                <a16:creationId xmlns:a16="http://schemas.microsoft.com/office/drawing/2014/main" id="{B97ADE88-6547-B90F-05D5-29AC941C176A}"/>
              </a:ext>
            </a:extLst>
          </p:cNvPr>
          <p:cNvCxnSpPr>
            <a:cxnSpLocks/>
            <a:stCxn id="18" idx="0"/>
            <a:endCxn id="7" idx="0"/>
          </p:cNvCxnSpPr>
          <p:nvPr/>
        </p:nvCxnSpPr>
        <p:spPr>
          <a:xfrm rot="16200000" flipH="1">
            <a:off x="5242203" y="963195"/>
            <a:ext cx="1475134" cy="2986031"/>
          </a:xfrm>
          <a:prstGeom prst="bentConnector3">
            <a:avLst>
              <a:gd name="adj1" fmla="val -15497"/>
            </a:avLst>
          </a:prstGeom>
          <a:ln w="28575">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27" name="コネクタ: カギ線 26">
            <a:extLst>
              <a:ext uri="{FF2B5EF4-FFF2-40B4-BE49-F238E27FC236}">
                <a16:creationId xmlns:a16="http://schemas.microsoft.com/office/drawing/2014/main" id="{B715518F-DFCB-9B78-9B64-5871DBCE5528}"/>
              </a:ext>
            </a:extLst>
          </p:cNvPr>
          <p:cNvCxnSpPr>
            <a:cxnSpLocks/>
            <a:stCxn id="18" idx="0"/>
            <a:endCxn id="3" idx="0"/>
          </p:cNvCxnSpPr>
          <p:nvPr/>
        </p:nvCxnSpPr>
        <p:spPr>
          <a:xfrm rot="16200000" flipH="1">
            <a:off x="3909781" y="2295617"/>
            <a:ext cx="1475134" cy="321186"/>
          </a:xfrm>
          <a:prstGeom prst="bentConnector3">
            <a:avLst>
              <a:gd name="adj1" fmla="val -15497"/>
            </a:avLst>
          </a:prstGeom>
          <a:ln w="28575">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30" name="コネクタ: カギ線 29">
            <a:extLst>
              <a:ext uri="{FF2B5EF4-FFF2-40B4-BE49-F238E27FC236}">
                <a16:creationId xmlns:a16="http://schemas.microsoft.com/office/drawing/2014/main" id="{794CEC31-38E8-E763-94A6-8685E7D8CD18}"/>
              </a:ext>
            </a:extLst>
          </p:cNvPr>
          <p:cNvCxnSpPr>
            <a:cxnSpLocks/>
            <a:stCxn id="18" idx="0"/>
            <a:endCxn id="6" idx="0"/>
          </p:cNvCxnSpPr>
          <p:nvPr/>
        </p:nvCxnSpPr>
        <p:spPr>
          <a:xfrm rot="16200000" flipH="1">
            <a:off x="4342031" y="1863367"/>
            <a:ext cx="1475134" cy="1185686"/>
          </a:xfrm>
          <a:prstGeom prst="bentConnector3">
            <a:avLst>
              <a:gd name="adj1" fmla="val -15497"/>
            </a:avLst>
          </a:prstGeom>
          <a:ln w="28575">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34" name="コネクタ: カギ線 33">
            <a:extLst>
              <a:ext uri="{FF2B5EF4-FFF2-40B4-BE49-F238E27FC236}">
                <a16:creationId xmlns:a16="http://schemas.microsoft.com/office/drawing/2014/main" id="{46D287EB-F56A-0A8C-7B03-ABFE5A3D94C5}"/>
              </a:ext>
            </a:extLst>
          </p:cNvPr>
          <p:cNvCxnSpPr>
            <a:cxnSpLocks/>
            <a:endCxn id="8" idx="2"/>
          </p:cNvCxnSpPr>
          <p:nvPr/>
        </p:nvCxnSpPr>
        <p:spPr>
          <a:xfrm rot="16200000" flipH="1">
            <a:off x="2559682" y="1991785"/>
            <a:ext cx="1475134" cy="2179225"/>
          </a:xfrm>
          <a:prstGeom prst="bentConnector3">
            <a:avLst>
              <a:gd name="adj1" fmla="val 115497"/>
            </a:avLst>
          </a:prstGeom>
          <a:ln w="28575">
            <a:solidFill>
              <a:srgbClr val="00B0F0"/>
            </a:solidFill>
            <a:tailEnd type="triangle"/>
          </a:ln>
        </p:spPr>
        <p:style>
          <a:lnRef idx="1">
            <a:schemeClr val="dk1"/>
          </a:lnRef>
          <a:fillRef idx="0">
            <a:schemeClr val="dk1"/>
          </a:fillRef>
          <a:effectRef idx="0">
            <a:schemeClr val="dk1"/>
          </a:effectRef>
          <a:fontRef idx="minor">
            <a:schemeClr val="tx1"/>
          </a:fontRef>
        </p:style>
      </p:cxnSp>
      <p:cxnSp>
        <p:nvCxnSpPr>
          <p:cNvPr id="37" name="コネクタ: カギ線 36">
            <a:extLst>
              <a:ext uri="{FF2B5EF4-FFF2-40B4-BE49-F238E27FC236}">
                <a16:creationId xmlns:a16="http://schemas.microsoft.com/office/drawing/2014/main" id="{3F05CEE1-C303-12AD-AE4C-C7EDC3C48631}"/>
              </a:ext>
            </a:extLst>
          </p:cNvPr>
          <p:cNvCxnSpPr>
            <a:cxnSpLocks/>
            <a:endCxn id="9" idx="2"/>
          </p:cNvCxnSpPr>
          <p:nvPr/>
        </p:nvCxnSpPr>
        <p:spPr>
          <a:xfrm rot="16200000" flipH="1">
            <a:off x="2969633" y="1581835"/>
            <a:ext cx="1475134" cy="2999126"/>
          </a:xfrm>
          <a:prstGeom prst="bentConnector3">
            <a:avLst>
              <a:gd name="adj1" fmla="val 115497"/>
            </a:avLst>
          </a:prstGeom>
          <a:ln w="28575">
            <a:solidFill>
              <a:srgbClr val="00B0F0"/>
            </a:solidFill>
            <a:tailEnd type="triangle"/>
          </a:ln>
        </p:spPr>
        <p:style>
          <a:lnRef idx="1">
            <a:schemeClr val="dk1"/>
          </a:lnRef>
          <a:fillRef idx="0">
            <a:schemeClr val="dk1"/>
          </a:fillRef>
          <a:effectRef idx="0">
            <a:schemeClr val="dk1"/>
          </a:effectRef>
          <a:fontRef idx="minor">
            <a:schemeClr val="tx1"/>
          </a:fontRef>
        </p:style>
      </p:cxnSp>
      <p:cxnSp>
        <p:nvCxnSpPr>
          <p:cNvPr id="40" name="コネクタ: カギ線 39">
            <a:extLst>
              <a:ext uri="{FF2B5EF4-FFF2-40B4-BE49-F238E27FC236}">
                <a16:creationId xmlns:a16="http://schemas.microsoft.com/office/drawing/2014/main" id="{44C671A0-B4D1-ED14-C816-5C34B7145AFE}"/>
              </a:ext>
            </a:extLst>
          </p:cNvPr>
          <p:cNvCxnSpPr>
            <a:cxnSpLocks/>
            <a:endCxn id="11" idx="2"/>
          </p:cNvCxnSpPr>
          <p:nvPr/>
        </p:nvCxnSpPr>
        <p:spPr>
          <a:xfrm rot="16200000" flipH="1">
            <a:off x="3443409" y="1108058"/>
            <a:ext cx="1475134" cy="3946679"/>
          </a:xfrm>
          <a:prstGeom prst="bentConnector3">
            <a:avLst>
              <a:gd name="adj1" fmla="val 115497"/>
            </a:avLst>
          </a:prstGeom>
          <a:ln w="28575">
            <a:solidFill>
              <a:srgbClr val="00B0F0"/>
            </a:solidFill>
            <a:tailEnd type="triangle"/>
          </a:ln>
        </p:spPr>
        <p:style>
          <a:lnRef idx="1">
            <a:schemeClr val="dk1"/>
          </a:lnRef>
          <a:fillRef idx="0">
            <a:schemeClr val="dk1"/>
          </a:fillRef>
          <a:effectRef idx="0">
            <a:schemeClr val="dk1"/>
          </a:effectRef>
          <a:fontRef idx="minor">
            <a:schemeClr val="tx1"/>
          </a:fontRef>
        </p:style>
      </p:cxnSp>
      <p:cxnSp>
        <p:nvCxnSpPr>
          <p:cNvPr id="43" name="コネクタ: カギ線 42">
            <a:extLst>
              <a:ext uri="{FF2B5EF4-FFF2-40B4-BE49-F238E27FC236}">
                <a16:creationId xmlns:a16="http://schemas.microsoft.com/office/drawing/2014/main" id="{274C2233-2D75-20F5-7E8C-4738F230E366}"/>
              </a:ext>
            </a:extLst>
          </p:cNvPr>
          <p:cNvCxnSpPr>
            <a:cxnSpLocks/>
            <a:stCxn id="17" idx="2"/>
            <a:endCxn id="13" idx="2"/>
          </p:cNvCxnSpPr>
          <p:nvPr/>
        </p:nvCxnSpPr>
        <p:spPr>
          <a:xfrm rot="16200000" flipH="1">
            <a:off x="4747802" y="-200796"/>
            <a:ext cx="1484022" cy="6555500"/>
          </a:xfrm>
          <a:prstGeom prst="bentConnector3">
            <a:avLst>
              <a:gd name="adj1" fmla="val 115404"/>
            </a:avLst>
          </a:prstGeom>
          <a:ln w="28575">
            <a:solidFill>
              <a:srgbClr val="00B0F0"/>
            </a:solidFill>
            <a:tailEnd type="triangle"/>
          </a:ln>
        </p:spPr>
        <p:style>
          <a:lnRef idx="1">
            <a:schemeClr val="dk1"/>
          </a:lnRef>
          <a:fillRef idx="0">
            <a:schemeClr val="dk1"/>
          </a:fillRef>
          <a:effectRef idx="0">
            <a:schemeClr val="dk1"/>
          </a:effectRef>
          <a:fontRef idx="minor">
            <a:schemeClr val="tx1"/>
          </a:fontRef>
        </p:style>
      </p:cxnSp>
      <p:sp>
        <p:nvSpPr>
          <p:cNvPr id="17" name="正方形/長方形 16">
            <a:extLst>
              <a:ext uri="{FF2B5EF4-FFF2-40B4-BE49-F238E27FC236}">
                <a16:creationId xmlns:a16="http://schemas.microsoft.com/office/drawing/2014/main" id="{B4F9782A-7309-274C-555E-5ED10D7060E1}"/>
              </a:ext>
            </a:extLst>
          </p:cNvPr>
          <p:cNvSpPr/>
          <p:nvPr/>
        </p:nvSpPr>
        <p:spPr>
          <a:xfrm>
            <a:off x="2042903" y="1709755"/>
            <a:ext cx="338319" cy="625188"/>
          </a:xfrm>
          <a:prstGeom prst="rect">
            <a:avLst/>
          </a:prstGeom>
          <a:noFill/>
          <a:ln>
            <a:solidFill>
              <a:srgbClr val="00B0F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Tree>
    <p:extLst>
      <p:ext uri="{BB962C8B-B14F-4D97-AF65-F5344CB8AC3E}">
        <p14:creationId xmlns:p14="http://schemas.microsoft.com/office/powerpoint/2010/main" val="165064264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図 31" descr="アイコン&#10;&#10;自動的に生成された説明">
            <a:extLst>
              <a:ext uri="{FF2B5EF4-FFF2-40B4-BE49-F238E27FC236}">
                <a16:creationId xmlns:a16="http://schemas.microsoft.com/office/drawing/2014/main" id="{A362BA6A-9E05-FEA8-C942-01D7BFCFF7AD}"/>
              </a:ext>
            </a:extLst>
          </p:cNvPr>
          <p:cNvPicPr>
            <a:picLocks noChangeAspect="1"/>
          </p:cNvPicPr>
          <p:nvPr/>
        </p:nvPicPr>
        <p:blipFill rotWithShape="1">
          <a:blip r:embed="rId3"/>
          <a:srcRect l="26597" r="28101"/>
          <a:stretch/>
        </p:blipFill>
        <p:spPr>
          <a:xfrm>
            <a:off x="1016353" y="2843245"/>
            <a:ext cx="1364988" cy="1523811"/>
          </a:xfrm>
          <a:prstGeom prst="rect">
            <a:avLst/>
          </a:prstGeom>
        </p:spPr>
      </p:pic>
      <p:sp>
        <p:nvSpPr>
          <p:cNvPr id="3" name="コンテンツ プレースホルダー 2">
            <a:extLst>
              <a:ext uri="{FF2B5EF4-FFF2-40B4-BE49-F238E27FC236}">
                <a16:creationId xmlns:a16="http://schemas.microsoft.com/office/drawing/2014/main" id="{6CE21E5E-3B23-390F-2BFF-24E63D906A4B}"/>
              </a:ext>
            </a:extLst>
          </p:cNvPr>
          <p:cNvSpPr>
            <a:spLocks noGrp="1"/>
          </p:cNvSpPr>
          <p:nvPr>
            <p:ph idx="1"/>
          </p:nvPr>
        </p:nvSpPr>
        <p:spPr/>
        <p:txBody>
          <a:bodyPr/>
          <a:lstStyle/>
          <a:p>
            <a:r>
              <a:rPr kumimoji="1" lang="ja-JP" altLang="en-US" dirty="0"/>
              <a:t>幅の平均</a:t>
            </a:r>
          </a:p>
          <a:p>
            <a:pPr lvl="1"/>
            <a:r>
              <a:rPr lang="ja-JP" altLang="en-US" dirty="0"/>
              <a:t>（</a:t>
            </a:r>
            <a:r>
              <a:rPr lang="en-US" altLang="ja-JP" dirty="0"/>
              <a:t>1</a:t>
            </a:r>
            <a:r>
              <a:rPr lang="ja-JP" altLang="en-US" dirty="0"/>
              <a:t>フロアあたりの）窓の数ごとにグループ化</a:t>
            </a:r>
            <a:endParaRPr lang="en-US" altLang="ja-JP" dirty="0"/>
          </a:p>
          <a:p>
            <a:pPr lvl="2"/>
            <a:r>
              <a:rPr lang="ja-JP" altLang="en-US" dirty="0"/>
              <a:t>窓の数</a:t>
            </a:r>
            <a:r>
              <a:rPr lang="en-US" altLang="ja-JP" dirty="0"/>
              <a:t> </a:t>
            </a:r>
            <a:r>
              <a:rPr kumimoji="1" lang="en-US" altLang="ja-JP" dirty="0"/>
              <a:t>= </a:t>
            </a:r>
            <a:r>
              <a:rPr kumimoji="1" lang="ja-JP" altLang="en-US" dirty="0"/>
              <a:t>幅の平均</a:t>
            </a:r>
            <a:r>
              <a:rPr lang="en-US" altLang="ja-JP" dirty="0"/>
              <a:t>/3m</a:t>
            </a:r>
            <a:r>
              <a:rPr lang="ja-JP" altLang="en-US" dirty="0"/>
              <a:t>（小数点以下切り捨て</a:t>
            </a:r>
            <a:r>
              <a:rPr lang="en-US" altLang="ja-JP" dirty="0"/>
              <a:t>&amp;1</a:t>
            </a:r>
            <a:r>
              <a:rPr lang="ja-JP" altLang="en-US" dirty="0"/>
              <a:t>未満切り上げ）</a:t>
            </a:r>
            <a:endParaRPr lang="en-US" altLang="ja-JP" dirty="0"/>
          </a:p>
        </p:txBody>
      </p:sp>
      <p:sp>
        <p:nvSpPr>
          <p:cNvPr id="2" name="タイトル 1">
            <a:extLst>
              <a:ext uri="{FF2B5EF4-FFF2-40B4-BE49-F238E27FC236}">
                <a16:creationId xmlns:a16="http://schemas.microsoft.com/office/drawing/2014/main" id="{46E99C1E-D403-0E1C-C749-D72F954D7AAF}"/>
              </a:ext>
            </a:extLst>
          </p:cNvPr>
          <p:cNvSpPr>
            <a:spLocks noGrp="1"/>
          </p:cNvSpPr>
          <p:nvPr>
            <p:ph type="title"/>
          </p:nvPr>
        </p:nvSpPr>
        <p:spPr/>
        <p:txBody>
          <a:bodyPr/>
          <a:lstStyle/>
          <a:p>
            <a:r>
              <a:rPr kumimoji="1" lang="ja-JP" altLang="en-US" dirty="0"/>
              <a:t>ファサード共通化（高さ</a:t>
            </a:r>
            <a:r>
              <a:rPr kumimoji="1" lang="en-US" altLang="ja-JP" dirty="0"/>
              <a:t>+</a:t>
            </a:r>
            <a:r>
              <a:rPr kumimoji="1" lang="ja-JP" altLang="en-US" dirty="0"/>
              <a:t>幅の平均）</a:t>
            </a:r>
          </a:p>
        </p:txBody>
      </p:sp>
      <p:sp>
        <p:nvSpPr>
          <p:cNvPr id="23" name="正方形/長方形 22">
            <a:extLst>
              <a:ext uri="{FF2B5EF4-FFF2-40B4-BE49-F238E27FC236}">
                <a16:creationId xmlns:a16="http://schemas.microsoft.com/office/drawing/2014/main" id="{6AC73BA4-15C5-96EE-2C78-1085C5E8C06C}"/>
              </a:ext>
            </a:extLst>
          </p:cNvPr>
          <p:cNvSpPr/>
          <p:nvPr/>
        </p:nvSpPr>
        <p:spPr>
          <a:xfrm>
            <a:off x="559802" y="2166897"/>
            <a:ext cx="2502113" cy="2640715"/>
          </a:xfrm>
          <a:prstGeom prst="rect">
            <a:avLst/>
          </a:prstGeom>
          <a:noFill/>
          <a:ln w="28575">
            <a:solidFill>
              <a:schemeClr val="accent3">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4" name="正方形/長方形 23">
            <a:extLst>
              <a:ext uri="{FF2B5EF4-FFF2-40B4-BE49-F238E27FC236}">
                <a16:creationId xmlns:a16="http://schemas.microsoft.com/office/drawing/2014/main" id="{3E257AF2-0051-7467-4B04-5E8080E2F4C4}"/>
              </a:ext>
            </a:extLst>
          </p:cNvPr>
          <p:cNvSpPr/>
          <p:nvPr/>
        </p:nvSpPr>
        <p:spPr>
          <a:xfrm>
            <a:off x="6105661" y="2166897"/>
            <a:ext cx="2515826" cy="2640714"/>
          </a:xfrm>
          <a:prstGeom prst="rect">
            <a:avLst/>
          </a:prstGeom>
          <a:noFill/>
          <a:ln w="28575">
            <a:solidFill>
              <a:schemeClr val="accent5"/>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3" name="正方形/長方形 32">
            <a:extLst>
              <a:ext uri="{FF2B5EF4-FFF2-40B4-BE49-F238E27FC236}">
                <a16:creationId xmlns:a16="http://schemas.microsoft.com/office/drawing/2014/main" id="{97CFB08B-9B20-0D78-708B-5E829703AE1D}"/>
              </a:ext>
            </a:extLst>
          </p:cNvPr>
          <p:cNvSpPr/>
          <p:nvPr/>
        </p:nvSpPr>
        <p:spPr>
          <a:xfrm>
            <a:off x="3335505" y="2166897"/>
            <a:ext cx="2502113" cy="2640715"/>
          </a:xfrm>
          <a:prstGeom prst="rect">
            <a:avLst/>
          </a:prstGeom>
          <a:no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7" name="吹き出し: 四角形 6">
            <a:extLst>
              <a:ext uri="{FF2B5EF4-FFF2-40B4-BE49-F238E27FC236}">
                <a16:creationId xmlns:a16="http://schemas.microsoft.com/office/drawing/2014/main" id="{D4A94B29-5FD1-3F8E-969F-0C8C53E0225F}"/>
              </a:ext>
            </a:extLst>
          </p:cNvPr>
          <p:cNvSpPr/>
          <p:nvPr/>
        </p:nvSpPr>
        <p:spPr>
          <a:xfrm>
            <a:off x="907132" y="2396638"/>
            <a:ext cx="2003443" cy="542990"/>
          </a:xfrm>
          <a:prstGeom prst="wedgeRectCallout">
            <a:avLst/>
          </a:prstGeom>
          <a:solidFill>
            <a:schemeClr val="bg1"/>
          </a:solidFill>
          <a:ln>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r>
              <a:rPr kumimoji="1" lang="ja-JP" altLang="en-US" sz="1000" dirty="0"/>
              <a:t>建物の情報</a:t>
            </a:r>
            <a:endParaRPr kumimoji="1" lang="en-US" altLang="ja-JP" sz="1000" dirty="0"/>
          </a:p>
          <a:p>
            <a:pPr marL="285750" indent="-285750">
              <a:buFont typeface="Arial" panose="020B0604020202020204" pitchFamily="34" charset="0"/>
              <a:buChar char="•"/>
            </a:pPr>
            <a:r>
              <a:rPr kumimoji="1" lang="ja-JP" altLang="en-US" sz="1000" dirty="0"/>
              <a:t>高さ：</a:t>
            </a:r>
            <a:r>
              <a:rPr kumimoji="1" lang="en-US" altLang="ja-JP" sz="1000" dirty="0"/>
              <a:t>9.26m</a:t>
            </a:r>
          </a:p>
          <a:p>
            <a:pPr marL="285750" indent="-285750">
              <a:buFont typeface="Arial" panose="020B0604020202020204" pitchFamily="34" charset="0"/>
              <a:buChar char="•"/>
            </a:pPr>
            <a:r>
              <a:rPr kumimoji="1" lang="ja-JP" altLang="en-US" sz="1000" dirty="0"/>
              <a:t>幅の平均：</a:t>
            </a:r>
            <a:r>
              <a:rPr kumimoji="1" lang="en-US" altLang="ja-JP" sz="1000" dirty="0"/>
              <a:t>7.80m</a:t>
            </a:r>
          </a:p>
        </p:txBody>
      </p:sp>
      <p:pic>
        <p:nvPicPr>
          <p:cNvPr id="10" name="図 9" descr="アイコン&#10;&#10;自動的に生成された説明">
            <a:extLst>
              <a:ext uri="{FF2B5EF4-FFF2-40B4-BE49-F238E27FC236}">
                <a16:creationId xmlns:a16="http://schemas.microsoft.com/office/drawing/2014/main" id="{87D67C25-31B2-0B0B-13AF-39B4D17EDA5B}"/>
              </a:ext>
            </a:extLst>
          </p:cNvPr>
          <p:cNvPicPr>
            <a:picLocks noChangeAspect="1"/>
          </p:cNvPicPr>
          <p:nvPr/>
        </p:nvPicPr>
        <p:blipFill rotWithShape="1">
          <a:blip r:embed="rId4"/>
          <a:srcRect l="26597" r="28101"/>
          <a:stretch/>
        </p:blipFill>
        <p:spPr>
          <a:xfrm>
            <a:off x="3795837" y="2833928"/>
            <a:ext cx="1364988" cy="1523811"/>
          </a:xfrm>
          <a:prstGeom prst="rect">
            <a:avLst/>
          </a:prstGeom>
        </p:spPr>
      </p:pic>
      <p:pic>
        <p:nvPicPr>
          <p:cNvPr id="11" name="図 10" descr="アイコン&#10;&#10;自動的に生成された説明">
            <a:extLst>
              <a:ext uri="{FF2B5EF4-FFF2-40B4-BE49-F238E27FC236}">
                <a16:creationId xmlns:a16="http://schemas.microsoft.com/office/drawing/2014/main" id="{3E151E3E-B2DD-6B81-A596-F52107B0FBAB}"/>
              </a:ext>
            </a:extLst>
          </p:cNvPr>
          <p:cNvPicPr>
            <a:picLocks noChangeAspect="1"/>
          </p:cNvPicPr>
          <p:nvPr/>
        </p:nvPicPr>
        <p:blipFill rotWithShape="1">
          <a:blip r:embed="rId5"/>
          <a:srcRect l="26597" r="28101"/>
          <a:stretch/>
        </p:blipFill>
        <p:spPr>
          <a:xfrm>
            <a:off x="6575321" y="2838952"/>
            <a:ext cx="1364400" cy="1523155"/>
          </a:xfrm>
          <a:prstGeom prst="rect">
            <a:avLst/>
          </a:prstGeom>
        </p:spPr>
      </p:pic>
      <p:sp>
        <p:nvSpPr>
          <p:cNvPr id="8" name="吹き出し: 四角形 7">
            <a:extLst>
              <a:ext uri="{FF2B5EF4-FFF2-40B4-BE49-F238E27FC236}">
                <a16:creationId xmlns:a16="http://schemas.microsoft.com/office/drawing/2014/main" id="{DA6051F9-0985-5B32-C6C1-A0740C64450D}"/>
              </a:ext>
            </a:extLst>
          </p:cNvPr>
          <p:cNvSpPr/>
          <p:nvPr/>
        </p:nvSpPr>
        <p:spPr>
          <a:xfrm>
            <a:off x="3706299" y="2393982"/>
            <a:ext cx="2003443" cy="542990"/>
          </a:xfrm>
          <a:prstGeom prst="wedgeRectCallout">
            <a:avLst/>
          </a:prstGeom>
          <a:solidFill>
            <a:schemeClr val="bg1"/>
          </a:solidFill>
          <a:ln>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r>
              <a:rPr kumimoji="1" lang="ja-JP" altLang="en-US" sz="1000" dirty="0"/>
              <a:t>建物の情報</a:t>
            </a:r>
            <a:endParaRPr kumimoji="1" lang="en-US" altLang="ja-JP" sz="1000" dirty="0"/>
          </a:p>
          <a:p>
            <a:pPr marL="285750" indent="-285750">
              <a:buFont typeface="Arial" panose="020B0604020202020204" pitchFamily="34" charset="0"/>
              <a:buChar char="•"/>
            </a:pPr>
            <a:r>
              <a:rPr kumimoji="1" lang="ja-JP" altLang="en-US" sz="1000" dirty="0"/>
              <a:t>高さ：</a:t>
            </a:r>
            <a:r>
              <a:rPr kumimoji="1" lang="en-US" altLang="ja-JP" sz="1000" dirty="0"/>
              <a:t>9.16m</a:t>
            </a:r>
          </a:p>
          <a:p>
            <a:pPr marL="285750" indent="-285750">
              <a:buFont typeface="Arial" panose="020B0604020202020204" pitchFamily="34" charset="0"/>
              <a:buChar char="•"/>
            </a:pPr>
            <a:r>
              <a:rPr kumimoji="1" lang="ja-JP" altLang="en-US" sz="1000" dirty="0"/>
              <a:t>幅の平均：</a:t>
            </a:r>
            <a:r>
              <a:rPr kumimoji="1" lang="en-US" altLang="ja-JP" sz="1000" dirty="0"/>
              <a:t>5.69m</a:t>
            </a:r>
          </a:p>
        </p:txBody>
      </p:sp>
      <p:sp>
        <p:nvSpPr>
          <p:cNvPr id="9" name="吹き出し: 四角形 8">
            <a:extLst>
              <a:ext uri="{FF2B5EF4-FFF2-40B4-BE49-F238E27FC236}">
                <a16:creationId xmlns:a16="http://schemas.microsoft.com/office/drawing/2014/main" id="{EA91F07F-8290-65B8-ADF4-6F822EA6E661}"/>
              </a:ext>
            </a:extLst>
          </p:cNvPr>
          <p:cNvSpPr/>
          <p:nvPr/>
        </p:nvSpPr>
        <p:spPr>
          <a:xfrm>
            <a:off x="6488197" y="2402689"/>
            <a:ext cx="2003443" cy="542990"/>
          </a:xfrm>
          <a:prstGeom prst="wedgeRectCallout">
            <a:avLst/>
          </a:prstGeom>
          <a:solidFill>
            <a:schemeClr val="bg1"/>
          </a:solidFill>
          <a:ln>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r>
              <a:rPr kumimoji="1" lang="ja-JP" altLang="en-US" sz="1000" dirty="0"/>
              <a:t>建物の情報</a:t>
            </a:r>
            <a:endParaRPr kumimoji="1" lang="en-US" altLang="ja-JP" sz="1000" dirty="0"/>
          </a:p>
          <a:p>
            <a:pPr marL="285750" indent="-285750">
              <a:buFont typeface="Arial" panose="020B0604020202020204" pitchFamily="34" charset="0"/>
              <a:buChar char="•"/>
            </a:pPr>
            <a:r>
              <a:rPr kumimoji="1" lang="ja-JP" altLang="en-US" sz="1000" dirty="0"/>
              <a:t>高さ：</a:t>
            </a:r>
            <a:r>
              <a:rPr kumimoji="1" lang="en-US" altLang="ja-JP" sz="1000" dirty="0"/>
              <a:t>7.16m</a:t>
            </a:r>
          </a:p>
          <a:p>
            <a:pPr marL="285750" indent="-285750">
              <a:buFont typeface="Arial" panose="020B0604020202020204" pitchFamily="34" charset="0"/>
              <a:buChar char="•"/>
            </a:pPr>
            <a:r>
              <a:rPr kumimoji="1" lang="ja-JP" altLang="en-US" sz="1000" dirty="0"/>
              <a:t>幅の平均：</a:t>
            </a:r>
            <a:r>
              <a:rPr kumimoji="1" lang="en-US" altLang="ja-JP" sz="1000" dirty="0"/>
              <a:t>6.93m</a:t>
            </a:r>
          </a:p>
        </p:txBody>
      </p:sp>
      <p:sp>
        <p:nvSpPr>
          <p:cNvPr id="12" name="テキスト ボックス 11">
            <a:extLst>
              <a:ext uri="{FF2B5EF4-FFF2-40B4-BE49-F238E27FC236}">
                <a16:creationId xmlns:a16="http://schemas.microsoft.com/office/drawing/2014/main" id="{F3DE5224-1B96-599A-3252-8EF1D71363D2}"/>
              </a:ext>
            </a:extLst>
          </p:cNvPr>
          <p:cNvSpPr txBox="1"/>
          <p:nvPr/>
        </p:nvSpPr>
        <p:spPr>
          <a:xfrm>
            <a:off x="1169708" y="4392786"/>
            <a:ext cx="1058277" cy="400110"/>
          </a:xfrm>
          <a:prstGeom prst="rect">
            <a:avLst/>
          </a:prstGeom>
          <a:noFill/>
        </p:spPr>
        <p:txBody>
          <a:bodyPr wrap="square" rtlCol="0">
            <a:spAutoFit/>
          </a:bodyPr>
          <a:lstStyle/>
          <a:p>
            <a:r>
              <a:rPr kumimoji="1" lang="ja-JP" altLang="en-US" sz="1000" dirty="0"/>
              <a:t>フロアの数：</a:t>
            </a:r>
            <a:r>
              <a:rPr kumimoji="1" lang="en-US" altLang="ja-JP" sz="1000" dirty="0"/>
              <a:t>3</a:t>
            </a:r>
          </a:p>
          <a:p>
            <a:r>
              <a:rPr kumimoji="1" lang="ja-JP" altLang="en-US" sz="1000" dirty="0"/>
              <a:t>窓の数：</a:t>
            </a:r>
            <a:r>
              <a:rPr kumimoji="1" lang="en-US" altLang="ja-JP" sz="1000" dirty="0"/>
              <a:t>2</a:t>
            </a:r>
          </a:p>
        </p:txBody>
      </p:sp>
      <p:sp>
        <p:nvSpPr>
          <p:cNvPr id="13" name="テキスト ボックス 12">
            <a:extLst>
              <a:ext uri="{FF2B5EF4-FFF2-40B4-BE49-F238E27FC236}">
                <a16:creationId xmlns:a16="http://schemas.microsoft.com/office/drawing/2014/main" id="{1D49F9D5-FA72-D181-59C2-43A9B394ECE0}"/>
              </a:ext>
            </a:extLst>
          </p:cNvPr>
          <p:cNvSpPr txBox="1"/>
          <p:nvPr/>
        </p:nvSpPr>
        <p:spPr>
          <a:xfrm>
            <a:off x="3949192" y="4390304"/>
            <a:ext cx="1058277" cy="400110"/>
          </a:xfrm>
          <a:prstGeom prst="rect">
            <a:avLst/>
          </a:prstGeom>
          <a:noFill/>
        </p:spPr>
        <p:txBody>
          <a:bodyPr wrap="square" rtlCol="0">
            <a:spAutoFit/>
          </a:bodyPr>
          <a:lstStyle/>
          <a:p>
            <a:r>
              <a:rPr kumimoji="1" lang="ja-JP" altLang="en-US" sz="1000" dirty="0"/>
              <a:t>フロアの数：</a:t>
            </a:r>
            <a:r>
              <a:rPr kumimoji="1" lang="en-US" altLang="ja-JP" sz="1000" dirty="0"/>
              <a:t>3</a:t>
            </a:r>
          </a:p>
          <a:p>
            <a:r>
              <a:rPr kumimoji="1" lang="ja-JP" altLang="en-US" sz="1000" dirty="0"/>
              <a:t>窓の数：</a:t>
            </a:r>
            <a:r>
              <a:rPr kumimoji="1" lang="en-US" altLang="ja-JP" sz="1000" dirty="0"/>
              <a:t>1</a:t>
            </a:r>
          </a:p>
        </p:txBody>
      </p:sp>
      <p:sp>
        <p:nvSpPr>
          <p:cNvPr id="14" name="テキスト ボックス 13">
            <a:extLst>
              <a:ext uri="{FF2B5EF4-FFF2-40B4-BE49-F238E27FC236}">
                <a16:creationId xmlns:a16="http://schemas.microsoft.com/office/drawing/2014/main" id="{875D05B4-DF1C-6409-D0D6-A3F0BD058C70}"/>
              </a:ext>
            </a:extLst>
          </p:cNvPr>
          <p:cNvSpPr txBox="1"/>
          <p:nvPr/>
        </p:nvSpPr>
        <p:spPr>
          <a:xfrm>
            <a:off x="6689296" y="4386079"/>
            <a:ext cx="1136450" cy="400110"/>
          </a:xfrm>
          <a:prstGeom prst="rect">
            <a:avLst/>
          </a:prstGeom>
          <a:noFill/>
        </p:spPr>
        <p:txBody>
          <a:bodyPr wrap="square" rtlCol="0">
            <a:spAutoFit/>
          </a:bodyPr>
          <a:lstStyle/>
          <a:p>
            <a:r>
              <a:rPr kumimoji="1" lang="ja-JP" altLang="en-US" sz="1000" dirty="0"/>
              <a:t>フロアの数：</a:t>
            </a:r>
            <a:r>
              <a:rPr kumimoji="1" lang="en-US" altLang="ja-JP" sz="1000" dirty="0"/>
              <a:t>2</a:t>
            </a:r>
          </a:p>
          <a:p>
            <a:r>
              <a:rPr kumimoji="1" lang="ja-JP" altLang="en-US" sz="1000" dirty="0"/>
              <a:t>窓の数：</a:t>
            </a:r>
            <a:r>
              <a:rPr kumimoji="1" lang="en-US" altLang="ja-JP" sz="1000" dirty="0"/>
              <a:t>2</a:t>
            </a:r>
          </a:p>
        </p:txBody>
      </p:sp>
    </p:spTree>
    <p:extLst>
      <p:ext uri="{BB962C8B-B14F-4D97-AF65-F5344CB8AC3E}">
        <p14:creationId xmlns:p14="http://schemas.microsoft.com/office/powerpoint/2010/main" val="120864311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図 19" descr="グラフィカル ユーザー インターフェイス&#10;&#10;自動的に生成された説明">
            <a:extLst>
              <a:ext uri="{FF2B5EF4-FFF2-40B4-BE49-F238E27FC236}">
                <a16:creationId xmlns:a16="http://schemas.microsoft.com/office/drawing/2014/main" id="{7C6DB567-4D03-35C8-5C8E-115054AF9C3B}"/>
              </a:ext>
            </a:extLst>
          </p:cNvPr>
          <p:cNvPicPr>
            <a:picLocks noChangeAspect="1"/>
          </p:cNvPicPr>
          <p:nvPr/>
        </p:nvPicPr>
        <p:blipFill>
          <a:blip r:embed="rId3"/>
          <a:stretch>
            <a:fillRect/>
          </a:stretch>
        </p:blipFill>
        <p:spPr>
          <a:xfrm>
            <a:off x="4098985" y="2203483"/>
            <a:ext cx="4874998" cy="2465428"/>
          </a:xfrm>
          <a:prstGeom prst="rect">
            <a:avLst/>
          </a:prstGeom>
        </p:spPr>
      </p:pic>
      <p:pic>
        <p:nvPicPr>
          <p:cNvPr id="3" name="図 2" descr="グラフィカル ユーザー インターフェイス&#10;&#10;自動的に生成された説明">
            <a:extLst>
              <a:ext uri="{FF2B5EF4-FFF2-40B4-BE49-F238E27FC236}">
                <a16:creationId xmlns:a16="http://schemas.microsoft.com/office/drawing/2014/main" id="{BE3F777A-402C-7800-95A8-8CB90BC8C356}"/>
              </a:ext>
            </a:extLst>
          </p:cNvPr>
          <p:cNvPicPr>
            <a:picLocks noChangeAspect="1"/>
          </p:cNvPicPr>
          <p:nvPr/>
        </p:nvPicPr>
        <p:blipFill>
          <a:blip r:embed="rId4"/>
          <a:stretch>
            <a:fillRect/>
          </a:stretch>
        </p:blipFill>
        <p:spPr>
          <a:xfrm>
            <a:off x="168886" y="728350"/>
            <a:ext cx="4874995" cy="2465427"/>
          </a:xfrm>
          <a:prstGeom prst="rect">
            <a:avLst/>
          </a:prstGeom>
        </p:spPr>
      </p:pic>
      <p:sp>
        <p:nvSpPr>
          <p:cNvPr id="2" name="タイトル 1">
            <a:extLst>
              <a:ext uri="{FF2B5EF4-FFF2-40B4-BE49-F238E27FC236}">
                <a16:creationId xmlns:a16="http://schemas.microsoft.com/office/drawing/2014/main" id="{46E99C1E-D403-0E1C-C749-D72F954D7AAF}"/>
              </a:ext>
            </a:extLst>
          </p:cNvPr>
          <p:cNvSpPr>
            <a:spLocks noGrp="1"/>
          </p:cNvSpPr>
          <p:nvPr>
            <p:ph type="title"/>
          </p:nvPr>
        </p:nvSpPr>
        <p:spPr/>
        <p:txBody>
          <a:bodyPr/>
          <a:lstStyle/>
          <a:p>
            <a:r>
              <a:rPr kumimoji="1" lang="ja-JP" altLang="en-US" dirty="0"/>
              <a:t>ファサード共通化手順（高さ</a:t>
            </a:r>
            <a:r>
              <a:rPr kumimoji="1" lang="en-US" altLang="ja-JP" dirty="0"/>
              <a:t>+</a:t>
            </a:r>
            <a:r>
              <a:rPr kumimoji="1" lang="ja-JP" altLang="en-US" dirty="0"/>
              <a:t>幅の平均）</a:t>
            </a:r>
          </a:p>
        </p:txBody>
      </p:sp>
      <p:sp>
        <p:nvSpPr>
          <p:cNvPr id="12" name="テキスト ボックス 11">
            <a:extLst>
              <a:ext uri="{FF2B5EF4-FFF2-40B4-BE49-F238E27FC236}">
                <a16:creationId xmlns:a16="http://schemas.microsoft.com/office/drawing/2014/main" id="{EDFBA0A1-D380-F090-8663-9A832F20FF96}"/>
              </a:ext>
            </a:extLst>
          </p:cNvPr>
          <p:cNvSpPr txBox="1"/>
          <p:nvPr/>
        </p:nvSpPr>
        <p:spPr>
          <a:xfrm>
            <a:off x="5740098" y="4668911"/>
            <a:ext cx="1592772" cy="215444"/>
          </a:xfrm>
          <a:prstGeom prst="rect">
            <a:avLst/>
          </a:prstGeom>
          <a:noFill/>
        </p:spPr>
        <p:txBody>
          <a:bodyPr wrap="square" rtlCol="0">
            <a:spAutoFit/>
          </a:bodyPr>
          <a:lstStyle/>
          <a:p>
            <a:r>
              <a:rPr kumimoji="1" lang="ja-JP" altLang="en-US" sz="800" dirty="0"/>
              <a:t>共通化あり（高さ</a:t>
            </a:r>
            <a:r>
              <a:rPr kumimoji="1" lang="en-US" altLang="ja-JP" sz="800" dirty="0"/>
              <a:t>+</a:t>
            </a:r>
            <a:r>
              <a:rPr kumimoji="1" lang="ja-JP" altLang="en-US" sz="800" dirty="0"/>
              <a:t>幅の平均）</a:t>
            </a:r>
          </a:p>
        </p:txBody>
      </p:sp>
      <p:sp>
        <p:nvSpPr>
          <p:cNvPr id="4" name="テキスト ボックス 3">
            <a:extLst>
              <a:ext uri="{FF2B5EF4-FFF2-40B4-BE49-F238E27FC236}">
                <a16:creationId xmlns:a16="http://schemas.microsoft.com/office/drawing/2014/main" id="{B65125FA-1EED-B515-E10B-3BE958B2D967}"/>
              </a:ext>
            </a:extLst>
          </p:cNvPr>
          <p:cNvSpPr txBox="1"/>
          <p:nvPr/>
        </p:nvSpPr>
        <p:spPr>
          <a:xfrm>
            <a:off x="2257236" y="3187096"/>
            <a:ext cx="698298" cy="215444"/>
          </a:xfrm>
          <a:prstGeom prst="rect">
            <a:avLst/>
          </a:prstGeom>
          <a:noFill/>
        </p:spPr>
        <p:txBody>
          <a:bodyPr wrap="square" rtlCol="0">
            <a:spAutoFit/>
          </a:bodyPr>
          <a:lstStyle/>
          <a:p>
            <a:r>
              <a:rPr kumimoji="1" lang="ja-JP" altLang="en-US" sz="800" dirty="0"/>
              <a:t>共通化なし</a:t>
            </a:r>
          </a:p>
        </p:txBody>
      </p:sp>
    </p:spTree>
    <p:extLst>
      <p:ext uri="{BB962C8B-B14F-4D97-AF65-F5344CB8AC3E}">
        <p14:creationId xmlns:p14="http://schemas.microsoft.com/office/powerpoint/2010/main" val="63635310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図 19" descr="グラフィカル ユーザー インターフェイス&#10;&#10;自動的に生成された説明">
            <a:extLst>
              <a:ext uri="{FF2B5EF4-FFF2-40B4-BE49-F238E27FC236}">
                <a16:creationId xmlns:a16="http://schemas.microsoft.com/office/drawing/2014/main" id="{7C6DB567-4D03-35C8-5C8E-115054AF9C3B}"/>
              </a:ext>
            </a:extLst>
          </p:cNvPr>
          <p:cNvPicPr>
            <a:picLocks noChangeAspect="1"/>
          </p:cNvPicPr>
          <p:nvPr/>
        </p:nvPicPr>
        <p:blipFill>
          <a:blip r:embed="rId3"/>
          <a:stretch>
            <a:fillRect/>
          </a:stretch>
        </p:blipFill>
        <p:spPr>
          <a:xfrm>
            <a:off x="4098985" y="2203483"/>
            <a:ext cx="4874998" cy="2465428"/>
          </a:xfrm>
          <a:prstGeom prst="rect">
            <a:avLst/>
          </a:prstGeom>
        </p:spPr>
      </p:pic>
      <p:pic>
        <p:nvPicPr>
          <p:cNvPr id="3" name="図 2" descr="グラフィカル ユーザー インターフェイス&#10;&#10;自動的に生成された説明">
            <a:extLst>
              <a:ext uri="{FF2B5EF4-FFF2-40B4-BE49-F238E27FC236}">
                <a16:creationId xmlns:a16="http://schemas.microsoft.com/office/drawing/2014/main" id="{16F9FDF1-A84B-A16C-B41D-1EFE15C8B03A}"/>
              </a:ext>
            </a:extLst>
          </p:cNvPr>
          <p:cNvPicPr>
            <a:picLocks noChangeAspect="1"/>
          </p:cNvPicPr>
          <p:nvPr/>
        </p:nvPicPr>
        <p:blipFill>
          <a:blip r:embed="rId4"/>
          <a:stretch>
            <a:fillRect/>
          </a:stretch>
        </p:blipFill>
        <p:spPr>
          <a:xfrm>
            <a:off x="168886" y="728350"/>
            <a:ext cx="4874995" cy="2465427"/>
          </a:xfrm>
          <a:prstGeom prst="rect">
            <a:avLst/>
          </a:prstGeom>
        </p:spPr>
      </p:pic>
      <p:sp>
        <p:nvSpPr>
          <p:cNvPr id="2" name="タイトル 1">
            <a:extLst>
              <a:ext uri="{FF2B5EF4-FFF2-40B4-BE49-F238E27FC236}">
                <a16:creationId xmlns:a16="http://schemas.microsoft.com/office/drawing/2014/main" id="{46E99C1E-D403-0E1C-C749-D72F954D7AAF}"/>
              </a:ext>
            </a:extLst>
          </p:cNvPr>
          <p:cNvSpPr>
            <a:spLocks noGrp="1"/>
          </p:cNvSpPr>
          <p:nvPr>
            <p:ph type="title"/>
          </p:nvPr>
        </p:nvSpPr>
        <p:spPr/>
        <p:txBody>
          <a:bodyPr/>
          <a:lstStyle/>
          <a:p>
            <a:r>
              <a:rPr kumimoji="1" lang="ja-JP" altLang="en-US" dirty="0"/>
              <a:t>ファサード共通化手順（高さ</a:t>
            </a:r>
            <a:r>
              <a:rPr kumimoji="1" lang="en-US" altLang="ja-JP" dirty="0"/>
              <a:t>+</a:t>
            </a:r>
            <a:r>
              <a:rPr kumimoji="1" lang="ja-JP" altLang="en-US" dirty="0"/>
              <a:t>幅の平均）</a:t>
            </a:r>
          </a:p>
        </p:txBody>
      </p:sp>
      <p:sp>
        <p:nvSpPr>
          <p:cNvPr id="4" name="正方形/長方形 3">
            <a:extLst>
              <a:ext uri="{FF2B5EF4-FFF2-40B4-BE49-F238E27FC236}">
                <a16:creationId xmlns:a16="http://schemas.microsoft.com/office/drawing/2014/main" id="{2158A8D1-DF44-E851-588C-94F2075D21F9}"/>
              </a:ext>
            </a:extLst>
          </p:cNvPr>
          <p:cNvSpPr/>
          <p:nvPr/>
        </p:nvSpPr>
        <p:spPr>
          <a:xfrm>
            <a:off x="639639" y="1711389"/>
            <a:ext cx="471881" cy="625188"/>
          </a:xfrm>
          <a:prstGeom prst="rect">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17" name="正方形/長方形 16">
            <a:extLst>
              <a:ext uri="{FF2B5EF4-FFF2-40B4-BE49-F238E27FC236}">
                <a16:creationId xmlns:a16="http://schemas.microsoft.com/office/drawing/2014/main" id="{E31CDF9E-8269-7A31-5F1E-7A5A4DA6B7B5}"/>
              </a:ext>
            </a:extLst>
          </p:cNvPr>
          <p:cNvSpPr/>
          <p:nvPr/>
        </p:nvSpPr>
        <p:spPr>
          <a:xfrm>
            <a:off x="4352468" y="1711389"/>
            <a:ext cx="321288" cy="625188"/>
          </a:xfrm>
          <a:prstGeom prst="rect">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18" name="正方形/長方形 17">
            <a:extLst>
              <a:ext uri="{FF2B5EF4-FFF2-40B4-BE49-F238E27FC236}">
                <a16:creationId xmlns:a16="http://schemas.microsoft.com/office/drawing/2014/main" id="{15385C7C-103F-1790-69F2-9F22CC1705EE}"/>
              </a:ext>
            </a:extLst>
          </p:cNvPr>
          <p:cNvSpPr/>
          <p:nvPr/>
        </p:nvSpPr>
        <p:spPr>
          <a:xfrm>
            <a:off x="293857" y="1704708"/>
            <a:ext cx="321288" cy="625188"/>
          </a:xfrm>
          <a:prstGeom prst="rect">
            <a:avLst/>
          </a:prstGeom>
          <a:noFill/>
          <a:ln>
            <a:solidFill>
              <a:srgbClr val="00B0F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71C048CF-BB1D-8F73-D72B-792BC2493423}"/>
              </a:ext>
            </a:extLst>
          </p:cNvPr>
          <p:cNvSpPr/>
          <p:nvPr/>
        </p:nvSpPr>
        <p:spPr>
          <a:xfrm>
            <a:off x="1133625" y="1711389"/>
            <a:ext cx="281554" cy="625188"/>
          </a:xfrm>
          <a:prstGeom prst="rect">
            <a:avLst/>
          </a:prstGeom>
          <a:noFill/>
          <a:ln>
            <a:solidFill>
              <a:srgbClr val="00B0F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21" name="正方形/長方形 20">
            <a:extLst>
              <a:ext uri="{FF2B5EF4-FFF2-40B4-BE49-F238E27FC236}">
                <a16:creationId xmlns:a16="http://schemas.microsoft.com/office/drawing/2014/main" id="{C403AC67-BB46-7193-4EA9-2401C4DEECEB}"/>
              </a:ext>
            </a:extLst>
          </p:cNvPr>
          <p:cNvSpPr/>
          <p:nvPr/>
        </p:nvSpPr>
        <p:spPr>
          <a:xfrm>
            <a:off x="2061311" y="1711389"/>
            <a:ext cx="321288" cy="625188"/>
          </a:xfrm>
          <a:prstGeom prst="rect">
            <a:avLst/>
          </a:prstGeom>
          <a:noFill/>
          <a:ln>
            <a:solidFill>
              <a:srgbClr val="00B0F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2" name="正方形/長方形 21">
            <a:extLst>
              <a:ext uri="{FF2B5EF4-FFF2-40B4-BE49-F238E27FC236}">
                <a16:creationId xmlns:a16="http://schemas.microsoft.com/office/drawing/2014/main" id="{AD45767B-D6B4-C61C-444A-EBB3165B8450}"/>
              </a:ext>
            </a:extLst>
          </p:cNvPr>
          <p:cNvSpPr/>
          <p:nvPr/>
        </p:nvSpPr>
        <p:spPr>
          <a:xfrm>
            <a:off x="4696969" y="1704708"/>
            <a:ext cx="321288" cy="625188"/>
          </a:xfrm>
          <a:prstGeom prst="rect">
            <a:avLst/>
          </a:prstGeom>
          <a:noFill/>
          <a:ln>
            <a:solidFill>
              <a:srgbClr val="00B0F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BBB9782C-C959-33A8-AD8E-A956090C1D54}"/>
              </a:ext>
            </a:extLst>
          </p:cNvPr>
          <p:cNvSpPr/>
          <p:nvPr/>
        </p:nvSpPr>
        <p:spPr>
          <a:xfrm>
            <a:off x="1437171" y="1711389"/>
            <a:ext cx="602148" cy="625188"/>
          </a:xfrm>
          <a:prstGeom prst="rect">
            <a:avLst/>
          </a:prstGeom>
          <a:noFill/>
          <a:ln>
            <a:solidFill>
              <a:schemeClr val="accent3">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4" name="正方形/長方形 23">
            <a:extLst>
              <a:ext uri="{FF2B5EF4-FFF2-40B4-BE49-F238E27FC236}">
                <a16:creationId xmlns:a16="http://schemas.microsoft.com/office/drawing/2014/main" id="{852B01DA-96FB-71BD-01EC-3FD8B200F3C1}"/>
              </a:ext>
            </a:extLst>
          </p:cNvPr>
          <p:cNvSpPr/>
          <p:nvPr/>
        </p:nvSpPr>
        <p:spPr>
          <a:xfrm>
            <a:off x="2405812" y="1711389"/>
            <a:ext cx="321288" cy="625188"/>
          </a:xfrm>
          <a:prstGeom prst="rect">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25" name="正方形/長方形 24">
            <a:extLst>
              <a:ext uri="{FF2B5EF4-FFF2-40B4-BE49-F238E27FC236}">
                <a16:creationId xmlns:a16="http://schemas.microsoft.com/office/drawing/2014/main" id="{0CBFA556-17AF-F977-BA78-ED78F1B0847A}"/>
              </a:ext>
            </a:extLst>
          </p:cNvPr>
          <p:cNvSpPr/>
          <p:nvPr/>
        </p:nvSpPr>
        <p:spPr>
          <a:xfrm>
            <a:off x="2750708" y="1705054"/>
            <a:ext cx="1576136" cy="625188"/>
          </a:xfrm>
          <a:prstGeom prst="rect">
            <a:avLst/>
          </a:prstGeom>
          <a:noFill/>
          <a:ln>
            <a:solidFill>
              <a:schemeClr val="accent3">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7" name="テキスト ボックス 36">
            <a:extLst>
              <a:ext uri="{FF2B5EF4-FFF2-40B4-BE49-F238E27FC236}">
                <a16:creationId xmlns:a16="http://schemas.microsoft.com/office/drawing/2014/main" id="{702F4B42-6A60-C469-27B9-AE47F61D2E64}"/>
              </a:ext>
            </a:extLst>
          </p:cNvPr>
          <p:cNvSpPr txBox="1"/>
          <p:nvPr/>
        </p:nvSpPr>
        <p:spPr>
          <a:xfrm>
            <a:off x="2257236" y="3187096"/>
            <a:ext cx="698298" cy="215444"/>
          </a:xfrm>
          <a:prstGeom prst="rect">
            <a:avLst/>
          </a:prstGeom>
          <a:noFill/>
        </p:spPr>
        <p:txBody>
          <a:bodyPr wrap="square" rtlCol="0">
            <a:spAutoFit/>
          </a:bodyPr>
          <a:lstStyle/>
          <a:p>
            <a:r>
              <a:rPr kumimoji="1" lang="ja-JP" altLang="en-US" sz="800" dirty="0"/>
              <a:t>共通化なし</a:t>
            </a:r>
          </a:p>
        </p:txBody>
      </p:sp>
      <p:sp>
        <p:nvSpPr>
          <p:cNvPr id="5" name="テキスト ボックス 4">
            <a:extLst>
              <a:ext uri="{FF2B5EF4-FFF2-40B4-BE49-F238E27FC236}">
                <a16:creationId xmlns:a16="http://schemas.microsoft.com/office/drawing/2014/main" id="{AD236F61-25B4-02A7-F8CA-9B864D19C63D}"/>
              </a:ext>
            </a:extLst>
          </p:cNvPr>
          <p:cNvSpPr txBox="1"/>
          <p:nvPr/>
        </p:nvSpPr>
        <p:spPr>
          <a:xfrm>
            <a:off x="5740098" y="4668911"/>
            <a:ext cx="1592772" cy="215444"/>
          </a:xfrm>
          <a:prstGeom prst="rect">
            <a:avLst/>
          </a:prstGeom>
          <a:noFill/>
        </p:spPr>
        <p:txBody>
          <a:bodyPr wrap="square" rtlCol="0">
            <a:spAutoFit/>
          </a:bodyPr>
          <a:lstStyle/>
          <a:p>
            <a:r>
              <a:rPr kumimoji="1" lang="ja-JP" altLang="en-US" sz="800" dirty="0"/>
              <a:t>共通化あり（高さ</a:t>
            </a:r>
            <a:r>
              <a:rPr kumimoji="1" lang="en-US" altLang="ja-JP" sz="800" dirty="0"/>
              <a:t>+</a:t>
            </a:r>
            <a:r>
              <a:rPr kumimoji="1" lang="ja-JP" altLang="en-US" sz="800" dirty="0"/>
              <a:t>幅の平均）</a:t>
            </a:r>
          </a:p>
        </p:txBody>
      </p:sp>
    </p:spTree>
    <p:extLst>
      <p:ext uri="{BB962C8B-B14F-4D97-AF65-F5344CB8AC3E}">
        <p14:creationId xmlns:p14="http://schemas.microsoft.com/office/powerpoint/2010/main" val="53863755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グラフィカル ユーザー インターフェイス&#10;&#10;自動的に生成された説明">
            <a:extLst>
              <a:ext uri="{FF2B5EF4-FFF2-40B4-BE49-F238E27FC236}">
                <a16:creationId xmlns:a16="http://schemas.microsoft.com/office/drawing/2014/main" id="{2B1A2CC3-0C53-1B44-02BD-DEE52FFB810A}"/>
              </a:ext>
            </a:extLst>
          </p:cNvPr>
          <p:cNvPicPr>
            <a:picLocks noChangeAspect="1"/>
          </p:cNvPicPr>
          <p:nvPr/>
        </p:nvPicPr>
        <p:blipFill>
          <a:blip r:embed="rId3"/>
          <a:stretch>
            <a:fillRect/>
          </a:stretch>
        </p:blipFill>
        <p:spPr>
          <a:xfrm>
            <a:off x="4098985" y="2203483"/>
            <a:ext cx="4874998" cy="2465428"/>
          </a:xfrm>
          <a:prstGeom prst="rect">
            <a:avLst/>
          </a:prstGeom>
        </p:spPr>
      </p:pic>
      <p:sp>
        <p:nvSpPr>
          <p:cNvPr id="2" name="タイトル 1">
            <a:extLst>
              <a:ext uri="{FF2B5EF4-FFF2-40B4-BE49-F238E27FC236}">
                <a16:creationId xmlns:a16="http://schemas.microsoft.com/office/drawing/2014/main" id="{46E99C1E-D403-0E1C-C749-D72F954D7AAF}"/>
              </a:ext>
            </a:extLst>
          </p:cNvPr>
          <p:cNvSpPr>
            <a:spLocks noGrp="1"/>
          </p:cNvSpPr>
          <p:nvPr>
            <p:ph type="title"/>
          </p:nvPr>
        </p:nvSpPr>
        <p:spPr/>
        <p:txBody>
          <a:bodyPr/>
          <a:lstStyle/>
          <a:p>
            <a:r>
              <a:rPr kumimoji="1" lang="ja-JP" altLang="en-US" dirty="0"/>
              <a:t>ファサード共通化手順（高さ</a:t>
            </a:r>
            <a:r>
              <a:rPr kumimoji="1" lang="en-US" altLang="ja-JP" dirty="0"/>
              <a:t>+</a:t>
            </a:r>
            <a:r>
              <a:rPr kumimoji="1" lang="ja-JP" altLang="en-US" dirty="0"/>
              <a:t>幅の平均）</a:t>
            </a:r>
          </a:p>
        </p:txBody>
      </p:sp>
      <p:pic>
        <p:nvPicPr>
          <p:cNvPr id="3" name="図 2" descr="グラフィカル ユーザー インターフェイス&#10;&#10;自動的に生成された説明">
            <a:extLst>
              <a:ext uri="{FF2B5EF4-FFF2-40B4-BE49-F238E27FC236}">
                <a16:creationId xmlns:a16="http://schemas.microsoft.com/office/drawing/2014/main" id="{D00CF720-AE25-7055-53ED-107638B33056}"/>
              </a:ext>
            </a:extLst>
          </p:cNvPr>
          <p:cNvPicPr>
            <a:picLocks noChangeAspect="1"/>
          </p:cNvPicPr>
          <p:nvPr/>
        </p:nvPicPr>
        <p:blipFill>
          <a:blip r:embed="rId4"/>
          <a:stretch>
            <a:fillRect/>
          </a:stretch>
        </p:blipFill>
        <p:spPr>
          <a:xfrm>
            <a:off x="168886" y="728350"/>
            <a:ext cx="4874995" cy="2465427"/>
          </a:xfrm>
          <a:prstGeom prst="rect">
            <a:avLst/>
          </a:prstGeom>
        </p:spPr>
      </p:pic>
      <p:sp>
        <p:nvSpPr>
          <p:cNvPr id="17" name="正方形/長方形 16">
            <a:extLst>
              <a:ext uri="{FF2B5EF4-FFF2-40B4-BE49-F238E27FC236}">
                <a16:creationId xmlns:a16="http://schemas.microsoft.com/office/drawing/2014/main" id="{B6D96246-1140-787F-EF24-655DFD9D0DA4}"/>
              </a:ext>
            </a:extLst>
          </p:cNvPr>
          <p:cNvSpPr/>
          <p:nvPr/>
        </p:nvSpPr>
        <p:spPr>
          <a:xfrm>
            <a:off x="4352468" y="1711389"/>
            <a:ext cx="321288" cy="625188"/>
          </a:xfrm>
          <a:prstGeom prst="rect">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21" name="正方形/長方形 20">
            <a:extLst>
              <a:ext uri="{FF2B5EF4-FFF2-40B4-BE49-F238E27FC236}">
                <a16:creationId xmlns:a16="http://schemas.microsoft.com/office/drawing/2014/main" id="{167EFB4F-BEC3-9AA4-7EF2-F6559E11A397}"/>
              </a:ext>
            </a:extLst>
          </p:cNvPr>
          <p:cNvSpPr/>
          <p:nvPr/>
        </p:nvSpPr>
        <p:spPr>
          <a:xfrm>
            <a:off x="2061311" y="1711389"/>
            <a:ext cx="321288" cy="625188"/>
          </a:xfrm>
          <a:prstGeom prst="rect">
            <a:avLst/>
          </a:prstGeom>
          <a:noFill/>
          <a:ln>
            <a:solidFill>
              <a:srgbClr val="00B0F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C3274FD0-7882-FD20-A9E5-2361FD68C61A}"/>
              </a:ext>
            </a:extLst>
          </p:cNvPr>
          <p:cNvSpPr/>
          <p:nvPr/>
        </p:nvSpPr>
        <p:spPr>
          <a:xfrm>
            <a:off x="3021728" y="1705054"/>
            <a:ext cx="321289" cy="625188"/>
          </a:xfrm>
          <a:prstGeom prst="rect">
            <a:avLst/>
          </a:prstGeom>
          <a:noFill/>
          <a:ln>
            <a:solidFill>
              <a:schemeClr val="accent3">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1F04FF59-1CA5-B522-B9C9-B9064325D189}"/>
              </a:ext>
            </a:extLst>
          </p:cNvPr>
          <p:cNvSpPr txBox="1"/>
          <p:nvPr/>
        </p:nvSpPr>
        <p:spPr>
          <a:xfrm>
            <a:off x="2257236" y="3187096"/>
            <a:ext cx="698298" cy="215444"/>
          </a:xfrm>
          <a:prstGeom prst="rect">
            <a:avLst/>
          </a:prstGeom>
          <a:noFill/>
        </p:spPr>
        <p:txBody>
          <a:bodyPr wrap="square" rtlCol="0">
            <a:spAutoFit/>
          </a:bodyPr>
          <a:lstStyle/>
          <a:p>
            <a:r>
              <a:rPr kumimoji="1" lang="ja-JP" altLang="en-US" sz="800" dirty="0"/>
              <a:t>共通化なし</a:t>
            </a:r>
          </a:p>
        </p:txBody>
      </p:sp>
      <p:sp>
        <p:nvSpPr>
          <p:cNvPr id="7" name="テキスト ボックス 6">
            <a:extLst>
              <a:ext uri="{FF2B5EF4-FFF2-40B4-BE49-F238E27FC236}">
                <a16:creationId xmlns:a16="http://schemas.microsoft.com/office/drawing/2014/main" id="{F7708E6B-A267-D590-C82B-739D25CA82A6}"/>
              </a:ext>
            </a:extLst>
          </p:cNvPr>
          <p:cNvSpPr txBox="1"/>
          <p:nvPr/>
        </p:nvSpPr>
        <p:spPr>
          <a:xfrm>
            <a:off x="5740098" y="4668911"/>
            <a:ext cx="1592772" cy="215444"/>
          </a:xfrm>
          <a:prstGeom prst="rect">
            <a:avLst/>
          </a:prstGeom>
          <a:noFill/>
        </p:spPr>
        <p:txBody>
          <a:bodyPr wrap="square" rtlCol="0">
            <a:spAutoFit/>
          </a:bodyPr>
          <a:lstStyle/>
          <a:p>
            <a:r>
              <a:rPr kumimoji="1" lang="ja-JP" altLang="en-US" sz="800" dirty="0"/>
              <a:t>共通化あり（高さ</a:t>
            </a:r>
            <a:r>
              <a:rPr kumimoji="1" lang="en-US" altLang="ja-JP" sz="800" dirty="0"/>
              <a:t>+</a:t>
            </a:r>
            <a:r>
              <a:rPr kumimoji="1" lang="ja-JP" altLang="en-US" sz="800" dirty="0"/>
              <a:t>幅の平均）</a:t>
            </a:r>
          </a:p>
        </p:txBody>
      </p:sp>
    </p:spTree>
    <p:extLst>
      <p:ext uri="{BB962C8B-B14F-4D97-AF65-F5344CB8AC3E}">
        <p14:creationId xmlns:p14="http://schemas.microsoft.com/office/powerpoint/2010/main" val="235454261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図 19" descr="グラフィカル ユーザー インターフェイス&#10;&#10;自動的に生成された説明">
            <a:extLst>
              <a:ext uri="{FF2B5EF4-FFF2-40B4-BE49-F238E27FC236}">
                <a16:creationId xmlns:a16="http://schemas.microsoft.com/office/drawing/2014/main" id="{7C6DB567-4D03-35C8-5C8E-115054AF9C3B}"/>
              </a:ext>
            </a:extLst>
          </p:cNvPr>
          <p:cNvPicPr>
            <a:picLocks noChangeAspect="1"/>
          </p:cNvPicPr>
          <p:nvPr/>
        </p:nvPicPr>
        <p:blipFill>
          <a:blip r:embed="rId3"/>
          <a:stretch>
            <a:fillRect/>
          </a:stretch>
        </p:blipFill>
        <p:spPr>
          <a:xfrm>
            <a:off x="4098985" y="2203483"/>
            <a:ext cx="4874998" cy="2465428"/>
          </a:xfrm>
          <a:prstGeom prst="rect">
            <a:avLst/>
          </a:prstGeom>
        </p:spPr>
      </p:pic>
      <p:sp>
        <p:nvSpPr>
          <p:cNvPr id="2" name="タイトル 1">
            <a:extLst>
              <a:ext uri="{FF2B5EF4-FFF2-40B4-BE49-F238E27FC236}">
                <a16:creationId xmlns:a16="http://schemas.microsoft.com/office/drawing/2014/main" id="{46E99C1E-D403-0E1C-C749-D72F954D7AAF}"/>
              </a:ext>
            </a:extLst>
          </p:cNvPr>
          <p:cNvSpPr>
            <a:spLocks noGrp="1"/>
          </p:cNvSpPr>
          <p:nvPr>
            <p:ph type="title"/>
          </p:nvPr>
        </p:nvSpPr>
        <p:spPr/>
        <p:txBody>
          <a:bodyPr/>
          <a:lstStyle/>
          <a:p>
            <a:r>
              <a:rPr kumimoji="1" lang="ja-JP" altLang="en-US" dirty="0"/>
              <a:t>ファサード共通化手順（高さ</a:t>
            </a:r>
            <a:r>
              <a:rPr kumimoji="1" lang="en-US" altLang="ja-JP" dirty="0"/>
              <a:t>+</a:t>
            </a:r>
            <a:r>
              <a:rPr kumimoji="1" lang="ja-JP" altLang="en-US" dirty="0"/>
              <a:t>幅の平均）</a:t>
            </a:r>
          </a:p>
        </p:txBody>
      </p:sp>
      <p:sp>
        <p:nvSpPr>
          <p:cNvPr id="27" name="正方形/長方形 26">
            <a:extLst>
              <a:ext uri="{FF2B5EF4-FFF2-40B4-BE49-F238E27FC236}">
                <a16:creationId xmlns:a16="http://schemas.microsoft.com/office/drawing/2014/main" id="{0F28C941-17FC-2434-3F1D-A4E6603BD9C5}"/>
              </a:ext>
            </a:extLst>
          </p:cNvPr>
          <p:cNvSpPr/>
          <p:nvPr/>
        </p:nvSpPr>
        <p:spPr>
          <a:xfrm>
            <a:off x="4226218" y="3193777"/>
            <a:ext cx="321288" cy="625188"/>
          </a:xfrm>
          <a:prstGeom prst="rect">
            <a:avLst/>
          </a:prstGeom>
          <a:noFill/>
          <a:ln>
            <a:solidFill>
              <a:srgbClr val="00B0F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B4A81BCA-7B4B-136B-5E87-C78615FC244F}"/>
              </a:ext>
            </a:extLst>
          </p:cNvPr>
          <p:cNvSpPr/>
          <p:nvPr/>
        </p:nvSpPr>
        <p:spPr>
          <a:xfrm>
            <a:off x="5065986" y="3193777"/>
            <a:ext cx="281554" cy="625188"/>
          </a:xfrm>
          <a:prstGeom prst="rect">
            <a:avLst/>
          </a:prstGeom>
          <a:noFill/>
          <a:ln>
            <a:solidFill>
              <a:srgbClr val="00B0F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29" name="正方形/長方形 28">
            <a:extLst>
              <a:ext uri="{FF2B5EF4-FFF2-40B4-BE49-F238E27FC236}">
                <a16:creationId xmlns:a16="http://schemas.microsoft.com/office/drawing/2014/main" id="{CD2E86B8-526D-7012-48FA-8C0D83BDB1B3}"/>
              </a:ext>
            </a:extLst>
          </p:cNvPr>
          <p:cNvSpPr/>
          <p:nvPr/>
        </p:nvSpPr>
        <p:spPr>
          <a:xfrm>
            <a:off x="6000517" y="3199085"/>
            <a:ext cx="321288" cy="625188"/>
          </a:xfrm>
          <a:prstGeom prst="rect">
            <a:avLst/>
          </a:prstGeom>
          <a:noFill/>
          <a:ln>
            <a:solidFill>
              <a:srgbClr val="00B0F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0" name="正方形/長方形 29">
            <a:extLst>
              <a:ext uri="{FF2B5EF4-FFF2-40B4-BE49-F238E27FC236}">
                <a16:creationId xmlns:a16="http://schemas.microsoft.com/office/drawing/2014/main" id="{959AC284-BC8E-2E36-98A7-1503202B065E}"/>
              </a:ext>
            </a:extLst>
          </p:cNvPr>
          <p:cNvSpPr/>
          <p:nvPr/>
        </p:nvSpPr>
        <p:spPr>
          <a:xfrm>
            <a:off x="8629330" y="3201960"/>
            <a:ext cx="321288" cy="625188"/>
          </a:xfrm>
          <a:prstGeom prst="rect">
            <a:avLst/>
          </a:prstGeom>
          <a:noFill/>
          <a:ln>
            <a:solidFill>
              <a:srgbClr val="00B0F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1" name="正方形/長方形 30">
            <a:extLst>
              <a:ext uri="{FF2B5EF4-FFF2-40B4-BE49-F238E27FC236}">
                <a16:creationId xmlns:a16="http://schemas.microsoft.com/office/drawing/2014/main" id="{494BD29C-90CD-5DAC-0082-4139B7A32D32}"/>
              </a:ext>
            </a:extLst>
          </p:cNvPr>
          <p:cNvSpPr/>
          <p:nvPr/>
        </p:nvSpPr>
        <p:spPr>
          <a:xfrm>
            <a:off x="4572000" y="3193777"/>
            <a:ext cx="471881" cy="625188"/>
          </a:xfrm>
          <a:prstGeom prst="rect">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32" name="正方形/長方形 31">
            <a:extLst>
              <a:ext uri="{FF2B5EF4-FFF2-40B4-BE49-F238E27FC236}">
                <a16:creationId xmlns:a16="http://schemas.microsoft.com/office/drawing/2014/main" id="{9C8F6B7F-17CA-42DB-8AEC-9EFC1184C36B}"/>
              </a:ext>
            </a:extLst>
          </p:cNvPr>
          <p:cNvSpPr/>
          <p:nvPr/>
        </p:nvSpPr>
        <p:spPr>
          <a:xfrm>
            <a:off x="6352478" y="3201960"/>
            <a:ext cx="331649" cy="628995"/>
          </a:xfrm>
          <a:prstGeom prst="rect">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33" name="正方形/長方形 32">
            <a:extLst>
              <a:ext uri="{FF2B5EF4-FFF2-40B4-BE49-F238E27FC236}">
                <a16:creationId xmlns:a16="http://schemas.microsoft.com/office/drawing/2014/main" id="{DFA2B0FB-A236-01E8-6AD9-5675F5277904}"/>
              </a:ext>
            </a:extLst>
          </p:cNvPr>
          <p:cNvSpPr/>
          <p:nvPr/>
        </p:nvSpPr>
        <p:spPr>
          <a:xfrm>
            <a:off x="8287422" y="3208641"/>
            <a:ext cx="321288" cy="625188"/>
          </a:xfrm>
          <a:prstGeom prst="rect">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34" name="正方形/長方形 33">
            <a:extLst>
              <a:ext uri="{FF2B5EF4-FFF2-40B4-BE49-F238E27FC236}">
                <a16:creationId xmlns:a16="http://schemas.microsoft.com/office/drawing/2014/main" id="{0B456CF9-BAAA-8E4C-BB40-7BC65D6C729C}"/>
              </a:ext>
            </a:extLst>
          </p:cNvPr>
          <p:cNvSpPr/>
          <p:nvPr/>
        </p:nvSpPr>
        <p:spPr>
          <a:xfrm>
            <a:off x="5368160" y="3198088"/>
            <a:ext cx="615458" cy="625188"/>
          </a:xfrm>
          <a:prstGeom prst="rect">
            <a:avLst/>
          </a:prstGeom>
          <a:noFill/>
          <a:ln>
            <a:solidFill>
              <a:schemeClr val="accent3">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5" name="正方形/長方形 34">
            <a:extLst>
              <a:ext uri="{FF2B5EF4-FFF2-40B4-BE49-F238E27FC236}">
                <a16:creationId xmlns:a16="http://schemas.microsoft.com/office/drawing/2014/main" id="{49E0A791-2EEC-0102-C5AB-5CB67221FBDC}"/>
              </a:ext>
            </a:extLst>
          </p:cNvPr>
          <p:cNvSpPr/>
          <p:nvPr/>
        </p:nvSpPr>
        <p:spPr>
          <a:xfrm>
            <a:off x="6707493" y="3198088"/>
            <a:ext cx="1563030" cy="625188"/>
          </a:xfrm>
          <a:prstGeom prst="rect">
            <a:avLst/>
          </a:prstGeom>
          <a:noFill/>
          <a:ln>
            <a:solidFill>
              <a:schemeClr val="accent3">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pic>
        <p:nvPicPr>
          <p:cNvPr id="3" name="図 2" descr="グラフィカル ユーザー インターフェイス&#10;&#10;自動的に生成された説明">
            <a:extLst>
              <a:ext uri="{FF2B5EF4-FFF2-40B4-BE49-F238E27FC236}">
                <a16:creationId xmlns:a16="http://schemas.microsoft.com/office/drawing/2014/main" id="{D00CF720-AE25-7055-53ED-107638B33056}"/>
              </a:ext>
            </a:extLst>
          </p:cNvPr>
          <p:cNvPicPr>
            <a:picLocks noChangeAspect="1"/>
          </p:cNvPicPr>
          <p:nvPr/>
        </p:nvPicPr>
        <p:blipFill>
          <a:blip r:embed="rId4"/>
          <a:stretch>
            <a:fillRect/>
          </a:stretch>
        </p:blipFill>
        <p:spPr>
          <a:xfrm>
            <a:off x="168886" y="728350"/>
            <a:ext cx="4874995" cy="2465427"/>
          </a:xfrm>
          <a:prstGeom prst="rect">
            <a:avLst/>
          </a:prstGeom>
        </p:spPr>
      </p:pic>
      <p:sp>
        <p:nvSpPr>
          <p:cNvPr id="17" name="正方形/長方形 16">
            <a:extLst>
              <a:ext uri="{FF2B5EF4-FFF2-40B4-BE49-F238E27FC236}">
                <a16:creationId xmlns:a16="http://schemas.microsoft.com/office/drawing/2014/main" id="{B6D96246-1140-787F-EF24-655DFD9D0DA4}"/>
              </a:ext>
            </a:extLst>
          </p:cNvPr>
          <p:cNvSpPr/>
          <p:nvPr/>
        </p:nvSpPr>
        <p:spPr>
          <a:xfrm>
            <a:off x="4352468" y="1711389"/>
            <a:ext cx="321288" cy="625188"/>
          </a:xfrm>
          <a:prstGeom prst="rect">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21" name="正方形/長方形 20">
            <a:extLst>
              <a:ext uri="{FF2B5EF4-FFF2-40B4-BE49-F238E27FC236}">
                <a16:creationId xmlns:a16="http://schemas.microsoft.com/office/drawing/2014/main" id="{167EFB4F-BEC3-9AA4-7EF2-F6559E11A397}"/>
              </a:ext>
            </a:extLst>
          </p:cNvPr>
          <p:cNvSpPr/>
          <p:nvPr/>
        </p:nvSpPr>
        <p:spPr>
          <a:xfrm>
            <a:off x="2061311" y="1711389"/>
            <a:ext cx="321288" cy="625188"/>
          </a:xfrm>
          <a:prstGeom prst="rect">
            <a:avLst/>
          </a:prstGeom>
          <a:noFill/>
          <a:ln>
            <a:solidFill>
              <a:srgbClr val="00B0F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C3274FD0-7882-FD20-A9E5-2361FD68C61A}"/>
              </a:ext>
            </a:extLst>
          </p:cNvPr>
          <p:cNvSpPr/>
          <p:nvPr/>
        </p:nvSpPr>
        <p:spPr>
          <a:xfrm>
            <a:off x="3021728" y="1705054"/>
            <a:ext cx="321289" cy="625188"/>
          </a:xfrm>
          <a:prstGeom prst="rect">
            <a:avLst/>
          </a:prstGeom>
          <a:noFill/>
          <a:ln>
            <a:solidFill>
              <a:schemeClr val="accent3">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26" name="コネクタ: カギ線 25">
            <a:extLst>
              <a:ext uri="{FF2B5EF4-FFF2-40B4-BE49-F238E27FC236}">
                <a16:creationId xmlns:a16="http://schemas.microsoft.com/office/drawing/2014/main" id="{26F538A6-840E-86CD-76D6-88AC918500C9}"/>
              </a:ext>
            </a:extLst>
          </p:cNvPr>
          <p:cNvCxnSpPr>
            <a:cxnSpLocks/>
            <a:stCxn id="21" idx="2"/>
            <a:endCxn id="30" idx="2"/>
          </p:cNvCxnSpPr>
          <p:nvPr/>
        </p:nvCxnSpPr>
        <p:spPr>
          <a:xfrm rot="16200000" flipH="1">
            <a:off x="4760679" y="-202148"/>
            <a:ext cx="1490571" cy="6568019"/>
          </a:xfrm>
          <a:prstGeom prst="bentConnector3">
            <a:avLst>
              <a:gd name="adj1" fmla="val 115336"/>
            </a:avLst>
          </a:prstGeom>
          <a:ln w="28575">
            <a:solidFill>
              <a:srgbClr val="00B0F0"/>
            </a:solidFill>
            <a:tailEnd type="triangle"/>
          </a:ln>
        </p:spPr>
        <p:style>
          <a:lnRef idx="1">
            <a:schemeClr val="dk1"/>
          </a:lnRef>
          <a:fillRef idx="0">
            <a:schemeClr val="dk1"/>
          </a:fillRef>
          <a:effectRef idx="0">
            <a:schemeClr val="dk1"/>
          </a:effectRef>
          <a:fontRef idx="minor">
            <a:schemeClr val="tx1"/>
          </a:fontRef>
        </p:style>
      </p:cxnSp>
      <p:cxnSp>
        <p:nvCxnSpPr>
          <p:cNvPr id="41" name="コネクタ: カギ線 40">
            <a:extLst>
              <a:ext uri="{FF2B5EF4-FFF2-40B4-BE49-F238E27FC236}">
                <a16:creationId xmlns:a16="http://schemas.microsoft.com/office/drawing/2014/main" id="{FC8A2222-3CB6-4B50-C394-04B2B7FD486E}"/>
              </a:ext>
            </a:extLst>
          </p:cNvPr>
          <p:cNvCxnSpPr>
            <a:cxnSpLocks/>
            <a:stCxn id="21" idx="2"/>
            <a:endCxn id="29" idx="2"/>
          </p:cNvCxnSpPr>
          <p:nvPr/>
        </p:nvCxnSpPr>
        <p:spPr>
          <a:xfrm rot="16200000" flipH="1">
            <a:off x="3447710" y="1110822"/>
            <a:ext cx="1487696" cy="3939206"/>
          </a:xfrm>
          <a:prstGeom prst="bentConnector3">
            <a:avLst>
              <a:gd name="adj1" fmla="val 115366"/>
            </a:avLst>
          </a:prstGeom>
          <a:ln w="28575">
            <a:solidFill>
              <a:srgbClr val="00B0F0"/>
            </a:solidFill>
            <a:tailEnd type="triangle"/>
          </a:ln>
        </p:spPr>
        <p:style>
          <a:lnRef idx="1">
            <a:schemeClr val="dk1"/>
          </a:lnRef>
          <a:fillRef idx="0">
            <a:schemeClr val="dk1"/>
          </a:fillRef>
          <a:effectRef idx="0">
            <a:schemeClr val="dk1"/>
          </a:effectRef>
          <a:fontRef idx="minor">
            <a:schemeClr val="tx1"/>
          </a:fontRef>
        </p:style>
      </p:cxnSp>
      <p:cxnSp>
        <p:nvCxnSpPr>
          <p:cNvPr id="47" name="コネクタ: カギ線 46">
            <a:extLst>
              <a:ext uri="{FF2B5EF4-FFF2-40B4-BE49-F238E27FC236}">
                <a16:creationId xmlns:a16="http://schemas.microsoft.com/office/drawing/2014/main" id="{EB36E199-C5AB-C92E-2985-3C394A6E576A}"/>
              </a:ext>
            </a:extLst>
          </p:cNvPr>
          <p:cNvCxnSpPr>
            <a:cxnSpLocks/>
            <a:stCxn id="21" idx="2"/>
            <a:endCxn id="28" idx="2"/>
          </p:cNvCxnSpPr>
          <p:nvPr/>
        </p:nvCxnSpPr>
        <p:spPr>
          <a:xfrm rot="16200000" flipH="1">
            <a:off x="2973165" y="1585367"/>
            <a:ext cx="1482388" cy="2984808"/>
          </a:xfrm>
          <a:prstGeom prst="bentConnector3">
            <a:avLst>
              <a:gd name="adj1" fmla="val 115421"/>
            </a:avLst>
          </a:prstGeom>
          <a:ln w="28575">
            <a:solidFill>
              <a:srgbClr val="00B0F0"/>
            </a:solidFill>
            <a:tailEnd type="triangle"/>
          </a:ln>
        </p:spPr>
        <p:style>
          <a:lnRef idx="1">
            <a:schemeClr val="dk1"/>
          </a:lnRef>
          <a:fillRef idx="0">
            <a:schemeClr val="dk1"/>
          </a:fillRef>
          <a:effectRef idx="0">
            <a:schemeClr val="dk1"/>
          </a:effectRef>
          <a:fontRef idx="minor">
            <a:schemeClr val="tx1"/>
          </a:fontRef>
        </p:style>
      </p:cxnSp>
      <p:cxnSp>
        <p:nvCxnSpPr>
          <p:cNvPr id="50" name="コネクタ: カギ線 49">
            <a:extLst>
              <a:ext uri="{FF2B5EF4-FFF2-40B4-BE49-F238E27FC236}">
                <a16:creationId xmlns:a16="http://schemas.microsoft.com/office/drawing/2014/main" id="{781D82DF-7613-3C00-1D1B-A52D37A0138D}"/>
              </a:ext>
            </a:extLst>
          </p:cNvPr>
          <p:cNvCxnSpPr>
            <a:cxnSpLocks/>
            <a:stCxn id="21" idx="2"/>
            <a:endCxn id="27" idx="2"/>
          </p:cNvCxnSpPr>
          <p:nvPr/>
        </p:nvCxnSpPr>
        <p:spPr>
          <a:xfrm rot="16200000" flipH="1">
            <a:off x="2563214" y="1995317"/>
            <a:ext cx="1482388" cy="2164907"/>
          </a:xfrm>
          <a:prstGeom prst="bentConnector3">
            <a:avLst>
              <a:gd name="adj1" fmla="val 115421"/>
            </a:avLst>
          </a:prstGeom>
          <a:ln w="28575">
            <a:solidFill>
              <a:srgbClr val="00B0F0"/>
            </a:solidFill>
            <a:tailEnd type="triangle"/>
          </a:ln>
        </p:spPr>
        <p:style>
          <a:lnRef idx="1">
            <a:schemeClr val="dk1"/>
          </a:lnRef>
          <a:fillRef idx="0">
            <a:schemeClr val="dk1"/>
          </a:fillRef>
          <a:effectRef idx="0">
            <a:schemeClr val="dk1"/>
          </a:effectRef>
          <a:fontRef idx="minor">
            <a:schemeClr val="tx1"/>
          </a:fontRef>
        </p:style>
      </p:cxnSp>
      <p:cxnSp>
        <p:nvCxnSpPr>
          <p:cNvPr id="56" name="コネクタ: カギ線 55">
            <a:extLst>
              <a:ext uri="{FF2B5EF4-FFF2-40B4-BE49-F238E27FC236}">
                <a16:creationId xmlns:a16="http://schemas.microsoft.com/office/drawing/2014/main" id="{2BF38F26-45F0-064A-95C5-67266B6B2868}"/>
              </a:ext>
            </a:extLst>
          </p:cNvPr>
          <p:cNvCxnSpPr>
            <a:cxnSpLocks/>
            <a:stCxn id="25" idx="2"/>
            <a:endCxn id="34" idx="0"/>
          </p:cNvCxnSpPr>
          <p:nvPr/>
        </p:nvCxnSpPr>
        <p:spPr>
          <a:xfrm rot="16200000" flipH="1">
            <a:off x="3995208" y="1517407"/>
            <a:ext cx="867846" cy="2493516"/>
          </a:xfrm>
          <a:prstGeom prst="bentConnector3">
            <a:avLst>
              <a:gd name="adj1" fmla="val 50000"/>
            </a:avLst>
          </a:prstGeom>
          <a:ln w="28575">
            <a:solidFill>
              <a:schemeClr val="accent3">
                <a:lumMod val="75000"/>
              </a:schemeClr>
            </a:solidFill>
            <a:tailEnd type="triangle"/>
          </a:ln>
        </p:spPr>
        <p:style>
          <a:lnRef idx="1">
            <a:schemeClr val="dk1"/>
          </a:lnRef>
          <a:fillRef idx="0">
            <a:schemeClr val="dk1"/>
          </a:fillRef>
          <a:effectRef idx="0">
            <a:schemeClr val="dk1"/>
          </a:effectRef>
          <a:fontRef idx="minor">
            <a:schemeClr val="tx1"/>
          </a:fontRef>
        </p:style>
      </p:cxnSp>
      <p:cxnSp>
        <p:nvCxnSpPr>
          <p:cNvPr id="61" name="コネクタ: カギ線 60">
            <a:extLst>
              <a:ext uri="{FF2B5EF4-FFF2-40B4-BE49-F238E27FC236}">
                <a16:creationId xmlns:a16="http://schemas.microsoft.com/office/drawing/2014/main" id="{51DF65CE-B54E-5A01-621D-A0D9184999BA}"/>
              </a:ext>
            </a:extLst>
          </p:cNvPr>
          <p:cNvCxnSpPr>
            <a:cxnSpLocks/>
            <a:stCxn id="25" idx="2"/>
            <a:endCxn id="35" idx="0"/>
          </p:cNvCxnSpPr>
          <p:nvPr/>
        </p:nvCxnSpPr>
        <p:spPr>
          <a:xfrm rot="16200000" flipH="1">
            <a:off x="4901767" y="610847"/>
            <a:ext cx="867846" cy="4306635"/>
          </a:xfrm>
          <a:prstGeom prst="bentConnector3">
            <a:avLst>
              <a:gd name="adj1" fmla="val 50000"/>
            </a:avLst>
          </a:prstGeom>
          <a:ln w="28575">
            <a:solidFill>
              <a:schemeClr val="accent3">
                <a:lumMod val="75000"/>
              </a:schemeClr>
            </a:solidFill>
            <a:tailEnd type="triangle"/>
          </a:ln>
        </p:spPr>
        <p:style>
          <a:lnRef idx="1">
            <a:schemeClr val="dk1"/>
          </a:lnRef>
          <a:fillRef idx="0">
            <a:schemeClr val="dk1"/>
          </a:fillRef>
          <a:effectRef idx="0">
            <a:schemeClr val="dk1"/>
          </a:effectRef>
          <a:fontRef idx="minor">
            <a:schemeClr val="tx1"/>
          </a:fontRef>
        </p:style>
      </p:cxnSp>
      <p:cxnSp>
        <p:nvCxnSpPr>
          <p:cNvPr id="64" name="コネクタ: カギ線 63">
            <a:extLst>
              <a:ext uri="{FF2B5EF4-FFF2-40B4-BE49-F238E27FC236}">
                <a16:creationId xmlns:a16="http://schemas.microsoft.com/office/drawing/2014/main" id="{8E1F8246-5494-73DE-0CD5-A39E94BBBA27}"/>
              </a:ext>
            </a:extLst>
          </p:cNvPr>
          <p:cNvCxnSpPr>
            <a:cxnSpLocks/>
            <a:stCxn id="17" idx="3"/>
          </p:cNvCxnSpPr>
          <p:nvPr/>
        </p:nvCxnSpPr>
        <p:spPr>
          <a:xfrm>
            <a:off x="4673756" y="2023983"/>
            <a:ext cx="83384" cy="1163113"/>
          </a:xfrm>
          <a:prstGeom prst="bentConnector2">
            <a:avLst/>
          </a:prstGeom>
          <a:ln w="28575">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71" name="コネクタ: カギ線 70">
            <a:extLst>
              <a:ext uri="{FF2B5EF4-FFF2-40B4-BE49-F238E27FC236}">
                <a16:creationId xmlns:a16="http://schemas.microsoft.com/office/drawing/2014/main" id="{37D3AA90-97FA-E0F4-18B1-9BF38B79746F}"/>
              </a:ext>
            </a:extLst>
          </p:cNvPr>
          <p:cNvCxnSpPr>
            <a:cxnSpLocks/>
            <a:stCxn id="17" idx="3"/>
            <a:endCxn id="32" idx="0"/>
          </p:cNvCxnSpPr>
          <p:nvPr/>
        </p:nvCxnSpPr>
        <p:spPr>
          <a:xfrm>
            <a:off x="4673756" y="2023983"/>
            <a:ext cx="1844547" cy="1177977"/>
          </a:xfrm>
          <a:prstGeom prst="bentConnector2">
            <a:avLst/>
          </a:prstGeom>
          <a:ln w="28575">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74" name="コネクタ: カギ線 73">
            <a:extLst>
              <a:ext uri="{FF2B5EF4-FFF2-40B4-BE49-F238E27FC236}">
                <a16:creationId xmlns:a16="http://schemas.microsoft.com/office/drawing/2014/main" id="{784CE002-15E1-0FCA-88A3-D0FE5D6C6293}"/>
              </a:ext>
            </a:extLst>
          </p:cNvPr>
          <p:cNvCxnSpPr>
            <a:cxnSpLocks/>
            <a:stCxn id="17" idx="3"/>
            <a:endCxn id="33" idx="0"/>
          </p:cNvCxnSpPr>
          <p:nvPr/>
        </p:nvCxnSpPr>
        <p:spPr>
          <a:xfrm>
            <a:off x="4673756" y="2023983"/>
            <a:ext cx="3774310" cy="1184658"/>
          </a:xfrm>
          <a:prstGeom prst="bentConnector2">
            <a:avLst/>
          </a:prstGeom>
          <a:ln w="28575">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77" name="テキスト ボックス 76">
            <a:extLst>
              <a:ext uri="{FF2B5EF4-FFF2-40B4-BE49-F238E27FC236}">
                <a16:creationId xmlns:a16="http://schemas.microsoft.com/office/drawing/2014/main" id="{1286FDB2-E955-4DB8-5A3C-3B18B16B1188}"/>
              </a:ext>
            </a:extLst>
          </p:cNvPr>
          <p:cNvSpPr txBox="1"/>
          <p:nvPr/>
        </p:nvSpPr>
        <p:spPr>
          <a:xfrm>
            <a:off x="2257236" y="3187096"/>
            <a:ext cx="698298" cy="215444"/>
          </a:xfrm>
          <a:prstGeom prst="rect">
            <a:avLst/>
          </a:prstGeom>
          <a:noFill/>
        </p:spPr>
        <p:txBody>
          <a:bodyPr wrap="square" rtlCol="0">
            <a:spAutoFit/>
          </a:bodyPr>
          <a:lstStyle/>
          <a:p>
            <a:r>
              <a:rPr kumimoji="1" lang="ja-JP" altLang="en-US" sz="800" dirty="0"/>
              <a:t>共通化なし</a:t>
            </a:r>
          </a:p>
        </p:txBody>
      </p:sp>
      <p:sp>
        <p:nvSpPr>
          <p:cNvPr id="4" name="テキスト ボックス 3">
            <a:extLst>
              <a:ext uri="{FF2B5EF4-FFF2-40B4-BE49-F238E27FC236}">
                <a16:creationId xmlns:a16="http://schemas.microsoft.com/office/drawing/2014/main" id="{DB80E3BE-BB3B-FBBA-DA5F-316466BC6D9B}"/>
              </a:ext>
            </a:extLst>
          </p:cNvPr>
          <p:cNvSpPr txBox="1"/>
          <p:nvPr/>
        </p:nvSpPr>
        <p:spPr>
          <a:xfrm>
            <a:off x="5740098" y="4668911"/>
            <a:ext cx="1592772" cy="215444"/>
          </a:xfrm>
          <a:prstGeom prst="rect">
            <a:avLst/>
          </a:prstGeom>
          <a:noFill/>
        </p:spPr>
        <p:txBody>
          <a:bodyPr wrap="square" rtlCol="0">
            <a:spAutoFit/>
          </a:bodyPr>
          <a:lstStyle/>
          <a:p>
            <a:r>
              <a:rPr kumimoji="1" lang="ja-JP" altLang="en-US" sz="800" dirty="0"/>
              <a:t>共通化あり（高さ</a:t>
            </a:r>
            <a:r>
              <a:rPr kumimoji="1" lang="en-US" altLang="ja-JP" sz="800" dirty="0"/>
              <a:t>+</a:t>
            </a:r>
            <a:r>
              <a:rPr kumimoji="1" lang="ja-JP" altLang="en-US" sz="800" dirty="0"/>
              <a:t>幅の平均）</a:t>
            </a:r>
          </a:p>
        </p:txBody>
      </p:sp>
    </p:spTree>
    <p:extLst>
      <p:ext uri="{BB962C8B-B14F-4D97-AF65-F5344CB8AC3E}">
        <p14:creationId xmlns:p14="http://schemas.microsoft.com/office/powerpoint/2010/main" val="407919649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639B54C-812C-1CAA-A779-413B221F8136}"/>
              </a:ext>
            </a:extLst>
          </p:cNvPr>
          <p:cNvSpPr>
            <a:spLocks noGrp="1"/>
          </p:cNvSpPr>
          <p:nvPr>
            <p:ph type="title"/>
          </p:nvPr>
        </p:nvSpPr>
        <p:spPr/>
        <p:txBody>
          <a:bodyPr/>
          <a:lstStyle/>
          <a:p>
            <a:r>
              <a:rPr lang="ja-JP" altLang="en-US" dirty="0"/>
              <a:t>ファサード共通化におけるテクスチャ</a:t>
            </a:r>
            <a:r>
              <a:rPr kumimoji="1" lang="ja-JP" altLang="en-US" dirty="0"/>
              <a:t>数の比較</a:t>
            </a:r>
          </a:p>
        </p:txBody>
      </p:sp>
      <p:sp>
        <p:nvSpPr>
          <p:cNvPr id="3" name="コンテンツ プレースホルダー 2">
            <a:extLst>
              <a:ext uri="{FF2B5EF4-FFF2-40B4-BE49-F238E27FC236}">
                <a16:creationId xmlns:a16="http://schemas.microsoft.com/office/drawing/2014/main" id="{1A930F2E-F29B-9CFF-40D6-AF5D7499E59B}"/>
              </a:ext>
            </a:extLst>
          </p:cNvPr>
          <p:cNvSpPr>
            <a:spLocks noGrp="1"/>
          </p:cNvSpPr>
          <p:nvPr>
            <p:ph idx="1"/>
          </p:nvPr>
        </p:nvSpPr>
        <p:spPr/>
        <p:txBody>
          <a:bodyPr/>
          <a:lstStyle/>
          <a:p>
            <a:r>
              <a:rPr kumimoji="1" lang="ja-JP" altLang="en-US" dirty="0"/>
              <a:t>どの程度テクスチャ数が抑制できているか</a:t>
            </a:r>
            <a:endParaRPr kumimoji="1" lang="en-US" altLang="ja-JP" dirty="0"/>
          </a:p>
          <a:p>
            <a:pPr lvl="1"/>
            <a:r>
              <a:rPr kumimoji="1" lang="ja-JP" altLang="en-US" dirty="0"/>
              <a:t>対象</a:t>
            </a:r>
            <a:r>
              <a:rPr lang="ja-JP" altLang="en-US" dirty="0"/>
              <a:t>エリア</a:t>
            </a:r>
            <a:endParaRPr kumimoji="1" lang="en-US" altLang="ja-JP" dirty="0"/>
          </a:p>
          <a:p>
            <a:pPr lvl="2"/>
            <a:r>
              <a:rPr lang="ja-JP" altLang="en-US" dirty="0"/>
              <a:t>東京駅周辺</a:t>
            </a:r>
            <a:r>
              <a:rPr lang="en-US" altLang="ja-JP" dirty="0"/>
              <a:t>3km</a:t>
            </a:r>
            <a:r>
              <a:rPr lang="ja-JP" altLang="en-US" dirty="0"/>
              <a:t>四方</a:t>
            </a:r>
            <a:endParaRPr lang="en-US" altLang="ja-JP" dirty="0"/>
          </a:p>
          <a:p>
            <a:pPr lvl="3"/>
            <a:r>
              <a:rPr lang="en-US" altLang="ja-JP" dirty="0"/>
              <a:t>LOD1</a:t>
            </a:r>
            <a:r>
              <a:rPr lang="ja-JP" altLang="en-US" dirty="0"/>
              <a:t>モデルを使用</a:t>
            </a:r>
            <a:endParaRPr lang="en-US" altLang="ja-JP" dirty="0"/>
          </a:p>
          <a:p>
            <a:pPr lvl="3"/>
            <a:r>
              <a:rPr kumimoji="1" lang="ja-JP" altLang="en-US" dirty="0"/>
              <a:t>建物数：</a:t>
            </a:r>
            <a:r>
              <a:rPr lang="en-US" altLang="ja-JP" dirty="0"/>
              <a:t>12,557</a:t>
            </a:r>
            <a:r>
              <a:rPr kumimoji="1" lang="ja-JP" altLang="en-US" dirty="0"/>
              <a:t>棟</a:t>
            </a:r>
            <a:endParaRPr kumimoji="1" lang="en-US" altLang="ja-JP" dirty="0"/>
          </a:p>
          <a:p>
            <a:pPr lvl="2"/>
            <a:endParaRPr kumimoji="1" lang="en-US" altLang="ja-JP" dirty="0"/>
          </a:p>
        </p:txBody>
      </p:sp>
      <p:graphicFrame>
        <p:nvGraphicFramePr>
          <p:cNvPr id="4" name="表 4">
            <a:extLst>
              <a:ext uri="{FF2B5EF4-FFF2-40B4-BE49-F238E27FC236}">
                <a16:creationId xmlns:a16="http://schemas.microsoft.com/office/drawing/2014/main" id="{8C1798A3-DEB6-AFDB-D5B6-F56836A52222}"/>
              </a:ext>
            </a:extLst>
          </p:cNvPr>
          <p:cNvGraphicFramePr>
            <a:graphicFrameLocks noGrp="1"/>
          </p:cNvGraphicFramePr>
          <p:nvPr>
            <p:extLst>
              <p:ext uri="{D42A27DB-BD31-4B8C-83A1-F6EECF244321}">
                <p14:modId xmlns:p14="http://schemas.microsoft.com/office/powerpoint/2010/main" val="388315123"/>
              </p:ext>
            </p:extLst>
          </p:nvPr>
        </p:nvGraphicFramePr>
        <p:xfrm>
          <a:off x="1233993" y="2796493"/>
          <a:ext cx="6676013" cy="549620"/>
        </p:xfrm>
        <a:graphic>
          <a:graphicData uri="http://schemas.openxmlformats.org/drawingml/2006/table">
            <a:tbl>
              <a:tblPr firstRow="1" bandRow="1">
                <a:tableStyleId>{5940675A-B579-460E-94D1-54222C63F5DA}</a:tableStyleId>
              </a:tblPr>
              <a:tblGrid>
                <a:gridCol w="962467">
                  <a:extLst>
                    <a:ext uri="{9D8B030D-6E8A-4147-A177-3AD203B41FA5}">
                      <a16:colId xmlns:a16="http://schemas.microsoft.com/office/drawing/2014/main" val="4059007820"/>
                    </a:ext>
                  </a:extLst>
                </a:gridCol>
                <a:gridCol w="1828719">
                  <a:extLst>
                    <a:ext uri="{9D8B030D-6E8A-4147-A177-3AD203B41FA5}">
                      <a16:colId xmlns:a16="http://schemas.microsoft.com/office/drawing/2014/main" val="2219747638"/>
                    </a:ext>
                  </a:extLst>
                </a:gridCol>
                <a:gridCol w="1581218">
                  <a:extLst>
                    <a:ext uri="{9D8B030D-6E8A-4147-A177-3AD203B41FA5}">
                      <a16:colId xmlns:a16="http://schemas.microsoft.com/office/drawing/2014/main" val="1278063593"/>
                    </a:ext>
                  </a:extLst>
                </a:gridCol>
                <a:gridCol w="2303609">
                  <a:extLst>
                    <a:ext uri="{9D8B030D-6E8A-4147-A177-3AD203B41FA5}">
                      <a16:colId xmlns:a16="http://schemas.microsoft.com/office/drawing/2014/main" val="1828446602"/>
                    </a:ext>
                  </a:extLst>
                </a:gridCol>
              </a:tblGrid>
              <a:tr h="0">
                <a:tc>
                  <a:txBody>
                    <a:bodyPr/>
                    <a:lstStyle/>
                    <a:p>
                      <a:endParaRPr kumimoji="1" lang="ja-JP" altLang="en-US" sz="1000" b="1" dirty="0"/>
                    </a:p>
                  </a:txBody>
                  <a:tcPr>
                    <a:solidFill>
                      <a:schemeClr val="bg1">
                        <a:lumMod val="75000"/>
                      </a:schemeClr>
                    </a:solidFill>
                  </a:tcPr>
                </a:tc>
                <a:tc>
                  <a:txBody>
                    <a:bodyPr/>
                    <a:lstStyle/>
                    <a:p>
                      <a:r>
                        <a:rPr kumimoji="1" lang="ja-JP" altLang="en-US" sz="1000" b="0" dirty="0"/>
                        <a:t>共通化なし</a:t>
                      </a:r>
                    </a:p>
                  </a:txBody>
                  <a:tcPr>
                    <a:solidFill>
                      <a:schemeClr val="bg1">
                        <a:lumMod val="75000"/>
                      </a:schemeClr>
                    </a:solidFill>
                  </a:tcPr>
                </a:tc>
                <a:tc>
                  <a:txBody>
                    <a:bodyPr/>
                    <a:lstStyle/>
                    <a:p>
                      <a:r>
                        <a:rPr kumimoji="1" lang="ja-JP" altLang="en-US" sz="1000" b="0" dirty="0"/>
                        <a:t>共通化あり（高さのみ）</a:t>
                      </a:r>
                    </a:p>
                  </a:txBody>
                  <a:tcPr>
                    <a:solidFill>
                      <a:schemeClr val="bg1">
                        <a:lumMod val="75000"/>
                      </a:schemeClr>
                    </a:solidFill>
                  </a:tcPr>
                </a:tc>
                <a:tc>
                  <a:txBody>
                    <a:bodyPr/>
                    <a:lstStyle/>
                    <a:p>
                      <a:r>
                        <a:rPr kumimoji="1" lang="ja-JP" altLang="en-US" sz="1000" b="0" dirty="0"/>
                        <a:t>共通化あり（高さ</a:t>
                      </a:r>
                      <a:r>
                        <a:rPr kumimoji="1" lang="en-US" altLang="ja-JP" sz="1000" b="0" dirty="0"/>
                        <a:t>+</a:t>
                      </a:r>
                      <a:r>
                        <a:rPr kumimoji="1" lang="ja-JP" altLang="en-US" sz="1000" b="0" dirty="0"/>
                        <a:t>幅の平均）</a:t>
                      </a:r>
                    </a:p>
                  </a:txBody>
                  <a:tcPr>
                    <a:solidFill>
                      <a:schemeClr val="bg1">
                        <a:lumMod val="75000"/>
                      </a:schemeClr>
                    </a:solidFill>
                  </a:tcPr>
                </a:tc>
                <a:extLst>
                  <a:ext uri="{0D108BD9-81ED-4DB2-BD59-A6C34878D82A}">
                    <a16:rowId xmlns:a16="http://schemas.microsoft.com/office/drawing/2014/main" val="801986137"/>
                  </a:ext>
                </a:extLst>
              </a:tr>
              <a:tr h="305780">
                <a:tc>
                  <a:txBody>
                    <a:bodyPr/>
                    <a:lstStyle/>
                    <a:p>
                      <a:pPr algn="ctr"/>
                      <a:r>
                        <a:rPr kumimoji="1" lang="ja-JP" altLang="en-US" sz="1000" dirty="0"/>
                        <a:t>テクスチャ数</a:t>
                      </a:r>
                    </a:p>
                  </a:txBody>
                  <a:tcPr/>
                </a:tc>
                <a:tc>
                  <a:txBody>
                    <a:bodyPr/>
                    <a:lstStyle/>
                    <a:p>
                      <a:pPr algn="l"/>
                      <a:r>
                        <a:rPr kumimoji="1" lang="en-US" altLang="ja-JP" sz="1000" dirty="0"/>
                        <a:t>12,557</a:t>
                      </a:r>
                      <a:r>
                        <a:rPr kumimoji="1" lang="en-US" altLang="ja-JP" sz="1000" baseline="30000" dirty="0"/>
                        <a:t>※</a:t>
                      </a:r>
                      <a:endParaRPr kumimoji="1" lang="ja-JP" altLang="en-US" sz="1000" baseline="30000" dirty="0"/>
                    </a:p>
                  </a:txBody>
                  <a:tcPr/>
                </a:tc>
                <a:tc>
                  <a:txBody>
                    <a:bodyPr/>
                    <a:lstStyle/>
                    <a:p>
                      <a:pPr algn="l"/>
                      <a:r>
                        <a:rPr kumimoji="1" lang="en-US" altLang="ja-JP" sz="1000" b="1" dirty="0"/>
                        <a:t>62</a:t>
                      </a:r>
                      <a:endParaRPr kumimoji="1" lang="ja-JP" altLang="en-US" sz="1000" b="1" dirty="0"/>
                    </a:p>
                  </a:txBody>
                  <a:tcPr/>
                </a:tc>
                <a:tc>
                  <a:txBody>
                    <a:bodyPr/>
                    <a:lstStyle/>
                    <a:p>
                      <a:pPr algn="l"/>
                      <a:r>
                        <a:rPr kumimoji="1" lang="en-US" altLang="ja-JP" sz="1000" b="1" dirty="0"/>
                        <a:t>350</a:t>
                      </a:r>
                      <a:endParaRPr kumimoji="1" lang="ja-JP" altLang="en-US" sz="1000" b="1" dirty="0"/>
                    </a:p>
                  </a:txBody>
                  <a:tcPr/>
                </a:tc>
                <a:extLst>
                  <a:ext uri="{0D108BD9-81ED-4DB2-BD59-A6C34878D82A}">
                    <a16:rowId xmlns:a16="http://schemas.microsoft.com/office/drawing/2014/main" val="872233179"/>
                  </a:ext>
                </a:extLst>
              </a:tr>
            </a:tbl>
          </a:graphicData>
        </a:graphic>
      </p:graphicFrame>
      <p:sp>
        <p:nvSpPr>
          <p:cNvPr id="5" name="テキスト ボックス 4">
            <a:extLst>
              <a:ext uri="{FF2B5EF4-FFF2-40B4-BE49-F238E27FC236}">
                <a16:creationId xmlns:a16="http://schemas.microsoft.com/office/drawing/2014/main" id="{48B1530C-BDF1-2E4B-0ECC-F5DB45638A4F}"/>
              </a:ext>
            </a:extLst>
          </p:cNvPr>
          <p:cNvSpPr txBox="1"/>
          <p:nvPr/>
        </p:nvSpPr>
        <p:spPr>
          <a:xfrm>
            <a:off x="6401758" y="3349671"/>
            <a:ext cx="1592772" cy="215444"/>
          </a:xfrm>
          <a:prstGeom prst="rect">
            <a:avLst/>
          </a:prstGeom>
          <a:noFill/>
        </p:spPr>
        <p:txBody>
          <a:bodyPr wrap="square" rtlCol="0">
            <a:spAutoFit/>
          </a:bodyPr>
          <a:lstStyle/>
          <a:p>
            <a:r>
              <a:rPr kumimoji="1" lang="en-US" altLang="ja-JP" sz="800" dirty="0"/>
              <a:t>※</a:t>
            </a:r>
            <a:r>
              <a:rPr kumimoji="1" lang="ja-JP" altLang="en-US" sz="800" dirty="0"/>
              <a:t>建物数</a:t>
            </a:r>
            <a:r>
              <a:rPr kumimoji="1" lang="en-US" altLang="ja-JP" sz="800" dirty="0"/>
              <a:t>=</a:t>
            </a:r>
            <a:r>
              <a:rPr kumimoji="1" lang="ja-JP" altLang="en-US" sz="800" dirty="0"/>
              <a:t>テクスチャ数と仮定</a:t>
            </a:r>
          </a:p>
        </p:txBody>
      </p:sp>
    </p:spTree>
    <p:extLst>
      <p:ext uri="{BB962C8B-B14F-4D97-AF65-F5344CB8AC3E}">
        <p14:creationId xmlns:p14="http://schemas.microsoft.com/office/powerpoint/2010/main" val="277912618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F02F5A9-78F5-8B67-5035-91BAA998CF61}"/>
              </a:ext>
            </a:extLst>
          </p:cNvPr>
          <p:cNvSpPr>
            <a:spLocks noGrp="1"/>
          </p:cNvSpPr>
          <p:nvPr>
            <p:ph type="title"/>
          </p:nvPr>
        </p:nvSpPr>
        <p:spPr/>
        <p:txBody>
          <a:bodyPr/>
          <a:lstStyle/>
          <a:p>
            <a:r>
              <a:rPr kumimoji="1" lang="ja-JP" altLang="en-US" dirty="0"/>
              <a:t>アトラス化</a:t>
            </a:r>
          </a:p>
        </p:txBody>
      </p:sp>
      <p:sp>
        <p:nvSpPr>
          <p:cNvPr id="3" name="コンテンツ プレースホルダー 2">
            <a:extLst>
              <a:ext uri="{FF2B5EF4-FFF2-40B4-BE49-F238E27FC236}">
                <a16:creationId xmlns:a16="http://schemas.microsoft.com/office/drawing/2014/main" id="{A49BBC71-E5F0-41EB-CF10-8AAFA799BC51}"/>
              </a:ext>
            </a:extLst>
          </p:cNvPr>
          <p:cNvSpPr>
            <a:spLocks noGrp="1"/>
          </p:cNvSpPr>
          <p:nvPr>
            <p:ph idx="1"/>
          </p:nvPr>
        </p:nvSpPr>
        <p:spPr/>
        <p:txBody>
          <a:bodyPr/>
          <a:lstStyle/>
          <a:p>
            <a:r>
              <a:rPr kumimoji="1" lang="en-US" altLang="ja-JP" dirty="0"/>
              <a:t>material-combiner-addon</a:t>
            </a:r>
          </a:p>
          <a:p>
            <a:pPr lvl="1"/>
            <a:r>
              <a:rPr lang="en-US" altLang="ja-JP" dirty="0"/>
              <a:t>Blender</a:t>
            </a:r>
            <a:r>
              <a:rPr lang="ja-JP" altLang="en-US" dirty="0"/>
              <a:t>のアドオン</a:t>
            </a:r>
            <a:endParaRPr lang="en-US" altLang="ja-JP" dirty="0"/>
          </a:p>
          <a:p>
            <a:pPr lvl="1"/>
            <a:r>
              <a:rPr lang="ja-JP" altLang="en-US" dirty="0"/>
              <a:t>複数のマテリアルを結合＆アトラス化</a:t>
            </a:r>
            <a:endParaRPr lang="en-US" altLang="ja-JP" dirty="0"/>
          </a:p>
          <a:p>
            <a:pPr lvl="1"/>
            <a:r>
              <a:rPr kumimoji="1" lang="en-US" altLang="ja-JP" dirty="0"/>
              <a:t>MIT</a:t>
            </a:r>
            <a:r>
              <a:rPr kumimoji="1" lang="ja-JP" altLang="en-US" dirty="0"/>
              <a:t>ライセンス</a:t>
            </a:r>
            <a:endParaRPr kumimoji="1" lang="en-US" altLang="ja-JP" dirty="0"/>
          </a:p>
          <a:p>
            <a:pPr lvl="1"/>
            <a:r>
              <a:rPr lang="en-US" altLang="ja-JP" dirty="0"/>
              <a:t>Code: https://github.com/Grim-es/material-combiner-addon</a:t>
            </a:r>
            <a:endParaRPr kumimoji="1" lang="ja-JP" altLang="en-US" dirty="0"/>
          </a:p>
        </p:txBody>
      </p:sp>
    </p:spTree>
    <p:extLst>
      <p:ext uri="{BB962C8B-B14F-4D97-AF65-F5344CB8AC3E}">
        <p14:creationId xmlns:p14="http://schemas.microsoft.com/office/powerpoint/2010/main" val="29773893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2FBDC01-7AB7-34B3-6FC2-38BB9B71378C}"/>
              </a:ext>
            </a:extLst>
          </p:cNvPr>
          <p:cNvSpPr>
            <a:spLocks noGrp="1"/>
          </p:cNvSpPr>
          <p:nvPr>
            <p:ph type="title"/>
          </p:nvPr>
        </p:nvSpPr>
        <p:spPr/>
        <p:txBody>
          <a:bodyPr/>
          <a:lstStyle/>
          <a:p>
            <a:r>
              <a:rPr kumimoji="1" lang="en-US" altLang="ja-JP" dirty="0"/>
              <a:t>PLATEAU</a:t>
            </a:r>
            <a:r>
              <a:rPr kumimoji="1" lang="ja-JP" altLang="en-US" dirty="0"/>
              <a:t>の</a:t>
            </a:r>
            <a:r>
              <a:rPr lang="ja-JP" altLang="en-US" dirty="0"/>
              <a:t>データ</a:t>
            </a:r>
            <a:endParaRPr kumimoji="1" lang="ja-JP" altLang="en-US" dirty="0"/>
          </a:p>
        </p:txBody>
      </p:sp>
      <p:pic>
        <p:nvPicPr>
          <p:cNvPr id="5" name="図 4" descr="ダイアグラム&#10;&#10;中程度の精度で自動的に生成された説明">
            <a:extLst>
              <a:ext uri="{FF2B5EF4-FFF2-40B4-BE49-F238E27FC236}">
                <a16:creationId xmlns:a16="http://schemas.microsoft.com/office/drawing/2014/main" id="{3F9C2A26-FE78-3C6B-A127-7D7B3B86D4E6}"/>
              </a:ext>
            </a:extLst>
          </p:cNvPr>
          <p:cNvPicPr>
            <a:picLocks noChangeAspect="1"/>
          </p:cNvPicPr>
          <p:nvPr/>
        </p:nvPicPr>
        <p:blipFill>
          <a:blip r:embed="rId3"/>
          <a:stretch>
            <a:fillRect/>
          </a:stretch>
        </p:blipFill>
        <p:spPr>
          <a:xfrm>
            <a:off x="923212" y="617084"/>
            <a:ext cx="7297575" cy="4063423"/>
          </a:xfrm>
          <a:prstGeom prst="rect">
            <a:avLst/>
          </a:prstGeom>
        </p:spPr>
      </p:pic>
      <p:sp>
        <p:nvSpPr>
          <p:cNvPr id="7" name="テキスト ボックス 6">
            <a:extLst>
              <a:ext uri="{FF2B5EF4-FFF2-40B4-BE49-F238E27FC236}">
                <a16:creationId xmlns:a16="http://schemas.microsoft.com/office/drawing/2014/main" id="{ED45A5CB-3DB9-B239-AD0D-C5B14E5B938E}"/>
              </a:ext>
            </a:extLst>
          </p:cNvPr>
          <p:cNvSpPr txBox="1"/>
          <p:nvPr/>
        </p:nvSpPr>
        <p:spPr>
          <a:xfrm>
            <a:off x="3055935" y="4699890"/>
            <a:ext cx="3032127" cy="215444"/>
          </a:xfrm>
          <a:prstGeom prst="rect">
            <a:avLst/>
          </a:prstGeom>
          <a:noFill/>
        </p:spPr>
        <p:txBody>
          <a:bodyPr wrap="square" rtlCol="0">
            <a:spAutoFit/>
          </a:bodyPr>
          <a:lstStyle/>
          <a:p>
            <a:r>
              <a:rPr kumimoji="1" lang="en-US" altLang="ja-JP" sz="800" dirty="0"/>
              <a:t>https://www.soumu.go.jp/main_content/000839747.pdf</a:t>
            </a:r>
            <a:endParaRPr kumimoji="1" lang="ja-JP" altLang="en-US" sz="800" dirty="0"/>
          </a:p>
        </p:txBody>
      </p:sp>
      <p:sp>
        <p:nvSpPr>
          <p:cNvPr id="3" name="正方形/長方形 2">
            <a:extLst>
              <a:ext uri="{FF2B5EF4-FFF2-40B4-BE49-F238E27FC236}">
                <a16:creationId xmlns:a16="http://schemas.microsoft.com/office/drawing/2014/main" id="{B94670FE-38C4-774F-DD26-244D54C9B94E}"/>
              </a:ext>
            </a:extLst>
          </p:cNvPr>
          <p:cNvSpPr/>
          <p:nvPr/>
        </p:nvSpPr>
        <p:spPr>
          <a:xfrm>
            <a:off x="1200150" y="1511300"/>
            <a:ext cx="3371850" cy="908050"/>
          </a:xfrm>
          <a:prstGeom prst="rect">
            <a:avLst/>
          </a:prstGeom>
          <a:no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Tree>
    <p:extLst>
      <p:ext uri="{BB962C8B-B14F-4D97-AF65-F5344CB8AC3E}">
        <p14:creationId xmlns:p14="http://schemas.microsoft.com/office/powerpoint/2010/main" val="413005949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グラフィカル ユーザー インターフェイス が含まれている画像&#10;&#10;自動的に生成された説明">
            <a:extLst>
              <a:ext uri="{FF2B5EF4-FFF2-40B4-BE49-F238E27FC236}">
                <a16:creationId xmlns:a16="http://schemas.microsoft.com/office/drawing/2014/main" id="{0C153EC2-82E5-569A-71B3-5EEF3FCA6F51}"/>
              </a:ext>
            </a:extLst>
          </p:cNvPr>
          <p:cNvPicPr>
            <a:picLocks noChangeAspect="1"/>
          </p:cNvPicPr>
          <p:nvPr/>
        </p:nvPicPr>
        <p:blipFill>
          <a:blip r:embed="rId3"/>
          <a:stretch>
            <a:fillRect/>
          </a:stretch>
        </p:blipFill>
        <p:spPr>
          <a:xfrm>
            <a:off x="4777697" y="785374"/>
            <a:ext cx="3909103" cy="3909103"/>
          </a:xfrm>
          <a:prstGeom prst="rect">
            <a:avLst/>
          </a:prstGeom>
          <a:ln>
            <a:solidFill>
              <a:schemeClr val="tx1"/>
            </a:solidFill>
          </a:ln>
        </p:spPr>
      </p:pic>
      <p:sp>
        <p:nvSpPr>
          <p:cNvPr id="2" name="タイトル 1">
            <a:extLst>
              <a:ext uri="{FF2B5EF4-FFF2-40B4-BE49-F238E27FC236}">
                <a16:creationId xmlns:a16="http://schemas.microsoft.com/office/drawing/2014/main" id="{643E3E57-6553-2612-5547-7A6C89D66521}"/>
              </a:ext>
            </a:extLst>
          </p:cNvPr>
          <p:cNvSpPr>
            <a:spLocks noGrp="1"/>
          </p:cNvSpPr>
          <p:nvPr>
            <p:ph type="title"/>
          </p:nvPr>
        </p:nvSpPr>
        <p:spPr/>
        <p:txBody>
          <a:bodyPr/>
          <a:lstStyle/>
          <a:p>
            <a:r>
              <a:rPr lang="ja-JP" altLang="en-US" dirty="0"/>
              <a:t>アトラス化</a:t>
            </a:r>
            <a:endParaRPr kumimoji="1" lang="ja-JP" altLang="en-US" dirty="0"/>
          </a:p>
        </p:txBody>
      </p:sp>
      <p:sp>
        <p:nvSpPr>
          <p:cNvPr id="3" name="コンテンツ プレースホルダー 2">
            <a:extLst>
              <a:ext uri="{FF2B5EF4-FFF2-40B4-BE49-F238E27FC236}">
                <a16:creationId xmlns:a16="http://schemas.microsoft.com/office/drawing/2014/main" id="{32472909-45BA-024D-3C4B-006035AA9F4C}"/>
              </a:ext>
            </a:extLst>
          </p:cNvPr>
          <p:cNvSpPr>
            <a:spLocks noGrp="1"/>
          </p:cNvSpPr>
          <p:nvPr>
            <p:ph idx="1"/>
          </p:nvPr>
        </p:nvSpPr>
        <p:spPr/>
        <p:txBody>
          <a:bodyPr/>
          <a:lstStyle/>
          <a:p>
            <a:r>
              <a:rPr lang="ja-JP" altLang="en-US" dirty="0"/>
              <a:t>アトラステクスチャ</a:t>
            </a:r>
            <a:endParaRPr lang="en-US" altLang="ja-JP" dirty="0"/>
          </a:p>
          <a:p>
            <a:pPr lvl="1"/>
            <a:r>
              <a:rPr lang="ja-JP" altLang="en-US" dirty="0"/>
              <a:t>東京駅周辺</a:t>
            </a:r>
            <a:r>
              <a:rPr lang="en-US" altLang="ja-JP" dirty="0"/>
              <a:t>3km</a:t>
            </a:r>
            <a:r>
              <a:rPr lang="ja-JP" altLang="en-US" dirty="0"/>
              <a:t>四方</a:t>
            </a:r>
            <a:endParaRPr lang="en-US" altLang="ja-JP" dirty="0"/>
          </a:p>
          <a:p>
            <a:pPr lvl="2"/>
            <a:r>
              <a:rPr lang="ja-JP" altLang="en-US" dirty="0"/>
              <a:t>共通化：高さ</a:t>
            </a:r>
            <a:r>
              <a:rPr lang="en-US" altLang="ja-JP" dirty="0"/>
              <a:t>+</a:t>
            </a:r>
            <a:r>
              <a:rPr lang="ja-JP" altLang="en-US" dirty="0"/>
              <a:t>幅の平均</a:t>
            </a:r>
            <a:endParaRPr lang="en-US" altLang="ja-JP" dirty="0"/>
          </a:p>
          <a:p>
            <a:pPr lvl="2"/>
            <a:r>
              <a:rPr lang="ja-JP" altLang="en-US" dirty="0"/>
              <a:t>テクスチャ数：</a:t>
            </a:r>
            <a:r>
              <a:rPr lang="en-US" altLang="ja-JP" dirty="0"/>
              <a:t>350</a:t>
            </a:r>
            <a:r>
              <a:rPr lang="ja-JP" altLang="en-US" dirty="0"/>
              <a:t>枚</a:t>
            </a:r>
            <a:endParaRPr lang="en-US" altLang="ja-JP" dirty="0"/>
          </a:p>
          <a:p>
            <a:pPr lvl="2"/>
            <a:r>
              <a:rPr lang="ja-JP" altLang="en-US" dirty="0"/>
              <a:t>解像度：</a:t>
            </a:r>
            <a:r>
              <a:rPr lang="en-US" altLang="ja-JP" dirty="0"/>
              <a:t>8192x8192</a:t>
            </a:r>
          </a:p>
          <a:p>
            <a:pPr lvl="2"/>
            <a:r>
              <a:rPr lang="ja-JP" altLang="en-US" dirty="0"/>
              <a:t>各テクスチャ解像度：</a:t>
            </a:r>
            <a:r>
              <a:rPr lang="en-US" altLang="ja-JP" dirty="0"/>
              <a:t>256x256</a:t>
            </a:r>
          </a:p>
          <a:p>
            <a:pPr lvl="2"/>
            <a:r>
              <a:rPr lang="ja-JP" altLang="en-US" dirty="0"/>
              <a:t>テクスチャ間の幅：</a:t>
            </a:r>
            <a:r>
              <a:rPr lang="en-US" altLang="ja-JP" dirty="0"/>
              <a:t>4 pixel</a:t>
            </a:r>
          </a:p>
        </p:txBody>
      </p:sp>
    </p:spTree>
    <p:extLst>
      <p:ext uri="{BB962C8B-B14F-4D97-AF65-F5344CB8AC3E}">
        <p14:creationId xmlns:p14="http://schemas.microsoft.com/office/powerpoint/2010/main" val="244621085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07DE34D-099A-F252-9AE4-5007DE1D716A}"/>
              </a:ext>
            </a:extLst>
          </p:cNvPr>
          <p:cNvSpPr>
            <a:spLocks noGrp="1"/>
          </p:cNvSpPr>
          <p:nvPr>
            <p:ph type="title"/>
          </p:nvPr>
        </p:nvSpPr>
        <p:spPr/>
        <p:txBody>
          <a:bodyPr/>
          <a:lstStyle/>
          <a:p>
            <a:r>
              <a:rPr kumimoji="1" lang="en-US" altLang="ja-JP" dirty="0"/>
              <a:t>Unreal Engine 5</a:t>
            </a:r>
            <a:r>
              <a:rPr kumimoji="1" lang="ja-JP" altLang="en-US" dirty="0"/>
              <a:t>上でのパフォーマンス比較</a:t>
            </a:r>
          </a:p>
        </p:txBody>
      </p:sp>
      <p:sp>
        <p:nvSpPr>
          <p:cNvPr id="3" name="コンテンツ プレースホルダー 2">
            <a:extLst>
              <a:ext uri="{FF2B5EF4-FFF2-40B4-BE49-F238E27FC236}">
                <a16:creationId xmlns:a16="http://schemas.microsoft.com/office/drawing/2014/main" id="{EADF5F18-3298-8A3D-94B3-F8CCDE62E893}"/>
              </a:ext>
            </a:extLst>
          </p:cNvPr>
          <p:cNvSpPr>
            <a:spLocks noGrp="1"/>
          </p:cNvSpPr>
          <p:nvPr>
            <p:ph idx="1"/>
          </p:nvPr>
        </p:nvSpPr>
        <p:spPr/>
        <p:txBody>
          <a:bodyPr/>
          <a:lstStyle/>
          <a:p>
            <a:r>
              <a:rPr lang="ja-JP" altLang="en-US" dirty="0"/>
              <a:t>オリジナル（</a:t>
            </a:r>
            <a:r>
              <a:rPr lang="en-US" altLang="ja-JP" dirty="0"/>
              <a:t>LOD1</a:t>
            </a:r>
            <a:r>
              <a:rPr lang="ja-JP" altLang="en-US" dirty="0"/>
              <a:t>）とテクスチャ付き</a:t>
            </a:r>
            <a:r>
              <a:rPr lang="en-US" altLang="ja-JP" dirty="0"/>
              <a:t>LOD1</a:t>
            </a:r>
            <a:r>
              <a:rPr lang="ja-JP" altLang="en-US" dirty="0"/>
              <a:t>の比較</a:t>
            </a:r>
            <a:endParaRPr lang="en-US" altLang="ja-JP" dirty="0"/>
          </a:p>
          <a:p>
            <a:pPr lvl="1"/>
            <a:r>
              <a:rPr lang="ja-JP" altLang="en-US" dirty="0"/>
              <a:t>どの程度パフォーマンスに影響があるかを調査</a:t>
            </a:r>
            <a:endParaRPr lang="en-US" altLang="ja-JP" dirty="0"/>
          </a:p>
          <a:p>
            <a:r>
              <a:rPr lang="en-US" altLang="ja-JP" dirty="0"/>
              <a:t>Unreal Engine 5(UE5)</a:t>
            </a:r>
          </a:p>
          <a:p>
            <a:pPr lvl="1"/>
            <a:r>
              <a:rPr lang="ja-JP" altLang="en-US" dirty="0"/>
              <a:t>バージョン：</a:t>
            </a:r>
            <a:r>
              <a:rPr lang="en-US" altLang="ja-JP" dirty="0"/>
              <a:t>5.1.1</a:t>
            </a:r>
          </a:p>
          <a:p>
            <a:pPr lvl="1"/>
            <a:r>
              <a:rPr lang="ja-JP" altLang="en-US" dirty="0"/>
              <a:t>テンプレート：</a:t>
            </a:r>
            <a:r>
              <a:rPr lang="en-US" altLang="ja-JP" dirty="0"/>
              <a:t>blank</a:t>
            </a:r>
          </a:p>
          <a:p>
            <a:pPr lvl="1"/>
            <a:r>
              <a:rPr kumimoji="1" lang="ja-JP" altLang="en-US" dirty="0"/>
              <a:t>比較項目</a:t>
            </a:r>
            <a:endParaRPr kumimoji="1" lang="en-US" altLang="ja-JP" dirty="0"/>
          </a:p>
          <a:p>
            <a:pPr lvl="2"/>
            <a:r>
              <a:rPr lang="ja-JP" altLang="en-US" dirty="0"/>
              <a:t>ポリゴン数</a:t>
            </a:r>
            <a:endParaRPr lang="en-US" altLang="ja-JP" dirty="0"/>
          </a:p>
          <a:p>
            <a:pPr lvl="2"/>
            <a:r>
              <a:rPr kumimoji="1" lang="ja-JP" altLang="en-US" dirty="0"/>
              <a:t>テクスチャメモリ量</a:t>
            </a:r>
            <a:endParaRPr kumimoji="1" lang="en-US" altLang="ja-JP" dirty="0"/>
          </a:p>
          <a:p>
            <a:pPr lvl="2"/>
            <a:r>
              <a:rPr lang="ja-JP" altLang="en-US" dirty="0"/>
              <a:t>ドローコール（</a:t>
            </a:r>
            <a:r>
              <a:rPr lang="en-US" altLang="ja-JP" dirty="0" err="1"/>
              <a:t>Basepass</a:t>
            </a:r>
            <a:r>
              <a:rPr lang="ja-JP" altLang="en-US" dirty="0"/>
              <a:t>）</a:t>
            </a:r>
            <a:endParaRPr lang="en-US" altLang="ja-JP" dirty="0"/>
          </a:p>
          <a:p>
            <a:pPr lvl="2"/>
            <a:r>
              <a:rPr lang="ja-JP" altLang="en-US" dirty="0"/>
              <a:t>シーン全体の負荷</a:t>
            </a:r>
            <a:endParaRPr kumimoji="1" lang="ja-JP" altLang="en-US" dirty="0"/>
          </a:p>
        </p:txBody>
      </p:sp>
    </p:spTree>
    <p:extLst>
      <p:ext uri="{BB962C8B-B14F-4D97-AF65-F5344CB8AC3E}">
        <p14:creationId xmlns:p14="http://schemas.microsoft.com/office/powerpoint/2010/main" val="425846595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562963E-1DC6-EF6A-5380-CC5E32596411}"/>
              </a:ext>
            </a:extLst>
          </p:cNvPr>
          <p:cNvSpPr>
            <a:spLocks noGrp="1"/>
          </p:cNvSpPr>
          <p:nvPr>
            <p:ph type="title"/>
          </p:nvPr>
        </p:nvSpPr>
        <p:spPr/>
        <p:txBody>
          <a:bodyPr/>
          <a:lstStyle/>
          <a:p>
            <a:r>
              <a:rPr kumimoji="1" lang="en-US" altLang="ja-JP" dirty="0"/>
              <a:t>Unreal Engine 5</a:t>
            </a:r>
            <a:r>
              <a:rPr kumimoji="1" lang="ja-JP" altLang="en-US" dirty="0"/>
              <a:t>上でのパフォーマンス比較</a:t>
            </a:r>
          </a:p>
        </p:txBody>
      </p:sp>
      <p:sp>
        <p:nvSpPr>
          <p:cNvPr id="3" name="コンテンツ プレースホルダー 2">
            <a:extLst>
              <a:ext uri="{FF2B5EF4-FFF2-40B4-BE49-F238E27FC236}">
                <a16:creationId xmlns:a16="http://schemas.microsoft.com/office/drawing/2014/main" id="{29BFC731-D1A8-4BF9-2531-B1DFA114FE19}"/>
              </a:ext>
            </a:extLst>
          </p:cNvPr>
          <p:cNvSpPr>
            <a:spLocks noGrp="1"/>
          </p:cNvSpPr>
          <p:nvPr>
            <p:ph idx="1"/>
          </p:nvPr>
        </p:nvSpPr>
        <p:spPr/>
        <p:txBody>
          <a:bodyPr/>
          <a:lstStyle/>
          <a:p>
            <a:r>
              <a:rPr lang="ja-JP" altLang="en-US" dirty="0"/>
              <a:t>対象エリア</a:t>
            </a:r>
            <a:endParaRPr lang="en-US" altLang="ja-JP" dirty="0"/>
          </a:p>
          <a:p>
            <a:pPr lvl="1"/>
            <a:r>
              <a:rPr lang="ja-JP" altLang="en-US" dirty="0"/>
              <a:t>東京駅周辺</a:t>
            </a:r>
            <a:r>
              <a:rPr lang="en-US" altLang="ja-JP" dirty="0"/>
              <a:t>3km</a:t>
            </a:r>
            <a:r>
              <a:rPr lang="ja-JP" altLang="en-US" dirty="0"/>
              <a:t>四方</a:t>
            </a:r>
            <a:endParaRPr kumimoji="1" lang="en-US" altLang="ja-JP" dirty="0"/>
          </a:p>
          <a:p>
            <a:pPr lvl="2"/>
            <a:r>
              <a:rPr kumimoji="1" lang="ja-JP" altLang="en-US" dirty="0"/>
              <a:t>建物</a:t>
            </a:r>
            <a:endParaRPr kumimoji="1" lang="en-US" altLang="ja-JP" dirty="0"/>
          </a:p>
          <a:p>
            <a:pPr lvl="3"/>
            <a:r>
              <a:rPr lang="en-US" altLang="ja-JP" dirty="0"/>
              <a:t>12,557</a:t>
            </a:r>
            <a:r>
              <a:rPr kumimoji="1" lang="ja-JP" altLang="en-US" dirty="0"/>
              <a:t>棟（</a:t>
            </a:r>
            <a:r>
              <a:rPr lang="en-US" altLang="ja-JP" dirty="0"/>
              <a:t>LOD1</a:t>
            </a:r>
            <a:r>
              <a:rPr lang="ja-JP" altLang="en-US" dirty="0"/>
              <a:t>モデル</a:t>
            </a:r>
            <a:r>
              <a:rPr kumimoji="1" lang="ja-JP" altLang="en-US" dirty="0"/>
              <a:t>）</a:t>
            </a:r>
            <a:endParaRPr kumimoji="1" lang="en-US" altLang="ja-JP" dirty="0"/>
          </a:p>
          <a:p>
            <a:pPr lvl="3"/>
            <a:r>
              <a:rPr kumimoji="1" lang="ja-JP" altLang="en-US" dirty="0"/>
              <a:t>インポート時に</a:t>
            </a:r>
            <a:r>
              <a:rPr lang="ja-JP" altLang="en-US" dirty="0"/>
              <a:t>メッシュを</a:t>
            </a:r>
            <a:r>
              <a:rPr kumimoji="1" lang="ja-JP" altLang="en-US" dirty="0"/>
              <a:t>マージ</a:t>
            </a:r>
            <a:endParaRPr kumimoji="1" lang="en-US" altLang="ja-JP" dirty="0"/>
          </a:p>
        </p:txBody>
      </p:sp>
      <p:graphicFrame>
        <p:nvGraphicFramePr>
          <p:cNvPr id="4" name="表 4">
            <a:extLst>
              <a:ext uri="{FF2B5EF4-FFF2-40B4-BE49-F238E27FC236}">
                <a16:creationId xmlns:a16="http://schemas.microsoft.com/office/drawing/2014/main" id="{B88E8EEB-C9BF-0966-17A7-742F33320A9B}"/>
              </a:ext>
            </a:extLst>
          </p:cNvPr>
          <p:cNvGraphicFramePr>
            <a:graphicFrameLocks noGrp="1"/>
          </p:cNvGraphicFramePr>
          <p:nvPr>
            <p:extLst>
              <p:ext uri="{D42A27DB-BD31-4B8C-83A1-F6EECF244321}">
                <p14:modId xmlns:p14="http://schemas.microsoft.com/office/powerpoint/2010/main" val="2963149333"/>
              </p:ext>
            </p:extLst>
          </p:nvPr>
        </p:nvGraphicFramePr>
        <p:xfrm>
          <a:off x="2052365" y="2801111"/>
          <a:ext cx="5039270" cy="1466960"/>
        </p:xfrm>
        <a:graphic>
          <a:graphicData uri="http://schemas.openxmlformats.org/drawingml/2006/table">
            <a:tbl>
              <a:tblPr firstRow="1" bandRow="1">
                <a:tableStyleId>{5940675A-B579-460E-94D1-54222C63F5DA}</a:tableStyleId>
              </a:tblPr>
              <a:tblGrid>
                <a:gridCol w="1743393">
                  <a:extLst>
                    <a:ext uri="{9D8B030D-6E8A-4147-A177-3AD203B41FA5}">
                      <a16:colId xmlns:a16="http://schemas.microsoft.com/office/drawing/2014/main" val="4059007820"/>
                    </a:ext>
                  </a:extLst>
                </a:gridCol>
                <a:gridCol w="1478280">
                  <a:extLst>
                    <a:ext uri="{9D8B030D-6E8A-4147-A177-3AD203B41FA5}">
                      <a16:colId xmlns:a16="http://schemas.microsoft.com/office/drawing/2014/main" val="2219747638"/>
                    </a:ext>
                  </a:extLst>
                </a:gridCol>
                <a:gridCol w="1817597">
                  <a:extLst>
                    <a:ext uri="{9D8B030D-6E8A-4147-A177-3AD203B41FA5}">
                      <a16:colId xmlns:a16="http://schemas.microsoft.com/office/drawing/2014/main" val="1278063593"/>
                    </a:ext>
                  </a:extLst>
                </a:gridCol>
              </a:tblGrid>
              <a:tr h="0">
                <a:tc>
                  <a:txBody>
                    <a:bodyPr/>
                    <a:lstStyle/>
                    <a:p>
                      <a:endParaRPr kumimoji="1" lang="ja-JP" altLang="en-US" sz="1000" b="1" dirty="0"/>
                    </a:p>
                  </a:txBody>
                  <a:tcPr>
                    <a:solidFill>
                      <a:schemeClr val="bg1">
                        <a:lumMod val="75000"/>
                      </a:schemeClr>
                    </a:solidFill>
                  </a:tcPr>
                </a:tc>
                <a:tc>
                  <a:txBody>
                    <a:bodyPr/>
                    <a:lstStyle/>
                    <a:p>
                      <a:r>
                        <a:rPr kumimoji="1" lang="en-US" altLang="ja-JP" sz="1000" b="0" dirty="0"/>
                        <a:t>LOD1</a:t>
                      </a:r>
                      <a:r>
                        <a:rPr kumimoji="1" lang="ja-JP" altLang="en-US" sz="1000" b="0" dirty="0"/>
                        <a:t>（オリジナル）</a:t>
                      </a:r>
                    </a:p>
                  </a:txBody>
                  <a:tcPr>
                    <a:solidFill>
                      <a:schemeClr val="bg1">
                        <a:lumMod val="75000"/>
                      </a:schemeClr>
                    </a:solidFill>
                  </a:tcPr>
                </a:tc>
                <a:tc>
                  <a:txBody>
                    <a:bodyPr/>
                    <a:lstStyle/>
                    <a:p>
                      <a:r>
                        <a:rPr kumimoji="1" lang="en-US" altLang="ja-JP" sz="1000" b="0" dirty="0"/>
                        <a:t>LOD1</a:t>
                      </a:r>
                      <a:r>
                        <a:rPr kumimoji="1" lang="ja-JP" altLang="en-US" sz="1000" b="0" dirty="0"/>
                        <a:t>（テクスチャ付き）</a:t>
                      </a:r>
                    </a:p>
                  </a:txBody>
                  <a:tcPr>
                    <a:solidFill>
                      <a:schemeClr val="bg1">
                        <a:lumMod val="75000"/>
                      </a:schemeClr>
                    </a:solidFill>
                  </a:tcPr>
                </a:tc>
                <a:extLst>
                  <a:ext uri="{0D108BD9-81ED-4DB2-BD59-A6C34878D82A}">
                    <a16:rowId xmlns:a16="http://schemas.microsoft.com/office/drawing/2014/main" val="801986137"/>
                  </a:ext>
                </a:extLst>
              </a:tr>
              <a:tr h="305780">
                <a:tc>
                  <a:txBody>
                    <a:bodyPr/>
                    <a:lstStyle/>
                    <a:p>
                      <a:pPr algn="ctr"/>
                      <a:r>
                        <a:rPr kumimoji="1" lang="ja-JP" altLang="en-US" sz="1000" dirty="0"/>
                        <a:t>ポリゴン数</a:t>
                      </a:r>
                      <a:endParaRPr kumimoji="1" lang="en-US" altLang="ja-JP" sz="1000" dirty="0"/>
                    </a:p>
                  </a:txBody>
                  <a:tcPr/>
                </a:tc>
                <a:tc>
                  <a:txBody>
                    <a:bodyPr/>
                    <a:lstStyle/>
                    <a:p>
                      <a:pPr algn="l"/>
                      <a:r>
                        <a:rPr kumimoji="1" lang="en-US" altLang="ja-JP" sz="1000" dirty="0"/>
                        <a:t>356,918</a:t>
                      </a:r>
                      <a:endParaRPr kumimoji="1" lang="ja-JP" altLang="en-US" sz="1000" dirty="0"/>
                    </a:p>
                  </a:txBody>
                  <a:tcPr/>
                </a:tc>
                <a:tc>
                  <a:txBody>
                    <a:bodyPr/>
                    <a:lstStyle/>
                    <a:p>
                      <a:pPr algn="l"/>
                      <a:r>
                        <a:rPr kumimoji="1" lang="en-US" altLang="ja-JP" sz="1000" dirty="0"/>
                        <a:t>692,819</a:t>
                      </a:r>
                      <a:endParaRPr kumimoji="1" lang="ja-JP" altLang="en-US" sz="1000" dirty="0"/>
                    </a:p>
                  </a:txBody>
                  <a:tcPr/>
                </a:tc>
                <a:extLst>
                  <a:ext uri="{0D108BD9-81ED-4DB2-BD59-A6C34878D82A}">
                    <a16:rowId xmlns:a16="http://schemas.microsoft.com/office/drawing/2014/main" val="872233179"/>
                  </a:ext>
                </a:extLst>
              </a:tr>
              <a:tr h="305780">
                <a:tc>
                  <a:txBody>
                    <a:bodyPr/>
                    <a:lstStyle/>
                    <a:p>
                      <a:pPr algn="ctr"/>
                      <a:r>
                        <a:rPr kumimoji="1" lang="ja-JP" altLang="en-US" sz="1000" dirty="0"/>
                        <a:t>テクスチャメモリ量</a:t>
                      </a:r>
                      <a:endParaRPr kumimoji="1" lang="en-US" altLang="ja-JP" sz="1000" dirty="0"/>
                    </a:p>
                  </a:txBody>
                  <a:tcPr/>
                </a:tc>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1" lang="en-US" altLang="ja-JP" sz="1000" dirty="0"/>
                        <a:t>0 MB</a:t>
                      </a:r>
                      <a:endParaRPr kumimoji="1" lang="ja-JP" altLang="en-US" sz="1000" dirty="0"/>
                    </a:p>
                  </a:txBody>
                  <a:tcPr/>
                </a:tc>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1" lang="en-US" altLang="ja-JP" sz="1000" dirty="0"/>
                        <a:t>42.7 MB</a:t>
                      </a:r>
                      <a:endParaRPr kumimoji="1" lang="ja-JP" altLang="en-US" sz="1000" dirty="0"/>
                    </a:p>
                  </a:txBody>
                  <a:tcPr/>
                </a:tc>
                <a:extLst>
                  <a:ext uri="{0D108BD9-81ED-4DB2-BD59-A6C34878D82A}">
                    <a16:rowId xmlns:a16="http://schemas.microsoft.com/office/drawing/2014/main" val="2053627209"/>
                  </a:ext>
                </a:extLst>
              </a:tr>
              <a:tr h="305780">
                <a:tc>
                  <a:txBody>
                    <a:bodyPr/>
                    <a:lstStyle/>
                    <a:p>
                      <a:pPr algn="ctr"/>
                      <a:r>
                        <a:rPr kumimoji="1" lang="ja-JP" altLang="en-US" sz="1000" dirty="0"/>
                        <a:t>ドローコール（</a:t>
                      </a:r>
                      <a:r>
                        <a:rPr kumimoji="1" lang="en-US" altLang="ja-JP" sz="1000" dirty="0" err="1"/>
                        <a:t>Basepass</a:t>
                      </a:r>
                      <a:r>
                        <a:rPr kumimoji="1" lang="en-US" altLang="ja-JP" sz="1000" dirty="0"/>
                        <a:t>)</a:t>
                      </a:r>
                    </a:p>
                  </a:txBody>
                  <a:tcPr/>
                </a:tc>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1" lang="en-US" altLang="ja-JP" sz="1000" dirty="0"/>
                        <a:t>1</a:t>
                      </a:r>
                      <a:endParaRPr kumimoji="1" lang="ja-JP" altLang="en-US" sz="1000" dirty="0"/>
                    </a:p>
                  </a:txBody>
                  <a:tcPr/>
                </a:tc>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1" lang="en-US" altLang="ja-JP" sz="1000" dirty="0"/>
                        <a:t>2</a:t>
                      </a:r>
                      <a:endParaRPr kumimoji="1" lang="ja-JP" altLang="en-US" sz="1000" dirty="0"/>
                    </a:p>
                  </a:txBody>
                  <a:tcPr/>
                </a:tc>
                <a:extLst>
                  <a:ext uri="{0D108BD9-81ED-4DB2-BD59-A6C34878D82A}">
                    <a16:rowId xmlns:a16="http://schemas.microsoft.com/office/drawing/2014/main" val="1572235102"/>
                  </a:ext>
                </a:extLst>
              </a:tr>
              <a:tr h="305780">
                <a:tc>
                  <a:txBody>
                    <a:bodyPr/>
                    <a:lstStyle/>
                    <a:p>
                      <a:pPr algn="ctr"/>
                      <a:r>
                        <a:rPr kumimoji="1" lang="ja-JP" altLang="en-US" sz="1000" dirty="0"/>
                        <a:t>シーン全体の負荷</a:t>
                      </a:r>
                    </a:p>
                  </a:txBody>
                  <a:tcPr/>
                </a:tc>
                <a:tc>
                  <a:txBody>
                    <a:bodyPr/>
                    <a:lstStyle/>
                    <a:p>
                      <a:pPr algn="l"/>
                      <a:r>
                        <a:rPr kumimoji="1" lang="en-US" altLang="ja-JP" sz="1000" dirty="0"/>
                        <a:t>6.98 </a:t>
                      </a:r>
                      <a:r>
                        <a:rPr kumimoji="1" lang="en-US" altLang="ja-JP" sz="1000" dirty="0" err="1"/>
                        <a:t>ms</a:t>
                      </a:r>
                      <a:endParaRPr kumimoji="1" lang="ja-JP" altLang="en-US" sz="1000" dirty="0"/>
                    </a:p>
                  </a:txBody>
                  <a:tcPr/>
                </a:tc>
                <a:tc>
                  <a:txBody>
                    <a:bodyPr/>
                    <a:lstStyle/>
                    <a:p>
                      <a:pPr algn="l"/>
                      <a:r>
                        <a:rPr kumimoji="1" lang="en-US" altLang="ja-JP" sz="1000" dirty="0"/>
                        <a:t>7.29 </a:t>
                      </a:r>
                      <a:r>
                        <a:rPr kumimoji="1" lang="en-US" altLang="ja-JP" sz="1000" dirty="0" err="1"/>
                        <a:t>ms</a:t>
                      </a:r>
                      <a:endParaRPr kumimoji="1" lang="ja-JP" altLang="en-US" sz="1000" dirty="0"/>
                    </a:p>
                  </a:txBody>
                  <a:tcPr/>
                </a:tc>
                <a:extLst>
                  <a:ext uri="{0D108BD9-81ED-4DB2-BD59-A6C34878D82A}">
                    <a16:rowId xmlns:a16="http://schemas.microsoft.com/office/drawing/2014/main" val="1287849250"/>
                  </a:ext>
                </a:extLst>
              </a:tr>
            </a:tbl>
          </a:graphicData>
        </a:graphic>
      </p:graphicFrame>
      <p:sp>
        <p:nvSpPr>
          <p:cNvPr id="5" name="テキスト ボックス 4">
            <a:extLst>
              <a:ext uri="{FF2B5EF4-FFF2-40B4-BE49-F238E27FC236}">
                <a16:creationId xmlns:a16="http://schemas.microsoft.com/office/drawing/2014/main" id="{79C3979D-A3B8-F010-A36A-2F150531736E}"/>
              </a:ext>
            </a:extLst>
          </p:cNvPr>
          <p:cNvSpPr txBox="1"/>
          <p:nvPr/>
        </p:nvSpPr>
        <p:spPr>
          <a:xfrm>
            <a:off x="5072689" y="4268071"/>
            <a:ext cx="2104198" cy="215444"/>
          </a:xfrm>
          <a:prstGeom prst="rect">
            <a:avLst/>
          </a:prstGeom>
          <a:noFill/>
          <a:ln>
            <a:noFill/>
          </a:ln>
        </p:spPr>
        <p:txBody>
          <a:bodyPr wrap="square" rtlCol="0">
            <a:spAutoFit/>
          </a:bodyPr>
          <a:lstStyle/>
          <a:p>
            <a:r>
              <a:rPr kumimoji="1" lang="en-US" altLang="ja-JP" sz="800" dirty="0"/>
              <a:t>※1920x1080 NVIDIA RTX 3070</a:t>
            </a:r>
            <a:r>
              <a:rPr kumimoji="1" lang="ja-JP" altLang="en-US" sz="800" dirty="0"/>
              <a:t>で計測</a:t>
            </a:r>
            <a:endParaRPr kumimoji="1" lang="en-US" altLang="ja-JP" sz="800" dirty="0"/>
          </a:p>
        </p:txBody>
      </p:sp>
    </p:spTree>
    <p:extLst>
      <p:ext uri="{BB962C8B-B14F-4D97-AF65-F5344CB8AC3E}">
        <p14:creationId xmlns:p14="http://schemas.microsoft.com/office/powerpoint/2010/main" val="119310958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descr="屋外, 市, 大きい, ストリート が含まれている画像&#10;&#10;自動的に生成された説明">
            <a:extLst>
              <a:ext uri="{FF2B5EF4-FFF2-40B4-BE49-F238E27FC236}">
                <a16:creationId xmlns:a16="http://schemas.microsoft.com/office/drawing/2014/main" id="{59CA8681-0E6C-2D8D-98AF-45573BAC2245}"/>
              </a:ext>
            </a:extLst>
          </p:cNvPr>
          <p:cNvPicPr>
            <a:picLocks noChangeAspect="1"/>
          </p:cNvPicPr>
          <p:nvPr/>
        </p:nvPicPr>
        <p:blipFill>
          <a:blip r:embed="rId3"/>
          <a:stretch>
            <a:fillRect/>
          </a:stretch>
        </p:blipFill>
        <p:spPr>
          <a:xfrm>
            <a:off x="787579" y="617084"/>
            <a:ext cx="7568841" cy="4257473"/>
          </a:xfrm>
          <a:prstGeom prst="rect">
            <a:avLst/>
          </a:prstGeom>
        </p:spPr>
      </p:pic>
      <p:sp>
        <p:nvSpPr>
          <p:cNvPr id="2" name="タイトル 1">
            <a:extLst>
              <a:ext uri="{FF2B5EF4-FFF2-40B4-BE49-F238E27FC236}">
                <a16:creationId xmlns:a16="http://schemas.microsoft.com/office/drawing/2014/main" id="{ED376F46-6243-1EDE-B3D7-FEAF405F541E}"/>
              </a:ext>
            </a:extLst>
          </p:cNvPr>
          <p:cNvSpPr>
            <a:spLocks noGrp="1"/>
          </p:cNvSpPr>
          <p:nvPr>
            <p:ph type="title"/>
          </p:nvPr>
        </p:nvSpPr>
        <p:spPr/>
        <p:txBody>
          <a:bodyPr/>
          <a:lstStyle/>
          <a:p>
            <a:r>
              <a:rPr kumimoji="1" lang="en-US" altLang="ja-JP" dirty="0"/>
              <a:t>UE5</a:t>
            </a:r>
            <a:r>
              <a:rPr kumimoji="1" lang="ja-JP" altLang="en-US" dirty="0"/>
              <a:t>上での比較</a:t>
            </a:r>
            <a:r>
              <a:rPr kumimoji="1" lang="en-US" altLang="ja-JP" dirty="0"/>
              <a:t>1</a:t>
            </a:r>
            <a:r>
              <a:rPr kumimoji="1" lang="ja-JP" altLang="en-US" dirty="0"/>
              <a:t>（</a:t>
            </a:r>
            <a:r>
              <a:rPr lang="ja-JP" altLang="en-US" dirty="0"/>
              <a:t>オリジナル</a:t>
            </a:r>
            <a:r>
              <a:rPr kumimoji="1" lang="ja-JP" altLang="en-US" dirty="0"/>
              <a:t>）</a:t>
            </a:r>
          </a:p>
        </p:txBody>
      </p:sp>
      <p:sp>
        <p:nvSpPr>
          <p:cNvPr id="4" name="テキスト ボックス 3">
            <a:extLst>
              <a:ext uri="{FF2B5EF4-FFF2-40B4-BE49-F238E27FC236}">
                <a16:creationId xmlns:a16="http://schemas.microsoft.com/office/drawing/2014/main" id="{A8B1783F-C993-1013-7110-B1D5C04F5985}"/>
              </a:ext>
            </a:extLst>
          </p:cNvPr>
          <p:cNvSpPr txBox="1"/>
          <p:nvPr/>
        </p:nvSpPr>
        <p:spPr>
          <a:xfrm>
            <a:off x="5858727" y="197259"/>
            <a:ext cx="1761273" cy="338554"/>
          </a:xfrm>
          <a:prstGeom prst="rect">
            <a:avLst/>
          </a:prstGeom>
          <a:solidFill>
            <a:schemeClr val="bg1"/>
          </a:solidFill>
          <a:ln>
            <a:solidFill>
              <a:schemeClr val="tx1"/>
            </a:solidFill>
          </a:ln>
        </p:spPr>
        <p:txBody>
          <a:bodyPr wrap="square" rtlCol="0">
            <a:spAutoFit/>
          </a:bodyPr>
          <a:lstStyle/>
          <a:p>
            <a:r>
              <a:rPr kumimoji="1" lang="ja-JP" altLang="en-US" sz="800" dirty="0"/>
              <a:t>オリジナルに白のマテリアル付与</a:t>
            </a:r>
            <a:endParaRPr kumimoji="1" lang="en-US" altLang="ja-JP" sz="800" dirty="0"/>
          </a:p>
          <a:p>
            <a:r>
              <a:rPr kumimoji="1" lang="ja-JP" altLang="en-US" sz="800" dirty="0"/>
              <a:t>地形データに航空写真を貼りつけ</a:t>
            </a:r>
          </a:p>
        </p:txBody>
      </p:sp>
    </p:spTree>
    <p:extLst>
      <p:ext uri="{BB962C8B-B14F-4D97-AF65-F5344CB8AC3E}">
        <p14:creationId xmlns:p14="http://schemas.microsoft.com/office/powerpoint/2010/main" val="158480735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descr="建物の前に並んでいる&#10;&#10;低い精度で自動的に生成された説明">
            <a:extLst>
              <a:ext uri="{FF2B5EF4-FFF2-40B4-BE49-F238E27FC236}">
                <a16:creationId xmlns:a16="http://schemas.microsoft.com/office/drawing/2014/main" id="{478BF13E-F9BE-EBA0-4F32-9272C76E3368}"/>
              </a:ext>
            </a:extLst>
          </p:cNvPr>
          <p:cNvPicPr>
            <a:picLocks noChangeAspect="1"/>
          </p:cNvPicPr>
          <p:nvPr/>
        </p:nvPicPr>
        <p:blipFill>
          <a:blip r:embed="rId3"/>
          <a:stretch>
            <a:fillRect/>
          </a:stretch>
        </p:blipFill>
        <p:spPr>
          <a:xfrm>
            <a:off x="787577" y="617084"/>
            <a:ext cx="7568843" cy="4257474"/>
          </a:xfrm>
          <a:prstGeom prst="rect">
            <a:avLst/>
          </a:prstGeom>
        </p:spPr>
      </p:pic>
      <p:sp>
        <p:nvSpPr>
          <p:cNvPr id="2" name="タイトル 1">
            <a:extLst>
              <a:ext uri="{FF2B5EF4-FFF2-40B4-BE49-F238E27FC236}">
                <a16:creationId xmlns:a16="http://schemas.microsoft.com/office/drawing/2014/main" id="{ED376F46-6243-1EDE-B3D7-FEAF405F541E}"/>
              </a:ext>
            </a:extLst>
          </p:cNvPr>
          <p:cNvSpPr>
            <a:spLocks noGrp="1"/>
          </p:cNvSpPr>
          <p:nvPr>
            <p:ph type="title"/>
          </p:nvPr>
        </p:nvSpPr>
        <p:spPr/>
        <p:txBody>
          <a:bodyPr/>
          <a:lstStyle/>
          <a:p>
            <a:r>
              <a:rPr kumimoji="1" lang="en-US" altLang="ja-JP" dirty="0"/>
              <a:t>UE5</a:t>
            </a:r>
            <a:r>
              <a:rPr kumimoji="1" lang="ja-JP" altLang="en-US" dirty="0"/>
              <a:t>上での比較</a:t>
            </a:r>
            <a:r>
              <a:rPr kumimoji="1" lang="en-US" altLang="ja-JP" dirty="0"/>
              <a:t>1</a:t>
            </a:r>
            <a:r>
              <a:rPr kumimoji="1" lang="ja-JP" altLang="en-US" dirty="0"/>
              <a:t>（テクスチャ付き）</a:t>
            </a:r>
          </a:p>
        </p:txBody>
      </p:sp>
      <p:sp>
        <p:nvSpPr>
          <p:cNvPr id="4" name="テキスト ボックス 3">
            <a:extLst>
              <a:ext uri="{FF2B5EF4-FFF2-40B4-BE49-F238E27FC236}">
                <a16:creationId xmlns:a16="http://schemas.microsoft.com/office/drawing/2014/main" id="{9B6A43DB-37F1-1D9A-114C-1D6EAE9572BA}"/>
              </a:ext>
            </a:extLst>
          </p:cNvPr>
          <p:cNvSpPr txBox="1"/>
          <p:nvPr/>
        </p:nvSpPr>
        <p:spPr>
          <a:xfrm>
            <a:off x="5858727" y="197259"/>
            <a:ext cx="1761273" cy="338554"/>
          </a:xfrm>
          <a:prstGeom prst="rect">
            <a:avLst/>
          </a:prstGeom>
          <a:solidFill>
            <a:schemeClr val="bg1"/>
          </a:solidFill>
          <a:ln>
            <a:solidFill>
              <a:schemeClr val="tx1"/>
            </a:solidFill>
          </a:ln>
        </p:spPr>
        <p:txBody>
          <a:bodyPr wrap="square" rtlCol="0">
            <a:spAutoFit/>
          </a:bodyPr>
          <a:lstStyle/>
          <a:p>
            <a:r>
              <a:rPr kumimoji="1" lang="ja-JP" altLang="en-US" sz="800" dirty="0"/>
              <a:t>オリジナルに白のマテリアル付与</a:t>
            </a:r>
            <a:endParaRPr kumimoji="1" lang="en-US" altLang="ja-JP" sz="800" dirty="0"/>
          </a:p>
          <a:p>
            <a:r>
              <a:rPr kumimoji="1" lang="ja-JP" altLang="en-US" sz="800" dirty="0"/>
              <a:t>地形データに航空写真を貼りつけ</a:t>
            </a:r>
          </a:p>
        </p:txBody>
      </p:sp>
    </p:spTree>
    <p:extLst>
      <p:ext uri="{BB962C8B-B14F-4D97-AF65-F5344CB8AC3E}">
        <p14:creationId xmlns:p14="http://schemas.microsoft.com/office/powerpoint/2010/main" val="25509895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D376F46-6243-1EDE-B3D7-FEAF405F541E}"/>
              </a:ext>
            </a:extLst>
          </p:cNvPr>
          <p:cNvSpPr>
            <a:spLocks noGrp="1"/>
          </p:cNvSpPr>
          <p:nvPr>
            <p:ph type="title"/>
          </p:nvPr>
        </p:nvSpPr>
        <p:spPr/>
        <p:txBody>
          <a:bodyPr/>
          <a:lstStyle/>
          <a:p>
            <a:r>
              <a:rPr kumimoji="1" lang="en-US" altLang="ja-JP" dirty="0"/>
              <a:t>UE5</a:t>
            </a:r>
            <a:r>
              <a:rPr kumimoji="1" lang="ja-JP" altLang="en-US" dirty="0"/>
              <a:t>上での比較</a:t>
            </a:r>
            <a:r>
              <a:rPr kumimoji="1" lang="en-US" altLang="ja-JP" dirty="0"/>
              <a:t>2</a:t>
            </a:r>
            <a:r>
              <a:rPr kumimoji="1" lang="ja-JP" altLang="en-US" dirty="0"/>
              <a:t>（オリジナル）</a:t>
            </a:r>
          </a:p>
        </p:txBody>
      </p:sp>
      <p:pic>
        <p:nvPicPr>
          <p:cNvPr id="10" name="図 9" descr="レゴ, テーブル, 座る, コンピュータ が含まれている画像&#10;&#10;自動的に生成された説明">
            <a:extLst>
              <a:ext uri="{FF2B5EF4-FFF2-40B4-BE49-F238E27FC236}">
                <a16:creationId xmlns:a16="http://schemas.microsoft.com/office/drawing/2014/main" id="{2AAA9061-2A8F-E1C1-A40C-3A1E04BB5C10}"/>
              </a:ext>
            </a:extLst>
          </p:cNvPr>
          <p:cNvPicPr>
            <a:picLocks noChangeAspect="1"/>
          </p:cNvPicPr>
          <p:nvPr/>
        </p:nvPicPr>
        <p:blipFill>
          <a:blip r:embed="rId3"/>
          <a:stretch>
            <a:fillRect/>
          </a:stretch>
        </p:blipFill>
        <p:spPr>
          <a:xfrm>
            <a:off x="787579" y="617084"/>
            <a:ext cx="7568842" cy="4257474"/>
          </a:xfrm>
          <a:prstGeom prst="rect">
            <a:avLst/>
          </a:prstGeom>
        </p:spPr>
      </p:pic>
      <p:sp>
        <p:nvSpPr>
          <p:cNvPr id="3" name="テキスト ボックス 2">
            <a:extLst>
              <a:ext uri="{FF2B5EF4-FFF2-40B4-BE49-F238E27FC236}">
                <a16:creationId xmlns:a16="http://schemas.microsoft.com/office/drawing/2014/main" id="{D6A440CD-B3AE-E1AB-D96C-109C801B9EDF}"/>
              </a:ext>
            </a:extLst>
          </p:cNvPr>
          <p:cNvSpPr txBox="1"/>
          <p:nvPr/>
        </p:nvSpPr>
        <p:spPr>
          <a:xfrm>
            <a:off x="5858727" y="197259"/>
            <a:ext cx="1761273" cy="338554"/>
          </a:xfrm>
          <a:prstGeom prst="rect">
            <a:avLst/>
          </a:prstGeom>
          <a:solidFill>
            <a:schemeClr val="bg1"/>
          </a:solidFill>
          <a:ln>
            <a:solidFill>
              <a:schemeClr val="tx1"/>
            </a:solidFill>
          </a:ln>
        </p:spPr>
        <p:txBody>
          <a:bodyPr wrap="square" rtlCol="0">
            <a:spAutoFit/>
          </a:bodyPr>
          <a:lstStyle/>
          <a:p>
            <a:r>
              <a:rPr kumimoji="1" lang="ja-JP" altLang="en-US" sz="800" dirty="0"/>
              <a:t>オリジナルに白のマテリアル付与</a:t>
            </a:r>
            <a:endParaRPr kumimoji="1" lang="en-US" altLang="ja-JP" sz="800" dirty="0"/>
          </a:p>
          <a:p>
            <a:r>
              <a:rPr kumimoji="1" lang="ja-JP" altLang="en-US" sz="800" dirty="0"/>
              <a:t>地形データに航空写真を貼りつけ</a:t>
            </a:r>
          </a:p>
        </p:txBody>
      </p:sp>
    </p:spTree>
    <p:extLst>
      <p:ext uri="{BB962C8B-B14F-4D97-AF65-F5344CB8AC3E}">
        <p14:creationId xmlns:p14="http://schemas.microsoft.com/office/powerpoint/2010/main" val="307093330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高層ビルが並んでいる&#10;&#10;中程度の精度で自動的に生成された説明">
            <a:extLst>
              <a:ext uri="{FF2B5EF4-FFF2-40B4-BE49-F238E27FC236}">
                <a16:creationId xmlns:a16="http://schemas.microsoft.com/office/drawing/2014/main" id="{C25522E9-E9E5-941D-EC1D-49C45E6ED076}"/>
              </a:ext>
            </a:extLst>
          </p:cNvPr>
          <p:cNvPicPr>
            <a:picLocks noChangeAspect="1"/>
          </p:cNvPicPr>
          <p:nvPr/>
        </p:nvPicPr>
        <p:blipFill>
          <a:blip r:embed="rId3"/>
          <a:stretch>
            <a:fillRect/>
          </a:stretch>
        </p:blipFill>
        <p:spPr>
          <a:xfrm>
            <a:off x="787579" y="617084"/>
            <a:ext cx="7568843" cy="4257474"/>
          </a:xfrm>
          <a:prstGeom prst="rect">
            <a:avLst/>
          </a:prstGeom>
        </p:spPr>
      </p:pic>
      <p:sp>
        <p:nvSpPr>
          <p:cNvPr id="2" name="タイトル 1">
            <a:extLst>
              <a:ext uri="{FF2B5EF4-FFF2-40B4-BE49-F238E27FC236}">
                <a16:creationId xmlns:a16="http://schemas.microsoft.com/office/drawing/2014/main" id="{ED376F46-6243-1EDE-B3D7-FEAF405F541E}"/>
              </a:ext>
            </a:extLst>
          </p:cNvPr>
          <p:cNvSpPr>
            <a:spLocks noGrp="1"/>
          </p:cNvSpPr>
          <p:nvPr>
            <p:ph type="title"/>
          </p:nvPr>
        </p:nvSpPr>
        <p:spPr/>
        <p:txBody>
          <a:bodyPr/>
          <a:lstStyle/>
          <a:p>
            <a:r>
              <a:rPr kumimoji="1" lang="en-US" altLang="ja-JP" dirty="0"/>
              <a:t>UE5</a:t>
            </a:r>
            <a:r>
              <a:rPr kumimoji="1" lang="ja-JP" altLang="en-US" dirty="0"/>
              <a:t>上での比較</a:t>
            </a:r>
            <a:r>
              <a:rPr kumimoji="1" lang="en-US" altLang="ja-JP" dirty="0"/>
              <a:t>2</a:t>
            </a:r>
            <a:r>
              <a:rPr kumimoji="1" lang="ja-JP" altLang="en-US" dirty="0"/>
              <a:t>（テクスチャ付き）</a:t>
            </a:r>
          </a:p>
        </p:txBody>
      </p:sp>
      <p:sp>
        <p:nvSpPr>
          <p:cNvPr id="3" name="テキスト ボックス 2">
            <a:extLst>
              <a:ext uri="{FF2B5EF4-FFF2-40B4-BE49-F238E27FC236}">
                <a16:creationId xmlns:a16="http://schemas.microsoft.com/office/drawing/2014/main" id="{E9D695EE-FAEE-989D-8DE4-3BB11B37EB82}"/>
              </a:ext>
            </a:extLst>
          </p:cNvPr>
          <p:cNvSpPr txBox="1"/>
          <p:nvPr/>
        </p:nvSpPr>
        <p:spPr>
          <a:xfrm>
            <a:off x="5858727" y="197259"/>
            <a:ext cx="1761273" cy="338554"/>
          </a:xfrm>
          <a:prstGeom prst="rect">
            <a:avLst/>
          </a:prstGeom>
          <a:solidFill>
            <a:schemeClr val="bg1"/>
          </a:solidFill>
          <a:ln>
            <a:solidFill>
              <a:schemeClr val="tx1"/>
            </a:solidFill>
          </a:ln>
        </p:spPr>
        <p:txBody>
          <a:bodyPr wrap="square" rtlCol="0">
            <a:spAutoFit/>
          </a:bodyPr>
          <a:lstStyle/>
          <a:p>
            <a:r>
              <a:rPr kumimoji="1" lang="ja-JP" altLang="en-US" sz="800" dirty="0"/>
              <a:t>オリジナルに白のマテリアル付与</a:t>
            </a:r>
            <a:endParaRPr kumimoji="1" lang="en-US" altLang="ja-JP" sz="800" dirty="0"/>
          </a:p>
          <a:p>
            <a:r>
              <a:rPr kumimoji="1" lang="ja-JP" altLang="en-US" sz="800" dirty="0"/>
              <a:t>地形データに航空写真を貼りつけ</a:t>
            </a:r>
          </a:p>
        </p:txBody>
      </p:sp>
    </p:spTree>
    <p:extLst>
      <p:ext uri="{BB962C8B-B14F-4D97-AF65-F5344CB8AC3E}">
        <p14:creationId xmlns:p14="http://schemas.microsoft.com/office/powerpoint/2010/main" val="13230194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A3FF04C-1267-470C-A85B-9C5849616634}"/>
              </a:ext>
            </a:extLst>
          </p:cNvPr>
          <p:cNvSpPr>
            <a:spLocks noGrp="1"/>
          </p:cNvSpPr>
          <p:nvPr>
            <p:ph type="title"/>
          </p:nvPr>
        </p:nvSpPr>
        <p:spPr/>
        <p:txBody>
          <a:bodyPr/>
          <a:lstStyle/>
          <a:p>
            <a:r>
              <a:rPr kumimoji="1" lang="ja-JP" altLang="en-US" dirty="0"/>
              <a:t>目次</a:t>
            </a:r>
          </a:p>
        </p:txBody>
      </p:sp>
      <p:sp>
        <p:nvSpPr>
          <p:cNvPr id="3" name="コンテンツ プレースホルダー 2">
            <a:extLst>
              <a:ext uri="{FF2B5EF4-FFF2-40B4-BE49-F238E27FC236}">
                <a16:creationId xmlns:a16="http://schemas.microsoft.com/office/drawing/2014/main" id="{11AD330E-AB97-A0A9-AED0-92489C2FAE4B}"/>
              </a:ext>
            </a:extLst>
          </p:cNvPr>
          <p:cNvSpPr>
            <a:spLocks noGrp="1"/>
          </p:cNvSpPr>
          <p:nvPr>
            <p:ph idx="1"/>
          </p:nvPr>
        </p:nvSpPr>
        <p:spPr/>
        <p:txBody>
          <a:bodyPr/>
          <a:lstStyle/>
          <a:p>
            <a:pPr marL="457200" indent="-457200">
              <a:buFont typeface="+mj-lt"/>
              <a:buAutoNum type="arabicPeriod"/>
            </a:pPr>
            <a:r>
              <a:rPr lang="en-US" altLang="ja-JP" dirty="0">
                <a:solidFill>
                  <a:schemeClr val="bg1">
                    <a:lumMod val="95000"/>
                  </a:schemeClr>
                </a:solidFill>
              </a:rPr>
              <a:t>Project </a:t>
            </a:r>
            <a:r>
              <a:rPr kumimoji="1" lang="en-US" altLang="ja-JP" dirty="0">
                <a:solidFill>
                  <a:schemeClr val="bg1">
                    <a:lumMod val="95000"/>
                  </a:schemeClr>
                </a:solidFill>
              </a:rPr>
              <a:t>PLATEAU</a:t>
            </a:r>
            <a:r>
              <a:rPr kumimoji="1" lang="ja-JP" altLang="en-US" dirty="0">
                <a:solidFill>
                  <a:schemeClr val="bg1">
                    <a:lumMod val="95000"/>
                  </a:schemeClr>
                </a:solidFill>
              </a:rPr>
              <a:t>の紹介</a:t>
            </a:r>
            <a:endParaRPr kumimoji="1" lang="en-US" altLang="ja-JP" dirty="0">
              <a:solidFill>
                <a:schemeClr val="bg1">
                  <a:lumMod val="95000"/>
                </a:schemeClr>
              </a:solidFill>
            </a:endParaRPr>
          </a:p>
          <a:p>
            <a:pPr marL="457200" indent="-457200">
              <a:buFont typeface="+mj-lt"/>
              <a:buAutoNum type="arabicPeriod"/>
            </a:pPr>
            <a:r>
              <a:rPr kumimoji="1" lang="ja-JP" altLang="en-US" dirty="0">
                <a:solidFill>
                  <a:schemeClr val="bg1">
                    <a:lumMod val="95000"/>
                  </a:schemeClr>
                </a:solidFill>
              </a:rPr>
              <a:t>現状の課題と課題に対するアプローチ</a:t>
            </a:r>
            <a:endParaRPr kumimoji="1" lang="en-US" altLang="ja-JP" dirty="0">
              <a:solidFill>
                <a:schemeClr val="bg1">
                  <a:lumMod val="95000"/>
                </a:schemeClr>
              </a:solidFill>
            </a:endParaRPr>
          </a:p>
          <a:p>
            <a:pPr marL="457200" indent="-457200">
              <a:buFont typeface="+mj-lt"/>
              <a:buAutoNum type="arabicPeriod"/>
            </a:pPr>
            <a:r>
              <a:rPr lang="ja-JP" altLang="en-US" dirty="0">
                <a:solidFill>
                  <a:schemeClr val="bg1">
                    <a:lumMod val="95000"/>
                  </a:schemeClr>
                </a:solidFill>
              </a:rPr>
              <a:t>プロシージャルモデリングとは？</a:t>
            </a:r>
            <a:endParaRPr kumimoji="1" lang="en-US" altLang="ja-JP" dirty="0">
              <a:solidFill>
                <a:schemeClr val="bg1">
                  <a:lumMod val="95000"/>
                </a:schemeClr>
              </a:solidFill>
            </a:endParaRPr>
          </a:p>
          <a:p>
            <a:pPr marL="457200" indent="-457200">
              <a:buFont typeface="+mj-lt"/>
              <a:buAutoNum type="arabicPeriod"/>
            </a:pPr>
            <a:r>
              <a:rPr lang="en-US" altLang="ja-JP" dirty="0">
                <a:solidFill>
                  <a:schemeClr val="bg1">
                    <a:lumMod val="95000"/>
                  </a:schemeClr>
                </a:solidFill>
              </a:rPr>
              <a:t>Procedural PLATEAU</a:t>
            </a:r>
            <a:r>
              <a:rPr lang="ja-JP" altLang="en-US" dirty="0">
                <a:solidFill>
                  <a:schemeClr val="bg1">
                    <a:lumMod val="95000"/>
                  </a:schemeClr>
                </a:solidFill>
              </a:rPr>
              <a:t>の説明</a:t>
            </a:r>
            <a:endParaRPr lang="en-US" altLang="ja-JP" dirty="0">
              <a:solidFill>
                <a:schemeClr val="bg1">
                  <a:lumMod val="95000"/>
                </a:schemeClr>
              </a:solidFill>
            </a:endParaRPr>
          </a:p>
          <a:p>
            <a:pPr marL="457200" indent="-457200">
              <a:buFont typeface="+mj-lt"/>
              <a:buAutoNum type="arabicPeriod"/>
            </a:pPr>
            <a:r>
              <a:rPr lang="en-US" altLang="ja-JP" dirty="0">
                <a:solidFill>
                  <a:schemeClr val="bg1">
                    <a:lumMod val="95000"/>
                  </a:schemeClr>
                </a:solidFill>
              </a:rPr>
              <a:t>Blender</a:t>
            </a:r>
            <a:r>
              <a:rPr lang="ja-JP" altLang="en-US" dirty="0">
                <a:solidFill>
                  <a:schemeClr val="bg1">
                    <a:lumMod val="95000"/>
                  </a:schemeClr>
                </a:solidFill>
              </a:rPr>
              <a:t>アドオンでの手続き自動化</a:t>
            </a:r>
            <a:endParaRPr lang="en-US" altLang="ja-JP" dirty="0">
              <a:solidFill>
                <a:schemeClr val="bg1">
                  <a:lumMod val="95000"/>
                </a:schemeClr>
              </a:solidFill>
            </a:endParaRPr>
          </a:p>
          <a:p>
            <a:pPr marL="457200" indent="-457200">
              <a:buFont typeface="+mj-lt"/>
              <a:buAutoNum type="arabicPeriod"/>
            </a:pPr>
            <a:r>
              <a:rPr lang="ja-JP" altLang="en-US" dirty="0">
                <a:solidFill>
                  <a:schemeClr val="bg1">
                    <a:lumMod val="95000"/>
                  </a:schemeClr>
                </a:solidFill>
              </a:rPr>
              <a:t>ゲームエンジン上でのパフォーマンス考慮点</a:t>
            </a:r>
            <a:endParaRPr lang="en-US" altLang="ja-JP" dirty="0">
              <a:solidFill>
                <a:schemeClr val="bg1">
                  <a:lumMod val="95000"/>
                </a:schemeClr>
              </a:solidFill>
            </a:endParaRPr>
          </a:p>
          <a:p>
            <a:pPr marL="457200" indent="-457200">
              <a:buFont typeface="+mj-lt"/>
              <a:buAutoNum type="arabicPeriod"/>
            </a:pPr>
            <a:r>
              <a:rPr lang="ja-JP" altLang="en-US" dirty="0"/>
              <a:t>まとめ</a:t>
            </a:r>
            <a:endParaRPr lang="en-US" altLang="ja-JP" dirty="0"/>
          </a:p>
          <a:p>
            <a:pPr marL="457200" indent="-457200">
              <a:buFont typeface="+mj-lt"/>
              <a:buAutoNum type="arabicPeriod"/>
            </a:pPr>
            <a:endParaRPr lang="en-US" altLang="ja-JP" dirty="0"/>
          </a:p>
          <a:p>
            <a:pPr lvl="1"/>
            <a:endParaRPr kumimoji="1" lang="ja-JP" altLang="en-US" dirty="0"/>
          </a:p>
        </p:txBody>
      </p:sp>
    </p:spTree>
    <p:extLst>
      <p:ext uri="{BB962C8B-B14F-4D97-AF65-F5344CB8AC3E}">
        <p14:creationId xmlns:p14="http://schemas.microsoft.com/office/powerpoint/2010/main" val="256301570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6418257-EFC7-B9D7-6BB6-98B6374EAF98}"/>
              </a:ext>
            </a:extLst>
          </p:cNvPr>
          <p:cNvSpPr>
            <a:spLocks noGrp="1"/>
          </p:cNvSpPr>
          <p:nvPr>
            <p:ph type="title"/>
          </p:nvPr>
        </p:nvSpPr>
        <p:spPr/>
        <p:txBody>
          <a:bodyPr/>
          <a:lstStyle/>
          <a:p>
            <a:r>
              <a:rPr kumimoji="1" lang="ja-JP" altLang="en-US" dirty="0"/>
              <a:t>まとめ</a:t>
            </a:r>
          </a:p>
        </p:txBody>
      </p:sp>
      <p:sp>
        <p:nvSpPr>
          <p:cNvPr id="3" name="コンテンツ プレースホルダー 2">
            <a:extLst>
              <a:ext uri="{FF2B5EF4-FFF2-40B4-BE49-F238E27FC236}">
                <a16:creationId xmlns:a16="http://schemas.microsoft.com/office/drawing/2014/main" id="{0D4BF919-011D-2B8F-6F73-2B668D5A1464}"/>
              </a:ext>
            </a:extLst>
          </p:cNvPr>
          <p:cNvSpPr>
            <a:spLocks noGrp="1"/>
          </p:cNvSpPr>
          <p:nvPr>
            <p:ph idx="1"/>
          </p:nvPr>
        </p:nvSpPr>
        <p:spPr/>
        <p:txBody>
          <a:bodyPr/>
          <a:lstStyle/>
          <a:p>
            <a:r>
              <a:rPr kumimoji="1" lang="en-US" altLang="ja-JP" dirty="0"/>
              <a:t>PLATEAU</a:t>
            </a:r>
            <a:r>
              <a:rPr kumimoji="1" lang="ja-JP" altLang="en-US" dirty="0"/>
              <a:t>の簡単な紹介と課題を説明</a:t>
            </a:r>
            <a:endParaRPr kumimoji="1" lang="en-US" altLang="ja-JP" dirty="0"/>
          </a:p>
          <a:p>
            <a:pPr lvl="1"/>
            <a:r>
              <a:rPr lang="ja-JP" altLang="en-US" dirty="0"/>
              <a:t>日本全国の約</a:t>
            </a:r>
            <a:r>
              <a:rPr lang="en-US" altLang="ja-JP" dirty="0"/>
              <a:t>130</a:t>
            </a:r>
            <a:r>
              <a:rPr lang="ja-JP" altLang="en-US" dirty="0"/>
              <a:t>都市の</a:t>
            </a:r>
            <a:r>
              <a:rPr lang="en-US" altLang="ja-JP" dirty="0"/>
              <a:t>3D</a:t>
            </a:r>
            <a:r>
              <a:rPr lang="ja-JP" altLang="en-US" dirty="0"/>
              <a:t>都市モデル（オープンデータ）</a:t>
            </a:r>
            <a:endParaRPr lang="en-US" altLang="ja-JP" dirty="0"/>
          </a:p>
          <a:p>
            <a:pPr lvl="1"/>
            <a:r>
              <a:rPr lang="ja-JP" altLang="en-US" dirty="0"/>
              <a:t>テクスチャがない建物が大多数</a:t>
            </a:r>
            <a:endParaRPr lang="en-US" altLang="ja-JP" dirty="0"/>
          </a:p>
          <a:p>
            <a:r>
              <a:rPr lang="en-US" altLang="ja-JP" dirty="0"/>
              <a:t>Procedural PLATEAU</a:t>
            </a:r>
          </a:p>
          <a:p>
            <a:pPr lvl="1"/>
            <a:r>
              <a:rPr lang="en-US" altLang="ja-JP" dirty="0"/>
              <a:t>Good</a:t>
            </a:r>
          </a:p>
          <a:p>
            <a:pPr lvl="2"/>
            <a:r>
              <a:rPr lang="ja-JP" altLang="en-US" dirty="0"/>
              <a:t>任意の</a:t>
            </a:r>
            <a:r>
              <a:rPr lang="en-US" altLang="ja-JP" dirty="0"/>
              <a:t>LOD1</a:t>
            </a:r>
            <a:r>
              <a:rPr lang="ja-JP" altLang="en-US" dirty="0"/>
              <a:t>に対して品質（位置情報）を崩さず、ファサードの自動生成</a:t>
            </a:r>
            <a:endParaRPr lang="en-US" altLang="ja-JP" dirty="0"/>
          </a:p>
          <a:p>
            <a:pPr lvl="2"/>
            <a:r>
              <a:rPr lang="ja-JP" altLang="en-US" dirty="0"/>
              <a:t>軽量なテクスチャ付き</a:t>
            </a:r>
            <a:r>
              <a:rPr lang="en-US" altLang="ja-JP" dirty="0"/>
              <a:t>3D</a:t>
            </a:r>
            <a:r>
              <a:rPr lang="ja-JP" altLang="en-US" dirty="0"/>
              <a:t>モデルの自動生成（＋アドオン）</a:t>
            </a:r>
            <a:endParaRPr lang="en-US" altLang="ja-JP" dirty="0"/>
          </a:p>
          <a:p>
            <a:pPr lvl="1"/>
            <a:r>
              <a:rPr lang="en-US" altLang="ja-JP" dirty="0"/>
              <a:t>Bad</a:t>
            </a:r>
          </a:p>
          <a:p>
            <a:pPr lvl="2"/>
            <a:r>
              <a:rPr kumimoji="1" lang="ja-JP" altLang="en-US" dirty="0"/>
              <a:t>現状はビルのファサードのみ</a:t>
            </a:r>
            <a:endParaRPr kumimoji="1" lang="en-US" altLang="ja-JP" dirty="0"/>
          </a:p>
          <a:p>
            <a:pPr lvl="2"/>
            <a:r>
              <a:rPr kumimoji="1" lang="ja-JP" altLang="en-US" dirty="0"/>
              <a:t>テクスチャの解像度は低め</a:t>
            </a:r>
            <a:r>
              <a:rPr lang="ja-JP" altLang="en-US" dirty="0"/>
              <a:t>（</a:t>
            </a:r>
            <a:r>
              <a:rPr lang="en-US" altLang="ja-JP" dirty="0"/>
              <a:t>256x256</a:t>
            </a:r>
            <a:r>
              <a:rPr lang="ja-JP" altLang="en-US" dirty="0"/>
              <a:t>固定）</a:t>
            </a:r>
            <a:endParaRPr kumimoji="1" lang="ja-JP" altLang="en-US" dirty="0"/>
          </a:p>
        </p:txBody>
      </p:sp>
    </p:spTree>
    <p:extLst>
      <p:ext uri="{BB962C8B-B14F-4D97-AF65-F5344CB8AC3E}">
        <p14:creationId xmlns:p14="http://schemas.microsoft.com/office/powerpoint/2010/main" val="230906245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CEAD007-9AAA-28EF-B3BC-3D539170B04A}"/>
              </a:ext>
            </a:extLst>
          </p:cNvPr>
          <p:cNvSpPr>
            <a:spLocks noGrp="1"/>
          </p:cNvSpPr>
          <p:nvPr>
            <p:ph type="title"/>
          </p:nvPr>
        </p:nvSpPr>
        <p:spPr/>
        <p:txBody>
          <a:bodyPr/>
          <a:lstStyle/>
          <a:p>
            <a:r>
              <a:rPr lang="ja-JP" altLang="en-US" dirty="0"/>
              <a:t>今後の課題</a:t>
            </a:r>
            <a:endParaRPr kumimoji="1" lang="ja-JP" altLang="en-US" dirty="0"/>
          </a:p>
        </p:txBody>
      </p:sp>
      <p:sp>
        <p:nvSpPr>
          <p:cNvPr id="3" name="コンテンツ プレースホルダー 2">
            <a:extLst>
              <a:ext uri="{FF2B5EF4-FFF2-40B4-BE49-F238E27FC236}">
                <a16:creationId xmlns:a16="http://schemas.microsoft.com/office/drawing/2014/main" id="{6EADC5BE-6B70-8C0A-2491-C5BD6E4A98F5}"/>
              </a:ext>
            </a:extLst>
          </p:cNvPr>
          <p:cNvSpPr>
            <a:spLocks noGrp="1"/>
          </p:cNvSpPr>
          <p:nvPr>
            <p:ph idx="1"/>
          </p:nvPr>
        </p:nvSpPr>
        <p:spPr/>
        <p:txBody>
          <a:bodyPr/>
          <a:lstStyle/>
          <a:p>
            <a:r>
              <a:rPr kumimoji="1" lang="en-US" altLang="ja-JP" dirty="0"/>
              <a:t>PLATEAU</a:t>
            </a:r>
            <a:r>
              <a:rPr kumimoji="1" lang="ja-JP" altLang="en-US" dirty="0"/>
              <a:t>の属性情報に基づいたファサード作り</a:t>
            </a:r>
            <a:endParaRPr kumimoji="1" lang="en-US" altLang="ja-JP" dirty="0"/>
          </a:p>
          <a:p>
            <a:pPr lvl="1"/>
            <a:r>
              <a:rPr kumimoji="1" lang="ja-JP" altLang="en-US" dirty="0"/>
              <a:t>属性情報をパラメータとして考える</a:t>
            </a:r>
            <a:endParaRPr kumimoji="1" lang="en-US" altLang="ja-JP" dirty="0"/>
          </a:p>
          <a:p>
            <a:pPr lvl="2"/>
            <a:r>
              <a:rPr lang="ja-JP" altLang="en-US" dirty="0"/>
              <a:t>その建物が住宅なのか、商業施設なのか</a:t>
            </a:r>
            <a:endParaRPr lang="en-US" altLang="ja-JP" dirty="0"/>
          </a:p>
          <a:p>
            <a:pPr lvl="2"/>
            <a:r>
              <a:rPr kumimoji="1" lang="ja-JP" altLang="en-US" dirty="0"/>
              <a:t>古い建物なのか、新しい建物なのか</a:t>
            </a:r>
            <a:endParaRPr kumimoji="1" lang="en-US" altLang="ja-JP" dirty="0"/>
          </a:p>
          <a:p>
            <a:r>
              <a:rPr lang="en-US" altLang="ja-JP" dirty="0"/>
              <a:t>LOD1</a:t>
            </a:r>
            <a:r>
              <a:rPr lang="ja-JP" altLang="en-US" dirty="0"/>
              <a:t>のプロシージャル屋根生成（≒</a:t>
            </a:r>
            <a:r>
              <a:rPr lang="en-US" altLang="ja-JP" dirty="0"/>
              <a:t>LOD2</a:t>
            </a:r>
            <a:r>
              <a:rPr lang="ja-JP" altLang="en-US" dirty="0"/>
              <a:t>）</a:t>
            </a:r>
            <a:endParaRPr lang="en-US" altLang="ja-JP" dirty="0"/>
          </a:p>
          <a:p>
            <a:pPr lvl="1"/>
            <a:r>
              <a:rPr kumimoji="1" lang="en-US" altLang="ja-JP" dirty="0"/>
              <a:t>[Zhang 2022]</a:t>
            </a:r>
            <a:r>
              <a:rPr kumimoji="1" lang="ja-JP" altLang="en-US" dirty="0"/>
              <a:t>などを参考に</a:t>
            </a:r>
            <a:endParaRPr kumimoji="1" lang="en-US" altLang="ja-JP" dirty="0"/>
          </a:p>
          <a:p>
            <a:pPr lvl="1"/>
            <a:r>
              <a:rPr lang="ja-JP" altLang="en-US" dirty="0"/>
              <a:t>住宅などは屋根の有無が重要</a:t>
            </a:r>
            <a:endParaRPr lang="en-US" altLang="ja-JP" dirty="0"/>
          </a:p>
          <a:p>
            <a:r>
              <a:rPr lang="en-US" altLang="ja-JP" dirty="0"/>
              <a:t>Cesium for Unreal</a:t>
            </a:r>
            <a:r>
              <a:rPr lang="ja-JP" altLang="en-US" dirty="0"/>
              <a:t>への対応</a:t>
            </a:r>
            <a:endParaRPr lang="en-US" altLang="ja-JP" dirty="0"/>
          </a:p>
          <a:p>
            <a:pPr lvl="1"/>
            <a:r>
              <a:rPr lang="en-US" altLang="ja-JP" dirty="0"/>
              <a:t>3D</a:t>
            </a:r>
            <a:r>
              <a:rPr lang="ja-JP" altLang="en-US" dirty="0"/>
              <a:t>地理空間上での直感的な理解に期待</a:t>
            </a:r>
            <a:endParaRPr lang="en-US" altLang="ja-JP" dirty="0"/>
          </a:p>
        </p:txBody>
      </p:sp>
      <p:sp>
        <p:nvSpPr>
          <p:cNvPr id="4" name="テキスト ボックス 3">
            <a:extLst>
              <a:ext uri="{FF2B5EF4-FFF2-40B4-BE49-F238E27FC236}">
                <a16:creationId xmlns:a16="http://schemas.microsoft.com/office/drawing/2014/main" id="{33975B7D-275D-4FCF-21D4-3D8807AF1363}"/>
              </a:ext>
            </a:extLst>
          </p:cNvPr>
          <p:cNvSpPr txBox="1"/>
          <p:nvPr/>
        </p:nvSpPr>
        <p:spPr>
          <a:xfrm>
            <a:off x="3790950" y="4585590"/>
            <a:ext cx="5353050" cy="338554"/>
          </a:xfrm>
          <a:prstGeom prst="rect">
            <a:avLst/>
          </a:prstGeom>
          <a:noFill/>
        </p:spPr>
        <p:txBody>
          <a:bodyPr wrap="square" rtlCol="0">
            <a:spAutoFit/>
          </a:bodyPr>
          <a:lstStyle/>
          <a:p>
            <a:r>
              <a:rPr kumimoji="1" lang="en-US" altLang="ja-JP" sz="800" dirty="0"/>
              <a:t>[Zhang 2022] </a:t>
            </a:r>
            <a:r>
              <a:rPr lang="en-US" altLang="ja-JP" sz="800" i="0" dirty="0">
                <a:solidFill>
                  <a:srgbClr val="000000"/>
                </a:solidFill>
                <a:effectLst/>
                <a:latin typeface="Helvetica" panose="020B0604020202020204" pitchFamily="34" charset="0"/>
              </a:rPr>
              <a:t>X. Zhang</a:t>
            </a:r>
            <a:r>
              <a:rPr kumimoji="1" lang="en-US" altLang="ja-JP" sz="800" dirty="0"/>
              <a:t> et al.: Procedural Roof Generation From a Single Satellite Image. Computer Graphics Forum (CGF), </a:t>
            </a:r>
            <a:r>
              <a:rPr kumimoji="1" lang="en-US" altLang="ja-JP" sz="800" dirty="0" err="1"/>
              <a:t>Eurographics</a:t>
            </a:r>
            <a:r>
              <a:rPr kumimoji="1" lang="en-US" altLang="ja-JP" sz="800" dirty="0"/>
              <a:t>, 2022</a:t>
            </a:r>
            <a:endParaRPr kumimoji="1" lang="ja-JP" altLang="en-US" sz="800" dirty="0"/>
          </a:p>
        </p:txBody>
      </p:sp>
    </p:spTree>
    <p:extLst>
      <p:ext uri="{BB962C8B-B14F-4D97-AF65-F5344CB8AC3E}">
        <p14:creationId xmlns:p14="http://schemas.microsoft.com/office/powerpoint/2010/main" val="4004908768"/>
      </p:ext>
    </p:extLst>
  </p:cSld>
  <p:clrMapOvr>
    <a:masterClrMapping/>
  </p:clrMapOvr>
</p:sld>
</file>

<file path=ppt/theme/theme1.xml><?xml version="1.0" encoding="utf-8"?>
<a:theme xmlns:a="http://schemas.openxmlformats.org/drawingml/2006/main" name="テーマ1">
  <a:themeElements>
    <a:clrScheme name="SSKK">
      <a:dk1>
        <a:sysClr val="windowText" lastClr="000000"/>
      </a:dk1>
      <a:lt1>
        <a:sysClr val="window" lastClr="FFFFFF"/>
      </a:lt1>
      <a:dk2>
        <a:srgbClr val="412182"/>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ユーザー定義 6">
      <a:majorFont>
        <a:latin typeface="Meiryo UI"/>
        <a:ea typeface="メイリオ"/>
        <a:cs typeface=""/>
      </a:majorFont>
      <a:minorFont>
        <a:latin typeface="Meiryo UI"/>
        <a:ea typeface="メイリオ"/>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プレゼンテーション1" id="{C4B0C7B8-8FEC-4FC4-9349-4FCF8156D7B3}" vid="{6958AA03-F2D3-46CA-8116-79ED29D99F9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PPT_16x9-tech</Template>
  <TotalTime>18901</TotalTime>
  <Words>10880</Words>
  <Application>Microsoft Macintosh PowerPoint</Application>
  <PresentationFormat>画面に合わせる (16:9)</PresentationFormat>
  <Paragraphs>1182</Paragraphs>
  <Slides>100</Slides>
  <Notes>100</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100</vt:i4>
      </vt:variant>
    </vt:vector>
  </HeadingPairs>
  <TitlesOfParts>
    <vt:vector size="107" baseType="lpstr">
      <vt:lpstr>Meiryo UI</vt:lpstr>
      <vt:lpstr>メイリオ</vt:lpstr>
      <vt:lpstr>Arial</vt:lpstr>
      <vt:lpstr>Calibri</vt:lpstr>
      <vt:lpstr>Cambria Math</vt:lpstr>
      <vt:lpstr>Helvetica</vt:lpstr>
      <vt:lpstr>テーマ1</vt:lpstr>
      <vt:lpstr>Procedural PLATEAU: プロシージャル技術と3D都市モデル「Project PLATEAU」を組み合わせたファサード自動生成と テクスチャ付き3Dモデル自動生成の取り組み</vt:lpstr>
      <vt:lpstr>はじめに</vt:lpstr>
      <vt:lpstr>はじめに</vt:lpstr>
      <vt:lpstr>目次</vt:lpstr>
      <vt:lpstr>目次</vt:lpstr>
      <vt:lpstr>Project PLATEAUとは？</vt:lpstr>
      <vt:lpstr>PLATEAUの全国整備範囲</vt:lpstr>
      <vt:lpstr>PLATEAUのデータ</vt:lpstr>
      <vt:lpstr>PLATEAUのデータ</vt:lpstr>
      <vt:lpstr>PLATEAUのデータ　品質（位置情報）</vt:lpstr>
      <vt:lpstr>PLATEAUのデータ　属性情報</vt:lpstr>
      <vt:lpstr>PLATEAUのデータ　3D都市モデルにおけるLOD</vt:lpstr>
      <vt:lpstr>PLATEAUのデータ　3D都市モデルにおけるLOD</vt:lpstr>
      <vt:lpstr>実際の建物データでの比較（LOD2）</vt:lpstr>
      <vt:lpstr>実際の建物データでの比較（LOD1）</vt:lpstr>
      <vt:lpstr>実際の建物データでの比較（両者）</vt:lpstr>
      <vt:lpstr>LOD1モデルの建物の高さ</vt:lpstr>
      <vt:lpstr>目次</vt:lpstr>
      <vt:lpstr>建物データの課題</vt:lpstr>
      <vt:lpstr>実際の建物データの整備状況（渋谷区）</vt:lpstr>
      <vt:lpstr>実際の建物データの整備状況（渋谷区）</vt:lpstr>
      <vt:lpstr>課題に対するアプローチ</vt:lpstr>
      <vt:lpstr>重視するデータの特徴　その1</vt:lpstr>
      <vt:lpstr>重視するデータの特徴　その2</vt:lpstr>
      <vt:lpstr>建物の外観（ファサード）作りの方向性</vt:lpstr>
      <vt:lpstr>建物の外観（ファサード）作りの方向性</vt:lpstr>
      <vt:lpstr>目次</vt:lpstr>
      <vt:lpstr>プロシージャルモデリングとは？</vt:lpstr>
      <vt:lpstr>プロシージャルモデリング　利点</vt:lpstr>
      <vt:lpstr>Geometry Nodes</vt:lpstr>
      <vt:lpstr>アトリビュートの説明</vt:lpstr>
      <vt:lpstr>アトリビュートを用いたプロシージャルモデリング例1</vt:lpstr>
      <vt:lpstr>アトリビュートを用いたプロシージャルモデリング例2</vt:lpstr>
      <vt:lpstr>目次</vt:lpstr>
      <vt:lpstr>Blenderのバージョン</vt:lpstr>
      <vt:lpstr>Procedural PLATEAU　概要</vt:lpstr>
      <vt:lpstr>Procedural PLATEAU Flow</vt:lpstr>
      <vt:lpstr>Procedural PLATEAU Flow</vt:lpstr>
      <vt:lpstr>Procedural PLATEAU Flow</vt:lpstr>
      <vt:lpstr>Procedural PLATEAU Flow</vt:lpstr>
      <vt:lpstr>Procedural PLATEAU Flow</vt:lpstr>
      <vt:lpstr>Procedural PLATEAU Flow</vt:lpstr>
      <vt:lpstr>Procedural PLATEAU Flow</vt:lpstr>
      <vt:lpstr>Procedural PLATEAU Flow</vt:lpstr>
      <vt:lpstr>Procedural PLATEAU Flow</vt:lpstr>
      <vt:lpstr>Procedural PLATEAU Flow</vt:lpstr>
      <vt:lpstr>Procedural PLATEAU Flow</vt:lpstr>
      <vt:lpstr>Procedural PLATEAU Flow</vt:lpstr>
      <vt:lpstr>Procedural PLATEAU Flow</vt:lpstr>
      <vt:lpstr>Procedural PLATEAU Flow</vt:lpstr>
      <vt:lpstr>LOD1の比較（オリジナル）</vt:lpstr>
      <vt:lpstr>LOD1の比較（再構成したLOD1）</vt:lpstr>
      <vt:lpstr>LOD1の比較（両者）</vt:lpstr>
      <vt:lpstr>目次</vt:lpstr>
      <vt:lpstr>Blenderアドオンの開発経緯</vt:lpstr>
      <vt:lpstr>Blenderアドオンの概要</vt:lpstr>
      <vt:lpstr>Blenderアドオンの概要</vt:lpstr>
      <vt:lpstr>目次</vt:lpstr>
      <vt:lpstr>ファサードをベイクする理由</vt:lpstr>
      <vt:lpstr>ファサードをベイクする理由</vt:lpstr>
      <vt:lpstr>再構成したLOD1からファサードへ</vt:lpstr>
      <vt:lpstr>ベイク設定</vt:lpstr>
      <vt:lpstr>ファサードのUV展開</vt:lpstr>
      <vt:lpstr>ファサードをベイク</vt:lpstr>
      <vt:lpstr>目次</vt:lpstr>
      <vt:lpstr>UV座標を設定した平面の作成</vt:lpstr>
      <vt:lpstr>UV座標付き平面を用いたLOD1の再構成</vt:lpstr>
      <vt:lpstr>テクスチャの解像度問題</vt:lpstr>
      <vt:lpstr>テクスチャの解像度問題のアプローチ（イメージ）</vt:lpstr>
      <vt:lpstr>UV情報の変換</vt:lpstr>
      <vt:lpstr>マテリアルの作成</vt:lpstr>
      <vt:lpstr>再構成したLOD1にマテリアル付与</vt:lpstr>
      <vt:lpstr>目次</vt:lpstr>
      <vt:lpstr>ゲームエンジンへ向けての課題</vt:lpstr>
      <vt:lpstr>ゲームエンジンへ向けての課題（アプローチ）</vt:lpstr>
      <vt:lpstr>ゲームエンジンへ向けての課題（アプローチ）</vt:lpstr>
      <vt:lpstr>ファサード共通化</vt:lpstr>
      <vt:lpstr>ファサード共通化（高さ）</vt:lpstr>
      <vt:lpstr>ファサード共通化手順（高さ）</vt:lpstr>
      <vt:lpstr>ファサード共通化手順（高さ）</vt:lpstr>
      <vt:lpstr>ファサード共通化手順（高さ）</vt:lpstr>
      <vt:lpstr>ファサード共通化手順（高さ）</vt:lpstr>
      <vt:lpstr>ファサード共通化（高さ+幅の平均）</vt:lpstr>
      <vt:lpstr>ファサード共通化手順（高さ+幅の平均）</vt:lpstr>
      <vt:lpstr>ファサード共通化手順（高さ+幅の平均）</vt:lpstr>
      <vt:lpstr>ファサード共通化手順（高さ+幅の平均）</vt:lpstr>
      <vt:lpstr>ファサード共通化手順（高さ+幅の平均）</vt:lpstr>
      <vt:lpstr>ファサード共通化におけるテクスチャ数の比較</vt:lpstr>
      <vt:lpstr>アトラス化</vt:lpstr>
      <vt:lpstr>アトラス化</vt:lpstr>
      <vt:lpstr>Unreal Engine 5上でのパフォーマンス比較</vt:lpstr>
      <vt:lpstr>Unreal Engine 5上でのパフォーマンス比較</vt:lpstr>
      <vt:lpstr>UE5上での比較1（オリジナル）</vt:lpstr>
      <vt:lpstr>UE5上での比較1（テクスチャ付き）</vt:lpstr>
      <vt:lpstr>UE5上での比較2（オリジナル）</vt:lpstr>
      <vt:lpstr>UE5上での比較2（テクスチャ付き）</vt:lpstr>
      <vt:lpstr>目次</vt:lpstr>
      <vt:lpstr>まとめ</vt:lpstr>
      <vt:lpstr>今後の課題</vt:lpstr>
      <vt:lpstr>PowerPoint プレゼンテーション</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Procedural PLATEAU: プロシージャル技術と3D都市モデル「Project PLATEAU」を組み合わせたファサード自動生成と テクスチャ付き3Dモデル自動生成の取り組み</dc:title>
  <dc:subject/>
  <dc:creator>Hirofumi Omichi</dc:creator>
  <cp:keywords/>
  <dc:description/>
  <cp:lastModifiedBy>Rintaro Nakano</cp:lastModifiedBy>
  <cp:revision>1058</cp:revision>
  <cp:lastPrinted>2014-03-17T15:32:18Z</cp:lastPrinted>
  <dcterms:created xsi:type="dcterms:W3CDTF">2023-06-05T01:48:11Z</dcterms:created>
  <dcterms:modified xsi:type="dcterms:W3CDTF">2023-08-29T04:28:53Z</dcterms:modified>
  <cp:category/>
</cp:coreProperties>
</file>