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123"/>
  </p:notesMasterIdLst>
  <p:handoutMasterIdLst>
    <p:handoutMasterId r:id="rId124"/>
  </p:handoutMasterIdLst>
  <p:sldIdLst>
    <p:sldId id="268" r:id="rId2"/>
    <p:sldId id="257" r:id="rId3"/>
    <p:sldId id="272" r:id="rId4"/>
    <p:sldId id="476" r:id="rId5"/>
    <p:sldId id="481" r:id="rId6"/>
    <p:sldId id="482" r:id="rId7"/>
    <p:sldId id="483" r:id="rId8"/>
    <p:sldId id="484" r:id="rId9"/>
    <p:sldId id="485" r:id="rId10"/>
    <p:sldId id="477" r:id="rId11"/>
    <p:sldId id="486" r:id="rId12"/>
    <p:sldId id="487" r:id="rId13"/>
    <p:sldId id="488" r:id="rId14"/>
    <p:sldId id="490" r:id="rId15"/>
    <p:sldId id="386" r:id="rId16"/>
    <p:sldId id="506" r:id="rId17"/>
    <p:sldId id="489" r:id="rId18"/>
    <p:sldId id="491" r:id="rId19"/>
    <p:sldId id="478" r:id="rId20"/>
    <p:sldId id="479" r:id="rId21"/>
    <p:sldId id="480" r:id="rId22"/>
    <p:sldId id="293" r:id="rId23"/>
    <p:sldId id="428" r:id="rId24"/>
    <p:sldId id="447" r:id="rId25"/>
    <p:sldId id="439" r:id="rId26"/>
    <p:sldId id="403" r:id="rId27"/>
    <p:sldId id="417" r:id="rId28"/>
    <p:sldId id="357" r:id="rId29"/>
    <p:sldId id="416" r:id="rId30"/>
    <p:sldId id="341" r:id="rId31"/>
    <p:sldId id="427" r:id="rId32"/>
    <p:sldId id="315" r:id="rId33"/>
    <p:sldId id="316" r:id="rId34"/>
    <p:sldId id="511" r:id="rId35"/>
    <p:sldId id="512" r:id="rId36"/>
    <p:sldId id="513" r:id="rId37"/>
    <p:sldId id="514" r:id="rId38"/>
    <p:sldId id="326" r:id="rId39"/>
    <p:sldId id="294" r:id="rId40"/>
    <p:sldId id="369" r:id="rId41"/>
    <p:sldId id="342" r:id="rId42"/>
    <p:sldId id="412" r:id="rId43"/>
    <p:sldId id="496" r:id="rId44"/>
    <p:sldId id="497" r:id="rId45"/>
    <p:sldId id="498" r:id="rId46"/>
    <p:sldId id="446" r:id="rId47"/>
    <p:sldId id="450" r:id="rId48"/>
    <p:sldId id="451" r:id="rId49"/>
    <p:sldId id="464" r:id="rId50"/>
    <p:sldId id="359" r:id="rId51"/>
    <p:sldId id="466" r:id="rId52"/>
    <p:sldId id="495" r:id="rId53"/>
    <p:sldId id="463" r:id="rId54"/>
    <p:sldId id="503" r:id="rId55"/>
    <p:sldId id="470" r:id="rId56"/>
    <p:sldId id="505" r:id="rId57"/>
    <p:sldId id="473" r:id="rId58"/>
    <p:sldId id="474" r:id="rId59"/>
    <p:sldId id="475" r:id="rId60"/>
    <p:sldId id="471" r:id="rId61"/>
    <p:sldId id="465" r:id="rId62"/>
    <p:sldId id="467" r:id="rId63"/>
    <p:sldId id="298" r:id="rId64"/>
    <p:sldId id="321" r:id="rId65"/>
    <p:sldId id="492" r:id="rId66"/>
    <p:sldId id="325" r:id="rId67"/>
    <p:sldId id="468" r:id="rId68"/>
    <p:sldId id="319" r:id="rId69"/>
    <p:sldId id="499" r:id="rId70"/>
    <p:sldId id="322" r:id="rId71"/>
    <p:sldId id="462" r:id="rId72"/>
    <p:sldId id="413" r:id="rId73"/>
    <p:sldId id="415" r:id="rId74"/>
    <p:sldId id="456" r:id="rId75"/>
    <p:sldId id="329" r:id="rId76"/>
    <p:sldId id="349" r:id="rId77"/>
    <p:sldId id="331" r:id="rId78"/>
    <p:sldId id="458" r:id="rId79"/>
    <p:sldId id="457" r:id="rId80"/>
    <p:sldId id="445" r:id="rId81"/>
    <p:sldId id="448" r:id="rId82"/>
    <p:sldId id="449" r:id="rId83"/>
    <p:sldId id="384" r:id="rId84"/>
    <p:sldId id="305" r:id="rId85"/>
    <p:sldId id="300" r:id="rId86"/>
    <p:sldId id="367" r:id="rId87"/>
    <p:sldId id="399" r:id="rId88"/>
    <p:sldId id="299" r:id="rId89"/>
    <p:sldId id="368" r:id="rId90"/>
    <p:sldId id="277" r:id="rId91"/>
    <p:sldId id="306" r:id="rId92"/>
    <p:sldId id="313" r:id="rId93"/>
    <p:sldId id="411" r:id="rId94"/>
    <p:sldId id="278" r:id="rId95"/>
    <p:sldId id="353" r:id="rId96"/>
    <p:sldId id="281" r:id="rId97"/>
    <p:sldId id="314" r:id="rId98"/>
    <p:sldId id="291" r:id="rId99"/>
    <p:sldId id="330" r:id="rId100"/>
    <p:sldId id="334" r:id="rId101"/>
    <p:sldId id="394" r:id="rId102"/>
    <p:sldId id="429" r:id="rId103"/>
    <p:sldId id="426" r:id="rId104"/>
    <p:sldId id="317" r:id="rId105"/>
    <p:sldId id="414" r:id="rId106"/>
    <p:sldId id="515" r:id="rId107"/>
    <p:sldId id="320" r:id="rId108"/>
    <p:sldId id="338" r:id="rId109"/>
    <p:sldId id="361" r:id="rId110"/>
    <p:sldId id="516" r:id="rId111"/>
    <p:sldId id="328" r:id="rId112"/>
    <p:sldId id="453" r:id="rId113"/>
    <p:sldId id="455" r:id="rId114"/>
    <p:sldId id="356" r:id="rId115"/>
    <p:sldId id="410" r:id="rId116"/>
    <p:sldId id="395" r:id="rId117"/>
    <p:sldId id="396" r:id="rId118"/>
    <p:sldId id="397" r:id="rId119"/>
    <p:sldId id="398" r:id="rId120"/>
    <p:sldId id="400" r:id="rId121"/>
    <p:sldId id="401" r:id="rId122"/>
  </p:sldIdLst>
  <p:sldSz cx="9144000" cy="5143500" type="screen16x9"/>
  <p:notesSz cx="680561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ira Ogawara" initials="AO" lastIdx="1" clrIdx="0">
    <p:extLst>
      <p:ext uri="{19B8F6BF-5375-455C-9EA6-DF929625EA0E}">
        <p15:presenceInfo xmlns:p15="http://schemas.microsoft.com/office/powerpoint/2012/main" userId="S-1-5-21-448224269-2147187388-1275988791-38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6C15"/>
    <a:srgbClr val="FF0000"/>
    <a:srgbClr val="000000"/>
    <a:srgbClr val="C0504D"/>
    <a:srgbClr val="F79646"/>
    <a:srgbClr val="4A7EBB"/>
    <a:srgbClr val="B66D31"/>
    <a:srgbClr val="0000FF"/>
    <a:srgbClr val="D16C70"/>
    <a:srgbClr val="6A6D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1223" autoAdjust="0"/>
  </p:normalViewPr>
  <p:slideViewPr>
    <p:cSldViewPr snapToGrid="0" snapToObjects="1">
      <p:cViewPr varScale="1">
        <p:scale>
          <a:sx n="127" d="100"/>
          <a:sy n="127" d="100"/>
        </p:scale>
        <p:origin x="1026" y="120"/>
      </p:cViewPr>
      <p:guideLst>
        <p:guide orient="horz" pos="1620"/>
        <p:guide pos="2880"/>
      </p:guideLst>
    </p:cSldViewPr>
  </p:slideViewPr>
  <p:notesTextViewPr>
    <p:cViewPr>
      <p:scale>
        <a:sx n="3" d="2"/>
        <a:sy n="3" d="2"/>
      </p:scale>
      <p:origin x="0" y="0"/>
    </p:cViewPr>
  </p:notesTextViewPr>
  <p:notesViewPr>
    <p:cSldViewPr snapToGrid="0" snapToObjects="1">
      <p:cViewPr varScale="1">
        <p:scale>
          <a:sx n="85" d="100"/>
          <a:sy n="85" d="100"/>
        </p:scale>
        <p:origin x="2634"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40" y="1"/>
            <a:ext cx="2949099" cy="496967"/>
          </a:xfrm>
          <a:prstGeom prst="rect">
            <a:avLst/>
          </a:prstGeom>
        </p:spPr>
        <p:txBody>
          <a:bodyPr vert="horz" lIns="91440" tIns="45720" rIns="91440" bIns="45720" rtlCol="0"/>
          <a:lstStyle>
            <a:lvl1pPr algn="r">
              <a:defRPr sz="1200"/>
            </a:lvl1pPr>
          </a:lstStyle>
          <a:p>
            <a:fld id="{4C898D69-AEA4-EA4F-A875-B1A3E84DAE6A}" type="datetimeFigureOut">
              <a:rPr lang="en-US" smtClean="0"/>
              <a:pPr/>
              <a:t>8/31/2016</a:t>
            </a:fld>
            <a:endParaRPr lang="en-US"/>
          </a:p>
        </p:txBody>
      </p:sp>
      <p:sp>
        <p:nvSpPr>
          <p:cNvPr id="4" name="Footer Placeholder 3"/>
          <p:cNvSpPr>
            <a:spLocks noGrp="1"/>
          </p:cNvSpPr>
          <p:nvPr>
            <p:ph type="ftr" sz="quarter" idx="2"/>
          </p:nvPr>
        </p:nvSpPr>
        <p:spPr>
          <a:xfrm>
            <a:off x="1" y="9440647"/>
            <a:ext cx="2949099" cy="49696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40" y="9440647"/>
            <a:ext cx="2949099" cy="496967"/>
          </a:xfrm>
          <a:prstGeom prst="rect">
            <a:avLst/>
          </a:prstGeom>
        </p:spPr>
        <p:txBody>
          <a:bodyPr vert="horz" lIns="91440" tIns="45720" rIns="91440" bIns="45720" rtlCol="0" anchor="b"/>
          <a:lstStyle>
            <a:lvl1pPr algn="r">
              <a:defRPr sz="1200"/>
            </a:lvl1pPr>
          </a:lstStyle>
          <a:p>
            <a:fld id="{81BD6407-F0C1-5C49-B6B6-3CBCB5DF3DE2}" type="slidenum">
              <a:rPr lang="en-US" smtClean="0"/>
              <a:pPr/>
              <a:t>‹#›</a:t>
            </a:fld>
            <a:endParaRPr lang="en-US"/>
          </a:p>
        </p:txBody>
      </p:sp>
    </p:spTree>
    <p:extLst>
      <p:ext uri="{BB962C8B-B14F-4D97-AF65-F5344CB8AC3E}">
        <p14:creationId xmlns:p14="http://schemas.microsoft.com/office/powerpoint/2010/main" val="7789679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40" y="1"/>
            <a:ext cx="2949099" cy="496967"/>
          </a:xfrm>
          <a:prstGeom prst="rect">
            <a:avLst/>
          </a:prstGeom>
        </p:spPr>
        <p:txBody>
          <a:bodyPr vert="horz" lIns="91440" tIns="45720" rIns="91440" bIns="45720" rtlCol="0"/>
          <a:lstStyle>
            <a:lvl1pPr algn="r">
              <a:defRPr sz="1200"/>
            </a:lvl1pPr>
          </a:lstStyle>
          <a:p>
            <a:fld id="{C3ED3DE2-6ED1-4045-A8C6-22AF92A83CD5}" type="datetimeFigureOut">
              <a:rPr lang="en-US" smtClean="0"/>
              <a:pPr/>
              <a:t>8/31/2016</a:t>
            </a:fld>
            <a:endParaRPr lang="en-US"/>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21185"/>
            <a:ext cx="544449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0647"/>
            <a:ext cx="2949099" cy="49696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40" y="9440647"/>
            <a:ext cx="2949099" cy="496967"/>
          </a:xfrm>
          <a:prstGeom prst="rect">
            <a:avLst/>
          </a:prstGeom>
        </p:spPr>
        <p:txBody>
          <a:bodyPr vert="horz" lIns="91440" tIns="45720" rIns="91440" bIns="45720" rtlCol="0" anchor="b"/>
          <a:lstStyle>
            <a:lvl1pPr algn="r">
              <a:defRPr sz="1200"/>
            </a:lvl1pPr>
          </a:lstStyle>
          <a:p>
            <a:fld id="{87DEE212-02DF-3E4B-8185-8004C1BE046D}" type="slidenum">
              <a:rPr lang="en-US" smtClean="0"/>
              <a:pPr/>
              <a:t>‹#›</a:t>
            </a:fld>
            <a:endParaRPr lang="en-US"/>
          </a:p>
        </p:txBody>
      </p:sp>
    </p:spTree>
    <p:extLst>
      <p:ext uri="{BB962C8B-B14F-4D97-AF65-F5344CB8AC3E}">
        <p14:creationId xmlns:p14="http://schemas.microsoft.com/office/powerpoint/2010/main" val="8250085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本セッションでは、ブラシと絵具によるお絵描きのシミュレータであるペイントシミュレータについてお話いたします。</a:t>
            </a:r>
            <a:endParaRPr kumimoji="1" lang="en-US" altLang="ja-JP" dirty="0"/>
          </a:p>
          <a:p>
            <a:r>
              <a:rPr kumimoji="1" lang="ja-JP" altLang="en-US" dirty="0"/>
              <a:t>まず最初にペイントシミュレータに関する研究を簡単に紹介します。</a:t>
            </a:r>
            <a:endParaRPr kumimoji="1" lang="en-US" altLang="ja-JP" dirty="0"/>
          </a:p>
          <a:p>
            <a:r>
              <a:rPr kumimoji="1" lang="ja-JP" altLang="en-US" dirty="0"/>
              <a:t>そして、本セッションの重要なトピックである最新研究についてご紹介します。</a:t>
            </a:r>
            <a:endParaRPr kumimoji="1" lang="en-US" altLang="ja-JP" dirty="0"/>
          </a:p>
          <a:p>
            <a:endParaRPr kumimoji="1" lang="en-US" altLang="ja-JP" dirty="0"/>
          </a:p>
          <a:p>
            <a:r>
              <a:rPr kumimoji="1" lang="ja-JP" altLang="en-US" dirty="0"/>
              <a:t>今回の発表では、流体や</a:t>
            </a:r>
            <a:r>
              <a:rPr kumimoji="1" lang="en-US" altLang="ja-JP" dirty="0"/>
              <a:t>GPU</a:t>
            </a:r>
            <a:r>
              <a:rPr kumimoji="1" lang="ja-JP" altLang="en-US" dirty="0"/>
              <a:t>を用いたインタラクティブなアプリケーションを開発する方にとっては、</a:t>
            </a:r>
            <a:endParaRPr kumimoji="1" lang="en-US" altLang="ja-JP" dirty="0"/>
          </a:p>
          <a:p>
            <a:r>
              <a:rPr kumimoji="1" lang="ja-JP" altLang="en-US" dirty="0"/>
              <a:t>参考になる発表かと思います。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2</a:t>
            </a:fld>
            <a:endParaRPr lang="en-US"/>
          </a:p>
        </p:txBody>
      </p:sp>
    </p:spTree>
    <p:extLst>
      <p:ext uri="{BB962C8B-B14F-4D97-AF65-F5344CB8AC3E}">
        <p14:creationId xmlns:p14="http://schemas.microsoft.com/office/powerpoint/2010/main" val="2296376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絵具は基本的に流体なので、流体モデルを取り扱う必要があります。</a:t>
            </a:r>
            <a:endParaRPr kumimoji="1" lang="en-US" altLang="ja-JP" dirty="0"/>
          </a:p>
          <a:p>
            <a:r>
              <a:rPr kumimoji="1" lang="ja-JP" altLang="en-US" dirty="0"/>
              <a:t>今までは、グリッドベースの手法が主流です。</a:t>
            </a:r>
            <a:endParaRPr kumimoji="1" lang="en-US" altLang="ja-JP" dirty="0"/>
          </a:p>
          <a:p>
            <a:r>
              <a:rPr kumimoji="1" lang="en-US" altLang="ja-JP" dirty="0"/>
              <a:t>Height field</a:t>
            </a:r>
            <a:r>
              <a:rPr kumimoji="1" lang="ja-JP" altLang="en-US" dirty="0"/>
              <a:t>や３次元グリッドを利用した研究が提案されてきました。</a:t>
            </a:r>
            <a:endParaRPr kumimoji="1" lang="en-US" altLang="ja-JP" dirty="0"/>
          </a:p>
          <a:p>
            <a:r>
              <a:rPr kumimoji="1" lang="ja-JP" altLang="en-US" dirty="0"/>
              <a:t>ですが、油絵の各ストロークや絵具の盛り上がりを再現するには、表現力が不十分であるといえます。</a:t>
            </a:r>
            <a:endParaRPr kumimoji="1" lang="en-US" altLang="ja-JP" dirty="0"/>
          </a:p>
          <a:p>
            <a:endParaRPr kumimoji="1" lang="en-US" altLang="ja-JP" dirty="0"/>
          </a:p>
          <a:p>
            <a:r>
              <a:rPr kumimoji="1" lang="ja-JP" altLang="en-US" dirty="0"/>
              <a:t>一方で、パーティクルベースの手法なども考えられますが、</a:t>
            </a:r>
            <a:endParaRPr kumimoji="1" lang="en-US" altLang="ja-JP" dirty="0"/>
          </a:p>
          <a:p>
            <a:r>
              <a:rPr kumimoji="1" lang="ja-JP" altLang="en-US" dirty="0"/>
              <a:t>塗った絵具の量が増える度に処理が重くなったり、</a:t>
            </a:r>
            <a:endParaRPr kumimoji="1" lang="en-US" altLang="ja-JP" dirty="0"/>
          </a:p>
          <a:p>
            <a:r>
              <a:rPr kumimoji="1" lang="ja-JP" altLang="en-US" dirty="0"/>
              <a:t>良い見た目にするに多量のパーティクルが必要になって処理がまた重くなったりする問題があります。</a:t>
            </a:r>
            <a:endParaRPr kumimoji="1" lang="en-US" altLang="ja-JP" dirty="0"/>
          </a:p>
          <a:p>
            <a:r>
              <a:rPr kumimoji="1" lang="ja-JP" altLang="en-US" dirty="0"/>
              <a:t>そのままでは使いづらい。</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11</a:t>
            </a:fld>
            <a:endParaRPr lang="en-US"/>
          </a:p>
        </p:txBody>
      </p:sp>
    </p:spTree>
    <p:extLst>
      <p:ext uri="{BB962C8B-B14F-4D97-AF65-F5344CB8AC3E}">
        <p14:creationId xmlns:p14="http://schemas.microsoft.com/office/powerpoint/2010/main" val="14902980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ブラシのシミュレーションで利用しているサンプル点をグリッドへラスタライズし、境界条件として利用しています。</a:t>
            </a:r>
            <a:endParaRPr kumimoji="1" lang="en-US" altLang="ja-JP" dirty="0"/>
          </a:p>
          <a:p>
            <a:r>
              <a:rPr kumimoji="1" lang="ja-JP" altLang="en-US" dirty="0"/>
              <a:t>境界条件に関しては、先ほどの固体グリッドセルと同じです。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109</a:t>
            </a:fld>
            <a:endParaRPr lang="en-US"/>
          </a:p>
        </p:txBody>
      </p:sp>
    </p:spTree>
    <p:extLst>
      <p:ext uri="{BB962C8B-B14F-4D97-AF65-F5344CB8AC3E}">
        <p14:creationId xmlns:p14="http://schemas.microsoft.com/office/powerpoint/2010/main" val="12508002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それでは、流体シミュレーションについてお話が済みましたので、</a:t>
            </a:r>
            <a:endParaRPr kumimoji="1" lang="en-US" altLang="ja-JP" dirty="0"/>
          </a:p>
          <a:p>
            <a:r>
              <a:rPr kumimoji="1" lang="ja-JP" altLang="en-US" dirty="0"/>
              <a:t>今度は、ブラシ、パーティクル、グリッド間でどのように流体のやり取りを行うのかご説明します。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110</a:t>
            </a:fld>
            <a:endParaRPr lang="en-US"/>
          </a:p>
        </p:txBody>
      </p:sp>
    </p:spTree>
    <p:extLst>
      <p:ext uri="{BB962C8B-B14F-4D97-AF65-F5344CB8AC3E}">
        <p14:creationId xmlns:p14="http://schemas.microsoft.com/office/powerpoint/2010/main" val="9134111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111</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パーティクルの速度情報を用いて、グリッドシミュレーションで計算する必要が有るため、</a:t>
            </a:r>
            <a:endParaRPr kumimoji="1" lang="en-US" altLang="ja-JP" dirty="0"/>
          </a:p>
          <a:p>
            <a:r>
              <a:rPr kumimoji="1" lang="ja-JP" altLang="en-US" dirty="0"/>
              <a:t>パーティクルの速度ベクトルをグリッドへラスタライズします。</a:t>
            </a:r>
            <a:endParaRPr kumimoji="1" lang="en-US" altLang="ja-JP" dirty="0"/>
          </a:p>
          <a:p>
            <a:r>
              <a:rPr kumimoji="1" lang="ja-JP" altLang="en-US" dirty="0"/>
              <a:t>パーティクルが持つ速度ベクトルを、スタッガード格子である速度場に単純な線形補間でラスタライズします。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112</a:t>
            </a:fld>
            <a:endParaRPr lang="en-US"/>
          </a:p>
        </p:txBody>
      </p:sp>
    </p:spTree>
    <p:extLst>
      <p:ext uri="{BB962C8B-B14F-4D97-AF65-F5344CB8AC3E}">
        <p14:creationId xmlns:p14="http://schemas.microsoft.com/office/powerpoint/2010/main" val="17578885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そして、この非圧縮条件を満たすような速度場を用いてトリリニア補間した速度ベクトルと、</a:t>
            </a:r>
            <a:endParaRPr kumimoji="1" lang="en-US" altLang="ja-JP" dirty="0"/>
          </a:p>
          <a:p>
            <a:r>
              <a:rPr kumimoji="1" lang="ja-JP" altLang="en-US" dirty="0"/>
              <a:t>速度場の非圧縮条件を満たすように計算した速度場で補正したパーティクルの速度ベクトルの間で補間します。</a:t>
            </a:r>
            <a:endParaRPr kumimoji="1" lang="en-US" altLang="ja-JP" dirty="0"/>
          </a:p>
          <a:p>
            <a:r>
              <a:rPr kumimoji="1" lang="ja-JP" altLang="en-US" dirty="0"/>
              <a:t>パラメータガンマでどちらにパーティクルの速度ベクトルを寄せるか調整します。</a:t>
            </a:r>
            <a:endParaRPr lang="en-US" altLang="ja-JP" sz="1200" b="0" i="0" u="none" strike="noStrike" kern="1200" baseline="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113</a:t>
            </a:fld>
            <a:endParaRPr lang="en-US"/>
          </a:p>
        </p:txBody>
      </p:sp>
    </p:spTree>
    <p:extLst>
      <p:ext uri="{BB962C8B-B14F-4D97-AF65-F5344CB8AC3E}">
        <p14:creationId xmlns:p14="http://schemas.microsoft.com/office/powerpoint/2010/main" val="37024892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サンプル点の座標空間に基底ベクトルに関しましては、ブラシの毛のネジレが小さくなるように考慮する必要があります。</a:t>
            </a:r>
            <a:endParaRPr kumimoji="1" lang="en-US" altLang="ja-JP" dirty="0"/>
          </a:p>
          <a:p>
            <a:r>
              <a:rPr kumimoji="1" lang="ja-JP" altLang="en-US" dirty="0"/>
              <a:t>こちらは、</a:t>
            </a:r>
            <a:r>
              <a:rPr kumimoji="1" lang="en-US" altLang="ja-JP" dirty="0"/>
              <a:t>”Discrete elastic rods”</a:t>
            </a:r>
            <a:r>
              <a:rPr kumimoji="1" lang="ja-JP" altLang="en-US" dirty="0"/>
              <a:t>という論文にあるネジレを最小にする手法を利用しています。</a:t>
            </a:r>
            <a:endParaRPr kumimoji="1" lang="en-US" altLang="ja-JP" dirty="0"/>
          </a:p>
          <a:p>
            <a:r>
              <a:rPr kumimoji="1" lang="ja-JP" altLang="en-US" dirty="0"/>
              <a:t>詳細は論文の方を御覧ください。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114</a:t>
            </a:fld>
            <a:endParaRPr lang="en-US"/>
          </a:p>
        </p:txBody>
      </p:sp>
    </p:spTree>
    <p:extLst>
      <p:ext uri="{BB962C8B-B14F-4D97-AF65-F5344CB8AC3E}">
        <p14:creationId xmlns:p14="http://schemas.microsoft.com/office/powerpoint/2010/main" val="31763647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115</a:t>
            </a:fld>
            <a:endParaRPr lang="en-US"/>
          </a:p>
        </p:txBody>
      </p:sp>
    </p:spTree>
    <p:extLst>
      <p:ext uri="{BB962C8B-B14F-4D97-AF65-F5344CB8AC3E}">
        <p14:creationId xmlns:p14="http://schemas.microsoft.com/office/powerpoint/2010/main" val="26317778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ブラシのサンプル点の容量の計算は、</a:t>
            </a:r>
            <a:r>
              <a:rPr kumimoji="1" lang="en-US" altLang="ja-JP" dirty="0"/>
              <a:t>2</a:t>
            </a:r>
            <a:r>
              <a:rPr kumimoji="1" lang="ja-JP" altLang="en-US" dirty="0"/>
              <a:t>段階にわかれています。</a:t>
            </a:r>
            <a:endParaRPr kumimoji="1" lang="en-US" altLang="ja-JP" dirty="0"/>
          </a:p>
          <a:p>
            <a:r>
              <a:rPr kumimoji="1" lang="ja-JP" altLang="en-US" dirty="0"/>
              <a:t>まず最初は、ブラシシミュレーションで計算した密度フィールドから元となる、サンプル点の密度を計算します。</a:t>
            </a:r>
            <a:endParaRPr kumimoji="1" lang="en-US" altLang="ja-JP" dirty="0"/>
          </a:p>
          <a:p>
            <a:r>
              <a:rPr kumimoji="1" lang="ja-JP" altLang="en-US" dirty="0"/>
              <a:t>この密度フィールドは、ブラシのコリジョンやクラスタリングの再現で利用したものです。</a:t>
            </a:r>
            <a:endParaRPr kumimoji="1" lang="en-US" altLang="ja-JP" dirty="0"/>
          </a:p>
          <a:p>
            <a:r>
              <a:rPr kumimoji="1" lang="ja-JP" altLang="en-US" dirty="0"/>
              <a:t>サンプル点の容量の最大値と最小値を予め決めておき、その間の値を密度フィールドの値で決定します。</a:t>
            </a:r>
            <a:endParaRPr kumimoji="1" lang="en-US" altLang="ja-JP" dirty="0"/>
          </a:p>
          <a:p>
            <a:r>
              <a:rPr kumimoji="1" lang="ja-JP" altLang="en-US" dirty="0"/>
              <a:t>密度が濃いところは、容量を小さくし、逆に密度が薄いところは容量を大きくするようにします。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116</a:t>
            </a:fld>
            <a:endParaRPr lang="en-US"/>
          </a:p>
        </p:txBody>
      </p:sp>
    </p:spTree>
    <p:extLst>
      <p:ext uri="{BB962C8B-B14F-4D97-AF65-F5344CB8AC3E}">
        <p14:creationId xmlns:p14="http://schemas.microsoft.com/office/powerpoint/2010/main" val="42629467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そして、密度フィールドから求めた容量をもとに、今度はキャンバス上の固体表面からの影響を計算します。</a:t>
            </a:r>
            <a:endParaRPr kumimoji="1" lang="en-US" altLang="ja-JP" dirty="0"/>
          </a:p>
          <a:p>
            <a:r>
              <a:rPr kumimoji="1" lang="ja-JP" altLang="en-US" dirty="0"/>
              <a:t>固体表面に近いほど、容量が減るようになっています。</a:t>
            </a:r>
            <a:endParaRPr kumimoji="1" lang="en-US" altLang="ja-JP" dirty="0"/>
          </a:p>
          <a:p>
            <a:r>
              <a:rPr kumimoji="1" lang="ja-JP" altLang="en-US" dirty="0"/>
              <a:t>これで、各サンプル点の流体の容量が求まりました。</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117</a:t>
            </a:fld>
            <a:endParaRPr lang="en-US"/>
          </a:p>
        </p:txBody>
      </p:sp>
    </p:spTree>
    <p:extLst>
      <p:ext uri="{BB962C8B-B14F-4D97-AF65-F5344CB8AC3E}">
        <p14:creationId xmlns:p14="http://schemas.microsoft.com/office/powerpoint/2010/main" val="40766655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それでは、計算した、サンプル点の容量をもとにパーティクルの吸収と放出について説明していきます。</a:t>
            </a:r>
            <a:endParaRPr kumimoji="1" lang="en-US" altLang="ja-JP" dirty="0"/>
          </a:p>
          <a:p>
            <a:r>
              <a:rPr kumimoji="1" lang="ja-JP" altLang="en-US" dirty="0"/>
              <a:t>まず最初に吸収について説明します。</a:t>
            </a:r>
            <a:endParaRPr kumimoji="1" lang="en-US" altLang="ja-JP" dirty="0"/>
          </a:p>
          <a:p>
            <a:r>
              <a:rPr kumimoji="1" lang="ja-JP" altLang="en-US" dirty="0"/>
              <a:t>仕組み自体は、単純です。</a:t>
            </a:r>
            <a:endParaRPr kumimoji="1" lang="en-US" altLang="ja-JP" dirty="0"/>
          </a:p>
          <a:p>
            <a:r>
              <a:rPr kumimoji="1" lang="ja-JP" altLang="en-US" dirty="0"/>
              <a:t>サンプル点が保持する流体量が、その容量を下回っているときに、</a:t>
            </a:r>
            <a:endParaRPr kumimoji="1" lang="en-US" altLang="ja-JP" dirty="0"/>
          </a:p>
          <a:p>
            <a:r>
              <a:rPr kumimoji="1" lang="ja-JP" altLang="en-US" dirty="0"/>
              <a:t>距離</a:t>
            </a:r>
            <a:r>
              <a:rPr kumimoji="1" lang="en-US" altLang="ja-JP" dirty="0" err="1"/>
              <a:t>Rj</a:t>
            </a:r>
            <a:r>
              <a:rPr kumimoji="1" lang="ja-JP" altLang="en-US" dirty="0"/>
              <a:t>以内にあるパーティクルを、サンプル点の流体量と色に合成するだけです。</a:t>
            </a:r>
            <a:endParaRPr kumimoji="1" lang="en-US" altLang="ja-JP" dirty="0"/>
          </a:p>
          <a:p>
            <a:r>
              <a:rPr kumimoji="1" lang="ja-JP" altLang="en-US" dirty="0"/>
              <a:t>また、ブラシによる絵具のにじみを表現するために、流体量が容量を上回っている場合でも色だけは合成するようにしています。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118</a:t>
            </a:fld>
            <a:endParaRPr lang="en-US"/>
          </a:p>
        </p:txBody>
      </p:sp>
    </p:spTree>
    <p:extLst>
      <p:ext uri="{BB962C8B-B14F-4D97-AF65-F5344CB8AC3E}">
        <p14:creationId xmlns:p14="http://schemas.microsoft.com/office/powerpoint/2010/main" val="3866650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ユーザが直接動かすブラシのシミュレーションは重要な要素です。</a:t>
            </a:r>
            <a:endParaRPr kumimoji="1" lang="en-US" altLang="ja-JP" dirty="0"/>
          </a:p>
          <a:p>
            <a:r>
              <a:rPr kumimoji="1" lang="ja-JP" altLang="en-US" dirty="0"/>
              <a:t>今までですと、スケルトンを用意してメッシュを歪ませたり、</a:t>
            </a:r>
            <a:r>
              <a:rPr kumimoji="1" lang="en-US" altLang="ja-JP" dirty="0"/>
              <a:t>Subdivision</a:t>
            </a:r>
            <a:r>
              <a:rPr kumimoji="1" lang="en-US" altLang="ja-JP" baseline="0" dirty="0"/>
              <a:t> surface</a:t>
            </a:r>
            <a:r>
              <a:rPr kumimoji="1" lang="ja-JP" altLang="en-US" baseline="0" dirty="0"/>
              <a:t>でメッシュを生成する手法などがありました。</a:t>
            </a:r>
            <a:endParaRPr kumimoji="1" lang="en-US" altLang="ja-JP" baseline="0" dirty="0"/>
          </a:p>
          <a:p>
            <a:r>
              <a:rPr kumimoji="1" lang="ja-JP" altLang="en-US" baseline="0" dirty="0"/>
              <a:t>また、キャンバスとの交差面である</a:t>
            </a:r>
            <a:r>
              <a:rPr kumimoji="1" lang="en-US" altLang="ja-JP" baseline="0" dirty="0"/>
              <a:t>footprint</a:t>
            </a:r>
            <a:r>
              <a:rPr kumimoji="1" lang="ja-JP" altLang="en-US" baseline="0" dirty="0"/>
              <a:t>を計算して、ペイント処理を行う手法もあります。</a:t>
            </a:r>
            <a:endParaRPr kumimoji="1" lang="en-US" altLang="ja-JP" baseline="0" dirty="0"/>
          </a:p>
          <a:p>
            <a:r>
              <a:rPr kumimoji="1" lang="ja-JP" altLang="en-US" baseline="0" dirty="0"/>
              <a:t>ですが、これらはブラシ全体の形状だけを考慮していますので、</a:t>
            </a:r>
            <a:endParaRPr kumimoji="1" lang="en-US" altLang="ja-JP" baseline="0" dirty="0"/>
          </a:p>
          <a:p>
            <a:r>
              <a:rPr kumimoji="1" lang="ja-JP" altLang="en-US" baseline="0" dirty="0"/>
              <a:t>ストローク１本ずつの再現を行うことはできません。</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12</a:t>
            </a:fld>
            <a:endParaRPr lang="en-US"/>
          </a:p>
        </p:txBody>
      </p:sp>
    </p:spTree>
    <p:extLst>
      <p:ext uri="{BB962C8B-B14F-4D97-AF65-F5344CB8AC3E}">
        <p14:creationId xmlns:p14="http://schemas.microsoft.com/office/powerpoint/2010/main" val="31558543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次に、サンプル点からのパーティクル放出について説明します。</a:t>
            </a:r>
            <a:endParaRPr kumimoji="1" lang="en-US" altLang="ja-JP" dirty="0"/>
          </a:p>
          <a:p>
            <a:r>
              <a:rPr kumimoji="1" lang="ja-JP" altLang="en-US" dirty="0"/>
              <a:t>今度は、先ほど求めたサンプル点の容量より、サンプル点が保持する流体量が大きい場合、予め決められたパターンでパーティクルを放出します。</a:t>
            </a:r>
            <a:endParaRPr kumimoji="1" lang="en-US" altLang="ja-JP" dirty="0"/>
          </a:p>
          <a:p>
            <a:r>
              <a:rPr kumimoji="1" lang="ja-JP" altLang="en-US" dirty="0"/>
              <a:t>ここで、少し工夫があります。</a:t>
            </a:r>
            <a:endParaRPr kumimoji="1" lang="en-US" altLang="ja-JP" dirty="0"/>
          </a:p>
          <a:p>
            <a:r>
              <a:rPr kumimoji="1" lang="ja-JP" altLang="en-US" dirty="0"/>
              <a:t>パーティクルを放出する条件として、サンプル点の容量をそのまま使うのではなく、パラメータイプシロンで、</a:t>
            </a:r>
            <a:r>
              <a:rPr kumimoji="1" lang="en-US" altLang="ja-JP" dirty="0"/>
              <a:t>1+</a:t>
            </a:r>
            <a:r>
              <a:rPr kumimoji="1" lang="ja-JP" altLang="en-US" dirty="0"/>
              <a:t>イプシロン倍した容量を利用しています。</a:t>
            </a:r>
            <a:endParaRPr kumimoji="1" lang="en-US" altLang="ja-JP" dirty="0"/>
          </a:p>
          <a:p>
            <a:r>
              <a:rPr kumimoji="1" lang="ja-JP" altLang="en-US" dirty="0"/>
              <a:t>この若干大きくなった容量と、保持する流体量を比較するようにしています。</a:t>
            </a:r>
            <a:endParaRPr kumimoji="1" lang="en-US" altLang="ja-JP" dirty="0"/>
          </a:p>
          <a:p>
            <a:r>
              <a:rPr kumimoji="1" lang="ja-JP" altLang="en-US" dirty="0"/>
              <a:t>もし、このパラメータがないと、サンプル点でパーティクルの吸収と放出を繰り返してしまいます。これを防ぐためにこのパラメータが導入されています。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119</a:t>
            </a:fld>
            <a:endParaRPr lang="en-US"/>
          </a:p>
        </p:txBody>
      </p:sp>
    </p:spTree>
    <p:extLst>
      <p:ext uri="{BB962C8B-B14F-4D97-AF65-F5344CB8AC3E}">
        <p14:creationId xmlns:p14="http://schemas.microsoft.com/office/powerpoint/2010/main" val="32997591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それではまず、グリッドからパーティクルへの変換について説明します。</a:t>
            </a:r>
            <a:endParaRPr kumimoji="1" lang="en-US" altLang="ja-JP" dirty="0"/>
          </a:p>
          <a:p>
            <a:r>
              <a:rPr kumimoji="1" lang="ja-JP" altLang="en-US" dirty="0"/>
              <a:t>基本的に、グリッドのセルがブラシのサンプル点の</a:t>
            </a:r>
            <a:r>
              <a:rPr kumimoji="1" lang="en-US" altLang="ja-JP" dirty="0"/>
              <a:t>D0</a:t>
            </a:r>
            <a:r>
              <a:rPr kumimoji="1" lang="ja-JP" altLang="en-US" dirty="0"/>
              <a:t>距離以内に入った場合、グリッドの密度を減らし、パーティクルを生成するようにします。</a:t>
            </a:r>
            <a:endParaRPr kumimoji="1" lang="en-US" altLang="ja-JP" dirty="0"/>
          </a:p>
          <a:p>
            <a:r>
              <a:rPr kumimoji="1" lang="ja-JP" altLang="en-US" dirty="0"/>
              <a:t>この時、パーティクルの位置とカーネル関数から、グリッドの密度から減らす量を計算しています。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120</a:t>
            </a:fld>
            <a:endParaRPr lang="en-US"/>
          </a:p>
        </p:txBody>
      </p:sp>
    </p:spTree>
    <p:extLst>
      <p:ext uri="{BB962C8B-B14F-4D97-AF65-F5344CB8AC3E}">
        <p14:creationId xmlns:p14="http://schemas.microsoft.com/office/powerpoint/2010/main" val="35725266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パーティクルからグリッドへ変換も同様です。</a:t>
            </a:r>
            <a:endParaRPr kumimoji="1" lang="en-US" altLang="ja-JP" dirty="0"/>
          </a:p>
          <a:p>
            <a:r>
              <a:rPr kumimoji="1" lang="ja-JP" altLang="en-US" dirty="0"/>
              <a:t>パーティクルが、ブラシの各サンプル点から</a:t>
            </a:r>
            <a:r>
              <a:rPr kumimoji="1" lang="en-US" altLang="ja-JP" dirty="0"/>
              <a:t>D0</a:t>
            </a:r>
            <a:r>
              <a:rPr kumimoji="1" lang="ja-JP" altLang="en-US" dirty="0"/>
              <a:t>以上離れ、速度が閾値を下回った場合、パーティクルをグリッドに統合します。</a:t>
            </a:r>
            <a:endParaRPr kumimoji="1" lang="en-US" altLang="ja-JP" dirty="0"/>
          </a:p>
          <a:p>
            <a:r>
              <a:rPr kumimoji="1" lang="ja-JP" altLang="en-US" dirty="0"/>
              <a:t>このとき、パーティクルの生成と同じように、カーネル関数を用いてグリッドに与える密度を計算します。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121</a:t>
            </a:fld>
            <a:endParaRPr lang="en-US"/>
          </a:p>
        </p:txBody>
      </p:sp>
    </p:spTree>
    <p:extLst>
      <p:ext uri="{BB962C8B-B14F-4D97-AF65-F5344CB8AC3E}">
        <p14:creationId xmlns:p14="http://schemas.microsoft.com/office/powerpoint/2010/main" val="2966763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既存研究でも、毛先を１本ずつシミュレーションする手法が提案されています。</a:t>
            </a:r>
            <a:endParaRPr kumimoji="1" lang="en-US" altLang="ja-JP" dirty="0"/>
          </a:p>
          <a:p>
            <a:r>
              <a:rPr kumimoji="1" lang="ja-JP" altLang="en-US" dirty="0"/>
              <a:t>ですが、ペイント処理は２次元であったり、</a:t>
            </a:r>
            <a:endParaRPr kumimoji="1" lang="en-US" altLang="ja-JP" dirty="0"/>
          </a:p>
          <a:p>
            <a:r>
              <a:rPr kumimoji="1" lang="ja-JP" altLang="en-US" dirty="0"/>
              <a:t>重要な要素である毛先同士のインタラクションは考慮されていなかったりします。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13</a:t>
            </a:fld>
            <a:endParaRPr lang="en-US"/>
          </a:p>
        </p:txBody>
      </p:sp>
    </p:spTree>
    <p:extLst>
      <p:ext uri="{BB962C8B-B14F-4D97-AF65-F5344CB8AC3E}">
        <p14:creationId xmlns:p14="http://schemas.microsoft.com/office/powerpoint/2010/main" val="22469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こういった研究がなされてきた上で、</a:t>
            </a:r>
            <a:r>
              <a:rPr kumimoji="1" lang="ja-JP" altLang="en-US" baseline="0" dirty="0"/>
              <a:t>去年の</a:t>
            </a:r>
            <a:r>
              <a:rPr kumimoji="1" lang="en-US" altLang="ja-JP" baseline="0" dirty="0"/>
              <a:t>SIGGRAPH ASIA 2015</a:t>
            </a:r>
            <a:r>
              <a:rPr kumimoji="1" lang="ja-JP" altLang="en-US" baseline="0" dirty="0" err="1"/>
              <a:t>にて</a:t>
            </a:r>
            <a:r>
              <a:rPr kumimoji="1" lang="ja-JP" altLang="en-US" baseline="0" dirty="0"/>
              <a:t>この</a:t>
            </a:r>
            <a:r>
              <a:rPr kumimoji="1" lang="en-US" altLang="ja-JP" baseline="0" dirty="0" err="1"/>
              <a:t>Wetbrush</a:t>
            </a:r>
            <a:r>
              <a:rPr kumimoji="1" lang="ja-JP" altLang="en-US" baseline="0" dirty="0"/>
              <a:t>とよばれる研究が発表されました。</a:t>
            </a:r>
            <a:endParaRPr kumimoji="1" lang="en-US" altLang="ja-JP" baseline="0" dirty="0"/>
          </a:p>
          <a:p>
            <a:r>
              <a:rPr kumimoji="1" lang="ja-JP" altLang="en-US" baseline="0" dirty="0"/>
              <a:t>ブラシの毛先を１本ずつシミュレーションすることで、毛先同士や毛先と流体のインタラクションを再現しています。</a:t>
            </a:r>
            <a:endParaRPr kumimoji="1" lang="en-US" altLang="ja-JP" baseline="0" dirty="0"/>
          </a:p>
          <a:p>
            <a:r>
              <a:rPr kumimoji="1" lang="ja-JP" altLang="en-US" baseline="0" dirty="0"/>
              <a:t>また、シミュレーションに応じてパーティクルと３次元グリッドを使い分けるハイブリッドな手法を利用しています。</a:t>
            </a:r>
            <a:endParaRPr kumimoji="1" lang="en-US" altLang="ja-JP" baseline="0" dirty="0"/>
          </a:p>
          <a:p>
            <a:r>
              <a:rPr kumimoji="1" lang="ja-JP" altLang="en-US" baseline="0" dirty="0"/>
              <a:t>これにより、よりリアルでリッチな油絵のシミュレーションを行っています。</a:t>
            </a:r>
            <a:endParaRPr kumimoji="1" lang="en-US" altLang="ja-JP" baseline="0" dirty="0"/>
          </a:p>
          <a:p>
            <a:endParaRPr kumimoji="1" lang="en-US" altLang="ja-JP" baseline="0" dirty="0"/>
          </a:p>
          <a:p>
            <a:r>
              <a:rPr kumimoji="1" lang="ja-JP" altLang="en-US" baseline="0" dirty="0"/>
              <a:t>実際に御覧頂いたほうがわかりやすいと思いますので、論文の動画の方を御覧ください。</a:t>
            </a:r>
            <a:endParaRPr kumimoji="1" lang="en-US" altLang="ja-JP" baseline="0" dirty="0"/>
          </a:p>
          <a:p>
            <a:r>
              <a:rPr kumimoji="1" lang="en-US" altLang="ja-JP" dirty="0"/>
              <a:t>0:00-0:30</a:t>
            </a:r>
          </a:p>
          <a:p>
            <a:r>
              <a:rPr kumimoji="1" lang="en-US" altLang="ja-JP" dirty="0"/>
              <a:t>1:35-1:59</a:t>
            </a:r>
          </a:p>
          <a:p>
            <a:r>
              <a:rPr kumimoji="1" lang="en-US" altLang="ja-JP" dirty="0"/>
              <a:t>2:50-</a:t>
            </a:r>
            <a:r>
              <a:rPr kumimoji="1" lang="ja-JP" altLang="en-US" dirty="0"/>
              <a:t>最後まで</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14</a:t>
            </a:fld>
            <a:endParaRPr lang="en-US"/>
          </a:p>
        </p:txBody>
      </p:sp>
    </p:spTree>
    <p:extLst>
      <p:ext uri="{BB962C8B-B14F-4D97-AF65-F5344CB8AC3E}">
        <p14:creationId xmlns:p14="http://schemas.microsoft.com/office/powerpoint/2010/main" val="4120291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動画をご覧頂きました。</a:t>
            </a:r>
            <a:endParaRPr kumimoji="1" lang="en-US" altLang="ja-JP" dirty="0"/>
          </a:p>
          <a:p>
            <a:endParaRPr kumimoji="1" lang="en-US" altLang="ja-JP" dirty="0"/>
          </a:p>
          <a:p>
            <a:r>
              <a:rPr kumimoji="1" lang="ja-JP" altLang="en-US" dirty="0"/>
              <a:t>研究の特徴としましては、２点あります。</a:t>
            </a:r>
            <a:endParaRPr kumimoji="1" lang="en-US" altLang="ja-JP" dirty="0"/>
          </a:p>
          <a:p>
            <a:r>
              <a:rPr kumimoji="1" lang="ja-JP" altLang="en-US" dirty="0"/>
              <a:t>１つは、毛先を１本ずつシミュレーションしている点です。</a:t>
            </a:r>
            <a:endParaRPr kumimoji="1" lang="en-US" altLang="ja-JP" dirty="0"/>
          </a:p>
          <a:p>
            <a:r>
              <a:rPr kumimoji="1" lang="ja-JP" altLang="en-US" dirty="0"/>
              <a:t>毛先同士や、毛先と絵具の流体のインタラクションを再現しています。</a:t>
            </a:r>
            <a:endParaRPr kumimoji="1" lang="en-US" altLang="ja-JP" dirty="0"/>
          </a:p>
          <a:p>
            <a:endParaRPr kumimoji="1" lang="en-US" altLang="ja-JP" dirty="0"/>
          </a:p>
          <a:p>
            <a:r>
              <a:rPr kumimoji="1" lang="ja-JP" altLang="en-US" dirty="0"/>
              <a:t>２つ目は、ハイブリッドな流体モデルを利用している点です。</a:t>
            </a:r>
            <a:endParaRPr kumimoji="1" lang="en-US" altLang="ja-JP" dirty="0"/>
          </a:p>
          <a:p>
            <a:r>
              <a:rPr kumimoji="1" lang="ja-JP" altLang="en-US" dirty="0"/>
              <a:t>動きの早いブラシの周りをパーティクルで、他のキャンバス領域をグリッドで表現することにより、</a:t>
            </a:r>
            <a:endParaRPr kumimoji="1" lang="en-US" altLang="ja-JP" dirty="0"/>
          </a:p>
          <a:p>
            <a:r>
              <a:rPr kumimoji="1" lang="ja-JP" altLang="en-US" dirty="0"/>
              <a:t>リアルタイム処理への対応と、よりリアルでリッチな表現が可能になっています。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15</a:t>
            </a:fld>
            <a:endParaRPr lang="en-US"/>
          </a:p>
        </p:txBody>
      </p:sp>
    </p:spTree>
    <p:extLst>
      <p:ext uri="{BB962C8B-B14F-4D97-AF65-F5344CB8AC3E}">
        <p14:creationId xmlns:p14="http://schemas.microsoft.com/office/powerpoint/2010/main" val="254141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市販ソフトウェアと比べるとお分かりいただけるかと思いますが、</a:t>
            </a:r>
            <a:endParaRPr kumimoji="1" lang="en-US" altLang="ja-JP" dirty="0"/>
          </a:p>
          <a:p>
            <a:r>
              <a:rPr kumimoji="1" lang="ja-JP" altLang="en-US" dirty="0"/>
              <a:t>絵具の盛り上がりや、各ストロークの混ざり具合にはっきりと違いが出ていることがわかるかと思います。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17</a:t>
            </a:fld>
            <a:endParaRPr lang="en-US"/>
          </a:p>
        </p:txBody>
      </p:sp>
    </p:spTree>
    <p:extLst>
      <p:ext uri="{BB962C8B-B14F-4D97-AF65-F5344CB8AC3E}">
        <p14:creationId xmlns:p14="http://schemas.microsoft.com/office/powerpoint/2010/main" val="3826461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ここで、もう少し具体的に最新研究の特徴をお話します。</a:t>
            </a:r>
            <a:endParaRPr kumimoji="1" lang="en-US" altLang="ja-JP" dirty="0"/>
          </a:p>
          <a:p>
            <a:endParaRPr kumimoji="1" lang="en-US" altLang="ja-JP" dirty="0"/>
          </a:p>
          <a:p>
            <a:r>
              <a:rPr kumimoji="1" lang="ja-JP" altLang="en-US" dirty="0"/>
              <a:t>大きなタイムステップでも安定して動作するように、</a:t>
            </a:r>
            <a:endParaRPr kumimoji="1" lang="en-US" altLang="ja-JP" dirty="0"/>
          </a:p>
          <a:p>
            <a:r>
              <a:rPr kumimoji="1" lang="ja-JP" altLang="en-US" dirty="0"/>
              <a:t>ブラシのシミュレーションやパーティクルのシミュレーションにおいて、</a:t>
            </a:r>
            <a:endParaRPr kumimoji="1" lang="en-US" altLang="ja-JP" dirty="0"/>
          </a:p>
          <a:p>
            <a:r>
              <a:rPr kumimoji="1" lang="ja-JP" altLang="en-US" dirty="0"/>
              <a:t>非慣性座標系で慣性力を直接制御しています。</a:t>
            </a:r>
            <a:endParaRPr kumimoji="1" lang="en-US" altLang="ja-JP" dirty="0"/>
          </a:p>
          <a:p>
            <a:endParaRPr kumimoji="1" lang="en-US" altLang="ja-JP" dirty="0"/>
          </a:p>
          <a:p>
            <a:r>
              <a:rPr kumimoji="1" lang="ja-JP" altLang="en-US" dirty="0"/>
              <a:t>また、計算資源の節約とよりリッチな表現のために、</a:t>
            </a:r>
            <a:endParaRPr kumimoji="1" lang="en-US" altLang="ja-JP" dirty="0"/>
          </a:p>
          <a:p>
            <a:r>
              <a:rPr kumimoji="1" lang="ja-JP" altLang="en-US" dirty="0"/>
              <a:t>パーティクルと３次元グリッドの２つの流体モデルを組み合わせています。</a:t>
            </a:r>
            <a:endParaRPr kumimoji="1" lang="en-US" altLang="ja-JP" dirty="0"/>
          </a:p>
          <a:p>
            <a:endParaRPr kumimoji="1" lang="en-US" altLang="ja-JP" dirty="0"/>
          </a:p>
          <a:p>
            <a:r>
              <a:rPr kumimoji="1" lang="ja-JP" altLang="en-US" dirty="0"/>
              <a:t>これからこの２つのポイントを中心に、論文の解説を行っていきます。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18</a:t>
            </a:fld>
            <a:endParaRPr lang="en-US"/>
          </a:p>
        </p:txBody>
      </p:sp>
    </p:spTree>
    <p:extLst>
      <p:ext uri="{BB962C8B-B14F-4D97-AF65-F5344CB8AC3E}">
        <p14:creationId xmlns:p14="http://schemas.microsoft.com/office/powerpoint/2010/main" val="4164874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ペイントシミュレータとその最新研究についてお話します。</a:t>
            </a:r>
            <a:endParaRPr kumimoji="1" lang="en-US" altLang="ja-JP" dirty="0"/>
          </a:p>
          <a:p>
            <a:r>
              <a:rPr kumimoji="1" lang="ja-JP" altLang="en-US" dirty="0"/>
              <a:t>それでは、本セッションのメインである最新研究の説明に移ります。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19</a:t>
            </a:fld>
            <a:endParaRPr lang="en-US"/>
          </a:p>
        </p:txBody>
      </p:sp>
    </p:spTree>
    <p:extLst>
      <p:ext uri="{BB962C8B-B14F-4D97-AF65-F5344CB8AC3E}">
        <p14:creationId xmlns:p14="http://schemas.microsoft.com/office/powerpoint/2010/main" val="3063627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こちらの項目は、</a:t>
            </a:r>
            <a:endParaRPr kumimoji="1" lang="en-US" altLang="ja-JP" dirty="0"/>
          </a:p>
          <a:p>
            <a:r>
              <a:rPr kumimoji="1" lang="ja-JP" altLang="en-US" dirty="0"/>
              <a:t>「全体の流れ」、「ブラシのシミュレーション」、「流体のシミュレーション」、「ブラシ、パーティクル、グリッドの流体のやり取り」</a:t>
            </a:r>
            <a:endParaRPr kumimoji="1" lang="en-US" altLang="ja-JP" dirty="0"/>
          </a:p>
          <a:p>
            <a:r>
              <a:rPr kumimoji="1" lang="ja-JP" altLang="en-US" dirty="0"/>
              <a:t>の</a:t>
            </a:r>
            <a:r>
              <a:rPr kumimoji="1" lang="en-US" altLang="ja-JP" dirty="0"/>
              <a:t>4</a:t>
            </a:r>
            <a:r>
              <a:rPr kumimoji="1" lang="ja-JP" altLang="en-US" dirty="0" err="1"/>
              <a:t>つの</a:t>
            </a:r>
            <a:r>
              <a:rPr kumimoji="1" lang="ja-JP" altLang="en-US" dirty="0"/>
              <a:t>内容についてご説明します。</a:t>
            </a:r>
            <a:endParaRPr kumimoji="1" lang="en-US" altLang="ja-JP" dirty="0"/>
          </a:p>
          <a:p>
            <a:r>
              <a:rPr kumimoji="1" lang="ja-JP" altLang="en-US" dirty="0"/>
              <a:t>こちらの項目はだいぶ長くなっておりますが、順を追って説明していきます。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20</a:t>
            </a:fld>
            <a:endParaRPr lang="en-US"/>
          </a:p>
        </p:txBody>
      </p:sp>
    </p:spTree>
    <p:extLst>
      <p:ext uri="{BB962C8B-B14F-4D97-AF65-F5344CB8AC3E}">
        <p14:creationId xmlns:p14="http://schemas.microsoft.com/office/powerpoint/2010/main" val="3586054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それではまず、本手法の全体の流れについて軽くご説明します。</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21</a:t>
            </a:fld>
            <a:endParaRPr lang="en-US"/>
          </a:p>
        </p:txBody>
      </p:sp>
    </p:spTree>
    <p:extLst>
      <p:ext uri="{BB962C8B-B14F-4D97-AF65-F5344CB8AC3E}">
        <p14:creationId xmlns:p14="http://schemas.microsoft.com/office/powerpoint/2010/main" val="154750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発表の構成はこのようになっています。</a:t>
            </a:r>
            <a:endParaRPr kumimoji="1" lang="en-US" altLang="ja-JP" dirty="0"/>
          </a:p>
          <a:p>
            <a:r>
              <a:rPr kumimoji="1" lang="ja-JP" altLang="en-US" dirty="0"/>
              <a:t>まず最初に、ペイントシミュレータの意味自体について補足いたします。</a:t>
            </a:r>
            <a:endParaRPr kumimoji="1" lang="en-US" altLang="ja-JP" dirty="0"/>
          </a:p>
          <a:p>
            <a:r>
              <a:rPr kumimoji="1" lang="ja-JP" altLang="en-US" dirty="0"/>
              <a:t>その次に、ペイントシミュレータに関する研究の大枠をお話します。</a:t>
            </a:r>
            <a:endParaRPr kumimoji="1" lang="en-US" altLang="ja-JP" dirty="0"/>
          </a:p>
          <a:p>
            <a:r>
              <a:rPr kumimoji="1" lang="ja-JP" altLang="en-US" dirty="0"/>
              <a:t>そして、３番目に最新研究の手法について詳しくご紹介いたします。本発表で特に長いところです。</a:t>
            </a:r>
            <a:endParaRPr kumimoji="1" lang="en-US" altLang="ja-JP" dirty="0"/>
          </a:p>
          <a:p>
            <a:r>
              <a:rPr kumimoji="1" lang="ja-JP" altLang="en-US" dirty="0"/>
              <a:t>手法についての紹介が終わりましたら、論文で紹介されている描画結果についてご紹介します。</a:t>
            </a:r>
            <a:endParaRPr kumimoji="1" lang="en-US" altLang="ja-JP" dirty="0"/>
          </a:p>
          <a:p>
            <a:r>
              <a:rPr kumimoji="1" lang="ja-JP" altLang="en-US" dirty="0"/>
              <a:t>そして最後に、今後の課題とまとめについてお話して、発表を終わります。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本手法の基本的な流れはこの図のようになっています。</a:t>
            </a:r>
            <a:endParaRPr kumimoji="1" lang="en-US" altLang="ja-JP" dirty="0"/>
          </a:p>
          <a:p>
            <a:r>
              <a:rPr kumimoji="1" lang="ja-JP" altLang="en-US" dirty="0"/>
              <a:t>まず、ペンタブレットなどからユーザの入力を受け取り、それによりブラシを移動させます。</a:t>
            </a:r>
            <a:endParaRPr kumimoji="1" lang="en-US" altLang="ja-JP" dirty="0"/>
          </a:p>
          <a:p>
            <a:r>
              <a:rPr kumimoji="1" lang="ja-JP" altLang="en-US" dirty="0"/>
              <a:t>その移動からブラシの動きをシミュレーションします。</a:t>
            </a:r>
            <a:endParaRPr kumimoji="1" lang="en-US" altLang="ja-JP" dirty="0"/>
          </a:p>
          <a:p>
            <a:r>
              <a:rPr kumimoji="1" lang="ja-JP" altLang="en-US" dirty="0"/>
              <a:t>そしてそのブラシからの影響を考慮し、パーティクルとグリッドによる流体のシミュレーションを行います。</a:t>
            </a:r>
            <a:endParaRPr kumimoji="1" lang="en-US" altLang="ja-JP" dirty="0"/>
          </a:p>
          <a:p>
            <a:r>
              <a:rPr kumimoji="1" lang="ja-JP" altLang="en-US" dirty="0"/>
              <a:t>パーティクルとグリッドの間では、流体の交換も行っています。</a:t>
            </a:r>
            <a:endParaRPr kumimoji="1" lang="en-US" altLang="ja-JP" dirty="0"/>
          </a:p>
          <a:p>
            <a:r>
              <a:rPr kumimoji="1" lang="ja-JP" altLang="en-US" dirty="0"/>
              <a:t>そして最後に、パーティクルとグリッドの計算結果をもとにレンダリングを行います。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22</a:t>
            </a:fld>
            <a:endParaRPr lang="en-US"/>
          </a:p>
        </p:txBody>
      </p:sp>
    </p:spTree>
    <p:extLst>
      <p:ext uri="{BB962C8B-B14F-4D97-AF65-F5344CB8AC3E}">
        <p14:creationId xmlns:p14="http://schemas.microsoft.com/office/powerpoint/2010/main" val="22487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この手法には、３つの大きなポイントが有ります。</a:t>
            </a:r>
            <a:endParaRPr kumimoji="1" lang="en-US" altLang="ja-JP" dirty="0"/>
          </a:p>
          <a:p>
            <a:r>
              <a:rPr kumimoji="1" lang="ja-JP" altLang="en-US" dirty="0"/>
              <a:t>ひとつ目は、ブラシの動き方を決める、ブラシのシミュレーションです。</a:t>
            </a:r>
            <a:endParaRPr kumimoji="1" lang="en-US" altLang="ja-JP" dirty="0"/>
          </a:p>
          <a:p>
            <a:r>
              <a:rPr kumimoji="1" lang="ja-JP" altLang="en-US" dirty="0"/>
              <a:t>タイムステップが大きくても、それらしく見せるために工夫する必要があります。</a:t>
            </a:r>
            <a:endParaRPr kumimoji="1" lang="en-US" altLang="ja-JP" dirty="0"/>
          </a:p>
          <a:p>
            <a:r>
              <a:rPr kumimoji="1" lang="ja-JP" altLang="en-US" dirty="0"/>
              <a:t>２番</a:t>
            </a:r>
            <a:r>
              <a:rPr kumimoji="1" lang="ja-JP" altLang="en-US" dirty="0" err="1"/>
              <a:t>めは、</a:t>
            </a:r>
            <a:r>
              <a:rPr kumimoji="1" lang="ja-JP" altLang="en-US" dirty="0"/>
              <a:t>流体シミュレーションです。</a:t>
            </a:r>
            <a:endParaRPr kumimoji="1" lang="en-US" altLang="ja-JP" dirty="0"/>
          </a:p>
          <a:p>
            <a:r>
              <a:rPr kumimoji="1" lang="ja-JP" altLang="en-US" dirty="0"/>
              <a:t>本手法では、ブラシからの距離に応じてパーティクルとグリッドを使い分けています。</a:t>
            </a:r>
            <a:endParaRPr kumimoji="1" lang="en-US" altLang="ja-JP" dirty="0"/>
          </a:p>
          <a:p>
            <a:r>
              <a:rPr kumimoji="1" lang="ja-JP" altLang="en-US" dirty="0"/>
              <a:t>３番</a:t>
            </a:r>
            <a:r>
              <a:rPr kumimoji="1" lang="ja-JP" altLang="en-US" dirty="0" err="1"/>
              <a:t>めは、</a:t>
            </a:r>
            <a:r>
              <a:rPr kumimoji="1" lang="ja-JP" altLang="en-US" dirty="0"/>
              <a:t>流体のやり取りです。</a:t>
            </a:r>
            <a:endParaRPr kumimoji="1" lang="en-US" altLang="ja-JP" dirty="0"/>
          </a:p>
          <a:p>
            <a:r>
              <a:rPr kumimoji="1" lang="ja-JP" altLang="en-US" dirty="0"/>
              <a:t>異なる流体モデルを利用していますので、その間で流体のやり取りを行う必要があります。</a:t>
            </a:r>
            <a:endParaRPr kumimoji="1" lang="en-US" altLang="ja-JP" dirty="0"/>
          </a:p>
          <a:p>
            <a:r>
              <a:rPr kumimoji="1" lang="ja-JP" altLang="en-US" dirty="0"/>
              <a:t>本手法では、ブラシの毛先のサンプル点とパーティクル間と、パーティクルとグリッド間で、流体のやり取りを行っています。</a:t>
            </a:r>
            <a:endParaRPr kumimoji="1" lang="en-US" altLang="ja-JP" dirty="0"/>
          </a:p>
          <a:p>
            <a:endParaRPr kumimoji="1" lang="en-US" altLang="ja-JP" dirty="0"/>
          </a:p>
          <a:p>
            <a:r>
              <a:rPr kumimoji="1" lang="ja-JP" altLang="en-US" dirty="0"/>
              <a:t>これから、この３つのポイントを順番に説明していきます。</a:t>
            </a:r>
            <a:endParaRPr kumimoji="1" lang="en-US" altLang="ja-JP" dirty="0"/>
          </a:p>
          <a:p>
            <a:r>
              <a:rPr kumimoji="1" lang="ja-JP" altLang="en-US" dirty="0"/>
              <a:t>ですが、その前に流体シミュレーションについて少し補足いたします。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グリッドシミュレーションは、基本的に流れそのものを計算する手法です。</a:t>
            </a:r>
            <a:endParaRPr kumimoji="1" lang="en-US" altLang="ja-JP" dirty="0"/>
          </a:p>
          <a:p>
            <a:r>
              <a:rPr kumimoji="1" lang="ja-JP" altLang="en-US" dirty="0"/>
              <a:t>各グリッドのグリッドセルが速度ベクトルを持ちます。</a:t>
            </a:r>
            <a:endParaRPr kumimoji="1" lang="en-US" altLang="ja-JP" dirty="0"/>
          </a:p>
          <a:p>
            <a:r>
              <a:rPr kumimoji="1" lang="ja-JP" altLang="en-US" dirty="0"/>
              <a:t>そして、それらがグリッドになって速度場</a:t>
            </a:r>
            <a:r>
              <a:rPr kumimoji="1" lang="en-US" altLang="ja-JP" dirty="0"/>
              <a:t>u</a:t>
            </a:r>
            <a:r>
              <a:rPr kumimoji="1" lang="ja-JP" altLang="en-US" dirty="0" err="1"/>
              <a:t>を構</a:t>
            </a:r>
            <a:r>
              <a:rPr kumimoji="1" lang="ja-JP" altLang="en-US" dirty="0"/>
              <a:t>成しています。</a:t>
            </a:r>
            <a:endParaRPr kumimoji="1" lang="en-US" altLang="ja-JP" dirty="0"/>
          </a:p>
          <a:p>
            <a:endParaRPr kumimoji="1" lang="en-US" altLang="ja-JP" dirty="0"/>
          </a:p>
          <a:p>
            <a:r>
              <a:rPr kumimoji="1" lang="ja-JP" altLang="en-US" dirty="0"/>
              <a:t>グリッドシミュレーションで、この速度場</a:t>
            </a:r>
            <a:r>
              <a:rPr kumimoji="1" lang="en-US" altLang="ja-JP" dirty="0"/>
              <a:t>u</a:t>
            </a:r>
            <a:r>
              <a:rPr kumimoji="1" lang="ja-JP" altLang="en-US" dirty="0"/>
              <a:t>を毎ステップ更新していきます。</a:t>
            </a:r>
            <a:endParaRPr kumimoji="1" lang="en-US" altLang="ja-JP" dirty="0"/>
          </a:p>
          <a:p>
            <a:r>
              <a:rPr kumimoji="1" lang="ja-JP" altLang="en-US" dirty="0"/>
              <a:t>基本的に１ステップ前の速度場自身を用いて更新します。</a:t>
            </a:r>
            <a:endParaRPr kumimoji="1" lang="en-US" altLang="ja-JP" dirty="0"/>
          </a:p>
          <a:p>
            <a:r>
              <a:rPr kumimoji="1" lang="ja-JP" altLang="en-US" dirty="0"/>
              <a:t>また、絵具の色や質量などといったレンダリングに関わるリソースも、この速度場</a:t>
            </a:r>
            <a:r>
              <a:rPr kumimoji="1" lang="en-US" altLang="ja-JP" dirty="0"/>
              <a:t>u</a:t>
            </a:r>
            <a:r>
              <a:rPr kumimoji="1" lang="ja-JP" altLang="en-US" dirty="0"/>
              <a:t>で移動させます。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24</a:t>
            </a:fld>
            <a:endParaRPr lang="en-US"/>
          </a:p>
        </p:txBody>
      </p:sp>
    </p:spTree>
    <p:extLst>
      <p:ext uri="{BB962C8B-B14F-4D97-AF65-F5344CB8AC3E}">
        <p14:creationId xmlns:p14="http://schemas.microsoft.com/office/powerpoint/2010/main" val="2938380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パーティクルシミュレーションは、基本的に単純です。</a:t>
            </a:r>
            <a:endParaRPr kumimoji="1" lang="en-US" altLang="ja-JP" dirty="0"/>
          </a:p>
          <a:p>
            <a:r>
              <a:rPr kumimoji="1" lang="ja-JP" altLang="en-US" dirty="0"/>
              <a:t>各パーティクルが、速度ベクトルと加速度ベクトルを持ち、それらを用いて毎ステップ更新を行います。</a:t>
            </a:r>
            <a:endParaRPr kumimoji="1" lang="en-US" altLang="ja-JP" dirty="0"/>
          </a:p>
          <a:p>
            <a:r>
              <a:rPr kumimoji="1" lang="ja-JP" altLang="en-US" dirty="0"/>
              <a:t>加速度ベクトルが重力や固体面との摩擦によって与えられて、それによって速度ベクトルと位置が変化していきます。</a:t>
            </a:r>
            <a:endParaRPr kumimoji="1" lang="en-US" altLang="ja-JP" dirty="0"/>
          </a:p>
          <a:p>
            <a:r>
              <a:rPr kumimoji="1" lang="ja-JP" altLang="en-US" dirty="0"/>
              <a:t>基本的にこの計算でパーティクルを動かします。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25</a:t>
            </a:fld>
            <a:endParaRPr lang="en-US"/>
          </a:p>
        </p:txBody>
      </p:sp>
    </p:spTree>
    <p:extLst>
      <p:ext uri="{BB962C8B-B14F-4D97-AF65-F5344CB8AC3E}">
        <p14:creationId xmlns:p14="http://schemas.microsoft.com/office/powerpoint/2010/main" val="2210587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ここで、グリッドとパーティクルによる流体モデルの特徴を、大雑把に比較してみます。</a:t>
            </a:r>
            <a:endParaRPr kumimoji="1" lang="en-US" altLang="ja-JP" dirty="0"/>
          </a:p>
          <a:p>
            <a:r>
              <a:rPr kumimoji="1" lang="ja-JP" altLang="en-US" dirty="0"/>
              <a:t>グリッドですと、計算の過程で数値拡散しやすい欠点がありますが、パーティクルだと基本的にはありません。</a:t>
            </a:r>
            <a:endParaRPr kumimoji="1" lang="en-US" altLang="ja-JP" dirty="0"/>
          </a:p>
          <a:p>
            <a:r>
              <a:rPr kumimoji="1" lang="ja-JP" altLang="en-US" dirty="0"/>
              <a:t>また同様に、グリッドと比べてパーティクルの方が流体の早い動きに追従できる利点があります。</a:t>
            </a:r>
            <a:endParaRPr kumimoji="1" lang="en-US" altLang="ja-JP" dirty="0"/>
          </a:p>
          <a:p>
            <a:r>
              <a:rPr kumimoji="1" lang="ja-JP" altLang="en-US" dirty="0"/>
              <a:t>ですが、パーティクルでシミュレーションを行う場合、非常に多くのパーティクルが必要になるため、計算負荷が大きくなります。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26</a:t>
            </a:fld>
            <a:endParaRPr lang="en-US"/>
          </a:p>
        </p:txBody>
      </p:sp>
    </p:spTree>
    <p:extLst>
      <p:ext uri="{BB962C8B-B14F-4D97-AF65-F5344CB8AC3E}">
        <p14:creationId xmlns:p14="http://schemas.microsoft.com/office/powerpoint/2010/main" val="3929172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普通でしたら、流体を表現するためにどれか１つのモデルを選択するかと思います。</a:t>
            </a:r>
            <a:endParaRPr kumimoji="1" lang="en-US" altLang="ja-JP" dirty="0"/>
          </a:p>
          <a:p>
            <a:r>
              <a:rPr kumimoji="1" lang="ja-JP" altLang="en-US" dirty="0"/>
              <a:t>ですが、今回の場合ですと、あまりうまくいきません。</a:t>
            </a:r>
            <a:endParaRPr kumimoji="1" lang="en-US" altLang="ja-JP" dirty="0"/>
          </a:p>
          <a:p>
            <a:r>
              <a:rPr kumimoji="1" lang="ja-JP" altLang="en-US" dirty="0"/>
              <a:t>例えば、グリッドのみでシミュレーションを行うと、数値拡散によりぼやけた見た目になってしまいます。</a:t>
            </a:r>
            <a:endParaRPr kumimoji="1" lang="en-US" altLang="ja-JP" dirty="0"/>
          </a:p>
          <a:p>
            <a:r>
              <a:rPr kumimoji="1" lang="ja-JP" altLang="en-US" dirty="0"/>
              <a:t>また、サブピクセルレベルでの表現を行うためにパーティクルのみでシミュレーションを行うと、</a:t>
            </a:r>
            <a:endParaRPr kumimoji="1" lang="en-US" altLang="ja-JP" dirty="0"/>
          </a:p>
          <a:p>
            <a:r>
              <a:rPr kumimoji="1" lang="ja-JP" altLang="en-US" dirty="0"/>
              <a:t>多量のパーティクルが必要になり、リアルタイムでは計算負荷的につらくなります。</a:t>
            </a:r>
            <a:endParaRPr kumimoji="1" lang="en-US" altLang="ja-JP" dirty="0"/>
          </a:p>
          <a:p>
            <a:endParaRPr kumimoji="1" lang="en-US" altLang="ja-JP" dirty="0"/>
          </a:p>
          <a:p>
            <a:r>
              <a:rPr kumimoji="1" lang="ja-JP" altLang="en-US" dirty="0"/>
              <a:t>そこで今回は、シミュレーションの場所に応じて２つのモデルを組み合わせることで、</a:t>
            </a:r>
            <a:endParaRPr kumimoji="1" lang="en-US" altLang="ja-JP" dirty="0"/>
          </a:p>
          <a:p>
            <a:r>
              <a:rPr kumimoji="1" lang="ja-JP" altLang="en-US" dirty="0"/>
              <a:t>リアルタイムシミュレーションを行うようにしました。</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ブラシの周辺は動きが早いので、それに追従できるパーティクルを利用してシミュレーションを行っています。</a:t>
            </a:r>
            <a:endParaRPr kumimoji="1" lang="en-US" altLang="ja-JP" dirty="0"/>
          </a:p>
          <a:p>
            <a:r>
              <a:rPr kumimoji="1" lang="ja-JP" altLang="en-US" dirty="0"/>
              <a:t>そして、負荷を抑えるために、ブラシから離れて、流体の速度が遅くなる箇所に関しては、グリッドを用いてシミュレーションを行います。</a:t>
            </a:r>
            <a:endParaRPr kumimoji="1" lang="en-US" altLang="ja-JP" dirty="0"/>
          </a:p>
          <a:p>
            <a:r>
              <a:rPr kumimoji="1" lang="ja-JP" altLang="en-US" dirty="0"/>
              <a:t>このように、ブラシの周辺とそれ以外でパーティクルとグリッドを使い分けることで、計算負荷の低下と早い動きへの追従を実現しています。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28</a:t>
            </a:fld>
            <a:endParaRPr lang="en-US"/>
          </a:p>
        </p:txBody>
      </p:sp>
    </p:spTree>
    <p:extLst>
      <p:ext uri="{BB962C8B-B14F-4D97-AF65-F5344CB8AC3E}">
        <p14:creationId xmlns:p14="http://schemas.microsoft.com/office/powerpoint/2010/main" val="4064660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本手法のように、グリッドとパーティクルを組み合わせると、</a:t>
            </a:r>
            <a:endParaRPr kumimoji="1" lang="en-US" altLang="ja-JP" dirty="0"/>
          </a:p>
          <a:p>
            <a:r>
              <a:rPr kumimoji="1" lang="ja-JP" altLang="en-US" dirty="0"/>
              <a:t>リアルタイムでもよりリッチな表現が可能になります。</a:t>
            </a:r>
            <a:endParaRPr kumimoji="1" lang="en-US" altLang="ja-JP" dirty="0"/>
          </a:p>
          <a:p>
            <a:r>
              <a:rPr kumimoji="1" lang="ja-JP" altLang="en-US" dirty="0"/>
              <a:t>例えば、論文中で紹介されている事例を挙げますと、</a:t>
            </a:r>
            <a:endParaRPr kumimoji="1" lang="en-US" altLang="ja-JP" dirty="0"/>
          </a:p>
          <a:p>
            <a:r>
              <a:rPr kumimoji="1" lang="ja-JP" altLang="en-US" dirty="0"/>
              <a:t>グリッドのみでシミュレーションを行った場合、数値拡散などの影響によりぼやけた見た目になってしまいます。</a:t>
            </a:r>
            <a:endParaRPr kumimoji="1" lang="en-US" altLang="ja-JP" dirty="0"/>
          </a:p>
          <a:p>
            <a:r>
              <a:rPr kumimoji="1" lang="ja-JP" altLang="en-US" dirty="0"/>
              <a:t>グリッドのみでシミュレーションした左側の画像と、本手法でシミュレーションした右側の画像を</a:t>
            </a:r>
            <a:endParaRPr kumimoji="1" lang="en-US" altLang="ja-JP" dirty="0"/>
          </a:p>
          <a:p>
            <a:r>
              <a:rPr kumimoji="1" lang="ja-JP" altLang="en-US" dirty="0"/>
              <a:t>見比べて頂ければその違いがわかるかと思います。</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流体シミュレーションの補足をしつつ、本手法の全体の流れについてご説明しました。</a:t>
            </a:r>
            <a:endParaRPr kumimoji="1" lang="en-US" altLang="ja-JP" dirty="0"/>
          </a:p>
          <a:p>
            <a:r>
              <a:rPr kumimoji="1" lang="ja-JP" altLang="en-US" dirty="0"/>
              <a:t>それでは個々の要素について説明していきます。</a:t>
            </a:r>
            <a:endParaRPr kumimoji="1" lang="en-US" altLang="ja-JP" dirty="0"/>
          </a:p>
          <a:p>
            <a:r>
              <a:rPr kumimoji="1" lang="ja-JP" altLang="en-US" dirty="0"/>
              <a:t>まず最初にブラシのシミュレーションについてお話します。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30</a:t>
            </a:fld>
            <a:endParaRPr lang="en-US"/>
          </a:p>
        </p:txBody>
      </p:sp>
    </p:spTree>
    <p:extLst>
      <p:ext uri="{BB962C8B-B14F-4D97-AF65-F5344CB8AC3E}">
        <p14:creationId xmlns:p14="http://schemas.microsoft.com/office/powerpoint/2010/main" val="3028361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ブラシのシミュレーションは２つポイントが有ります。</a:t>
            </a:r>
            <a:endParaRPr kumimoji="1" lang="en-US" altLang="ja-JP" dirty="0"/>
          </a:p>
          <a:p>
            <a:r>
              <a:rPr kumimoji="1" lang="ja-JP" altLang="en-US" dirty="0"/>
              <a:t>１つは、毛先の頂点をどう制御するかという問題です。</a:t>
            </a:r>
            <a:endParaRPr kumimoji="1" lang="en-US" altLang="ja-JP" dirty="0"/>
          </a:p>
          <a:p>
            <a:r>
              <a:rPr kumimoji="1" lang="ja-JP" altLang="en-US" dirty="0"/>
              <a:t>ブラシの毛は根本からピンと貼っており、柄の動きにしっかり追従することが多いです。</a:t>
            </a:r>
            <a:endParaRPr kumimoji="1" lang="en-US" altLang="ja-JP" dirty="0"/>
          </a:p>
          <a:p>
            <a:r>
              <a:rPr kumimoji="1" lang="ja-JP" altLang="en-US" dirty="0"/>
              <a:t>こういった現象を安定してシミューレーションする必要があります。</a:t>
            </a:r>
            <a:endParaRPr kumimoji="1" lang="en-US" altLang="ja-JP" dirty="0"/>
          </a:p>
          <a:p>
            <a:endParaRPr kumimoji="1" lang="en-US" altLang="ja-JP" dirty="0"/>
          </a:p>
          <a:p>
            <a:r>
              <a:rPr kumimoji="1" lang="ja-JP" altLang="en-US" dirty="0"/>
              <a:t>２つ目は、流体のやり取りを行うブラシのサンプル点です。</a:t>
            </a:r>
            <a:endParaRPr kumimoji="1" lang="en-US" altLang="ja-JP" dirty="0"/>
          </a:p>
          <a:p>
            <a:r>
              <a:rPr kumimoji="1" lang="ja-JP" altLang="en-US" dirty="0"/>
              <a:t>パーティクルの放出と吸収を行うため、サブピクセルレベルでサンプル点を用意する必要があります。</a:t>
            </a:r>
            <a:endParaRPr kumimoji="1" lang="en-US" altLang="ja-JP" dirty="0"/>
          </a:p>
          <a:p>
            <a:endParaRPr kumimoji="1" lang="en-US" altLang="ja-JP" dirty="0"/>
          </a:p>
          <a:p>
            <a:r>
              <a:rPr kumimoji="1" lang="ja-JP" altLang="en-US" dirty="0"/>
              <a:t>この２つのポイントを意識しつつ、順を追って説明していきます。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それでは、さっそくペイントシミュレータの定義について軽くお話します。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4</a:t>
            </a:fld>
            <a:endParaRPr lang="en-US"/>
          </a:p>
        </p:txBody>
      </p:sp>
    </p:spTree>
    <p:extLst>
      <p:ext uri="{BB962C8B-B14F-4D97-AF65-F5344CB8AC3E}">
        <p14:creationId xmlns:p14="http://schemas.microsoft.com/office/powerpoint/2010/main" val="1040460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ブラシの毛先の頂点は、</a:t>
            </a:r>
            <a:r>
              <a:rPr kumimoji="1" lang="en-US" altLang="ja-JP" dirty="0"/>
              <a:t>Position Based Dynamics</a:t>
            </a:r>
            <a:r>
              <a:rPr kumimoji="1" lang="ja-JP" altLang="en-US" dirty="0"/>
              <a:t>という位置ベース拘束の物理シミュレーションを行っています。</a:t>
            </a:r>
            <a:endParaRPr kumimoji="1" lang="en-US" altLang="ja-JP" dirty="0"/>
          </a:p>
          <a:p>
            <a:r>
              <a:rPr kumimoji="1" lang="ja-JP" altLang="en-US" dirty="0"/>
              <a:t>例えば、長さ拘束といって頂点間の長さを、制限する拘束があります。</a:t>
            </a:r>
            <a:endParaRPr kumimoji="1" lang="en-US" altLang="ja-JP" dirty="0"/>
          </a:p>
          <a:p>
            <a:r>
              <a:rPr kumimoji="1" lang="ja-JP" altLang="en-US" dirty="0"/>
              <a:t>拘束条件に関わる頂点の位置と重さだけから、修正ベクトルを計算して適用します。</a:t>
            </a:r>
            <a:endParaRPr kumimoji="1" lang="en-US" altLang="ja-JP" dirty="0"/>
          </a:p>
          <a:p>
            <a:r>
              <a:rPr kumimoji="1" lang="ja-JP" altLang="en-US" dirty="0"/>
              <a:t>こういった拘束条件による位置修正を毎フレーム繰り返し行うことで、頂点の移動を行います。</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こちらの手法は、タイムステップが大きくても衝突判定などでオーバーシュートしにくいという利点があります。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32</a:t>
            </a:fld>
            <a:endParaRPr lang="en-US"/>
          </a:p>
        </p:txBody>
      </p:sp>
    </p:spTree>
    <p:extLst>
      <p:ext uri="{BB962C8B-B14F-4D97-AF65-F5344CB8AC3E}">
        <p14:creationId xmlns:p14="http://schemas.microsoft.com/office/powerpoint/2010/main" val="92017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利用している拘束条件は３つあります。</a:t>
            </a:r>
            <a:endParaRPr kumimoji="1" lang="en-US" altLang="ja-JP" dirty="0"/>
          </a:p>
          <a:p>
            <a:r>
              <a:rPr kumimoji="1" lang="ja-JP" altLang="en-US" dirty="0"/>
              <a:t>ブラシの毛先の長さを制限する長さ拘束と、なるべく真っ直ぐな状態を保つようにする曲げ拘束を適用しています。</a:t>
            </a:r>
            <a:endParaRPr kumimoji="1" lang="en-US" altLang="ja-JP" dirty="0"/>
          </a:p>
          <a:p>
            <a:r>
              <a:rPr kumimoji="1" lang="ja-JP" altLang="en-US" dirty="0"/>
              <a:t>また、キャンバス表面やキャンバス上にある乾いた絵具との接触によるコリジョン拘束とそれによる摩擦力も与えるようにしています。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33</a:t>
            </a:fld>
            <a:endParaRPr lang="en-US"/>
          </a:p>
        </p:txBody>
      </p:sp>
    </p:spTree>
    <p:extLst>
      <p:ext uri="{BB962C8B-B14F-4D97-AF65-F5344CB8AC3E}">
        <p14:creationId xmlns:p14="http://schemas.microsoft.com/office/powerpoint/2010/main" val="2997449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最初にお話しましたが、考慮すべきブラシの特徴が１つあります。</a:t>
            </a:r>
            <a:endParaRPr kumimoji="1" lang="en-US" altLang="ja-JP" dirty="0"/>
          </a:p>
          <a:p>
            <a:r>
              <a:rPr kumimoji="1" lang="ja-JP" altLang="en-US" dirty="0"/>
              <a:t>ブラシの毛先は、柄の根本からピンと貼って取り付けられています。</a:t>
            </a:r>
            <a:endParaRPr kumimoji="1" lang="en-US" altLang="ja-JP" dirty="0"/>
          </a:p>
          <a:p>
            <a:r>
              <a:rPr kumimoji="1" lang="ja-JP" altLang="en-US" dirty="0"/>
              <a:t>そのため、ユーザが持っている柄に対して毛先がしっかりと追従するように動きます。</a:t>
            </a:r>
            <a:endParaRPr kumimoji="1" lang="en-US" altLang="ja-JP" dirty="0"/>
          </a:p>
          <a:p>
            <a:endParaRPr kumimoji="1" lang="en-US" altLang="ja-JP" dirty="0"/>
          </a:p>
          <a:p>
            <a:r>
              <a:rPr kumimoji="1" lang="ja-JP" altLang="en-US" dirty="0"/>
              <a:t>この現象を再現しようとした場合、仮想的なバネを仕込むことも考えられますが、</a:t>
            </a:r>
            <a:endParaRPr kumimoji="1" lang="en-US" altLang="ja-JP" dirty="0"/>
          </a:p>
          <a:p>
            <a:r>
              <a:rPr kumimoji="1" lang="ja-JP" altLang="en-US" dirty="0"/>
              <a:t>タイムステップが大きいと不安定になりがちです。</a:t>
            </a:r>
            <a:endParaRPr kumimoji="1" lang="en-US" altLang="ja-JP" dirty="0"/>
          </a:p>
          <a:p>
            <a:r>
              <a:rPr kumimoji="1" lang="ja-JP" altLang="en-US" dirty="0"/>
              <a:t>そこで本手法では、ブラシの座標系にかかる慣性力を直接制御することで、</a:t>
            </a:r>
            <a:endParaRPr kumimoji="1" lang="en-US" altLang="ja-JP" dirty="0"/>
          </a:p>
          <a:p>
            <a:r>
              <a:rPr kumimoji="1" lang="ja-JP" altLang="en-US" dirty="0"/>
              <a:t>ユーザの挙動にブラシをぴったりついていかせる挙動を実現しています。</a:t>
            </a:r>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34</a:t>
            </a:fld>
            <a:endParaRPr lang="en-US"/>
          </a:p>
        </p:txBody>
      </p:sp>
    </p:spTree>
    <p:extLst>
      <p:ext uri="{BB962C8B-B14F-4D97-AF65-F5344CB8AC3E}">
        <p14:creationId xmlns:p14="http://schemas.microsoft.com/office/powerpoint/2010/main" val="1123228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ブラシを中心とする座標系を考えた場合、ユーザによって動かされるため原点は常に加速度が変化すると考えられます。</a:t>
            </a:r>
            <a:endParaRPr kumimoji="1" lang="en-US" altLang="ja-JP" dirty="0"/>
          </a:p>
          <a:p>
            <a:r>
              <a:rPr kumimoji="1" lang="ja-JP" altLang="en-US" dirty="0"/>
              <a:t>そのためこの座標系は、慣性の法則やニュートンの法則が成り立たない非慣性系であると考えられます。</a:t>
            </a:r>
            <a:endParaRPr kumimoji="1" lang="en-US" altLang="ja-JP" dirty="0"/>
          </a:p>
          <a:p>
            <a:r>
              <a:rPr kumimoji="1" lang="ja-JP" altLang="en-US" dirty="0"/>
              <a:t>非慣性系では、仮想的な慣性力がかかります。</a:t>
            </a:r>
            <a:endParaRPr kumimoji="1" lang="en-US" altLang="ja-JP" dirty="0"/>
          </a:p>
          <a:p>
            <a:r>
              <a:rPr kumimoji="1" lang="ja-JP" altLang="en-US" dirty="0"/>
              <a:t>例えば、加速している自動車の中にいると、座席に押さえつけられる力を感じるかと思います。それが慣性力の１つです。</a:t>
            </a:r>
            <a:endParaRPr kumimoji="1" lang="en-US" altLang="ja-JP" dirty="0"/>
          </a:p>
          <a:p>
            <a:endParaRPr kumimoji="1" lang="en-US" altLang="ja-JP" dirty="0"/>
          </a:p>
          <a:p>
            <a:r>
              <a:rPr kumimoji="1" lang="ja-JP" altLang="en-US" dirty="0"/>
              <a:t>慣性の法則とニュートンの法則が成り立つ慣性系であるキャンパスの座標空間でのブラシの動きを考慮した場合、</a:t>
            </a:r>
            <a:endParaRPr kumimoji="1" lang="en-US" altLang="ja-JP" dirty="0"/>
          </a:p>
          <a:p>
            <a:r>
              <a:rPr kumimoji="1" lang="ja-JP" altLang="en-US" dirty="0"/>
              <a:t>ブラシの座標空間では各頂点に、直進力、遠心力、オイラー力、コリオリ力の慣性力がかかっているみなすことができます。</a:t>
            </a:r>
            <a:endParaRPr kumimoji="1" lang="en-US" altLang="ja-JP" dirty="0"/>
          </a:p>
          <a:p>
            <a:r>
              <a:rPr kumimoji="1" lang="ja-JP" altLang="en-US" dirty="0"/>
              <a:t>本手法では、これらをパラメータ</a:t>
            </a:r>
            <a:r>
              <a:rPr kumimoji="1" lang="en-US" altLang="ja-JP" dirty="0" err="1"/>
              <a:t>βb</a:t>
            </a:r>
            <a:r>
              <a:rPr kumimoji="1" lang="ja-JP" altLang="en-US" dirty="0"/>
              <a:t>でコントロールすることで、ブラシへの追従を制御しています。</a:t>
            </a:r>
            <a:endParaRPr kumimoji="1" lang="en-US" altLang="ja-JP" dirty="0"/>
          </a:p>
          <a:p>
            <a:r>
              <a:rPr kumimoji="1" lang="ja-JP" altLang="en-US" dirty="0"/>
              <a:t>この</a:t>
            </a:r>
            <a:r>
              <a:rPr kumimoji="1" lang="en-US" altLang="ja-JP" dirty="0"/>
              <a:t>βb</a:t>
            </a:r>
            <a:r>
              <a:rPr kumimoji="1" lang="ja-JP" altLang="en-US" dirty="0"/>
              <a:t>は</a:t>
            </a:r>
            <a:r>
              <a:rPr kumimoji="1" lang="en-US" altLang="ja-JP" dirty="0"/>
              <a:t>0</a:t>
            </a:r>
            <a:r>
              <a:rPr kumimoji="1" lang="ja-JP" altLang="en-US" dirty="0"/>
              <a:t>から</a:t>
            </a:r>
            <a:r>
              <a:rPr kumimoji="1" lang="en-US" altLang="ja-JP" dirty="0"/>
              <a:t>0.1</a:t>
            </a:r>
            <a:r>
              <a:rPr kumimoji="1" lang="ja-JP" altLang="en-US" dirty="0"/>
              <a:t>の間の値を用いています。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35</a:t>
            </a:fld>
            <a:endParaRPr lang="en-US"/>
          </a:p>
        </p:txBody>
      </p:sp>
    </p:spTree>
    <p:extLst>
      <p:ext uri="{BB962C8B-B14F-4D97-AF65-F5344CB8AC3E}">
        <p14:creationId xmlns:p14="http://schemas.microsoft.com/office/powerpoint/2010/main" val="2435366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β</a:t>
            </a:r>
            <a:r>
              <a:rPr kumimoji="1" lang="ja-JP" altLang="en-US" dirty="0"/>
              <a:t>が</a:t>
            </a:r>
            <a:r>
              <a:rPr kumimoji="1" lang="en-US" altLang="ja-JP" dirty="0"/>
              <a:t>1</a:t>
            </a:r>
            <a:r>
              <a:rPr kumimoji="1" lang="ja-JP" altLang="en-US" dirty="0"/>
              <a:t>に近い場合は、いわゆるニュートン力学に従い、ブラシ本体にはあまり追従しないようになります。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36</a:t>
            </a:fld>
            <a:endParaRPr lang="en-US"/>
          </a:p>
        </p:txBody>
      </p:sp>
    </p:spTree>
    <p:extLst>
      <p:ext uri="{BB962C8B-B14F-4D97-AF65-F5344CB8AC3E}">
        <p14:creationId xmlns:p14="http://schemas.microsoft.com/office/powerpoint/2010/main" val="2368315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l-GR" altLang="ja-JP" dirty="0"/>
              <a:t>Β</a:t>
            </a:r>
            <a:r>
              <a:rPr kumimoji="1" lang="ja-JP" altLang="en-US" dirty="0"/>
              <a:t>が</a:t>
            </a:r>
            <a:r>
              <a:rPr kumimoji="1" lang="en-US" altLang="ja-JP" dirty="0"/>
              <a:t>0</a:t>
            </a:r>
            <a:r>
              <a:rPr kumimoji="1" lang="ja-JP" altLang="en-US" dirty="0"/>
              <a:t>に近い場合は、</a:t>
            </a:r>
            <a:r>
              <a:rPr kumimoji="1" lang="en-US" altLang="ja-JP" dirty="0"/>
              <a:t>position based </a:t>
            </a:r>
            <a:r>
              <a:rPr kumimoji="1" lang="en-US" altLang="ja-JP" dirty="0" err="1"/>
              <a:t>dyanamics</a:t>
            </a:r>
            <a:r>
              <a:rPr kumimoji="1" lang="ja-JP" altLang="en-US" dirty="0" err="1"/>
              <a:t>だけで</a:t>
            </a:r>
            <a:r>
              <a:rPr kumimoji="1" lang="ja-JP" altLang="en-US" dirty="0"/>
              <a:t>制御することになり、ブラシの毛先が本体に追従するようになります。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37</a:t>
            </a:fld>
            <a:endParaRPr lang="en-US"/>
          </a:p>
        </p:txBody>
      </p:sp>
    </p:spTree>
    <p:extLst>
      <p:ext uri="{BB962C8B-B14F-4D97-AF65-F5344CB8AC3E}">
        <p14:creationId xmlns:p14="http://schemas.microsoft.com/office/powerpoint/2010/main" val="1382361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ブラシの毛がある以上、ブラシの毛先同士のコリジョンやクラスタリングについて考慮する必要があります。</a:t>
            </a:r>
            <a:endParaRPr kumimoji="1" lang="en-US" altLang="ja-JP" dirty="0"/>
          </a:p>
          <a:p>
            <a:r>
              <a:rPr kumimoji="1" lang="ja-JP" altLang="en-US" dirty="0"/>
              <a:t>ですが、この計算を真面目にやろうとするとリアルタイムで行うのは非常にこんなんです。</a:t>
            </a:r>
            <a:endParaRPr kumimoji="1" lang="en-US" altLang="ja-JP" dirty="0"/>
          </a:p>
          <a:p>
            <a:r>
              <a:rPr kumimoji="1" lang="ja-JP" altLang="en-US" dirty="0"/>
              <a:t>今回は</a:t>
            </a:r>
            <a:r>
              <a:rPr kumimoji="1" lang="en-US" altLang="ja-JP" dirty="0"/>
              <a:t>Position Based Fluid</a:t>
            </a:r>
            <a:r>
              <a:rPr kumimoji="1" lang="ja-JP" altLang="en-US" dirty="0"/>
              <a:t>という論文にある密度による拘束条件を導入することで、簡易的に計算しています。</a:t>
            </a:r>
            <a:endParaRPr kumimoji="1" lang="en-US" altLang="ja-JP" dirty="0"/>
          </a:p>
          <a:p>
            <a:r>
              <a:rPr kumimoji="1" lang="ja-JP" altLang="en-US" dirty="0"/>
              <a:t>カーネル関数を用いて、各ブラシの頂点の密度を推定し、最低密度を満たすように各頂点を動かします。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38</a:t>
            </a:fld>
            <a:endParaRPr lang="en-US"/>
          </a:p>
        </p:txBody>
      </p:sp>
    </p:spTree>
    <p:extLst>
      <p:ext uri="{BB962C8B-B14F-4D97-AF65-F5344CB8AC3E}">
        <p14:creationId xmlns:p14="http://schemas.microsoft.com/office/powerpoint/2010/main" val="1925026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ブラシのシミュレーションの最後に、サンプル点についてお話します。</a:t>
            </a:r>
            <a:endParaRPr kumimoji="1" lang="en-US" altLang="ja-JP" dirty="0"/>
          </a:p>
          <a:p>
            <a:endParaRPr kumimoji="1" lang="en-US" altLang="ja-JP" dirty="0"/>
          </a:p>
          <a:p>
            <a:r>
              <a:rPr kumimoji="1" lang="ja-JP" altLang="en-US" dirty="0"/>
              <a:t>今までの説明では、ブラシのシミュレーションを頂点で行ってきました。</a:t>
            </a:r>
            <a:endParaRPr kumimoji="1" lang="en-US" altLang="ja-JP" dirty="0"/>
          </a:p>
          <a:p>
            <a:r>
              <a:rPr kumimoji="1" lang="ja-JP" altLang="en-US" dirty="0"/>
              <a:t>ですが、流体のやり取りを行うサンプル点は、サブピクセルレベルで必要であり、</a:t>
            </a:r>
            <a:endParaRPr kumimoji="1" lang="en-US" altLang="ja-JP" dirty="0"/>
          </a:p>
          <a:p>
            <a:r>
              <a:rPr kumimoji="1" lang="ja-JP" altLang="en-US" dirty="0"/>
              <a:t>これらの動きを全てシミューレーションしようとするのは困難です。</a:t>
            </a:r>
            <a:endParaRPr kumimoji="1" lang="en-US" altLang="ja-JP" dirty="0"/>
          </a:p>
          <a:p>
            <a:endParaRPr kumimoji="1" lang="en-US" altLang="ja-JP" dirty="0"/>
          </a:p>
          <a:p>
            <a:r>
              <a:rPr kumimoji="1" lang="ja-JP" altLang="en-US" dirty="0"/>
              <a:t>そこで今回は、頂点の間をサンプル点で補間しています。</a:t>
            </a:r>
            <a:endParaRPr kumimoji="1" lang="en-US" altLang="ja-JP" dirty="0"/>
          </a:p>
          <a:p>
            <a:r>
              <a:rPr kumimoji="1" lang="ja-JP" altLang="en-US" dirty="0"/>
              <a:t>頂点間を、</a:t>
            </a:r>
            <a:r>
              <a:rPr kumimoji="1" lang="en-US" altLang="ja-JP" dirty="0"/>
              <a:t>Cubic</a:t>
            </a:r>
            <a:r>
              <a:rPr kumimoji="1" lang="en-US" altLang="ja-JP" baseline="0" dirty="0"/>
              <a:t> </a:t>
            </a:r>
            <a:r>
              <a:rPr kumimoji="1" lang="en-US" altLang="ja-JP" baseline="0" dirty="0" err="1"/>
              <a:t>Hermite</a:t>
            </a:r>
            <a:r>
              <a:rPr kumimoji="1" lang="en-US" altLang="ja-JP" baseline="0" dirty="0"/>
              <a:t> </a:t>
            </a:r>
            <a:r>
              <a:rPr kumimoji="1" lang="en-US" altLang="ja-JP" baseline="0" dirty="0" err="1"/>
              <a:t>spline</a:t>
            </a:r>
            <a:r>
              <a:rPr kumimoji="1" lang="en-US" altLang="ja-JP" baseline="0" dirty="0"/>
              <a:t> curve</a:t>
            </a:r>
            <a:r>
              <a:rPr kumimoji="1" lang="ja-JP" altLang="en-US" baseline="0" dirty="0"/>
              <a:t>で補間しサンプル点を追加していきます。</a:t>
            </a:r>
            <a:endParaRPr kumimoji="1" lang="en-US" altLang="ja-JP" dirty="0"/>
          </a:p>
          <a:p>
            <a:r>
              <a:rPr kumimoji="1" lang="ja-JP" altLang="en-US" dirty="0"/>
              <a:t>また、頂点に関してもサンプル点として扱うことにしています。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39</a:t>
            </a:fld>
            <a:endParaRPr lang="en-US"/>
          </a:p>
        </p:txBody>
      </p:sp>
    </p:spTree>
    <p:extLst>
      <p:ext uri="{BB962C8B-B14F-4D97-AF65-F5344CB8AC3E}">
        <p14:creationId xmlns:p14="http://schemas.microsoft.com/office/powerpoint/2010/main" val="84577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ブラシのシミュレーションについてまとめます。</a:t>
            </a:r>
            <a:endParaRPr kumimoji="1" lang="en-US" altLang="ja-JP" dirty="0"/>
          </a:p>
          <a:p>
            <a:r>
              <a:rPr kumimoji="1" lang="ja-JP" altLang="en-US" dirty="0"/>
              <a:t>ブラシの頂点は基本的に、</a:t>
            </a:r>
            <a:r>
              <a:rPr kumimoji="1" lang="en-US" altLang="ja-JP" dirty="0"/>
              <a:t>position based </a:t>
            </a:r>
            <a:r>
              <a:rPr kumimoji="1" lang="en-US" altLang="ja-JP" dirty="0" err="1"/>
              <a:t>dyanmics</a:t>
            </a:r>
            <a:r>
              <a:rPr kumimoji="1" lang="ja-JP" altLang="en-US" dirty="0"/>
              <a:t>で頂点移動を拘束させてます。</a:t>
            </a:r>
            <a:endParaRPr kumimoji="1" lang="en-US" altLang="ja-JP" dirty="0"/>
          </a:p>
          <a:p>
            <a:r>
              <a:rPr kumimoji="1" lang="ja-JP" altLang="en-US" dirty="0"/>
              <a:t>また、ブラシの頂点をユーザの動きに追従させるために、ブラシの座標系で慣性力を制御しています。</a:t>
            </a:r>
            <a:endParaRPr kumimoji="1" lang="en-US" altLang="ja-JP" dirty="0"/>
          </a:p>
          <a:p>
            <a:r>
              <a:rPr kumimoji="1" lang="ja-JP" altLang="en-US" dirty="0"/>
              <a:t>そして、毛先同士のコリジョンとクラスタリングを再現するために最小密度を用いた拘束を適用します。</a:t>
            </a:r>
            <a:endParaRPr kumimoji="1" lang="en-US" altLang="ja-JP" dirty="0"/>
          </a:p>
          <a:p>
            <a:r>
              <a:rPr kumimoji="1" lang="ja-JP" altLang="en-US" dirty="0"/>
              <a:t>最後にサブピクセルレベルのサンプル点を追加するために、サンプル点を頂点から補間して追加します。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40</a:t>
            </a:fld>
            <a:endParaRPr lang="en-US"/>
          </a:p>
        </p:txBody>
      </p:sp>
    </p:spTree>
    <p:extLst>
      <p:ext uri="{BB962C8B-B14F-4D97-AF65-F5344CB8AC3E}">
        <p14:creationId xmlns:p14="http://schemas.microsoft.com/office/powerpoint/2010/main" val="2473634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ブラシのシミュレーションを終えましたので、次に流体のシミュレーションについてご説明します。</a:t>
            </a:r>
            <a:endParaRPr kumimoji="1" lang="en-US" altLang="ja-JP" dirty="0"/>
          </a:p>
          <a:p>
            <a:r>
              <a:rPr kumimoji="1" lang="ja-JP" altLang="en-US" dirty="0"/>
              <a:t>まず最初に、グリッドシミュレーションに関して説明します。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41</a:t>
            </a:fld>
            <a:endParaRPr lang="en-US"/>
          </a:p>
        </p:txBody>
      </p:sp>
    </p:spTree>
    <p:extLst>
      <p:ext uri="{BB962C8B-B14F-4D97-AF65-F5344CB8AC3E}">
        <p14:creationId xmlns:p14="http://schemas.microsoft.com/office/powerpoint/2010/main" val="104708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ペイントシミュレータは、ほぼこの言葉が示す意味の通りになります。</a:t>
            </a:r>
            <a:endParaRPr kumimoji="1" lang="en-US" altLang="ja-JP" dirty="0"/>
          </a:p>
          <a:p>
            <a:r>
              <a:rPr kumimoji="1" lang="ja-JP" altLang="en-US" dirty="0"/>
              <a:t>「絵を書く行為のコンピュータ上での再現」を、本セッションではペイントシミュレータと定義します。</a:t>
            </a:r>
            <a:endParaRPr kumimoji="1" lang="en-US" altLang="ja-JP" dirty="0"/>
          </a:p>
          <a:p>
            <a:r>
              <a:rPr kumimoji="1" lang="ja-JP" altLang="en-US" dirty="0"/>
              <a:t>コンピュータ上で絵を描けると利点もたくさんあります。</a:t>
            </a:r>
            <a:endParaRPr kumimoji="1" lang="en-US" altLang="ja-JP" dirty="0"/>
          </a:p>
          <a:p>
            <a:r>
              <a:rPr kumimoji="1" lang="ja-JP" altLang="en-US" dirty="0"/>
              <a:t>実際のお絵描きの手法を、コンピュータ上で利用できます。</a:t>
            </a:r>
            <a:endParaRPr kumimoji="1" lang="en-US" altLang="ja-JP" dirty="0"/>
          </a:p>
          <a:p>
            <a:r>
              <a:rPr kumimoji="1" lang="ja-JP" altLang="en-US" dirty="0"/>
              <a:t>また、描いた手順を全て記録できますので、</a:t>
            </a:r>
            <a:r>
              <a:rPr kumimoji="1" lang="en-US" altLang="ja-JP" dirty="0"/>
              <a:t>Undo/Redo</a:t>
            </a:r>
            <a:r>
              <a:rPr kumimoji="1" lang="ja-JP" altLang="en-US" dirty="0"/>
              <a:t>やコピーなどもできるようにますし、</a:t>
            </a:r>
            <a:endParaRPr kumimoji="1" lang="en-US" altLang="ja-JP" dirty="0"/>
          </a:p>
          <a:p>
            <a:r>
              <a:rPr kumimoji="1" lang="ja-JP" altLang="en-US" dirty="0"/>
              <a:t>それらを何かしらの処理で利用することも可能になります。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5</a:t>
            </a:fld>
            <a:endParaRPr lang="en-US"/>
          </a:p>
        </p:txBody>
      </p:sp>
    </p:spTree>
    <p:extLst>
      <p:ext uri="{BB962C8B-B14F-4D97-AF65-F5344CB8AC3E}">
        <p14:creationId xmlns:p14="http://schemas.microsoft.com/office/powerpoint/2010/main" val="851635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グリッドシミュレーションは、ブラシから離れた箇所で利用しています。</a:t>
            </a:r>
            <a:endParaRPr kumimoji="1" lang="en-US" altLang="ja-JP" dirty="0"/>
          </a:p>
          <a:p>
            <a:r>
              <a:rPr kumimoji="1" lang="ja-JP" altLang="en-US" dirty="0"/>
              <a:t>パーティクルシミュレーションと比べて、計算負荷が低い利点があり、数値拡散しやすいという欠点があります。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42</a:t>
            </a:fld>
            <a:endParaRPr lang="en-US"/>
          </a:p>
        </p:txBody>
      </p:sp>
    </p:spTree>
    <p:extLst>
      <p:ext uri="{BB962C8B-B14F-4D97-AF65-F5344CB8AC3E}">
        <p14:creationId xmlns:p14="http://schemas.microsoft.com/office/powerpoint/2010/main" val="1550387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43</a:t>
            </a:fld>
            <a:endParaRPr lang="en-US"/>
          </a:p>
        </p:txBody>
      </p:sp>
    </p:spTree>
    <p:extLst>
      <p:ext uri="{BB962C8B-B14F-4D97-AF65-F5344CB8AC3E}">
        <p14:creationId xmlns:p14="http://schemas.microsoft.com/office/powerpoint/2010/main" val="2452397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44</a:t>
            </a:fld>
            <a:endParaRPr lang="en-US"/>
          </a:p>
        </p:txBody>
      </p:sp>
    </p:spTree>
    <p:extLst>
      <p:ext uri="{BB962C8B-B14F-4D97-AF65-F5344CB8AC3E}">
        <p14:creationId xmlns:p14="http://schemas.microsoft.com/office/powerpoint/2010/main" val="160274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45</a:t>
            </a:fld>
            <a:endParaRPr lang="en-US"/>
          </a:p>
        </p:txBody>
      </p:sp>
    </p:spTree>
    <p:extLst>
      <p:ext uri="{BB962C8B-B14F-4D97-AF65-F5344CB8AC3E}">
        <p14:creationId xmlns:p14="http://schemas.microsoft.com/office/powerpoint/2010/main" val="1649186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グリッドシミュレーションは速度場</a:t>
            </a:r>
            <a:r>
              <a:rPr kumimoji="1" lang="en-US" altLang="ja-JP" dirty="0"/>
              <a:t>u</a:t>
            </a:r>
            <a:r>
              <a:rPr kumimoji="1" lang="ja-JP" altLang="en-US" dirty="0"/>
              <a:t>を計算して更新するシミュレーションです。</a:t>
            </a:r>
            <a:endParaRPr kumimoji="1" lang="en-US" altLang="ja-JP" dirty="0"/>
          </a:p>
          <a:p>
            <a:r>
              <a:rPr kumimoji="1" lang="ja-JP" altLang="en-US" dirty="0"/>
              <a:t>もう少し詳しく説明しますと、これはナビエ・ストークス方程式を解くという処理です。</a:t>
            </a:r>
            <a:endParaRPr kumimoji="1" lang="en-US" altLang="ja-JP" dirty="0"/>
          </a:p>
          <a:p>
            <a:r>
              <a:rPr kumimoji="1" lang="ja-JP" altLang="en-US" dirty="0"/>
              <a:t>ナビエ・ストークス方程式は速度場</a:t>
            </a:r>
            <a:r>
              <a:rPr kumimoji="1" lang="en-US" altLang="ja-JP" dirty="0"/>
              <a:t>u</a:t>
            </a:r>
            <a:r>
              <a:rPr kumimoji="1" lang="ja-JP" altLang="en-US" dirty="0"/>
              <a:t>の時間変化を表す方程式です。</a:t>
            </a:r>
            <a:endParaRPr kumimoji="1" lang="en-US" altLang="ja-JP" dirty="0"/>
          </a:p>
          <a:p>
            <a:r>
              <a:rPr kumimoji="1" lang="ja-JP" altLang="en-US" dirty="0"/>
              <a:t>今回は、リアルタイムで処理する都合上、移流と圧力の項目だけを計算します。</a:t>
            </a:r>
            <a:endParaRPr kumimoji="1" lang="en-US" altLang="ja-JP" dirty="0"/>
          </a:p>
          <a:p>
            <a:endParaRPr kumimoji="1" lang="en-US" altLang="ja-JP" dirty="0"/>
          </a:p>
          <a:p>
            <a:r>
              <a:rPr kumimoji="1" lang="ja-JP" altLang="en-US" dirty="0"/>
              <a:t>ナビエ・ストークス方程式にある、移流と圧力の効果に関して説明します。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46</a:t>
            </a:fld>
            <a:endParaRPr lang="en-US"/>
          </a:p>
        </p:txBody>
      </p:sp>
    </p:spTree>
    <p:extLst>
      <p:ext uri="{BB962C8B-B14F-4D97-AF65-F5344CB8AC3E}">
        <p14:creationId xmlns:p14="http://schemas.microsoft.com/office/powerpoint/2010/main" val="1165174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移流は、流れに沿って移動する効果があります。</a:t>
            </a:r>
            <a:endParaRPr kumimoji="1" lang="en-US" altLang="ja-JP" dirty="0"/>
          </a:p>
          <a:p>
            <a:r>
              <a:rPr kumimoji="1" lang="ja-JP" altLang="en-US" dirty="0"/>
              <a:t>グリッド上にあるものが、この移流の流れによって移動していきます。</a:t>
            </a:r>
            <a:endParaRPr kumimoji="1" lang="en-US" altLang="ja-JP" dirty="0"/>
          </a:p>
          <a:p>
            <a:r>
              <a:rPr kumimoji="1" lang="ja-JP" altLang="en-US" dirty="0"/>
              <a:t>川の流れに沿って流される効果といったところでしょうか。</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47</a:t>
            </a:fld>
            <a:endParaRPr lang="en-US"/>
          </a:p>
        </p:txBody>
      </p:sp>
    </p:spTree>
    <p:extLst>
      <p:ext uri="{BB962C8B-B14F-4D97-AF65-F5344CB8AC3E}">
        <p14:creationId xmlns:p14="http://schemas.microsoft.com/office/powerpoint/2010/main" val="4077528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圧力は、速度場</a:t>
            </a:r>
            <a:r>
              <a:rPr kumimoji="1" lang="en-US" altLang="ja-JP" dirty="0"/>
              <a:t>u</a:t>
            </a:r>
            <a:r>
              <a:rPr kumimoji="1" lang="ja-JP" altLang="en-US" dirty="0"/>
              <a:t>に対して、非圧縮条件を満たすように働く力です。</a:t>
            </a:r>
            <a:endParaRPr kumimoji="1" lang="en-US" altLang="ja-JP" dirty="0"/>
          </a:p>
          <a:p>
            <a:r>
              <a:rPr kumimoji="1" lang="ja-JP" altLang="en-US" dirty="0"/>
              <a:t>非圧縮条件とは、流体の密度が常に一定であることを意味します。</a:t>
            </a:r>
            <a:endParaRPr kumimoji="1" lang="en-US" altLang="ja-JP" dirty="0"/>
          </a:p>
          <a:p>
            <a:r>
              <a:rPr kumimoji="1" lang="ja-JP" altLang="en-US" dirty="0"/>
              <a:t>水や音速を超えない空気などが非圧縮条件を満たします。</a:t>
            </a:r>
            <a:endParaRPr kumimoji="1" lang="en-US" altLang="ja-JP" dirty="0"/>
          </a:p>
          <a:p>
            <a:r>
              <a:rPr kumimoji="1" lang="ja-JP" altLang="en-US" dirty="0"/>
              <a:t>いわゆる自然な流体表現を行うために必要な条件です。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48</a:t>
            </a:fld>
            <a:endParaRPr lang="en-US"/>
          </a:p>
        </p:txBody>
      </p:sp>
    </p:spTree>
    <p:extLst>
      <p:ext uri="{BB962C8B-B14F-4D97-AF65-F5344CB8AC3E}">
        <p14:creationId xmlns:p14="http://schemas.microsoft.com/office/powerpoint/2010/main" val="278408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ナビエ・ストークス方程式の解き方について説明します。</a:t>
            </a:r>
            <a:endParaRPr kumimoji="1" lang="en-US" altLang="ja-JP" dirty="0"/>
          </a:p>
          <a:p>
            <a:r>
              <a:rPr kumimoji="1" lang="ja-JP" altLang="en-US" dirty="0"/>
              <a:t>全部一度に解くのは難しいので、別々に解くことを考えます。</a:t>
            </a:r>
            <a:endParaRPr kumimoji="1" lang="en-US" altLang="ja-JP" dirty="0"/>
          </a:p>
          <a:p>
            <a:r>
              <a:rPr kumimoji="1" lang="ja-JP" altLang="en-US" dirty="0"/>
              <a:t>現在の速度場</a:t>
            </a:r>
            <a:r>
              <a:rPr kumimoji="1" lang="en-US" altLang="ja-JP" dirty="0" err="1"/>
              <a:t>ut</a:t>
            </a:r>
            <a:r>
              <a:rPr kumimoji="1" lang="ja-JP" altLang="en-US" dirty="0" err="1"/>
              <a:t>に移</a:t>
            </a:r>
            <a:r>
              <a:rPr kumimoji="1" lang="ja-JP" altLang="en-US" dirty="0"/>
              <a:t>流の計算を行って、速度場</a:t>
            </a:r>
            <a:r>
              <a:rPr kumimoji="1" lang="en-US" altLang="ja-JP" dirty="0" err="1"/>
              <a:t>ut</a:t>
            </a:r>
            <a:r>
              <a:rPr kumimoji="1" lang="ja-JP" altLang="en-US" dirty="0"/>
              <a:t>ダッシュを計算します。</a:t>
            </a:r>
            <a:endParaRPr kumimoji="1" lang="en-US" altLang="ja-JP" dirty="0"/>
          </a:p>
          <a:p>
            <a:r>
              <a:rPr kumimoji="1" lang="ja-JP" altLang="en-US" dirty="0"/>
              <a:t>そして、これに対して、非圧縮条件を満たすように圧力の計算を行い、</a:t>
            </a:r>
            <a:endParaRPr kumimoji="1" lang="en-US" altLang="ja-JP" dirty="0"/>
          </a:p>
          <a:p>
            <a:r>
              <a:rPr kumimoji="1" lang="ja-JP" altLang="en-US" dirty="0"/>
              <a:t>次のタイムステップの速度場である</a:t>
            </a:r>
            <a:r>
              <a:rPr kumimoji="1" lang="en-US" altLang="ja-JP" dirty="0"/>
              <a:t>ut+1</a:t>
            </a:r>
            <a:r>
              <a:rPr kumimoji="1" lang="ja-JP" altLang="en-US" dirty="0"/>
              <a:t>を計算します。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49</a:t>
            </a:fld>
            <a:endParaRPr lang="en-US"/>
          </a:p>
        </p:txBody>
      </p:sp>
    </p:spTree>
    <p:extLst>
      <p:ext uri="{BB962C8B-B14F-4D97-AF65-F5344CB8AC3E}">
        <p14:creationId xmlns:p14="http://schemas.microsoft.com/office/powerpoint/2010/main" val="3194785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グリッドシミュレーション全体の処理で考えると、この速度場の前と後にリソース移流と</a:t>
            </a:r>
            <a:r>
              <a:rPr kumimoji="1" lang="en-US" altLang="ja-JP" dirty="0"/>
              <a:t>dryness</a:t>
            </a:r>
            <a:r>
              <a:rPr kumimoji="1" lang="ja-JP" altLang="en-US" dirty="0"/>
              <a:t>更新が行われます。</a:t>
            </a:r>
            <a:endParaRPr kumimoji="1" lang="en-US" altLang="ja-JP" dirty="0"/>
          </a:p>
          <a:p>
            <a:r>
              <a:rPr kumimoji="1" lang="ja-JP" altLang="en-US" dirty="0"/>
              <a:t>それでは、速度場の更新を行う「移流」「圧力」の計算と、「</a:t>
            </a:r>
            <a:r>
              <a:rPr kumimoji="1" lang="en-US" altLang="ja-JP" dirty="0"/>
              <a:t>dryness</a:t>
            </a:r>
            <a:r>
              <a:rPr kumimoji="1" lang="ja-JP" altLang="en-US" dirty="0"/>
              <a:t>更新」の３つを順番に説明していきます。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50</a:t>
            </a:fld>
            <a:endParaRPr lang="en-US"/>
          </a:p>
        </p:txBody>
      </p:sp>
    </p:spTree>
    <p:extLst>
      <p:ext uri="{BB962C8B-B14F-4D97-AF65-F5344CB8AC3E}">
        <p14:creationId xmlns:p14="http://schemas.microsoft.com/office/powerpoint/2010/main" val="1849400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まず、速度場の移流について説明します。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51</a:t>
            </a:fld>
            <a:endParaRPr lang="en-US"/>
          </a:p>
        </p:txBody>
      </p:sp>
    </p:spTree>
    <p:extLst>
      <p:ext uri="{BB962C8B-B14F-4D97-AF65-F5344CB8AC3E}">
        <p14:creationId xmlns:p14="http://schemas.microsoft.com/office/powerpoint/2010/main" val="4171421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ペイントシミュレータと言いましても、絵の種類によってシミュレータも異なってきます。</a:t>
            </a:r>
            <a:endParaRPr kumimoji="1" lang="en-US" altLang="ja-JP" dirty="0"/>
          </a:p>
          <a:p>
            <a:r>
              <a:rPr kumimoji="1" lang="ja-JP" altLang="en-US" dirty="0"/>
              <a:t>ここに挙げているだけでも、線画、水墨画、水彩画、クレヨン画、油絵などがあります。</a:t>
            </a:r>
            <a:endParaRPr kumimoji="1" lang="en-US" altLang="ja-JP" dirty="0"/>
          </a:p>
          <a:p>
            <a:r>
              <a:rPr kumimoji="1" lang="ja-JP" altLang="en-US" dirty="0"/>
              <a:t>今回は、最新研究が油絵を取り扱っていますので、この油絵に絞ってお話を進めていきます。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6</a:t>
            </a:fld>
            <a:endParaRPr lang="en-US"/>
          </a:p>
        </p:txBody>
      </p:sp>
    </p:spTree>
    <p:extLst>
      <p:ext uri="{BB962C8B-B14F-4D97-AF65-F5344CB8AC3E}">
        <p14:creationId xmlns:p14="http://schemas.microsoft.com/office/powerpoint/2010/main" val="16745324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３次元の速度場の移流は、</a:t>
            </a:r>
            <a:endParaRPr kumimoji="1" lang="en-US" altLang="ja-JP" dirty="0"/>
          </a:p>
          <a:p>
            <a:r>
              <a:rPr kumimoji="1" lang="ja-JP" altLang="en-US" dirty="0"/>
              <a:t>各グリッドセルの速度ベクトルに微小時間をかけた分だけ遡った場所での</a:t>
            </a:r>
            <a:endParaRPr kumimoji="1" lang="en-US" altLang="ja-JP" dirty="0"/>
          </a:p>
          <a:p>
            <a:r>
              <a:rPr kumimoji="1" lang="ja-JP" altLang="en-US" dirty="0"/>
              <a:t>速度場</a:t>
            </a:r>
            <a:r>
              <a:rPr kumimoji="1" lang="en-US" altLang="ja-JP" dirty="0" err="1"/>
              <a:t>ut</a:t>
            </a:r>
            <a:r>
              <a:rPr kumimoji="1" lang="ja-JP" altLang="en-US" dirty="0"/>
              <a:t>自身を用いたトリリニア補間で計算することができます。</a:t>
            </a:r>
            <a:endParaRPr kumimoji="1" lang="en-US" altLang="ja-JP" dirty="0"/>
          </a:p>
          <a:p>
            <a:r>
              <a:rPr kumimoji="1" lang="ja-JP" altLang="en-US" dirty="0"/>
              <a:t>これで移流を実現できる理由を説明していきます。</a:t>
            </a:r>
            <a:endParaRPr kumimoji="1" lang="en-US" altLang="ja-JP" dirty="0"/>
          </a:p>
          <a:p>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52</a:t>
            </a:fld>
            <a:endParaRPr lang="en-US"/>
          </a:p>
        </p:txBody>
      </p:sp>
    </p:spTree>
    <p:extLst>
      <p:ext uri="{BB962C8B-B14F-4D97-AF65-F5344CB8AC3E}">
        <p14:creationId xmlns:p14="http://schemas.microsoft.com/office/powerpoint/2010/main" val="12760795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速度場は３次元ベクトルのベクトル場なので、ちょっと複雑です。</a:t>
            </a:r>
            <a:endParaRPr kumimoji="1" lang="en-US" altLang="ja-JP" dirty="0"/>
          </a:p>
          <a:p>
            <a:r>
              <a:rPr kumimoji="1" lang="ja-JP" altLang="en-US" dirty="0"/>
              <a:t>ここでは簡単のために、１次元のスカラー値の移流で考えてみることにします。</a:t>
            </a:r>
            <a:endParaRPr kumimoji="1" lang="en-US" altLang="ja-JP" dirty="0"/>
          </a:p>
          <a:p>
            <a:r>
              <a:rPr kumimoji="1" lang="ja-JP" altLang="en-US" dirty="0"/>
              <a:t>上にあるようにスカラー値</a:t>
            </a:r>
            <a:r>
              <a:rPr kumimoji="1" lang="en-US" altLang="ja-JP" dirty="0"/>
              <a:t>f</a:t>
            </a:r>
            <a:r>
              <a:rPr kumimoji="1" lang="ja-JP" altLang="en-US" dirty="0" err="1"/>
              <a:t>の移</a:t>
            </a:r>
            <a:r>
              <a:rPr kumimoji="1" lang="ja-JP" altLang="en-US" dirty="0"/>
              <a:t>流を考えてみます。</a:t>
            </a:r>
            <a:endParaRPr kumimoji="1" lang="en-US" altLang="ja-JP" dirty="0"/>
          </a:p>
          <a:p>
            <a:r>
              <a:rPr kumimoji="1" lang="en-US" altLang="ja-JP" dirty="0"/>
              <a:t>F</a:t>
            </a:r>
            <a:r>
              <a:rPr kumimoji="1" lang="ja-JP" altLang="en-US" dirty="0"/>
              <a:t>値が</a:t>
            </a:r>
            <a:r>
              <a:rPr kumimoji="1" lang="en-US" altLang="ja-JP" dirty="0"/>
              <a:t>x</a:t>
            </a:r>
            <a:r>
              <a:rPr kumimoji="1" lang="ja-JP" altLang="en-US" dirty="0"/>
              <a:t>に対して、右上にあるようなグラフになっており、速度</a:t>
            </a:r>
            <a:r>
              <a:rPr kumimoji="1" lang="en-US" altLang="ja-JP" dirty="0"/>
              <a:t>u</a:t>
            </a:r>
            <a:r>
              <a:rPr kumimoji="1" lang="ja-JP" altLang="en-US" dirty="0"/>
              <a:t>で移動していると仮定します。</a:t>
            </a:r>
            <a:endParaRPr kumimoji="1" lang="en-US" altLang="ja-JP" dirty="0"/>
          </a:p>
          <a:p>
            <a:endParaRPr kumimoji="1" lang="en-US" altLang="ja-JP" dirty="0"/>
          </a:p>
          <a:p>
            <a:r>
              <a:rPr kumimoji="1" lang="ja-JP" altLang="en-US" dirty="0"/>
              <a:t>ここでちょっと式変形をしてみます。</a:t>
            </a:r>
            <a:endParaRPr kumimoji="1" lang="en-US" altLang="ja-JP" dirty="0"/>
          </a:p>
          <a:p>
            <a:r>
              <a:rPr kumimoji="1" lang="ja-JP" altLang="en-US" dirty="0"/>
              <a:t>現在の時刻の</a:t>
            </a:r>
            <a:r>
              <a:rPr kumimoji="1" lang="en-US" altLang="ja-JP" dirty="0" err="1"/>
              <a:t>ft</a:t>
            </a:r>
            <a:r>
              <a:rPr kumimoji="1" lang="ja-JP" altLang="en-US" dirty="0"/>
              <a:t>値と、微小時間分進んだ</a:t>
            </a:r>
            <a:r>
              <a:rPr kumimoji="1" lang="en-US" altLang="ja-JP" dirty="0" err="1"/>
              <a:t>ft</a:t>
            </a:r>
            <a:r>
              <a:rPr kumimoji="1" lang="en-US" altLang="ja-JP" dirty="0"/>
              <a:t>+</a:t>
            </a:r>
            <a:r>
              <a:rPr kumimoji="1" lang="ja-JP" altLang="en-US" dirty="0"/>
              <a:t>⊿</a:t>
            </a:r>
            <a:r>
              <a:rPr kumimoji="1" lang="en-US" altLang="ja-JP" dirty="0"/>
              <a:t>t</a:t>
            </a:r>
            <a:r>
              <a:rPr kumimoji="1" lang="ja-JP" altLang="en-US" dirty="0"/>
              <a:t>でこの指揮を変形してみます。</a:t>
            </a:r>
            <a:endParaRPr kumimoji="1" lang="en-US" altLang="ja-JP" dirty="0"/>
          </a:p>
          <a:p>
            <a:r>
              <a:rPr kumimoji="1" lang="ja-JP" altLang="en-US" dirty="0"/>
              <a:t>すると赤い式のように変形できることがわかります。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53</a:t>
            </a:fld>
            <a:endParaRPr lang="en-US"/>
          </a:p>
        </p:txBody>
      </p:sp>
    </p:spTree>
    <p:extLst>
      <p:ext uri="{BB962C8B-B14F-4D97-AF65-F5344CB8AC3E}">
        <p14:creationId xmlns:p14="http://schemas.microsoft.com/office/powerpoint/2010/main" val="1830900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この計算を、全</a:t>
            </a:r>
            <a:r>
              <a:rPr kumimoji="1" lang="en-US" altLang="ja-JP" dirty="0"/>
              <a:t>x</a:t>
            </a:r>
            <a:r>
              <a:rPr kumimoji="1" lang="ja-JP" altLang="en-US" dirty="0"/>
              <a:t>座標で行うとこの赤いグラフになります。</a:t>
            </a:r>
            <a:endParaRPr kumimoji="1" lang="en-US" altLang="ja-JP" dirty="0"/>
          </a:p>
          <a:p>
            <a:r>
              <a:rPr kumimoji="1" lang="ja-JP" altLang="en-US" dirty="0"/>
              <a:t>グラフが</a:t>
            </a:r>
            <a:r>
              <a:rPr kumimoji="1" lang="en-US" altLang="ja-JP" dirty="0"/>
              <a:t>u</a:t>
            </a:r>
            <a:r>
              <a:rPr kumimoji="1" lang="ja-JP" altLang="en-US" dirty="0"/>
              <a:t>⊿</a:t>
            </a:r>
            <a:r>
              <a:rPr kumimoji="1" lang="en-US" altLang="ja-JP" dirty="0"/>
              <a:t>t</a:t>
            </a:r>
            <a:r>
              <a:rPr kumimoji="1" lang="ja-JP" altLang="en-US" dirty="0"/>
              <a:t>分進んでいること分かります。</a:t>
            </a:r>
            <a:endParaRPr kumimoji="1" lang="en-US" altLang="ja-JP" dirty="0"/>
          </a:p>
          <a:p>
            <a:r>
              <a:rPr kumimoji="1" lang="ja-JP" altLang="en-US" dirty="0"/>
              <a:t>つまり、</a:t>
            </a:r>
            <a:r>
              <a:rPr kumimoji="1" lang="en-US" altLang="ja-JP" dirty="0"/>
              <a:t>f</a:t>
            </a:r>
            <a:r>
              <a:rPr kumimoji="1" lang="ja-JP" altLang="en-US" dirty="0"/>
              <a:t>が速度</a:t>
            </a:r>
            <a:r>
              <a:rPr kumimoji="1" lang="en-US" altLang="ja-JP" dirty="0"/>
              <a:t>u</a:t>
            </a:r>
            <a:r>
              <a:rPr kumimoji="1" lang="ja-JP" altLang="en-US" dirty="0"/>
              <a:t>で移動していることになります。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54</a:t>
            </a:fld>
            <a:endParaRPr lang="en-US"/>
          </a:p>
        </p:txBody>
      </p:sp>
    </p:spTree>
    <p:extLst>
      <p:ext uri="{BB962C8B-B14F-4D97-AF65-F5344CB8AC3E}">
        <p14:creationId xmlns:p14="http://schemas.microsoft.com/office/powerpoint/2010/main" val="1580245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この計算を、全</a:t>
            </a:r>
            <a:r>
              <a:rPr kumimoji="1" lang="en-US" altLang="ja-JP" dirty="0"/>
              <a:t>x</a:t>
            </a:r>
            <a:r>
              <a:rPr kumimoji="1" lang="ja-JP" altLang="en-US" dirty="0"/>
              <a:t>座標で行うとこの赤いグラフになります。</a:t>
            </a:r>
            <a:endParaRPr kumimoji="1" lang="en-US" altLang="ja-JP" dirty="0"/>
          </a:p>
          <a:p>
            <a:r>
              <a:rPr kumimoji="1" lang="ja-JP" altLang="en-US" dirty="0"/>
              <a:t>グラフが</a:t>
            </a:r>
            <a:r>
              <a:rPr kumimoji="1" lang="en-US" altLang="ja-JP" dirty="0"/>
              <a:t>u</a:t>
            </a:r>
            <a:r>
              <a:rPr kumimoji="1" lang="ja-JP" altLang="en-US" dirty="0"/>
              <a:t>⊿</a:t>
            </a:r>
            <a:r>
              <a:rPr kumimoji="1" lang="en-US" altLang="ja-JP" dirty="0"/>
              <a:t>t</a:t>
            </a:r>
            <a:r>
              <a:rPr kumimoji="1" lang="ja-JP" altLang="en-US" dirty="0"/>
              <a:t>分進んでいること分かります。</a:t>
            </a:r>
            <a:endParaRPr kumimoji="1" lang="en-US" altLang="ja-JP" dirty="0"/>
          </a:p>
          <a:p>
            <a:r>
              <a:rPr kumimoji="1" lang="ja-JP" altLang="en-US" dirty="0"/>
              <a:t>つまり、</a:t>
            </a:r>
            <a:r>
              <a:rPr kumimoji="1" lang="en-US" altLang="ja-JP" dirty="0"/>
              <a:t>f</a:t>
            </a:r>
            <a:r>
              <a:rPr kumimoji="1" lang="ja-JP" altLang="en-US" dirty="0"/>
              <a:t>が速度</a:t>
            </a:r>
            <a:r>
              <a:rPr kumimoji="1" lang="en-US" altLang="ja-JP" dirty="0"/>
              <a:t>u</a:t>
            </a:r>
            <a:r>
              <a:rPr kumimoji="1" lang="ja-JP" altLang="en-US" dirty="0"/>
              <a:t>で移動していることになります。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55</a:t>
            </a:fld>
            <a:endParaRPr lang="en-US"/>
          </a:p>
        </p:txBody>
      </p:sp>
    </p:spTree>
    <p:extLst>
      <p:ext uri="{BB962C8B-B14F-4D97-AF65-F5344CB8AC3E}">
        <p14:creationId xmlns:p14="http://schemas.microsoft.com/office/powerpoint/2010/main" val="42935102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この計算を、全</a:t>
            </a:r>
            <a:r>
              <a:rPr kumimoji="1" lang="en-US" altLang="ja-JP" dirty="0"/>
              <a:t>x</a:t>
            </a:r>
            <a:r>
              <a:rPr kumimoji="1" lang="ja-JP" altLang="en-US" dirty="0"/>
              <a:t>座標で行うとこの赤いグラフになります。</a:t>
            </a:r>
            <a:endParaRPr kumimoji="1" lang="en-US" altLang="ja-JP" dirty="0"/>
          </a:p>
          <a:p>
            <a:r>
              <a:rPr kumimoji="1" lang="ja-JP" altLang="en-US" dirty="0"/>
              <a:t>グラフが</a:t>
            </a:r>
            <a:r>
              <a:rPr kumimoji="1" lang="en-US" altLang="ja-JP" dirty="0"/>
              <a:t>u</a:t>
            </a:r>
            <a:r>
              <a:rPr kumimoji="1" lang="ja-JP" altLang="en-US" dirty="0"/>
              <a:t>⊿</a:t>
            </a:r>
            <a:r>
              <a:rPr kumimoji="1" lang="en-US" altLang="ja-JP" dirty="0"/>
              <a:t>t</a:t>
            </a:r>
            <a:r>
              <a:rPr kumimoji="1" lang="ja-JP" altLang="en-US" dirty="0"/>
              <a:t>分進んでいること分かります。</a:t>
            </a:r>
            <a:endParaRPr kumimoji="1" lang="en-US" altLang="ja-JP" dirty="0"/>
          </a:p>
          <a:p>
            <a:r>
              <a:rPr kumimoji="1" lang="ja-JP" altLang="en-US" dirty="0"/>
              <a:t>つまり、</a:t>
            </a:r>
            <a:r>
              <a:rPr kumimoji="1" lang="en-US" altLang="ja-JP" dirty="0"/>
              <a:t>f</a:t>
            </a:r>
            <a:r>
              <a:rPr kumimoji="1" lang="ja-JP" altLang="en-US" dirty="0"/>
              <a:t>が速度</a:t>
            </a:r>
            <a:r>
              <a:rPr kumimoji="1" lang="en-US" altLang="ja-JP" dirty="0"/>
              <a:t>u</a:t>
            </a:r>
            <a:r>
              <a:rPr kumimoji="1" lang="ja-JP" altLang="en-US" dirty="0"/>
              <a:t>で移動していることになります。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56</a:t>
            </a:fld>
            <a:endParaRPr lang="en-US"/>
          </a:p>
        </p:txBody>
      </p:sp>
    </p:spTree>
    <p:extLst>
      <p:ext uri="{BB962C8B-B14F-4D97-AF65-F5344CB8AC3E}">
        <p14:creationId xmlns:p14="http://schemas.microsoft.com/office/powerpoint/2010/main" val="40879416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微分値などいろんな数値をもちいて計算していましたが、</a:t>
            </a:r>
            <a:endParaRPr kumimoji="1" lang="en-US" altLang="ja-JP" dirty="0"/>
          </a:p>
          <a:p>
            <a:r>
              <a:rPr kumimoji="1" lang="ja-JP" altLang="en-US" dirty="0"/>
              <a:t>グリッド上にある値であれば、より簡単にこの移流を計算することができます。</a:t>
            </a:r>
            <a:endParaRPr kumimoji="1" lang="en-US" altLang="ja-JP" dirty="0"/>
          </a:p>
          <a:p>
            <a:endParaRPr kumimoji="1" lang="en-US" altLang="ja-JP" dirty="0"/>
          </a:p>
          <a:p>
            <a:r>
              <a:rPr kumimoji="1" lang="ja-JP" altLang="en-US" dirty="0"/>
              <a:t>点線のグラフにあるように、黒い点状に１次元のグリッドの値があるとします。</a:t>
            </a:r>
            <a:endParaRPr kumimoji="1" lang="en-US" altLang="ja-JP" dirty="0"/>
          </a:p>
          <a:p>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57</a:t>
            </a:fld>
            <a:endParaRPr lang="en-US"/>
          </a:p>
        </p:txBody>
      </p:sp>
    </p:spTree>
    <p:extLst>
      <p:ext uri="{BB962C8B-B14F-4D97-AF65-F5344CB8AC3E}">
        <p14:creationId xmlns:p14="http://schemas.microsoft.com/office/powerpoint/2010/main" val="4963853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ここで、各グリッド点の</a:t>
            </a:r>
            <a:r>
              <a:rPr kumimoji="1" lang="en-US" altLang="ja-JP" dirty="0"/>
              <a:t>x</a:t>
            </a:r>
            <a:r>
              <a:rPr kumimoji="1" lang="ja-JP" altLang="en-US" dirty="0"/>
              <a:t>座標から</a:t>
            </a:r>
            <a:r>
              <a:rPr kumimoji="1" lang="en-US" altLang="ja-JP" dirty="0"/>
              <a:t>u</a:t>
            </a:r>
            <a:r>
              <a:rPr kumimoji="1" lang="ja-JP" altLang="en-US" dirty="0"/>
              <a:t>⊿</a:t>
            </a:r>
            <a:r>
              <a:rPr kumimoji="1" lang="en-US" altLang="ja-JP" dirty="0"/>
              <a:t>t</a:t>
            </a:r>
            <a:r>
              <a:rPr kumimoji="1" lang="ja-JP" altLang="en-US" dirty="0"/>
              <a:t>さかのぼり、</a:t>
            </a:r>
            <a:r>
              <a:rPr kumimoji="1" lang="en-US" altLang="ja-JP" dirty="0"/>
              <a:t>x</a:t>
            </a:r>
            <a:r>
              <a:rPr kumimoji="1" lang="ja-JP" altLang="en-US" dirty="0"/>
              <a:t>座標上で挟んでいる２つのグリッド上の点の</a:t>
            </a:r>
            <a:r>
              <a:rPr kumimoji="1" lang="en-US" altLang="ja-JP" dirty="0"/>
              <a:t>f</a:t>
            </a:r>
            <a:r>
              <a:rPr kumimoji="1" lang="ja-JP" altLang="en-US" dirty="0"/>
              <a:t>値で線形補間を行います。</a:t>
            </a:r>
            <a:endParaRPr kumimoji="1" lang="en-US" altLang="ja-JP" dirty="0"/>
          </a:p>
          <a:p>
            <a:r>
              <a:rPr kumimoji="1" lang="ja-JP" altLang="en-US" dirty="0"/>
              <a:t>すると、</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58</a:t>
            </a:fld>
            <a:endParaRPr lang="en-US"/>
          </a:p>
        </p:txBody>
      </p:sp>
    </p:spTree>
    <p:extLst>
      <p:ext uri="{BB962C8B-B14F-4D97-AF65-F5344CB8AC3E}">
        <p14:creationId xmlns:p14="http://schemas.microsoft.com/office/powerpoint/2010/main" val="7278085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U</a:t>
            </a:r>
            <a:r>
              <a:rPr kumimoji="1" lang="ja-JP" altLang="en-US" dirty="0"/>
              <a:t>⊿</a:t>
            </a:r>
            <a:r>
              <a:rPr kumimoji="1" lang="en-US" altLang="ja-JP" dirty="0"/>
              <a:t>t</a:t>
            </a:r>
            <a:r>
              <a:rPr kumimoji="1" lang="ja-JP" altLang="en-US" dirty="0"/>
              <a:t>すすんだグラフが出来上があります。</a:t>
            </a:r>
            <a:endParaRPr kumimoji="1" lang="en-US" altLang="ja-JP" dirty="0"/>
          </a:p>
          <a:p>
            <a:r>
              <a:rPr kumimoji="1" lang="ja-JP" altLang="en-US" dirty="0"/>
              <a:t>このやり方を</a:t>
            </a:r>
            <a:r>
              <a:rPr kumimoji="1" lang="en-US" altLang="ja-JP" dirty="0"/>
              <a:t>Semi-Lagrange</a:t>
            </a:r>
            <a:r>
              <a:rPr kumimoji="1" lang="ja-JP" altLang="en-US" dirty="0"/>
              <a:t>法と呼びます。</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59</a:t>
            </a:fld>
            <a:endParaRPr lang="en-US"/>
          </a:p>
        </p:txBody>
      </p:sp>
    </p:spTree>
    <p:extLst>
      <p:ext uri="{BB962C8B-B14F-4D97-AF65-F5344CB8AC3E}">
        <p14:creationId xmlns:p14="http://schemas.microsoft.com/office/powerpoint/2010/main" val="34517732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今まで１次元のスカラー値の移流を考えていました。</a:t>
            </a:r>
            <a:endParaRPr kumimoji="1" lang="en-US" altLang="ja-JP" dirty="0"/>
          </a:p>
          <a:p>
            <a:r>
              <a:rPr kumimoji="1" lang="en-US" altLang="ja-JP" dirty="0"/>
              <a:t>3</a:t>
            </a:r>
            <a:r>
              <a:rPr kumimoji="1" lang="ja-JP" altLang="en-US" dirty="0"/>
              <a:t>次元の速度場を移流させることを考えてみましょう。</a:t>
            </a:r>
            <a:endParaRPr kumimoji="1" lang="en-US" altLang="ja-JP" dirty="0"/>
          </a:p>
          <a:p>
            <a:r>
              <a:rPr kumimoji="1" lang="en-US" altLang="ja-JP" dirty="0" err="1"/>
              <a:t>Ux</a:t>
            </a:r>
            <a:r>
              <a:rPr kumimoji="1" lang="en-US" altLang="ja-JP" dirty="0"/>
              <a:t>, </a:t>
            </a:r>
            <a:r>
              <a:rPr kumimoji="1" lang="en-US" altLang="ja-JP" dirty="0" err="1"/>
              <a:t>uy</a:t>
            </a:r>
            <a:r>
              <a:rPr kumimoji="1" lang="en-US" altLang="ja-JP" dirty="0"/>
              <a:t>, </a:t>
            </a:r>
            <a:r>
              <a:rPr kumimoji="1" lang="en-US" altLang="ja-JP" dirty="0" err="1"/>
              <a:t>uz</a:t>
            </a:r>
            <a:r>
              <a:rPr kumimoji="1" lang="ja-JP" altLang="en-US" dirty="0"/>
              <a:t>各軸の偏微分を計算して、まとめるとナビエ・ストークス方程式の移流に変換できます。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60</a:t>
            </a:fld>
            <a:endParaRPr lang="en-US"/>
          </a:p>
        </p:txBody>
      </p:sp>
    </p:spTree>
    <p:extLst>
      <p:ext uri="{BB962C8B-B14F-4D97-AF65-F5344CB8AC3E}">
        <p14:creationId xmlns:p14="http://schemas.microsoft.com/office/powerpoint/2010/main" val="2726501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各グリッドセルの速度ベクトル分遡った箇所での、</a:t>
            </a:r>
            <a:endParaRPr kumimoji="1" lang="en-US" altLang="ja-JP" dirty="0"/>
          </a:p>
          <a:p>
            <a:r>
              <a:rPr kumimoji="1" lang="ja-JP" altLang="en-US" dirty="0"/>
              <a:t>速度場</a:t>
            </a:r>
            <a:r>
              <a:rPr kumimoji="1" lang="en-US" altLang="ja-JP" dirty="0" err="1"/>
              <a:t>ut</a:t>
            </a:r>
            <a:r>
              <a:rPr kumimoji="1" lang="ja-JP" altLang="en-US" dirty="0"/>
              <a:t>自身を利用したトリリニア補間であることがわかりました。</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61</a:t>
            </a:fld>
            <a:endParaRPr lang="en-US"/>
          </a:p>
        </p:txBody>
      </p:sp>
    </p:spTree>
    <p:extLst>
      <p:ext uri="{BB962C8B-B14F-4D97-AF65-F5344CB8AC3E}">
        <p14:creationId xmlns:p14="http://schemas.microsoft.com/office/powerpoint/2010/main" val="242473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この油絵ですが、他の手法と比べてスライドにあるような特徴があります。</a:t>
            </a:r>
            <a:endParaRPr kumimoji="1" lang="en-US" altLang="ja-JP" dirty="0"/>
          </a:p>
          <a:p>
            <a:r>
              <a:rPr kumimoji="1" lang="ja-JP" altLang="en-US" dirty="0"/>
              <a:t>右にある写真は、油絵を描いている写真です。</a:t>
            </a:r>
            <a:endParaRPr kumimoji="1" lang="en-US" altLang="ja-JP" dirty="0"/>
          </a:p>
          <a:p>
            <a:r>
              <a:rPr kumimoji="1" lang="ja-JP" altLang="en-US" dirty="0"/>
              <a:t>非常に粘性の高い絵具なので、３次元形状で表現する必要があるぐらいの盛り上がりを作ったりします。</a:t>
            </a:r>
            <a:endParaRPr kumimoji="1" lang="en-US" altLang="ja-JP" dirty="0"/>
          </a:p>
          <a:p>
            <a:r>
              <a:rPr kumimoji="1" lang="ja-JP" altLang="en-US" dirty="0"/>
              <a:t>そして、ブラシの毛先によって何本もストロークが作られたり、絵具同士が複雑に混ざりあうような現象が起きます。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7</a:t>
            </a:fld>
            <a:endParaRPr lang="en-US"/>
          </a:p>
        </p:txBody>
      </p:sp>
    </p:spTree>
    <p:extLst>
      <p:ext uri="{BB962C8B-B14F-4D97-AF65-F5344CB8AC3E}">
        <p14:creationId xmlns:p14="http://schemas.microsoft.com/office/powerpoint/2010/main" val="20107687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移流の計算を行った後に、圧力の計算を行います。</a:t>
            </a:r>
            <a:endParaRPr kumimoji="1" lang="en-US" altLang="ja-JP" dirty="0"/>
          </a:p>
          <a:p>
            <a:r>
              <a:rPr kumimoji="1" lang="ja-JP" altLang="en-US" dirty="0"/>
              <a:t>この説明をします。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62</a:t>
            </a:fld>
            <a:endParaRPr lang="en-US"/>
          </a:p>
        </p:txBody>
      </p:sp>
    </p:spTree>
    <p:extLst>
      <p:ext uri="{BB962C8B-B14F-4D97-AF65-F5344CB8AC3E}">
        <p14:creationId xmlns:p14="http://schemas.microsoft.com/office/powerpoint/2010/main" val="41459054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ここで、非圧縮条件についてもう一度確認してみます。</a:t>
            </a:r>
            <a:endParaRPr kumimoji="1" lang="en-US" altLang="ja-JP" dirty="0"/>
          </a:p>
          <a:p>
            <a:r>
              <a:rPr kumimoji="1" lang="ja-JP" altLang="en-US" dirty="0"/>
              <a:t>この条件を速度で考えるとどうなるでしょうか？</a:t>
            </a:r>
            <a:endParaRPr kumimoji="1" lang="en-US" altLang="ja-JP" dirty="0"/>
          </a:p>
          <a:p>
            <a:r>
              <a:rPr kumimoji="1" lang="ja-JP" altLang="en-US" dirty="0"/>
              <a:t>速度の発散が</a:t>
            </a:r>
            <a:r>
              <a:rPr kumimoji="1" lang="en-US" altLang="ja-JP" dirty="0"/>
              <a:t>0</a:t>
            </a:r>
            <a:r>
              <a:rPr kumimoji="1" lang="ja-JP" altLang="en-US" dirty="0"/>
              <a:t>になります。</a:t>
            </a:r>
            <a:endParaRPr kumimoji="1" lang="en-US" altLang="ja-JP" dirty="0"/>
          </a:p>
          <a:p>
            <a:r>
              <a:rPr kumimoji="1" lang="ja-JP" altLang="en-US" dirty="0"/>
              <a:t>詳細な証明は省きますが、速度</a:t>
            </a:r>
            <a:r>
              <a:rPr kumimoji="1" lang="en-US" altLang="ja-JP" dirty="0"/>
              <a:t>u</a:t>
            </a:r>
            <a:r>
              <a:rPr kumimoji="1" lang="ja-JP" altLang="en-US" dirty="0"/>
              <a:t>の各グリッドセルの流出入量の差が</a:t>
            </a:r>
            <a:r>
              <a:rPr kumimoji="1" lang="en-US" altLang="ja-JP" dirty="0"/>
              <a:t>0</a:t>
            </a:r>
            <a:r>
              <a:rPr kumimoji="1" lang="ja-JP" altLang="en-US" dirty="0"/>
              <a:t>になることを意味します。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63</a:t>
            </a:fld>
            <a:endParaRPr lang="en-US"/>
          </a:p>
        </p:txBody>
      </p:sp>
    </p:spTree>
    <p:extLst>
      <p:ext uri="{BB962C8B-B14F-4D97-AF65-F5344CB8AC3E}">
        <p14:creationId xmlns:p14="http://schemas.microsoft.com/office/powerpoint/2010/main" val="23510872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それでは、速度場</a:t>
            </a:r>
            <a:r>
              <a:rPr kumimoji="1" lang="en-US" altLang="ja-JP" dirty="0"/>
              <a:t>u</a:t>
            </a:r>
            <a:r>
              <a:rPr kumimoji="1" lang="ja-JP" altLang="en-US" dirty="0"/>
              <a:t>の発散が</a:t>
            </a:r>
            <a:r>
              <a:rPr kumimoji="1" lang="en-US" altLang="ja-JP" dirty="0"/>
              <a:t>0</a:t>
            </a:r>
            <a:r>
              <a:rPr kumimoji="1" lang="ja-JP" altLang="en-US" dirty="0"/>
              <a:t>にするように計算してみます。</a:t>
            </a:r>
            <a:endParaRPr kumimoji="1" lang="en-US" altLang="ja-JP" dirty="0"/>
          </a:p>
          <a:p>
            <a:r>
              <a:rPr kumimoji="1" lang="ja-JP" altLang="en-US" dirty="0"/>
              <a:t>移流直後の</a:t>
            </a:r>
            <a:r>
              <a:rPr kumimoji="1" lang="en-US" altLang="ja-JP" dirty="0" err="1"/>
              <a:t>ut</a:t>
            </a:r>
            <a:r>
              <a:rPr kumimoji="1" lang="ja-JP" altLang="en-US" dirty="0"/>
              <a:t>ダッシュは、基本的に非圧縮条件を満たしませんので、修正する必要があります。</a:t>
            </a:r>
            <a:endParaRPr kumimoji="1" lang="en-US" altLang="ja-JP" dirty="0"/>
          </a:p>
          <a:p>
            <a:r>
              <a:rPr kumimoji="1" lang="ja-JP" altLang="en-US" dirty="0"/>
              <a:t>ここでヘルムホルツ分解を行うと、</a:t>
            </a:r>
            <a:r>
              <a:rPr kumimoji="1" lang="en-US" altLang="ja-JP" dirty="0" err="1"/>
              <a:t>ut</a:t>
            </a:r>
            <a:r>
              <a:rPr kumimoji="1" lang="ja-JP" altLang="en-US" dirty="0"/>
              <a:t>ダッシュから微分値を引くと、非圧縮条件を満たす、スカラー圧力場</a:t>
            </a:r>
            <a:r>
              <a:rPr kumimoji="1" lang="en-US" altLang="ja-JP" dirty="0"/>
              <a:t>p</a:t>
            </a:r>
            <a:r>
              <a:rPr kumimoji="1" lang="ja-JP" altLang="en-US" dirty="0"/>
              <a:t>が存在することがわかります。</a:t>
            </a:r>
            <a:endParaRPr kumimoji="1" lang="en-US" altLang="ja-JP" dirty="0"/>
          </a:p>
          <a:p>
            <a:r>
              <a:rPr kumimoji="1" lang="ja-JP" altLang="en-US" dirty="0"/>
              <a:t>これが圧力と呼んでいるものです。</a:t>
            </a:r>
            <a:endParaRPr kumimoji="1" lang="en-US" altLang="ja-JP" dirty="0"/>
          </a:p>
          <a:p>
            <a:r>
              <a:rPr kumimoji="1" lang="ja-JP" altLang="en-US" dirty="0"/>
              <a:t>ここでスカラー圧力場</a:t>
            </a:r>
            <a:r>
              <a:rPr kumimoji="1" lang="en-US" altLang="ja-JP" dirty="0"/>
              <a:t>p</a:t>
            </a:r>
            <a:r>
              <a:rPr kumimoji="1" lang="ja-JP" altLang="en-US" dirty="0"/>
              <a:t>を求め、その微分値を速度場</a:t>
            </a:r>
            <a:r>
              <a:rPr kumimoji="1" lang="en-US" altLang="ja-JP" dirty="0" err="1"/>
              <a:t>ut</a:t>
            </a:r>
            <a:r>
              <a:rPr kumimoji="1" lang="ja-JP" altLang="en-US" dirty="0"/>
              <a:t>ダッシュから引くことで非圧縮条件を満たす</a:t>
            </a:r>
            <a:r>
              <a:rPr kumimoji="1" lang="en-US" altLang="ja-JP" dirty="0"/>
              <a:t>ut+1</a:t>
            </a:r>
            <a:r>
              <a:rPr kumimoji="1" lang="ja-JP" altLang="en-US" dirty="0"/>
              <a:t>を求めることにします。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64</a:t>
            </a:fld>
            <a:endParaRPr lang="en-US"/>
          </a:p>
        </p:txBody>
      </p:sp>
    </p:spTree>
    <p:extLst>
      <p:ext uri="{BB962C8B-B14F-4D97-AF65-F5344CB8AC3E}">
        <p14:creationId xmlns:p14="http://schemas.microsoft.com/office/powerpoint/2010/main" val="29791572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このスカラー圧力場</a:t>
            </a:r>
            <a:r>
              <a:rPr kumimoji="1" lang="ja-JP" altLang="en-US" dirty="0" err="1"/>
              <a:t>ばです</a:t>
            </a:r>
            <a:r>
              <a:rPr kumimoji="1" lang="ja-JP" altLang="en-US" dirty="0"/>
              <a:t>が、スライドの真ん中にある式にあるエネルギーを最小化することで求めることができます。</a:t>
            </a:r>
            <a:endParaRPr kumimoji="1" lang="en-US" altLang="ja-JP" dirty="0"/>
          </a:p>
          <a:p>
            <a:r>
              <a:rPr kumimoji="1" lang="ja-JP" altLang="en-US" dirty="0"/>
              <a:t>これは、大規模疎行列で表される方程式なので、真面目には解けません。</a:t>
            </a:r>
            <a:endParaRPr kumimoji="1" lang="en-US" altLang="ja-JP" dirty="0"/>
          </a:p>
          <a:p>
            <a:r>
              <a:rPr kumimoji="1" lang="ja-JP" altLang="en-US" dirty="0"/>
              <a:t>なので、近似手法で解きます。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65</a:t>
            </a:fld>
            <a:endParaRPr lang="en-US"/>
          </a:p>
        </p:txBody>
      </p:sp>
    </p:spTree>
    <p:extLst>
      <p:ext uri="{BB962C8B-B14F-4D97-AF65-F5344CB8AC3E}">
        <p14:creationId xmlns:p14="http://schemas.microsoft.com/office/powerpoint/2010/main" val="41525471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禁じ手法は、定点法とヤコビイテレーションを組み合わせた方法を論文中で提案されています。</a:t>
            </a:r>
            <a:endParaRPr kumimoji="1" lang="en-US" altLang="ja-JP" dirty="0"/>
          </a:p>
          <a:p>
            <a:r>
              <a:rPr kumimoji="1" lang="ja-JP" altLang="en-US" dirty="0"/>
              <a:t>ここでは、詳しく説明しませんが、この手法の収束が早い理由が論文のほうで説明されています。</a:t>
            </a:r>
            <a:endParaRPr kumimoji="1" lang="en-US" altLang="ja-JP" dirty="0"/>
          </a:p>
          <a:p>
            <a:r>
              <a:rPr kumimoji="1" lang="ja-JP" altLang="en-US" dirty="0"/>
              <a:t>証明などを御覧になりたい方は、論文の</a:t>
            </a:r>
            <a:r>
              <a:rPr kumimoji="1" lang="en-US" altLang="ja-JP" dirty="0"/>
              <a:t>supplemental document</a:t>
            </a:r>
            <a:r>
              <a:rPr kumimoji="1" lang="ja-JP" altLang="en-US" dirty="0"/>
              <a:t>を御覧ください</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66</a:t>
            </a:fld>
            <a:endParaRPr lang="en-US"/>
          </a:p>
        </p:txBody>
      </p:sp>
    </p:spTree>
    <p:extLst>
      <p:ext uri="{BB962C8B-B14F-4D97-AF65-F5344CB8AC3E}">
        <p14:creationId xmlns:p14="http://schemas.microsoft.com/office/powerpoint/2010/main" val="37718794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次に絵具の固体化を行う、</a:t>
            </a:r>
            <a:r>
              <a:rPr kumimoji="1" lang="en-US" altLang="ja-JP" dirty="0"/>
              <a:t>dryness</a:t>
            </a:r>
            <a:r>
              <a:rPr kumimoji="1" lang="ja-JP" altLang="en-US" dirty="0"/>
              <a:t>の更新についてお話します。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67</a:t>
            </a:fld>
            <a:endParaRPr lang="en-US"/>
          </a:p>
        </p:txBody>
      </p:sp>
    </p:spTree>
    <p:extLst>
      <p:ext uri="{BB962C8B-B14F-4D97-AF65-F5344CB8AC3E}">
        <p14:creationId xmlns:p14="http://schemas.microsoft.com/office/powerpoint/2010/main" val="15210946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グリッドの各ボクセルは、</a:t>
            </a:r>
            <a:r>
              <a:rPr kumimoji="1" lang="en-US" altLang="ja-JP" dirty="0"/>
              <a:t>dryness</a:t>
            </a:r>
            <a:r>
              <a:rPr kumimoji="1" lang="ja-JP" altLang="en-US" dirty="0"/>
              <a:t>とよばれる乾燥具合を</a:t>
            </a:r>
            <a:r>
              <a:rPr kumimoji="1" lang="ja-JP" altLang="en-US" dirty="0" err="1"/>
              <a:t>あ</a:t>
            </a:r>
            <a:r>
              <a:rPr kumimoji="1" lang="ja-JP" altLang="en-US" dirty="0"/>
              <a:t>わらすパラメータを持っています。</a:t>
            </a:r>
            <a:endParaRPr kumimoji="1" lang="en-US" altLang="ja-JP" dirty="0"/>
          </a:p>
          <a:p>
            <a:r>
              <a:rPr kumimoji="1" lang="en-US" altLang="ja-JP" dirty="0"/>
              <a:t>1</a:t>
            </a:r>
            <a:r>
              <a:rPr kumimoji="1" lang="ja-JP" altLang="en-US" dirty="0"/>
              <a:t>フレームごとに、この</a:t>
            </a:r>
            <a:r>
              <a:rPr kumimoji="1" lang="en-US" altLang="ja-JP" dirty="0"/>
              <a:t>dryness</a:t>
            </a:r>
            <a:r>
              <a:rPr kumimoji="1" lang="ja-JP" altLang="en-US" dirty="0"/>
              <a:t>の値を加算していき、ある一定の閾値を超えたら、固体のセルとして扱うことにします。</a:t>
            </a:r>
            <a:endParaRPr kumimoji="1" lang="en-US" altLang="ja-JP" dirty="0"/>
          </a:p>
          <a:p>
            <a:r>
              <a:rPr kumimoji="1" lang="ja-JP" altLang="en-US" dirty="0"/>
              <a:t>そしてこの固体のセルから境界条件を求め、利用します。</a:t>
            </a:r>
            <a:endParaRPr kumimoji="1" lang="en-US" altLang="ja-JP" dirty="0"/>
          </a:p>
          <a:p>
            <a:r>
              <a:rPr kumimoji="1" lang="ja-JP" altLang="en-US" dirty="0"/>
              <a:t>固体グリッドセルの境界では速度は０になり、圧力の値は変化しないので微分値が</a:t>
            </a:r>
            <a:r>
              <a:rPr kumimoji="1" lang="en-US" altLang="ja-JP" dirty="0"/>
              <a:t>0</a:t>
            </a:r>
            <a:r>
              <a:rPr kumimoji="1" lang="ja-JP" altLang="en-US" dirty="0"/>
              <a:t>になります。</a:t>
            </a:r>
            <a:endParaRPr kumimoji="1" lang="en-US" altLang="ja-JP" dirty="0"/>
          </a:p>
          <a:p>
            <a:r>
              <a:rPr kumimoji="1" lang="ja-JP" altLang="en-US" dirty="0"/>
              <a:t>速度場の更新で、毎回この境界条件を適用します。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68</a:t>
            </a:fld>
            <a:endParaRPr lang="en-US"/>
          </a:p>
        </p:txBody>
      </p:sp>
    </p:spTree>
    <p:extLst>
      <p:ext uri="{BB962C8B-B14F-4D97-AF65-F5344CB8AC3E}">
        <p14:creationId xmlns:p14="http://schemas.microsoft.com/office/powerpoint/2010/main" val="20918160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69</a:t>
            </a:fld>
            <a:endParaRPr lang="en-US"/>
          </a:p>
        </p:txBody>
      </p:sp>
    </p:spTree>
    <p:extLst>
      <p:ext uri="{BB962C8B-B14F-4D97-AF65-F5344CB8AC3E}">
        <p14:creationId xmlns:p14="http://schemas.microsoft.com/office/powerpoint/2010/main" val="15679632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シミュレーションの実行範囲の限定は、非常に単純です。</a:t>
            </a:r>
            <a:endParaRPr kumimoji="1" lang="en-US" altLang="ja-JP" dirty="0"/>
          </a:p>
          <a:p>
            <a:r>
              <a:rPr kumimoji="1" lang="ja-JP" altLang="en-US" dirty="0"/>
              <a:t>パーティクルシミュレーションの言い方と若干だぶりますが、ブラシの周辺のみ実行します。</a:t>
            </a:r>
            <a:endParaRPr kumimoji="1" lang="en-US" altLang="ja-JP" dirty="0"/>
          </a:p>
          <a:p>
            <a:r>
              <a:rPr kumimoji="1" lang="ja-JP" altLang="en-US" dirty="0"/>
              <a:t>ブラシの周辺以外のグリッドは、固体として扱うことにし、境界条件として利用します。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70</a:t>
            </a:fld>
            <a:endParaRPr lang="en-US"/>
          </a:p>
        </p:txBody>
      </p:sp>
    </p:spTree>
    <p:extLst>
      <p:ext uri="{BB962C8B-B14F-4D97-AF65-F5344CB8AC3E}">
        <p14:creationId xmlns:p14="http://schemas.microsoft.com/office/powerpoint/2010/main" val="27777569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それでは、グリッドシミュレーションについてまとめます。</a:t>
            </a:r>
            <a:endParaRPr kumimoji="1" lang="en-US" altLang="ja-JP" dirty="0"/>
          </a:p>
          <a:p>
            <a:r>
              <a:rPr kumimoji="1" lang="ja-JP" altLang="en-US" dirty="0"/>
              <a:t>グリッドシミュレーションでは、ナビエ・ストークス方程式の移流と圧力について計算しています。</a:t>
            </a:r>
            <a:endParaRPr kumimoji="1" lang="en-US" altLang="ja-JP" dirty="0"/>
          </a:p>
          <a:p>
            <a:r>
              <a:rPr kumimoji="1" lang="ja-JP" altLang="en-US" dirty="0"/>
              <a:t>移流では</a:t>
            </a:r>
            <a:r>
              <a:rPr kumimoji="1" lang="en-US" altLang="ja-JP" dirty="0"/>
              <a:t>Semi-Lagrange</a:t>
            </a:r>
            <a:r>
              <a:rPr kumimoji="1" lang="ja-JP" altLang="en-US" dirty="0"/>
              <a:t>法、圧力では独自に低天鳳とヤコビイテレーションを組み合わせた方法を利用しています。</a:t>
            </a:r>
            <a:endParaRPr kumimoji="1" lang="en-US" altLang="ja-JP" dirty="0"/>
          </a:p>
          <a:p>
            <a:r>
              <a:rPr kumimoji="1" lang="ja-JP" altLang="en-US" dirty="0"/>
              <a:t>そして、</a:t>
            </a:r>
            <a:r>
              <a:rPr kumimoji="1" lang="en-US" altLang="ja-JP" dirty="0"/>
              <a:t>dryness</a:t>
            </a:r>
            <a:r>
              <a:rPr kumimoji="1" lang="ja-JP" altLang="en-US" dirty="0"/>
              <a:t>の値によって固体セル判定を行い、境界条件としてシミュレーションに追加しています。</a:t>
            </a:r>
            <a:endParaRPr kumimoji="1" lang="en-US" altLang="ja-JP" dirty="0"/>
          </a:p>
          <a:p>
            <a:r>
              <a:rPr kumimoji="1" lang="ja-JP" altLang="en-US" dirty="0"/>
              <a:t>そして、計算負荷を減らすためにブラシ周辺のみシミュレーションを実行する工夫をしています。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71</a:t>
            </a:fld>
            <a:endParaRPr lang="en-US"/>
          </a:p>
        </p:txBody>
      </p:sp>
    </p:spTree>
    <p:extLst>
      <p:ext uri="{BB962C8B-B14F-4D97-AF65-F5344CB8AC3E}">
        <p14:creationId xmlns:p14="http://schemas.microsoft.com/office/powerpoint/2010/main" val="1557418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こういった油絵を、市販ソフトウェアで再現しようとした場合、どうなるでしょうか？</a:t>
            </a:r>
            <a:endParaRPr kumimoji="1" lang="en-US" altLang="ja-JP" dirty="0"/>
          </a:p>
          <a:p>
            <a:r>
              <a:rPr kumimoji="1" lang="ja-JP" altLang="en-US" dirty="0"/>
              <a:t>絵具の凹凸変化が単調であったり、各ストロークによる絵具の混ざり具合が不十分に感じられます。</a:t>
            </a:r>
            <a:endParaRPr kumimoji="1" lang="en-US" altLang="ja-JP" dirty="0"/>
          </a:p>
          <a:p>
            <a:r>
              <a:rPr kumimoji="1" lang="ja-JP" altLang="en-US" dirty="0"/>
              <a:t>先ほどの実際の油絵の写真と比較していただけると、よりわかりやすいかと思います。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8</a:t>
            </a:fld>
            <a:endParaRPr lang="en-US"/>
          </a:p>
        </p:txBody>
      </p:sp>
    </p:spTree>
    <p:extLst>
      <p:ext uri="{BB962C8B-B14F-4D97-AF65-F5344CB8AC3E}">
        <p14:creationId xmlns:p14="http://schemas.microsoft.com/office/powerpoint/2010/main" val="17875310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それでは次にパーティクルシミュレーションについてお話します。</a:t>
            </a:r>
            <a:endParaRPr kumimoji="1" lang="en-US" altLang="ja-JP" dirty="0"/>
          </a:p>
          <a:p>
            <a:r>
              <a:rPr kumimoji="1" lang="ja-JP" altLang="en-US" dirty="0"/>
              <a:t>こちらはブラシ周辺で利用します。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72</a:t>
            </a:fld>
            <a:endParaRPr lang="en-US"/>
          </a:p>
        </p:txBody>
      </p:sp>
    </p:spTree>
    <p:extLst>
      <p:ext uri="{BB962C8B-B14F-4D97-AF65-F5344CB8AC3E}">
        <p14:creationId xmlns:p14="http://schemas.microsoft.com/office/powerpoint/2010/main" val="31743064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パーティクルにおいては、ポイントが２つあります。</a:t>
            </a:r>
            <a:endParaRPr kumimoji="1" lang="en-US" altLang="ja-JP" dirty="0"/>
          </a:p>
          <a:p>
            <a:r>
              <a:rPr kumimoji="1" lang="en-US" altLang="ja-JP" dirty="0"/>
              <a:t>1</a:t>
            </a:r>
            <a:r>
              <a:rPr kumimoji="1" lang="ja-JP" altLang="en-US" dirty="0" err="1"/>
              <a:t>つは</a:t>
            </a:r>
            <a:r>
              <a:rPr kumimoji="1" lang="ja-JP" altLang="en-US" dirty="0"/>
              <a:t>パーティクルのブラシの毛先への粘着です。</a:t>
            </a:r>
            <a:endParaRPr kumimoji="1" lang="en-US" altLang="ja-JP" dirty="0"/>
          </a:p>
          <a:p>
            <a:r>
              <a:rPr kumimoji="1" lang="ja-JP" altLang="en-US" dirty="0"/>
              <a:t>乾ききっていない絵具の塊をブラシで突っつくと、絵具がブラシの毛先に付くことがあります。</a:t>
            </a:r>
            <a:endParaRPr kumimoji="1" lang="en-US" altLang="ja-JP" dirty="0"/>
          </a:p>
          <a:p>
            <a:r>
              <a:rPr kumimoji="1" lang="ja-JP" altLang="en-US" dirty="0"/>
              <a:t>この現象を再現するためには、パーティクルシミュレーションに一工夫する必要があります。</a:t>
            </a:r>
            <a:endParaRPr kumimoji="1" lang="en-US" altLang="ja-JP" dirty="0"/>
          </a:p>
          <a:p>
            <a:endParaRPr kumimoji="1" lang="en-US" altLang="ja-JP" dirty="0"/>
          </a:p>
          <a:p>
            <a:r>
              <a:rPr kumimoji="1" lang="ja-JP" altLang="en-US" dirty="0"/>
              <a:t>もう一つは、流体の密度が一定になる非圧縮性の実現です。</a:t>
            </a:r>
            <a:endParaRPr kumimoji="1" lang="en-US" altLang="ja-JP" dirty="0"/>
          </a:p>
          <a:p>
            <a:r>
              <a:rPr kumimoji="1" lang="ja-JP" altLang="en-US" dirty="0"/>
              <a:t>速度、加速度ベクトルをもとにパーティクルを動かしているだけでは、非圧縮性が全く保てません。</a:t>
            </a:r>
            <a:endParaRPr kumimoji="1" lang="en-US" altLang="ja-JP" dirty="0"/>
          </a:p>
          <a:p>
            <a:r>
              <a:rPr kumimoji="1" lang="ja-JP" altLang="en-US" dirty="0"/>
              <a:t>そのため、流体らしく動かすことができません。</a:t>
            </a:r>
            <a:endParaRPr kumimoji="1" lang="en-US" altLang="ja-JP" dirty="0"/>
          </a:p>
          <a:p>
            <a:endParaRPr kumimoji="1" lang="en-US" altLang="ja-JP" dirty="0"/>
          </a:p>
          <a:p>
            <a:r>
              <a:rPr kumimoji="1" lang="ja-JP" altLang="en-US" dirty="0"/>
              <a:t>この２つのポイントに沿って、順番に説明していきます。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73</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それではまず、毛先への粘着についてお話します。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74</a:t>
            </a:fld>
            <a:endParaRPr lang="en-US"/>
          </a:p>
        </p:txBody>
      </p:sp>
    </p:spTree>
    <p:extLst>
      <p:ext uri="{BB962C8B-B14F-4D97-AF65-F5344CB8AC3E}">
        <p14:creationId xmlns:p14="http://schemas.microsoft.com/office/powerpoint/2010/main" val="23999588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単純な考え方として、ブラシの毛先からの距離を元に、外力を与える手法が考えられます。</a:t>
            </a:r>
            <a:endParaRPr kumimoji="1" lang="en-US" altLang="ja-JP" dirty="0"/>
          </a:p>
          <a:p>
            <a:r>
              <a:rPr kumimoji="1" lang="ja-JP" altLang="en-US" dirty="0"/>
              <a:t>ですが、これですとタイムステップが大きいと不安定になりがちです。</a:t>
            </a:r>
            <a:endParaRPr kumimoji="1" lang="en-US" altLang="ja-JP" dirty="0"/>
          </a:p>
          <a:p>
            <a:endParaRPr kumimoji="1" lang="en-US" altLang="ja-JP" dirty="0"/>
          </a:p>
          <a:p>
            <a:r>
              <a:rPr kumimoji="1" lang="ja-JP" altLang="en-US" dirty="0"/>
              <a:t>そこで、本論文ではブラシシミュレーションのときと同様に、非慣性座標系を用いた慣性力の制御による手法を利用しています。</a:t>
            </a:r>
            <a:endParaRPr kumimoji="1" lang="en-US" altLang="ja-JP" dirty="0"/>
          </a:p>
          <a:p>
            <a:r>
              <a:rPr kumimoji="1" lang="ja-JP" altLang="en-US" dirty="0"/>
              <a:t>各サンプル点を中心とした座標系を利用しています。</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75</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各サンプル点の座標系について説明します。</a:t>
            </a:r>
            <a:endParaRPr kumimoji="1" lang="en-US" altLang="ja-JP" dirty="0"/>
          </a:p>
          <a:p>
            <a:r>
              <a:rPr kumimoji="1" lang="ja-JP" altLang="en-US" dirty="0"/>
              <a:t>本論文では、同じブラシの毛先上に連なっているサンプル点から、各サンプル点の座標系を計算しています。</a:t>
            </a:r>
            <a:endParaRPr kumimoji="1" lang="en-US" altLang="ja-JP" dirty="0"/>
          </a:p>
          <a:p>
            <a:r>
              <a:rPr kumimoji="1" lang="ja-JP" altLang="en-US" dirty="0"/>
              <a:t>各パーティクルは、これら各サンプル点から距離</a:t>
            </a:r>
            <a:r>
              <a:rPr kumimoji="1" lang="en-US" altLang="ja-JP" dirty="0"/>
              <a:t>D1</a:t>
            </a:r>
            <a:r>
              <a:rPr kumimoji="1" lang="ja-JP" altLang="en-US" dirty="0"/>
              <a:t>以内にあり、且つ一番近い場所にあるサンプル点に追従するようにします。</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76</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慣性力の制御について説明します。</a:t>
            </a:r>
            <a:endParaRPr kumimoji="1" lang="en-US" altLang="ja-JP" dirty="0"/>
          </a:p>
          <a:p>
            <a:r>
              <a:rPr kumimoji="1" lang="ja-JP" altLang="en-US" dirty="0"/>
              <a:t>以前説明したブラシの慣性力の制御と大方一緒です。</a:t>
            </a:r>
            <a:endParaRPr kumimoji="1" lang="en-US" altLang="ja-JP" dirty="0"/>
          </a:p>
          <a:p>
            <a:r>
              <a:rPr kumimoji="1" lang="ja-JP" altLang="en-US" dirty="0"/>
              <a:t>座標系が、ブラシ本体から各サンプル点に変わっただけです。</a:t>
            </a:r>
            <a:endParaRPr kumimoji="1" lang="en-US" altLang="ja-JP" dirty="0"/>
          </a:p>
          <a:p>
            <a:r>
              <a:rPr kumimoji="1" lang="ja-JP" altLang="en-US" dirty="0"/>
              <a:t>パラメータ</a:t>
            </a:r>
            <a:r>
              <a:rPr kumimoji="1" lang="en-US" altLang="ja-JP" dirty="0" err="1"/>
              <a:t>βl</a:t>
            </a:r>
            <a:r>
              <a:rPr kumimoji="1" lang="ja-JP" altLang="en-US" dirty="0"/>
              <a:t>を</a:t>
            </a:r>
            <a:r>
              <a:rPr kumimoji="1" lang="en-US" altLang="ja-JP" dirty="0"/>
              <a:t>0</a:t>
            </a:r>
            <a:r>
              <a:rPr kumimoji="1" lang="ja-JP" altLang="en-US" dirty="0"/>
              <a:t>から</a:t>
            </a:r>
            <a:r>
              <a:rPr kumimoji="1" lang="en-US" altLang="ja-JP" dirty="0"/>
              <a:t>0.2</a:t>
            </a:r>
            <a:r>
              <a:rPr kumimoji="1" lang="ja-JP" altLang="en-US" dirty="0"/>
              <a:t>の値にすることによって、慣性力を弱め、サンプル点に追従するようにします。</a:t>
            </a:r>
            <a:endParaRPr kumimoji="1" lang="en-US" altLang="ja-JP" dirty="0"/>
          </a:p>
          <a:p>
            <a:r>
              <a:rPr kumimoji="1" lang="ja-JP" altLang="en-US" dirty="0"/>
              <a:t>例えば、</a:t>
            </a:r>
            <a:r>
              <a:rPr kumimoji="1" lang="en-US" altLang="ja-JP" dirty="0"/>
              <a:t>βl</a:t>
            </a:r>
            <a:r>
              <a:rPr kumimoji="1" lang="ja-JP" altLang="en-US" dirty="0"/>
              <a:t>を</a:t>
            </a:r>
            <a:r>
              <a:rPr kumimoji="1" lang="en-US" altLang="ja-JP" dirty="0"/>
              <a:t>0</a:t>
            </a:r>
            <a:r>
              <a:rPr kumimoji="1" lang="ja-JP" altLang="en-US" dirty="0"/>
              <a:t>にすると、原点であるサンプル点にパーティクルが完全に追従することになります。</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77</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実際のパーティクルの位置の計算はもう少し工夫しています。</a:t>
            </a:r>
            <a:endParaRPr kumimoji="1" lang="en-US" altLang="ja-JP" dirty="0"/>
          </a:p>
          <a:p>
            <a:r>
              <a:rPr kumimoji="1" lang="ja-JP" altLang="en-US" dirty="0"/>
              <a:t>毛先から離れ場合は、毛先に追従しないのが望ましいです。</a:t>
            </a:r>
            <a:endParaRPr kumimoji="1" lang="en-US" altLang="ja-JP" dirty="0"/>
          </a:p>
          <a:p>
            <a:r>
              <a:rPr kumimoji="1" lang="ja-JP" altLang="en-US" dirty="0"/>
              <a:t>そこで、パーティクルが元から持っている速度ベクトルと、先ほど計算した慣性力を調整した速度ベクトルを、</a:t>
            </a:r>
            <a:endParaRPr kumimoji="1" lang="en-US" altLang="ja-JP" dirty="0"/>
          </a:p>
          <a:p>
            <a:r>
              <a:rPr kumimoji="1" lang="ja-JP" altLang="en-US" dirty="0"/>
              <a:t>サンプル点からの距離に応じて線形補間を行い、合成しています。</a:t>
            </a:r>
            <a:endParaRPr kumimoji="1" lang="en-US" altLang="ja-JP" dirty="0"/>
          </a:p>
          <a:p>
            <a:r>
              <a:rPr kumimoji="1" lang="ja-JP" altLang="en-US" dirty="0"/>
              <a:t>これにっより毛先の影響を調整しています。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78</a:t>
            </a:fld>
            <a:endParaRPr lang="en-US"/>
          </a:p>
        </p:txBody>
      </p:sp>
    </p:spTree>
    <p:extLst>
      <p:ext uri="{BB962C8B-B14F-4D97-AF65-F5344CB8AC3E}">
        <p14:creationId xmlns:p14="http://schemas.microsoft.com/office/powerpoint/2010/main" val="14903561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それでは、次に非圧縮性についてお話します。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79</a:t>
            </a:fld>
            <a:endParaRPr lang="en-US"/>
          </a:p>
        </p:txBody>
      </p:sp>
    </p:spTree>
    <p:extLst>
      <p:ext uri="{BB962C8B-B14F-4D97-AF65-F5344CB8AC3E}">
        <p14:creationId xmlns:p14="http://schemas.microsoft.com/office/powerpoint/2010/main" val="39672918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そのままパーティクルを移動させると、自由に移動し、</a:t>
            </a:r>
            <a:endParaRPr kumimoji="1" lang="en-US" altLang="ja-JP" dirty="0"/>
          </a:p>
          <a:p>
            <a:r>
              <a:rPr kumimoji="1" lang="ja-JP" altLang="en-US" dirty="0"/>
              <a:t>密度が自由に変化してしまいます。</a:t>
            </a:r>
            <a:endParaRPr kumimoji="1" lang="en-US" altLang="ja-JP" dirty="0"/>
          </a:p>
          <a:p>
            <a:r>
              <a:rPr kumimoji="1" lang="ja-JP" altLang="en-US" dirty="0"/>
              <a:t>ですので、あまり絵具の流体</a:t>
            </a:r>
            <a:r>
              <a:rPr kumimoji="1" lang="ja-JP" altLang="en-US" dirty="0" err="1"/>
              <a:t>ぽく</a:t>
            </a:r>
            <a:r>
              <a:rPr kumimoji="1" lang="ja-JP" altLang="en-US" dirty="0"/>
              <a:t>見えません。</a:t>
            </a:r>
            <a:endParaRPr kumimoji="1" lang="en-US" altLang="ja-JP" dirty="0"/>
          </a:p>
          <a:p>
            <a:endParaRPr kumimoji="1" lang="en-US" altLang="ja-JP" dirty="0"/>
          </a:p>
          <a:p>
            <a:r>
              <a:rPr kumimoji="1" lang="ja-JP" altLang="en-US" dirty="0"/>
              <a:t>密度を一定に保つにはどうすればよいでしょうか？</a:t>
            </a:r>
            <a:endParaRPr kumimoji="1" lang="en-US" altLang="ja-JP" dirty="0"/>
          </a:p>
          <a:p>
            <a:r>
              <a:rPr kumimoji="1" lang="ja-JP" altLang="en-US" dirty="0"/>
              <a:t>簡単に思いつくのは、速度ベクトルを変化させることが上げられます。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80</a:t>
            </a:fld>
            <a:endParaRPr lang="en-US"/>
          </a:p>
        </p:txBody>
      </p:sp>
    </p:spTree>
    <p:extLst>
      <p:ext uri="{BB962C8B-B14F-4D97-AF65-F5344CB8AC3E}">
        <p14:creationId xmlns:p14="http://schemas.microsoft.com/office/powerpoint/2010/main" val="19677289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そこで、グリッドシミュレーションの圧力で、非圧縮条件を満たすようにした速度場</a:t>
            </a:r>
            <a:r>
              <a:rPr kumimoji="1" lang="en-US" altLang="ja-JP" dirty="0"/>
              <a:t>ut+1</a:t>
            </a:r>
            <a:r>
              <a:rPr kumimoji="1" lang="ja-JP" altLang="en-US" dirty="0"/>
              <a:t>を計算していました。</a:t>
            </a:r>
            <a:endParaRPr kumimoji="1" lang="en-US" altLang="ja-JP" dirty="0"/>
          </a:p>
          <a:p>
            <a:r>
              <a:rPr kumimoji="1" lang="ja-JP" altLang="en-US" dirty="0"/>
              <a:t>この速度場を利用して、パーティクルの速度ベクトルを補間することにします。</a:t>
            </a:r>
            <a:endParaRPr kumimoji="1" lang="en-US" altLang="ja-JP" dirty="0"/>
          </a:p>
          <a:p>
            <a:r>
              <a:rPr kumimoji="1" lang="ja-JP" altLang="en-US" dirty="0"/>
              <a:t>これは</a:t>
            </a:r>
            <a:r>
              <a:rPr kumimoji="1" lang="en-US" altLang="ja-JP" dirty="0"/>
              <a:t>FLIP/PIC</a:t>
            </a:r>
            <a:r>
              <a:rPr kumimoji="1" lang="ja-JP" altLang="en-US" dirty="0"/>
              <a:t>とよばれる手法です。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81</a:t>
            </a:fld>
            <a:endParaRPr lang="en-US"/>
          </a:p>
        </p:txBody>
      </p:sp>
    </p:spTree>
    <p:extLst>
      <p:ext uri="{BB962C8B-B14F-4D97-AF65-F5344CB8AC3E}">
        <p14:creationId xmlns:p14="http://schemas.microsoft.com/office/powerpoint/2010/main" val="391756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油絵のペイントシミュレータを開発する場合、考慮しなければいけないことがあります。</a:t>
            </a:r>
            <a:endParaRPr kumimoji="1" lang="en-US" altLang="ja-JP" dirty="0"/>
          </a:p>
          <a:p>
            <a:r>
              <a:rPr kumimoji="1" lang="ja-JP" altLang="en-US" dirty="0"/>
              <a:t>ブラシ、絵具、キャンバスの３つが複雑な相互作用を再現することで、ペイントシミュレータが成り立ちます。</a:t>
            </a:r>
            <a:endParaRPr kumimoji="1" lang="en-US" altLang="ja-JP" dirty="0"/>
          </a:p>
          <a:p>
            <a:r>
              <a:rPr kumimoji="1" lang="ja-JP" altLang="en-US" dirty="0"/>
              <a:t>しかし、リアルタイムに処理をしなければいけませんので、少なからず２つ制限があります。</a:t>
            </a:r>
            <a:endParaRPr kumimoji="1" lang="en-US" altLang="ja-JP" dirty="0"/>
          </a:p>
          <a:p>
            <a:r>
              <a:rPr kumimoji="1" lang="ja-JP" altLang="en-US" dirty="0"/>
              <a:t>１つはシミュレーションのタイムステップが大きくなることです。タイムステップが大きいと、シミュレーションが不安定になりがちです</a:t>
            </a:r>
            <a:r>
              <a:rPr kumimoji="1" lang="ja-JP" altLang="en-US" dirty="0" err="1"/>
              <a:t>。。</a:t>
            </a:r>
            <a:endParaRPr kumimoji="1" lang="en-US" altLang="ja-JP" dirty="0"/>
          </a:p>
          <a:p>
            <a:r>
              <a:rPr kumimoji="1" lang="ja-JP" altLang="en-US" dirty="0"/>
              <a:t>２つ目は、計算資源が限られていることです。潤沢に計算資源が使えませんので、必ずしも正確な計算ができるわけではありません。</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9</a:t>
            </a:fld>
            <a:endParaRPr lang="en-US"/>
          </a:p>
        </p:txBody>
      </p:sp>
    </p:spTree>
    <p:extLst>
      <p:ext uri="{BB962C8B-B14F-4D97-AF65-F5344CB8AC3E}">
        <p14:creationId xmlns:p14="http://schemas.microsoft.com/office/powerpoint/2010/main" val="19604263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実際の計算はこのようになっています。</a:t>
            </a:r>
            <a:endParaRPr kumimoji="1" lang="en-US" altLang="ja-JP" dirty="0"/>
          </a:p>
          <a:p>
            <a:r>
              <a:rPr kumimoji="1" lang="ja-JP" altLang="en-US" dirty="0"/>
              <a:t>圧力を計算する前に、移流計算後の速度場に対して、</a:t>
            </a:r>
            <a:endParaRPr kumimoji="1" lang="en-US" altLang="ja-JP" dirty="0"/>
          </a:p>
          <a:p>
            <a:r>
              <a:rPr kumimoji="1" lang="ja-JP" altLang="en-US" dirty="0"/>
              <a:t>パーティクルの速度ベクトルをラスタライズしておきます。</a:t>
            </a:r>
            <a:endParaRPr kumimoji="1" lang="en-US" altLang="ja-JP" dirty="0"/>
          </a:p>
          <a:p>
            <a:r>
              <a:rPr kumimoji="1" lang="ja-JP" altLang="en-US" dirty="0"/>
              <a:t>これは単純な線形補間で行います。</a:t>
            </a:r>
            <a:endParaRPr kumimoji="1" lang="en-US" altLang="ja-JP" dirty="0"/>
          </a:p>
          <a:p>
            <a:r>
              <a:rPr kumimoji="1" lang="ja-JP" altLang="en-US" dirty="0"/>
              <a:t>そして、圧力計さんを行って非圧縮条件を満たすようにし、この速度場</a:t>
            </a:r>
            <a:r>
              <a:rPr kumimoji="1" lang="en-US" altLang="ja-JP" dirty="0"/>
              <a:t>ut+1</a:t>
            </a:r>
            <a:r>
              <a:rPr kumimoji="1" lang="ja-JP" altLang="en-US" dirty="0"/>
              <a:t>を用いてパーティクルの速度ベクトルを補間します。</a:t>
            </a:r>
            <a:endParaRPr kumimoji="1" lang="en-US" altLang="ja-JP" dirty="0"/>
          </a:p>
          <a:p>
            <a:r>
              <a:rPr kumimoji="1" lang="ja-JP" altLang="en-US" dirty="0"/>
              <a:t>このようにして、パーティクルシミュレーションも非圧縮条件を満たすようにします。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82</a:t>
            </a:fld>
            <a:endParaRPr lang="en-US"/>
          </a:p>
        </p:txBody>
      </p:sp>
    </p:spTree>
    <p:extLst>
      <p:ext uri="{BB962C8B-B14F-4D97-AF65-F5344CB8AC3E}">
        <p14:creationId xmlns:p14="http://schemas.microsoft.com/office/powerpoint/2010/main" val="24262084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パーティクルシミュレーションに関してまとめます。</a:t>
            </a:r>
            <a:endParaRPr kumimoji="1" lang="en-US" altLang="ja-JP" dirty="0"/>
          </a:p>
          <a:p>
            <a:r>
              <a:rPr kumimoji="1" lang="ja-JP" altLang="en-US" dirty="0"/>
              <a:t>パーティクルの毛先への粘着は、サンプル点の非慣性座標系での、慣性力の調整で実現しています。</a:t>
            </a:r>
            <a:endParaRPr kumimoji="1" lang="en-US" altLang="ja-JP" dirty="0"/>
          </a:p>
          <a:p>
            <a:r>
              <a:rPr kumimoji="1" lang="ja-JP" altLang="en-US" dirty="0"/>
              <a:t>また、パーティクルを流体らしくみせるための非圧縮性を保つために、</a:t>
            </a:r>
            <a:endParaRPr kumimoji="1" lang="en-US" altLang="ja-JP" dirty="0"/>
          </a:p>
          <a:p>
            <a:r>
              <a:rPr kumimoji="1" lang="ja-JP" altLang="en-US" dirty="0"/>
              <a:t>パーティクルの速度ベクトルを、グリッドシミュレーションの速度場を用いて補間するようにしています。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83</a:t>
            </a:fld>
            <a:endParaRPr lang="en-US"/>
          </a:p>
        </p:txBody>
      </p:sp>
    </p:spTree>
    <p:extLst>
      <p:ext uri="{BB962C8B-B14F-4D97-AF65-F5344CB8AC3E}">
        <p14:creationId xmlns:p14="http://schemas.microsoft.com/office/powerpoint/2010/main" val="37489846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それでは、流体シミュレーションについてお話が済みましたので、</a:t>
            </a:r>
            <a:endParaRPr kumimoji="1" lang="en-US" altLang="ja-JP" dirty="0"/>
          </a:p>
          <a:p>
            <a:r>
              <a:rPr kumimoji="1" lang="ja-JP" altLang="en-US" dirty="0"/>
              <a:t>今度は、ブラシ、パーティクル、グリッド間でどのように流体のやり取りを行うのかご説明します。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84</a:t>
            </a:fld>
            <a:endParaRPr lang="en-US"/>
          </a:p>
        </p:txBody>
      </p:sp>
    </p:spTree>
    <p:extLst>
      <p:ext uri="{BB962C8B-B14F-4D97-AF65-F5344CB8AC3E}">
        <p14:creationId xmlns:p14="http://schemas.microsoft.com/office/powerpoint/2010/main" val="26317778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本論文では、ブラシのサンプル点、パーティクル、グリッドにまたがって流体を扱っています。</a:t>
            </a:r>
            <a:endParaRPr kumimoji="1" lang="en-US" altLang="ja-JP" dirty="0"/>
          </a:p>
          <a:p>
            <a:r>
              <a:rPr kumimoji="1" lang="ja-JP" altLang="en-US" dirty="0"/>
              <a:t>異なる流体を扱っていますので、この間での流体のやり取りは必須になります。</a:t>
            </a:r>
            <a:endParaRPr kumimoji="1" lang="en-US" altLang="ja-JP" dirty="0"/>
          </a:p>
          <a:p>
            <a:r>
              <a:rPr kumimoji="1" lang="ja-JP" altLang="en-US" dirty="0"/>
              <a:t>基本的に、ブラシのサンプル点とパーティクル間、パーティクルとグリッド間、この</a:t>
            </a:r>
            <a:r>
              <a:rPr kumimoji="1" lang="en-US" altLang="ja-JP" dirty="0"/>
              <a:t>2</a:t>
            </a:r>
            <a:r>
              <a:rPr kumimoji="1" lang="ja-JP" altLang="en-US" dirty="0" err="1"/>
              <a:t>つの</a:t>
            </a:r>
            <a:r>
              <a:rPr kumimoji="1" lang="ja-JP" altLang="en-US" dirty="0"/>
              <a:t>リソースの間で流体をやり取りしています。</a:t>
            </a:r>
            <a:endParaRPr kumimoji="1" lang="en-US" altLang="ja-JP" dirty="0"/>
          </a:p>
          <a:p>
            <a:r>
              <a:rPr kumimoji="1" lang="ja-JP" altLang="en-US" dirty="0"/>
              <a:t>それでは、ブラシのサンプル点とパーティクル間、パーティクルとグリッド間の順に流体のやり取りの仕方について説明します。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85</a:t>
            </a:fld>
            <a:endParaRPr lang="en-US"/>
          </a:p>
        </p:txBody>
      </p:sp>
    </p:spTree>
    <p:extLst>
      <p:ext uri="{BB962C8B-B14F-4D97-AF65-F5344CB8AC3E}">
        <p14:creationId xmlns:p14="http://schemas.microsoft.com/office/powerpoint/2010/main" val="37249754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ブラシとパーティクル間の流体のやり取りについて説明します。</a:t>
            </a:r>
            <a:endParaRPr kumimoji="1" lang="en-US" altLang="ja-JP" dirty="0"/>
          </a:p>
          <a:p>
            <a:r>
              <a:rPr kumimoji="1" lang="ja-JP" altLang="en-US" dirty="0"/>
              <a:t>まず、ブラシの毛先が持つ各サンプル点の容量を計算します。</a:t>
            </a:r>
            <a:endParaRPr kumimoji="1" lang="en-US" altLang="ja-JP" dirty="0"/>
          </a:p>
          <a:p>
            <a:r>
              <a:rPr kumimoji="1" lang="ja-JP" altLang="en-US" dirty="0"/>
              <a:t>そして、各サンプル点ごとに現在保持している流体量とこの容量を比較します。</a:t>
            </a:r>
            <a:endParaRPr kumimoji="1" lang="en-US" altLang="ja-JP" dirty="0"/>
          </a:p>
          <a:p>
            <a:r>
              <a:rPr kumimoji="1" lang="ja-JP" altLang="en-US" dirty="0"/>
              <a:t>基本的に、保持している流体量が容量より小さかった場合は、サンプル点の周りにあるパーティクルを吸収します。</a:t>
            </a:r>
            <a:endParaRPr kumimoji="1" lang="en-US" altLang="ja-JP" dirty="0"/>
          </a:p>
          <a:p>
            <a:r>
              <a:rPr kumimoji="1" lang="ja-JP" altLang="en-US" dirty="0"/>
              <a:t>反対に、保持している流体量が容量より大きかった場合は、パーティクルをサンプル点の周りに放出します。</a:t>
            </a:r>
            <a:endParaRPr kumimoji="1" lang="en-US" altLang="ja-JP" dirty="0"/>
          </a:p>
          <a:p>
            <a:r>
              <a:rPr kumimoji="1" lang="ja-JP" altLang="en-US" dirty="0"/>
              <a:t>基本的にこの流れでやり取りを行います。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86</a:t>
            </a:fld>
            <a:endParaRPr lang="en-US"/>
          </a:p>
        </p:txBody>
      </p:sp>
    </p:spTree>
    <p:extLst>
      <p:ext uri="{BB962C8B-B14F-4D97-AF65-F5344CB8AC3E}">
        <p14:creationId xmlns:p14="http://schemas.microsoft.com/office/powerpoint/2010/main" val="41905827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ブラシの状態によって、サンプル点の容量を計算し、パーティクルの吸収と放出を制御しています。</a:t>
            </a:r>
            <a:endParaRPr kumimoji="1" lang="en-US" altLang="ja-JP" dirty="0"/>
          </a:p>
          <a:p>
            <a:r>
              <a:rPr kumimoji="1" lang="ja-JP" altLang="en-US" dirty="0"/>
              <a:t>論文では、ブラシシミュレーションで計算した密度フィールドや固体表面からの距離を利用して、サンプル点の容量を計算しています。</a:t>
            </a:r>
            <a:endParaRPr kumimoji="1" lang="en-US" altLang="ja-JP" dirty="0"/>
          </a:p>
          <a:p>
            <a:r>
              <a:rPr kumimoji="1" lang="ja-JP" altLang="en-US" dirty="0"/>
              <a:t>例えば、固体表面に近いサンプル点の容量を減らすことで、パーティクルを放出させます。</a:t>
            </a:r>
            <a:endParaRPr kumimoji="1" lang="en-US" altLang="ja-JP" dirty="0"/>
          </a:p>
          <a:p>
            <a:r>
              <a:rPr kumimoji="1" lang="ja-JP" altLang="en-US" dirty="0"/>
              <a:t>このようにして、固体表面に近いブラシから絵具がにじみ出るようにしています。</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87</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次に、パーティクルとグリッドの流体の変換についてご説明します。</a:t>
            </a:r>
            <a:endParaRPr kumimoji="1" lang="en-US" altLang="ja-JP" dirty="0"/>
          </a:p>
          <a:p>
            <a:r>
              <a:rPr kumimoji="1" lang="ja-JP" altLang="en-US" dirty="0"/>
              <a:t>パーティクルかグリッドのどちらで流体を表現するかは、基本的にブラシの毛先からの距離によって決まります。</a:t>
            </a:r>
            <a:endParaRPr kumimoji="1" lang="en-US" altLang="ja-JP" dirty="0"/>
          </a:p>
          <a:p>
            <a:r>
              <a:rPr kumimoji="1" lang="ja-JP" altLang="en-US" dirty="0"/>
              <a:t>パラメータ</a:t>
            </a:r>
            <a:r>
              <a:rPr kumimoji="1" lang="en-US" altLang="ja-JP" dirty="0"/>
              <a:t>D0</a:t>
            </a:r>
            <a:r>
              <a:rPr kumimoji="1" lang="ja-JP" altLang="en-US" dirty="0"/>
              <a:t>により、ブラシのサンプル点から</a:t>
            </a:r>
            <a:r>
              <a:rPr kumimoji="1" lang="en-US" altLang="ja-JP" dirty="0"/>
              <a:t>D0</a:t>
            </a:r>
            <a:r>
              <a:rPr kumimoji="1" lang="ja-JP" altLang="en-US" dirty="0"/>
              <a:t>以上離れた領域はグリッドで、</a:t>
            </a:r>
            <a:r>
              <a:rPr kumimoji="1" lang="en-US" altLang="ja-JP" dirty="0"/>
              <a:t>D0</a:t>
            </a:r>
            <a:r>
              <a:rPr kumimoji="1" lang="ja-JP" altLang="en-US" dirty="0"/>
              <a:t>未満の領域はパーティクルで表現するようにします。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88</a:t>
            </a:fld>
            <a:endParaRPr lang="en-US"/>
          </a:p>
        </p:txBody>
      </p:sp>
    </p:spTree>
    <p:extLst>
      <p:ext uri="{BB962C8B-B14F-4D97-AF65-F5344CB8AC3E}">
        <p14:creationId xmlns:p14="http://schemas.microsoft.com/office/powerpoint/2010/main" val="30610876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流体のやり取りについてまとめます。</a:t>
            </a:r>
            <a:endParaRPr kumimoji="1" lang="en-US" altLang="ja-JP" dirty="0"/>
          </a:p>
          <a:p>
            <a:r>
              <a:rPr kumimoji="1" lang="ja-JP" altLang="en-US" dirty="0"/>
              <a:t>基本的に、ブラシのサンプル点とパーティクル間、パーティクルとグリッド間、この</a:t>
            </a:r>
            <a:r>
              <a:rPr kumimoji="1" lang="en-US" altLang="ja-JP" dirty="0"/>
              <a:t>2</a:t>
            </a:r>
            <a:r>
              <a:rPr kumimoji="1" lang="ja-JP" altLang="en-US" dirty="0" err="1"/>
              <a:t>つの</a:t>
            </a:r>
            <a:r>
              <a:rPr kumimoji="1" lang="ja-JP" altLang="en-US" dirty="0"/>
              <a:t>リソースの間で流体をやり取りしています。</a:t>
            </a:r>
            <a:endParaRPr kumimoji="1" lang="en-US" altLang="ja-JP" dirty="0"/>
          </a:p>
          <a:p>
            <a:r>
              <a:rPr kumimoji="1" lang="ja-JP" altLang="en-US" dirty="0"/>
              <a:t>サンプル点とパーティクル間では、サンプル点の容量をブラシの状態で変化させて、パーティクルの放出と吸収を行っています。</a:t>
            </a:r>
            <a:endParaRPr kumimoji="1" lang="en-US" altLang="ja-JP" dirty="0"/>
          </a:p>
          <a:p>
            <a:r>
              <a:rPr kumimoji="1" lang="ja-JP" altLang="en-US" dirty="0"/>
              <a:t>パーティクルとグリッド間では、ブラシのサンプル点からの距離で変換を行っています。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89</a:t>
            </a:fld>
            <a:endParaRPr lang="en-US"/>
          </a:p>
        </p:txBody>
      </p:sp>
    </p:spTree>
    <p:extLst>
      <p:ext uri="{BB962C8B-B14F-4D97-AF65-F5344CB8AC3E}">
        <p14:creationId xmlns:p14="http://schemas.microsoft.com/office/powerpoint/2010/main" val="31266248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長くなりましたが、紹介論文の解説が終わりました。</a:t>
            </a:r>
            <a:endParaRPr kumimoji="1" lang="en-US" altLang="ja-JP" dirty="0"/>
          </a:p>
          <a:p>
            <a:r>
              <a:rPr kumimoji="1" lang="ja-JP" altLang="en-US" dirty="0"/>
              <a:t>次に論文で紹介されている実際の描画結果についてご紹介します。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90</a:t>
            </a:fld>
            <a:endParaRPr lang="en-US"/>
          </a:p>
        </p:txBody>
      </p:sp>
    </p:spTree>
    <p:extLst>
      <p:ext uri="{BB962C8B-B14F-4D97-AF65-F5344CB8AC3E}">
        <p14:creationId xmlns:p14="http://schemas.microsoft.com/office/powerpoint/2010/main" val="1234951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論文中ではこのようなハードウェアを用いて、シミュレーションを行っていたそうです。</a:t>
            </a:r>
            <a:endParaRPr kumimoji="1" lang="en-US" altLang="ja-JP" dirty="0"/>
          </a:p>
          <a:p>
            <a:r>
              <a:rPr kumimoji="1" lang="ja-JP" altLang="en-US" dirty="0"/>
              <a:t>基本的に最新のハイエンドなハードウェアが必要になります。</a:t>
            </a:r>
            <a:endParaRPr kumimoji="1" lang="en-US" altLang="ja-JP" dirty="0"/>
          </a:p>
          <a:p>
            <a:endParaRPr kumimoji="1" lang="en-US" altLang="ja-JP" dirty="0"/>
          </a:p>
          <a:p>
            <a:r>
              <a:rPr kumimoji="1" lang="ja-JP" altLang="en-US" dirty="0"/>
              <a:t>また、処理のほぼすべてを</a:t>
            </a:r>
            <a:r>
              <a:rPr kumimoji="1" lang="en-US" altLang="ja-JP" dirty="0"/>
              <a:t>CUDA</a:t>
            </a:r>
            <a:r>
              <a:rPr kumimoji="1" lang="ja-JP" altLang="en-US" dirty="0"/>
              <a:t>で実装しています。</a:t>
            </a:r>
            <a:endParaRPr kumimoji="1" lang="en-US" altLang="ja-JP" dirty="0"/>
          </a:p>
          <a:p>
            <a:r>
              <a:rPr kumimoji="1" lang="ja-JP" altLang="en-US" dirty="0"/>
              <a:t>シミュレーションやレンダリングはほとんど</a:t>
            </a:r>
            <a:r>
              <a:rPr kumimoji="1" lang="en-US" altLang="ja-JP" dirty="0"/>
              <a:t>GPU</a:t>
            </a:r>
            <a:r>
              <a:rPr kumimoji="1" lang="ja-JP" altLang="en-US" dirty="0"/>
              <a:t>上で行っています。</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91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油絵のペイントシミュレータの定義や制約についてお話いたしました。</a:t>
            </a:r>
            <a:endParaRPr kumimoji="1" lang="en-US" altLang="ja-JP" dirty="0"/>
          </a:p>
          <a:p>
            <a:r>
              <a:rPr kumimoji="1" lang="ja-JP" altLang="en-US" dirty="0"/>
              <a:t>次に、ペイントシミュレータの関する研究の紹介をします。</a:t>
            </a:r>
            <a:endParaRPr kumimoji="1" lang="en-US" altLang="ja-JP" dirty="0"/>
          </a:p>
          <a:p>
            <a:r>
              <a:rPr kumimoji="1" lang="ja-JP" altLang="en-US" dirty="0"/>
              <a:t>ある程度トピックごとにまとめてご紹介します。</a:t>
            </a:r>
            <a:endParaRPr kumimoji="1" lang="en-US" altLang="ja-JP"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10</a:t>
            </a:fld>
            <a:endParaRPr lang="en-US"/>
          </a:p>
        </p:txBody>
      </p:sp>
    </p:spTree>
    <p:extLst>
      <p:ext uri="{BB962C8B-B14F-4D97-AF65-F5344CB8AC3E}">
        <p14:creationId xmlns:p14="http://schemas.microsoft.com/office/powerpoint/2010/main" val="22723215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92</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デモの紹介も終わりました。</a:t>
            </a:r>
            <a:endParaRPr kumimoji="1" lang="en-US" altLang="ja-JP" dirty="0"/>
          </a:p>
          <a:p>
            <a:r>
              <a:rPr kumimoji="1" lang="ja-JP" altLang="en-US" dirty="0"/>
              <a:t>最後に発表をまとめます。</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94</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95</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それでは、流体シミュレーションについてお話が済みましたので、</a:t>
            </a:r>
            <a:endParaRPr kumimoji="1" lang="en-US" altLang="ja-JP" dirty="0"/>
          </a:p>
          <a:p>
            <a:r>
              <a:rPr kumimoji="1" lang="ja-JP" altLang="en-US" dirty="0"/>
              <a:t>今度は、ブラシ、パーティクル、グリッド間でどのように流体のやり取りを行うのかご説明します。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102</a:t>
            </a:fld>
            <a:endParaRPr lang="en-US"/>
          </a:p>
        </p:txBody>
      </p:sp>
    </p:spTree>
    <p:extLst>
      <p:ext uri="{BB962C8B-B14F-4D97-AF65-F5344CB8AC3E}">
        <p14:creationId xmlns:p14="http://schemas.microsoft.com/office/powerpoint/2010/main" val="17813253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それでは、流体シミュレーションについてお話が済みましたので、</a:t>
            </a:r>
            <a:endParaRPr kumimoji="1" lang="en-US" altLang="ja-JP" dirty="0"/>
          </a:p>
          <a:p>
            <a:r>
              <a:rPr kumimoji="1" lang="ja-JP" altLang="en-US" dirty="0"/>
              <a:t>今度は、ブラシ、パーティクル、グリッド間でどのように流体のやり取りを行うのかご説明します。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103</a:t>
            </a:fld>
            <a:endParaRPr lang="en-US"/>
          </a:p>
        </p:txBody>
      </p:sp>
    </p:spTree>
    <p:extLst>
      <p:ext uri="{BB962C8B-B14F-4D97-AF65-F5344CB8AC3E}">
        <p14:creationId xmlns:p14="http://schemas.microsoft.com/office/powerpoint/2010/main" val="17813253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パーティクルと流体のやり取りを行うサンプル点ですが、制御している頂点だけではレンダリングには足りません。</a:t>
            </a:r>
            <a:endParaRPr kumimoji="1" lang="en-US" altLang="ja-JP" dirty="0"/>
          </a:p>
          <a:p>
            <a:r>
              <a:rPr kumimoji="1" lang="ja-JP" altLang="en-US" dirty="0"/>
              <a:t>そこで、各頂点間で</a:t>
            </a:r>
            <a:r>
              <a:rPr kumimoji="1" lang="en-US" altLang="ja-JP" dirty="0"/>
              <a:t>cubic </a:t>
            </a:r>
            <a:r>
              <a:rPr kumimoji="1" lang="en-US" altLang="ja-JP" dirty="0" err="1"/>
              <a:t>hermite</a:t>
            </a:r>
            <a:r>
              <a:rPr kumimoji="1" lang="en-US" altLang="ja-JP" dirty="0"/>
              <a:t> spline curve</a:t>
            </a:r>
            <a:r>
              <a:rPr kumimoji="1" lang="ja-JP" altLang="en-US" dirty="0"/>
              <a:t>でサンプル点の補間を行います。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104</a:t>
            </a:fld>
            <a:endParaRPr lang="en-US"/>
          </a:p>
        </p:txBody>
      </p:sp>
    </p:spTree>
    <p:extLst>
      <p:ext uri="{BB962C8B-B14F-4D97-AF65-F5344CB8AC3E}">
        <p14:creationId xmlns:p14="http://schemas.microsoft.com/office/powerpoint/2010/main" val="31677244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それでは、流体シミュレーションについてお話が済みましたので、</a:t>
            </a:r>
            <a:endParaRPr kumimoji="1" lang="en-US" altLang="ja-JP" dirty="0"/>
          </a:p>
          <a:p>
            <a:r>
              <a:rPr kumimoji="1" lang="ja-JP" altLang="en-US" dirty="0"/>
              <a:t>今度は、ブラシ、パーティクル、グリッド間でどのように流体のやり取りを行うのかご説明します。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105</a:t>
            </a:fld>
            <a:endParaRPr lang="en-US"/>
          </a:p>
        </p:txBody>
      </p:sp>
    </p:spTree>
    <p:extLst>
      <p:ext uri="{BB962C8B-B14F-4D97-AF65-F5344CB8AC3E}">
        <p14:creationId xmlns:p14="http://schemas.microsoft.com/office/powerpoint/2010/main" val="17813253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それでは、流体シミュレーションについてお話が済みましたので、</a:t>
            </a:r>
            <a:endParaRPr kumimoji="1" lang="en-US" altLang="ja-JP" dirty="0"/>
          </a:p>
          <a:p>
            <a:r>
              <a:rPr kumimoji="1" lang="ja-JP" altLang="en-US" dirty="0"/>
              <a:t>今度は、ブラシ、パーティクル、グリッド間でどのように流体のやり取りを行うのかご説明します。</a:t>
            </a:r>
            <a:endParaRPr kumimoji="1" lang="en-US" altLang="ja-JP" dirty="0"/>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106</a:t>
            </a:fld>
            <a:endParaRPr lang="en-US"/>
          </a:p>
        </p:txBody>
      </p:sp>
    </p:spTree>
    <p:extLst>
      <p:ext uri="{BB962C8B-B14F-4D97-AF65-F5344CB8AC3E}">
        <p14:creationId xmlns:p14="http://schemas.microsoft.com/office/powerpoint/2010/main" val="21006827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今までの説明では、わかりや</a:t>
            </a:r>
            <a:r>
              <a:rPr kumimoji="1" lang="ja-JP" altLang="en-US" dirty="0" err="1"/>
              <a:t>さの</a:t>
            </a:r>
            <a:r>
              <a:rPr kumimoji="1" lang="ja-JP" altLang="en-US" dirty="0"/>
              <a:t>ために、各グリッドセルの中心で速度ベクトルを計算するように説明していました。</a:t>
            </a:r>
            <a:endParaRPr kumimoji="1" lang="en-US" altLang="ja-JP" dirty="0"/>
          </a:p>
          <a:p>
            <a:r>
              <a:rPr kumimoji="1" lang="ja-JP" altLang="en-US" dirty="0"/>
              <a:t>ですが、実際は少し違った手法を用いています。</a:t>
            </a:r>
            <a:endParaRPr kumimoji="1" lang="en-US" altLang="ja-JP" dirty="0"/>
          </a:p>
          <a:p>
            <a:r>
              <a:rPr kumimoji="1" lang="ja-JP" altLang="en-US" dirty="0"/>
              <a:t>速度場には、スタッガード格子と呼ばれる格子を利用しています。</a:t>
            </a:r>
            <a:endParaRPr kumimoji="1" lang="en-US" altLang="ja-JP" dirty="0"/>
          </a:p>
          <a:p>
            <a:r>
              <a:rPr kumimoji="1" lang="ja-JP" altLang="en-US" dirty="0"/>
              <a:t>各グリッドセルの境界が１次元の速度を持ち、各境界面の中心の速度を管理しています。</a:t>
            </a:r>
            <a:endParaRPr kumimoji="1" lang="en-US" altLang="ja-JP" dirty="0"/>
          </a:p>
          <a:p>
            <a:r>
              <a:rPr kumimoji="1" lang="ja-JP" altLang="en-US" dirty="0"/>
              <a:t>これには誤差を抑える効果あり、本手法でも利用しています。</a:t>
            </a:r>
          </a:p>
        </p:txBody>
      </p:sp>
      <p:sp>
        <p:nvSpPr>
          <p:cNvPr id="4" name="スライド番号プレースホルダ 3"/>
          <p:cNvSpPr>
            <a:spLocks noGrp="1"/>
          </p:cNvSpPr>
          <p:nvPr>
            <p:ph type="sldNum" sz="quarter" idx="10"/>
          </p:nvPr>
        </p:nvSpPr>
        <p:spPr/>
        <p:txBody>
          <a:bodyPr/>
          <a:lstStyle/>
          <a:p>
            <a:fld id="{87DEE212-02DF-3E4B-8185-8004C1BE046D}" type="slidenum">
              <a:rPr lang="en-US" smtClean="0"/>
              <a:pPr/>
              <a:t>107</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各グリッドセルは、レンダリングを行うためのリソースを保持しています。</a:t>
            </a:r>
            <a:endParaRPr kumimoji="1" lang="en-US" altLang="ja-JP" dirty="0"/>
          </a:p>
          <a:p>
            <a:r>
              <a:rPr kumimoji="1" lang="ja-JP" altLang="en-US" dirty="0"/>
              <a:t>これらはスカラー値とベクトルで表現されています。</a:t>
            </a:r>
            <a:endParaRPr kumimoji="1" lang="en-US" altLang="ja-JP" dirty="0"/>
          </a:p>
          <a:p>
            <a:r>
              <a:rPr kumimoji="1" lang="ja-JP" altLang="en-US" dirty="0"/>
              <a:t>スカラー値としては、密度、乾燥度、オイル密度の</a:t>
            </a:r>
            <a:r>
              <a:rPr kumimoji="1" lang="en-US" altLang="ja-JP" dirty="0"/>
              <a:t>3</a:t>
            </a:r>
            <a:r>
              <a:rPr kumimoji="1" lang="ja-JP" altLang="en-US" dirty="0"/>
              <a:t>つがあります。</a:t>
            </a:r>
            <a:endParaRPr kumimoji="1" lang="en-US" altLang="ja-JP" dirty="0"/>
          </a:p>
          <a:p>
            <a:r>
              <a:rPr kumimoji="1" lang="ja-JP" altLang="en-US" dirty="0"/>
              <a:t>また、ベクトルに関しては色素の色を表す</a:t>
            </a:r>
            <a:r>
              <a:rPr kumimoji="1" lang="en-US" altLang="ja-JP" dirty="0"/>
              <a:t>pigment</a:t>
            </a:r>
            <a:r>
              <a:rPr kumimoji="1" lang="ja-JP" altLang="en-US" dirty="0"/>
              <a:t>があります。</a:t>
            </a:r>
            <a:endParaRPr kumimoji="1" lang="en-US" altLang="ja-JP" dirty="0"/>
          </a:p>
          <a:p>
            <a:r>
              <a:rPr kumimoji="1" lang="ja-JP" altLang="en-US" dirty="0"/>
              <a:t>これらのリソースは速度場で行った移流と同じように、トリリニア変換によって移流されます。</a:t>
            </a:r>
          </a:p>
        </p:txBody>
      </p:sp>
      <p:sp>
        <p:nvSpPr>
          <p:cNvPr id="4" name="スライド番号プレースホルダー 3"/>
          <p:cNvSpPr>
            <a:spLocks noGrp="1"/>
          </p:cNvSpPr>
          <p:nvPr>
            <p:ph type="sldNum" sz="quarter" idx="10"/>
          </p:nvPr>
        </p:nvSpPr>
        <p:spPr/>
        <p:txBody>
          <a:bodyPr/>
          <a:lstStyle/>
          <a:p>
            <a:fld id="{87DEE212-02DF-3E4B-8185-8004C1BE046D}" type="slidenum">
              <a:rPr lang="en-US" smtClean="0"/>
              <a:pPr/>
              <a:t>108</a:t>
            </a:fld>
            <a:endParaRPr lang="en-US"/>
          </a:p>
        </p:txBody>
      </p:sp>
    </p:spTree>
    <p:extLst>
      <p:ext uri="{BB962C8B-B14F-4D97-AF65-F5344CB8AC3E}">
        <p14:creationId xmlns:p14="http://schemas.microsoft.com/office/powerpoint/2010/main" val="3082595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578222" y="1389529"/>
            <a:ext cx="6284258" cy="717177"/>
          </a:xfrm>
          <a:prstGeom prst="rect">
            <a:avLst/>
          </a:prstGeom>
        </p:spPr>
        <p:txBody>
          <a:bodyPr>
            <a:noAutofit/>
          </a:bodyPr>
          <a:lstStyle>
            <a:lvl1pPr algn="l">
              <a:lnSpc>
                <a:spcPct val="120000"/>
              </a:lnSpc>
              <a:defRPr sz="4500" b="0" i="0">
                <a:solidFill>
                  <a:srgbClr val="412283"/>
                </a:solidFill>
                <a:latin typeface="Arial" panose="020B0604020202020204" pitchFamily="34" charset="0"/>
                <a:cs typeface="Arial" panose="020B0604020202020204" pitchFamily="34" charset="0"/>
              </a:defRPr>
            </a:lvl1pPr>
          </a:lstStyle>
          <a:p>
            <a:r>
              <a:rPr lang="ja-JP" altLang="en-US" dirty="0"/>
              <a:t>マスター タイトルの書式設定</a:t>
            </a:r>
            <a:endParaRPr lang="en-US" dirty="0"/>
          </a:p>
        </p:txBody>
      </p:sp>
      <p:sp>
        <p:nvSpPr>
          <p:cNvPr id="12" name="Subtitle 2"/>
          <p:cNvSpPr>
            <a:spLocks noGrp="1"/>
          </p:cNvSpPr>
          <p:nvPr>
            <p:ph type="subTitle" idx="1"/>
          </p:nvPr>
        </p:nvSpPr>
        <p:spPr>
          <a:xfrm>
            <a:off x="572246" y="3899648"/>
            <a:ext cx="6400800" cy="545353"/>
          </a:xfrm>
          <a:prstGeom prst="rect">
            <a:avLst/>
          </a:prstGeom>
        </p:spPr>
        <p:txBody>
          <a:bodyPr>
            <a:normAutofit/>
          </a:bodyPr>
          <a:lstStyle>
            <a:lvl1pPr marL="0" indent="0" algn="l">
              <a:lnSpc>
                <a:spcPct val="120000"/>
              </a:lnSpc>
              <a:buNone/>
              <a:defRPr sz="1500" b="0" i="0" baseline="0">
                <a:solidFill>
                  <a:schemeClr val="accent6">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マスター サブタイトルの書式設定</a:t>
            </a:r>
            <a:endParaRPr lang="en-US" dirty="0"/>
          </a:p>
        </p:txBody>
      </p:sp>
    </p:spTree>
    <p:extLst>
      <p:ext uri="{BB962C8B-B14F-4D97-AF65-F5344CB8AC3E}">
        <p14:creationId xmlns:p14="http://schemas.microsoft.com/office/powerpoint/2010/main" val="214723629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367430087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6" y="759005"/>
            <a:ext cx="3890525" cy="553368"/>
          </a:xfrm>
          <a:prstGeom prst="rect">
            <a:avLst/>
          </a:prstGeom>
        </p:spPr>
        <p:txBody>
          <a:bodyPr anchor="b">
            <a:noAutofit/>
          </a:bodyPr>
          <a:lstStyle>
            <a:lvl1pPr algn="l">
              <a:lnSpc>
                <a:spcPct val="120000"/>
              </a:lnSpc>
              <a:defRPr sz="2100" b="1" baseline="0">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347730" y="771164"/>
            <a:ext cx="4339073" cy="3671061"/>
          </a:xfrm>
          <a:prstGeom prst="rect">
            <a:avLst/>
          </a:prstGeom>
        </p:spPr>
        <p:txBody>
          <a:bodyPr/>
          <a:lstStyle>
            <a:lvl1pPr>
              <a:lnSpc>
                <a:spcPct val="120000"/>
              </a:lnSpc>
              <a:defRPr sz="16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3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a:defRPr sz="1500"/>
            </a:lvl6pPr>
            <a:lvl7pPr>
              <a:defRPr sz="1500"/>
            </a:lvl7pPr>
            <a:lvl8pPr>
              <a:defRPr sz="1500"/>
            </a:lvl8pPr>
            <a:lvl9pPr>
              <a:defRPr sz="15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Text Placeholder 3"/>
          <p:cNvSpPr>
            <a:spLocks noGrp="1"/>
          </p:cNvSpPr>
          <p:nvPr>
            <p:ph type="body" sz="half" idx="2"/>
          </p:nvPr>
        </p:nvSpPr>
        <p:spPr>
          <a:xfrm>
            <a:off x="457206" y="1312374"/>
            <a:ext cx="3890525" cy="3129850"/>
          </a:xfrm>
          <a:prstGeom prst="rect">
            <a:avLst/>
          </a:prstGeom>
        </p:spPr>
        <p:txBody>
          <a:bodyPr>
            <a:normAutofit/>
          </a:bodyPr>
          <a:lstStyle>
            <a:lvl1pPr marL="0" indent="0">
              <a:lnSpc>
                <a:spcPct val="120000"/>
              </a:lnSpc>
              <a:buNone/>
              <a:defRPr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dirty="0"/>
              <a:t>マスター テキストの書式設定</a:t>
            </a:r>
          </a:p>
        </p:txBody>
      </p:sp>
      <p:sp>
        <p:nvSpPr>
          <p:cNvPr id="5" name="Slide Number Placeholder 5"/>
          <p:cNvSpPr>
            <a:spLocks noGrp="1"/>
          </p:cNvSpPr>
          <p:nvPr>
            <p:ph type="sldNum" sz="quarter" idx="10"/>
          </p:nvPr>
        </p:nvSpPr>
        <p:spPr/>
        <p:txBody>
          <a:bodyPr/>
          <a:lstStyle>
            <a:lvl1pPr>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366485973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3448051"/>
            <a:ext cx="5486400" cy="425054"/>
          </a:xfrm>
          <a:prstGeom prst="rect">
            <a:avLst/>
          </a:prstGeom>
        </p:spPr>
        <p:txBody>
          <a:bodyPr anchor="b"/>
          <a:lstStyle>
            <a:lvl1pPr algn="l">
              <a:lnSpc>
                <a:spcPct val="120000"/>
              </a:lnSpc>
              <a:defRPr sz="1500" b="1">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3" name="Picture Placeholder 2"/>
          <p:cNvSpPr>
            <a:spLocks noGrp="1"/>
          </p:cNvSpPr>
          <p:nvPr>
            <p:ph type="pic" idx="1"/>
          </p:nvPr>
        </p:nvSpPr>
        <p:spPr>
          <a:xfrm>
            <a:off x="1792288" y="771162"/>
            <a:ext cx="5486400" cy="2676888"/>
          </a:xfrm>
          <a:prstGeom prst="rect">
            <a:avLst/>
          </a:prstGeom>
        </p:spPr>
        <p:txBody>
          <a:bodyPr rtlCol="0">
            <a:normAutofit/>
          </a:bodyPr>
          <a:lstStyle>
            <a:lvl1pPr marL="0" indent="0">
              <a:buNone/>
              <a:defRPr sz="2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1792288" y="3873106"/>
            <a:ext cx="5486400" cy="603647"/>
          </a:xfrm>
          <a:prstGeom prst="rect">
            <a:avLst/>
          </a:prstGeom>
        </p:spPr>
        <p:txBody>
          <a:bodyPr/>
          <a:lstStyle>
            <a:lvl1pPr marL="0" indent="0">
              <a:lnSpc>
                <a:spcPct val="120000"/>
              </a:lnSpc>
              <a:buNone/>
              <a:defRPr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dirty="0"/>
              <a:t>マスター テキストの書式設定</a:t>
            </a:r>
          </a:p>
        </p:txBody>
      </p:sp>
      <p:sp>
        <p:nvSpPr>
          <p:cNvPr id="5" name="Slide Number Placeholder 5"/>
          <p:cNvSpPr>
            <a:spLocks noGrp="1"/>
          </p:cNvSpPr>
          <p:nvPr>
            <p:ph type="sldNum" sz="quarter" idx="10"/>
          </p:nvPr>
        </p:nvSpPr>
        <p:spPr/>
        <p:txBody>
          <a:bodyPr/>
          <a:lstStyle>
            <a:lvl1pPr>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104902089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457200" y="757069"/>
            <a:ext cx="8229600" cy="857250"/>
          </a:xfrm>
          <a:prstGeom prst="rect">
            <a:avLst/>
          </a:prstGeom>
        </p:spPr>
        <p:txBody>
          <a:bodyPr/>
          <a:lstStyle>
            <a:lvl1pPr algn="l">
              <a:lnSpc>
                <a:spcPct val="120000"/>
              </a:lnSpc>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3" name="Vertical Text Placeholder 2"/>
          <p:cNvSpPr>
            <a:spLocks noGrp="1"/>
          </p:cNvSpPr>
          <p:nvPr>
            <p:ph type="body" orient="vert" idx="1"/>
          </p:nvPr>
        </p:nvSpPr>
        <p:spPr>
          <a:xfrm>
            <a:off x="457200" y="1619822"/>
            <a:ext cx="8229600" cy="2822403"/>
          </a:xfrm>
          <a:prstGeom prst="rect">
            <a:avLst/>
          </a:prstGeom>
        </p:spPr>
        <p:txBody>
          <a:bodyPr vert="eaVert"/>
          <a:lstStyle>
            <a:lvl1pPr>
              <a:lnSpc>
                <a:spcPct val="120000"/>
              </a:lnSpc>
              <a:defRPr>
                <a:solidFill>
                  <a:schemeClr val="tx1"/>
                </a:solidFill>
                <a:latin typeface="Arial"/>
                <a:cs typeface="Arial"/>
              </a:defRPr>
            </a:lvl1pPr>
            <a:lvl2pPr>
              <a:lnSpc>
                <a:spcPct val="120000"/>
              </a:lnSpc>
              <a:defRPr>
                <a:solidFill>
                  <a:schemeClr val="tx1"/>
                </a:solidFill>
                <a:latin typeface="Arial"/>
                <a:cs typeface="Arial"/>
              </a:defRPr>
            </a:lvl2pPr>
            <a:lvl3pPr>
              <a:lnSpc>
                <a:spcPct val="120000"/>
              </a:lnSpc>
              <a:defRPr>
                <a:solidFill>
                  <a:schemeClr val="tx1"/>
                </a:solidFill>
                <a:latin typeface="Arial"/>
                <a:cs typeface="Arial"/>
              </a:defRPr>
            </a:lvl3pPr>
            <a:lvl4pPr>
              <a:lnSpc>
                <a:spcPct val="120000"/>
              </a:lnSpc>
              <a:defRPr>
                <a:solidFill>
                  <a:schemeClr val="tx1"/>
                </a:solidFill>
                <a:latin typeface="Arial"/>
                <a:cs typeface="Arial"/>
              </a:defRPr>
            </a:lvl4pPr>
            <a:lvl5pPr>
              <a:lnSpc>
                <a:spcPct val="120000"/>
              </a:lnSpc>
              <a:defRPr>
                <a:solidFill>
                  <a:schemeClr val="tx1"/>
                </a:solidFill>
                <a:latin typeface="Arial"/>
                <a:cs typeface="Aria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Slide Number Placeholder 5"/>
          <p:cNvSpPr>
            <a:spLocks noGrp="1"/>
          </p:cNvSpPr>
          <p:nvPr>
            <p:ph type="sldNum" sz="quarter" idx="10"/>
          </p:nvPr>
        </p:nvSpPr>
        <p:spPr/>
        <p:txBody>
          <a:bodyPr/>
          <a:lstStyle>
            <a:lvl1pPr>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102091362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21670"/>
            <a:ext cx="2057400" cy="3290888"/>
          </a:xfrm>
          <a:prstGeom prst="rect">
            <a:avLst/>
          </a:prstGeom>
        </p:spPr>
        <p:txBody>
          <a:bodyPr vert="eaVert"/>
          <a:lstStyle>
            <a:lvl1pPr>
              <a:lnSpc>
                <a:spcPct val="120000"/>
              </a:lnSpc>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3" name="Vertical Text Placeholder 2"/>
          <p:cNvSpPr>
            <a:spLocks noGrp="1"/>
          </p:cNvSpPr>
          <p:nvPr>
            <p:ph type="body" orient="vert" idx="1"/>
          </p:nvPr>
        </p:nvSpPr>
        <p:spPr>
          <a:xfrm>
            <a:off x="457200" y="912226"/>
            <a:ext cx="6019800" cy="3290888"/>
          </a:xfrm>
          <a:prstGeom prst="rect">
            <a:avLst/>
          </a:prstGeom>
        </p:spPr>
        <p:txBody>
          <a:bodyPr vert="eaVert"/>
          <a:lstStyle>
            <a:lvl1pPr>
              <a:lnSpc>
                <a:spcPct val="120000"/>
              </a:lnSpc>
              <a:defRPr b="0" cap="none" spc="0">
                <a:ln w="0"/>
                <a:solidFill>
                  <a:schemeClr val="tx1"/>
                </a:solidFill>
                <a:effectLst/>
                <a:latin typeface="Arial"/>
                <a:cs typeface="Arial"/>
              </a:defRPr>
            </a:lvl1pPr>
            <a:lvl2pPr>
              <a:lnSpc>
                <a:spcPct val="120000"/>
              </a:lnSpc>
              <a:defRPr b="0" cap="none" spc="0">
                <a:ln w="0"/>
                <a:solidFill>
                  <a:schemeClr val="tx1"/>
                </a:solidFill>
                <a:effectLst/>
                <a:latin typeface="Arial"/>
                <a:cs typeface="Arial"/>
              </a:defRPr>
            </a:lvl2pPr>
            <a:lvl3pPr>
              <a:lnSpc>
                <a:spcPct val="120000"/>
              </a:lnSpc>
              <a:defRPr b="0" cap="none" spc="0">
                <a:ln w="0"/>
                <a:solidFill>
                  <a:schemeClr val="tx1"/>
                </a:solidFill>
                <a:effectLst/>
                <a:latin typeface="Arial"/>
                <a:cs typeface="Arial"/>
              </a:defRPr>
            </a:lvl3pPr>
            <a:lvl4pPr>
              <a:lnSpc>
                <a:spcPct val="120000"/>
              </a:lnSpc>
              <a:defRPr b="0" cap="none" spc="0">
                <a:ln w="0"/>
                <a:solidFill>
                  <a:schemeClr val="tx1"/>
                </a:solidFill>
                <a:effectLst/>
                <a:latin typeface="Arial"/>
                <a:cs typeface="Arial"/>
              </a:defRPr>
            </a:lvl4pPr>
            <a:lvl5pPr>
              <a:lnSpc>
                <a:spcPct val="120000"/>
              </a:lnSpc>
              <a:defRPr b="0" cap="none" spc="0">
                <a:ln w="0"/>
                <a:solidFill>
                  <a:schemeClr val="tx1"/>
                </a:solidFill>
                <a:effectLst/>
                <a:latin typeface="Arial"/>
                <a:cs typeface="Aria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Slide Number Placeholder 5"/>
          <p:cNvSpPr>
            <a:spLocks noGrp="1"/>
          </p:cNvSpPr>
          <p:nvPr>
            <p:ph type="sldNum" sz="quarter" idx="10"/>
          </p:nvPr>
        </p:nvSpPr>
        <p:spPr/>
        <p:txBody>
          <a:bodyPr/>
          <a:lstStyle>
            <a:lvl1pPr>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400313650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0"/>
          </p:nvPr>
        </p:nvSpPr>
        <p:spPr/>
        <p:txBody>
          <a:bodyPr/>
          <a:lstStyle>
            <a:lvl1pPr>
              <a:defRPr>
                <a:solidFill>
                  <a:schemeClr val="bg1"/>
                </a:solidFill>
              </a:defRPr>
            </a:lvl1pPr>
          </a:lstStyle>
          <a:p>
            <a:fld id="{46BC879B-9F5B-ED4D-8EB5-5C41A21F19C3}" type="slidenum">
              <a:rPr lang="en-US" i="1" smtClean="0"/>
              <a:pPr/>
              <a:t>‹#›</a:t>
            </a:fld>
            <a:endParaRPr lang="en-US" i="1" dirty="0"/>
          </a:p>
        </p:txBody>
      </p:sp>
      <p:sp>
        <p:nvSpPr>
          <p:cNvPr id="10" name="Title 1"/>
          <p:cNvSpPr>
            <a:spLocks noGrp="1"/>
          </p:cNvSpPr>
          <p:nvPr>
            <p:ph type="title" hasCustomPrompt="1"/>
          </p:nvPr>
        </p:nvSpPr>
        <p:spPr>
          <a:xfrm>
            <a:off x="722313" y="1579246"/>
            <a:ext cx="7772400" cy="1021556"/>
          </a:xfrm>
          <a:prstGeom prst="rect">
            <a:avLst/>
          </a:prstGeom>
        </p:spPr>
        <p:txBody>
          <a:bodyPr anchor="ctr"/>
          <a:lstStyle>
            <a:lvl1pPr algn="l">
              <a:lnSpc>
                <a:spcPct val="120000"/>
              </a:lnSpc>
              <a:defRPr sz="4000" b="1" cap="all" baseline="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クリックしてタイトルを入力</a:t>
            </a:r>
            <a:endParaRPr lang="en-US" dirty="0"/>
          </a:p>
        </p:txBody>
      </p:sp>
      <p:sp>
        <p:nvSpPr>
          <p:cNvPr id="11" name="Text Placeholder 2"/>
          <p:cNvSpPr>
            <a:spLocks noGrp="1"/>
          </p:cNvSpPr>
          <p:nvPr>
            <p:ph type="body" idx="1" hasCustomPrompt="1"/>
          </p:nvPr>
        </p:nvSpPr>
        <p:spPr>
          <a:xfrm>
            <a:off x="722313" y="2571749"/>
            <a:ext cx="7772400" cy="733425"/>
          </a:xfrm>
          <a:prstGeom prst="rect">
            <a:avLst/>
          </a:prstGeom>
        </p:spPr>
        <p:txBody>
          <a:bodyPr anchor="ctr">
            <a:normAutofit/>
          </a:bodyPr>
          <a:lstStyle>
            <a:lvl1pPr marL="0" indent="0">
              <a:lnSpc>
                <a:spcPct val="120000"/>
              </a:lnSpc>
              <a:buNone/>
              <a:defRPr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dirty="0"/>
              <a:t>クリックしてテキストを入力</a:t>
            </a:r>
          </a:p>
        </p:txBody>
      </p:sp>
    </p:spTree>
    <p:extLst>
      <p:ext uri="{BB962C8B-B14F-4D97-AF65-F5344CB8AC3E}">
        <p14:creationId xmlns:p14="http://schemas.microsoft.com/office/powerpoint/2010/main" val="359655213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0"/>
          </p:nvPr>
        </p:nvSpPr>
        <p:spPr/>
        <p:txBody>
          <a:bodyPr/>
          <a:lstStyle>
            <a:lvl1pPr>
              <a:defRPr>
                <a:solidFill>
                  <a:schemeClr val="bg1"/>
                </a:solidFill>
              </a:defRPr>
            </a:lvl1pPr>
          </a:lstStyle>
          <a:p>
            <a:fld id="{46BC879B-9F5B-ED4D-8EB5-5C41A21F19C3}" type="slidenum">
              <a:rPr lang="en-US" i="1" smtClean="0"/>
              <a:pPr/>
              <a:t>‹#›</a:t>
            </a:fld>
            <a:endParaRPr lang="en-US" i="1" dirty="0"/>
          </a:p>
        </p:txBody>
      </p:sp>
      <p:sp>
        <p:nvSpPr>
          <p:cNvPr id="9" name="Content Placeholder 2"/>
          <p:cNvSpPr>
            <a:spLocks noGrp="1"/>
          </p:cNvSpPr>
          <p:nvPr>
            <p:ph idx="1"/>
          </p:nvPr>
        </p:nvSpPr>
        <p:spPr>
          <a:xfrm>
            <a:off x="457200" y="1626236"/>
            <a:ext cx="8229600" cy="2815986"/>
          </a:xfrm>
          <a:prstGeom prst="rect">
            <a:avLst/>
          </a:prstGeom>
        </p:spPr>
        <p:txBody>
          <a:bodyPr/>
          <a:lstStyle>
            <a:lvl1pPr>
              <a:lnSpc>
                <a:spcPct val="120000"/>
              </a:lnSpc>
              <a:defRPr sz="21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95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Title 1"/>
          <p:cNvSpPr>
            <a:spLocks noGrp="1"/>
          </p:cNvSpPr>
          <p:nvPr>
            <p:ph type="title"/>
          </p:nvPr>
        </p:nvSpPr>
        <p:spPr>
          <a:xfrm>
            <a:off x="457200" y="768986"/>
            <a:ext cx="8229600" cy="857250"/>
          </a:xfrm>
          <a:prstGeom prst="rect">
            <a:avLst/>
          </a:prstGeom>
        </p:spPr>
        <p:txBody>
          <a:bodyPr>
            <a:normAutofit/>
          </a:bodyPr>
          <a:lstStyle>
            <a:lvl1pPr algn="l">
              <a:lnSpc>
                <a:spcPct val="120000"/>
              </a:lnSpc>
              <a:defRPr sz="27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408763328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hasCustomPrompt="1"/>
          </p:nvPr>
        </p:nvSpPr>
        <p:spPr>
          <a:xfrm>
            <a:off x="722313" y="1579246"/>
            <a:ext cx="7772400" cy="1021556"/>
          </a:xfrm>
          <a:prstGeom prst="rect">
            <a:avLst/>
          </a:prstGeom>
        </p:spPr>
        <p:txBody>
          <a:bodyPr anchor="ctr"/>
          <a:lstStyle>
            <a:lvl1pPr algn="l">
              <a:lnSpc>
                <a:spcPct val="120000"/>
              </a:lnSpc>
              <a:defRPr sz="4000" b="1" cap="all" baseline="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クリックしてタイトルを入力</a:t>
            </a:r>
            <a:endParaRPr lang="en-US" dirty="0"/>
          </a:p>
        </p:txBody>
      </p:sp>
      <p:sp>
        <p:nvSpPr>
          <p:cNvPr id="8" name="Text Placeholder 2"/>
          <p:cNvSpPr>
            <a:spLocks noGrp="1"/>
          </p:cNvSpPr>
          <p:nvPr>
            <p:ph type="body" idx="1" hasCustomPrompt="1"/>
          </p:nvPr>
        </p:nvSpPr>
        <p:spPr>
          <a:xfrm>
            <a:off x="722313" y="2571749"/>
            <a:ext cx="7772400" cy="733425"/>
          </a:xfrm>
          <a:prstGeom prst="rect">
            <a:avLst/>
          </a:prstGeom>
        </p:spPr>
        <p:txBody>
          <a:bodyPr anchor="ctr">
            <a:normAutofit/>
          </a:bodyPr>
          <a:lstStyle>
            <a:lvl1pPr marL="0" indent="0">
              <a:lnSpc>
                <a:spcPct val="120000"/>
              </a:lnSpc>
              <a:buNone/>
              <a:defRPr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dirty="0"/>
              <a:t>クリックしてテキストを入力</a:t>
            </a:r>
          </a:p>
        </p:txBody>
      </p:sp>
    </p:spTree>
    <p:extLst>
      <p:ext uri="{BB962C8B-B14F-4D97-AF65-F5344CB8AC3E}">
        <p14:creationId xmlns:p14="http://schemas.microsoft.com/office/powerpoint/2010/main" val="378954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68986"/>
            <a:ext cx="8229600" cy="857250"/>
          </a:xfrm>
          <a:prstGeom prst="rect">
            <a:avLst/>
          </a:prstGeom>
        </p:spPr>
        <p:txBody>
          <a:bodyPr>
            <a:normAutofit/>
          </a:bodyPr>
          <a:lstStyle>
            <a:lvl1pPr algn="l">
              <a:defRPr sz="2700">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457200" y="1626236"/>
            <a:ext cx="8229600" cy="2815986"/>
          </a:xfrm>
          <a:prstGeom prst="rect">
            <a:avLst/>
          </a:prstGeom>
        </p:spPr>
        <p:txBody>
          <a:bodyPr/>
          <a:lstStyle>
            <a:lvl1pPr>
              <a:lnSpc>
                <a:spcPct val="120000"/>
              </a:lnSpc>
              <a:defRPr sz="21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95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Slide Number Placeholder 5"/>
          <p:cNvSpPr>
            <a:spLocks noGrp="1"/>
          </p:cNvSpPr>
          <p:nvPr>
            <p:ph type="sldNum" sz="quarter" idx="10"/>
          </p:nvPr>
        </p:nvSpPr>
        <p:spPr/>
        <p:txBody>
          <a:bodyPr/>
          <a:lstStyle>
            <a:lvl1pPr>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45477586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3152776"/>
            <a:ext cx="7772400" cy="1021556"/>
          </a:xfrm>
          <a:prstGeom prst="rect">
            <a:avLst/>
          </a:prstGeom>
        </p:spPr>
        <p:txBody>
          <a:bodyPr anchor="t">
            <a:normAutofit/>
          </a:bodyPr>
          <a:lstStyle>
            <a:lvl1pPr algn="l">
              <a:lnSpc>
                <a:spcPct val="120000"/>
              </a:lnSpc>
              <a:defRPr sz="2700" b="1" cap="all" baseline="0">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722313" y="2027635"/>
            <a:ext cx="7772400" cy="1125140"/>
          </a:xfrm>
          <a:prstGeom prst="rect">
            <a:avLst/>
          </a:prstGeom>
        </p:spPr>
        <p:txBody>
          <a:bodyPr anchor="b"/>
          <a:lstStyle>
            <a:lvl1pPr marL="0" indent="0">
              <a:lnSpc>
                <a:spcPct val="120000"/>
              </a:lnSpc>
              <a:buNone/>
              <a:defRPr sz="15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dirty="0"/>
              <a:t>マスター テキストの書式設定</a:t>
            </a:r>
          </a:p>
        </p:txBody>
      </p:sp>
      <p:sp>
        <p:nvSpPr>
          <p:cNvPr id="4" name="Slide Number Placeholder 5"/>
          <p:cNvSpPr>
            <a:spLocks noGrp="1"/>
          </p:cNvSpPr>
          <p:nvPr>
            <p:ph type="sldNum" sz="quarter" idx="10"/>
          </p:nvPr>
        </p:nvSpPr>
        <p:spPr/>
        <p:txBody>
          <a:bodyPr/>
          <a:lstStyle>
            <a:lvl1pPr>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228809258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68986"/>
            <a:ext cx="8229600" cy="857250"/>
          </a:xfrm>
          <a:prstGeom prst="rect">
            <a:avLst/>
          </a:prstGeom>
        </p:spPr>
        <p:txBody>
          <a:bodyPr>
            <a:normAutofit/>
          </a:bodyPr>
          <a:lstStyle>
            <a:lvl1pPr algn="l">
              <a:lnSpc>
                <a:spcPct val="120000"/>
              </a:lnSpc>
              <a:defRPr sz="2700" baseline="0">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457200" y="1657804"/>
            <a:ext cx="4038600" cy="2545556"/>
          </a:xfrm>
          <a:prstGeom prst="rect">
            <a:avLst/>
          </a:prstGeom>
        </p:spPr>
        <p:txBody>
          <a:bodyPr/>
          <a:lstStyle>
            <a:lvl1pPr>
              <a:lnSpc>
                <a:spcPct val="120000"/>
              </a:lnSpc>
              <a:defRPr sz="1800" b="0" cap="none" spc="0">
                <a:ln w="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650" b="0" cap="none" spc="0">
                <a:ln w="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350" b="0" cap="none" spc="0">
                <a:ln w="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200" b="0" cap="none" spc="0">
                <a:ln w="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050" b="0" cap="none" spc="0">
                <a:ln w="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lvl5pPr>
            <a:lvl6pPr>
              <a:defRPr sz="1350"/>
            </a:lvl6pPr>
            <a:lvl7pPr>
              <a:defRPr sz="1350"/>
            </a:lvl7pPr>
            <a:lvl8pPr>
              <a:defRPr sz="1350"/>
            </a:lvl8pPr>
            <a:lvl9pPr>
              <a:defRPr sz="135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Content Placeholder 3"/>
          <p:cNvSpPr>
            <a:spLocks noGrp="1"/>
          </p:cNvSpPr>
          <p:nvPr>
            <p:ph sz="half" idx="2"/>
          </p:nvPr>
        </p:nvSpPr>
        <p:spPr>
          <a:xfrm>
            <a:off x="4648200" y="1657804"/>
            <a:ext cx="4038600" cy="2545556"/>
          </a:xfrm>
          <a:prstGeom prst="rect">
            <a:avLst/>
          </a:prstGeom>
        </p:spPr>
        <p:txBody>
          <a:bodyPr/>
          <a:lstStyle>
            <a:lvl1pPr>
              <a:lnSpc>
                <a:spcPct val="120000"/>
              </a:lnSpc>
              <a:defRPr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6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3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a:defRPr sz="1350"/>
            </a:lvl6pPr>
            <a:lvl7pPr>
              <a:defRPr sz="1350"/>
            </a:lvl7pPr>
            <a:lvl8pPr>
              <a:defRPr sz="1350"/>
            </a:lvl8pPr>
            <a:lvl9pPr>
              <a:defRPr sz="135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Slide Number Placeholder 5"/>
          <p:cNvSpPr>
            <a:spLocks noGrp="1"/>
          </p:cNvSpPr>
          <p:nvPr>
            <p:ph type="sldNum" sz="quarter" idx="10"/>
          </p:nvPr>
        </p:nvSpPr>
        <p:spPr/>
        <p:txBody>
          <a:bodyPr/>
          <a:lstStyle>
            <a:lvl1pPr>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46120404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1" y="768986"/>
            <a:ext cx="8229600" cy="857250"/>
          </a:xfrm>
          <a:prstGeom prst="rect">
            <a:avLst/>
          </a:prstGeom>
        </p:spPr>
        <p:txBody>
          <a:bodyPr>
            <a:normAutofit/>
          </a:bodyPr>
          <a:lstStyle>
            <a:lvl1pPr algn="l">
              <a:lnSpc>
                <a:spcPct val="120000"/>
              </a:lnSpc>
              <a:defRPr sz="2700">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57201" y="1626238"/>
            <a:ext cx="4040188" cy="479822"/>
          </a:xfrm>
          <a:prstGeom prst="rect">
            <a:avLst/>
          </a:prstGeom>
        </p:spPr>
        <p:txBody>
          <a:bodyPr anchor="b">
            <a:normAutofit/>
          </a:bodyPr>
          <a:lstStyle>
            <a:lvl1pPr marL="0" indent="0">
              <a:lnSpc>
                <a:spcPct val="120000"/>
              </a:lnSpc>
              <a:buNone/>
              <a:defRPr sz="1500" b="1" baseline="0">
                <a:solidFill>
                  <a:srgbClr val="D16C15"/>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dirty="0"/>
              <a:t>マスター テキストの書式設定</a:t>
            </a:r>
          </a:p>
        </p:txBody>
      </p:sp>
      <p:sp>
        <p:nvSpPr>
          <p:cNvPr id="4" name="Content Placeholder 3"/>
          <p:cNvSpPr>
            <a:spLocks noGrp="1"/>
          </p:cNvSpPr>
          <p:nvPr>
            <p:ph sz="half" idx="2"/>
          </p:nvPr>
        </p:nvSpPr>
        <p:spPr>
          <a:xfrm>
            <a:off x="457200" y="2106059"/>
            <a:ext cx="4040188" cy="2336163"/>
          </a:xfrm>
          <a:prstGeom prst="rect">
            <a:avLst/>
          </a:prstGeom>
        </p:spPr>
        <p:txBody>
          <a:bodyPr/>
          <a:lstStyle>
            <a:lvl1pPr>
              <a:lnSpc>
                <a:spcPct val="120000"/>
              </a:lnSpc>
              <a:defRPr sz="13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825">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a:defRPr sz="1200"/>
            </a:lvl6pPr>
            <a:lvl7pPr>
              <a:defRPr sz="1200"/>
            </a:lvl7pPr>
            <a:lvl8pPr>
              <a:defRPr sz="1200"/>
            </a:lvl8pPr>
            <a:lvl9pPr>
              <a:defRPr sz="12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Text Placeholder 4"/>
          <p:cNvSpPr>
            <a:spLocks noGrp="1"/>
          </p:cNvSpPr>
          <p:nvPr>
            <p:ph type="body" sz="quarter" idx="3"/>
          </p:nvPr>
        </p:nvSpPr>
        <p:spPr>
          <a:xfrm>
            <a:off x="4645032" y="1626238"/>
            <a:ext cx="4041775" cy="479822"/>
          </a:xfrm>
          <a:prstGeom prst="rect">
            <a:avLst/>
          </a:prstGeom>
        </p:spPr>
        <p:txBody>
          <a:bodyPr anchor="b">
            <a:normAutofit/>
          </a:bodyPr>
          <a:lstStyle>
            <a:lvl1pPr marL="0" indent="0">
              <a:lnSpc>
                <a:spcPct val="120000"/>
              </a:lnSpc>
              <a:buNone/>
              <a:defRPr sz="1500" b="1">
                <a:solidFill>
                  <a:srgbClr val="D16C15"/>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dirty="0"/>
              <a:t>マスター テキストの書式設定</a:t>
            </a:r>
          </a:p>
        </p:txBody>
      </p:sp>
      <p:sp>
        <p:nvSpPr>
          <p:cNvPr id="6" name="Content Placeholder 5"/>
          <p:cNvSpPr>
            <a:spLocks noGrp="1"/>
          </p:cNvSpPr>
          <p:nvPr>
            <p:ph sz="quarter" idx="4"/>
          </p:nvPr>
        </p:nvSpPr>
        <p:spPr>
          <a:xfrm>
            <a:off x="4645032" y="2106060"/>
            <a:ext cx="4041775" cy="2336164"/>
          </a:xfrm>
          <a:prstGeom prst="rect">
            <a:avLst/>
          </a:prstGeom>
        </p:spPr>
        <p:txBody>
          <a:bodyPr/>
          <a:lstStyle>
            <a:lvl1pPr>
              <a:lnSpc>
                <a:spcPct val="120000"/>
              </a:lnSpc>
              <a:defRPr sz="13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825">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a:defRPr sz="1200"/>
            </a:lvl6pPr>
            <a:lvl7pPr>
              <a:defRPr sz="1200"/>
            </a:lvl7pPr>
            <a:lvl8pPr>
              <a:defRPr sz="1200"/>
            </a:lvl8pPr>
            <a:lvl9pPr>
              <a:defRPr sz="12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Slide Number Placeholder 5"/>
          <p:cNvSpPr>
            <a:spLocks noGrp="1"/>
          </p:cNvSpPr>
          <p:nvPr>
            <p:ph type="sldNum" sz="quarter" idx="10"/>
          </p:nvPr>
        </p:nvSpPr>
        <p:spPr/>
        <p:txBody>
          <a:bodyPr/>
          <a:lstStyle>
            <a:lvl1pPr>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310358912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1" y="768986"/>
            <a:ext cx="8229600" cy="857250"/>
          </a:xfrm>
          <a:prstGeom prst="rect">
            <a:avLst/>
          </a:prstGeom>
        </p:spPr>
        <p:txBody>
          <a:bodyPr>
            <a:normAutofit/>
          </a:bodyPr>
          <a:lstStyle>
            <a:lvl1pPr algn="l">
              <a:lnSpc>
                <a:spcPct val="120000"/>
              </a:lnSpc>
              <a:defRPr sz="2700">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7" name="Slide Number Placeholder 5"/>
          <p:cNvSpPr>
            <a:spLocks noGrp="1"/>
          </p:cNvSpPr>
          <p:nvPr>
            <p:ph type="sldNum" sz="quarter" idx="10"/>
          </p:nvPr>
        </p:nvSpPr>
        <p:spPr/>
        <p:txBody>
          <a:bodyPr/>
          <a:lstStyle>
            <a:lvl1pPr>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254912510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10096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ja-JP" dirty="0"/>
          </a:p>
        </p:txBody>
      </p:sp>
      <p:sp>
        <p:nvSpPr>
          <p:cNvPr id="1028" name="Text Placeholder 2"/>
          <p:cNvSpPr>
            <a:spLocks noGrp="1"/>
          </p:cNvSpPr>
          <p:nvPr>
            <p:ph type="body" idx="1"/>
          </p:nvPr>
        </p:nvSpPr>
        <p:spPr bwMode="auto">
          <a:xfrm>
            <a:off x="457200" y="2299097"/>
            <a:ext cx="8229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p:txBody>
      </p:sp>
      <p:sp>
        <p:nvSpPr>
          <p:cNvPr id="16" name="Slide Number Placeholder 5"/>
          <p:cNvSpPr>
            <a:spLocks noGrp="1"/>
          </p:cNvSpPr>
          <p:nvPr>
            <p:ph type="sldNum" sz="quarter" idx="4"/>
          </p:nvPr>
        </p:nvSpPr>
        <p:spPr>
          <a:xfrm>
            <a:off x="6425883" y="4572357"/>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600" i="1">
                <a:solidFill>
                  <a:srgbClr val="9A9A9A"/>
                </a:solidFill>
                <a:latin typeface="Arial" panose="020B0604020202020204" pitchFamily="34" charset="0"/>
                <a:cs typeface="Arial" panose="020B0604020202020204" pitchFamily="34" charset="0"/>
              </a:defRPr>
            </a:lvl1pPr>
          </a:lstStyle>
          <a:p>
            <a:fld id="{46BC879B-9F5B-ED4D-8EB5-5C41A21F19C3}" type="slidenum">
              <a:rPr lang="en-US" i="1" smtClean="0"/>
              <a:pPr/>
              <a:t>‹#›</a:t>
            </a:fld>
            <a:endParaRPr lang="en-US" i="1" dirty="0"/>
          </a:p>
        </p:txBody>
      </p:sp>
    </p:spTree>
    <p:extLst>
      <p:ext uri="{BB962C8B-B14F-4D97-AF65-F5344CB8AC3E}">
        <p14:creationId xmlns:p14="http://schemas.microsoft.com/office/powerpoint/2010/main" val="319527536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8" r:id="rId3"/>
    <p:sldLayoutId id="2147483676" r:id="rId4"/>
    <p:sldLayoutId id="2147483665" r:id="rId5"/>
    <p:sldLayoutId id="2147483666" r:id="rId6"/>
    <p:sldLayoutId id="2147483667" r:id="rId7"/>
    <p:sldLayoutId id="2147483668" r:id="rId8"/>
    <p:sldLayoutId id="2147483679" r:id="rId9"/>
    <p:sldLayoutId id="2147483670" r:id="rId10"/>
    <p:sldLayoutId id="2147483671" r:id="rId11"/>
    <p:sldLayoutId id="2147483672" r:id="rId12"/>
    <p:sldLayoutId id="2147483673" r:id="rId13"/>
    <p:sldLayoutId id="2147483674" r:id="rId14"/>
  </p:sldLayoutIdLst>
  <p:hf hdr="0" ftr="0" dt="0"/>
  <p:txStyles>
    <p:titleStyle>
      <a:lvl1pPr algn="ctr" defTabSz="342900" rtl="0" eaLnBrk="1" fontAlgn="base" hangingPunct="1">
        <a:spcBef>
          <a:spcPct val="0"/>
        </a:spcBef>
        <a:spcAft>
          <a:spcPct val="0"/>
        </a:spcAft>
        <a:defRPr kumimoji="1" sz="2700" b="1" kern="1200">
          <a:solidFill>
            <a:srgbClr val="412283"/>
          </a:solidFill>
          <a:latin typeface="メイリオ" panose="020B0604030504040204" pitchFamily="50" charset="-128"/>
          <a:ea typeface="メイリオ" panose="020B0604030504040204" pitchFamily="50" charset="-128"/>
          <a:cs typeface="メイリオ" panose="020B0604030504040204" pitchFamily="50" charset="-128"/>
        </a:defRPr>
      </a:lvl1pPr>
      <a:lvl2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2pPr>
      <a:lvl3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3pPr>
      <a:lvl4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4pPr>
      <a:lvl5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5pPr>
      <a:lvl6pPr marL="3429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6pPr>
      <a:lvl7pPr marL="6858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7pPr>
      <a:lvl8pPr marL="10287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8pPr>
      <a:lvl9pPr marL="13716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kumimoji="1" sz="24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102.xml"/><Relationship Id="rId1" Type="http://schemas.openxmlformats.org/officeDocument/2006/relationships/slideLayout" Target="../slideLayouts/slideLayout5.xml"/><Relationship Id="rId6" Type="http://schemas.openxmlformats.org/officeDocument/2006/relationships/image" Target="../media/image600.png"/><Relationship Id="rId5" Type="http://schemas.openxmlformats.org/officeDocument/2006/relationships/image" Target="../media/image590.png"/><Relationship Id="rId4" Type="http://schemas.openxmlformats.org/officeDocument/2006/relationships/image" Target="../media/image580.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04.xml"/><Relationship Id="rId1" Type="http://schemas.openxmlformats.org/officeDocument/2006/relationships/slideLayout" Target="../slideLayouts/slideLayout5.xml"/><Relationship Id="rId5" Type="http://schemas.openxmlformats.org/officeDocument/2006/relationships/image" Target="../media/image430.png"/><Relationship Id="rId4" Type="http://schemas.openxmlformats.org/officeDocument/2006/relationships/image" Target="../media/image420.png"/></Relationships>
</file>

<file path=ppt/slides/_rels/slide1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620.png"/><Relationship Id="rId7" Type="http://schemas.openxmlformats.org/officeDocument/2006/relationships/image" Target="../media/image660.png"/><Relationship Id="rId2" Type="http://schemas.openxmlformats.org/officeDocument/2006/relationships/notesSlide" Target="../notesSlides/notesSlide107.xml"/><Relationship Id="rId1" Type="http://schemas.openxmlformats.org/officeDocument/2006/relationships/slideLayout" Target="../slideLayouts/slideLayout5.xml"/><Relationship Id="rId6" Type="http://schemas.openxmlformats.org/officeDocument/2006/relationships/image" Target="../media/image650.png"/><Relationship Id="rId5" Type="http://schemas.openxmlformats.org/officeDocument/2006/relationships/image" Target="../media/image640.png"/><Relationship Id="rId4" Type="http://schemas.openxmlformats.org/officeDocument/2006/relationships/image" Target="../media/image630.png"/></Relationships>
</file>

<file path=ppt/slides/_rels/slide117.xml.rels><?xml version="1.0" encoding="UTF-8" standalone="yes"?>
<Relationships xmlns="http://schemas.openxmlformats.org/package/2006/relationships"><Relationship Id="rId3" Type="http://schemas.openxmlformats.org/officeDocument/2006/relationships/image" Target="../media/image670.png"/><Relationship Id="rId7" Type="http://schemas.openxmlformats.org/officeDocument/2006/relationships/image" Target="../media/image450.png"/><Relationship Id="rId2" Type="http://schemas.openxmlformats.org/officeDocument/2006/relationships/notesSlide" Target="../notesSlides/notesSlide108.xml"/><Relationship Id="rId1" Type="http://schemas.openxmlformats.org/officeDocument/2006/relationships/slideLayout" Target="../slideLayouts/slideLayout5.xml"/><Relationship Id="rId6" Type="http://schemas.openxmlformats.org/officeDocument/2006/relationships/image" Target="../media/image440.png"/><Relationship Id="rId5" Type="http://schemas.openxmlformats.org/officeDocument/2006/relationships/image" Target="../media/image690.png"/><Relationship Id="rId4" Type="http://schemas.openxmlformats.org/officeDocument/2006/relationships/image" Target="../media/image680.png"/></Relationships>
</file>

<file path=ppt/slides/_rels/slide118.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109.xml"/><Relationship Id="rId1" Type="http://schemas.openxmlformats.org/officeDocument/2006/relationships/slideLayout" Target="../slideLayouts/slideLayout5.xml"/><Relationship Id="rId5" Type="http://schemas.openxmlformats.org/officeDocument/2006/relationships/image" Target="../media/image720.png"/><Relationship Id="rId4" Type="http://schemas.openxmlformats.org/officeDocument/2006/relationships/image" Target="../media/image710.png"/></Relationships>
</file>

<file path=ppt/slides/_rels/slide119.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110.xml"/><Relationship Id="rId1" Type="http://schemas.openxmlformats.org/officeDocument/2006/relationships/slideLayout" Target="../slideLayouts/slideLayout5.xml"/><Relationship Id="rId5" Type="http://schemas.openxmlformats.org/officeDocument/2006/relationships/image" Target="../media/image750.png"/><Relationship Id="rId4" Type="http://schemas.openxmlformats.org/officeDocument/2006/relationships/image" Target="../media/image74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0.png"/><Relationship Id="rId7" Type="http://schemas.openxmlformats.org/officeDocument/2006/relationships/image" Target="../media/image80.png"/><Relationship Id="rId2" Type="http://schemas.openxmlformats.org/officeDocument/2006/relationships/notesSlide" Target="../notesSlides/notesSlide111.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0.png"/><Relationship Id="rId4" Type="http://schemas.openxmlformats.org/officeDocument/2006/relationships/image" Target="../media/image770.png"/><Relationship Id="rId9" Type="http://schemas.openxmlformats.org/officeDocument/2006/relationships/image" Target="../media/image82.png"/></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6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231.png"/><Relationship Id="rId5" Type="http://schemas.openxmlformats.org/officeDocument/2006/relationships/image" Target="../media/image220.png"/><Relationship Id="rId4" Type="http://schemas.openxmlformats.org/officeDocument/2006/relationships/image" Target="../media/image221.png"/></Relationships>
</file>

<file path=ppt/slides/_rels/slide4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1.png"/><Relationship Id="rId7"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401.png"/><Relationship Id="rId5" Type="http://schemas.openxmlformats.org/officeDocument/2006/relationships/image" Target="../media/image391.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51.png"/></Relationships>
</file>

<file path=ppt/slides/_rels/slide5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51.png"/></Relationships>
</file>

<file path=ppt/slides/_rels/slide5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251.png"/></Relationships>
</file>

<file path=ppt/slides/_rels/slide64.xml.rels><?xml version="1.0" encoding="UTF-8" standalone="yes"?>
<Relationships xmlns="http://schemas.openxmlformats.org/package/2006/relationships"><Relationship Id="rId3" Type="http://schemas.openxmlformats.org/officeDocument/2006/relationships/image" Target="../media/image631.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1.png"/></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721.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671.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68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450.png"/></Relationships>
</file>

<file path=ppt/slides/_rels/slide88.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87.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45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dirty="0"/>
              <a:t>手描き感を再現する</a:t>
            </a:r>
            <a:br>
              <a:rPr lang="en-US" altLang="ja-JP" sz="2800" dirty="0"/>
            </a:br>
            <a:r>
              <a:rPr lang="ja-JP" altLang="en-US" sz="2800" dirty="0"/>
              <a:t>ペイントシミュレータの最新研究紹介</a:t>
            </a:r>
            <a:endParaRPr kumimoji="1" lang="ja-JP" altLang="en-US" sz="3600" dirty="0"/>
          </a:p>
        </p:txBody>
      </p:sp>
      <p:sp>
        <p:nvSpPr>
          <p:cNvPr id="3" name="テキスト プレースホルダー 2"/>
          <p:cNvSpPr>
            <a:spLocks noGrp="1"/>
          </p:cNvSpPr>
          <p:nvPr>
            <p:ph type="body" idx="1"/>
          </p:nvPr>
        </p:nvSpPr>
        <p:spPr/>
        <p:txBody>
          <a:bodyPr>
            <a:normAutofit/>
          </a:bodyPr>
          <a:lstStyle/>
          <a:p>
            <a:pPr algn="r"/>
            <a:r>
              <a:rPr lang="ja-JP" altLang="en-US" sz="2000" dirty="0"/>
              <a:t>大河原　昭</a:t>
            </a:r>
            <a:endParaRPr lang="en-US" altLang="ja-JP" sz="2000" dirty="0"/>
          </a:p>
          <a:p>
            <a:pPr algn="r"/>
            <a:r>
              <a:rPr lang="en-US" altLang="ja-JP" sz="1050" dirty="0"/>
              <a:t>ak-ogawara@siliconstudio.co.jp</a:t>
            </a:r>
          </a:p>
        </p:txBody>
      </p:sp>
    </p:spTree>
    <p:extLst>
      <p:ext uri="{BB962C8B-B14F-4D97-AF65-F5344CB8AC3E}">
        <p14:creationId xmlns:p14="http://schemas.microsoft.com/office/powerpoint/2010/main" val="2253705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solidFill>
                  <a:srgbClr val="FF0000"/>
                </a:solidFill>
              </a:rPr>
              <a:t>ペイントシミュレータに関する研究の紹介</a:t>
            </a:r>
            <a:endParaRPr lang="en-US" altLang="ja-JP" dirty="0">
              <a:solidFill>
                <a:srgbClr val="FF0000"/>
              </a:solidFill>
            </a:endParaRPr>
          </a:p>
          <a:p>
            <a:pPr marL="457200" indent="-457200">
              <a:buFont typeface="+mj-lt"/>
              <a:buAutoNum type="arabicPeriod"/>
            </a:pPr>
            <a:r>
              <a:rPr kumimoji="1" lang="ja-JP" altLang="en-US" dirty="0"/>
              <a:t>最新研究の</a:t>
            </a:r>
            <a:r>
              <a:rPr lang="ja-JP" altLang="en-US" dirty="0"/>
              <a:t>説明</a:t>
            </a:r>
            <a:endParaRPr kumimoji="1" lang="en-US" altLang="ja-JP" dirty="0"/>
          </a:p>
          <a:p>
            <a:pPr marL="457200" indent="-457200">
              <a:buFont typeface="+mj-lt"/>
              <a:buAutoNum type="arabicPeriod"/>
            </a:pPr>
            <a:r>
              <a:rPr lang="ja-JP" altLang="en-US" dirty="0"/>
              <a:t>結果</a:t>
            </a:r>
            <a:endParaRPr kumimoji="1" lang="en-US" altLang="ja-JP" dirty="0"/>
          </a:p>
          <a:p>
            <a:pPr marL="457200" indent="-457200">
              <a:buFont typeface="+mj-lt"/>
              <a:buAutoNum type="arabicPeriod"/>
            </a:pPr>
            <a:r>
              <a:rPr kumimoji="1" lang="ja-JP" altLang="en-US" dirty="0"/>
              <a:t>今後の課題とまとめ</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10</a:t>
            </a:fld>
            <a:endParaRPr lang="en-US" i="1" dirty="0"/>
          </a:p>
        </p:txBody>
      </p:sp>
    </p:spTree>
    <p:extLst>
      <p:ext uri="{BB962C8B-B14F-4D97-AF65-F5344CB8AC3E}">
        <p14:creationId xmlns:p14="http://schemas.microsoft.com/office/powerpoint/2010/main" val="24094154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参考文献</a:t>
            </a:r>
          </a:p>
        </p:txBody>
      </p:sp>
      <p:sp>
        <p:nvSpPr>
          <p:cNvPr id="3" name="コンテンツ プレースホルダ 2"/>
          <p:cNvSpPr>
            <a:spLocks noGrp="1"/>
          </p:cNvSpPr>
          <p:nvPr>
            <p:ph idx="1"/>
          </p:nvPr>
        </p:nvSpPr>
        <p:spPr/>
        <p:txBody>
          <a:bodyPr/>
          <a:lstStyle/>
          <a:p>
            <a:r>
              <a:rPr lang="en-US" altLang="ja-JP" sz="1600" dirty="0"/>
              <a:t>CEDEC</a:t>
            </a:r>
            <a:r>
              <a:rPr lang="ja-JP" altLang="en-US" sz="1600" dirty="0"/>
              <a:t>セッション</a:t>
            </a:r>
            <a:endParaRPr lang="en-US" altLang="ja-JP" sz="1600" dirty="0"/>
          </a:p>
          <a:p>
            <a:pPr lvl="1"/>
            <a:r>
              <a:rPr lang="en-US" altLang="ja-JP" sz="1450" dirty="0"/>
              <a:t>2005</a:t>
            </a:r>
            <a:r>
              <a:rPr lang="ja-JP" altLang="en-US" sz="1450" dirty="0"/>
              <a:t>年 </a:t>
            </a:r>
            <a:r>
              <a:rPr lang="ja-JP" altLang="en-US" sz="1300" dirty="0"/>
              <a:t>流体の鉄人 ～ゲーム屋さんのための流体入門～　田村　尚希</a:t>
            </a:r>
            <a:endParaRPr lang="en-US" altLang="ja-JP" sz="1300" dirty="0"/>
          </a:p>
          <a:p>
            <a:pPr lvl="1"/>
            <a:r>
              <a:rPr lang="en-US" altLang="ja-JP" sz="1450" dirty="0"/>
              <a:t>2014</a:t>
            </a:r>
            <a:r>
              <a:rPr lang="ja-JP" altLang="en-US" sz="1450" dirty="0"/>
              <a:t>年</a:t>
            </a:r>
            <a:r>
              <a:rPr lang="en-US" altLang="ja-JP" sz="1450" dirty="0"/>
              <a:t> </a:t>
            </a:r>
            <a:r>
              <a:rPr lang="en-US" altLang="ja-JP" sz="1300" dirty="0"/>
              <a:t>Position Based Dynamics </a:t>
            </a:r>
            <a:r>
              <a:rPr lang="en-US" altLang="ja-JP" sz="1300" dirty="0" err="1"/>
              <a:t>Omelette</a:t>
            </a:r>
            <a:r>
              <a:rPr lang="en-US" altLang="ja-JP" sz="1300" dirty="0"/>
              <a:t> </a:t>
            </a:r>
            <a:r>
              <a:rPr lang="ja-JP" altLang="en-US" sz="1300" dirty="0"/>
              <a:t>中川　展男</a:t>
            </a:r>
            <a:endParaRPr lang="en-US" altLang="ja-JP" sz="1300" dirty="0"/>
          </a:p>
          <a:p>
            <a:pPr>
              <a:buNone/>
            </a:pPr>
            <a:endParaRPr lang="en-US" altLang="ja-JP" sz="1600"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100</a:t>
            </a:fld>
            <a:endParaRPr lang="en-US" i="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補足スライド</a:t>
            </a:r>
            <a:endParaRPr kumimoji="1" lang="ja-JP" altLang="en-US" dirty="0"/>
          </a:p>
        </p:txBody>
      </p:sp>
      <p:sp>
        <p:nvSpPr>
          <p:cNvPr id="6" name="テキスト プレースホルダ 5"/>
          <p:cNvSpPr>
            <a:spLocks noGrp="1"/>
          </p:cNvSpPr>
          <p:nvPr>
            <p:ph type="body" idx="1"/>
          </p:nvPr>
        </p:nvSpPr>
        <p:spPr/>
        <p:txBody>
          <a:bodyPr/>
          <a:lstStyle/>
          <a:p>
            <a:endParaRPr kumimoji="1" lang="ja-JP" altLang="en-US"/>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101</a:t>
            </a:fld>
            <a:endParaRPr lang="en-US" i="1"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solidFill>
                  <a:schemeClr val="tx1"/>
                </a:solidFill>
              </a:rPr>
              <a:t>最新研究の紹介</a:t>
            </a:r>
            <a:endParaRPr kumimoji="1" lang="en-US" altLang="ja-JP" dirty="0">
              <a:solidFill>
                <a:schemeClr val="tx1"/>
              </a:solidFill>
            </a:endParaRPr>
          </a:p>
          <a:p>
            <a:pPr marL="757238" lvl="1" indent="-457200"/>
            <a:r>
              <a:rPr lang="ja-JP" altLang="en-US" sz="1600" dirty="0">
                <a:solidFill>
                  <a:schemeClr val="tx1"/>
                </a:solidFill>
              </a:rPr>
              <a:t>全体の流れ</a:t>
            </a:r>
            <a:endParaRPr lang="en-US" altLang="ja-JP" sz="1600" dirty="0">
              <a:solidFill>
                <a:schemeClr val="tx1"/>
              </a:solidFill>
            </a:endParaRPr>
          </a:p>
          <a:p>
            <a:pPr marL="757238" lvl="1" indent="-457200"/>
            <a:r>
              <a:rPr kumimoji="1" lang="ja-JP" altLang="en-US" sz="1600" dirty="0">
                <a:solidFill>
                  <a:schemeClr val="tx1"/>
                </a:solidFill>
              </a:rPr>
              <a:t>ブラシのシミュレーション</a:t>
            </a:r>
            <a:endParaRPr kumimoji="1" lang="en-US" altLang="ja-JP" sz="1600" dirty="0">
              <a:solidFill>
                <a:schemeClr val="tx1"/>
              </a:solidFill>
            </a:endParaRPr>
          </a:p>
          <a:p>
            <a:pPr marL="757238" lvl="1" indent="-457200"/>
            <a:r>
              <a:rPr lang="ja-JP" altLang="en-US" sz="1600" dirty="0">
                <a:solidFill>
                  <a:schemeClr val="tx1"/>
                </a:solidFill>
              </a:rPr>
              <a:t>流体のシミュレーション</a:t>
            </a:r>
            <a:r>
              <a:rPr lang="en-US" altLang="ja-JP" sz="1600" dirty="0">
                <a:solidFill>
                  <a:schemeClr val="tx1"/>
                </a:solidFill>
              </a:rPr>
              <a:t>(</a:t>
            </a:r>
            <a:r>
              <a:rPr lang="ja-JP" altLang="en-US" sz="1600" dirty="0">
                <a:solidFill>
                  <a:schemeClr val="tx1"/>
                </a:solidFill>
              </a:rPr>
              <a:t>グリッド</a:t>
            </a:r>
            <a:r>
              <a:rPr lang="en-US" altLang="ja-JP" sz="1600" dirty="0">
                <a:solidFill>
                  <a:schemeClr val="tx1"/>
                </a:solidFill>
              </a:rPr>
              <a:t>, </a:t>
            </a:r>
            <a:r>
              <a:rPr lang="ja-JP" altLang="en-US" sz="1600" dirty="0">
                <a:solidFill>
                  <a:schemeClr val="tx1"/>
                </a:solidFill>
              </a:rPr>
              <a:t>パーティクル</a:t>
            </a:r>
            <a:r>
              <a:rPr lang="en-US" altLang="ja-JP" sz="1600" dirty="0">
                <a:solidFill>
                  <a:schemeClr val="tx1"/>
                </a:solidFill>
              </a:rPr>
              <a:t>)</a:t>
            </a:r>
          </a:p>
          <a:p>
            <a:pPr marL="757238" lvl="1" indent="-457200"/>
            <a:r>
              <a:rPr kumimoji="1" lang="ja-JP" altLang="en-US" sz="1600" dirty="0">
                <a:solidFill>
                  <a:schemeClr val="tx1"/>
                </a:solidFill>
              </a:rPr>
              <a:t>ブラシ ⇔ パーティクル ⇔ グリッド の流体のやり取り</a:t>
            </a:r>
            <a:endParaRPr kumimoji="1" lang="en-US" altLang="ja-JP" sz="1600" dirty="0">
              <a:solidFill>
                <a:schemeClr val="tx1"/>
              </a:solidFill>
            </a:endParaRPr>
          </a:p>
          <a:p>
            <a:pPr marL="757238" lvl="1" indent="-457200"/>
            <a:r>
              <a:rPr lang="ja-JP" altLang="en-US" sz="1600" dirty="0">
                <a:solidFill>
                  <a:schemeClr val="tx1"/>
                </a:solidFill>
              </a:rPr>
              <a:t>レンダリング</a:t>
            </a:r>
            <a:endParaRPr kumimoji="1" lang="en-US" altLang="ja-JP" sz="1600" dirty="0">
              <a:solidFill>
                <a:schemeClr val="tx1"/>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102</a:t>
            </a:fld>
            <a:endParaRPr lang="en-US" i="1" dirty="0"/>
          </a:p>
        </p:txBody>
      </p:sp>
    </p:spTree>
    <p:extLst>
      <p:ext uri="{BB962C8B-B14F-4D97-AF65-F5344CB8AC3E}">
        <p14:creationId xmlns:p14="http://schemas.microsoft.com/office/powerpoint/2010/main" val="30905276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solidFill>
                  <a:schemeClr val="tx1"/>
                </a:solidFill>
              </a:rPr>
              <a:t>最新研究の紹介</a:t>
            </a:r>
            <a:endParaRPr kumimoji="1" lang="en-US" altLang="ja-JP" dirty="0">
              <a:solidFill>
                <a:schemeClr val="tx1"/>
              </a:solidFill>
            </a:endParaRPr>
          </a:p>
          <a:p>
            <a:pPr marL="757238" lvl="1" indent="-457200"/>
            <a:r>
              <a:rPr lang="ja-JP" altLang="en-US" sz="1600" dirty="0">
                <a:solidFill>
                  <a:schemeClr val="tx1"/>
                </a:solidFill>
              </a:rPr>
              <a:t>全体の流れ</a:t>
            </a:r>
            <a:endParaRPr lang="en-US" altLang="ja-JP" sz="1600" dirty="0">
              <a:solidFill>
                <a:schemeClr val="tx1"/>
              </a:solidFill>
            </a:endParaRPr>
          </a:p>
          <a:p>
            <a:pPr marL="757238" lvl="1" indent="-457200"/>
            <a:r>
              <a:rPr kumimoji="1" lang="ja-JP" altLang="en-US" sz="1600" dirty="0">
                <a:solidFill>
                  <a:srgbClr val="FF0000"/>
                </a:solidFill>
              </a:rPr>
              <a:t>ブラシのシミュレーション</a:t>
            </a:r>
            <a:endParaRPr kumimoji="1" lang="en-US" altLang="ja-JP" sz="1600" dirty="0">
              <a:solidFill>
                <a:srgbClr val="FF0000"/>
              </a:solidFill>
            </a:endParaRPr>
          </a:p>
          <a:p>
            <a:pPr marL="757238" lvl="1" indent="-457200"/>
            <a:r>
              <a:rPr lang="ja-JP" altLang="en-US" sz="1600" dirty="0">
                <a:solidFill>
                  <a:schemeClr val="tx1"/>
                </a:solidFill>
              </a:rPr>
              <a:t>流体のシミュレーション</a:t>
            </a:r>
            <a:r>
              <a:rPr lang="en-US" altLang="ja-JP" sz="1600" dirty="0">
                <a:solidFill>
                  <a:schemeClr val="tx1"/>
                </a:solidFill>
              </a:rPr>
              <a:t>(</a:t>
            </a:r>
            <a:r>
              <a:rPr lang="ja-JP" altLang="en-US" sz="1600" dirty="0">
                <a:solidFill>
                  <a:schemeClr val="tx1"/>
                </a:solidFill>
              </a:rPr>
              <a:t>グリッド</a:t>
            </a:r>
            <a:r>
              <a:rPr lang="en-US" altLang="ja-JP" sz="1600" dirty="0">
                <a:solidFill>
                  <a:schemeClr val="tx1"/>
                </a:solidFill>
              </a:rPr>
              <a:t>, </a:t>
            </a:r>
            <a:r>
              <a:rPr lang="ja-JP" altLang="en-US" sz="1600" dirty="0">
                <a:solidFill>
                  <a:schemeClr val="tx1"/>
                </a:solidFill>
              </a:rPr>
              <a:t>パーティクル</a:t>
            </a:r>
            <a:r>
              <a:rPr lang="en-US" altLang="ja-JP" sz="1600" dirty="0">
                <a:solidFill>
                  <a:schemeClr val="tx1"/>
                </a:solidFill>
              </a:rPr>
              <a:t>)</a:t>
            </a:r>
          </a:p>
          <a:p>
            <a:pPr marL="757238" lvl="1" indent="-457200"/>
            <a:r>
              <a:rPr kumimoji="1" lang="ja-JP" altLang="en-US" sz="1600" dirty="0">
                <a:solidFill>
                  <a:schemeClr val="tx1"/>
                </a:solidFill>
              </a:rPr>
              <a:t>ブラシ ⇔ パーティクル ⇔ グリッド の流体のやり取り</a:t>
            </a:r>
            <a:endParaRPr kumimoji="1" lang="en-US" altLang="ja-JP" sz="1600" dirty="0">
              <a:solidFill>
                <a:schemeClr val="tx1"/>
              </a:solidFill>
            </a:endParaRPr>
          </a:p>
          <a:p>
            <a:pPr marL="757238" lvl="1" indent="-457200"/>
            <a:r>
              <a:rPr lang="ja-JP" altLang="en-US" sz="1600" dirty="0">
                <a:solidFill>
                  <a:schemeClr val="tx1"/>
                </a:solidFill>
              </a:rPr>
              <a:t>レンダリング</a:t>
            </a:r>
            <a:endParaRPr kumimoji="1" lang="en-US" altLang="ja-JP" sz="1600" dirty="0">
              <a:solidFill>
                <a:schemeClr val="tx1"/>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103</a:t>
            </a:fld>
            <a:endParaRPr lang="en-US" i="1" dirty="0"/>
          </a:p>
        </p:txBody>
      </p:sp>
    </p:spTree>
    <p:extLst>
      <p:ext uri="{BB962C8B-B14F-4D97-AF65-F5344CB8AC3E}">
        <p14:creationId xmlns:p14="http://schemas.microsoft.com/office/powerpoint/2010/main" val="30905276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サンプル点を追加</a:t>
            </a:r>
          </a:p>
        </p:txBody>
      </p:sp>
      <p:sp>
        <p:nvSpPr>
          <p:cNvPr id="3" name="コンテンツ プレースホルダ 2"/>
          <p:cNvSpPr>
            <a:spLocks noGrp="1"/>
          </p:cNvSpPr>
          <p:nvPr>
            <p:ph idx="1"/>
          </p:nvPr>
        </p:nvSpPr>
        <p:spPr/>
        <p:txBody>
          <a:bodyPr/>
          <a:lstStyle/>
          <a:p>
            <a:r>
              <a:rPr kumimoji="1" lang="ja-JP" altLang="en-US" dirty="0"/>
              <a:t>頂点だけでは足らない</a:t>
            </a:r>
            <a:endParaRPr kumimoji="1" lang="en-US" altLang="ja-JP" dirty="0"/>
          </a:p>
          <a:p>
            <a:r>
              <a:rPr lang="ja-JP" altLang="en-US" dirty="0"/>
              <a:t>サンプル点を、頂点から補間</a:t>
            </a:r>
            <a:endParaRPr lang="en-US" altLang="ja-JP" dirty="0"/>
          </a:p>
          <a:p>
            <a:pPr lvl="1"/>
            <a:r>
              <a:rPr lang="en-US" altLang="ja-JP" dirty="0"/>
              <a:t>Cubic </a:t>
            </a:r>
            <a:r>
              <a:rPr lang="en-US" altLang="ja-JP" dirty="0" err="1"/>
              <a:t>Hermite</a:t>
            </a:r>
            <a:r>
              <a:rPr lang="en-US" altLang="ja-JP" dirty="0"/>
              <a:t> </a:t>
            </a:r>
            <a:r>
              <a:rPr lang="en-US" altLang="ja-JP" dirty="0" err="1"/>
              <a:t>spline</a:t>
            </a:r>
            <a:r>
              <a:rPr lang="en-US" altLang="ja-JP" dirty="0"/>
              <a:t> curve </a:t>
            </a:r>
          </a:p>
          <a:p>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104</a:t>
            </a:fld>
            <a:endParaRPr lang="en-US" i="1" dirty="0"/>
          </a:p>
        </p:txBody>
      </p:sp>
      <p:sp>
        <p:nvSpPr>
          <p:cNvPr id="11" name="フリーフォーム 10"/>
          <p:cNvSpPr/>
          <p:nvPr/>
        </p:nvSpPr>
        <p:spPr>
          <a:xfrm>
            <a:off x="5289760" y="1676695"/>
            <a:ext cx="2469462" cy="1927812"/>
          </a:xfrm>
          <a:custGeom>
            <a:avLst/>
            <a:gdLst>
              <a:gd name="connsiteX0" fmla="*/ 0 w 2469462"/>
              <a:gd name="connsiteY0" fmla="*/ 0 h 1927812"/>
              <a:gd name="connsiteX1" fmla="*/ 285386 w 2469462"/>
              <a:gd name="connsiteY1" fmla="*/ 530003 h 1927812"/>
              <a:gd name="connsiteX2" fmla="*/ 873631 w 2469462"/>
              <a:gd name="connsiteY2" fmla="*/ 914400 h 1927812"/>
              <a:gd name="connsiteX3" fmla="*/ 1723964 w 2469462"/>
              <a:gd name="connsiteY3" fmla="*/ 1595832 h 1927812"/>
              <a:gd name="connsiteX4" fmla="*/ 2469462 w 2469462"/>
              <a:gd name="connsiteY4" fmla="*/ 1927812 h 19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1927812">
                <a:moveTo>
                  <a:pt x="0" y="0"/>
                </a:moveTo>
                <a:cubicBezTo>
                  <a:pt x="69890" y="188801"/>
                  <a:pt x="139781" y="377603"/>
                  <a:pt x="285386" y="530003"/>
                </a:cubicBezTo>
                <a:cubicBezTo>
                  <a:pt x="430991" y="682403"/>
                  <a:pt x="633868" y="736762"/>
                  <a:pt x="873631" y="914400"/>
                </a:cubicBezTo>
                <a:cubicBezTo>
                  <a:pt x="1113394" y="1092038"/>
                  <a:pt x="1457992" y="1426930"/>
                  <a:pt x="1723964" y="1595832"/>
                </a:cubicBezTo>
                <a:cubicBezTo>
                  <a:pt x="1989936" y="1764734"/>
                  <a:pt x="2229699" y="1846273"/>
                  <a:pt x="2469462" y="1927812"/>
                </a:cubicBez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2" name="円/楕円 11"/>
          <p:cNvSpPr/>
          <p:nvPr/>
        </p:nvSpPr>
        <p:spPr>
          <a:xfrm>
            <a:off x="5196571" y="1612508"/>
            <a:ext cx="206759" cy="206759"/>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円/楕円 12"/>
          <p:cNvSpPr/>
          <p:nvPr/>
        </p:nvSpPr>
        <p:spPr>
          <a:xfrm>
            <a:off x="6339570" y="2652128"/>
            <a:ext cx="206759" cy="206759"/>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4" name="円/楕円 13"/>
          <p:cNvSpPr/>
          <p:nvPr/>
        </p:nvSpPr>
        <p:spPr>
          <a:xfrm>
            <a:off x="7655842" y="3501127"/>
            <a:ext cx="206759" cy="206759"/>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5" name="円/楕円 14"/>
          <p:cNvSpPr/>
          <p:nvPr/>
        </p:nvSpPr>
        <p:spPr>
          <a:xfrm>
            <a:off x="5484382" y="2134381"/>
            <a:ext cx="152400" cy="1524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5941582" y="2439181"/>
            <a:ext cx="152400" cy="1524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6712474" y="3022208"/>
            <a:ext cx="152400" cy="1524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7211745" y="3348727"/>
            <a:ext cx="152400" cy="1524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6546329" y="1573314"/>
            <a:ext cx="206759" cy="206759"/>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 name="円/楕円 19"/>
          <p:cNvSpPr/>
          <p:nvPr/>
        </p:nvSpPr>
        <p:spPr>
          <a:xfrm>
            <a:off x="6600688" y="1891532"/>
            <a:ext cx="152400" cy="15240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753088" y="1496101"/>
            <a:ext cx="1467068" cy="646331"/>
          </a:xfrm>
          <a:prstGeom prst="rect">
            <a:avLst/>
          </a:prstGeom>
          <a:noFill/>
        </p:spPr>
        <p:txBody>
          <a:bodyPr wrap="none" rtlCol="0">
            <a:spAutoFit/>
          </a:bodyPr>
          <a:lstStyle/>
          <a:p>
            <a:r>
              <a:rPr kumimoji="1" lang="en-US" altLang="ja-JP" dirty="0"/>
              <a:t>: </a:t>
            </a:r>
            <a:r>
              <a:rPr kumimoji="1" lang="ja-JP" altLang="en-US" dirty="0"/>
              <a:t>頂点</a:t>
            </a:r>
            <a:endParaRPr kumimoji="1" lang="en-US" altLang="ja-JP" dirty="0"/>
          </a:p>
          <a:p>
            <a:r>
              <a:rPr kumimoji="1" lang="en-US" altLang="ja-JP" dirty="0"/>
              <a:t>: </a:t>
            </a:r>
            <a:r>
              <a:rPr kumimoji="1" lang="ja-JP" altLang="en-US" dirty="0"/>
              <a:t>サンプル点</a:t>
            </a:r>
          </a:p>
        </p:txBody>
      </p:sp>
      <p:sp>
        <p:nvSpPr>
          <p:cNvPr id="22" name="テキスト ボックス 21"/>
          <p:cNvSpPr txBox="1"/>
          <p:nvPr/>
        </p:nvSpPr>
        <p:spPr>
          <a:xfrm>
            <a:off x="5403330" y="1552978"/>
            <a:ext cx="226344" cy="338554"/>
          </a:xfrm>
          <a:prstGeom prst="rect">
            <a:avLst/>
          </a:prstGeom>
          <a:noFill/>
        </p:spPr>
        <p:txBody>
          <a:bodyPr wrap="none" rtlCol="0">
            <a:spAutoFit/>
          </a:bodyPr>
          <a:lstStyle/>
          <a:p>
            <a:r>
              <a:rPr kumimoji="1" lang="en-US" altLang="ja-JP" sz="1600" i="1" dirty="0" err="1"/>
              <a:t>i</a:t>
            </a:r>
            <a:endParaRPr kumimoji="1" lang="ja-JP" altLang="en-US" sz="1600" i="1" dirty="0"/>
          </a:p>
        </p:txBody>
      </p:sp>
      <p:sp>
        <p:nvSpPr>
          <p:cNvPr id="23" name="テキスト ボックス 22"/>
          <p:cNvSpPr txBox="1"/>
          <p:nvPr/>
        </p:nvSpPr>
        <p:spPr>
          <a:xfrm>
            <a:off x="6479878" y="2520333"/>
            <a:ext cx="465192" cy="338554"/>
          </a:xfrm>
          <a:prstGeom prst="rect">
            <a:avLst/>
          </a:prstGeom>
          <a:noFill/>
        </p:spPr>
        <p:txBody>
          <a:bodyPr wrap="none" rtlCol="0">
            <a:spAutoFit/>
          </a:bodyPr>
          <a:lstStyle/>
          <a:p>
            <a:r>
              <a:rPr kumimoji="1" lang="en-US" altLang="ja-JP" sz="1600" i="1" dirty="0"/>
              <a:t>i+1</a:t>
            </a:r>
            <a:endParaRPr kumimoji="1" lang="ja-JP" altLang="en-US" sz="1600" i="1" dirty="0"/>
          </a:p>
        </p:txBody>
      </p:sp>
      <p:sp>
        <p:nvSpPr>
          <p:cNvPr id="24" name="テキスト ボックス 23"/>
          <p:cNvSpPr txBox="1"/>
          <p:nvPr/>
        </p:nvSpPr>
        <p:spPr>
          <a:xfrm>
            <a:off x="7862601" y="3435230"/>
            <a:ext cx="465192" cy="338554"/>
          </a:xfrm>
          <a:prstGeom prst="rect">
            <a:avLst/>
          </a:prstGeom>
          <a:noFill/>
        </p:spPr>
        <p:txBody>
          <a:bodyPr wrap="none" rtlCol="0">
            <a:spAutoFit/>
          </a:bodyPr>
          <a:lstStyle/>
          <a:p>
            <a:r>
              <a:rPr kumimoji="1" lang="en-US" altLang="ja-JP" sz="1600" i="1" dirty="0"/>
              <a:t>i+2</a:t>
            </a:r>
            <a:endParaRPr kumimoji="1" lang="ja-JP" altLang="en-US" sz="1600" i="1" dirty="0"/>
          </a:p>
        </p:txBody>
      </p:sp>
      <p:sp>
        <p:nvSpPr>
          <p:cNvPr id="25" name="テキスト ボックス 24"/>
          <p:cNvSpPr txBox="1"/>
          <p:nvPr/>
        </p:nvSpPr>
        <p:spPr>
          <a:xfrm>
            <a:off x="4973808" y="2212556"/>
            <a:ext cx="631904" cy="307777"/>
          </a:xfrm>
          <a:prstGeom prst="rect">
            <a:avLst/>
          </a:prstGeom>
          <a:noFill/>
        </p:spPr>
        <p:txBody>
          <a:bodyPr wrap="none" rtlCol="0">
            <a:spAutoFit/>
          </a:bodyPr>
          <a:lstStyle/>
          <a:p>
            <a:r>
              <a:rPr kumimoji="1" lang="en-US" altLang="ja-JP" sz="1400" i="1" dirty="0"/>
              <a:t>t=1/3</a:t>
            </a:r>
            <a:endParaRPr kumimoji="1" lang="ja-JP" altLang="en-US" sz="1400" i="1" dirty="0"/>
          </a:p>
        </p:txBody>
      </p:sp>
      <p:sp>
        <p:nvSpPr>
          <p:cNvPr id="26" name="テキスト ボックス 25"/>
          <p:cNvSpPr txBox="1"/>
          <p:nvPr/>
        </p:nvSpPr>
        <p:spPr>
          <a:xfrm>
            <a:off x="5403330" y="2520333"/>
            <a:ext cx="631904" cy="307777"/>
          </a:xfrm>
          <a:prstGeom prst="rect">
            <a:avLst/>
          </a:prstGeom>
          <a:noFill/>
        </p:spPr>
        <p:txBody>
          <a:bodyPr wrap="none" rtlCol="0">
            <a:spAutoFit/>
          </a:bodyPr>
          <a:lstStyle/>
          <a:p>
            <a:r>
              <a:rPr kumimoji="1" lang="en-US" altLang="ja-JP" sz="1400" i="1" dirty="0"/>
              <a:t>t=2/3</a:t>
            </a:r>
            <a:endParaRPr kumimoji="1" lang="ja-JP" altLang="en-US" sz="1400" i="1" dirty="0"/>
          </a:p>
        </p:txBody>
      </p:sp>
      <p:sp>
        <p:nvSpPr>
          <p:cNvPr id="27" name="テキスト ボックス 26"/>
          <p:cNvSpPr txBox="1"/>
          <p:nvPr/>
        </p:nvSpPr>
        <p:spPr>
          <a:xfrm>
            <a:off x="6161622" y="3086982"/>
            <a:ext cx="631904" cy="307777"/>
          </a:xfrm>
          <a:prstGeom prst="rect">
            <a:avLst/>
          </a:prstGeom>
          <a:noFill/>
        </p:spPr>
        <p:txBody>
          <a:bodyPr wrap="none" rtlCol="0">
            <a:spAutoFit/>
          </a:bodyPr>
          <a:lstStyle/>
          <a:p>
            <a:r>
              <a:rPr kumimoji="1" lang="en-US" altLang="ja-JP" sz="1400" i="1" dirty="0"/>
              <a:t>t=1/3</a:t>
            </a:r>
            <a:endParaRPr kumimoji="1" lang="ja-JP" altLang="en-US" sz="1400" i="1" dirty="0"/>
          </a:p>
        </p:txBody>
      </p:sp>
      <p:sp>
        <p:nvSpPr>
          <p:cNvPr id="28" name="テキスト ボックス 27"/>
          <p:cNvSpPr txBox="1"/>
          <p:nvPr/>
        </p:nvSpPr>
        <p:spPr>
          <a:xfrm>
            <a:off x="6712474" y="3466007"/>
            <a:ext cx="631904" cy="307777"/>
          </a:xfrm>
          <a:prstGeom prst="rect">
            <a:avLst/>
          </a:prstGeom>
          <a:noFill/>
        </p:spPr>
        <p:txBody>
          <a:bodyPr wrap="none" rtlCol="0">
            <a:spAutoFit/>
          </a:bodyPr>
          <a:lstStyle/>
          <a:p>
            <a:r>
              <a:rPr kumimoji="1" lang="en-US" altLang="ja-JP" sz="1400" i="1" dirty="0"/>
              <a:t>t=2/3</a:t>
            </a:r>
            <a:endParaRPr kumimoji="1" lang="ja-JP" altLang="en-US" sz="1400"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1378609" y="3047982"/>
                <a:ext cx="2809423"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rPr>
                        <m:t>𝒑</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𝑡</m:t>
                          </m:r>
                        </m:e>
                      </m:d>
                      <m:r>
                        <a:rPr kumimoji="1" lang="en-US" altLang="ja-JP" i="1" smtClean="0">
                          <a:latin typeface="Cambria Math" panose="02040503050406030204" pitchFamily="18" charset="0"/>
                        </a:rPr>
                        <m:t>=</m:t>
                      </m:r>
                      <m:d>
                        <m:dPr>
                          <m:ctrlPr>
                            <a:rPr kumimoji="1" lang="en-US" altLang="ja-JP" i="1" smtClean="0">
                              <a:latin typeface="Cambria Math" panose="02040503050406030204" pitchFamily="18" charset="0"/>
                            </a:rPr>
                          </m:ctrlPr>
                        </m:dPr>
                        <m:e>
                          <m:r>
                            <a:rPr kumimoji="1" lang="en-US" altLang="ja-JP" b="0" i="1" smtClean="0">
                              <a:latin typeface="Cambria Math" panose="02040503050406030204" pitchFamily="18" charset="0"/>
                            </a:rPr>
                            <m:t>2</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𝑡</m:t>
                              </m:r>
                            </m:e>
                            <m:sup>
                              <m:r>
                                <a:rPr kumimoji="1" lang="en-US" altLang="ja-JP" b="0" i="1" smtClean="0">
                                  <a:latin typeface="Cambria Math" panose="02040503050406030204" pitchFamily="18" charset="0"/>
                                </a:rPr>
                                <m:t>3</m:t>
                              </m:r>
                            </m:sup>
                          </m:sSup>
                          <m:r>
                            <a:rPr kumimoji="1" lang="en-US" altLang="ja-JP" b="0" i="1" smtClean="0">
                              <a:latin typeface="Cambria Math" panose="02040503050406030204" pitchFamily="18" charset="0"/>
                            </a:rPr>
                            <m:t>−3</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𝑡</m:t>
                              </m:r>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ea typeface="Cambria Math" panose="02040503050406030204" pitchFamily="18" charset="0"/>
                            </a:rPr>
                            <m:t>+1</m:t>
                          </m:r>
                        </m:e>
                      </m:d>
                      <m:sSub>
                        <m:sSubPr>
                          <m:ctrlPr>
                            <a:rPr kumimoji="1" lang="en-US" altLang="ja-JP" i="1" smtClean="0">
                              <a:latin typeface="Cambria Math" panose="02040503050406030204" pitchFamily="18" charset="0"/>
                            </a:rPr>
                          </m:ctrlPr>
                        </m:sSubPr>
                        <m:e>
                          <m:r>
                            <a:rPr kumimoji="1" lang="en-US" altLang="ja-JP" b="1" i="1" smtClean="0">
                              <a:latin typeface="Cambria Math" panose="02040503050406030204" pitchFamily="18" charset="0"/>
                            </a:rPr>
                            <m:t>𝒑</m:t>
                          </m:r>
                        </m:e>
                        <m:sub>
                          <m:r>
                            <a:rPr kumimoji="1" lang="en-US" altLang="ja-JP" b="0" i="1" smtClean="0">
                              <a:latin typeface="Cambria Math" panose="02040503050406030204" pitchFamily="18" charset="0"/>
                            </a:rPr>
                            <m:t>0</m:t>
                          </m:r>
                        </m:sub>
                      </m:sSub>
                      <m:r>
                        <a:rPr kumimoji="1" lang="en-US" altLang="ja-JP" i="1" smtClean="0">
                          <a:latin typeface="Cambria Math" panose="02040503050406030204" pitchFamily="18" charset="0"/>
                          <a:ea typeface="Cambria Math" panose="02040503050406030204" pitchFamily="18" charset="0"/>
                        </a:rPr>
                        <m:t>+</m:t>
                      </m:r>
                    </m:oMath>
                  </m:oMathPara>
                </a14:m>
                <a:endParaRPr kumimoji="1" lang="en-US" altLang="ja-JP"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kumimoji="1" lang="en-US" altLang="ja-JP" i="1" smtClean="0">
                              <a:latin typeface="Cambria Math" panose="02040503050406030204" pitchFamily="18" charset="0"/>
                              <a:ea typeface="Cambria Math" panose="02040503050406030204" pitchFamily="18" charset="0"/>
                            </a:rPr>
                          </m:ctrlPr>
                        </m:dPr>
                        <m:e>
                          <m:sSup>
                            <m:sSupPr>
                              <m:ctrlPr>
                                <a:rPr kumimoji="1" lang="en-US" altLang="ja-JP"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𝑡</m:t>
                              </m:r>
                            </m:e>
                            <m:sup>
                              <m:r>
                                <a:rPr kumimoji="1" lang="en-US" altLang="ja-JP" b="0" i="1" smtClean="0">
                                  <a:latin typeface="Cambria Math" panose="02040503050406030204" pitchFamily="18" charset="0"/>
                                  <a:ea typeface="Cambria Math" panose="02040503050406030204" pitchFamily="18" charset="0"/>
                                </a:rPr>
                                <m:t>3</m:t>
                              </m:r>
                            </m:sup>
                          </m:sSup>
                          <m:r>
                            <a:rPr kumimoji="1" lang="en-US" altLang="ja-JP" b="0" i="1" smtClean="0">
                              <a:latin typeface="Cambria Math" panose="02040503050406030204" pitchFamily="18" charset="0"/>
                              <a:ea typeface="Cambria Math" panose="02040503050406030204" pitchFamily="18" charset="0"/>
                            </a:rPr>
                            <m:t>−2</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𝑡</m:t>
                              </m:r>
                            </m:e>
                            <m:sup>
                              <m:r>
                                <a:rPr kumimoji="1" lang="en-US" altLang="ja-JP" b="0" i="1" smtClean="0">
                                  <a:latin typeface="Cambria Math" panose="02040503050406030204" pitchFamily="18" charset="0"/>
                                  <a:ea typeface="Cambria Math" panose="02040503050406030204" pitchFamily="18" charset="0"/>
                                </a:rPr>
                                <m:t>2</m:t>
                              </m:r>
                            </m:sup>
                          </m:sSup>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𝑡</m:t>
                          </m:r>
                        </m:e>
                      </m:d>
                      <m:sSub>
                        <m:sSubPr>
                          <m:ctrlPr>
                            <a:rPr kumimoji="1" lang="en-US" altLang="ja-JP" i="1" smtClean="0">
                              <a:latin typeface="Cambria Math" panose="02040503050406030204" pitchFamily="18" charset="0"/>
                              <a:ea typeface="Cambria Math" panose="02040503050406030204" pitchFamily="18" charset="0"/>
                            </a:rPr>
                          </m:ctrlPr>
                        </m:sSubPr>
                        <m:e>
                          <m:r>
                            <a:rPr kumimoji="1" lang="en-US" altLang="ja-JP" b="1" i="1" smtClean="0">
                              <a:latin typeface="Cambria Math" panose="02040503050406030204" pitchFamily="18" charset="0"/>
                              <a:ea typeface="Cambria Math" panose="02040503050406030204" pitchFamily="18" charset="0"/>
                            </a:rPr>
                            <m:t>𝒎</m:t>
                          </m:r>
                        </m:e>
                        <m:sub>
                          <m:r>
                            <a:rPr kumimoji="1" lang="en-US" altLang="ja-JP" b="0" i="1" smtClean="0">
                              <a:latin typeface="Cambria Math" panose="02040503050406030204" pitchFamily="18" charset="0"/>
                              <a:ea typeface="Cambria Math" panose="02040503050406030204" pitchFamily="18" charset="0"/>
                            </a:rPr>
                            <m:t>0</m:t>
                          </m:r>
                        </m:sub>
                      </m:sSub>
                      <m:r>
                        <a:rPr kumimoji="1" lang="en-US" altLang="ja-JP" b="0" i="1" smtClean="0">
                          <a:latin typeface="Cambria Math" panose="02040503050406030204" pitchFamily="18" charset="0"/>
                          <a:ea typeface="Cambria Math" panose="02040503050406030204" pitchFamily="18" charset="0"/>
                        </a:rPr>
                        <m:t>+</m:t>
                      </m:r>
                    </m:oMath>
                  </m:oMathPara>
                </a14:m>
                <a:endParaRPr kumimoji="1" lang="en-US" altLang="ja-JP"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kumimoji="1" lang="en-US" altLang="ja-JP" b="0" i="1" smtClean="0">
                              <a:latin typeface="Cambria Math" panose="02040503050406030204" pitchFamily="18" charset="0"/>
                              <a:ea typeface="Cambria Math" panose="02040503050406030204" pitchFamily="18" charset="0"/>
                            </a:rPr>
                          </m:ctrlPr>
                        </m:dPr>
                        <m:e>
                          <m:r>
                            <a:rPr kumimoji="1" lang="en-US" altLang="ja-JP" b="0" i="1" smtClean="0">
                              <a:latin typeface="Cambria Math" panose="02040503050406030204" pitchFamily="18" charset="0"/>
                              <a:ea typeface="Cambria Math" panose="02040503050406030204" pitchFamily="18" charset="0"/>
                            </a:rPr>
                            <m:t>−2</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𝑡</m:t>
                              </m:r>
                            </m:e>
                            <m:sup>
                              <m:r>
                                <a:rPr kumimoji="1" lang="en-US" altLang="ja-JP" b="0" i="1" smtClean="0">
                                  <a:latin typeface="Cambria Math" panose="02040503050406030204" pitchFamily="18" charset="0"/>
                                  <a:ea typeface="Cambria Math" panose="02040503050406030204" pitchFamily="18" charset="0"/>
                                </a:rPr>
                                <m:t>3</m:t>
                              </m:r>
                            </m:sup>
                          </m:sSup>
                          <m:r>
                            <a:rPr kumimoji="1" lang="en-US" altLang="ja-JP" b="0" i="1" smtClean="0">
                              <a:latin typeface="Cambria Math" panose="02040503050406030204" pitchFamily="18" charset="0"/>
                              <a:ea typeface="Cambria Math" panose="02040503050406030204" pitchFamily="18" charset="0"/>
                            </a:rPr>
                            <m:t>+3</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𝑡</m:t>
                              </m:r>
                            </m:e>
                            <m:sup>
                              <m:r>
                                <a:rPr kumimoji="1" lang="en-US" altLang="ja-JP" b="0" i="1" smtClean="0">
                                  <a:latin typeface="Cambria Math" panose="02040503050406030204" pitchFamily="18" charset="0"/>
                                  <a:ea typeface="Cambria Math" panose="02040503050406030204" pitchFamily="18" charset="0"/>
                                </a:rPr>
                                <m:t>2</m:t>
                              </m:r>
                            </m:sup>
                          </m:sSup>
                        </m:e>
                      </m:d>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1" i="1" smtClean="0">
                              <a:latin typeface="Cambria Math" panose="02040503050406030204" pitchFamily="18" charset="0"/>
                              <a:ea typeface="Cambria Math" panose="02040503050406030204" pitchFamily="18" charset="0"/>
                            </a:rPr>
                            <m:t>𝒑</m:t>
                          </m:r>
                        </m:e>
                        <m:sub>
                          <m:r>
                            <a:rPr kumimoji="1" lang="en-US" altLang="ja-JP" b="0" i="1" smtClean="0">
                              <a:latin typeface="Cambria Math" panose="02040503050406030204" pitchFamily="18" charset="0"/>
                              <a:ea typeface="Cambria Math" panose="02040503050406030204" pitchFamily="18" charset="0"/>
                            </a:rPr>
                            <m:t>1</m:t>
                          </m:r>
                        </m:sub>
                      </m:sSub>
                      <m:r>
                        <a:rPr kumimoji="1" lang="en-US" altLang="ja-JP" b="0" i="1" smtClean="0">
                          <a:latin typeface="Cambria Math" panose="02040503050406030204" pitchFamily="18" charset="0"/>
                          <a:ea typeface="Cambria Math" panose="02040503050406030204" pitchFamily="18" charset="0"/>
                        </a:rPr>
                        <m:t>+</m:t>
                      </m:r>
                    </m:oMath>
                  </m:oMathPara>
                </a14:m>
                <a:endParaRPr kumimoji="1" lang="en-US" altLang="ja-JP"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kumimoji="1" lang="en-US" altLang="ja-JP" b="0" i="1" smtClean="0">
                              <a:latin typeface="Cambria Math" panose="02040503050406030204" pitchFamily="18" charset="0"/>
                              <a:ea typeface="Cambria Math" panose="02040503050406030204" pitchFamily="18" charset="0"/>
                            </a:rPr>
                          </m:ctrlPr>
                        </m:dPr>
                        <m:e>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𝑡</m:t>
                              </m:r>
                            </m:e>
                            <m:sup>
                              <m:r>
                                <a:rPr kumimoji="1" lang="en-US" altLang="ja-JP" b="0" i="1" smtClean="0">
                                  <a:latin typeface="Cambria Math" panose="02040503050406030204" pitchFamily="18" charset="0"/>
                                  <a:ea typeface="Cambria Math" panose="02040503050406030204" pitchFamily="18" charset="0"/>
                                </a:rPr>
                                <m:t>3</m:t>
                              </m:r>
                            </m:sup>
                          </m:sSup>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𝑡</m:t>
                              </m:r>
                            </m:e>
                            <m:sup>
                              <m:r>
                                <a:rPr kumimoji="1" lang="en-US" altLang="ja-JP" b="0" i="1" smtClean="0">
                                  <a:latin typeface="Cambria Math" panose="02040503050406030204" pitchFamily="18" charset="0"/>
                                  <a:ea typeface="Cambria Math" panose="02040503050406030204" pitchFamily="18" charset="0"/>
                                </a:rPr>
                                <m:t>2</m:t>
                              </m:r>
                            </m:sup>
                          </m:sSup>
                        </m:e>
                      </m:d>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1" i="1" smtClean="0">
                              <a:latin typeface="Cambria Math" panose="02040503050406030204" pitchFamily="18" charset="0"/>
                              <a:ea typeface="Cambria Math" panose="02040503050406030204" pitchFamily="18" charset="0"/>
                            </a:rPr>
                            <m:t>𝒎</m:t>
                          </m:r>
                        </m:e>
                        <m:sub>
                          <m:r>
                            <a:rPr kumimoji="1" lang="en-US" altLang="ja-JP" b="0" i="1" smtClean="0">
                              <a:latin typeface="Cambria Math" panose="02040503050406030204" pitchFamily="18" charset="0"/>
                              <a:ea typeface="Cambria Math" panose="02040503050406030204" pitchFamily="18" charset="0"/>
                            </a:rPr>
                            <m:t>1</m:t>
                          </m:r>
                        </m:sub>
                      </m:sSub>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378609" y="3047982"/>
                <a:ext cx="2809423" cy="1107996"/>
              </a:xfrm>
              <a:prstGeom prst="rect">
                <a:avLst/>
              </a:prstGeom>
              <a:blipFill>
                <a:blip r:embed="rId3"/>
                <a:stretch>
                  <a:fillRect l="-1735" t="-549" r="-1302" b="-3846"/>
                </a:stretch>
              </a:blipFill>
            </p:spPr>
            <p:txBody>
              <a:bodyPr/>
              <a:lstStyle/>
              <a:p>
                <a:r>
                  <a:rPr lang="ja-JP" altLang="en-US">
                    <a:noFill/>
                  </a:rPr>
                  <a:t> </a:t>
                </a:r>
              </a:p>
            </p:txBody>
          </p:sp>
        </mc:Fallback>
      </mc:AlternateContent>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solidFill>
                  <a:schemeClr val="tx1"/>
                </a:solidFill>
              </a:rPr>
              <a:t>最新研究の紹介</a:t>
            </a:r>
            <a:endParaRPr kumimoji="1" lang="en-US" altLang="ja-JP" dirty="0">
              <a:solidFill>
                <a:schemeClr val="tx1"/>
              </a:solidFill>
            </a:endParaRPr>
          </a:p>
          <a:p>
            <a:pPr marL="757238" lvl="1" indent="-457200"/>
            <a:r>
              <a:rPr lang="ja-JP" altLang="en-US" sz="1600" dirty="0">
                <a:solidFill>
                  <a:schemeClr val="tx1"/>
                </a:solidFill>
              </a:rPr>
              <a:t>全体の流れ</a:t>
            </a:r>
            <a:endParaRPr lang="en-US" altLang="ja-JP" sz="1600" dirty="0">
              <a:solidFill>
                <a:schemeClr val="tx1"/>
              </a:solidFill>
            </a:endParaRPr>
          </a:p>
          <a:p>
            <a:pPr marL="757238" lvl="1" indent="-457200"/>
            <a:r>
              <a:rPr kumimoji="1" lang="ja-JP" altLang="en-US" sz="1600" dirty="0">
                <a:solidFill>
                  <a:schemeClr val="tx1"/>
                </a:solidFill>
              </a:rPr>
              <a:t>ブラシのシミュレーション</a:t>
            </a:r>
            <a:endParaRPr kumimoji="1" lang="en-US" altLang="ja-JP" sz="1600" dirty="0">
              <a:solidFill>
                <a:schemeClr val="tx1"/>
              </a:solidFill>
            </a:endParaRPr>
          </a:p>
          <a:p>
            <a:pPr marL="757238" lvl="1" indent="-457200"/>
            <a:r>
              <a:rPr lang="ja-JP" altLang="en-US" sz="1600" dirty="0">
                <a:solidFill>
                  <a:srgbClr val="FF0000"/>
                </a:solidFill>
              </a:rPr>
              <a:t>流体のシミュレーション</a:t>
            </a:r>
            <a:r>
              <a:rPr lang="en-US" altLang="ja-JP" sz="1600" dirty="0">
                <a:solidFill>
                  <a:srgbClr val="FF0000"/>
                </a:solidFill>
              </a:rPr>
              <a:t>(</a:t>
            </a:r>
            <a:r>
              <a:rPr lang="ja-JP" altLang="en-US" sz="1600" dirty="0">
                <a:solidFill>
                  <a:srgbClr val="FF0000"/>
                </a:solidFill>
              </a:rPr>
              <a:t>グリッド</a:t>
            </a:r>
            <a:r>
              <a:rPr lang="en-US" altLang="ja-JP" sz="1600" dirty="0">
                <a:solidFill>
                  <a:srgbClr val="FF0000"/>
                </a:solidFill>
              </a:rPr>
              <a:t>, </a:t>
            </a:r>
            <a:r>
              <a:rPr lang="ja-JP" altLang="en-US" sz="1600" dirty="0">
                <a:solidFill>
                  <a:srgbClr val="FF0000"/>
                </a:solidFill>
              </a:rPr>
              <a:t>パーティクル</a:t>
            </a:r>
            <a:r>
              <a:rPr lang="en-US" altLang="ja-JP" sz="1600" dirty="0">
                <a:solidFill>
                  <a:srgbClr val="FF0000"/>
                </a:solidFill>
              </a:rPr>
              <a:t>)</a:t>
            </a:r>
          </a:p>
          <a:p>
            <a:pPr marL="757238" lvl="1" indent="-457200"/>
            <a:r>
              <a:rPr kumimoji="1" lang="ja-JP" altLang="en-US" sz="1600" dirty="0">
                <a:solidFill>
                  <a:schemeClr val="tx1"/>
                </a:solidFill>
              </a:rPr>
              <a:t>ブラシ ⇔ パーティクル ⇔ グリッド の流体のやり取り</a:t>
            </a:r>
            <a:endParaRPr kumimoji="1" lang="en-US" altLang="ja-JP" sz="1600" dirty="0">
              <a:solidFill>
                <a:schemeClr val="tx1"/>
              </a:solidFill>
            </a:endParaRPr>
          </a:p>
          <a:p>
            <a:pPr marL="757238" lvl="1" indent="-457200"/>
            <a:r>
              <a:rPr lang="ja-JP" altLang="en-US" sz="1600" dirty="0">
                <a:solidFill>
                  <a:schemeClr val="tx1"/>
                </a:solidFill>
              </a:rPr>
              <a:t>レンダリング</a:t>
            </a:r>
            <a:endParaRPr kumimoji="1" lang="en-US" altLang="ja-JP" sz="1600" dirty="0">
              <a:solidFill>
                <a:schemeClr val="tx1"/>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105</a:t>
            </a:fld>
            <a:endParaRPr lang="en-US" i="1" dirty="0"/>
          </a:p>
        </p:txBody>
      </p:sp>
    </p:spTree>
    <p:extLst>
      <p:ext uri="{BB962C8B-B14F-4D97-AF65-F5344CB8AC3E}">
        <p14:creationId xmlns:p14="http://schemas.microsoft.com/office/powerpoint/2010/main" val="30905276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solidFill>
                  <a:schemeClr val="tx1"/>
                </a:solidFill>
              </a:rPr>
              <a:t>最新研究の紹介</a:t>
            </a:r>
            <a:endParaRPr kumimoji="1" lang="en-US" altLang="ja-JP" dirty="0">
              <a:solidFill>
                <a:schemeClr val="tx1"/>
              </a:solidFill>
            </a:endParaRPr>
          </a:p>
          <a:p>
            <a:pPr marL="757238" lvl="1" indent="-457200"/>
            <a:r>
              <a:rPr lang="ja-JP" altLang="en-US" sz="1600" dirty="0">
                <a:solidFill>
                  <a:schemeClr val="tx1"/>
                </a:solidFill>
              </a:rPr>
              <a:t>全体の流れ</a:t>
            </a:r>
            <a:endParaRPr lang="en-US" altLang="ja-JP" sz="1600" dirty="0">
              <a:solidFill>
                <a:schemeClr val="tx1"/>
              </a:solidFill>
            </a:endParaRPr>
          </a:p>
          <a:p>
            <a:pPr marL="757238" lvl="1" indent="-457200"/>
            <a:r>
              <a:rPr kumimoji="1" lang="ja-JP" altLang="en-US" sz="1600" dirty="0">
                <a:solidFill>
                  <a:schemeClr val="tx1"/>
                </a:solidFill>
              </a:rPr>
              <a:t>ブラシのシミュレーション</a:t>
            </a:r>
            <a:endParaRPr kumimoji="1" lang="en-US" altLang="ja-JP" sz="1600" dirty="0">
              <a:solidFill>
                <a:schemeClr val="tx1"/>
              </a:solidFill>
            </a:endParaRPr>
          </a:p>
          <a:p>
            <a:pPr marL="757238" lvl="1" indent="-457200"/>
            <a:r>
              <a:rPr lang="ja-JP" altLang="en-US" sz="1600" dirty="0">
                <a:solidFill>
                  <a:schemeClr val="tx1"/>
                </a:solidFill>
              </a:rPr>
              <a:t>流体のシミュレーション</a:t>
            </a:r>
            <a:r>
              <a:rPr lang="en-US" altLang="ja-JP" sz="1600" dirty="0">
                <a:solidFill>
                  <a:schemeClr val="tx1"/>
                </a:solidFill>
              </a:rPr>
              <a:t>(</a:t>
            </a:r>
            <a:r>
              <a:rPr lang="ja-JP" altLang="en-US" sz="1600" dirty="0">
                <a:solidFill>
                  <a:srgbClr val="FF0000"/>
                </a:solidFill>
              </a:rPr>
              <a:t>グリッド</a:t>
            </a:r>
            <a:r>
              <a:rPr lang="en-US" altLang="ja-JP" sz="1600" dirty="0">
                <a:solidFill>
                  <a:schemeClr val="tx1"/>
                </a:solidFill>
              </a:rPr>
              <a:t>, </a:t>
            </a:r>
            <a:r>
              <a:rPr lang="ja-JP" altLang="en-US" sz="1600" dirty="0">
                <a:solidFill>
                  <a:schemeClr val="tx1"/>
                </a:solidFill>
              </a:rPr>
              <a:t>パーティクル</a:t>
            </a:r>
            <a:r>
              <a:rPr lang="en-US" altLang="ja-JP" sz="1600" dirty="0">
                <a:solidFill>
                  <a:schemeClr val="tx1"/>
                </a:solidFill>
              </a:rPr>
              <a:t>)</a:t>
            </a:r>
          </a:p>
          <a:p>
            <a:pPr marL="757238" lvl="1" indent="-457200"/>
            <a:r>
              <a:rPr kumimoji="1" lang="ja-JP" altLang="en-US" sz="1600" dirty="0">
                <a:solidFill>
                  <a:schemeClr val="tx1"/>
                </a:solidFill>
              </a:rPr>
              <a:t>ブラシ ⇔ パーティクル ⇔ グリッド の流体のやり取り</a:t>
            </a:r>
            <a:endParaRPr kumimoji="1" lang="en-US" altLang="ja-JP" sz="1600" dirty="0">
              <a:solidFill>
                <a:schemeClr val="tx1"/>
              </a:solidFill>
            </a:endParaRPr>
          </a:p>
          <a:p>
            <a:pPr marL="757238" lvl="1" indent="-457200"/>
            <a:r>
              <a:rPr lang="ja-JP" altLang="en-US" sz="1600" dirty="0">
                <a:solidFill>
                  <a:schemeClr val="tx1"/>
                </a:solidFill>
              </a:rPr>
              <a:t>レンダリング</a:t>
            </a:r>
            <a:endParaRPr kumimoji="1" lang="en-US" altLang="ja-JP" sz="1600" dirty="0">
              <a:solidFill>
                <a:schemeClr val="tx1"/>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106</a:t>
            </a:fld>
            <a:endParaRPr lang="en-US" i="1" dirty="0"/>
          </a:p>
        </p:txBody>
      </p:sp>
    </p:spTree>
    <p:extLst>
      <p:ext uri="{BB962C8B-B14F-4D97-AF65-F5344CB8AC3E}">
        <p14:creationId xmlns:p14="http://schemas.microsoft.com/office/powerpoint/2010/main" val="38487690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スタッガード格子</a:t>
            </a:r>
            <a:endParaRPr lang="en-US" altLang="ja-JP" dirty="0"/>
          </a:p>
        </p:txBody>
      </p:sp>
      <p:sp>
        <p:nvSpPr>
          <p:cNvPr id="3" name="コンテンツ プレースホルダ 2"/>
          <p:cNvSpPr>
            <a:spLocks noGrp="1"/>
          </p:cNvSpPr>
          <p:nvPr>
            <p:ph idx="1"/>
          </p:nvPr>
        </p:nvSpPr>
        <p:spPr/>
        <p:txBody>
          <a:bodyPr/>
          <a:lstStyle/>
          <a:p>
            <a:r>
              <a:rPr lang="ja-JP" altLang="en-US" dirty="0"/>
              <a:t>グリッドセルの</a:t>
            </a:r>
            <a:r>
              <a:rPr lang="ja-JP" altLang="en-US" dirty="0">
                <a:solidFill>
                  <a:srgbClr val="FF0000"/>
                </a:solidFill>
              </a:rPr>
              <a:t>境界</a:t>
            </a:r>
            <a:r>
              <a:rPr lang="ja-JP" altLang="en-US" dirty="0"/>
              <a:t>が</a:t>
            </a:r>
            <a:br>
              <a:rPr lang="en-US" altLang="ja-JP" dirty="0"/>
            </a:br>
            <a:r>
              <a:rPr lang="ja-JP" altLang="en-US" dirty="0"/>
              <a:t>１次元の速度を持つ</a:t>
            </a:r>
            <a:endParaRPr lang="en-US" altLang="ja-JP" dirty="0"/>
          </a:p>
          <a:p>
            <a:r>
              <a:rPr lang="ja-JP" altLang="en-US" dirty="0"/>
              <a:t>誤差を抑える効果</a:t>
            </a:r>
            <a:endParaRPr lang="en-US" altLang="ja-JP"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107</a:t>
            </a:fld>
            <a:endParaRPr lang="en-US" i="1" dirty="0"/>
          </a:p>
        </p:txBody>
      </p:sp>
      <p:grpSp>
        <p:nvGrpSpPr>
          <p:cNvPr id="525" name="グループ化 524"/>
          <p:cNvGrpSpPr/>
          <p:nvPr/>
        </p:nvGrpSpPr>
        <p:grpSpPr>
          <a:xfrm>
            <a:off x="5755189" y="1426295"/>
            <a:ext cx="2599230" cy="2572896"/>
            <a:chOff x="4796490" y="1820898"/>
            <a:chExt cx="2052973" cy="2032174"/>
          </a:xfrm>
        </p:grpSpPr>
        <p:grpSp>
          <p:nvGrpSpPr>
            <p:cNvPr id="285" name="グループ化 284"/>
            <p:cNvGrpSpPr/>
            <p:nvPr/>
          </p:nvGrpSpPr>
          <p:grpSpPr>
            <a:xfrm>
              <a:off x="4802011" y="1820898"/>
              <a:ext cx="631684" cy="782672"/>
              <a:chOff x="4164806" y="1978819"/>
              <a:chExt cx="631684" cy="782672"/>
            </a:xfrm>
          </p:grpSpPr>
          <p:grpSp>
            <p:nvGrpSpPr>
              <p:cNvPr id="255" name="グループ化 254"/>
              <p:cNvGrpSpPr/>
              <p:nvPr/>
            </p:nvGrpSpPr>
            <p:grpSpPr>
              <a:xfrm>
                <a:off x="4164806" y="1978819"/>
                <a:ext cx="315842" cy="466830"/>
                <a:chOff x="4681188" y="3454345"/>
                <a:chExt cx="315842" cy="466830"/>
              </a:xfrm>
            </p:grpSpPr>
            <p:sp>
              <p:nvSpPr>
                <p:cNvPr id="243" name="正方形/長方形 242"/>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46" name="直線矢印コネクタ 245"/>
                <p:cNvCxnSpPr>
                  <a:stCxn id="243"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1" name="直線矢印コネクタ 250"/>
                <p:cNvCxnSpPr>
                  <a:stCxn id="243"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6" name="グループ化 275"/>
              <p:cNvGrpSpPr/>
              <p:nvPr/>
            </p:nvGrpSpPr>
            <p:grpSpPr>
              <a:xfrm>
                <a:off x="4164806" y="2287728"/>
                <a:ext cx="315842" cy="473763"/>
                <a:chOff x="4164806" y="2287728"/>
                <a:chExt cx="315842" cy="473763"/>
              </a:xfrm>
            </p:grpSpPr>
            <p:sp>
              <p:nvSpPr>
                <p:cNvPr id="269" name="正方形/長方形 268"/>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70" name="直線矢印コネクタ 269"/>
                <p:cNvCxnSpPr>
                  <a:stCxn id="269"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1" name="直線矢印コネクタ 270"/>
                <p:cNvCxnSpPr>
                  <a:stCxn id="269"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7" name="グループ化 276"/>
              <p:cNvGrpSpPr/>
              <p:nvPr/>
            </p:nvGrpSpPr>
            <p:grpSpPr>
              <a:xfrm>
                <a:off x="4480648" y="1978819"/>
                <a:ext cx="315842" cy="466830"/>
                <a:chOff x="4681188" y="3454345"/>
                <a:chExt cx="315842" cy="466830"/>
              </a:xfrm>
            </p:grpSpPr>
            <p:sp>
              <p:nvSpPr>
                <p:cNvPr id="278" name="正方形/長方形 277"/>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79" name="直線矢印コネクタ 278"/>
                <p:cNvCxnSpPr>
                  <a:stCxn id="278"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0" name="直線矢印コネクタ 279"/>
                <p:cNvCxnSpPr>
                  <a:stCxn id="278"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81" name="グループ化 280"/>
              <p:cNvGrpSpPr/>
              <p:nvPr/>
            </p:nvGrpSpPr>
            <p:grpSpPr>
              <a:xfrm>
                <a:off x="4480648" y="2287728"/>
                <a:ext cx="315842" cy="473763"/>
                <a:chOff x="4164806" y="2287728"/>
                <a:chExt cx="315842" cy="473763"/>
              </a:xfrm>
            </p:grpSpPr>
            <p:sp>
              <p:nvSpPr>
                <p:cNvPr id="282" name="正方形/長方形 281"/>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83" name="直線矢印コネクタ 282"/>
                <p:cNvCxnSpPr>
                  <a:stCxn id="282"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4" name="直線矢印コネクタ 283"/>
                <p:cNvCxnSpPr>
                  <a:stCxn id="282"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286" name="グループ化 285"/>
            <p:cNvGrpSpPr/>
            <p:nvPr/>
          </p:nvGrpSpPr>
          <p:grpSpPr>
            <a:xfrm>
              <a:off x="5428174" y="1820898"/>
              <a:ext cx="631684" cy="782672"/>
              <a:chOff x="4164806" y="1978819"/>
              <a:chExt cx="631684" cy="782672"/>
            </a:xfrm>
          </p:grpSpPr>
          <p:grpSp>
            <p:nvGrpSpPr>
              <p:cNvPr id="287" name="グループ化 254"/>
              <p:cNvGrpSpPr/>
              <p:nvPr/>
            </p:nvGrpSpPr>
            <p:grpSpPr>
              <a:xfrm>
                <a:off x="4164806" y="1978819"/>
                <a:ext cx="315842" cy="466830"/>
                <a:chOff x="4681188" y="3454345"/>
                <a:chExt cx="315842" cy="466830"/>
              </a:xfrm>
            </p:grpSpPr>
            <p:sp>
              <p:nvSpPr>
                <p:cNvPr id="300" name="正方形/長方形 299"/>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01" name="直線矢印コネクタ 300"/>
                <p:cNvCxnSpPr>
                  <a:stCxn id="300"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2" name="直線矢印コネクタ 301"/>
                <p:cNvCxnSpPr>
                  <a:stCxn id="300"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88" name="グループ化 275"/>
              <p:cNvGrpSpPr/>
              <p:nvPr/>
            </p:nvGrpSpPr>
            <p:grpSpPr>
              <a:xfrm>
                <a:off x="4164806" y="2287728"/>
                <a:ext cx="315842" cy="473763"/>
                <a:chOff x="4164806" y="2287728"/>
                <a:chExt cx="315842" cy="473763"/>
              </a:xfrm>
            </p:grpSpPr>
            <p:sp>
              <p:nvSpPr>
                <p:cNvPr id="297" name="正方形/長方形 296"/>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98" name="直線矢印コネクタ 297"/>
                <p:cNvCxnSpPr>
                  <a:stCxn id="297"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9" name="直線矢印コネクタ 298"/>
                <p:cNvCxnSpPr>
                  <a:stCxn id="297"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89" name="グループ化 276"/>
              <p:cNvGrpSpPr/>
              <p:nvPr/>
            </p:nvGrpSpPr>
            <p:grpSpPr>
              <a:xfrm>
                <a:off x="4480648" y="1978819"/>
                <a:ext cx="315842" cy="466830"/>
                <a:chOff x="4681188" y="3454345"/>
                <a:chExt cx="315842" cy="466830"/>
              </a:xfrm>
            </p:grpSpPr>
            <p:sp>
              <p:nvSpPr>
                <p:cNvPr id="294" name="正方形/長方形 293"/>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95" name="直線矢印コネクタ 294"/>
                <p:cNvCxnSpPr>
                  <a:stCxn id="294"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6" name="直線矢印コネクタ 295"/>
                <p:cNvCxnSpPr>
                  <a:stCxn id="294"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90" name="グループ化 280"/>
              <p:cNvGrpSpPr/>
              <p:nvPr/>
            </p:nvGrpSpPr>
            <p:grpSpPr>
              <a:xfrm>
                <a:off x="4480648" y="2287728"/>
                <a:ext cx="315842" cy="473763"/>
                <a:chOff x="4164806" y="2287728"/>
                <a:chExt cx="315842" cy="473763"/>
              </a:xfrm>
            </p:grpSpPr>
            <p:sp>
              <p:nvSpPr>
                <p:cNvPr id="291" name="正方形/長方形 290"/>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92" name="直線矢印コネクタ 291"/>
                <p:cNvCxnSpPr>
                  <a:stCxn id="291"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3" name="直線矢印コネクタ 292"/>
                <p:cNvCxnSpPr>
                  <a:stCxn id="291"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303" name="グループ化 302"/>
            <p:cNvGrpSpPr/>
            <p:nvPr/>
          </p:nvGrpSpPr>
          <p:grpSpPr>
            <a:xfrm>
              <a:off x="4796490" y="2445649"/>
              <a:ext cx="631684" cy="782672"/>
              <a:chOff x="4164806" y="1978819"/>
              <a:chExt cx="631684" cy="782672"/>
            </a:xfrm>
          </p:grpSpPr>
          <p:grpSp>
            <p:nvGrpSpPr>
              <p:cNvPr id="304" name="グループ化 254"/>
              <p:cNvGrpSpPr/>
              <p:nvPr/>
            </p:nvGrpSpPr>
            <p:grpSpPr>
              <a:xfrm>
                <a:off x="4164806" y="1978819"/>
                <a:ext cx="315842" cy="466830"/>
                <a:chOff x="4681188" y="3454345"/>
                <a:chExt cx="315842" cy="466830"/>
              </a:xfrm>
            </p:grpSpPr>
            <p:sp>
              <p:nvSpPr>
                <p:cNvPr id="317" name="正方形/長方形 316"/>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18" name="直線矢印コネクタ 317"/>
                <p:cNvCxnSpPr>
                  <a:stCxn id="317"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9" name="直線矢印コネクタ 318"/>
                <p:cNvCxnSpPr>
                  <a:stCxn id="317"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05" name="グループ化 275"/>
              <p:cNvGrpSpPr/>
              <p:nvPr/>
            </p:nvGrpSpPr>
            <p:grpSpPr>
              <a:xfrm>
                <a:off x="4164806" y="2287728"/>
                <a:ext cx="315842" cy="473763"/>
                <a:chOff x="4164806" y="2287728"/>
                <a:chExt cx="315842" cy="473763"/>
              </a:xfrm>
            </p:grpSpPr>
            <p:sp>
              <p:nvSpPr>
                <p:cNvPr id="314" name="正方形/長方形 313"/>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15" name="直線矢印コネクタ 314"/>
                <p:cNvCxnSpPr>
                  <a:stCxn id="314"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6" name="直線矢印コネクタ 315"/>
                <p:cNvCxnSpPr>
                  <a:stCxn id="314"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06" name="グループ化 276"/>
              <p:cNvGrpSpPr/>
              <p:nvPr/>
            </p:nvGrpSpPr>
            <p:grpSpPr>
              <a:xfrm>
                <a:off x="4480648" y="1978819"/>
                <a:ext cx="315842" cy="466830"/>
                <a:chOff x="4681188" y="3454345"/>
                <a:chExt cx="315842" cy="466830"/>
              </a:xfrm>
            </p:grpSpPr>
            <p:sp>
              <p:nvSpPr>
                <p:cNvPr id="311" name="正方形/長方形 310"/>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12" name="直線矢印コネクタ 311"/>
                <p:cNvCxnSpPr>
                  <a:stCxn id="311"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3" name="直線矢印コネクタ 312"/>
                <p:cNvCxnSpPr>
                  <a:stCxn id="311"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07" name="グループ化 280"/>
              <p:cNvGrpSpPr/>
              <p:nvPr/>
            </p:nvGrpSpPr>
            <p:grpSpPr>
              <a:xfrm>
                <a:off x="4480648" y="2287728"/>
                <a:ext cx="315842" cy="473763"/>
                <a:chOff x="4164806" y="2287728"/>
                <a:chExt cx="315842" cy="473763"/>
              </a:xfrm>
            </p:grpSpPr>
            <p:sp>
              <p:nvSpPr>
                <p:cNvPr id="308" name="正方形/長方形 307"/>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09" name="直線矢印コネクタ 308"/>
                <p:cNvCxnSpPr>
                  <a:stCxn id="308"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0" name="直線矢印コネクタ 309"/>
                <p:cNvCxnSpPr>
                  <a:stCxn id="308"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320" name="グループ化 319"/>
            <p:cNvGrpSpPr/>
            <p:nvPr/>
          </p:nvGrpSpPr>
          <p:grpSpPr>
            <a:xfrm>
              <a:off x="5433695" y="2445649"/>
              <a:ext cx="631684" cy="782672"/>
              <a:chOff x="4164806" y="1978819"/>
              <a:chExt cx="631684" cy="782672"/>
            </a:xfrm>
          </p:grpSpPr>
          <p:grpSp>
            <p:nvGrpSpPr>
              <p:cNvPr id="321" name="グループ化 254"/>
              <p:cNvGrpSpPr/>
              <p:nvPr/>
            </p:nvGrpSpPr>
            <p:grpSpPr>
              <a:xfrm>
                <a:off x="4164806" y="1978819"/>
                <a:ext cx="315842" cy="466830"/>
                <a:chOff x="4681188" y="3454345"/>
                <a:chExt cx="315842" cy="466830"/>
              </a:xfrm>
            </p:grpSpPr>
            <p:sp>
              <p:nvSpPr>
                <p:cNvPr id="334" name="正方形/長方形 333"/>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35" name="直線矢印コネクタ 334"/>
                <p:cNvCxnSpPr>
                  <a:stCxn id="334"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6" name="直線矢印コネクタ 335"/>
                <p:cNvCxnSpPr>
                  <a:stCxn id="334"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2" name="グループ化 275"/>
              <p:cNvGrpSpPr/>
              <p:nvPr/>
            </p:nvGrpSpPr>
            <p:grpSpPr>
              <a:xfrm>
                <a:off x="4164806" y="2287728"/>
                <a:ext cx="315842" cy="473763"/>
                <a:chOff x="4164806" y="2287728"/>
                <a:chExt cx="315842" cy="473763"/>
              </a:xfrm>
            </p:grpSpPr>
            <p:sp>
              <p:nvSpPr>
                <p:cNvPr id="331" name="正方形/長方形 330"/>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32" name="直線矢印コネクタ 331"/>
                <p:cNvCxnSpPr>
                  <a:stCxn id="331"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3" name="直線矢印コネクタ 332"/>
                <p:cNvCxnSpPr>
                  <a:stCxn id="331"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3" name="グループ化 276"/>
              <p:cNvGrpSpPr/>
              <p:nvPr/>
            </p:nvGrpSpPr>
            <p:grpSpPr>
              <a:xfrm>
                <a:off x="4480648" y="1978819"/>
                <a:ext cx="315842" cy="466830"/>
                <a:chOff x="4681188" y="3454345"/>
                <a:chExt cx="315842" cy="466830"/>
              </a:xfrm>
            </p:grpSpPr>
            <p:sp>
              <p:nvSpPr>
                <p:cNvPr id="328" name="正方形/長方形 327"/>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29" name="直線矢印コネクタ 328"/>
                <p:cNvCxnSpPr>
                  <a:stCxn id="328"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0" name="直線矢印コネクタ 329"/>
                <p:cNvCxnSpPr>
                  <a:stCxn id="328"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4" name="グループ化 280"/>
              <p:cNvGrpSpPr/>
              <p:nvPr/>
            </p:nvGrpSpPr>
            <p:grpSpPr>
              <a:xfrm>
                <a:off x="4480648" y="2287728"/>
                <a:ext cx="315842" cy="473763"/>
                <a:chOff x="4164806" y="2287728"/>
                <a:chExt cx="315842" cy="473763"/>
              </a:xfrm>
            </p:grpSpPr>
            <p:sp>
              <p:nvSpPr>
                <p:cNvPr id="325" name="正方形/長方形 324"/>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26" name="直線矢印コネクタ 325"/>
                <p:cNvCxnSpPr>
                  <a:stCxn id="325"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7" name="直線矢印コネクタ 326"/>
                <p:cNvCxnSpPr>
                  <a:stCxn id="325"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337" name="グループ化 336"/>
            <p:cNvGrpSpPr/>
            <p:nvPr/>
          </p:nvGrpSpPr>
          <p:grpSpPr>
            <a:xfrm>
              <a:off x="6059858" y="1820898"/>
              <a:ext cx="631684" cy="782672"/>
              <a:chOff x="4164806" y="1978819"/>
              <a:chExt cx="631684" cy="782672"/>
            </a:xfrm>
          </p:grpSpPr>
          <p:grpSp>
            <p:nvGrpSpPr>
              <p:cNvPr id="338" name="グループ化 254"/>
              <p:cNvGrpSpPr/>
              <p:nvPr/>
            </p:nvGrpSpPr>
            <p:grpSpPr>
              <a:xfrm>
                <a:off x="4164806" y="1978819"/>
                <a:ext cx="315842" cy="466830"/>
                <a:chOff x="4681188" y="3454345"/>
                <a:chExt cx="315842" cy="466830"/>
              </a:xfrm>
            </p:grpSpPr>
            <p:sp>
              <p:nvSpPr>
                <p:cNvPr id="351" name="正方形/長方形 350"/>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52" name="直線矢印コネクタ 351"/>
                <p:cNvCxnSpPr>
                  <a:stCxn id="351"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3" name="直線矢印コネクタ 352"/>
                <p:cNvCxnSpPr>
                  <a:stCxn id="351"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39" name="グループ化 275"/>
              <p:cNvGrpSpPr/>
              <p:nvPr/>
            </p:nvGrpSpPr>
            <p:grpSpPr>
              <a:xfrm>
                <a:off x="4164806" y="2287728"/>
                <a:ext cx="315842" cy="473763"/>
                <a:chOff x="4164806" y="2287728"/>
                <a:chExt cx="315842" cy="473763"/>
              </a:xfrm>
            </p:grpSpPr>
            <p:sp>
              <p:nvSpPr>
                <p:cNvPr id="348" name="正方形/長方形 347"/>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49" name="直線矢印コネクタ 348"/>
                <p:cNvCxnSpPr>
                  <a:stCxn id="348"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0" name="直線矢印コネクタ 349"/>
                <p:cNvCxnSpPr>
                  <a:stCxn id="348"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40" name="グループ化 276"/>
              <p:cNvGrpSpPr/>
              <p:nvPr/>
            </p:nvGrpSpPr>
            <p:grpSpPr>
              <a:xfrm>
                <a:off x="4480648" y="1978819"/>
                <a:ext cx="315842" cy="466830"/>
                <a:chOff x="4681188" y="3454345"/>
                <a:chExt cx="315842" cy="466830"/>
              </a:xfrm>
            </p:grpSpPr>
            <p:sp>
              <p:nvSpPr>
                <p:cNvPr id="345" name="正方形/長方形 344"/>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46" name="直線矢印コネクタ 345"/>
                <p:cNvCxnSpPr>
                  <a:stCxn id="345"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7" name="直線矢印コネクタ 346"/>
                <p:cNvCxnSpPr>
                  <a:stCxn id="345"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41" name="グループ化 280"/>
              <p:cNvGrpSpPr/>
              <p:nvPr/>
            </p:nvGrpSpPr>
            <p:grpSpPr>
              <a:xfrm>
                <a:off x="4480648" y="2287728"/>
                <a:ext cx="315842" cy="473763"/>
                <a:chOff x="4164806" y="2287728"/>
                <a:chExt cx="315842" cy="473763"/>
              </a:xfrm>
            </p:grpSpPr>
            <p:sp>
              <p:nvSpPr>
                <p:cNvPr id="342" name="正方形/長方形 341"/>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43" name="直線矢印コネクタ 342"/>
                <p:cNvCxnSpPr>
                  <a:stCxn id="342"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4" name="直線矢印コネクタ 343"/>
                <p:cNvCxnSpPr>
                  <a:stCxn id="342"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354" name="グループ化 353"/>
            <p:cNvGrpSpPr/>
            <p:nvPr/>
          </p:nvGrpSpPr>
          <p:grpSpPr>
            <a:xfrm>
              <a:off x="6065379" y="2445649"/>
              <a:ext cx="631684" cy="782672"/>
              <a:chOff x="4164806" y="1978819"/>
              <a:chExt cx="631684" cy="782672"/>
            </a:xfrm>
          </p:grpSpPr>
          <p:grpSp>
            <p:nvGrpSpPr>
              <p:cNvPr id="355" name="グループ化 254"/>
              <p:cNvGrpSpPr/>
              <p:nvPr/>
            </p:nvGrpSpPr>
            <p:grpSpPr>
              <a:xfrm>
                <a:off x="4164806" y="1978819"/>
                <a:ext cx="315842" cy="466830"/>
                <a:chOff x="4681188" y="3454345"/>
                <a:chExt cx="315842" cy="466830"/>
              </a:xfrm>
            </p:grpSpPr>
            <p:sp>
              <p:nvSpPr>
                <p:cNvPr id="368" name="正方形/長方形 367"/>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69" name="直線矢印コネクタ 368"/>
                <p:cNvCxnSpPr>
                  <a:stCxn id="368"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0" name="直線矢印コネクタ 369"/>
                <p:cNvCxnSpPr>
                  <a:stCxn id="368"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56" name="グループ化 275"/>
              <p:cNvGrpSpPr/>
              <p:nvPr/>
            </p:nvGrpSpPr>
            <p:grpSpPr>
              <a:xfrm>
                <a:off x="4164806" y="2287728"/>
                <a:ext cx="315842" cy="473763"/>
                <a:chOff x="4164806" y="2287728"/>
                <a:chExt cx="315842" cy="473763"/>
              </a:xfrm>
            </p:grpSpPr>
            <p:sp>
              <p:nvSpPr>
                <p:cNvPr id="365" name="正方形/長方形 364"/>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66" name="直線矢印コネクタ 365"/>
                <p:cNvCxnSpPr>
                  <a:stCxn id="365"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7" name="直線矢印コネクタ 366"/>
                <p:cNvCxnSpPr>
                  <a:stCxn id="365"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57" name="グループ化 276"/>
              <p:cNvGrpSpPr/>
              <p:nvPr/>
            </p:nvGrpSpPr>
            <p:grpSpPr>
              <a:xfrm>
                <a:off x="4480648" y="1978819"/>
                <a:ext cx="315842" cy="466830"/>
                <a:chOff x="4681188" y="3454345"/>
                <a:chExt cx="315842" cy="466830"/>
              </a:xfrm>
            </p:grpSpPr>
            <p:sp>
              <p:nvSpPr>
                <p:cNvPr id="362" name="正方形/長方形 361"/>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63" name="直線矢印コネクタ 362"/>
                <p:cNvCxnSpPr>
                  <a:stCxn id="362"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4" name="直線矢印コネクタ 363"/>
                <p:cNvCxnSpPr>
                  <a:stCxn id="362"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58" name="グループ化 280"/>
              <p:cNvGrpSpPr/>
              <p:nvPr/>
            </p:nvGrpSpPr>
            <p:grpSpPr>
              <a:xfrm>
                <a:off x="4480648" y="2287728"/>
                <a:ext cx="315842" cy="473763"/>
                <a:chOff x="4164806" y="2287728"/>
                <a:chExt cx="315842" cy="473763"/>
              </a:xfrm>
            </p:grpSpPr>
            <p:sp>
              <p:nvSpPr>
                <p:cNvPr id="359" name="正方形/長方形 358"/>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60" name="直線矢印コネクタ 359"/>
                <p:cNvCxnSpPr>
                  <a:stCxn id="359"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1" name="直線矢印コネクタ 360"/>
                <p:cNvCxnSpPr>
                  <a:stCxn id="359"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371" name="グループ化 370"/>
            <p:cNvGrpSpPr/>
            <p:nvPr/>
          </p:nvGrpSpPr>
          <p:grpSpPr>
            <a:xfrm>
              <a:off x="4802011" y="3070400"/>
              <a:ext cx="631684" cy="782672"/>
              <a:chOff x="4164806" y="1978819"/>
              <a:chExt cx="631684" cy="782672"/>
            </a:xfrm>
          </p:grpSpPr>
          <p:grpSp>
            <p:nvGrpSpPr>
              <p:cNvPr id="372" name="グループ化 254"/>
              <p:cNvGrpSpPr/>
              <p:nvPr/>
            </p:nvGrpSpPr>
            <p:grpSpPr>
              <a:xfrm>
                <a:off x="4164806" y="1978819"/>
                <a:ext cx="315842" cy="466830"/>
                <a:chOff x="4681188" y="3454345"/>
                <a:chExt cx="315842" cy="466830"/>
              </a:xfrm>
            </p:grpSpPr>
            <p:sp>
              <p:nvSpPr>
                <p:cNvPr id="385" name="正方形/長方形 384"/>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86" name="直線矢印コネクタ 385"/>
                <p:cNvCxnSpPr>
                  <a:stCxn id="385"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7" name="直線矢印コネクタ 386"/>
                <p:cNvCxnSpPr>
                  <a:stCxn id="385"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73" name="グループ化 275"/>
              <p:cNvGrpSpPr/>
              <p:nvPr/>
            </p:nvGrpSpPr>
            <p:grpSpPr>
              <a:xfrm>
                <a:off x="4164806" y="2287728"/>
                <a:ext cx="315842" cy="473763"/>
                <a:chOff x="4164806" y="2287728"/>
                <a:chExt cx="315842" cy="473763"/>
              </a:xfrm>
            </p:grpSpPr>
            <p:sp>
              <p:nvSpPr>
                <p:cNvPr id="382" name="正方形/長方形 381"/>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83" name="直線矢印コネクタ 382"/>
                <p:cNvCxnSpPr>
                  <a:stCxn id="382"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4" name="直線矢印コネクタ 383"/>
                <p:cNvCxnSpPr>
                  <a:stCxn id="382"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74" name="グループ化 276"/>
              <p:cNvGrpSpPr/>
              <p:nvPr/>
            </p:nvGrpSpPr>
            <p:grpSpPr>
              <a:xfrm>
                <a:off x="4480648" y="1978819"/>
                <a:ext cx="315842" cy="466830"/>
                <a:chOff x="4681188" y="3454345"/>
                <a:chExt cx="315842" cy="466830"/>
              </a:xfrm>
            </p:grpSpPr>
            <p:sp>
              <p:nvSpPr>
                <p:cNvPr id="379" name="正方形/長方形 378"/>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80" name="直線矢印コネクタ 379"/>
                <p:cNvCxnSpPr>
                  <a:stCxn id="379"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1" name="直線矢印コネクタ 380"/>
                <p:cNvCxnSpPr>
                  <a:stCxn id="379"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75" name="グループ化 280"/>
              <p:cNvGrpSpPr/>
              <p:nvPr/>
            </p:nvGrpSpPr>
            <p:grpSpPr>
              <a:xfrm>
                <a:off x="4480648" y="2287728"/>
                <a:ext cx="315842" cy="473763"/>
                <a:chOff x="4164806" y="2287728"/>
                <a:chExt cx="315842" cy="473763"/>
              </a:xfrm>
            </p:grpSpPr>
            <p:sp>
              <p:nvSpPr>
                <p:cNvPr id="376" name="正方形/長方形 375"/>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77" name="直線矢印コネクタ 376"/>
                <p:cNvCxnSpPr>
                  <a:stCxn id="376"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8" name="直線矢印コネクタ 377"/>
                <p:cNvCxnSpPr>
                  <a:stCxn id="376"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388" name="グループ化 387"/>
            <p:cNvGrpSpPr/>
            <p:nvPr/>
          </p:nvGrpSpPr>
          <p:grpSpPr>
            <a:xfrm>
              <a:off x="5433695" y="3070400"/>
              <a:ext cx="631684" cy="782672"/>
              <a:chOff x="4164806" y="1978819"/>
              <a:chExt cx="631684" cy="782672"/>
            </a:xfrm>
          </p:grpSpPr>
          <p:grpSp>
            <p:nvGrpSpPr>
              <p:cNvPr id="389" name="グループ化 254"/>
              <p:cNvGrpSpPr/>
              <p:nvPr/>
            </p:nvGrpSpPr>
            <p:grpSpPr>
              <a:xfrm>
                <a:off x="4164806" y="1978819"/>
                <a:ext cx="315842" cy="466830"/>
                <a:chOff x="4681188" y="3454345"/>
                <a:chExt cx="315842" cy="466830"/>
              </a:xfrm>
            </p:grpSpPr>
            <p:sp>
              <p:nvSpPr>
                <p:cNvPr id="402" name="正方形/長方形 401"/>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03" name="直線矢印コネクタ 402"/>
                <p:cNvCxnSpPr>
                  <a:stCxn id="402"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4" name="直線矢印コネクタ 403"/>
                <p:cNvCxnSpPr>
                  <a:stCxn id="402"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90" name="グループ化 275"/>
              <p:cNvGrpSpPr/>
              <p:nvPr/>
            </p:nvGrpSpPr>
            <p:grpSpPr>
              <a:xfrm>
                <a:off x="4164806" y="2287728"/>
                <a:ext cx="315842" cy="473763"/>
                <a:chOff x="4164806" y="2287728"/>
                <a:chExt cx="315842" cy="473763"/>
              </a:xfrm>
            </p:grpSpPr>
            <p:sp>
              <p:nvSpPr>
                <p:cNvPr id="399" name="正方形/長方形 398"/>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00" name="直線矢印コネクタ 399"/>
                <p:cNvCxnSpPr>
                  <a:stCxn id="399"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1" name="直線矢印コネクタ 400"/>
                <p:cNvCxnSpPr>
                  <a:stCxn id="399"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91" name="グループ化 276"/>
              <p:cNvGrpSpPr/>
              <p:nvPr/>
            </p:nvGrpSpPr>
            <p:grpSpPr>
              <a:xfrm>
                <a:off x="4480648" y="1978819"/>
                <a:ext cx="315842" cy="466830"/>
                <a:chOff x="4681188" y="3454345"/>
                <a:chExt cx="315842" cy="466830"/>
              </a:xfrm>
            </p:grpSpPr>
            <p:sp>
              <p:nvSpPr>
                <p:cNvPr id="396" name="正方形/長方形 395"/>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97" name="直線矢印コネクタ 396"/>
                <p:cNvCxnSpPr>
                  <a:stCxn id="396"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8" name="直線矢印コネクタ 397"/>
                <p:cNvCxnSpPr>
                  <a:stCxn id="396"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92" name="グループ化 280"/>
              <p:cNvGrpSpPr/>
              <p:nvPr/>
            </p:nvGrpSpPr>
            <p:grpSpPr>
              <a:xfrm>
                <a:off x="4480648" y="2287728"/>
                <a:ext cx="315842" cy="473763"/>
                <a:chOff x="4164806" y="2287728"/>
                <a:chExt cx="315842" cy="473763"/>
              </a:xfrm>
            </p:grpSpPr>
            <p:sp>
              <p:nvSpPr>
                <p:cNvPr id="393" name="正方形/長方形 392"/>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94" name="直線矢印コネクタ 393"/>
                <p:cNvCxnSpPr>
                  <a:stCxn id="393"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5" name="直線矢印コネクタ 394"/>
                <p:cNvCxnSpPr>
                  <a:stCxn id="393"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405" name="グループ化 404"/>
            <p:cNvGrpSpPr/>
            <p:nvPr/>
          </p:nvGrpSpPr>
          <p:grpSpPr>
            <a:xfrm>
              <a:off x="6065379" y="3070400"/>
              <a:ext cx="631684" cy="782672"/>
              <a:chOff x="4164806" y="1978819"/>
              <a:chExt cx="631684" cy="782672"/>
            </a:xfrm>
          </p:grpSpPr>
          <p:grpSp>
            <p:nvGrpSpPr>
              <p:cNvPr id="406" name="グループ化 254"/>
              <p:cNvGrpSpPr/>
              <p:nvPr/>
            </p:nvGrpSpPr>
            <p:grpSpPr>
              <a:xfrm>
                <a:off x="4164806" y="1978819"/>
                <a:ext cx="315842" cy="466830"/>
                <a:chOff x="4681188" y="3454345"/>
                <a:chExt cx="315842" cy="466830"/>
              </a:xfrm>
            </p:grpSpPr>
            <p:sp>
              <p:nvSpPr>
                <p:cNvPr id="419" name="正方形/長方形 418"/>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20" name="直線矢印コネクタ 419"/>
                <p:cNvCxnSpPr>
                  <a:stCxn id="419"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1" name="直線矢印コネクタ 420"/>
                <p:cNvCxnSpPr>
                  <a:stCxn id="419"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7" name="グループ化 275"/>
              <p:cNvGrpSpPr/>
              <p:nvPr/>
            </p:nvGrpSpPr>
            <p:grpSpPr>
              <a:xfrm>
                <a:off x="4164806" y="2287728"/>
                <a:ext cx="315842" cy="473763"/>
                <a:chOff x="4164806" y="2287728"/>
                <a:chExt cx="315842" cy="473763"/>
              </a:xfrm>
            </p:grpSpPr>
            <p:sp>
              <p:nvSpPr>
                <p:cNvPr id="416" name="正方形/長方形 415"/>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17" name="直線矢印コネクタ 416"/>
                <p:cNvCxnSpPr>
                  <a:stCxn id="416"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8" name="直線矢印コネクタ 417"/>
                <p:cNvCxnSpPr>
                  <a:stCxn id="416"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8" name="グループ化 276"/>
              <p:cNvGrpSpPr/>
              <p:nvPr/>
            </p:nvGrpSpPr>
            <p:grpSpPr>
              <a:xfrm>
                <a:off x="4480648" y="1978819"/>
                <a:ext cx="315842" cy="466830"/>
                <a:chOff x="4681188" y="3454345"/>
                <a:chExt cx="315842" cy="466830"/>
              </a:xfrm>
            </p:grpSpPr>
            <p:sp>
              <p:nvSpPr>
                <p:cNvPr id="413" name="正方形/長方形 412"/>
                <p:cNvSpPr/>
                <p:nvPr/>
              </p:nvSpPr>
              <p:spPr>
                <a:xfrm>
                  <a:off x="4681188" y="3605333"/>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14" name="直線矢印コネクタ 413"/>
                <p:cNvCxnSpPr>
                  <a:stCxn id="413" idx="0"/>
                </p:cNvCxnSpPr>
                <p:nvPr/>
              </p:nvCxnSpPr>
              <p:spPr>
                <a:xfrm flipV="1">
                  <a:off x="4839109" y="3454345"/>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5" name="直線矢印コネクタ 414"/>
                <p:cNvCxnSpPr>
                  <a:stCxn id="413" idx="1"/>
                </p:cNvCxnSpPr>
                <p:nvPr/>
              </p:nvCxnSpPr>
              <p:spPr>
                <a:xfrm>
                  <a:off x="4681188" y="376325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9" name="グループ化 280"/>
              <p:cNvGrpSpPr/>
              <p:nvPr/>
            </p:nvGrpSpPr>
            <p:grpSpPr>
              <a:xfrm>
                <a:off x="4480648" y="2287728"/>
                <a:ext cx="315842" cy="473763"/>
                <a:chOff x="4164806" y="2287728"/>
                <a:chExt cx="315842" cy="473763"/>
              </a:xfrm>
            </p:grpSpPr>
            <p:sp>
              <p:nvSpPr>
                <p:cNvPr id="410" name="正方形/長方形 409"/>
                <p:cNvSpPr/>
                <p:nvPr/>
              </p:nvSpPr>
              <p:spPr>
                <a:xfrm>
                  <a:off x="4164806" y="2445649"/>
                  <a:ext cx="315842" cy="315842"/>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11" name="直線矢印コネクタ 410"/>
                <p:cNvCxnSpPr>
                  <a:stCxn id="410" idx="0"/>
                </p:cNvCxnSpPr>
                <p:nvPr/>
              </p:nvCxnSpPr>
              <p:spPr>
                <a:xfrm flipV="1">
                  <a:off x="4322727" y="2287728"/>
                  <a:ext cx="0" cy="1579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2" name="直線矢印コネクタ 411"/>
                <p:cNvCxnSpPr>
                  <a:stCxn id="410" idx="1"/>
                </p:cNvCxnSpPr>
                <p:nvPr/>
              </p:nvCxnSpPr>
              <p:spPr>
                <a:xfrm>
                  <a:off x="4164806" y="2603570"/>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cxnSp>
          <p:nvCxnSpPr>
            <p:cNvPr id="439" name="直線矢印コネクタ 438"/>
            <p:cNvCxnSpPr/>
            <p:nvPr/>
          </p:nvCxnSpPr>
          <p:spPr>
            <a:xfrm>
              <a:off x="6686021" y="2122874"/>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6" name="直線矢印コネクタ 435"/>
            <p:cNvCxnSpPr/>
            <p:nvPr/>
          </p:nvCxnSpPr>
          <p:spPr>
            <a:xfrm>
              <a:off x="6686021" y="2438716"/>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6" name="直線矢印コネクタ 455"/>
            <p:cNvCxnSpPr/>
            <p:nvPr/>
          </p:nvCxnSpPr>
          <p:spPr>
            <a:xfrm>
              <a:off x="6691542" y="2747625"/>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3" name="直線矢印コネクタ 452"/>
            <p:cNvCxnSpPr/>
            <p:nvPr/>
          </p:nvCxnSpPr>
          <p:spPr>
            <a:xfrm>
              <a:off x="6691542" y="3063467"/>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3" name="直線矢印コネクタ 472"/>
            <p:cNvCxnSpPr/>
            <p:nvPr/>
          </p:nvCxnSpPr>
          <p:spPr>
            <a:xfrm>
              <a:off x="6691542" y="3372376"/>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0" name="直線矢印コネクタ 469"/>
            <p:cNvCxnSpPr/>
            <p:nvPr/>
          </p:nvCxnSpPr>
          <p:spPr>
            <a:xfrm>
              <a:off x="6691542" y="3688218"/>
              <a:ext cx="15792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9" name="直線矢印コネクタ 488"/>
            <p:cNvCxnSpPr/>
            <p:nvPr/>
          </p:nvCxnSpPr>
          <p:spPr>
            <a:xfrm flipV="1">
              <a:off x="4954411" y="3695151"/>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3" name="直線矢印コネクタ 482"/>
            <p:cNvCxnSpPr/>
            <p:nvPr/>
          </p:nvCxnSpPr>
          <p:spPr>
            <a:xfrm flipV="1">
              <a:off x="5270253" y="3695151"/>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6" name="直線矢印コネクタ 505"/>
            <p:cNvCxnSpPr/>
            <p:nvPr/>
          </p:nvCxnSpPr>
          <p:spPr>
            <a:xfrm flipV="1">
              <a:off x="5591616" y="3695151"/>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0" name="直線矢印コネクタ 499"/>
            <p:cNvCxnSpPr/>
            <p:nvPr/>
          </p:nvCxnSpPr>
          <p:spPr>
            <a:xfrm flipV="1">
              <a:off x="5907458" y="3695151"/>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3" name="直線矢印コネクタ 522"/>
            <p:cNvCxnSpPr/>
            <p:nvPr/>
          </p:nvCxnSpPr>
          <p:spPr>
            <a:xfrm flipV="1">
              <a:off x="6212258" y="3695151"/>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7" name="直線矢印コネクタ 516"/>
            <p:cNvCxnSpPr/>
            <p:nvPr/>
          </p:nvCxnSpPr>
          <p:spPr>
            <a:xfrm flipV="1">
              <a:off x="6528100" y="3695151"/>
              <a:ext cx="0" cy="1509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171" name="直線矢印コネクタ 170"/>
          <p:cNvCxnSpPr/>
          <p:nvPr/>
        </p:nvCxnSpPr>
        <p:spPr>
          <a:xfrm flipV="1">
            <a:off x="5398092" y="1880435"/>
            <a:ext cx="0" cy="19116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2" name="直線矢印コネクタ 171"/>
          <p:cNvCxnSpPr/>
          <p:nvPr/>
        </p:nvCxnSpPr>
        <p:spPr>
          <a:xfrm>
            <a:off x="5298122" y="1739367"/>
            <a:ext cx="19994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 name="テキスト ボックス 4"/>
              <p:cNvSpPr txBox="1"/>
              <p:nvPr/>
            </p:nvSpPr>
            <p:spPr>
              <a:xfrm>
                <a:off x="4961149" y="1546752"/>
                <a:ext cx="334258" cy="5759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1" i="1" smtClean="0">
                              <a:latin typeface="Cambria Math" panose="02040503050406030204" pitchFamily="18" charset="0"/>
                            </a:rPr>
                            <m:t>𝒖</m:t>
                          </m:r>
                        </m:e>
                        <m:sub>
                          <m:r>
                            <a:rPr kumimoji="1" lang="en-US" altLang="ja-JP" b="0" i="1" smtClean="0">
                              <a:latin typeface="Cambria Math" panose="02040503050406030204" pitchFamily="18" charset="0"/>
                            </a:rPr>
                            <m:t>𝑥</m:t>
                          </m:r>
                        </m:sub>
                      </m:sSub>
                    </m:oMath>
                  </m:oMathPara>
                </a14:m>
                <a:endParaRPr kumimoji="1" lang="en-US" altLang="ja-JP"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1" i="1" smtClean="0">
                              <a:latin typeface="Cambria Math" panose="02040503050406030204" pitchFamily="18" charset="0"/>
                            </a:rPr>
                            <m:t>𝒖</m:t>
                          </m:r>
                        </m:e>
                        <m:sub>
                          <m:r>
                            <a:rPr kumimoji="1" lang="en-US" altLang="ja-JP" b="0" i="1" smtClean="0">
                              <a:latin typeface="Cambria Math" panose="02040503050406030204" pitchFamily="18" charset="0"/>
                            </a:rPr>
                            <m:t>𝑦</m:t>
                          </m:r>
                        </m:sub>
                      </m:sSub>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961149" y="1546752"/>
                <a:ext cx="334258" cy="575927"/>
              </a:xfrm>
              <a:prstGeom prst="rect">
                <a:avLst/>
              </a:prstGeom>
              <a:blipFill>
                <a:blip r:embed="rId3"/>
                <a:stretch>
                  <a:fillRect l="-9091" r="-5455" b="-10638"/>
                </a:stretch>
              </a:blipFill>
            </p:spPr>
            <p:txBody>
              <a:bodyPr/>
              <a:lstStyle/>
              <a:p>
                <a:r>
                  <a:rPr lang="ja-JP" altLang="en-US">
                    <a:noFill/>
                  </a:rPr>
                  <a:t> </a:t>
                </a:r>
              </a:p>
            </p:txBody>
          </p:sp>
        </mc:Fallback>
      </mc:AlternateContent>
      <p:sp>
        <p:nvSpPr>
          <p:cNvPr id="6" name="テキスト ボックス 5"/>
          <p:cNvSpPr txBox="1"/>
          <p:nvPr/>
        </p:nvSpPr>
        <p:spPr>
          <a:xfrm>
            <a:off x="4284083" y="1549636"/>
            <a:ext cx="805029" cy="338554"/>
          </a:xfrm>
          <a:prstGeom prst="rect">
            <a:avLst/>
          </a:prstGeom>
          <a:noFill/>
        </p:spPr>
        <p:txBody>
          <a:bodyPr wrap="none" rtlCol="0">
            <a:spAutoFit/>
          </a:bodyPr>
          <a:lstStyle/>
          <a:p>
            <a:r>
              <a:rPr kumimoji="1" lang="ja-JP" altLang="en-US" sz="1600" dirty="0"/>
              <a:t>速度</a:t>
            </a:r>
            <a:r>
              <a:rPr kumimoji="1" lang="en-US" altLang="ja-JP" sz="1600" dirty="0"/>
              <a:t>x: </a:t>
            </a:r>
            <a:endParaRPr kumimoji="1" lang="ja-JP" altLang="en-US" sz="1600" dirty="0"/>
          </a:p>
        </p:txBody>
      </p:sp>
      <p:sp>
        <p:nvSpPr>
          <p:cNvPr id="175" name="テキスト ボックス 174"/>
          <p:cNvSpPr txBox="1"/>
          <p:nvPr/>
        </p:nvSpPr>
        <p:spPr>
          <a:xfrm>
            <a:off x="4277729" y="1834715"/>
            <a:ext cx="817853" cy="338554"/>
          </a:xfrm>
          <a:prstGeom prst="rect">
            <a:avLst/>
          </a:prstGeom>
          <a:noFill/>
        </p:spPr>
        <p:txBody>
          <a:bodyPr wrap="none" rtlCol="0">
            <a:spAutoFit/>
          </a:bodyPr>
          <a:lstStyle/>
          <a:p>
            <a:r>
              <a:rPr kumimoji="1" lang="ja-JP" altLang="en-US" sz="1600" dirty="0"/>
              <a:t>速度</a:t>
            </a:r>
            <a:r>
              <a:rPr kumimoji="1" lang="en-US" altLang="ja-JP" sz="1600" dirty="0"/>
              <a:t>y: </a:t>
            </a:r>
            <a:endParaRPr kumimoji="1" lang="ja-JP" altLang="en-US" sz="1600" dirty="0"/>
          </a:p>
        </p:txBody>
      </p:sp>
      <p:sp>
        <p:nvSpPr>
          <p:cNvPr id="177" name="フリーフォーム 176"/>
          <p:cNvSpPr/>
          <p:nvPr/>
        </p:nvSpPr>
        <p:spPr>
          <a:xfrm>
            <a:off x="6066323" y="1972773"/>
            <a:ext cx="1755774" cy="1803633"/>
          </a:xfrm>
          <a:custGeom>
            <a:avLst/>
            <a:gdLst>
              <a:gd name="connsiteX0" fmla="*/ 1518408 w 1755774"/>
              <a:gd name="connsiteY0" fmla="*/ 1635853 h 1803633"/>
              <a:gd name="connsiteX1" fmla="*/ 1585520 w 1755774"/>
              <a:gd name="connsiteY1" fmla="*/ 1568741 h 1803633"/>
              <a:gd name="connsiteX2" fmla="*/ 1644242 w 1755774"/>
              <a:gd name="connsiteY2" fmla="*/ 1493240 h 1803633"/>
              <a:gd name="connsiteX3" fmla="*/ 1677798 w 1755774"/>
              <a:gd name="connsiteY3" fmla="*/ 1459684 h 1803633"/>
              <a:gd name="connsiteX4" fmla="*/ 1702965 w 1755774"/>
              <a:gd name="connsiteY4" fmla="*/ 1392572 h 1803633"/>
              <a:gd name="connsiteX5" fmla="*/ 1711354 w 1755774"/>
              <a:gd name="connsiteY5" fmla="*/ 1300293 h 1803633"/>
              <a:gd name="connsiteX6" fmla="*/ 1719743 w 1755774"/>
              <a:gd name="connsiteY6" fmla="*/ 1266737 h 1803633"/>
              <a:gd name="connsiteX7" fmla="*/ 1744910 w 1755774"/>
              <a:gd name="connsiteY7" fmla="*/ 1132513 h 1803633"/>
              <a:gd name="connsiteX8" fmla="*/ 1744910 w 1755774"/>
              <a:gd name="connsiteY8" fmla="*/ 771787 h 1803633"/>
              <a:gd name="connsiteX9" fmla="*/ 1736521 w 1755774"/>
              <a:gd name="connsiteY9" fmla="*/ 746620 h 1803633"/>
              <a:gd name="connsiteX10" fmla="*/ 1728132 w 1755774"/>
              <a:gd name="connsiteY10" fmla="*/ 704675 h 1803633"/>
              <a:gd name="connsiteX11" fmla="*/ 1719743 w 1755774"/>
              <a:gd name="connsiteY11" fmla="*/ 679508 h 1803633"/>
              <a:gd name="connsiteX12" fmla="*/ 1711354 w 1755774"/>
              <a:gd name="connsiteY12" fmla="*/ 637563 h 1803633"/>
              <a:gd name="connsiteX13" fmla="*/ 1677798 w 1755774"/>
              <a:gd name="connsiteY13" fmla="*/ 520117 h 1803633"/>
              <a:gd name="connsiteX14" fmla="*/ 1669409 w 1755774"/>
              <a:gd name="connsiteY14" fmla="*/ 494950 h 1803633"/>
              <a:gd name="connsiteX15" fmla="*/ 1652631 w 1755774"/>
              <a:gd name="connsiteY15" fmla="*/ 461394 h 1803633"/>
              <a:gd name="connsiteX16" fmla="*/ 1635853 w 1755774"/>
              <a:gd name="connsiteY16" fmla="*/ 411060 h 1803633"/>
              <a:gd name="connsiteX17" fmla="*/ 1610687 w 1755774"/>
              <a:gd name="connsiteY17" fmla="*/ 268447 h 1803633"/>
              <a:gd name="connsiteX18" fmla="*/ 1560353 w 1755774"/>
              <a:gd name="connsiteY18" fmla="*/ 184558 h 1803633"/>
              <a:gd name="connsiteX19" fmla="*/ 1535186 w 1755774"/>
              <a:gd name="connsiteY19" fmla="*/ 151002 h 1803633"/>
              <a:gd name="connsiteX20" fmla="*/ 1484852 w 1755774"/>
              <a:gd name="connsiteY20" fmla="*/ 100668 h 1803633"/>
              <a:gd name="connsiteX21" fmla="*/ 1417740 w 1755774"/>
              <a:gd name="connsiteY21" fmla="*/ 58723 h 1803633"/>
              <a:gd name="connsiteX22" fmla="*/ 1367406 w 1755774"/>
              <a:gd name="connsiteY22" fmla="*/ 41945 h 1803633"/>
              <a:gd name="connsiteX23" fmla="*/ 1317072 w 1755774"/>
              <a:gd name="connsiteY23" fmla="*/ 25167 h 1803633"/>
              <a:gd name="connsiteX24" fmla="*/ 1249960 w 1755774"/>
              <a:gd name="connsiteY24" fmla="*/ 8389 h 1803633"/>
              <a:gd name="connsiteX25" fmla="*/ 1216404 w 1755774"/>
              <a:gd name="connsiteY25" fmla="*/ 0 h 1803633"/>
              <a:gd name="connsiteX26" fmla="*/ 578841 w 1755774"/>
              <a:gd name="connsiteY26" fmla="*/ 8389 h 1803633"/>
              <a:gd name="connsiteX27" fmla="*/ 545285 w 1755774"/>
              <a:gd name="connsiteY27" fmla="*/ 16778 h 1803633"/>
              <a:gd name="connsiteX28" fmla="*/ 478173 w 1755774"/>
              <a:gd name="connsiteY28" fmla="*/ 41945 h 1803633"/>
              <a:gd name="connsiteX29" fmla="*/ 377505 w 1755774"/>
              <a:gd name="connsiteY29" fmla="*/ 58723 h 1803633"/>
              <a:gd name="connsiteX30" fmla="*/ 352338 w 1755774"/>
              <a:gd name="connsiteY30" fmla="*/ 67112 h 1803633"/>
              <a:gd name="connsiteX31" fmla="*/ 318782 w 1755774"/>
              <a:gd name="connsiteY31" fmla="*/ 75501 h 1803633"/>
              <a:gd name="connsiteX32" fmla="*/ 285226 w 1755774"/>
              <a:gd name="connsiteY32" fmla="*/ 92279 h 1803633"/>
              <a:gd name="connsiteX33" fmla="*/ 234892 w 1755774"/>
              <a:gd name="connsiteY33" fmla="*/ 125835 h 1803633"/>
              <a:gd name="connsiteX34" fmla="*/ 201336 w 1755774"/>
              <a:gd name="connsiteY34" fmla="*/ 151002 h 1803633"/>
              <a:gd name="connsiteX35" fmla="*/ 159391 w 1755774"/>
              <a:gd name="connsiteY35" fmla="*/ 167780 h 1803633"/>
              <a:gd name="connsiteX36" fmla="*/ 134224 w 1755774"/>
              <a:gd name="connsiteY36" fmla="*/ 192947 h 1803633"/>
              <a:gd name="connsiteX37" fmla="*/ 100668 w 1755774"/>
              <a:gd name="connsiteY37" fmla="*/ 251669 h 1803633"/>
              <a:gd name="connsiteX38" fmla="*/ 75501 w 1755774"/>
              <a:gd name="connsiteY38" fmla="*/ 335559 h 1803633"/>
              <a:gd name="connsiteX39" fmla="*/ 58723 w 1755774"/>
              <a:gd name="connsiteY39" fmla="*/ 360726 h 1803633"/>
              <a:gd name="connsiteX40" fmla="*/ 33556 w 1755774"/>
              <a:gd name="connsiteY40" fmla="*/ 453005 h 1803633"/>
              <a:gd name="connsiteX41" fmla="*/ 25167 w 1755774"/>
              <a:gd name="connsiteY41" fmla="*/ 914400 h 1803633"/>
              <a:gd name="connsiteX42" fmla="*/ 16778 w 1755774"/>
              <a:gd name="connsiteY42" fmla="*/ 973123 h 1803633"/>
              <a:gd name="connsiteX43" fmla="*/ 0 w 1755774"/>
              <a:gd name="connsiteY43" fmla="*/ 1233181 h 1803633"/>
              <a:gd name="connsiteX44" fmla="*/ 8389 w 1755774"/>
              <a:gd name="connsiteY44" fmla="*/ 1426128 h 1803633"/>
              <a:gd name="connsiteX45" fmla="*/ 16778 w 1755774"/>
              <a:gd name="connsiteY45" fmla="*/ 1451295 h 1803633"/>
              <a:gd name="connsiteX46" fmla="*/ 75501 w 1755774"/>
              <a:gd name="connsiteY46" fmla="*/ 1493240 h 1803633"/>
              <a:gd name="connsiteX47" fmla="*/ 100668 w 1755774"/>
              <a:gd name="connsiteY47" fmla="*/ 1510018 h 1803633"/>
              <a:gd name="connsiteX48" fmla="*/ 125835 w 1755774"/>
              <a:gd name="connsiteY48" fmla="*/ 1535185 h 1803633"/>
              <a:gd name="connsiteX49" fmla="*/ 159391 w 1755774"/>
              <a:gd name="connsiteY49" fmla="*/ 1543574 h 1803633"/>
              <a:gd name="connsiteX50" fmla="*/ 218114 w 1755774"/>
              <a:gd name="connsiteY50" fmla="*/ 1577130 h 1803633"/>
              <a:gd name="connsiteX51" fmla="*/ 293615 w 1755774"/>
              <a:gd name="connsiteY51" fmla="*/ 1602297 h 1803633"/>
              <a:gd name="connsiteX52" fmla="*/ 385894 w 1755774"/>
              <a:gd name="connsiteY52" fmla="*/ 1652631 h 1803633"/>
              <a:gd name="connsiteX53" fmla="*/ 411061 w 1755774"/>
              <a:gd name="connsiteY53" fmla="*/ 1669409 h 1803633"/>
              <a:gd name="connsiteX54" fmla="*/ 436228 w 1755774"/>
              <a:gd name="connsiteY54" fmla="*/ 1677798 h 1803633"/>
              <a:gd name="connsiteX55" fmla="*/ 461395 w 1755774"/>
              <a:gd name="connsiteY55" fmla="*/ 1694576 h 1803633"/>
              <a:gd name="connsiteX56" fmla="*/ 528507 w 1755774"/>
              <a:gd name="connsiteY56" fmla="*/ 1711354 h 1803633"/>
              <a:gd name="connsiteX57" fmla="*/ 562063 w 1755774"/>
              <a:gd name="connsiteY57" fmla="*/ 1719743 h 1803633"/>
              <a:gd name="connsiteX58" fmla="*/ 604008 w 1755774"/>
              <a:gd name="connsiteY58" fmla="*/ 1736521 h 1803633"/>
              <a:gd name="connsiteX59" fmla="*/ 637564 w 1755774"/>
              <a:gd name="connsiteY59" fmla="*/ 1753299 h 1803633"/>
              <a:gd name="connsiteX60" fmla="*/ 662731 w 1755774"/>
              <a:gd name="connsiteY60" fmla="*/ 1761688 h 1803633"/>
              <a:gd name="connsiteX61" fmla="*/ 763398 w 1755774"/>
              <a:gd name="connsiteY61" fmla="*/ 1786855 h 1803633"/>
              <a:gd name="connsiteX62" fmla="*/ 989901 w 1755774"/>
              <a:gd name="connsiteY62" fmla="*/ 1803633 h 1803633"/>
              <a:gd name="connsiteX63" fmla="*/ 1082180 w 1755774"/>
              <a:gd name="connsiteY63" fmla="*/ 1795244 h 1803633"/>
              <a:gd name="connsiteX64" fmla="*/ 1107347 w 1755774"/>
              <a:gd name="connsiteY64" fmla="*/ 1778466 h 1803633"/>
              <a:gd name="connsiteX65" fmla="*/ 1157681 w 1755774"/>
              <a:gd name="connsiteY65" fmla="*/ 1702965 h 1803633"/>
              <a:gd name="connsiteX66" fmla="*/ 1208015 w 1755774"/>
              <a:gd name="connsiteY66" fmla="*/ 1652631 h 1803633"/>
              <a:gd name="connsiteX67" fmla="*/ 1233182 w 1755774"/>
              <a:gd name="connsiteY67" fmla="*/ 1627464 h 1803633"/>
              <a:gd name="connsiteX68" fmla="*/ 1283516 w 1755774"/>
              <a:gd name="connsiteY68" fmla="*/ 1585519 h 1803633"/>
              <a:gd name="connsiteX69" fmla="*/ 1308683 w 1755774"/>
              <a:gd name="connsiteY69" fmla="*/ 1518407 h 1803633"/>
              <a:gd name="connsiteX70" fmla="*/ 1325461 w 1755774"/>
              <a:gd name="connsiteY70" fmla="*/ 1451295 h 1803633"/>
              <a:gd name="connsiteX71" fmla="*/ 1333850 w 1755774"/>
              <a:gd name="connsiteY71" fmla="*/ 1140902 h 1803633"/>
              <a:gd name="connsiteX72" fmla="*/ 1359017 w 1755774"/>
              <a:gd name="connsiteY72" fmla="*/ 1065402 h 1803633"/>
              <a:gd name="connsiteX73" fmla="*/ 1367406 w 1755774"/>
              <a:gd name="connsiteY73" fmla="*/ 1040235 h 1803633"/>
              <a:gd name="connsiteX74" fmla="*/ 1400962 w 1755774"/>
              <a:gd name="connsiteY74" fmla="*/ 981512 h 1803633"/>
              <a:gd name="connsiteX75" fmla="*/ 1409351 w 1755774"/>
              <a:gd name="connsiteY75" fmla="*/ 947956 h 1803633"/>
              <a:gd name="connsiteX76" fmla="*/ 1434518 w 1755774"/>
              <a:gd name="connsiteY76" fmla="*/ 880844 h 1803633"/>
              <a:gd name="connsiteX77" fmla="*/ 1442907 w 1755774"/>
              <a:gd name="connsiteY77" fmla="*/ 830510 h 1803633"/>
              <a:gd name="connsiteX78" fmla="*/ 1451296 w 1755774"/>
              <a:gd name="connsiteY78" fmla="*/ 796954 h 1803633"/>
              <a:gd name="connsiteX79" fmla="*/ 1459685 w 1755774"/>
              <a:gd name="connsiteY79" fmla="*/ 713064 h 1803633"/>
              <a:gd name="connsiteX80" fmla="*/ 1451296 w 1755774"/>
              <a:gd name="connsiteY80" fmla="*/ 536895 h 1803633"/>
              <a:gd name="connsiteX81" fmla="*/ 1434518 w 1755774"/>
              <a:gd name="connsiteY81" fmla="*/ 511728 h 1803633"/>
              <a:gd name="connsiteX82" fmla="*/ 1350628 w 1755774"/>
              <a:gd name="connsiteY82" fmla="*/ 444616 h 1803633"/>
              <a:gd name="connsiteX83" fmla="*/ 1300294 w 1755774"/>
              <a:gd name="connsiteY83" fmla="*/ 419449 h 1803633"/>
              <a:gd name="connsiteX84" fmla="*/ 1233182 w 1755774"/>
              <a:gd name="connsiteY84" fmla="*/ 377504 h 1803633"/>
              <a:gd name="connsiteX85" fmla="*/ 1208015 w 1755774"/>
              <a:gd name="connsiteY85" fmla="*/ 360726 h 1803633"/>
              <a:gd name="connsiteX86" fmla="*/ 1115736 w 1755774"/>
              <a:gd name="connsiteY86" fmla="*/ 335559 h 1803633"/>
              <a:gd name="connsiteX87" fmla="*/ 1090569 w 1755774"/>
              <a:gd name="connsiteY87" fmla="*/ 327170 h 1803633"/>
              <a:gd name="connsiteX88" fmla="*/ 1031846 w 1755774"/>
              <a:gd name="connsiteY88" fmla="*/ 310392 h 1803633"/>
              <a:gd name="connsiteX89" fmla="*/ 788565 w 1755774"/>
              <a:gd name="connsiteY89" fmla="*/ 318781 h 1803633"/>
              <a:gd name="connsiteX90" fmla="*/ 738231 w 1755774"/>
              <a:gd name="connsiteY90" fmla="*/ 343948 h 1803633"/>
              <a:gd name="connsiteX91" fmla="*/ 704676 w 1755774"/>
              <a:gd name="connsiteY91" fmla="*/ 360726 h 1803633"/>
              <a:gd name="connsiteX92" fmla="*/ 679509 w 1755774"/>
              <a:gd name="connsiteY92" fmla="*/ 377504 h 1803633"/>
              <a:gd name="connsiteX93" fmla="*/ 629175 w 1755774"/>
              <a:gd name="connsiteY93" fmla="*/ 385893 h 1803633"/>
              <a:gd name="connsiteX94" fmla="*/ 578841 w 1755774"/>
              <a:gd name="connsiteY94" fmla="*/ 411060 h 1803633"/>
              <a:gd name="connsiteX95" fmla="*/ 536896 w 1755774"/>
              <a:gd name="connsiteY95" fmla="*/ 478172 h 1803633"/>
              <a:gd name="connsiteX96" fmla="*/ 511729 w 1755774"/>
              <a:gd name="connsiteY96" fmla="*/ 545284 h 1803633"/>
              <a:gd name="connsiteX97" fmla="*/ 494951 w 1755774"/>
              <a:gd name="connsiteY97" fmla="*/ 679508 h 1803633"/>
              <a:gd name="connsiteX98" fmla="*/ 486562 w 1755774"/>
              <a:gd name="connsiteY98" fmla="*/ 755009 h 1803633"/>
              <a:gd name="connsiteX99" fmla="*/ 478173 w 1755774"/>
              <a:gd name="connsiteY99" fmla="*/ 796954 h 1803633"/>
              <a:gd name="connsiteX100" fmla="*/ 469784 w 1755774"/>
              <a:gd name="connsiteY100" fmla="*/ 855677 h 1803633"/>
              <a:gd name="connsiteX101" fmla="*/ 453006 w 1755774"/>
              <a:gd name="connsiteY101" fmla="*/ 922789 h 1803633"/>
              <a:gd name="connsiteX102" fmla="*/ 444617 w 1755774"/>
              <a:gd name="connsiteY102" fmla="*/ 973123 h 1803633"/>
              <a:gd name="connsiteX103" fmla="*/ 427839 w 1755774"/>
              <a:gd name="connsiteY103" fmla="*/ 1090569 h 1803633"/>
              <a:gd name="connsiteX104" fmla="*/ 444617 w 1755774"/>
              <a:gd name="connsiteY104" fmla="*/ 1317071 h 1803633"/>
              <a:gd name="connsiteX105" fmla="*/ 461395 w 1755774"/>
              <a:gd name="connsiteY105" fmla="*/ 1342238 h 1803633"/>
              <a:gd name="connsiteX106" fmla="*/ 486562 w 1755774"/>
              <a:gd name="connsiteY106" fmla="*/ 1350627 h 1803633"/>
              <a:gd name="connsiteX107" fmla="*/ 520118 w 1755774"/>
              <a:gd name="connsiteY107" fmla="*/ 1375794 h 1803633"/>
              <a:gd name="connsiteX108" fmla="*/ 604008 w 1755774"/>
              <a:gd name="connsiteY108" fmla="*/ 1392572 h 1803633"/>
              <a:gd name="connsiteX109" fmla="*/ 645953 w 1755774"/>
              <a:gd name="connsiteY109" fmla="*/ 1400961 h 1803633"/>
              <a:gd name="connsiteX110" fmla="*/ 671120 w 1755774"/>
              <a:gd name="connsiteY110" fmla="*/ 1409350 h 1803633"/>
              <a:gd name="connsiteX111" fmla="*/ 864066 w 1755774"/>
              <a:gd name="connsiteY111" fmla="*/ 1417739 h 1803633"/>
              <a:gd name="connsiteX112" fmla="*/ 998290 w 1755774"/>
              <a:gd name="connsiteY112" fmla="*/ 1417739 h 1803633"/>
              <a:gd name="connsiteX113" fmla="*/ 1023457 w 1755774"/>
              <a:gd name="connsiteY113" fmla="*/ 1409350 h 1803633"/>
              <a:gd name="connsiteX114" fmla="*/ 1098958 w 1755774"/>
              <a:gd name="connsiteY114" fmla="*/ 1350627 h 1803633"/>
              <a:gd name="connsiteX115" fmla="*/ 1140903 w 1755774"/>
              <a:gd name="connsiteY115" fmla="*/ 1283515 h 1803633"/>
              <a:gd name="connsiteX116" fmla="*/ 1149292 w 1755774"/>
              <a:gd name="connsiteY116" fmla="*/ 1249959 h 1803633"/>
              <a:gd name="connsiteX117" fmla="*/ 1182848 w 1755774"/>
              <a:gd name="connsiteY117" fmla="*/ 1166069 h 1803633"/>
              <a:gd name="connsiteX118" fmla="*/ 1191237 w 1755774"/>
              <a:gd name="connsiteY118" fmla="*/ 1115736 h 1803633"/>
              <a:gd name="connsiteX119" fmla="*/ 1199626 w 1755774"/>
              <a:gd name="connsiteY119" fmla="*/ 1082180 h 1803633"/>
              <a:gd name="connsiteX120" fmla="*/ 1182848 w 1755774"/>
              <a:gd name="connsiteY120" fmla="*/ 922789 h 1803633"/>
              <a:gd name="connsiteX121" fmla="*/ 1166070 w 1755774"/>
              <a:gd name="connsiteY121" fmla="*/ 864066 h 1803633"/>
              <a:gd name="connsiteX122" fmla="*/ 1132514 w 1755774"/>
              <a:gd name="connsiteY122" fmla="*/ 813732 h 1803633"/>
              <a:gd name="connsiteX123" fmla="*/ 1098958 w 1755774"/>
              <a:gd name="connsiteY123" fmla="*/ 763398 h 1803633"/>
              <a:gd name="connsiteX124" fmla="*/ 1082180 w 1755774"/>
              <a:gd name="connsiteY124" fmla="*/ 738231 h 1803633"/>
              <a:gd name="connsiteX125" fmla="*/ 998290 w 1755774"/>
              <a:gd name="connsiteY125" fmla="*/ 696286 h 1803633"/>
              <a:gd name="connsiteX126" fmla="*/ 973123 w 1755774"/>
              <a:gd name="connsiteY126" fmla="*/ 687897 h 1803633"/>
              <a:gd name="connsiteX127" fmla="*/ 931178 w 1755774"/>
              <a:gd name="connsiteY127" fmla="*/ 679508 h 1803633"/>
              <a:gd name="connsiteX128" fmla="*/ 880844 w 1755774"/>
              <a:gd name="connsiteY128" fmla="*/ 662730 h 1803633"/>
              <a:gd name="connsiteX129" fmla="*/ 855677 w 1755774"/>
              <a:gd name="connsiteY129" fmla="*/ 654341 h 1803633"/>
              <a:gd name="connsiteX130" fmla="*/ 805343 w 1755774"/>
              <a:gd name="connsiteY130" fmla="*/ 662730 h 180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755774" h="1803633">
                <a:moveTo>
                  <a:pt x="1518408" y="1635853"/>
                </a:moveTo>
                <a:cubicBezTo>
                  <a:pt x="1540779" y="1613482"/>
                  <a:pt x="1564588" y="1592464"/>
                  <a:pt x="1585520" y="1568741"/>
                </a:cubicBezTo>
                <a:cubicBezTo>
                  <a:pt x="1606614" y="1544834"/>
                  <a:pt x="1621697" y="1515785"/>
                  <a:pt x="1644242" y="1493240"/>
                </a:cubicBezTo>
                <a:cubicBezTo>
                  <a:pt x="1655427" y="1482055"/>
                  <a:pt x="1668307" y="1472339"/>
                  <a:pt x="1677798" y="1459684"/>
                </a:cubicBezTo>
                <a:cubicBezTo>
                  <a:pt x="1694249" y="1437750"/>
                  <a:pt x="1696599" y="1418038"/>
                  <a:pt x="1702965" y="1392572"/>
                </a:cubicBezTo>
                <a:cubicBezTo>
                  <a:pt x="1705761" y="1361812"/>
                  <a:pt x="1707272" y="1330909"/>
                  <a:pt x="1711354" y="1300293"/>
                </a:cubicBezTo>
                <a:cubicBezTo>
                  <a:pt x="1712878" y="1288865"/>
                  <a:pt x="1717618" y="1278069"/>
                  <a:pt x="1719743" y="1266737"/>
                </a:cubicBezTo>
                <a:cubicBezTo>
                  <a:pt x="1747753" y="1117349"/>
                  <a:pt x="1725106" y="1211730"/>
                  <a:pt x="1744910" y="1132513"/>
                </a:cubicBezTo>
                <a:cubicBezTo>
                  <a:pt x="1759763" y="969136"/>
                  <a:pt x="1759023" y="1018758"/>
                  <a:pt x="1744910" y="771787"/>
                </a:cubicBezTo>
                <a:cubicBezTo>
                  <a:pt x="1744406" y="762959"/>
                  <a:pt x="1738666" y="755199"/>
                  <a:pt x="1736521" y="746620"/>
                </a:cubicBezTo>
                <a:cubicBezTo>
                  <a:pt x="1733063" y="732787"/>
                  <a:pt x="1731590" y="718508"/>
                  <a:pt x="1728132" y="704675"/>
                </a:cubicBezTo>
                <a:cubicBezTo>
                  <a:pt x="1725987" y="696096"/>
                  <a:pt x="1721888" y="688087"/>
                  <a:pt x="1719743" y="679508"/>
                </a:cubicBezTo>
                <a:cubicBezTo>
                  <a:pt x="1716285" y="665675"/>
                  <a:pt x="1714560" y="651456"/>
                  <a:pt x="1711354" y="637563"/>
                </a:cubicBezTo>
                <a:cubicBezTo>
                  <a:pt x="1695553" y="569094"/>
                  <a:pt x="1697828" y="580208"/>
                  <a:pt x="1677798" y="520117"/>
                </a:cubicBezTo>
                <a:cubicBezTo>
                  <a:pt x="1675002" y="511728"/>
                  <a:pt x="1673364" y="502859"/>
                  <a:pt x="1669409" y="494950"/>
                </a:cubicBezTo>
                <a:cubicBezTo>
                  <a:pt x="1663816" y="483765"/>
                  <a:pt x="1657275" y="473005"/>
                  <a:pt x="1652631" y="461394"/>
                </a:cubicBezTo>
                <a:cubicBezTo>
                  <a:pt x="1646063" y="444973"/>
                  <a:pt x="1635853" y="411060"/>
                  <a:pt x="1635853" y="411060"/>
                </a:cubicBezTo>
                <a:cubicBezTo>
                  <a:pt x="1632024" y="384257"/>
                  <a:pt x="1618951" y="284976"/>
                  <a:pt x="1610687" y="268447"/>
                </a:cubicBezTo>
                <a:cubicBezTo>
                  <a:pt x="1591168" y="229410"/>
                  <a:pt x="1590725" y="225053"/>
                  <a:pt x="1560353" y="184558"/>
                </a:cubicBezTo>
                <a:cubicBezTo>
                  <a:pt x="1551964" y="173373"/>
                  <a:pt x="1544539" y="161394"/>
                  <a:pt x="1535186" y="151002"/>
                </a:cubicBezTo>
                <a:cubicBezTo>
                  <a:pt x="1519313" y="133365"/>
                  <a:pt x="1504973" y="113244"/>
                  <a:pt x="1484852" y="100668"/>
                </a:cubicBezTo>
                <a:cubicBezTo>
                  <a:pt x="1462481" y="86686"/>
                  <a:pt x="1442767" y="67065"/>
                  <a:pt x="1417740" y="58723"/>
                </a:cubicBezTo>
                <a:lnTo>
                  <a:pt x="1367406" y="41945"/>
                </a:lnTo>
                <a:cubicBezTo>
                  <a:pt x="1350628" y="36352"/>
                  <a:pt x="1334230" y="29456"/>
                  <a:pt x="1317072" y="25167"/>
                </a:cubicBezTo>
                <a:lnTo>
                  <a:pt x="1249960" y="8389"/>
                </a:lnTo>
                <a:lnTo>
                  <a:pt x="1216404" y="0"/>
                </a:lnTo>
                <a:lnTo>
                  <a:pt x="578841" y="8389"/>
                </a:lnTo>
                <a:cubicBezTo>
                  <a:pt x="567315" y="8677"/>
                  <a:pt x="556371" y="13611"/>
                  <a:pt x="545285" y="16778"/>
                </a:cubicBezTo>
                <a:cubicBezTo>
                  <a:pt x="504052" y="28559"/>
                  <a:pt x="531360" y="24216"/>
                  <a:pt x="478173" y="41945"/>
                </a:cubicBezTo>
                <a:cubicBezTo>
                  <a:pt x="444916" y="53031"/>
                  <a:pt x="412705" y="54323"/>
                  <a:pt x="377505" y="58723"/>
                </a:cubicBezTo>
                <a:cubicBezTo>
                  <a:pt x="369116" y="61519"/>
                  <a:pt x="360841" y="64683"/>
                  <a:pt x="352338" y="67112"/>
                </a:cubicBezTo>
                <a:cubicBezTo>
                  <a:pt x="341252" y="70279"/>
                  <a:pt x="329577" y="71453"/>
                  <a:pt x="318782" y="75501"/>
                </a:cubicBezTo>
                <a:cubicBezTo>
                  <a:pt x="307073" y="79892"/>
                  <a:pt x="295949" y="85845"/>
                  <a:pt x="285226" y="92279"/>
                </a:cubicBezTo>
                <a:cubicBezTo>
                  <a:pt x="267935" y="102654"/>
                  <a:pt x="251024" y="113736"/>
                  <a:pt x="234892" y="125835"/>
                </a:cubicBezTo>
                <a:cubicBezTo>
                  <a:pt x="223707" y="134224"/>
                  <a:pt x="213558" y="144212"/>
                  <a:pt x="201336" y="151002"/>
                </a:cubicBezTo>
                <a:cubicBezTo>
                  <a:pt x="188172" y="158315"/>
                  <a:pt x="173373" y="162187"/>
                  <a:pt x="159391" y="167780"/>
                </a:cubicBezTo>
                <a:cubicBezTo>
                  <a:pt x="151002" y="176169"/>
                  <a:pt x="141819" y="183833"/>
                  <a:pt x="134224" y="192947"/>
                </a:cubicBezTo>
                <a:cubicBezTo>
                  <a:pt x="123160" y="206224"/>
                  <a:pt x="106263" y="236749"/>
                  <a:pt x="100668" y="251669"/>
                </a:cubicBezTo>
                <a:cubicBezTo>
                  <a:pt x="90619" y="278466"/>
                  <a:pt x="91892" y="310973"/>
                  <a:pt x="75501" y="335559"/>
                </a:cubicBezTo>
                <a:cubicBezTo>
                  <a:pt x="69908" y="343948"/>
                  <a:pt x="62818" y="351513"/>
                  <a:pt x="58723" y="360726"/>
                </a:cubicBezTo>
                <a:cubicBezTo>
                  <a:pt x="43242" y="395559"/>
                  <a:pt x="40733" y="417121"/>
                  <a:pt x="33556" y="453005"/>
                </a:cubicBezTo>
                <a:cubicBezTo>
                  <a:pt x="30760" y="606803"/>
                  <a:pt x="30126" y="760656"/>
                  <a:pt x="25167" y="914400"/>
                </a:cubicBezTo>
                <a:cubicBezTo>
                  <a:pt x="24529" y="934163"/>
                  <a:pt x="18187" y="953400"/>
                  <a:pt x="16778" y="973123"/>
                </a:cubicBezTo>
                <a:cubicBezTo>
                  <a:pt x="-9968" y="1347563"/>
                  <a:pt x="22375" y="1009433"/>
                  <a:pt x="0" y="1233181"/>
                </a:cubicBezTo>
                <a:cubicBezTo>
                  <a:pt x="2796" y="1297497"/>
                  <a:pt x="3452" y="1361941"/>
                  <a:pt x="8389" y="1426128"/>
                </a:cubicBezTo>
                <a:cubicBezTo>
                  <a:pt x="9067" y="1434945"/>
                  <a:pt x="11873" y="1443937"/>
                  <a:pt x="16778" y="1451295"/>
                </a:cubicBezTo>
                <a:cubicBezTo>
                  <a:pt x="35698" y="1479675"/>
                  <a:pt x="47240" y="1477091"/>
                  <a:pt x="75501" y="1493240"/>
                </a:cubicBezTo>
                <a:cubicBezTo>
                  <a:pt x="84255" y="1498242"/>
                  <a:pt x="92923" y="1503563"/>
                  <a:pt x="100668" y="1510018"/>
                </a:cubicBezTo>
                <a:cubicBezTo>
                  <a:pt x="109782" y="1517613"/>
                  <a:pt x="115534" y="1529299"/>
                  <a:pt x="125835" y="1535185"/>
                </a:cubicBezTo>
                <a:cubicBezTo>
                  <a:pt x="135845" y="1540905"/>
                  <a:pt x="148596" y="1539526"/>
                  <a:pt x="159391" y="1543574"/>
                </a:cubicBezTo>
                <a:cubicBezTo>
                  <a:pt x="218220" y="1565635"/>
                  <a:pt x="169436" y="1552791"/>
                  <a:pt x="218114" y="1577130"/>
                </a:cubicBezTo>
                <a:cubicBezTo>
                  <a:pt x="270628" y="1603387"/>
                  <a:pt x="245554" y="1586277"/>
                  <a:pt x="293615" y="1602297"/>
                </a:cubicBezTo>
                <a:cubicBezTo>
                  <a:pt x="342149" y="1618475"/>
                  <a:pt x="339278" y="1621554"/>
                  <a:pt x="385894" y="1652631"/>
                </a:cubicBezTo>
                <a:cubicBezTo>
                  <a:pt x="394283" y="1658224"/>
                  <a:pt x="401496" y="1666221"/>
                  <a:pt x="411061" y="1669409"/>
                </a:cubicBezTo>
                <a:cubicBezTo>
                  <a:pt x="419450" y="1672205"/>
                  <a:pt x="428319" y="1673843"/>
                  <a:pt x="436228" y="1677798"/>
                </a:cubicBezTo>
                <a:cubicBezTo>
                  <a:pt x="445246" y="1682307"/>
                  <a:pt x="451920" y="1691130"/>
                  <a:pt x="461395" y="1694576"/>
                </a:cubicBezTo>
                <a:cubicBezTo>
                  <a:pt x="483066" y="1702456"/>
                  <a:pt x="506136" y="1705761"/>
                  <a:pt x="528507" y="1711354"/>
                </a:cubicBezTo>
                <a:cubicBezTo>
                  <a:pt x="539692" y="1714150"/>
                  <a:pt x="551358" y="1715461"/>
                  <a:pt x="562063" y="1719743"/>
                </a:cubicBezTo>
                <a:cubicBezTo>
                  <a:pt x="576045" y="1725336"/>
                  <a:pt x="590247" y="1730405"/>
                  <a:pt x="604008" y="1736521"/>
                </a:cubicBezTo>
                <a:cubicBezTo>
                  <a:pt x="615436" y="1741600"/>
                  <a:pt x="626070" y="1748373"/>
                  <a:pt x="637564" y="1753299"/>
                </a:cubicBezTo>
                <a:cubicBezTo>
                  <a:pt x="645692" y="1756782"/>
                  <a:pt x="654261" y="1759147"/>
                  <a:pt x="662731" y="1761688"/>
                </a:cubicBezTo>
                <a:cubicBezTo>
                  <a:pt x="696439" y="1771801"/>
                  <a:pt x="728614" y="1781886"/>
                  <a:pt x="763398" y="1786855"/>
                </a:cubicBezTo>
                <a:cubicBezTo>
                  <a:pt x="843328" y="1798274"/>
                  <a:pt x="904546" y="1798891"/>
                  <a:pt x="989901" y="1803633"/>
                </a:cubicBezTo>
                <a:cubicBezTo>
                  <a:pt x="1020661" y="1800837"/>
                  <a:pt x="1051979" y="1801716"/>
                  <a:pt x="1082180" y="1795244"/>
                </a:cubicBezTo>
                <a:cubicBezTo>
                  <a:pt x="1092039" y="1793131"/>
                  <a:pt x="1100218" y="1785595"/>
                  <a:pt x="1107347" y="1778466"/>
                </a:cubicBezTo>
                <a:cubicBezTo>
                  <a:pt x="1145370" y="1740443"/>
                  <a:pt x="1121737" y="1746896"/>
                  <a:pt x="1157681" y="1702965"/>
                </a:cubicBezTo>
                <a:cubicBezTo>
                  <a:pt x="1172706" y="1684601"/>
                  <a:pt x="1191237" y="1669409"/>
                  <a:pt x="1208015" y="1652631"/>
                </a:cubicBezTo>
                <a:cubicBezTo>
                  <a:pt x="1216404" y="1644242"/>
                  <a:pt x="1223311" y="1634045"/>
                  <a:pt x="1233182" y="1627464"/>
                </a:cubicBezTo>
                <a:cubicBezTo>
                  <a:pt x="1268220" y="1604105"/>
                  <a:pt x="1251220" y="1617815"/>
                  <a:pt x="1283516" y="1585519"/>
                </a:cubicBezTo>
                <a:cubicBezTo>
                  <a:pt x="1288648" y="1572689"/>
                  <a:pt x="1304299" y="1535942"/>
                  <a:pt x="1308683" y="1518407"/>
                </a:cubicBezTo>
                <a:lnTo>
                  <a:pt x="1325461" y="1451295"/>
                </a:lnTo>
                <a:cubicBezTo>
                  <a:pt x="1328257" y="1347831"/>
                  <a:pt x="1324884" y="1244015"/>
                  <a:pt x="1333850" y="1140902"/>
                </a:cubicBezTo>
                <a:cubicBezTo>
                  <a:pt x="1336148" y="1114474"/>
                  <a:pt x="1350628" y="1090569"/>
                  <a:pt x="1359017" y="1065402"/>
                </a:cubicBezTo>
                <a:cubicBezTo>
                  <a:pt x="1361813" y="1057013"/>
                  <a:pt x="1362501" y="1047593"/>
                  <a:pt x="1367406" y="1040235"/>
                </a:cubicBezTo>
                <a:cubicBezTo>
                  <a:pt x="1381314" y="1019373"/>
                  <a:pt x="1391839" y="1005840"/>
                  <a:pt x="1400962" y="981512"/>
                </a:cubicBezTo>
                <a:cubicBezTo>
                  <a:pt x="1405010" y="970717"/>
                  <a:pt x="1406184" y="959042"/>
                  <a:pt x="1409351" y="947956"/>
                </a:cubicBezTo>
                <a:cubicBezTo>
                  <a:pt x="1415926" y="924942"/>
                  <a:pt x="1425654" y="903005"/>
                  <a:pt x="1434518" y="880844"/>
                </a:cubicBezTo>
                <a:cubicBezTo>
                  <a:pt x="1437314" y="864066"/>
                  <a:pt x="1439571" y="847189"/>
                  <a:pt x="1442907" y="830510"/>
                </a:cubicBezTo>
                <a:cubicBezTo>
                  <a:pt x="1445168" y="819204"/>
                  <a:pt x="1449665" y="808368"/>
                  <a:pt x="1451296" y="796954"/>
                </a:cubicBezTo>
                <a:cubicBezTo>
                  <a:pt x="1455270" y="769134"/>
                  <a:pt x="1456889" y="741027"/>
                  <a:pt x="1459685" y="713064"/>
                </a:cubicBezTo>
                <a:cubicBezTo>
                  <a:pt x="1456889" y="654341"/>
                  <a:pt x="1458588" y="595231"/>
                  <a:pt x="1451296" y="536895"/>
                </a:cubicBezTo>
                <a:cubicBezTo>
                  <a:pt x="1450045" y="526891"/>
                  <a:pt x="1441079" y="519383"/>
                  <a:pt x="1434518" y="511728"/>
                </a:cubicBezTo>
                <a:cubicBezTo>
                  <a:pt x="1407480" y="480184"/>
                  <a:pt x="1387638" y="466205"/>
                  <a:pt x="1350628" y="444616"/>
                </a:cubicBezTo>
                <a:cubicBezTo>
                  <a:pt x="1334425" y="435164"/>
                  <a:pt x="1316581" y="428756"/>
                  <a:pt x="1300294" y="419449"/>
                </a:cubicBezTo>
                <a:cubicBezTo>
                  <a:pt x="1277389" y="406361"/>
                  <a:pt x="1255132" y="392137"/>
                  <a:pt x="1233182" y="377504"/>
                </a:cubicBezTo>
                <a:cubicBezTo>
                  <a:pt x="1224793" y="371911"/>
                  <a:pt x="1217228" y="364821"/>
                  <a:pt x="1208015" y="360726"/>
                </a:cubicBezTo>
                <a:cubicBezTo>
                  <a:pt x="1161737" y="340158"/>
                  <a:pt x="1160848" y="346837"/>
                  <a:pt x="1115736" y="335559"/>
                </a:cubicBezTo>
                <a:cubicBezTo>
                  <a:pt x="1107157" y="333414"/>
                  <a:pt x="1099072" y="329599"/>
                  <a:pt x="1090569" y="327170"/>
                </a:cubicBezTo>
                <a:cubicBezTo>
                  <a:pt x="1016833" y="306103"/>
                  <a:pt x="1092188" y="330506"/>
                  <a:pt x="1031846" y="310392"/>
                </a:cubicBezTo>
                <a:cubicBezTo>
                  <a:pt x="950752" y="313188"/>
                  <a:pt x="869549" y="313720"/>
                  <a:pt x="788565" y="318781"/>
                </a:cubicBezTo>
                <a:cubicBezTo>
                  <a:pt x="766978" y="320130"/>
                  <a:pt x="755768" y="333927"/>
                  <a:pt x="738231" y="343948"/>
                </a:cubicBezTo>
                <a:cubicBezTo>
                  <a:pt x="727373" y="350152"/>
                  <a:pt x="715534" y="354522"/>
                  <a:pt x="704676" y="360726"/>
                </a:cubicBezTo>
                <a:cubicBezTo>
                  <a:pt x="695922" y="365728"/>
                  <a:pt x="689074" y="374316"/>
                  <a:pt x="679509" y="377504"/>
                </a:cubicBezTo>
                <a:cubicBezTo>
                  <a:pt x="663372" y="382883"/>
                  <a:pt x="645779" y="382203"/>
                  <a:pt x="629175" y="385893"/>
                </a:cubicBezTo>
                <a:cubicBezTo>
                  <a:pt x="603126" y="391682"/>
                  <a:pt x="601466" y="395977"/>
                  <a:pt x="578841" y="411060"/>
                </a:cubicBezTo>
                <a:cubicBezTo>
                  <a:pt x="558759" y="471307"/>
                  <a:pt x="588189" y="392684"/>
                  <a:pt x="536896" y="478172"/>
                </a:cubicBezTo>
                <a:cubicBezTo>
                  <a:pt x="529373" y="490711"/>
                  <a:pt x="517517" y="527920"/>
                  <a:pt x="511729" y="545284"/>
                </a:cubicBezTo>
                <a:cubicBezTo>
                  <a:pt x="506136" y="590025"/>
                  <a:pt x="499930" y="634694"/>
                  <a:pt x="494951" y="679508"/>
                </a:cubicBezTo>
                <a:cubicBezTo>
                  <a:pt x="492155" y="704675"/>
                  <a:pt x="490143" y="729942"/>
                  <a:pt x="486562" y="755009"/>
                </a:cubicBezTo>
                <a:cubicBezTo>
                  <a:pt x="484546" y="769124"/>
                  <a:pt x="480517" y="782889"/>
                  <a:pt x="478173" y="796954"/>
                </a:cubicBezTo>
                <a:cubicBezTo>
                  <a:pt x="474922" y="816458"/>
                  <a:pt x="473662" y="836288"/>
                  <a:pt x="469784" y="855677"/>
                </a:cubicBezTo>
                <a:cubicBezTo>
                  <a:pt x="465262" y="878288"/>
                  <a:pt x="456797" y="900044"/>
                  <a:pt x="453006" y="922789"/>
                </a:cubicBezTo>
                <a:cubicBezTo>
                  <a:pt x="450210" y="939567"/>
                  <a:pt x="447022" y="956285"/>
                  <a:pt x="444617" y="973123"/>
                </a:cubicBezTo>
                <a:cubicBezTo>
                  <a:pt x="423619" y="1120106"/>
                  <a:pt x="447855" y="970471"/>
                  <a:pt x="427839" y="1090569"/>
                </a:cubicBezTo>
                <a:cubicBezTo>
                  <a:pt x="433432" y="1166070"/>
                  <a:pt x="434611" y="1242028"/>
                  <a:pt x="444617" y="1317071"/>
                </a:cubicBezTo>
                <a:cubicBezTo>
                  <a:pt x="445950" y="1327065"/>
                  <a:pt x="453522" y="1335940"/>
                  <a:pt x="461395" y="1342238"/>
                </a:cubicBezTo>
                <a:cubicBezTo>
                  <a:pt x="468300" y="1347762"/>
                  <a:pt x="478173" y="1347831"/>
                  <a:pt x="486562" y="1350627"/>
                </a:cubicBezTo>
                <a:cubicBezTo>
                  <a:pt x="497747" y="1359016"/>
                  <a:pt x="506951" y="1371091"/>
                  <a:pt x="520118" y="1375794"/>
                </a:cubicBezTo>
                <a:cubicBezTo>
                  <a:pt x="546974" y="1385385"/>
                  <a:pt x="576045" y="1386979"/>
                  <a:pt x="604008" y="1392572"/>
                </a:cubicBezTo>
                <a:cubicBezTo>
                  <a:pt x="617990" y="1395368"/>
                  <a:pt x="632426" y="1396452"/>
                  <a:pt x="645953" y="1400961"/>
                </a:cubicBezTo>
                <a:cubicBezTo>
                  <a:pt x="654342" y="1403757"/>
                  <a:pt x="662303" y="1408672"/>
                  <a:pt x="671120" y="1409350"/>
                </a:cubicBezTo>
                <a:cubicBezTo>
                  <a:pt x="735306" y="1414287"/>
                  <a:pt x="799751" y="1414943"/>
                  <a:pt x="864066" y="1417739"/>
                </a:cubicBezTo>
                <a:cubicBezTo>
                  <a:pt x="920823" y="1436658"/>
                  <a:pt x="892781" y="1430928"/>
                  <a:pt x="998290" y="1417739"/>
                </a:cubicBezTo>
                <a:cubicBezTo>
                  <a:pt x="1007064" y="1416642"/>
                  <a:pt x="1015548" y="1413305"/>
                  <a:pt x="1023457" y="1409350"/>
                </a:cubicBezTo>
                <a:cubicBezTo>
                  <a:pt x="1060004" y="1391076"/>
                  <a:pt x="1072268" y="1381129"/>
                  <a:pt x="1098958" y="1350627"/>
                </a:cubicBezTo>
                <a:cubicBezTo>
                  <a:pt x="1116279" y="1330831"/>
                  <a:pt x="1131601" y="1308321"/>
                  <a:pt x="1140903" y="1283515"/>
                </a:cubicBezTo>
                <a:cubicBezTo>
                  <a:pt x="1144951" y="1272720"/>
                  <a:pt x="1145244" y="1260754"/>
                  <a:pt x="1149292" y="1249959"/>
                </a:cubicBezTo>
                <a:cubicBezTo>
                  <a:pt x="1175328" y="1180529"/>
                  <a:pt x="1160208" y="1256629"/>
                  <a:pt x="1182848" y="1166069"/>
                </a:cubicBezTo>
                <a:cubicBezTo>
                  <a:pt x="1186973" y="1149568"/>
                  <a:pt x="1187901" y="1132415"/>
                  <a:pt x="1191237" y="1115736"/>
                </a:cubicBezTo>
                <a:cubicBezTo>
                  <a:pt x="1193498" y="1104430"/>
                  <a:pt x="1196830" y="1093365"/>
                  <a:pt x="1199626" y="1082180"/>
                </a:cubicBezTo>
                <a:cubicBezTo>
                  <a:pt x="1192552" y="983139"/>
                  <a:pt x="1198088" y="991367"/>
                  <a:pt x="1182848" y="922789"/>
                </a:cubicBezTo>
                <a:cubicBezTo>
                  <a:pt x="1181239" y="915549"/>
                  <a:pt x="1171260" y="873408"/>
                  <a:pt x="1166070" y="864066"/>
                </a:cubicBezTo>
                <a:cubicBezTo>
                  <a:pt x="1156277" y="846439"/>
                  <a:pt x="1138891" y="832862"/>
                  <a:pt x="1132514" y="813732"/>
                </a:cubicBezTo>
                <a:cubicBezTo>
                  <a:pt x="1117771" y="769504"/>
                  <a:pt x="1133869" y="805291"/>
                  <a:pt x="1098958" y="763398"/>
                </a:cubicBezTo>
                <a:cubicBezTo>
                  <a:pt x="1092503" y="755653"/>
                  <a:pt x="1089309" y="745360"/>
                  <a:pt x="1082180" y="738231"/>
                </a:cubicBezTo>
                <a:cubicBezTo>
                  <a:pt x="1052365" y="708416"/>
                  <a:pt x="1039260" y="709943"/>
                  <a:pt x="998290" y="696286"/>
                </a:cubicBezTo>
                <a:cubicBezTo>
                  <a:pt x="989901" y="693490"/>
                  <a:pt x="981794" y="689631"/>
                  <a:pt x="973123" y="687897"/>
                </a:cubicBezTo>
                <a:cubicBezTo>
                  <a:pt x="959141" y="685101"/>
                  <a:pt x="944934" y="683260"/>
                  <a:pt x="931178" y="679508"/>
                </a:cubicBezTo>
                <a:cubicBezTo>
                  <a:pt x="914116" y="674855"/>
                  <a:pt x="897622" y="668323"/>
                  <a:pt x="880844" y="662730"/>
                </a:cubicBezTo>
                <a:lnTo>
                  <a:pt x="855677" y="654341"/>
                </a:lnTo>
                <a:lnTo>
                  <a:pt x="805343" y="662730"/>
                </a:lnTo>
              </a:path>
            </a:pathLst>
          </a:custGeom>
          <a:noFill/>
          <a:ln w="76200">
            <a:solidFill>
              <a:srgbClr val="F79646">
                <a:alpha val="69804"/>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リソースの</a:t>
            </a:r>
            <a:r>
              <a:rPr lang="ja-JP" altLang="en-US" dirty="0"/>
              <a:t>移流</a:t>
            </a:r>
            <a:endParaRPr kumimoji="1" lang="ja-JP" altLang="en-US" dirty="0"/>
          </a:p>
        </p:txBody>
      </p:sp>
      <p:sp>
        <p:nvSpPr>
          <p:cNvPr id="3" name="コンテンツ プレースホルダ 2"/>
          <p:cNvSpPr>
            <a:spLocks noGrp="1"/>
          </p:cNvSpPr>
          <p:nvPr>
            <p:ph idx="1"/>
          </p:nvPr>
        </p:nvSpPr>
        <p:spPr/>
        <p:txBody>
          <a:bodyPr/>
          <a:lstStyle/>
          <a:p>
            <a:r>
              <a:rPr lang="ja-JP" altLang="en-US" dirty="0"/>
              <a:t>グリッドセル値を</a:t>
            </a:r>
            <a:r>
              <a:rPr lang="en-US" altLang="ja-JP" dirty="0"/>
              <a:t>, </a:t>
            </a:r>
            <a:r>
              <a:rPr lang="ja-JP" altLang="en-US" dirty="0"/>
              <a:t>速度場によって移流</a:t>
            </a:r>
            <a:endParaRPr lang="en-US" altLang="ja-JP" dirty="0"/>
          </a:p>
          <a:p>
            <a:pPr lvl="1"/>
            <a:r>
              <a:rPr lang="ja-JP" altLang="en-US" dirty="0"/>
              <a:t>スカラー値</a:t>
            </a:r>
            <a:endParaRPr lang="en-US" altLang="ja-JP" dirty="0"/>
          </a:p>
          <a:p>
            <a:pPr lvl="2"/>
            <a:r>
              <a:rPr lang="en-US" altLang="ja-JP" dirty="0"/>
              <a:t>Density(</a:t>
            </a:r>
            <a:r>
              <a:rPr lang="ja-JP" altLang="en-US" dirty="0"/>
              <a:t>密度</a:t>
            </a:r>
            <a:r>
              <a:rPr lang="en-US" altLang="ja-JP" dirty="0"/>
              <a:t>)</a:t>
            </a:r>
          </a:p>
          <a:p>
            <a:pPr lvl="2"/>
            <a:r>
              <a:rPr lang="en-US" altLang="ja-JP" dirty="0"/>
              <a:t>Dryness(</a:t>
            </a:r>
            <a:r>
              <a:rPr lang="ja-JP" altLang="en-US" dirty="0"/>
              <a:t>乾燥度</a:t>
            </a:r>
            <a:r>
              <a:rPr lang="en-US" altLang="ja-JP" dirty="0"/>
              <a:t>)</a:t>
            </a:r>
          </a:p>
          <a:p>
            <a:pPr lvl="2"/>
            <a:r>
              <a:rPr lang="en-US" altLang="ja-JP" dirty="0"/>
              <a:t>oil density(</a:t>
            </a:r>
            <a:r>
              <a:rPr lang="ja-JP" altLang="en-US" dirty="0"/>
              <a:t>オイル密度</a:t>
            </a:r>
            <a:r>
              <a:rPr lang="en-US" altLang="ja-JP" dirty="0"/>
              <a:t>)</a:t>
            </a:r>
          </a:p>
          <a:p>
            <a:pPr lvl="1"/>
            <a:r>
              <a:rPr lang="ja-JP" altLang="en-US" dirty="0"/>
              <a:t>ベクトル</a:t>
            </a:r>
            <a:endParaRPr lang="en-US" altLang="ja-JP" dirty="0"/>
          </a:p>
          <a:p>
            <a:pPr lvl="2"/>
            <a:r>
              <a:rPr lang="en-US" altLang="ja-JP" dirty="0"/>
              <a:t>Pigment(</a:t>
            </a:r>
            <a:r>
              <a:rPr lang="ja-JP" altLang="en-US" dirty="0"/>
              <a:t>色</a:t>
            </a:r>
            <a:r>
              <a:rPr lang="en-US" altLang="ja-JP" dirty="0"/>
              <a:t>)</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108</a:t>
            </a:fld>
            <a:endParaRPr lang="en-US" i="1" dirty="0"/>
          </a:p>
        </p:txBody>
      </p:sp>
      <p:grpSp>
        <p:nvGrpSpPr>
          <p:cNvPr id="5" name="グループ化 4"/>
          <p:cNvGrpSpPr/>
          <p:nvPr/>
        </p:nvGrpSpPr>
        <p:grpSpPr>
          <a:xfrm>
            <a:off x="4389960" y="2403665"/>
            <a:ext cx="631684" cy="631684"/>
            <a:chOff x="4629578" y="2360683"/>
            <a:chExt cx="631684" cy="631684"/>
          </a:xfrm>
        </p:grpSpPr>
        <p:grpSp>
          <p:nvGrpSpPr>
            <p:cNvPr id="6" name="グループ化 5"/>
            <p:cNvGrpSpPr/>
            <p:nvPr/>
          </p:nvGrpSpPr>
          <p:grpSpPr>
            <a:xfrm>
              <a:off x="4629578" y="2360683"/>
              <a:ext cx="315842" cy="315842"/>
              <a:chOff x="4629578" y="2360683"/>
              <a:chExt cx="315842" cy="315842"/>
            </a:xfrm>
          </p:grpSpPr>
          <p:sp>
            <p:nvSpPr>
              <p:cNvPr id="16" name="正方形/長方形 15"/>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円/楕円 152"/>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 name="グループ化 6"/>
            <p:cNvGrpSpPr/>
            <p:nvPr/>
          </p:nvGrpSpPr>
          <p:grpSpPr>
            <a:xfrm>
              <a:off x="4629578" y="2676525"/>
              <a:ext cx="315842" cy="315842"/>
              <a:chOff x="4629578" y="2360683"/>
              <a:chExt cx="315842" cy="315842"/>
            </a:xfrm>
          </p:grpSpPr>
          <p:sp>
            <p:nvSpPr>
              <p:cNvPr id="14" name="正方形/長方形 13"/>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円/楕円 158"/>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 name="グループ化 7"/>
            <p:cNvGrpSpPr/>
            <p:nvPr/>
          </p:nvGrpSpPr>
          <p:grpSpPr>
            <a:xfrm>
              <a:off x="4945420" y="2360683"/>
              <a:ext cx="315842" cy="315842"/>
              <a:chOff x="4629578" y="2360683"/>
              <a:chExt cx="315842" cy="315842"/>
            </a:xfrm>
          </p:grpSpPr>
          <p:sp>
            <p:nvSpPr>
              <p:cNvPr id="12" name="正方形/長方形 11"/>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円/楕円 161"/>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9" name="グループ化 8"/>
            <p:cNvGrpSpPr/>
            <p:nvPr/>
          </p:nvGrpSpPr>
          <p:grpSpPr>
            <a:xfrm>
              <a:off x="4945420" y="2676525"/>
              <a:ext cx="315842" cy="315842"/>
              <a:chOff x="4629578" y="2360683"/>
              <a:chExt cx="315842" cy="315842"/>
            </a:xfrm>
          </p:grpSpPr>
          <p:sp>
            <p:nvSpPr>
              <p:cNvPr id="10" name="正方形/長方形 9"/>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円/楕円 164"/>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18" name="グループ化 17"/>
          <p:cNvGrpSpPr/>
          <p:nvPr/>
        </p:nvGrpSpPr>
        <p:grpSpPr>
          <a:xfrm>
            <a:off x="5021644" y="2403665"/>
            <a:ext cx="631684" cy="631684"/>
            <a:chOff x="4629578" y="2360683"/>
            <a:chExt cx="631684" cy="631684"/>
          </a:xfrm>
        </p:grpSpPr>
        <p:grpSp>
          <p:nvGrpSpPr>
            <p:cNvPr id="19" name="グループ化 155"/>
            <p:cNvGrpSpPr/>
            <p:nvPr/>
          </p:nvGrpSpPr>
          <p:grpSpPr>
            <a:xfrm>
              <a:off x="4629578" y="2360683"/>
              <a:ext cx="315842" cy="315842"/>
              <a:chOff x="4629578" y="2360683"/>
              <a:chExt cx="315842" cy="315842"/>
            </a:xfrm>
          </p:grpSpPr>
          <p:sp>
            <p:nvSpPr>
              <p:cNvPr id="29" name="正方形/長方形 28"/>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190"/>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0" name="グループ化 156"/>
            <p:cNvGrpSpPr/>
            <p:nvPr/>
          </p:nvGrpSpPr>
          <p:grpSpPr>
            <a:xfrm>
              <a:off x="4629578" y="2676525"/>
              <a:ext cx="315842" cy="315842"/>
              <a:chOff x="4629578" y="2360683"/>
              <a:chExt cx="315842" cy="315842"/>
            </a:xfrm>
          </p:grpSpPr>
          <p:sp>
            <p:nvSpPr>
              <p:cNvPr id="27" name="正方形/長方形 26"/>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188"/>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1" name="グループ化 159"/>
            <p:cNvGrpSpPr/>
            <p:nvPr/>
          </p:nvGrpSpPr>
          <p:grpSpPr>
            <a:xfrm>
              <a:off x="4945420" y="2360683"/>
              <a:ext cx="315842" cy="315842"/>
              <a:chOff x="4629578" y="2360683"/>
              <a:chExt cx="315842" cy="315842"/>
            </a:xfrm>
          </p:grpSpPr>
          <p:sp>
            <p:nvSpPr>
              <p:cNvPr id="25" name="正方形/長方形 24"/>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186"/>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2" name="グループ化 162"/>
            <p:cNvGrpSpPr/>
            <p:nvPr/>
          </p:nvGrpSpPr>
          <p:grpSpPr>
            <a:xfrm>
              <a:off x="4945420" y="2676525"/>
              <a:ext cx="315842" cy="315842"/>
              <a:chOff x="4629578" y="2360683"/>
              <a:chExt cx="315842" cy="315842"/>
            </a:xfrm>
          </p:grpSpPr>
          <p:sp>
            <p:nvSpPr>
              <p:cNvPr id="23" name="正方形/長方形 22"/>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184"/>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31" name="グループ化 30"/>
          <p:cNvGrpSpPr/>
          <p:nvPr/>
        </p:nvGrpSpPr>
        <p:grpSpPr>
          <a:xfrm>
            <a:off x="4389960" y="3035349"/>
            <a:ext cx="631684" cy="631684"/>
            <a:chOff x="4629578" y="2360683"/>
            <a:chExt cx="631684" cy="631684"/>
          </a:xfrm>
        </p:grpSpPr>
        <p:grpSp>
          <p:nvGrpSpPr>
            <p:cNvPr id="32" name="グループ化 155"/>
            <p:cNvGrpSpPr/>
            <p:nvPr/>
          </p:nvGrpSpPr>
          <p:grpSpPr>
            <a:xfrm>
              <a:off x="4629578" y="2360683"/>
              <a:ext cx="315842" cy="315842"/>
              <a:chOff x="4629578" y="2360683"/>
              <a:chExt cx="315842" cy="315842"/>
            </a:xfrm>
          </p:grpSpPr>
          <p:sp>
            <p:nvSpPr>
              <p:cNvPr id="42" name="正方形/長方形 41"/>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203"/>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3" name="グループ化 156"/>
            <p:cNvGrpSpPr/>
            <p:nvPr/>
          </p:nvGrpSpPr>
          <p:grpSpPr>
            <a:xfrm>
              <a:off x="4629578" y="2676525"/>
              <a:ext cx="315842" cy="315842"/>
              <a:chOff x="4629578" y="2360683"/>
              <a:chExt cx="315842" cy="315842"/>
            </a:xfrm>
          </p:grpSpPr>
          <p:sp>
            <p:nvSpPr>
              <p:cNvPr id="40" name="正方形/長方形 39"/>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201"/>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4" name="グループ化 159"/>
            <p:cNvGrpSpPr/>
            <p:nvPr/>
          </p:nvGrpSpPr>
          <p:grpSpPr>
            <a:xfrm>
              <a:off x="4945420" y="2360683"/>
              <a:ext cx="315842" cy="315842"/>
              <a:chOff x="4629578" y="2360683"/>
              <a:chExt cx="315842" cy="315842"/>
            </a:xfrm>
          </p:grpSpPr>
          <p:sp>
            <p:nvSpPr>
              <p:cNvPr id="38" name="正方形/長方形 37"/>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199"/>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5" name="グループ化 162"/>
            <p:cNvGrpSpPr/>
            <p:nvPr/>
          </p:nvGrpSpPr>
          <p:grpSpPr>
            <a:xfrm>
              <a:off x="4945420" y="2676525"/>
              <a:ext cx="315842" cy="315842"/>
              <a:chOff x="4629578" y="2360683"/>
              <a:chExt cx="315842" cy="315842"/>
            </a:xfrm>
          </p:grpSpPr>
          <p:sp>
            <p:nvSpPr>
              <p:cNvPr id="36" name="正方形/長方形 35"/>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197"/>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44" name="グループ化 43"/>
          <p:cNvGrpSpPr/>
          <p:nvPr/>
        </p:nvGrpSpPr>
        <p:grpSpPr>
          <a:xfrm>
            <a:off x="5021644" y="3035349"/>
            <a:ext cx="631684" cy="631684"/>
            <a:chOff x="4629578" y="2360683"/>
            <a:chExt cx="631684" cy="631684"/>
          </a:xfrm>
        </p:grpSpPr>
        <p:grpSp>
          <p:nvGrpSpPr>
            <p:cNvPr id="45" name="グループ化 155"/>
            <p:cNvGrpSpPr/>
            <p:nvPr/>
          </p:nvGrpSpPr>
          <p:grpSpPr>
            <a:xfrm>
              <a:off x="4629578" y="2360683"/>
              <a:ext cx="315842" cy="315842"/>
              <a:chOff x="4629578" y="2360683"/>
              <a:chExt cx="315842" cy="315842"/>
            </a:xfrm>
          </p:grpSpPr>
          <p:sp>
            <p:nvSpPr>
              <p:cNvPr id="55" name="正方形/長方形 54"/>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円/楕円 216"/>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6" name="グループ化 156"/>
            <p:cNvGrpSpPr/>
            <p:nvPr/>
          </p:nvGrpSpPr>
          <p:grpSpPr>
            <a:xfrm>
              <a:off x="4629578" y="2676525"/>
              <a:ext cx="315842" cy="315842"/>
              <a:chOff x="4629578" y="2360683"/>
              <a:chExt cx="315842" cy="315842"/>
            </a:xfrm>
          </p:grpSpPr>
          <p:sp>
            <p:nvSpPr>
              <p:cNvPr id="53" name="正方形/長方形 52"/>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4" name="円/楕円 214"/>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7" name="グループ化 159"/>
            <p:cNvGrpSpPr/>
            <p:nvPr/>
          </p:nvGrpSpPr>
          <p:grpSpPr>
            <a:xfrm>
              <a:off x="4945420" y="2360683"/>
              <a:ext cx="315842" cy="315842"/>
              <a:chOff x="4629578" y="2360683"/>
              <a:chExt cx="315842" cy="315842"/>
            </a:xfrm>
          </p:grpSpPr>
          <p:sp>
            <p:nvSpPr>
              <p:cNvPr id="51" name="正方形/長方形 50"/>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2" name="円/楕円 212"/>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8" name="グループ化 162"/>
            <p:cNvGrpSpPr/>
            <p:nvPr/>
          </p:nvGrpSpPr>
          <p:grpSpPr>
            <a:xfrm>
              <a:off x="4945420" y="2676525"/>
              <a:ext cx="315842" cy="315842"/>
              <a:chOff x="4629578" y="2360683"/>
              <a:chExt cx="315842" cy="315842"/>
            </a:xfrm>
          </p:grpSpPr>
          <p:sp>
            <p:nvSpPr>
              <p:cNvPr id="49" name="正方形/長方形 48"/>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0" name="円/楕円 210"/>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57" name="グループ化 155"/>
          <p:cNvGrpSpPr/>
          <p:nvPr/>
        </p:nvGrpSpPr>
        <p:grpSpPr>
          <a:xfrm>
            <a:off x="5653328" y="2403665"/>
            <a:ext cx="315842" cy="315842"/>
            <a:chOff x="4629578" y="2360683"/>
            <a:chExt cx="315842" cy="315842"/>
          </a:xfrm>
        </p:grpSpPr>
        <p:sp>
          <p:nvSpPr>
            <p:cNvPr id="58" name="正方形/長方形 57"/>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9" name="円/楕円 333"/>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0" name="グループ化 156"/>
          <p:cNvGrpSpPr/>
          <p:nvPr/>
        </p:nvGrpSpPr>
        <p:grpSpPr>
          <a:xfrm>
            <a:off x="5653328" y="2719507"/>
            <a:ext cx="315842" cy="315842"/>
            <a:chOff x="4629578" y="2360683"/>
            <a:chExt cx="315842" cy="315842"/>
          </a:xfrm>
        </p:grpSpPr>
        <p:sp>
          <p:nvSpPr>
            <p:cNvPr id="61" name="正方形/長方形 60"/>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2" name="円/楕円 331"/>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3" name="グループ化 155"/>
          <p:cNvGrpSpPr/>
          <p:nvPr/>
        </p:nvGrpSpPr>
        <p:grpSpPr>
          <a:xfrm>
            <a:off x="5653328" y="3035349"/>
            <a:ext cx="315842" cy="315842"/>
            <a:chOff x="4629578" y="2360683"/>
            <a:chExt cx="315842" cy="315842"/>
          </a:xfrm>
        </p:grpSpPr>
        <p:sp>
          <p:nvSpPr>
            <p:cNvPr id="64" name="正方形/長方形 63"/>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円/楕円 346"/>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6" name="グループ化 156"/>
          <p:cNvGrpSpPr/>
          <p:nvPr/>
        </p:nvGrpSpPr>
        <p:grpSpPr>
          <a:xfrm>
            <a:off x="5653328" y="3351191"/>
            <a:ext cx="315842" cy="315842"/>
            <a:chOff x="4629578" y="2360683"/>
            <a:chExt cx="315842" cy="315842"/>
          </a:xfrm>
        </p:grpSpPr>
        <p:sp>
          <p:nvSpPr>
            <p:cNvPr id="67" name="正方形/長方形 66"/>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円/楕円 344"/>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9" name="グループ化 155"/>
          <p:cNvGrpSpPr/>
          <p:nvPr/>
        </p:nvGrpSpPr>
        <p:grpSpPr>
          <a:xfrm>
            <a:off x="4389960" y="3667033"/>
            <a:ext cx="315842" cy="315842"/>
            <a:chOff x="4629578" y="2360683"/>
            <a:chExt cx="315842" cy="315842"/>
          </a:xfrm>
        </p:grpSpPr>
        <p:sp>
          <p:nvSpPr>
            <p:cNvPr id="70" name="正方形/長方形 69"/>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1" name="円/楕円 372"/>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2" name="グループ化 159"/>
          <p:cNvGrpSpPr/>
          <p:nvPr/>
        </p:nvGrpSpPr>
        <p:grpSpPr>
          <a:xfrm>
            <a:off x="4705802" y="3667033"/>
            <a:ext cx="315842" cy="315842"/>
            <a:chOff x="4629578" y="2360683"/>
            <a:chExt cx="315842" cy="315842"/>
          </a:xfrm>
        </p:grpSpPr>
        <p:sp>
          <p:nvSpPr>
            <p:cNvPr id="73" name="正方形/長方形 72"/>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4" name="円/楕円 368"/>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5" name="グループ化 155"/>
          <p:cNvGrpSpPr/>
          <p:nvPr/>
        </p:nvGrpSpPr>
        <p:grpSpPr>
          <a:xfrm>
            <a:off x="5021644" y="3667033"/>
            <a:ext cx="315842" cy="315842"/>
            <a:chOff x="4629578" y="2360683"/>
            <a:chExt cx="315842" cy="315842"/>
          </a:xfrm>
        </p:grpSpPr>
        <p:sp>
          <p:nvSpPr>
            <p:cNvPr id="76" name="正方形/長方形 75"/>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7" name="円/楕円 385"/>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8" name="グループ化 159"/>
          <p:cNvGrpSpPr/>
          <p:nvPr/>
        </p:nvGrpSpPr>
        <p:grpSpPr>
          <a:xfrm>
            <a:off x="5337486" y="3667033"/>
            <a:ext cx="315842" cy="315842"/>
            <a:chOff x="4629578" y="2360683"/>
            <a:chExt cx="315842" cy="315842"/>
          </a:xfrm>
        </p:grpSpPr>
        <p:sp>
          <p:nvSpPr>
            <p:cNvPr id="79" name="正方形/長方形 78"/>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0" name="円/楕円 381"/>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1" name="グループ化 155"/>
          <p:cNvGrpSpPr/>
          <p:nvPr/>
        </p:nvGrpSpPr>
        <p:grpSpPr>
          <a:xfrm>
            <a:off x="5653328" y="3667033"/>
            <a:ext cx="315842" cy="315842"/>
            <a:chOff x="4629578" y="2360683"/>
            <a:chExt cx="315842" cy="315842"/>
          </a:xfrm>
        </p:grpSpPr>
        <p:sp>
          <p:nvSpPr>
            <p:cNvPr id="82" name="正方形/長方形 81"/>
            <p:cNvSpPr/>
            <p:nvPr/>
          </p:nvSpPr>
          <p:spPr>
            <a:xfrm>
              <a:off x="4629578" y="2360683"/>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円/楕円 398"/>
            <p:cNvSpPr/>
            <p:nvPr/>
          </p:nvSpPr>
          <p:spPr>
            <a:xfrm>
              <a:off x="4714871" y="2452688"/>
              <a:ext cx="145256" cy="14525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4" name="テキスト ボックス 83"/>
          <p:cNvSpPr txBox="1"/>
          <p:nvPr/>
        </p:nvSpPr>
        <p:spPr>
          <a:xfrm>
            <a:off x="4545049" y="3982875"/>
            <a:ext cx="1338828" cy="369332"/>
          </a:xfrm>
          <a:prstGeom prst="rect">
            <a:avLst/>
          </a:prstGeom>
          <a:noFill/>
        </p:spPr>
        <p:txBody>
          <a:bodyPr wrap="none" rtlCol="0">
            <a:spAutoFit/>
          </a:bodyPr>
          <a:lstStyle/>
          <a:p>
            <a:r>
              <a:rPr kumimoji="1" lang="ja-JP" altLang="en-US" dirty="0"/>
              <a:t>スカラー値</a:t>
            </a:r>
          </a:p>
        </p:txBody>
      </p:sp>
      <p:grpSp>
        <p:nvGrpSpPr>
          <p:cNvPr id="85" name="グループ化 84"/>
          <p:cNvGrpSpPr/>
          <p:nvPr/>
        </p:nvGrpSpPr>
        <p:grpSpPr>
          <a:xfrm>
            <a:off x="6605377" y="2403665"/>
            <a:ext cx="633163" cy="631684"/>
            <a:chOff x="6734372" y="2121326"/>
            <a:chExt cx="633163" cy="631684"/>
          </a:xfrm>
        </p:grpSpPr>
        <p:grpSp>
          <p:nvGrpSpPr>
            <p:cNvPr id="86" name="グループ化 85"/>
            <p:cNvGrpSpPr/>
            <p:nvPr/>
          </p:nvGrpSpPr>
          <p:grpSpPr>
            <a:xfrm>
              <a:off x="6734372" y="2121326"/>
              <a:ext cx="315842" cy="315842"/>
              <a:chOff x="6885293" y="2753010"/>
              <a:chExt cx="315842" cy="315842"/>
            </a:xfrm>
          </p:grpSpPr>
          <p:sp>
            <p:nvSpPr>
              <p:cNvPr id="102" name="正方形/長方形 101"/>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3" name="円/楕円 281"/>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4" name="円/楕円 402"/>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5" name="円/楕円 403"/>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7" name="グループ化 86"/>
            <p:cNvGrpSpPr/>
            <p:nvPr/>
          </p:nvGrpSpPr>
          <p:grpSpPr>
            <a:xfrm>
              <a:off x="6735851" y="2437168"/>
              <a:ext cx="315842" cy="315842"/>
              <a:chOff x="6885293" y="2753010"/>
              <a:chExt cx="315842" cy="315842"/>
            </a:xfrm>
          </p:grpSpPr>
          <p:sp>
            <p:nvSpPr>
              <p:cNvPr id="98" name="正方形/長方形 97"/>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9" name="円/楕円 407"/>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 name="円/楕円 408"/>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1" name="円/楕円 409"/>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8" name="グループ化 87"/>
            <p:cNvGrpSpPr/>
            <p:nvPr/>
          </p:nvGrpSpPr>
          <p:grpSpPr>
            <a:xfrm>
              <a:off x="7050214" y="2121326"/>
              <a:ext cx="315842" cy="315842"/>
              <a:chOff x="6885293" y="2753010"/>
              <a:chExt cx="315842" cy="315842"/>
            </a:xfrm>
          </p:grpSpPr>
          <p:sp>
            <p:nvSpPr>
              <p:cNvPr id="94" name="正方形/長方形 93"/>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5" name="円/楕円 412"/>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6" name="円/楕円 413"/>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円/楕円 414"/>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9" name="グループ化 88"/>
            <p:cNvGrpSpPr/>
            <p:nvPr/>
          </p:nvGrpSpPr>
          <p:grpSpPr>
            <a:xfrm>
              <a:off x="7051693" y="2437080"/>
              <a:ext cx="315842" cy="315842"/>
              <a:chOff x="6885293" y="2753010"/>
              <a:chExt cx="315842" cy="315842"/>
            </a:xfrm>
          </p:grpSpPr>
          <p:sp>
            <p:nvSpPr>
              <p:cNvPr id="90" name="正方形/長方形 89"/>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1" name="円/楕円 417"/>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 name="円/楕円 418"/>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 name="円/楕円 419"/>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106" name="グループ化 105"/>
          <p:cNvGrpSpPr/>
          <p:nvPr/>
        </p:nvGrpSpPr>
        <p:grpSpPr>
          <a:xfrm>
            <a:off x="7240019" y="2403489"/>
            <a:ext cx="633163" cy="631684"/>
            <a:chOff x="6734372" y="2121326"/>
            <a:chExt cx="633163" cy="631684"/>
          </a:xfrm>
        </p:grpSpPr>
        <p:grpSp>
          <p:nvGrpSpPr>
            <p:cNvPr id="107" name="グループ化 404"/>
            <p:cNvGrpSpPr/>
            <p:nvPr/>
          </p:nvGrpSpPr>
          <p:grpSpPr>
            <a:xfrm>
              <a:off x="6734372" y="2121326"/>
              <a:ext cx="315842" cy="315842"/>
              <a:chOff x="6885293" y="2753010"/>
              <a:chExt cx="315842" cy="315842"/>
            </a:xfrm>
          </p:grpSpPr>
          <p:sp>
            <p:nvSpPr>
              <p:cNvPr id="123" name="正方形/長方形 122"/>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4" name="円/楕円 439"/>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5" name="円/楕円 440"/>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6" name="円/楕円 441"/>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08" name="グループ化 405"/>
            <p:cNvGrpSpPr/>
            <p:nvPr/>
          </p:nvGrpSpPr>
          <p:grpSpPr>
            <a:xfrm>
              <a:off x="6735851" y="2437168"/>
              <a:ext cx="315842" cy="315842"/>
              <a:chOff x="6885293" y="2753010"/>
              <a:chExt cx="315842" cy="315842"/>
            </a:xfrm>
          </p:grpSpPr>
          <p:sp>
            <p:nvSpPr>
              <p:cNvPr id="119" name="正方形/長方形 118"/>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0" name="円/楕円 435"/>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1" name="円/楕円 436"/>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2" name="円/楕円 437"/>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09" name="グループ化 410"/>
            <p:cNvGrpSpPr/>
            <p:nvPr/>
          </p:nvGrpSpPr>
          <p:grpSpPr>
            <a:xfrm>
              <a:off x="7050214" y="2121326"/>
              <a:ext cx="315842" cy="315842"/>
              <a:chOff x="6885293" y="2753010"/>
              <a:chExt cx="315842" cy="315842"/>
            </a:xfrm>
          </p:grpSpPr>
          <p:sp>
            <p:nvSpPr>
              <p:cNvPr id="115" name="正方形/長方形 114"/>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6" name="円/楕円 431"/>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7" name="円/楕円 432"/>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8" name="円/楕円 433"/>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10" name="グループ化 415"/>
            <p:cNvGrpSpPr/>
            <p:nvPr/>
          </p:nvGrpSpPr>
          <p:grpSpPr>
            <a:xfrm>
              <a:off x="7051693" y="2437080"/>
              <a:ext cx="315842" cy="315842"/>
              <a:chOff x="6885293" y="2753010"/>
              <a:chExt cx="315842" cy="315842"/>
            </a:xfrm>
          </p:grpSpPr>
          <p:sp>
            <p:nvSpPr>
              <p:cNvPr id="111" name="正方形/長方形 110"/>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2" name="円/楕円 427"/>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3" name="円/楕円 428"/>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4" name="円/楕円 429"/>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127" name="グループ化 126"/>
          <p:cNvGrpSpPr/>
          <p:nvPr/>
        </p:nvGrpSpPr>
        <p:grpSpPr>
          <a:xfrm>
            <a:off x="6608335" y="3034997"/>
            <a:ext cx="633163" cy="631684"/>
            <a:chOff x="6734372" y="2121326"/>
            <a:chExt cx="633163" cy="631684"/>
          </a:xfrm>
        </p:grpSpPr>
        <p:grpSp>
          <p:nvGrpSpPr>
            <p:cNvPr id="128" name="グループ化 404"/>
            <p:cNvGrpSpPr/>
            <p:nvPr/>
          </p:nvGrpSpPr>
          <p:grpSpPr>
            <a:xfrm>
              <a:off x="6734372" y="2121326"/>
              <a:ext cx="315842" cy="315842"/>
              <a:chOff x="6885293" y="2753010"/>
              <a:chExt cx="315842" cy="315842"/>
            </a:xfrm>
          </p:grpSpPr>
          <p:sp>
            <p:nvSpPr>
              <p:cNvPr id="144" name="正方形/長方形 143"/>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5" name="円/楕円 460"/>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6" name="円/楕円 461"/>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7" name="円/楕円 462"/>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29" name="グループ化 405"/>
            <p:cNvGrpSpPr/>
            <p:nvPr/>
          </p:nvGrpSpPr>
          <p:grpSpPr>
            <a:xfrm>
              <a:off x="6735851" y="2437168"/>
              <a:ext cx="315842" cy="315842"/>
              <a:chOff x="6885293" y="2753010"/>
              <a:chExt cx="315842" cy="315842"/>
            </a:xfrm>
          </p:grpSpPr>
          <p:sp>
            <p:nvSpPr>
              <p:cNvPr id="140" name="正方形/長方形 139"/>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1" name="円/楕円 456"/>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2" name="円/楕円 457"/>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3" name="円/楕円 458"/>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30" name="グループ化 410"/>
            <p:cNvGrpSpPr/>
            <p:nvPr/>
          </p:nvGrpSpPr>
          <p:grpSpPr>
            <a:xfrm>
              <a:off x="7050214" y="2121326"/>
              <a:ext cx="315842" cy="315842"/>
              <a:chOff x="6885293" y="2753010"/>
              <a:chExt cx="315842" cy="315842"/>
            </a:xfrm>
          </p:grpSpPr>
          <p:sp>
            <p:nvSpPr>
              <p:cNvPr id="136" name="正方形/長方形 135"/>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7" name="円/楕円 452"/>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8" name="円/楕円 453"/>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9" name="円/楕円 454"/>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31" name="グループ化 415"/>
            <p:cNvGrpSpPr/>
            <p:nvPr/>
          </p:nvGrpSpPr>
          <p:grpSpPr>
            <a:xfrm>
              <a:off x="7051693" y="2437080"/>
              <a:ext cx="315842" cy="315842"/>
              <a:chOff x="6885293" y="2753010"/>
              <a:chExt cx="315842" cy="315842"/>
            </a:xfrm>
          </p:grpSpPr>
          <p:sp>
            <p:nvSpPr>
              <p:cNvPr id="132" name="正方形/長方形 131"/>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3" name="円/楕円 448"/>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4" name="円/楕円 449"/>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5" name="円/楕円 450"/>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148" name="グループ化 147"/>
          <p:cNvGrpSpPr/>
          <p:nvPr/>
        </p:nvGrpSpPr>
        <p:grpSpPr>
          <a:xfrm>
            <a:off x="7237061" y="3035349"/>
            <a:ext cx="633163" cy="631684"/>
            <a:chOff x="6734372" y="2121326"/>
            <a:chExt cx="633163" cy="631684"/>
          </a:xfrm>
        </p:grpSpPr>
        <p:grpSp>
          <p:nvGrpSpPr>
            <p:cNvPr id="149" name="グループ化 404"/>
            <p:cNvGrpSpPr/>
            <p:nvPr/>
          </p:nvGrpSpPr>
          <p:grpSpPr>
            <a:xfrm>
              <a:off x="6734372" y="2121326"/>
              <a:ext cx="315842" cy="315842"/>
              <a:chOff x="6885293" y="2753010"/>
              <a:chExt cx="315842" cy="315842"/>
            </a:xfrm>
          </p:grpSpPr>
          <p:sp>
            <p:nvSpPr>
              <p:cNvPr id="165" name="正方形/長方形 164"/>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6" name="円/楕円 481"/>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7" name="円/楕円 482"/>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8" name="円/楕円 483"/>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50" name="グループ化 405"/>
            <p:cNvGrpSpPr/>
            <p:nvPr/>
          </p:nvGrpSpPr>
          <p:grpSpPr>
            <a:xfrm>
              <a:off x="6735851" y="2437168"/>
              <a:ext cx="315842" cy="315842"/>
              <a:chOff x="6885293" y="2753010"/>
              <a:chExt cx="315842" cy="315842"/>
            </a:xfrm>
          </p:grpSpPr>
          <p:sp>
            <p:nvSpPr>
              <p:cNvPr id="161" name="正方形/長方形 160"/>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2" name="円/楕円 477"/>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3" name="円/楕円 478"/>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4" name="円/楕円 479"/>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51" name="グループ化 410"/>
            <p:cNvGrpSpPr/>
            <p:nvPr/>
          </p:nvGrpSpPr>
          <p:grpSpPr>
            <a:xfrm>
              <a:off x="7050214" y="2121326"/>
              <a:ext cx="315842" cy="315842"/>
              <a:chOff x="6885293" y="2753010"/>
              <a:chExt cx="315842" cy="315842"/>
            </a:xfrm>
          </p:grpSpPr>
          <p:sp>
            <p:nvSpPr>
              <p:cNvPr id="157" name="正方形/長方形 156"/>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8" name="円/楕円 473"/>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9" name="円/楕円 474"/>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0" name="円/楕円 475"/>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52" name="グループ化 415"/>
            <p:cNvGrpSpPr/>
            <p:nvPr/>
          </p:nvGrpSpPr>
          <p:grpSpPr>
            <a:xfrm>
              <a:off x="7051693" y="2437080"/>
              <a:ext cx="315842" cy="315842"/>
              <a:chOff x="6885293" y="2753010"/>
              <a:chExt cx="315842" cy="315842"/>
            </a:xfrm>
          </p:grpSpPr>
          <p:sp>
            <p:nvSpPr>
              <p:cNvPr id="153" name="正方形/長方形 152"/>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4" name="円/楕円 469"/>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5" name="円/楕円 470"/>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6" name="円/楕円 471"/>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169" name="グループ化 404"/>
          <p:cNvGrpSpPr/>
          <p:nvPr/>
        </p:nvGrpSpPr>
        <p:grpSpPr>
          <a:xfrm>
            <a:off x="6609074" y="3666593"/>
            <a:ext cx="315842" cy="315842"/>
            <a:chOff x="6885293" y="2753010"/>
            <a:chExt cx="315842" cy="315842"/>
          </a:xfrm>
        </p:grpSpPr>
        <p:sp>
          <p:nvSpPr>
            <p:cNvPr id="170" name="正方形/長方形 169"/>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1" name="円/楕円 502"/>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2" name="円/楕円 503"/>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3" name="円/楕円 504"/>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74" name="グループ化 410"/>
          <p:cNvGrpSpPr/>
          <p:nvPr/>
        </p:nvGrpSpPr>
        <p:grpSpPr>
          <a:xfrm>
            <a:off x="6924916" y="3666593"/>
            <a:ext cx="315842" cy="315842"/>
            <a:chOff x="6885293" y="2753010"/>
            <a:chExt cx="315842" cy="315842"/>
          </a:xfrm>
        </p:grpSpPr>
        <p:sp>
          <p:nvSpPr>
            <p:cNvPr id="175" name="正方形/長方形 174"/>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6" name="円/楕円 494"/>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7" name="円/楕円 495"/>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8" name="円/楕円 496"/>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79" name="グループ化 404"/>
          <p:cNvGrpSpPr/>
          <p:nvPr/>
        </p:nvGrpSpPr>
        <p:grpSpPr>
          <a:xfrm>
            <a:off x="7240758" y="3666505"/>
            <a:ext cx="315842" cy="315842"/>
            <a:chOff x="6885293" y="2753010"/>
            <a:chExt cx="315842" cy="315842"/>
          </a:xfrm>
        </p:grpSpPr>
        <p:sp>
          <p:nvSpPr>
            <p:cNvPr id="180" name="正方形/長方形 179"/>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1" name="円/楕円 523"/>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2" name="円/楕円 524"/>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3" name="円/楕円 525"/>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4" name="グループ化 410"/>
          <p:cNvGrpSpPr/>
          <p:nvPr/>
        </p:nvGrpSpPr>
        <p:grpSpPr>
          <a:xfrm>
            <a:off x="7556600" y="3666505"/>
            <a:ext cx="315842" cy="315842"/>
            <a:chOff x="6885293" y="2753010"/>
            <a:chExt cx="315842" cy="315842"/>
          </a:xfrm>
        </p:grpSpPr>
        <p:sp>
          <p:nvSpPr>
            <p:cNvPr id="185" name="正方形/長方形 184"/>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6" name="円/楕円 515"/>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7" name="円/楕円 516"/>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8" name="円/楕円 517"/>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9" name="グループ化 404"/>
          <p:cNvGrpSpPr/>
          <p:nvPr/>
        </p:nvGrpSpPr>
        <p:grpSpPr>
          <a:xfrm>
            <a:off x="7873921" y="2403665"/>
            <a:ext cx="315842" cy="315842"/>
            <a:chOff x="6885293" y="2753010"/>
            <a:chExt cx="315842" cy="315842"/>
          </a:xfrm>
        </p:grpSpPr>
        <p:sp>
          <p:nvSpPr>
            <p:cNvPr id="190" name="正方形/長方形 189"/>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1" name="円/楕円 544"/>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2" name="円/楕円 545"/>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3" name="円/楕円 546"/>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94" name="グループ化 405"/>
          <p:cNvGrpSpPr/>
          <p:nvPr/>
        </p:nvGrpSpPr>
        <p:grpSpPr>
          <a:xfrm>
            <a:off x="7875400" y="2719507"/>
            <a:ext cx="315842" cy="315842"/>
            <a:chOff x="6885293" y="2753010"/>
            <a:chExt cx="315842" cy="315842"/>
          </a:xfrm>
        </p:grpSpPr>
        <p:sp>
          <p:nvSpPr>
            <p:cNvPr id="195" name="正方形/長方形 194"/>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6" name="円/楕円 540"/>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7" name="円/楕円 541"/>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8" name="円/楕円 542"/>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99" name="グループ化 404"/>
          <p:cNvGrpSpPr/>
          <p:nvPr/>
        </p:nvGrpSpPr>
        <p:grpSpPr>
          <a:xfrm>
            <a:off x="7876879" y="3034733"/>
            <a:ext cx="315842" cy="315842"/>
            <a:chOff x="6885293" y="2753010"/>
            <a:chExt cx="315842" cy="315842"/>
          </a:xfrm>
        </p:grpSpPr>
        <p:sp>
          <p:nvSpPr>
            <p:cNvPr id="200" name="正方形/長方形 199"/>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1" name="円/楕円 565"/>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2" name="円/楕円 566"/>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3" name="円/楕円 567"/>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04" name="グループ化 405"/>
          <p:cNvGrpSpPr/>
          <p:nvPr/>
        </p:nvGrpSpPr>
        <p:grpSpPr>
          <a:xfrm>
            <a:off x="7878358" y="3350575"/>
            <a:ext cx="315842" cy="315842"/>
            <a:chOff x="6885293" y="2753010"/>
            <a:chExt cx="315842" cy="315842"/>
          </a:xfrm>
        </p:grpSpPr>
        <p:sp>
          <p:nvSpPr>
            <p:cNvPr id="205" name="正方形/長方形 204"/>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6" name="円/楕円 561"/>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7" name="円/楕円 562"/>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8" name="円/楕円 563"/>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09" name="グループ化 404"/>
          <p:cNvGrpSpPr/>
          <p:nvPr/>
        </p:nvGrpSpPr>
        <p:grpSpPr>
          <a:xfrm>
            <a:off x="7878358" y="3667033"/>
            <a:ext cx="315842" cy="315842"/>
            <a:chOff x="6885293" y="2753010"/>
            <a:chExt cx="315842" cy="315842"/>
          </a:xfrm>
        </p:grpSpPr>
        <p:sp>
          <p:nvSpPr>
            <p:cNvPr id="210" name="正方形/長方形 209"/>
            <p:cNvSpPr/>
            <p:nvPr/>
          </p:nvSpPr>
          <p:spPr>
            <a:xfrm>
              <a:off x="6885293" y="2753010"/>
              <a:ext cx="315842" cy="31584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1" name="円/楕円 586"/>
            <p:cNvSpPr/>
            <p:nvPr/>
          </p:nvSpPr>
          <p:spPr>
            <a:xfrm>
              <a:off x="6934200" y="2800350"/>
              <a:ext cx="116014" cy="116014"/>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2" name="円/楕円 587"/>
            <p:cNvSpPr/>
            <p:nvPr/>
          </p:nvSpPr>
          <p:spPr>
            <a:xfrm>
              <a:off x="6992207" y="2858357"/>
              <a:ext cx="116014" cy="116014"/>
            </a:xfrm>
            <a:prstGeom prst="ellips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3" name="円/楕円 588"/>
            <p:cNvSpPr/>
            <p:nvPr/>
          </p:nvSpPr>
          <p:spPr>
            <a:xfrm>
              <a:off x="7050214" y="2916364"/>
              <a:ext cx="116014" cy="116014"/>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4" name="テキスト ボックス 213"/>
          <p:cNvSpPr txBox="1"/>
          <p:nvPr/>
        </p:nvSpPr>
        <p:spPr>
          <a:xfrm>
            <a:off x="6886312" y="3982875"/>
            <a:ext cx="1107996" cy="369332"/>
          </a:xfrm>
          <a:prstGeom prst="rect">
            <a:avLst/>
          </a:prstGeom>
          <a:noFill/>
        </p:spPr>
        <p:txBody>
          <a:bodyPr wrap="none" rtlCol="0">
            <a:spAutoFit/>
          </a:bodyPr>
          <a:lstStyle/>
          <a:p>
            <a:r>
              <a:rPr kumimoji="1" lang="ja-JP" altLang="en-US" dirty="0"/>
              <a:t>ベクトル</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1" name="グループ化 570"/>
          <p:cNvGrpSpPr/>
          <p:nvPr/>
        </p:nvGrpSpPr>
        <p:grpSpPr>
          <a:xfrm>
            <a:off x="5407268" y="2802433"/>
            <a:ext cx="2893346" cy="1315159"/>
            <a:chOff x="4274773" y="3685393"/>
            <a:chExt cx="2893346" cy="1315159"/>
          </a:xfrm>
        </p:grpSpPr>
        <p:sp>
          <p:nvSpPr>
            <p:cNvPr id="487" name="正方形/長方形 486"/>
            <p:cNvSpPr/>
            <p:nvPr/>
          </p:nvSpPr>
          <p:spPr>
            <a:xfrm>
              <a:off x="4800836" y="3685398"/>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88" name="正方形/長方形 487"/>
            <p:cNvSpPr/>
            <p:nvPr/>
          </p:nvSpPr>
          <p:spPr>
            <a:xfrm>
              <a:off x="4800836" y="3948429"/>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89" name="正方形/長方形 488"/>
            <p:cNvSpPr/>
            <p:nvPr/>
          </p:nvSpPr>
          <p:spPr>
            <a:xfrm>
              <a:off x="5063868" y="3685398"/>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0" name="正方形/長方形 489"/>
            <p:cNvSpPr/>
            <p:nvPr/>
          </p:nvSpPr>
          <p:spPr>
            <a:xfrm>
              <a:off x="5063868" y="3948429"/>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1" name="正方形/長方形 490"/>
            <p:cNvSpPr/>
            <p:nvPr/>
          </p:nvSpPr>
          <p:spPr>
            <a:xfrm>
              <a:off x="5326899" y="3685398"/>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2" name="正方形/長方形 491"/>
            <p:cNvSpPr/>
            <p:nvPr/>
          </p:nvSpPr>
          <p:spPr>
            <a:xfrm>
              <a:off x="5326899" y="3948429"/>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3" name="正方形/長方形 492"/>
            <p:cNvSpPr/>
            <p:nvPr/>
          </p:nvSpPr>
          <p:spPr>
            <a:xfrm>
              <a:off x="5589930" y="3685398"/>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4" name="正方形/長方形 493"/>
            <p:cNvSpPr/>
            <p:nvPr/>
          </p:nvSpPr>
          <p:spPr>
            <a:xfrm>
              <a:off x="5589930" y="3948429"/>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5" name="正方形/長方形 494"/>
            <p:cNvSpPr/>
            <p:nvPr/>
          </p:nvSpPr>
          <p:spPr>
            <a:xfrm>
              <a:off x="4800836" y="4211458"/>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6" name="正方形/長方形 495"/>
            <p:cNvSpPr/>
            <p:nvPr/>
          </p:nvSpPr>
          <p:spPr>
            <a:xfrm>
              <a:off x="4800836" y="4474490"/>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7" name="正方形/長方形 496"/>
            <p:cNvSpPr/>
            <p:nvPr/>
          </p:nvSpPr>
          <p:spPr>
            <a:xfrm>
              <a:off x="5063868" y="4211458"/>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8" name="正方形/長方形 497"/>
            <p:cNvSpPr/>
            <p:nvPr/>
          </p:nvSpPr>
          <p:spPr>
            <a:xfrm>
              <a:off x="5063868" y="4474490"/>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99" name="正方形/長方形 498"/>
            <p:cNvSpPr/>
            <p:nvPr/>
          </p:nvSpPr>
          <p:spPr>
            <a:xfrm>
              <a:off x="5326899" y="4211458"/>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00" name="正方形/長方形 499"/>
            <p:cNvSpPr/>
            <p:nvPr/>
          </p:nvSpPr>
          <p:spPr>
            <a:xfrm>
              <a:off x="5326899" y="4474490"/>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01" name="正方形/長方形 500"/>
            <p:cNvSpPr/>
            <p:nvPr/>
          </p:nvSpPr>
          <p:spPr>
            <a:xfrm>
              <a:off x="5589930" y="4211458"/>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02" name="正方形/長方形 501"/>
            <p:cNvSpPr/>
            <p:nvPr/>
          </p:nvSpPr>
          <p:spPr>
            <a:xfrm>
              <a:off x="5589930" y="4474490"/>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03" name="正方形/長方形 502"/>
            <p:cNvSpPr/>
            <p:nvPr/>
          </p:nvSpPr>
          <p:spPr>
            <a:xfrm>
              <a:off x="5852959" y="3685398"/>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04" name="正方形/長方形 503"/>
            <p:cNvSpPr/>
            <p:nvPr/>
          </p:nvSpPr>
          <p:spPr>
            <a:xfrm>
              <a:off x="5852959" y="3948429"/>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05" name="正方形/長方形 504"/>
            <p:cNvSpPr/>
            <p:nvPr/>
          </p:nvSpPr>
          <p:spPr>
            <a:xfrm>
              <a:off x="6115990" y="3685397"/>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06" name="正方形/長方形 505"/>
            <p:cNvSpPr/>
            <p:nvPr/>
          </p:nvSpPr>
          <p:spPr>
            <a:xfrm>
              <a:off x="6115990" y="3948429"/>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07" name="正方形/長方形 506"/>
            <p:cNvSpPr/>
            <p:nvPr/>
          </p:nvSpPr>
          <p:spPr>
            <a:xfrm>
              <a:off x="5852959" y="4211457"/>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08" name="正方形/長方形 507"/>
            <p:cNvSpPr/>
            <p:nvPr/>
          </p:nvSpPr>
          <p:spPr>
            <a:xfrm>
              <a:off x="5852959" y="4474488"/>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09" name="正方形/長方形 508"/>
            <p:cNvSpPr/>
            <p:nvPr/>
          </p:nvSpPr>
          <p:spPr>
            <a:xfrm>
              <a:off x="6115990" y="4211458"/>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10" name="正方形/長方形 509"/>
            <p:cNvSpPr/>
            <p:nvPr/>
          </p:nvSpPr>
          <p:spPr>
            <a:xfrm>
              <a:off x="6115990" y="4474486"/>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11" name="正方形/長方形 510"/>
            <p:cNvSpPr/>
            <p:nvPr/>
          </p:nvSpPr>
          <p:spPr>
            <a:xfrm>
              <a:off x="4800835" y="4737517"/>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13" name="正方形/長方形 512"/>
            <p:cNvSpPr/>
            <p:nvPr/>
          </p:nvSpPr>
          <p:spPr>
            <a:xfrm>
              <a:off x="5063868" y="4737517"/>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15" name="正方形/長方形 514"/>
            <p:cNvSpPr/>
            <p:nvPr/>
          </p:nvSpPr>
          <p:spPr>
            <a:xfrm>
              <a:off x="5326891" y="4737517"/>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17" name="正方形/長方形 516"/>
            <p:cNvSpPr/>
            <p:nvPr/>
          </p:nvSpPr>
          <p:spPr>
            <a:xfrm>
              <a:off x="5589924" y="4737517"/>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19" name="正方形/長方形 518"/>
            <p:cNvSpPr/>
            <p:nvPr/>
          </p:nvSpPr>
          <p:spPr>
            <a:xfrm>
              <a:off x="5852951" y="4737512"/>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21" name="正方形/長方形 520"/>
            <p:cNvSpPr/>
            <p:nvPr/>
          </p:nvSpPr>
          <p:spPr>
            <a:xfrm>
              <a:off x="6115993" y="4737514"/>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31" name="正方形/長方形 530"/>
            <p:cNvSpPr/>
            <p:nvPr/>
          </p:nvSpPr>
          <p:spPr>
            <a:xfrm>
              <a:off x="6379025" y="3685402"/>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32" name="正方形/長方形 531"/>
            <p:cNvSpPr/>
            <p:nvPr/>
          </p:nvSpPr>
          <p:spPr>
            <a:xfrm>
              <a:off x="6379025" y="3948433"/>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33" name="正方形/長方形 532"/>
            <p:cNvSpPr/>
            <p:nvPr/>
          </p:nvSpPr>
          <p:spPr>
            <a:xfrm>
              <a:off x="6642057" y="3685402"/>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34" name="正方形/長方形 533"/>
            <p:cNvSpPr/>
            <p:nvPr/>
          </p:nvSpPr>
          <p:spPr>
            <a:xfrm>
              <a:off x="6642057" y="3948433"/>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35" name="正方形/長方形 534"/>
            <p:cNvSpPr/>
            <p:nvPr/>
          </p:nvSpPr>
          <p:spPr>
            <a:xfrm>
              <a:off x="6905088" y="3685402"/>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36" name="正方形/長方形 535"/>
            <p:cNvSpPr/>
            <p:nvPr/>
          </p:nvSpPr>
          <p:spPr>
            <a:xfrm>
              <a:off x="6905088" y="3948433"/>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39" name="正方形/長方形 538"/>
            <p:cNvSpPr/>
            <p:nvPr/>
          </p:nvSpPr>
          <p:spPr>
            <a:xfrm>
              <a:off x="6379025" y="4211462"/>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40" name="正方形/長方形 539"/>
            <p:cNvSpPr/>
            <p:nvPr/>
          </p:nvSpPr>
          <p:spPr>
            <a:xfrm>
              <a:off x="6379025" y="4474494"/>
              <a:ext cx="263031" cy="263031"/>
            </a:xfrm>
            <a:prstGeom prst="rect">
              <a:avLst/>
            </a:prstGeom>
            <a:solidFill>
              <a:schemeClr val="bg1">
                <a:lumMod val="5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41" name="正方形/長方形 540"/>
            <p:cNvSpPr/>
            <p:nvPr/>
          </p:nvSpPr>
          <p:spPr>
            <a:xfrm>
              <a:off x="6642057" y="4211462"/>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42" name="正方形/長方形 541"/>
            <p:cNvSpPr/>
            <p:nvPr/>
          </p:nvSpPr>
          <p:spPr>
            <a:xfrm>
              <a:off x="6642057" y="4474494"/>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43" name="正方形/長方形 542"/>
            <p:cNvSpPr/>
            <p:nvPr/>
          </p:nvSpPr>
          <p:spPr>
            <a:xfrm>
              <a:off x="6905088" y="4211462"/>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44" name="正方形/長方形 543"/>
            <p:cNvSpPr/>
            <p:nvPr/>
          </p:nvSpPr>
          <p:spPr>
            <a:xfrm>
              <a:off x="6905088" y="4474494"/>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55" name="正方形/長方形 554"/>
            <p:cNvSpPr/>
            <p:nvPr/>
          </p:nvSpPr>
          <p:spPr>
            <a:xfrm>
              <a:off x="6379024" y="4737521"/>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56" name="正方形/長方形 555"/>
            <p:cNvSpPr/>
            <p:nvPr/>
          </p:nvSpPr>
          <p:spPr>
            <a:xfrm>
              <a:off x="6642057" y="4737521"/>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57" name="正方形/長方形 556"/>
            <p:cNvSpPr/>
            <p:nvPr/>
          </p:nvSpPr>
          <p:spPr>
            <a:xfrm>
              <a:off x="6905080" y="4737521"/>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61" name="正方形/長方形 560"/>
            <p:cNvSpPr/>
            <p:nvPr/>
          </p:nvSpPr>
          <p:spPr>
            <a:xfrm>
              <a:off x="4274773" y="3685393"/>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62" name="正方形/長方形 561"/>
            <p:cNvSpPr/>
            <p:nvPr/>
          </p:nvSpPr>
          <p:spPr>
            <a:xfrm>
              <a:off x="4274773" y="3948424"/>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63" name="正方形/長方形 562"/>
            <p:cNvSpPr/>
            <p:nvPr/>
          </p:nvSpPr>
          <p:spPr>
            <a:xfrm>
              <a:off x="4537804" y="3685393"/>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64" name="正方形/長方形 563"/>
            <p:cNvSpPr/>
            <p:nvPr/>
          </p:nvSpPr>
          <p:spPr>
            <a:xfrm>
              <a:off x="4537804" y="3948424"/>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65" name="正方形/長方形 564"/>
            <p:cNvSpPr/>
            <p:nvPr/>
          </p:nvSpPr>
          <p:spPr>
            <a:xfrm>
              <a:off x="4274773" y="4211453"/>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66" name="正方形/長方形 565"/>
            <p:cNvSpPr/>
            <p:nvPr/>
          </p:nvSpPr>
          <p:spPr>
            <a:xfrm>
              <a:off x="4274773" y="4474485"/>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67" name="正方形/長方形 566"/>
            <p:cNvSpPr/>
            <p:nvPr/>
          </p:nvSpPr>
          <p:spPr>
            <a:xfrm>
              <a:off x="4537804" y="4211453"/>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68" name="正方形/長方形 567"/>
            <p:cNvSpPr/>
            <p:nvPr/>
          </p:nvSpPr>
          <p:spPr>
            <a:xfrm>
              <a:off x="4537804" y="4474485"/>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69" name="正方形/長方形 568"/>
            <p:cNvSpPr/>
            <p:nvPr/>
          </p:nvSpPr>
          <p:spPr>
            <a:xfrm>
              <a:off x="4274773" y="4737512"/>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70" name="正方形/長方形 569"/>
            <p:cNvSpPr/>
            <p:nvPr/>
          </p:nvSpPr>
          <p:spPr>
            <a:xfrm>
              <a:off x="4537796" y="4737512"/>
              <a:ext cx="263031" cy="263031"/>
            </a:xfrm>
            <a:prstGeom prst="rect">
              <a:avLst/>
            </a:prstGeom>
            <a:no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
        <p:nvSpPr>
          <p:cNvPr id="2" name="タイトル 1"/>
          <p:cNvSpPr>
            <a:spLocks noGrp="1"/>
          </p:cNvSpPr>
          <p:nvPr>
            <p:ph type="title"/>
          </p:nvPr>
        </p:nvSpPr>
        <p:spPr/>
        <p:txBody>
          <a:bodyPr/>
          <a:lstStyle/>
          <a:p>
            <a:r>
              <a:rPr lang="ja-JP" altLang="en-US" dirty="0"/>
              <a:t>ブラシのサンプル点をラスタライズ</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境界条件として利用</a:t>
            </a:r>
            <a:endParaRPr kumimoji="1" lang="en-US" altLang="ja-JP" dirty="0"/>
          </a:p>
          <a:p>
            <a:pPr lvl="1"/>
            <a:r>
              <a:rPr kumimoji="1" lang="ja-JP" altLang="en-US" dirty="0"/>
              <a:t>ラスタライズされたボクセルの境界</a:t>
            </a:r>
            <a:endParaRPr kumimoji="1" lang="en-US" altLang="ja-JP" dirty="0"/>
          </a:p>
          <a:p>
            <a:pPr lvl="2"/>
            <a:r>
              <a:rPr lang="ja-JP" altLang="en-US" dirty="0"/>
              <a:t>境界で速度</a:t>
            </a:r>
            <a:r>
              <a:rPr lang="en-US" altLang="ja-JP" dirty="0"/>
              <a:t>0</a:t>
            </a:r>
          </a:p>
          <a:p>
            <a:pPr lvl="2"/>
            <a:r>
              <a:rPr kumimoji="1" lang="ja-JP" altLang="en-US" dirty="0"/>
              <a:t>圧力の微分値が</a:t>
            </a:r>
            <a:r>
              <a:rPr kumimoji="1" lang="en-US" altLang="ja-JP" dirty="0"/>
              <a:t>0</a:t>
            </a:r>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109</a:t>
            </a:fld>
            <a:endParaRPr lang="en-US" i="1" dirty="0"/>
          </a:p>
        </p:txBody>
      </p:sp>
      <p:grpSp>
        <p:nvGrpSpPr>
          <p:cNvPr id="572" name="グループ化 571"/>
          <p:cNvGrpSpPr/>
          <p:nvPr/>
        </p:nvGrpSpPr>
        <p:grpSpPr>
          <a:xfrm>
            <a:off x="6274403" y="1880655"/>
            <a:ext cx="1436932" cy="1973897"/>
            <a:chOff x="6274403" y="1880655"/>
            <a:chExt cx="1436932" cy="1973897"/>
          </a:xfrm>
        </p:grpSpPr>
        <p:sp>
          <p:nvSpPr>
            <p:cNvPr id="442" name="正方形/長方形 441"/>
            <p:cNvSpPr/>
            <p:nvPr/>
          </p:nvSpPr>
          <p:spPr>
            <a:xfrm>
              <a:off x="6583349" y="1880655"/>
              <a:ext cx="797528" cy="85943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43" name="直線コネクタ 442"/>
            <p:cNvCxnSpPr>
              <a:stCxn id="444" idx="4"/>
              <a:endCxn id="451" idx="0"/>
            </p:cNvCxnSpPr>
            <p:nvPr/>
          </p:nvCxnSpPr>
          <p:spPr>
            <a:xfrm>
              <a:off x="6691250" y="2496746"/>
              <a:ext cx="0" cy="106679"/>
            </a:xfrm>
            <a:prstGeom prst="line">
              <a:avLst/>
            </a:prstGeom>
            <a:ln w="19050"/>
          </p:spPr>
          <p:style>
            <a:lnRef idx="1">
              <a:schemeClr val="dk1"/>
            </a:lnRef>
            <a:fillRef idx="0">
              <a:schemeClr val="dk1"/>
            </a:fillRef>
            <a:effectRef idx="0">
              <a:schemeClr val="dk1"/>
            </a:effectRef>
            <a:fontRef idx="minor">
              <a:schemeClr val="tx1"/>
            </a:fontRef>
          </p:style>
        </p:cxnSp>
        <p:sp>
          <p:nvSpPr>
            <p:cNvPr id="444" name="円/楕円 95"/>
            <p:cNvSpPr/>
            <p:nvPr/>
          </p:nvSpPr>
          <p:spPr>
            <a:xfrm>
              <a:off x="6645582" y="2405412"/>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45" name="直線コネクタ 444"/>
            <p:cNvCxnSpPr>
              <a:stCxn id="446" idx="4"/>
              <a:endCxn id="452" idx="0"/>
            </p:cNvCxnSpPr>
            <p:nvPr/>
          </p:nvCxnSpPr>
          <p:spPr>
            <a:xfrm>
              <a:off x="6899609" y="2496746"/>
              <a:ext cx="0" cy="106679"/>
            </a:xfrm>
            <a:prstGeom prst="line">
              <a:avLst/>
            </a:prstGeom>
            <a:ln w="19050"/>
          </p:spPr>
          <p:style>
            <a:lnRef idx="1">
              <a:schemeClr val="dk1"/>
            </a:lnRef>
            <a:fillRef idx="0">
              <a:schemeClr val="dk1"/>
            </a:fillRef>
            <a:effectRef idx="0">
              <a:schemeClr val="dk1"/>
            </a:effectRef>
            <a:fontRef idx="minor">
              <a:schemeClr val="tx1"/>
            </a:fontRef>
          </p:style>
        </p:cxnSp>
        <p:sp>
          <p:nvSpPr>
            <p:cNvPr id="446" name="円/楕円 96"/>
            <p:cNvSpPr/>
            <p:nvPr/>
          </p:nvSpPr>
          <p:spPr>
            <a:xfrm>
              <a:off x="6853941" y="2405412"/>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47" name="直線コネクタ 446"/>
            <p:cNvCxnSpPr>
              <a:stCxn id="449" idx="4"/>
              <a:endCxn id="453" idx="0"/>
            </p:cNvCxnSpPr>
            <p:nvPr/>
          </p:nvCxnSpPr>
          <p:spPr>
            <a:xfrm>
              <a:off x="7081078" y="2496746"/>
              <a:ext cx="0" cy="106679"/>
            </a:xfrm>
            <a:prstGeom prst="line">
              <a:avLst/>
            </a:prstGeom>
            <a:ln w="19050"/>
          </p:spPr>
          <p:style>
            <a:lnRef idx="1">
              <a:schemeClr val="dk1"/>
            </a:lnRef>
            <a:fillRef idx="0">
              <a:schemeClr val="dk1"/>
            </a:fillRef>
            <a:effectRef idx="0">
              <a:schemeClr val="dk1"/>
            </a:effectRef>
            <a:fontRef idx="minor">
              <a:schemeClr val="tx1"/>
            </a:fontRef>
          </p:style>
        </p:cxnSp>
        <p:cxnSp>
          <p:nvCxnSpPr>
            <p:cNvPr id="448" name="直線コネクタ 447"/>
            <p:cNvCxnSpPr>
              <a:stCxn id="450" idx="4"/>
              <a:endCxn id="454" idx="0"/>
            </p:cNvCxnSpPr>
            <p:nvPr/>
          </p:nvCxnSpPr>
          <p:spPr>
            <a:xfrm>
              <a:off x="7259240" y="2496746"/>
              <a:ext cx="0" cy="106679"/>
            </a:xfrm>
            <a:prstGeom prst="line">
              <a:avLst/>
            </a:prstGeom>
            <a:ln w="19050"/>
          </p:spPr>
          <p:style>
            <a:lnRef idx="1">
              <a:schemeClr val="dk1"/>
            </a:lnRef>
            <a:fillRef idx="0">
              <a:schemeClr val="dk1"/>
            </a:fillRef>
            <a:effectRef idx="0">
              <a:schemeClr val="dk1"/>
            </a:effectRef>
            <a:fontRef idx="minor">
              <a:schemeClr val="tx1"/>
            </a:fontRef>
          </p:style>
        </p:cxnSp>
        <p:sp>
          <p:nvSpPr>
            <p:cNvPr id="449" name="円/楕円 97"/>
            <p:cNvSpPr/>
            <p:nvPr/>
          </p:nvSpPr>
          <p:spPr>
            <a:xfrm>
              <a:off x="7035410" y="2405412"/>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0" name="円/楕円 98"/>
            <p:cNvSpPr/>
            <p:nvPr/>
          </p:nvSpPr>
          <p:spPr>
            <a:xfrm>
              <a:off x="7213572" y="2405412"/>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1" name="円/楕円 103"/>
            <p:cNvSpPr/>
            <p:nvPr/>
          </p:nvSpPr>
          <p:spPr>
            <a:xfrm>
              <a:off x="6645582" y="2603425"/>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2" name="円/楕円 104"/>
            <p:cNvSpPr/>
            <p:nvPr/>
          </p:nvSpPr>
          <p:spPr>
            <a:xfrm>
              <a:off x="6853941" y="2603425"/>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3" name="円/楕円 105"/>
            <p:cNvSpPr/>
            <p:nvPr/>
          </p:nvSpPr>
          <p:spPr>
            <a:xfrm>
              <a:off x="7035410" y="2603425"/>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4" name="円/楕円 106"/>
            <p:cNvSpPr/>
            <p:nvPr/>
          </p:nvSpPr>
          <p:spPr>
            <a:xfrm>
              <a:off x="7213572" y="2603425"/>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55" name="直線コネクタ 454"/>
            <p:cNvCxnSpPr>
              <a:stCxn id="452" idx="4"/>
              <a:endCxn id="460" idx="0"/>
            </p:cNvCxnSpPr>
            <p:nvPr/>
          </p:nvCxnSpPr>
          <p:spPr>
            <a:xfrm flipH="1">
              <a:off x="6853942" y="2694760"/>
              <a:ext cx="45667" cy="199007"/>
            </a:xfrm>
            <a:prstGeom prst="line">
              <a:avLst/>
            </a:prstGeom>
            <a:ln w="19050"/>
          </p:spPr>
          <p:style>
            <a:lnRef idx="1">
              <a:schemeClr val="dk1"/>
            </a:lnRef>
            <a:fillRef idx="0">
              <a:schemeClr val="dk1"/>
            </a:fillRef>
            <a:effectRef idx="0">
              <a:schemeClr val="dk1"/>
            </a:effectRef>
            <a:fontRef idx="minor">
              <a:schemeClr val="tx1"/>
            </a:fontRef>
          </p:style>
        </p:cxnSp>
        <p:cxnSp>
          <p:nvCxnSpPr>
            <p:cNvPr id="456" name="直線コネクタ 455"/>
            <p:cNvCxnSpPr>
              <a:stCxn id="451" idx="4"/>
              <a:endCxn id="459" idx="0"/>
            </p:cNvCxnSpPr>
            <p:nvPr/>
          </p:nvCxnSpPr>
          <p:spPr>
            <a:xfrm flipH="1">
              <a:off x="6622749" y="2694760"/>
              <a:ext cx="68501" cy="153340"/>
            </a:xfrm>
            <a:prstGeom prst="line">
              <a:avLst/>
            </a:prstGeom>
            <a:ln w="19050"/>
          </p:spPr>
          <p:style>
            <a:lnRef idx="1">
              <a:schemeClr val="dk1"/>
            </a:lnRef>
            <a:fillRef idx="0">
              <a:schemeClr val="dk1"/>
            </a:fillRef>
            <a:effectRef idx="0">
              <a:schemeClr val="dk1"/>
            </a:effectRef>
            <a:fontRef idx="minor">
              <a:schemeClr val="tx1"/>
            </a:fontRef>
          </p:style>
        </p:cxnSp>
        <p:cxnSp>
          <p:nvCxnSpPr>
            <p:cNvPr id="457" name="直線コネクタ 456"/>
            <p:cNvCxnSpPr>
              <a:stCxn id="453" idx="4"/>
              <a:endCxn id="461" idx="0"/>
            </p:cNvCxnSpPr>
            <p:nvPr/>
          </p:nvCxnSpPr>
          <p:spPr>
            <a:xfrm>
              <a:off x="7081078" y="2694760"/>
              <a:ext cx="0" cy="199007"/>
            </a:xfrm>
            <a:prstGeom prst="line">
              <a:avLst/>
            </a:prstGeom>
            <a:ln w="19050"/>
          </p:spPr>
          <p:style>
            <a:lnRef idx="1">
              <a:schemeClr val="dk1"/>
            </a:lnRef>
            <a:fillRef idx="0">
              <a:schemeClr val="dk1"/>
            </a:fillRef>
            <a:effectRef idx="0">
              <a:schemeClr val="dk1"/>
            </a:effectRef>
            <a:fontRef idx="minor">
              <a:schemeClr val="tx1"/>
            </a:fontRef>
          </p:style>
        </p:cxnSp>
        <p:cxnSp>
          <p:nvCxnSpPr>
            <p:cNvPr id="458" name="直線コネクタ 457"/>
            <p:cNvCxnSpPr>
              <a:stCxn id="454" idx="4"/>
              <a:endCxn id="462" idx="0"/>
            </p:cNvCxnSpPr>
            <p:nvPr/>
          </p:nvCxnSpPr>
          <p:spPr>
            <a:xfrm>
              <a:off x="7259240" y="2694760"/>
              <a:ext cx="75969" cy="199007"/>
            </a:xfrm>
            <a:prstGeom prst="line">
              <a:avLst/>
            </a:prstGeom>
            <a:ln w="19050"/>
          </p:spPr>
          <p:style>
            <a:lnRef idx="1">
              <a:schemeClr val="dk1"/>
            </a:lnRef>
            <a:fillRef idx="0">
              <a:schemeClr val="dk1"/>
            </a:fillRef>
            <a:effectRef idx="0">
              <a:schemeClr val="dk1"/>
            </a:effectRef>
            <a:fontRef idx="minor">
              <a:schemeClr val="tx1"/>
            </a:fontRef>
          </p:style>
        </p:cxnSp>
        <p:sp>
          <p:nvSpPr>
            <p:cNvPr id="459" name="円/楕円 131"/>
            <p:cNvSpPr/>
            <p:nvPr/>
          </p:nvSpPr>
          <p:spPr>
            <a:xfrm>
              <a:off x="6577081" y="2848100"/>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0" name="円/楕円 134"/>
            <p:cNvSpPr/>
            <p:nvPr/>
          </p:nvSpPr>
          <p:spPr>
            <a:xfrm>
              <a:off x="6808274" y="2893767"/>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1" name="円/楕円 137"/>
            <p:cNvSpPr/>
            <p:nvPr/>
          </p:nvSpPr>
          <p:spPr>
            <a:xfrm>
              <a:off x="7035410" y="2893767"/>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2" name="円/楕円 139"/>
            <p:cNvSpPr/>
            <p:nvPr/>
          </p:nvSpPr>
          <p:spPr>
            <a:xfrm>
              <a:off x="7289541" y="2893767"/>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3" name="直線コネクタ 462"/>
            <p:cNvCxnSpPr>
              <a:stCxn id="459" idx="4"/>
              <a:endCxn id="464" idx="0"/>
            </p:cNvCxnSpPr>
            <p:nvPr/>
          </p:nvCxnSpPr>
          <p:spPr>
            <a:xfrm flipH="1">
              <a:off x="6411405" y="2939435"/>
              <a:ext cx="211344" cy="182671"/>
            </a:xfrm>
            <a:prstGeom prst="line">
              <a:avLst/>
            </a:prstGeom>
            <a:ln w="19050"/>
          </p:spPr>
          <p:style>
            <a:lnRef idx="1">
              <a:schemeClr val="dk1"/>
            </a:lnRef>
            <a:fillRef idx="0">
              <a:schemeClr val="dk1"/>
            </a:fillRef>
            <a:effectRef idx="0">
              <a:schemeClr val="dk1"/>
            </a:effectRef>
            <a:fontRef idx="minor">
              <a:schemeClr val="tx1"/>
            </a:fontRef>
          </p:style>
        </p:cxnSp>
        <p:sp>
          <p:nvSpPr>
            <p:cNvPr id="464" name="円/楕円 152"/>
            <p:cNvSpPr/>
            <p:nvPr/>
          </p:nvSpPr>
          <p:spPr>
            <a:xfrm>
              <a:off x="6365737" y="3122106"/>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5" name="円/楕円 155"/>
            <p:cNvSpPr/>
            <p:nvPr/>
          </p:nvSpPr>
          <p:spPr>
            <a:xfrm>
              <a:off x="6808273" y="3122106"/>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6" name="直線コネクタ 465"/>
            <p:cNvCxnSpPr>
              <a:stCxn id="460" idx="4"/>
              <a:endCxn id="465" idx="0"/>
            </p:cNvCxnSpPr>
            <p:nvPr/>
          </p:nvCxnSpPr>
          <p:spPr>
            <a:xfrm flipH="1">
              <a:off x="6853941" y="2985102"/>
              <a:ext cx="1" cy="137004"/>
            </a:xfrm>
            <a:prstGeom prst="line">
              <a:avLst/>
            </a:prstGeom>
            <a:ln w="19050"/>
          </p:spPr>
          <p:style>
            <a:lnRef idx="1">
              <a:schemeClr val="dk1"/>
            </a:lnRef>
            <a:fillRef idx="0">
              <a:schemeClr val="dk1"/>
            </a:fillRef>
            <a:effectRef idx="0">
              <a:schemeClr val="dk1"/>
            </a:effectRef>
            <a:fontRef idx="minor">
              <a:schemeClr val="tx1"/>
            </a:fontRef>
          </p:style>
        </p:cxnSp>
        <p:sp>
          <p:nvSpPr>
            <p:cNvPr id="467" name="円/楕円 162"/>
            <p:cNvSpPr/>
            <p:nvPr/>
          </p:nvSpPr>
          <p:spPr>
            <a:xfrm>
              <a:off x="7036612" y="3122106"/>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8" name="直線コネクタ 467"/>
            <p:cNvCxnSpPr>
              <a:stCxn id="461" idx="4"/>
              <a:endCxn id="467" idx="0"/>
            </p:cNvCxnSpPr>
            <p:nvPr/>
          </p:nvCxnSpPr>
          <p:spPr>
            <a:xfrm>
              <a:off x="7081078" y="2985102"/>
              <a:ext cx="1202" cy="137004"/>
            </a:xfrm>
            <a:prstGeom prst="line">
              <a:avLst/>
            </a:prstGeom>
            <a:ln w="19050"/>
          </p:spPr>
          <p:style>
            <a:lnRef idx="1">
              <a:schemeClr val="dk1"/>
            </a:lnRef>
            <a:fillRef idx="0">
              <a:schemeClr val="dk1"/>
            </a:fillRef>
            <a:effectRef idx="0">
              <a:schemeClr val="dk1"/>
            </a:effectRef>
            <a:fontRef idx="minor">
              <a:schemeClr val="tx1"/>
            </a:fontRef>
          </p:style>
        </p:cxnSp>
        <p:sp>
          <p:nvSpPr>
            <p:cNvPr id="469" name="円/楕円 166"/>
            <p:cNvSpPr/>
            <p:nvPr/>
          </p:nvSpPr>
          <p:spPr>
            <a:xfrm>
              <a:off x="7335209" y="3167773"/>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70" name="直線コネクタ 469"/>
            <p:cNvCxnSpPr>
              <a:stCxn id="462" idx="4"/>
              <a:endCxn id="469" idx="0"/>
            </p:cNvCxnSpPr>
            <p:nvPr/>
          </p:nvCxnSpPr>
          <p:spPr>
            <a:xfrm>
              <a:off x="7335209" y="2985102"/>
              <a:ext cx="45668" cy="182671"/>
            </a:xfrm>
            <a:prstGeom prst="line">
              <a:avLst/>
            </a:prstGeom>
            <a:ln w="19050"/>
          </p:spPr>
          <p:style>
            <a:lnRef idx="1">
              <a:schemeClr val="dk1"/>
            </a:lnRef>
            <a:fillRef idx="0">
              <a:schemeClr val="dk1"/>
            </a:fillRef>
            <a:effectRef idx="0">
              <a:schemeClr val="dk1"/>
            </a:effectRef>
            <a:fontRef idx="minor">
              <a:schemeClr val="tx1"/>
            </a:fontRef>
          </p:style>
        </p:cxnSp>
        <p:sp>
          <p:nvSpPr>
            <p:cNvPr id="471" name="円/楕円 173"/>
            <p:cNvSpPr/>
            <p:nvPr/>
          </p:nvSpPr>
          <p:spPr>
            <a:xfrm>
              <a:off x="6320070" y="3411726"/>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2" name="円/楕円 174"/>
            <p:cNvSpPr/>
            <p:nvPr/>
          </p:nvSpPr>
          <p:spPr>
            <a:xfrm>
              <a:off x="6762606" y="3391992"/>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3" name="円/楕円 175"/>
            <p:cNvSpPr/>
            <p:nvPr/>
          </p:nvSpPr>
          <p:spPr>
            <a:xfrm>
              <a:off x="7081077" y="3437659"/>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4" name="円/楕円 176"/>
            <p:cNvSpPr/>
            <p:nvPr/>
          </p:nvSpPr>
          <p:spPr>
            <a:xfrm>
              <a:off x="7574332" y="3411726"/>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75" name="直線コネクタ 474"/>
            <p:cNvCxnSpPr>
              <a:stCxn id="464" idx="4"/>
              <a:endCxn id="471" idx="0"/>
            </p:cNvCxnSpPr>
            <p:nvPr/>
          </p:nvCxnSpPr>
          <p:spPr>
            <a:xfrm flipH="1">
              <a:off x="6365738" y="3213441"/>
              <a:ext cx="45667" cy="198285"/>
            </a:xfrm>
            <a:prstGeom prst="line">
              <a:avLst/>
            </a:prstGeom>
            <a:ln w="19050"/>
          </p:spPr>
          <p:style>
            <a:lnRef idx="1">
              <a:schemeClr val="dk1"/>
            </a:lnRef>
            <a:fillRef idx="0">
              <a:schemeClr val="dk1"/>
            </a:fillRef>
            <a:effectRef idx="0">
              <a:schemeClr val="dk1"/>
            </a:effectRef>
            <a:fontRef idx="minor">
              <a:schemeClr val="tx1"/>
            </a:fontRef>
          </p:style>
        </p:cxnSp>
        <p:cxnSp>
          <p:nvCxnSpPr>
            <p:cNvPr id="476" name="直線コネクタ 475"/>
            <p:cNvCxnSpPr>
              <a:stCxn id="465" idx="4"/>
              <a:endCxn id="472" idx="0"/>
            </p:cNvCxnSpPr>
            <p:nvPr/>
          </p:nvCxnSpPr>
          <p:spPr>
            <a:xfrm flipH="1">
              <a:off x="6808274" y="3213441"/>
              <a:ext cx="45667" cy="178551"/>
            </a:xfrm>
            <a:prstGeom prst="line">
              <a:avLst/>
            </a:prstGeom>
            <a:ln w="19050"/>
          </p:spPr>
          <p:style>
            <a:lnRef idx="1">
              <a:schemeClr val="dk1"/>
            </a:lnRef>
            <a:fillRef idx="0">
              <a:schemeClr val="dk1"/>
            </a:fillRef>
            <a:effectRef idx="0">
              <a:schemeClr val="dk1"/>
            </a:effectRef>
            <a:fontRef idx="minor">
              <a:schemeClr val="tx1"/>
            </a:fontRef>
          </p:style>
        </p:cxnSp>
        <p:cxnSp>
          <p:nvCxnSpPr>
            <p:cNvPr id="477" name="直線コネクタ 476"/>
            <p:cNvCxnSpPr>
              <a:stCxn id="467" idx="4"/>
              <a:endCxn id="473" idx="0"/>
            </p:cNvCxnSpPr>
            <p:nvPr/>
          </p:nvCxnSpPr>
          <p:spPr>
            <a:xfrm>
              <a:off x="7082280" y="3213441"/>
              <a:ext cx="44465" cy="224218"/>
            </a:xfrm>
            <a:prstGeom prst="line">
              <a:avLst/>
            </a:prstGeom>
            <a:ln w="19050"/>
          </p:spPr>
          <p:style>
            <a:lnRef idx="1">
              <a:schemeClr val="dk1"/>
            </a:lnRef>
            <a:fillRef idx="0">
              <a:schemeClr val="dk1"/>
            </a:fillRef>
            <a:effectRef idx="0">
              <a:schemeClr val="dk1"/>
            </a:effectRef>
            <a:fontRef idx="minor">
              <a:schemeClr val="tx1"/>
            </a:fontRef>
          </p:style>
        </p:cxnSp>
        <p:cxnSp>
          <p:nvCxnSpPr>
            <p:cNvPr id="478" name="直線コネクタ 477"/>
            <p:cNvCxnSpPr>
              <a:stCxn id="469" idx="4"/>
              <a:endCxn id="474" idx="0"/>
            </p:cNvCxnSpPr>
            <p:nvPr/>
          </p:nvCxnSpPr>
          <p:spPr>
            <a:xfrm>
              <a:off x="7380877" y="3259108"/>
              <a:ext cx="239123" cy="152618"/>
            </a:xfrm>
            <a:prstGeom prst="line">
              <a:avLst/>
            </a:prstGeom>
            <a:ln w="19050"/>
          </p:spPr>
          <p:style>
            <a:lnRef idx="1">
              <a:schemeClr val="dk1"/>
            </a:lnRef>
            <a:fillRef idx="0">
              <a:schemeClr val="dk1"/>
            </a:fillRef>
            <a:effectRef idx="0">
              <a:schemeClr val="dk1"/>
            </a:effectRef>
            <a:fontRef idx="minor">
              <a:schemeClr val="tx1"/>
            </a:fontRef>
          </p:style>
        </p:cxnSp>
        <p:sp>
          <p:nvSpPr>
            <p:cNvPr id="479" name="円/楕円 195"/>
            <p:cNvSpPr/>
            <p:nvPr/>
          </p:nvSpPr>
          <p:spPr>
            <a:xfrm>
              <a:off x="6274403" y="3763217"/>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0" name="円/楕円 196"/>
            <p:cNvSpPr/>
            <p:nvPr/>
          </p:nvSpPr>
          <p:spPr>
            <a:xfrm>
              <a:off x="6762606" y="3671882"/>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1" name="円/楕円 197"/>
            <p:cNvSpPr/>
            <p:nvPr/>
          </p:nvSpPr>
          <p:spPr>
            <a:xfrm>
              <a:off x="7082279" y="3717549"/>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2" name="円/楕円 198"/>
            <p:cNvSpPr/>
            <p:nvPr/>
          </p:nvSpPr>
          <p:spPr>
            <a:xfrm>
              <a:off x="7620000" y="3638550"/>
              <a:ext cx="91335" cy="91335"/>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83" name="直線コネクタ 482"/>
            <p:cNvCxnSpPr>
              <a:stCxn id="471" idx="4"/>
              <a:endCxn id="479" idx="0"/>
            </p:cNvCxnSpPr>
            <p:nvPr/>
          </p:nvCxnSpPr>
          <p:spPr>
            <a:xfrm flipH="1">
              <a:off x="6320071" y="3503061"/>
              <a:ext cx="45667" cy="260156"/>
            </a:xfrm>
            <a:prstGeom prst="line">
              <a:avLst/>
            </a:prstGeom>
            <a:ln w="19050"/>
          </p:spPr>
          <p:style>
            <a:lnRef idx="1">
              <a:schemeClr val="dk1"/>
            </a:lnRef>
            <a:fillRef idx="0">
              <a:schemeClr val="dk1"/>
            </a:fillRef>
            <a:effectRef idx="0">
              <a:schemeClr val="dk1"/>
            </a:effectRef>
            <a:fontRef idx="minor">
              <a:schemeClr val="tx1"/>
            </a:fontRef>
          </p:style>
        </p:cxnSp>
        <p:cxnSp>
          <p:nvCxnSpPr>
            <p:cNvPr id="484" name="直線コネクタ 483"/>
            <p:cNvCxnSpPr>
              <a:stCxn id="472" idx="4"/>
              <a:endCxn id="480" idx="0"/>
            </p:cNvCxnSpPr>
            <p:nvPr/>
          </p:nvCxnSpPr>
          <p:spPr>
            <a:xfrm>
              <a:off x="6808274" y="3483327"/>
              <a:ext cx="0" cy="188555"/>
            </a:xfrm>
            <a:prstGeom prst="line">
              <a:avLst/>
            </a:prstGeom>
            <a:ln w="19050"/>
          </p:spPr>
          <p:style>
            <a:lnRef idx="1">
              <a:schemeClr val="dk1"/>
            </a:lnRef>
            <a:fillRef idx="0">
              <a:schemeClr val="dk1"/>
            </a:fillRef>
            <a:effectRef idx="0">
              <a:schemeClr val="dk1"/>
            </a:effectRef>
            <a:fontRef idx="minor">
              <a:schemeClr val="tx1"/>
            </a:fontRef>
          </p:style>
        </p:cxnSp>
        <p:cxnSp>
          <p:nvCxnSpPr>
            <p:cNvPr id="485" name="直線コネクタ 484"/>
            <p:cNvCxnSpPr>
              <a:stCxn id="473" idx="4"/>
              <a:endCxn id="481" idx="0"/>
            </p:cNvCxnSpPr>
            <p:nvPr/>
          </p:nvCxnSpPr>
          <p:spPr>
            <a:xfrm>
              <a:off x="7126745" y="3528994"/>
              <a:ext cx="1202" cy="188555"/>
            </a:xfrm>
            <a:prstGeom prst="line">
              <a:avLst/>
            </a:prstGeom>
            <a:ln w="19050"/>
          </p:spPr>
          <p:style>
            <a:lnRef idx="1">
              <a:schemeClr val="dk1"/>
            </a:lnRef>
            <a:fillRef idx="0">
              <a:schemeClr val="dk1"/>
            </a:fillRef>
            <a:effectRef idx="0">
              <a:schemeClr val="dk1"/>
            </a:effectRef>
            <a:fontRef idx="minor">
              <a:schemeClr val="tx1"/>
            </a:fontRef>
          </p:style>
        </p:cxnSp>
        <p:cxnSp>
          <p:nvCxnSpPr>
            <p:cNvPr id="486" name="直線コネクタ 485"/>
            <p:cNvCxnSpPr>
              <a:stCxn id="474" idx="4"/>
              <a:endCxn id="482" idx="0"/>
            </p:cNvCxnSpPr>
            <p:nvPr/>
          </p:nvCxnSpPr>
          <p:spPr>
            <a:xfrm>
              <a:off x="7620000" y="3503061"/>
              <a:ext cx="45668" cy="135489"/>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79068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流体モデル</a:t>
            </a:r>
          </a:p>
        </p:txBody>
      </p:sp>
      <p:sp>
        <p:nvSpPr>
          <p:cNvPr id="3" name="コンテンツ プレースホルダー 2"/>
          <p:cNvSpPr>
            <a:spLocks noGrp="1"/>
          </p:cNvSpPr>
          <p:nvPr>
            <p:ph idx="1"/>
          </p:nvPr>
        </p:nvSpPr>
        <p:spPr/>
        <p:txBody>
          <a:bodyPr/>
          <a:lstStyle/>
          <a:p>
            <a:r>
              <a:rPr kumimoji="1" lang="ja-JP" altLang="en-US" sz="2000" dirty="0"/>
              <a:t>グリッドベース</a:t>
            </a:r>
            <a:endParaRPr kumimoji="1" lang="en-US" altLang="ja-JP" sz="2000" dirty="0"/>
          </a:p>
          <a:p>
            <a:pPr lvl="1"/>
            <a:r>
              <a:rPr kumimoji="1" lang="en-US" altLang="ja-JP" sz="1850" dirty="0"/>
              <a:t>Height field, </a:t>
            </a:r>
            <a:r>
              <a:rPr lang="en-US" altLang="ja-JP" sz="1850" dirty="0"/>
              <a:t>3</a:t>
            </a:r>
            <a:r>
              <a:rPr lang="ja-JP" altLang="en-US" sz="1850" dirty="0"/>
              <a:t>次元グリッド</a:t>
            </a:r>
            <a:endParaRPr lang="en-US" altLang="ja-JP" sz="1850" dirty="0"/>
          </a:p>
          <a:p>
            <a:pPr lvl="1"/>
            <a:r>
              <a:rPr lang="ja-JP" altLang="en-US" sz="1800" dirty="0">
                <a:solidFill>
                  <a:srgbClr val="FF0000"/>
                </a:solidFill>
              </a:rPr>
              <a:t>表現力が不十分</a:t>
            </a:r>
            <a:endParaRPr lang="en-US" altLang="ja-JP" sz="1800" dirty="0">
              <a:solidFill>
                <a:srgbClr val="FF0000"/>
              </a:solidFill>
            </a:endParaRPr>
          </a:p>
          <a:p>
            <a:pPr marL="0" indent="0">
              <a:buNone/>
            </a:pPr>
            <a:endParaRPr kumimoji="1" lang="en-US" altLang="ja-JP" sz="2000" dirty="0"/>
          </a:p>
          <a:p>
            <a:r>
              <a:rPr lang="ja-JP" altLang="en-US" sz="2000" dirty="0"/>
              <a:t>パーティクルベース</a:t>
            </a:r>
            <a:endParaRPr lang="en-US" altLang="ja-JP" sz="2000" dirty="0"/>
          </a:p>
          <a:p>
            <a:pPr lvl="1"/>
            <a:r>
              <a:rPr lang="ja-JP" altLang="en-US" sz="1800" dirty="0">
                <a:solidFill>
                  <a:srgbClr val="FF0000"/>
                </a:solidFill>
              </a:rPr>
              <a:t>そのままでは使いづらい</a:t>
            </a:r>
            <a:endParaRPr kumimoji="1" lang="en-US" altLang="ja-JP" sz="1800" dirty="0">
              <a:solidFill>
                <a:srgbClr val="FF0000"/>
              </a:solidFill>
            </a:endParaRP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11</a:t>
            </a:fld>
            <a:endParaRPr lang="en-US" i="1" dirty="0"/>
          </a:p>
        </p:txBody>
      </p:sp>
      <p:pic>
        <p:nvPicPr>
          <p:cNvPr id="5" name="図 4"/>
          <p:cNvPicPr>
            <a:picLocks noChangeAspect="1"/>
          </p:cNvPicPr>
          <p:nvPr/>
        </p:nvPicPr>
        <p:blipFill>
          <a:blip r:embed="rId3"/>
          <a:stretch>
            <a:fillRect/>
          </a:stretch>
        </p:blipFill>
        <p:spPr>
          <a:xfrm>
            <a:off x="6486290" y="1544549"/>
            <a:ext cx="1526224" cy="1347447"/>
          </a:xfrm>
          <a:prstGeom prst="rect">
            <a:avLst/>
          </a:prstGeom>
        </p:spPr>
      </p:pic>
      <p:pic>
        <p:nvPicPr>
          <p:cNvPr id="6" name="図 5"/>
          <p:cNvPicPr>
            <a:picLocks noChangeAspect="1"/>
          </p:cNvPicPr>
          <p:nvPr/>
        </p:nvPicPr>
        <p:blipFill>
          <a:blip r:embed="rId4"/>
          <a:stretch>
            <a:fillRect/>
          </a:stretch>
        </p:blipFill>
        <p:spPr>
          <a:xfrm>
            <a:off x="4553087" y="1496101"/>
            <a:ext cx="1448324" cy="1444345"/>
          </a:xfrm>
          <a:prstGeom prst="rect">
            <a:avLst/>
          </a:prstGeom>
        </p:spPr>
      </p:pic>
      <p:sp>
        <p:nvSpPr>
          <p:cNvPr id="9" name="テキスト ボックス 8"/>
          <p:cNvSpPr txBox="1"/>
          <p:nvPr/>
        </p:nvSpPr>
        <p:spPr>
          <a:xfrm>
            <a:off x="4167810" y="2915492"/>
            <a:ext cx="2218877" cy="346249"/>
          </a:xfrm>
          <a:prstGeom prst="rect">
            <a:avLst/>
          </a:prstGeom>
          <a:noFill/>
        </p:spPr>
        <p:txBody>
          <a:bodyPr wrap="none" rtlCol="0">
            <a:spAutoFit/>
          </a:bodyPr>
          <a:lstStyle/>
          <a:p>
            <a:pPr marL="0" lvl="2"/>
            <a:r>
              <a:rPr lang="en-US" altLang="ja-JP" sz="1600" dirty="0"/>
              <a:t>[Baxter et al. 2004a]</a:t>
            </a:r>
            <a:endParaRPr kumimoji="1" lang="en-US" altLang="ja-JP" dirty="0"/>
          </a:p>
        </p:txBody>
      </p:sp>
      <p:sp>
        <p:nvSpPr>
          <p:cNvPr id="10" name="テキスト ボックス 9"/>
          <p:cNvSpPr txBox="1"/>
          <p:nvPr/>
        </p:nvSpPr>
        <p:spPr>
          <a:xfrm>
            <a:off x="6244609" y="2887072"/>
            <a:ext cx="2151551" cy="338554"/>
          </a:xfrm>
          <a:prstGeom prst="rect">
            <a:avLst/>
          </a:prstGeom>
          <a:noFill/>
        </p:spPr>
        <p:txBody>
          <a:bodyPr wrap="none" rtlCol="0">
            <a:spAutoFit/>
          </a:bodyPr>
          <a:lstStyle/>
          <a:p>
            <a:pPr marL="0" lvl="2"/>
            <a:r>
              <a:rPr lang="en-US" altLang="ja-JP" sz="1600" dirty="0"/>
              <a:t>[Baxter et al. 2004b]</a:t>
            </a:r>
            <a:endParaRPr kumimoji="1" lang="en-US" altLang="ja-JP" dirty="0"/>
          </a:p>
        </p:txBody>
      </p:sp>
    </p:spTree>
    <p:extLst>
      <p:ext uri="{BB962C8B-B14F-4D97-AF65-F5344CB8AC3E}">
        <p14:creationId xmlns:p14="http://schemas.microsoft.com/office/powerpoint/2010/main" val="21581937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solidFill>
                  <a:schemeClr val="tx1"/>
                </a:solidFill>
              </a:rPr>
              <a:t>最新研究の紹介</a:t>
            </a:r>
            <a:endParaRPr kumimoji="1" lang="en-US" altLang="ja-JP" dirty="0">
              <a:solidFill>
                <a:schemeClr val="tx1"/>
              </a:solidFill>
            </a:endParaRPr>
          </a:p>
          <a:p>
            <a:pPr marL="757238" lvl="1" indent="-457200"/>
            <a:r>
              <a:rPr lang="ja-JP" altLang="en-US" sz="1600" dirty="0">
                <a:solidFill>
                  <a:schemeClr val="tx1"/>
                </a:solidFill>
              </a:rPr>
              <a:t>全体の流れ</a:t>
            </a:r>
            <a:endParaRPr lang="en-US" altLang="ja-JP" sz="1600" dirty="0">
              <a:solidFill>
                <a:schemeClr val="tx1"/>
              </a:solidFill>
            </a:endParaRPr>
          </a:p>
          <a:p>
            <a:pPr marL="757238" lvl="1" indent="-457200"/>
            <a:r>
              <a:rPr kumimoji="1" lang="ja-JP" altLang="en-US" sz="1600" dirty="0">
                <a:solidFill>
                  <a:schemeClr val="tx1"/>
                </a:solidFill>
              </a:rPr>
              <a:t>ブラシのシミュレーション</a:t>
            </a:r>
            <a:endParaRPr kumimoji="1" lang="en-US" altLang="ja-JP" sz="1600" dirty="0">
              <a:solidFill>
                <a:schemeClr val="tx1"/>
              </a:solidFill>
            </a:endParaRPr>
          </a:p>
          <a:p>
            <a:pPr marL="757238" lvl="1" indent="-457200"/>
            <a:r>
              <a:rPr lang="ja-JP" altLang="en-US" sz="1600" dirty="0">
                <a:solidFill>
                  <a:schemeClr val="tx1"/>
                </a:solidFill>
              </a:rPr>
              <a:t>流体のシミュレーション</a:t>
            </a:r>
            <a:r>
              <a:rPr lang="en-US" altLang="ja-JP" sz="1600" dirty="0">
                <a:solidFill>
                  <a:schemeClr val="tx1"/>
                </a:solidFill>
              </a:rPr>
              <a:t>(</a:t>
            </a:r>
            <a:r>
              <a:rPr lang="ja-JP" altLang="en-US" sz="1600" dirty="0">
                <a:solidFill>
                  <a:schemeClr val="tx1"/>
                </a:solidFill>
              </a:rPr>
              <a:t>グリッド</a:t>
            </a:r>
            <a:r>
              <a:rPr lang="en-US" altLang="ja-JP" sz="1600" dirty="0">
                <a:solidFill>
                  <a:schemeClr val="tx1"/>
                </a:solidFill>
              </a:rPr>
              <a:t>, </a:t>
            </a:r>
            <a:r>
              <a:rPr lang="ja-JP" altLang="en-US" sz="1600" dirty="0">
                <a:solidFill>
                  <a:srgbClr val="FF0000"/>
                </a:solidFill>
              </a:rPr>
              <a:t>パーティクル</a:t>
            </a:r>
            <a:r>
              <a:rPr lang="en-US" altLang="ja-JP" sz="1600" dirty="0">
                <a:solidFill>
                  <a:schemeClr val="tx1"/>
                </a:solidFill>
              </a:rPr>
              <a:t>)</a:t>
            </a:r>
          </a:p>
          <a:p>
            <a:pPr marL="757238" lvl="1" indent="-457200"/>
            <a:r>
              <a:rPr kumimoji="1" lang="ja-JP" altLang="en-US" sz="1600" dirty="0">
                <a:solidFill>
                  <a:schemeClr val="tx1"/>
                </a:solidFill>
              </a:rPr>
              <a:t>ブラシ ⇔ パーティクル ⇔ グリッド の流体のやり取り</a:t>
            </a:r>
            <a:endParaRPr kumimoji="1" lang="en-US" altLang="ja-JP" sz="1600" dirty="0">
              <a:solidFill>
                <a:schemeClr val="tx1"/>
              </a:solidFill>
            </a:endParaRPr>
          </a:p>
          <a:p>
            <a:pPr marL="757238" lvl="1" indent="-457200"/>
            <a:r>
              <a:rPr lang="ja-JP" altLang="en-US" sz="1600" dirty="0">
                <a:solidFill>
                  <a:schemeClr val="tx1"/>
                </a:solidFill>
              </a:rPr>
              <a:t>レンダリング</a:t>
            </a:r>
            <a:endParaRPr kumimoji="1" lang="en-US" altLang="ja-JP" sz="1600" dirty="0">
              <a:solidFill>
                <a:schemeClr val="tx1"/>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110</a:t>
            </a:fld>
            <a:endParaRPr lang="en-US" i="1" dirty="0"/>
          </a:p>
        </p:txBody>
      </p:sp>
    </p:spTree>
    <p:extLst>
      <p:ext uri="{BB962C8B-B14F-4D97-AF65-F5344CB8AC3E}">
        <p14:creationId xmlns:p14="http://schemas.microsoft.com/office/powerpoint/2010/main" val="29424960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摩擦力</a:t>
            </a:r>
          </a:p>
        </p:txBody>
      </p:sp>
      <p:sp>
        <p:nvSpPr>
          <p:cNvPr id="3" name="コンテンツ プレースホルダ 2"/>
          <p:cNvSpPr>
            <a:spLocks noGrp="1"/>
          </p:cNvSpPr>
          <p:nvPr>
            <p:ph idx="1"/>
          </p:nvPr>
        </p:nvSpPr>
        <p:spPr/>
        <p:txBody>
          <a:bodyPr/>
          <a:lstStyle/>
          <a:p>
            <a:r>
              <a:rPr kumimoji="1" lang="ja-JP" altLang="en-US" dirty="0"/>
              <a:t>固体面との摩擦</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111</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1320560" y="2246092"/>
                <a:ext cx="3773451" cy="3204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b="1" i="1" smtClean="0">
                              <a:latin typeface="Cambria Math" panose="02040503050406030204" pitchFamily="18" charset="0"/>
                            </a:rPr>
                          </m:ctrlPr>
                        </m:sSubSupPr>
                        <m:e>
                          <m:r>
                            <a:rPr kumimoji="1" lang="en-US" altLang="ja-JP" b="1" i="0">
                              <a:latin typeface="Cambria Math" panose="02040503050406030204" pitchFamily="18" charset="0"/>
                            </a:rPr>
                            <m:t>𝐟</m:t>
                          </m:r>
                        </m:e>
                        <m:sub>
                          <m:r>
                            <a:rPr kumimoji="1" lang="en-US" altLang="ja-JP" b="0" i="1" smtClean="0">
                              <a:latin typeface="Cambria Math" panose="02040503050406030204" pitchFamily="18" charset="0"/>
                            </a:rPr>
                            <m:t>𝑘</m:t>
                          </m:r>
                        </m:sub>
                        <m:sup>
                          <m:r>
                            <m:rPr>
                              <m:sty m:val="p"/>
                            </m:rPr>
                            <a:rPr kumimoji="1" lang="en-US" altLang="ja-JP" b="0" i="0" smtClean="0">
                              <a:latin typeface="Cambria Math" panose="02040503050406030204" pitchFamily="18" charset="0"/>
                            </a:rPr>
                            <m:t>friction</m:t>
                          </m:r>
                        </m:sup>
                      </m:sSubSup>
                      <m:r>
                        <a:rPr kumimoji="1" lang="en-US" altLang="ja-JP" i="1" smtClean="0">
                          <a:latin typeface="Cambria Math" panose="02040503050406030204" pitchFamily="18" charset="0"/>
                        </a:rPr>
                        <m:t>=</m:t>
                      </m:r>
                      <m:r>
                        <a:rPr kumimoji="1" lang="en-US" altLang="ja-JP" b="0" i="1" smtClean="0">
                          <a:latin typeface="Cambria Math" panose="02040503050406030204" pitchFamily="18" charset="0"/>
                        </a:rPr>
                        <m:t>−</m:t>
                      </m:r>
                      <m:r>
                        <m:rPr>
                          <m:sty m:val="p"/>
                        </m:rPr>
                        <a:rPr kumimoji="1" lang="en-US" altLang="ja-JP" b="0" i="0" smtClean="0">
                          <a:latin typeface="Cambria Math" panose="02040503050406030204" pitchFamily="18" charset="0"/>
                        </a:rPr>
                        <m:t>max</m:t>
                      </m:r>
                      <m:d>
                        <m:dPr>
                          <m:ctrlPr>
                            <a:rPr kumimoji="1" lang="en-US" altLang="ja-JP" b="0" i="1" smtClean="0">
                              <a:latin typeface="Cambria Math" panose="02040503050406030204" pitchFamily="18" charset="0"/>
                            </a:rPr>
                          </m:ctrlPr>
                        </m:dPr>
                        <m:e>
                          <m:sSup>
                            <m:sSupPr>
                              <m:ctrlPr>
                                <a:rPr kumimoji="1" lang="en-US" altLang="ja-JP" b="0" i="1" smtClean="0">
                                  <a:latin typeface="Cambria Math" panose="02040503050406030204" pitchFamily="18" charset="0"/>
                                </a:rPr>
                              </m:ctrlPr>
                            </m:sSupPr>
                            <m:e>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1−</m:t>
                                  </m:r>
                                  <m:r>
                                    <a:rPr kumimoji="1" lang="ja-JP" altLang="en-US" b="0" i="1" smtClean="0">
                                      <a:latin typeface="Cambria Math" panose="02040503050406030204" pitchFamily="18" charset="0"/>
                                    </a:rPr>
                                    <m:t>𝛿</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𝑑</m:t>
                                      </m:r>
                                    </m:e>
                                    <m:sub>
                                      <m:r>
                                        <a:rPr kumimoji="1" lang="en-US" altLang="ja-JP" b="0" i="1" smtClean="0">
                                          <a:latin typeface="Cambria Math" panose="02040503050406030204" pitchFamily="18" charset="0"/>
                                        </a:rPr>
                                        <m:t>𝑘</m:t>
                                      </m:r>
                                    </m:sub>
                                  </m:sSub>
                                </m:e>
                              </m:d>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,0</m:t>
                          </m:r>
                        </m:e>
                      </m:d>
                      <m:sSub>
                        <m:sSubPr>
                          <m:ctrlPr>
                            <a:rPr kumimoji="1" lang="en-US" altLang="ja-JP" b="0" i="1" smtClean="0">
                              <a:latin typeface="Cambria Math" panose="02040503050406030204" pitchFamily="18" charset="0"/>
                            </a:rPr>
                          </m:ctrlPr>
                        </m:sSubPr>
                        <m:e>
                          <m:r>
                            <a:rPr kumimoji="1" lang="en-US" altLang="ja-JP" b="1" i="0" smtClean="0">
                              <a:latin typeface="Cambria Math" panose="02040503050406030204" pitchFamily="18" charset="0"/>
                            </a:rPr>
                            <m:t>𝐯</m:t>
                          </m:r>
                        </m:e>
                        <m:sub>
                          <m:r>
                            <a:rPr kumimoji="1" lang="en-US" altLang="ja-JP" b="0" i="1" smtClean="0">
                              <a:latin typeface="Cambria Math" panose="02040503050406030204" pitchFamily="18" charset="0"/>
                            </a:rPr>
                            <m:t>𝑘</m:t>
                          </m:r>
                        </m:sub>
                      </m:sSub>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320560" y="2246092"/>
                <a:ext cx="3773451" cy="320409"/>
              </a:xfrm>
              <a:prstGeom prst="rect">
                <a:avLst/>
              </a:prstGeom>
              <a:blipFill>
                <a:blip r:embed="rId3"/>
                <a:stretch>
                  <a:fillRect b="-113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2913140" y="2774873"/>
                <a:ext cx="3773451" cy="282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1" i="0" smtClean="0">
                              <a:latin typeface="Cambria Math" panose="02040503050406030204" pitchFamily="18" charset="0"/>
                            </a:rPr>
                            <m:t>𝐯</m:t>
                          </m:r>
                        </m:e>
                        <m:sub>
                          <m:r>
                            <a:rPr kumimoji="1" lang="en-US" altLang="ja-JP" b="0" i="1" smtClean="0">
                              <a:latin typeface="Cambria Math" panose="02040503050406030204" pitchFamily="18" charset="0"/>
                            </a:rPr>
                            <m:t>𝑘</m:t>
                          </m:r>
                        </m:sub>
                      </m:sSub>
                      <m:r>
                        <a:rPr kumimoji="1" lang="en-US" altLang="ja-JP" b="0" i="1" smtClean="0">
                          <a:latin typeface="Cambria Math" panose="02040503050406030204" pitchFamily="18" charset="0"/>
                        </a:rPr>
                        <m:t>: </m:t>
                      </m:r>
                      <m:r>
                        <a:rPr kumimoji="1" lang="ja-JP" altLang="en-US" i="1">
                          <a:latin typeface="Cambria Math" panose="02040503050406030204" pitchFamily="18" charset="0"/>
                        </a:rPr>
                        <m:t>パーティクルの速度</m:t>
                      </m:r>
                      <m:r>
                        <a:rPr kumimoji="1" lang="ja-JP" altLang="en-US" i="1" smtClean="0">
                          <a:latin typeface="Cambria Math" panose="02040503050406030204" pitchFamily="18" charset="0"/>
                        </a:rPr>
                        <m:t>ベクトル</m:t>
                      </m:r>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2913140" y="2774873"/>
                <a:ext cx="3773451" cy="282000"/>
              </a:xfrm>
              <a:prstGeom prst="rect">
                <a:avLst/>
              </a:prstGeom>
              <a:blipFill>
                <a:blip r:embed="rId4"/>
                <a:stretch>
                  <a:fillRect t="-8696" b="-2391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2857500" y="3121255"/>
                <a:ext cx="2739431" cy="282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a:latin typeface="Cambria Math" panose="02040503050406030204" pitchFamily="18" charset="0"/>
                            </a:rPr>
                          </m:ctrlPr>
                        </m:sSubPr>
                        <m:e>
                          <m:r>
                            <a:rPr kumimoji="1" lang="en-US" altLang="ja-JP" i="1">
                              <a:latin typeface="Cambria Math" panose="02040503050406030204" pitchFamily="18" charset="0"/>
                            </a:rPr>
                            <m:t>𝑑</m:t>
                          </m:r>
                        </m:e>
                        <m:sub>
                          <m:r>
                            <a:rPr kumimoji="1" lang="en-US" altLang="ja-JP" i="1">
                              <a:latin typeface="Cambria Math" panose="02040503050406030204" pitchFamily="18" charset="0"/>
                            </a:rPr>
                            <m:t>𝑘</m:t>
                          </m:r>
                        </m:sub>
                      </m:sSub>
                      <m:r>
                        <a:rPr kumimoji="1" lang="en-US" altLang="ja-JP" b="0" i="1" smtClean="0">
                          <a:latin typeface="Cambria Math" panose="02040503050406030204" pitchFamily="18" charset="0"/>
                        </a:rPr>
                        <m:t>: </m:t>
                      </m:r>
                      <m:r>
                        <a:rPr kumimoji="1" lang="ja-JP" altLang="en-US" i="1">
                          <a:latin typeface="Cambria Math" panose="02040503050406030204" pitchFamily="18" charset="0"/>
                        </a:rPr>
                        <m:t>固体面までの</m:t>
                      </m:r>
                      <m:r>
                        <a:rPr kumimoji="1" lang="ja-JP" altLang="en-US" i="1" smtClean="0">
                          <a:latin typeface="Cambria Math" panose="02040503050406030204" pitchFamily="18" charset="0"/>
                        </a:rPr>
                        <m:t>距離</m:t>
                      </m:r>
                    </m:oMath>
                  </m:oMathPara>
                </a14:m>
                <a:endParaRPr kumimoji="1" lang="ja-JP" altLang="en-US"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857500" y="3121255"/>
                <a:ext cx="2739431" cy="282000"/>
              </a:xfrm>
              <a:prstGeom prst="rect">
                <a:avLst/>
              </a:prstGeom>
              <a:blipFill>
                <a:blip r:embed="rId5"/>
                <a:stretch>
                  <a:fillRect t="-8696" b="-260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3232029" y="3489778"/>
                <a:ext cx="4441311" cy="276999"/>
              </a:xfrm>
              <a:prstGeom prst="rect">
                <a:avLst/>
              </a:prstGeom>
              <a:noFill/>
            </p:spPr>
            <p:txBody>
              <a:bodyPr wrap="square" lIns="0" tIns="0" rIns="0" bIns="0" rtlCol="0">
                <a:spAutoFit/>
              </a:bodyPr>
              <a:lstStyle/>
              <a:p>
                <a14:m>
                  <m:oMath xmlns:m="http://schemas.openxmlformats.org/officeDocument/2006/math">
                    <m:r>
                      <a:rPr kumimoji="1" lang="ja-JP" altLang="en-US" i="1" smtClean="0">
                        <a:latin typeface="Cambria Math" panose="02040503050406030204" pitchFamily="18" charset="0"/>
                      </a:rPr>
                      <m:t>𝛿</m:t>
                    </m:r>
                  </m:oMath>
                </a14:m>
                <a:r>
                  <a:rPr kumimoji="1" lang="en-US" altLang="ja-JP" dirty="0"/>
                  <a:t>: </a:t>
                </a:r>
                <a:r>
                  <a:rPr kumimoji="1" lang="ja-JP" altLang="en-US" dirty="0"/>
                  <a:t>制御パラメータ </a:t>
                </a:r>
                <a14:m>
                  <m:oMath xmlns:m="http://schemas.openxmlformats.org/officeDocument/2006/math">
                    <m:d>
                      <m:dPr>
                        <m:ctrlPr>
                          <a:rPr kumimoji="1" lang="en-US" altLang="ja-JP" i="1" smtClean="0">
                            <a:latin typeface="Cambria Math" panose="02040503050406030204" pitchFamily="18" charset="0"/>
                          </a:rPr>
                        </m:ctrlPr>
                      </m:dPr>
                      <m:e>
                        <m:r>
                          <a:rPr kumimoji="1" lang="en-US" altLang="ja-JP" b="0" i="1" smtClean="0">
                            <a:latin typeface="Cambria Math" panose="02040503050406030204" pitchFamily="18" charset="0"/>
                          </a:rPr>
                          <m:t>0&lt;</m:t>
                        </m:r>
                        <m:r>
                          <a:rPr kumimoji="1" lang="ja-JP" altLang="en-US" i="1" smtClean="0">
                            <a:latin typeface="Cambria Math" panose="02040503050406030204" pitchFamily="18" charset="0"/>
                          </a:rPr>
                          <m:t>𝛿</m:t>
                        </m:r>
                        <m:r>
                          <a:rPr kumimoji="1" lang="en-US" altLang="ja-JP" b="0" i="1" smtClean="0">
                            <a:latin typeface="Cambria Math" panose="02040503050406030204" pitchFamily="18" charset="0"/>
                          </a:rPr>
                          <m:t>&lt;1</m:t>
                        </m:r>
                      </m:e>
                    </m:d>
                  </m:oMath>
                </a14:m>
                <a:endParaRPr kumimoji="1" lang="ja-JP" altLang="en-US"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232029" y="3489778"/>
                <a:ext cx="4441311" cy="276999"/>
              </a:xfrm>
              <a:prstGeom prst="rect">
                <a:avLst/>
              </a:prstGeom>
              <a:blipFill>
                <a:blip r:embed="rId6"/>
                <a:stretch>
                  <a:fillRect l="-1920" t="-36957" b="-54348"/>
                </a:stretch>
              </a:blipFill>
            </p:spPr>
            <p:txBody>
              <a:bodyPr/>
              <a:lstStyle/>
              <a:p>
                <a:r>
                  <a:rPr lang="ja-JP" altLang="en-US">
                    <a:noFill/>
                  </a:rPr>
                  <a:t> </a:t>
                </a:r>
              </a:p>
            </p:txBody>
          </p:sp>
        </mc:Fallback>
      </mc:AlternateContent>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dirty="0"/>
          </a:p>
        </p:txBody>
      </p:sp>
      <p:sp>
        <p:nvSpPr>
          <p:cNvPr id="2" name="タイトル 1"/>
          <p:cNvSpPr>
            <a:spLocks noGrp="1"/>
          </p:cNvSpPr>
          <p:nvPr>
            <p:ph type="title"/>
          </p:nvPr>
        </p:nvSpPr>
        <p:spPr/>
        <p:txBody>
          <a:bodyPr/>
          <a:lstStyle/>
          <a:p>
            <a:r>
              <a:rPr kumimoji="1" lang="ja-JP" altLang="en-US" dirty="0"/>
              <a:t>グリッドへのラスタライズ</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112</a:t>
            </a:fld>
            <a:endParaRPr lang="en-US" i="1" dirty="0"/>
          </a:p>
        </p:txBody>
      </p:sp>
      <p:grpSp>
        <p:nvGrpSpPr>
          <p:cNvPr id="75" name="グループ化 74"/>
          <p:cNvGrpSpPr/>
          <p:nvPr/>
        </p:nvGrpSpPr>
        <p:grpSpPr>
          <a:xfrm>
            <a:off x="5422911" y="1793019"/>
            <a:ext cx="2442865" cy="2442865"/>
            <a:chOff x="4077930" y="1455735"/>
            <a:chExt cx="2442865" cy="2442865"/>
          </a:xfrm>
        </p:grpSpPr>
        <p:sp>
          <p:nvSpPr>
            <p:cNvPr id="6" name="正方形/長方形 5"/>
            <p:cNvSpPr/>
            <p:nvPr/>
          </p:nvSpPr>
          <p:spPr>
            <a:xfrm>
              <a:off x="4077930" y="145573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4077930" y="176109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正方形/長方形 7"/>
            <p:cNvSpPr/>
            <p:nvPr/>
          </p:nvSpPr>
          <p:spPr>
            <a:xfrm>
              <a:off x="4383288" y="145573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4383288" y="176109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p:nvSpPr>
          <p:spPr>
            <a:xfrm>
              <a:off x="4688647" y="145573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4688647" y="176109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正方形/長方形 11"/>
            <p:cNvSpPr/>
            <p:nvPr/>
          </p:nvSpPr>
          <p:spPr>
            <a:xfrm>
              <a:off x="4994005" y="145573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4994005" y="176109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4077930" y="206645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4077930" y="2371810"/>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4383288" y="206645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正方形/長方形 16"/>
            <p:cNvSpPr/>
            <p:nvPr/>
          </p:nvSpPr>
          <p:spPr>
            <a:xfrm>
              <a:off x="4383288" y="2371810"/>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4688647" y="206645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4688647" y="2371810"/>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4994005" y="206645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4994005" y="2371810"/>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5299363" y="145573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5299363" y="176109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5604720" y="145573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5604720" y="176109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5299363" y="206645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正方形/長方形 26"/>
            <p:cNvSpPr/>
            <p:nvPr/>
          </p:nvSpPr>
          <p:spPr>
            <a:xfrm>
              <a:off x="5299363" y="2371810"/>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5604720" y="206645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5604720" y="2371810"/>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4077930" y="2677168"/>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4077930" y="298252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4383288" y="2677168"/>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4383288" y="298252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4688647" y="2677168"/>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4688647" y="298252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4994005" y="2677168"/>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4994005" y="298252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5299363" y="2677168"/>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5299363" y="298252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5604720" y="2677168"/>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5604720" y="298252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正方形/長方形 41"/>
            <p:cNvSpPr/>
            <p:nvPr/>
          </p:nvSpPr>
          <p:spPr>
            <a:xfrm>
              <a:off x="5910078" y="145573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正方形/長方形 42"/>
            <p:cNvSpPr/>
            <p:nvPr/>
          </p:nvSpPr>
          <p:spPr>
            <a:xfrm>
              <a:off x="5910078" y="176109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正方形/長方形 43"/>
            <p:cNvSpPr/>
            <p:nvPr/>
          </p:nvSpPr>
          <p:spPr>
            <a:xfrm>
              <a:off x="5910078" y="206645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 name="正方形/長方形 44"/>
            <p:cNvSpPr/>
            <p:nvPr/>
          </p:nvSpPr>
          <p:spPr>
            <a:xfrm>
              <a:off x="5910078" y="2371810"/>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正方形/長方形 45"/>
            <p:cNvSpPr/>
            <p:nvPr/>
          </p:nvSpPr>
          <p:spPr>
            <a:xfrm>
              <a:off x="5910078" y="2677168"/>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 name="正方形/長方形 46"/>
            <p:cNvSpPr/>
            <p:nvPr/>
          </p:nvSpPr>
          <p:spPr>
            <a:xfrm>
              <a:off x="5910078" y="298252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正方形/長方形 47"/>
            <p:cNvSpPr/>
            <p:nvPr/>
          </p:nvSpPr>
          <p:spPr>
            <a:xfrm>
              <a:off x="4077930" y="328788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9" name="正方形/長方形 48"/>
            <p:cNvSpPr/>
            <p:nvPr/>
          </p:nvSpPr>
          <p:spPr>
            <a:xfrm>
              <a:off x="4383288" y="328788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0" name="正方形/長方形 49"/>
            <p:cNvSpPr/>
            <p:nvPr/>
          </p:nvSpPr>
          <p:spPr>
            <a:xfrm>
              <a:off x="4688647" y="328788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1" name="正方形/長方形 50"/>
            <p:cNvSpPr/>
            <p:nvPr/>
          </p:nvSpPr>
          <p:spPr>
            <a:xfrm>
              <a:off x="4994005" y="328788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2" name="正方形/長方形 51"/>
            <p:cNvSpPr/>
            <p:nvPr/>
          </p:nvSpPr>
          <p:spPr>
            <a:xfrm>
              <a:off x="5299363" y="328788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3" name="正方形/長方形 52"/>
            <p:cNvSpPr/>
            <p:nvPr/>
          </p:nvSpPr>
          <p:spPr>
            <a:xfrm>
              <a:off x="5604720" y="328788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4" name="正方形/長方形 53"/>
            <p:cNvSpPr/>
            <p:nvPr/>
          </p:nvSpPr>
          <p:spPr>
            <a:xfrm>
              <a:off x="5910078" y="328788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5" name="正方形/長方形 54"/>
            <p:cNvSpPr/>
            <p:nvPr/>
          </p:nvSpPr>
          <p:spPr>
            <a:xfrm>
              <a:off x="6215437" y="145573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正方形/長方形 55"/>
            <p:cNvSpPr/>
            <p:nvPr/>
          </p:nvSpPr>
          <p:spPr>
            <a:xfrm>
              <a:off x="6215437" y="176109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7" name="正方形/長方形 56"/>
            <p:cNvSpPr/>
            <p:nvPr/>
          </p:nvSpPr>
          <p:spPr>
            <a:xfrm>
              <a:off x="6215437" y="206645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8" name="正方形/長方形 57"/>
            <p:cNvSpPr/>
            <p:nvPr/>
          </p:nvSpPr>
          <p:spPr>
            <a:xfrm>
              <a:off x="6215437" y="2371810"/>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9" name="正方形/長方形 58"/>
            <p:cNvSpPr/>
            <p:nvPr/>
          </p:nvSpPr>
          <p:spPr>
            <a:xfrm>
              <a:off x="6215437" y="2677168"/>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0" name="正方形/長方形 59"/>
            <p:cNvSpPr/>
            <p:nvPr/>
          </p:nvSpPr>
          <p:spPr>
            <a:xfrm>
              <a:off x="6215437" y="2982525"/>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1" name="正方形/長方形 60"/>
            <p:cNvSpPr/>
            <p:nvPr/>
          </p:nvSpPr>
          <p:spPr>
            <a:xfrm>
              <a:off x="6215437" y="3287883"/>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2" name="正方形/長方形 61"/>
            <p:cNvSpPr/>
            <p:nvPr/>
          </p:nvSpPr>
          <p:spPr>
            <a:xfrm>
              <a:off x="4077930" y="359324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3" name="正方形/長方形 62"/>
            <p:cNvSpPr/>
            <p:nvPr/>
          </p:nvSpPr>
          <p:spPr>
            <a:xfrm>
              <a:off x="4383288" y="359324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4" name="正方形/長方形 63"/>
            <p:cNvSpPr/>
            <p:nvPr/>
          </p:nvSpPr>
          <p:spPr>
            <a:xfrm>
              <a:off x="4688647" y="359324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正方形/長方形 64"/>
            <p:cNvSpPr/>
            <p:nvPr/>
          </p:nvSpPr>
          <p:spPr>
            <a:xfrm>
              <a:off x="4994005" y="359324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6" name="正方形/長方形 65"/>
            <p:cNvSpPr/>
            <p:nvPr/>
          </p:nvSpPr>
          <p:spPr>
            <a:xfrm>
              <a:off x="5299363" y="359324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7" name="正方形/長方形 66"/>
            <p:cNvSpPr/>
            <p:nvPr/>
          </p:nvSpPr>
          <p:spPr>
            <a:xfrm>
              <a:off x="5604720" y="359324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正方形/長方形 67"/>
            <p:cNvSpPr/>
            <p:nvPr/>
          </p:nvSpPr>
          <p:spPr>
            <a:xfrm>
              <a:off x="5910078" y="359324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9" name="正方形/長方形 68"/>
            <p:cNvSpPr/>
            <p:nvPr/>
          </p:nvSpPr>
          <p:spPr>
            <a:xfrm>
              <a:off x="6215437" y="3593242"/>
              <a:ext cx="305358" cy="305358"/>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78" name="円/楕円 51"/>
          <p:cNvSpPr/>
          <p:nvPr/>
        </p:nvSpPr>
        <p:spPr>
          <a:xfrm>
            <a:off x="5957707" y="318967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9" name="円/楕円 51"/>
          <p:cNvSpPr/>
          <p:nvPr/>
        </p:nvSpPr>
        <p:spPr>
          <a:xfrm>
            <a:off x="6863492" y="3461635"/>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1" name="円/楕円 51"/>
          <p:cNvSpPr/>
          <p:nvPr/>
        </p:nvSpPr>
        <p:spPr>
          <a:xfrm>
            <a:off x="5613969" y="3690235"/>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3" name="円/楕円 51"/>
          <p:cNvSpPr/>
          <p:nvPr/>
        </p:nvSpPr>
        <p:spPr>
          <a:xfrm>
            <a:off x="7484497" y="3743965"/>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96" name="直線矢印コネクタ 95"/>
          <p:cNvCxnSpPr>
            <a:stCxn id="78" idx="2"/>
            <a:endCxn id="31" idx="0"/>
          </p:cNvCxnSpPr>
          <p:nvPr/>
        </p:nvCxnSpPr>
        <p:spPr>
          <a:xfrm flipH="1">
            <a:off x="5575590" y="3303974"/>
            <a:ext cx="382117" cy="1583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99" name="直線矢印コネクタ 98"/>
          <p:cNvCxnSpPr>
            <a:stCxn id="79" idx="7"/>
          </p:cNvCxnSpPr>
          <p:nvPr/>
        </p:nvCxnSpPr>
        <p:spPr>
          <a:xfrm flipV="1">
            <a:off x="7058614" y="3319810"/>
            <a:ext cx="196445" cy="17530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02" name="直線矢印コネクタ 101"/>
          <p:cNvCxnSpPr>
            <a:stCxn id="81" idx="6"/>
          </p:cNvCxnSpPr>
          <p:nvPr/>
        </p:nvCxnSpPr>
        <p:spPr>
          <a:xfrm>
            <a:off x="5842569" y="3804535"/>
            <a:ext cx="401447"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05" name="直線矢印コネクタ 104"/>
          <p:cNvCxnSpPr>
            <a:stCxn id="83" idx="0"/>
          </p:cNvCxnSpPr>
          <p:nvPr/>
        </p:nvCxnSpPr>
        <p:spPr>
          <a:xfrm flipH="1" flipV="1">
            <a:off x="7598304" y="3472211"/>
            <a:ext cx="493" cy="27175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86" name="直線矢印コネクタ 85"/>
          <p:cNvCxnSpPr/>
          <p:nvPr/>
        </p:nvCxnSpPr>
        <p:spPr>
          <a:xfrm>
            <a:off x="5728269" y="2263064"/>
            <a:ext cx="153272"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8" name="直線矢印コネクタ 87"/>
          <p:cNvCxnSpPr/>
          <p:nvPr/>
        </p:nvCxnSpPr>
        <p:spPr>
          <a:xfrm flipV="1">
            <a:off x="5561711" y="2263064"/>
            <a:ext cx="0" cy="151060"/>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p:nvPr/>
        </p:nvCxnSpPr>
        <p:spPr>
          <a:xfrm>
            <a:off x="5722543" y="2550572"/>
            <a:ext cx="136375"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1" name="直線矢印コネクタ 90"/>
          <p:cNvCxnSpPr/>
          <p:nvPr/>
        </p:nvCxnSpPr>
        <p:spPr>
          <a:xfrm flipV="1">
            <a:off x="5858918" y="2228123"/>
            <a:ext cx="0" cy="186001"/>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7" name="直線矢印コネクタ 106"/>
          <p:cNvCxnSpPr/>
          <p:nvPr/>
        </p:nvCxnSpPr>
        <p:spPr>
          <a:xfrm flipV="1">
            <a:off x="5881541" y="3084646"/>
            <a:ext cx="0" cy="2351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直線矢印コネクタ 107"/>
          <p:cNvCxnSpPr/>
          <p:nvPr/>
        </p:nvCxnSpPr>
        <p:spPr>
          <a:xfrm flipV="1">
            <a:off x="6178748" y="3084646"/>
            <a:ext cx="0" cy="2351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直線矢印コネクタ 110"/>
          <p:cNvCxnSpPr/>
          <p:nvPr/>
        </p:nvCxnSpPr>
        <p:spPr>
          <a:xfrm>
            <a:off x="6033627" y="3463403"/>
            <a:ext cx="23516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直線矢印コネクタ 111"/>
          <p:cNvCxnSpPr/>
          <p:nvPr/>
        </p:nvCxnSpPr>
        <p:spPr>
          <a:xfrm>
            <a:off x="6024957" y="3172304"/>
            <a:ext cx="23516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p:nvPr/>
        </p:nvCxnSpPr>
        <p:spPr>
          <a:xfrm>
            <a:off x="6947932" y="3743965"/>
            <a:ext cx="23516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p:nvPr/>
        </p:nvCxnSpPr>
        <p:spPr>
          <a:xfrm>
            <a:off x="6939262" y="3452866"/>
            <a:ext cx="23516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直線矢印コネクタ 114"/>
          <p:cNvCxnSpPr/>
          <p:nvPr/>
        </p:nvCxnSpPr>
        <p:spPr>
          <a:xfrm>
            <a:off x="7560417" y="4066003"/>
            <a:ext cx="23516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直線矢印コネクタ 115"/>
          <p:cNvCxnSpPr/>
          <p:nvPr/>
        </p:nvCxnSpPr>
        <p:spPr>
          <a:xfrm>
            <a:off x="7551747" y="3774904"/>
            <a:ext cx="23516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7" name="直線矢印コネクタ 116"/>
          <p:cNvCxnSpPr/>
          <p:nvPr/>
        </p:nvCxnSpPr>
        <p:spPr>
          <a:xfrm>
            <a:off x="5741336" y="4066003"/>
            <a:ext cx="23516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8" name="直線矢印コネクタ 117"/>
          <p:cNvCxnSpPr/>
          <p:nvPr/>
        </p:nvCxnSpPr>
        <p:spPr>
          <a:xfrm>
            <a:off x="5732666" y="3774904"/>
            <a:ext cx="23516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直線矢印コネクタ 118"/>
          <p:cNvCxnSpPr/>
          <p:nvPr/>
        </p:nvCxnSpPr>
        <p:spPr>
          <a:xfrm flipV="1">
            <a:off x="6805173" y="3390003"/>
            <a:ext cx="0" cy="2351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p:nvPr/>
        </p:nvCxnSpPr>
        <p:spPr>
          <a:xfrm flipV="1">
            <a:off x="7102380" y="3390003"/>
            <a:ext cx="0" cy="2351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p:nvPr/>
        </p:nvCxnSpPr>
        <p:spPr>
          <a:xfrm flipV="1">
            <a:off x="5584334" y="3708059"/>
            <a:ext cx="0" cy="2351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 name="直線矢印コネクタ 123"/>
          <p:cNvCxnSpPr/>
          <p:nvPr/>
        </p:nvCxnSpPr>
        <p:spPr>
          <a:xfrm flipV="1">
            <a:off x="5881541" y="3708059"/>
            <a:ext cx="0" cy="2351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直線矢印コネクタ 124"/>
          <p:cNvCxnSpPr/>
          <p:nvPr/>
        </p:nvCxnSpPr>
        <p:spPr>
          <a:xfrm flipV="1">
            <a:off x="7415890" y="3708059"/>
            <a:ext cx="0" cy="2351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直線矢印コネクタ 125"/>
          <p:cNvCxnSpPr/>
          <p:nvPr/>
        </p:nvCxnSpPr>
        <p:spPr>
          <a:xfrm flipV="1">
            <a:off x="7713097" y="3708059"/>
            <a:ext cx="0" cy="2351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直線矢印コネクタ 128"/>
          <p:cNvCxnSpPr/>
          <p:nvPr/>
        </p:nvCxnSpPr>
        <p:spPr>
          <a:xfrm flipV="1">
            <a:off x="5561711" y="1994761"/>
            <a:ext cx="0" cy="103616"/>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0" name="直線矢印コネクタ 129"/>
          <p:cNvCxnSpPr/>
          <p:nvPr/>
        </p:nvCxnSpPr>
        <p:spPr>
          <a:xfrm flipV="1">
            <a:off x="5858918" y="1994761"/>
            <a:ext cx="0" cy="103617"/>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p:nvPr/>
        </p:nvCxnSpPr>
        <p:spPr>
          <a:xfrm>
            <a:off x="6033628" y="2244983"/>
            <a:ext cx="114300"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6" name="直線矢印コネクタ 135"/>
          <p:cNvCxnSpPr/>
          <p:nvPr/>
        </p:nvCxnSpPr>
        <p:spPr>
          <a:xfrm>
            <a:off x="6033627" y="2549566"/>
            <a:ext cx="120025"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6" name="円/楕円 51"/>
          <p:cNvSpPr/>
          <p:nvPr/>
        </p:nvSpPr>
        <p:spPr>
          <a:xfrm>
            <a:off x="5658866" y="2228123"/>
            <a:ext cx="228600" cy="228600"/>
          </a:xfrm>
          <a:prstGeom prst="ellipse">
            <a:avLst/>
          </a:prstGeom>
          <a:solidFill>
            <a:srgbClr val="F79646">
              <a:alpha val="85098"/>
            </a:srgbClr>
          </a:solidFill>
          <a:ln>
            <a:solidFill>
              <a:srgbClr val="B66D31">
                <a:alpha val="85098"/>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84" name="直線矢印コネクタ 83"/>
          <p:cNvCxnSpPr>
            <a:stCxn id="76" idx="7"/>
          </p:cNvCxnSpPr>
          <p:nvPr/>
        </p:nvCxnSpPr>
        <p:spPr>
          <a:xfrm flipV="1">
            <a:off x="5853988" y="2037687"/>
            <a:ext cx="209790" cy="22391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41" name="直線矢印コネクタ 140"/>
          <p:cNvCxnSpPr/>
          <p:nvPr/>
        </p:nvCxnSpPr>
        <p:spPr>
          <a:xfrm flipH="1">
            <a:off x="6842789" y="1942166"/>
            <a:ext cx="110868"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42" name="直線矢印コネクタ 141"/>
          <p:cNvCxnSpPr/>
          <p:nvPr/>
        </p:nvCxnSpPr>
        <p:spPr>
          <a:xfrm flipH="1">
            <a:off x="6805173" y="2244983"/>
            <a:ext cx="142760"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43" name="直線矢印コネクタ 142"/>
          <p:cNvCxnSpPr/>
          <p:nvPr/>
        </p:nvCxnSpPr>
        <p:spPr>
          <a:xfrm>
            <a:off x="6805173" y="2118396"/>
            <a:ext cx="0" cy="144668"/>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44" name="直線矢印コネクタ 143"/>
          <p:cNvCxnSpPr/>
          <p:nvPr/>
        </p:nvCxnSpPr>
        <p:spPr>
          <a:xfrm>
            <a:off x="7102380" y="2118398"/>
            <a:ext cx="0" cy="109725"/>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49" name="直線矢印コネクタ 148"/>
          <p:cNvCxnSpPr/>
          <p:nvPr/>
        </p:nvCxnSpPr>
        <p:spPr>
          <a:xfrm flipH="1">
            <a:off x="6539948" y="1942166"/>
            <a:ext cx="110868"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0" name="直線矢印コネクタ 149"/>
          <p:cNvCxnSpPr/>
          <p:nvPr/>
        </p:nvCxnSpPr>
        <p:spPr>
          <a:xfrm flipH="1">
            <a:off x="6539948" y="2244983"/>
            <a:ext cx="105143"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5" name="直線矢印コネクタ 154"/>
          <p:cNvCxnSpPr/>
          <p:nvPr/>
        </p:nvCxnSpPr>
        <p:spPr>
          <a:xfrm>
            <a:off x="6800445" y="2403734"/>
            <a:ext cx="0" cy="109727"/>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6" name="直線矢印コネクタ 155"/>
          <p:cNvCxnSpPr/>
          <p:nvPr/>
        </p:nvCxnSpPr>
        <p:spPr>
          <a:xfrm>
            <a:off x="7097652" y="2403736"/>
            <a:ext cx="0" cy="109725"/>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82" name="円/楕円 51"/>
          <p:cNvSpPr/>
          <p:nvPr/>
        </p:nvSpPr>
        <p:spPr>
          <a:xfrm>
            <a:off x="6789747" y="2014780"/>
            <a:ext cx="228600" cy="228600"/>
          </a:xfrm>
          <a:prstGeom prst="ellipse">
            <a:avLst/>
          </a:prstGeom>
          <a:solidFill>
            <a:srgbClr val="F79646">
              <a:alpha val="85098"/>
            </a:srgbClr>
          </a:solidFill>
          <a:ln>
            <a:solidFill>
              <a:srgbClr val="B66D31">
                <a:alpha val="85098"/>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87" name="直線矢印コネクタ 86"/>
          <p:cNvCxnSpPr>
            <a:stCxn id="82" idx="3"/>
          </p:cNvCxnSpPr>
          <p:nvPr/>
        </p:nvCxnSpPr>
        <p:spPr>
          <a:xfrm flipH="1">
            <a:off x="6595382" y="2209902"/>
            <a:ext cx="227843" cy="20680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59" name="直線矢印コネクタ 158"/>
          <p:cNvCxnSpPr/>
          <p:nvPr/>
        </p:nvCxnSpPr>
        <p:spPr>
          <a:xfrm flipV="1">
            <a:off x="6484981" y="2830579"/>
            <a:ext cx="0" cy="191847"/>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0" name="直線矢印コネクタ 159"/>
          <p:cNvCxnSpPr/>
          <p:nvPr/>
        </p:nvCxnSpPr>
        <p:spPr>
          <a:xfrm flipV="1">
            <a:off x="6782188" y="2830579"/>
            <a:ext cx="0" cy="191849"/>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3" name="直線矢印コネクタ 162"/>
          <p:cNvCxnSpPr/>
          <p:nvPr/>
        </p:nvCxnSpPr>
        <p:spPr>
          <a:xfrm flipV="1">
            <a:off x="6497371" y="2609123"/>
            <a:ext cx="0" cy="99970"/>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4" name="直線矢印コネクタ 163"/>
          <p:cNvCxnSpPr/>
          <p:nvPr/>
        </p:nvCxnSpPr>
        <p:spPr>
          <a:xfrm flipH="1" flipV="1">
            <a:off x="6789747" y="2609123"/>
            <a:ext cx="4831" cy="99972"/>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0" name="直線矢印コネクタ 169"/>
          <p:cNvCxnSpPr/>
          <p:nvPr/>
        </p:nvCxnSpPr>
        <p:spPr>
          <a:xfrm>
            <a:off x="6650817" y="2865314"/>
            <a:ext cx="97539"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1" name="直線矢印コネクタ 170"/>
          <p:cNvCxnSpPr/>
          <p:nvPr/>
        </p:nvCxnSpPr>
        <p:spPr>
          <a:xfrm>
            <a:off x="6650816" y="3169897"/>
            <a:ext cx="97540"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4" name="直線矢印コネクタ 173"/>
          <p:cNvCxnSpPr/>
          <p:nvPr/>
        </p:nvCxnSpPr>
        <p:spPr>
          <a:xfrm>
            <a:off x="6338987" y="2865314"/>
            <a:ext cx="97539"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5" name="直線矢印コネクタ 174"/>
          <p:cNvCxnSpPr/>
          <p:nvPr/>
        </p:nvCxnSpPr>
        <p:spPr>
          <a:xfrm>
            <a:off x="6338986" y="3169897"/>
            <a:ext cx="97540"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6" name="直線矢印コネクタ 175"/>
          <p:cNvCxnSpPr/>
          <p:nvPr/>
        </p:nvCxnSpPr>
        <p:spPr>
          <a:xfrm>
            <a:off x="7392973" y="2402757"/>
            <a:ext cx="0" cy="153144"/>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7" name="直線矢印コネクタ 176"/>
          <p:cNvCxnSpPr/>
          <p:nvPr/>
        </p:nvCxnSpPr>
        <p:spPr>
          <a:xfrm>
            <a:off x="7713097" y="2402757"/>
            <a:ext cx="0" cy="160554"/>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0" name="直線矢印コネクタ 179"/>
          <p:cNvCxnSpPr/>
          <p:nvPr/>
        </p:nvCxnSpPr>
        <p:spPr>
          <a:xfrm>
            <a:off x="7392973" y="2701681"/>
            <a:ext cx="0" cy="107467"/>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1" name="直線矢印コネクタ 180"/>
          <p:cNvCxnSpPr/>
          <p:nvPr/>
        </p:nvCxnSpPr>
        <p:spPr>
          <a:xfrm>
            <a:off x="7713097" y="2701681"/>
            <a:ext cx="0" cy="107467"/>
          </a:xfrm>
          <a:prstGeom prst="straightConnector1">
            <a:avLst/>
          </a:prstGeom>
          <a:ln>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4" name="直線矢印コネクタ 183"/>
          <p:cNvCxnSpPr/>
          <p:nvPr/>
        </p:nvCxnSpPr>
        <p:spPr>
          <a:xfrm>
            <a:off x="7560009" y="2265637"/>
            <a:ext cx="114300"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5" name="直線矢印コネクタ 184"/>
          <p:cNvCxnSpPr/>
          <p:nvPr/>
        </p:nvCxnSpPr>
        <p:spPr>
          <a:xfrm>
            <a:off x="7560008" y="2570220"/>
            <a:ext cx="153089" cy="0"/>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6" name="直線矢印コネクタ 185"/>
          <p:cNvCxnSpPr/>
          <p:nvPr/>
        </p:nvCxnSpPr>
        <p:spPr>
          <a:xfrm>
            <a:off x="7255060" y="2261083"/>
            <a:ext cx="97317" cy="518"/>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7" name="直線矢印コネクタ 186"/>
          <p:cNvCxnSpPr/>
          <p:nvPr/>
        </p:nvCxnSpPr>
        <p:spPr>
          <a:xfrm>
            <a:off x="7255059" y="2565666"/>
            <a:ext cx="97318" cy="1601"/>
          </a:xfrm>
          <a:prstGeom prst="straightConnector1">
            <a:avLst/>
          </a:prstGeom>
          <a:ln>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7" name="円/楕円 51"/>
          <p:cNvSpPr/>
          <p:nvPr/>
        </p:nvSpPr>
        <p:spPr>
          <a:xfrm>
            <a:off x="7415890" y="2334688"/>
            <a:ext cx="228600" cy="228600"/>
          </a:xfrm>
          <a:prstGeom prst="ellipse">
            <a:avLst/>
          </a:prstGeom>
          <a:solidFill>
            <a:srgbClr val="F79646">
              <a:alpha val="85098"/>
            </a:srgbClr>
          </a:solidFill>
          <a:ln>
            <a:solidFill>
              <a:srgbClr val="B66D31">
                <a:alpha val="85098"/>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93" name="直線矢印コネクタ 92"/>
          <p:cNvCxnSpPr>
            <a:stCxn id="77" idx="5"/>
          </p:cNvCxnSpPr>
          <p:nvPr/>
        </p:nvCxnSpPr>
        <p:spPr>
          <a:xfrm>
            <a:off x="7611012" y="2529810"/>
            <a:ext cx="193927" cy="21682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80" name="円/楕円 51"/>
          <p:cNvSpPr/>
          <p:nvPr/>
        </p:nvSpPr>
        <p:spPr>
          <a:xfrm>
            <a:off x="6519756" y="2884317"/>
            <a:ext cx="228600" cy="228600"/>
          </a:xfrm>
          <a:prstGeom prst="ellipse">
            <a:avLst/>
          </a:prstGeom>
          <a:solidFill>
            <a:srgbClr val="F79646">
              <a:alpha val="85098"/>
            </a:srgbClr>
          </a:solidFill>
          <a:ln>
            <a:solidFill>
              <a:srgbClr val="B66D31">
                <a:alpha val="85098"/>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90" name="直線矢印コネクタ 89"/>
          <p:cNvCxnSpPr>
            <a:stCxn id="80" idx="0"/>
          </p:cNvCxnSpPr>
          <p:nvPr/>
        </p:nvCxnSpPr>
        <p:spPr>
          <a:xfrm flipH="1" flipV="1">
            <a:off x="6629145" y="2567267"/>
            <a:ext cx="4911" cy="31705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34" name="直線矢印コネクタ 133"/>
          <p:cNvCxnSpPr/>
          <p:nvPr/>
        </p:nvCxnSpPr>
        <p:spPr>
          <a:xfrm flipV="1">
            <a:off x="823984" y="2160648"/>
            <a:ext cx="289560" cy="8773"/>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138" name="直線矢印コネクタ 137"/>
          <p:cNvCxnSpPr/>
          <p:nvPr/>
        </p:nvCxnSpPr>
        <p:spPr>
          <a:xfrm flipV="1">
            <a:off x="968764" y="2591095"/>
            <a:ext cx="0" cy="275553"/>
          </a:xfrm>
          <a:prstGeom prst="straightConnector1">
            <a:avLst/>
          </a:prstGeom>
          <a:ln w="57150">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9" name="直線矢印コネクタ 138"/>
          <p:cNvCxnSpPr/>
          <p:nvPr/>
        </p:nvCxnSpPr>
        <p:spPr>
          <a:xfrm>
            <a:off x="848260" y="2428861"/>
            <a:ext cx="272904" cy="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2" name="テキスト ボックス 71"/>
          <p:cNvSpPr txBox="1"/>
          <p:nvPr/>
        </p:nvSpPr>
        <p:spPr>
          <a:xfrm>
            <a:off x="1080600" y="1995424"/>
            <a:ext cx="3313728" cy="923330"/>
          </a:xfrm>
          <a:prstGeom prst="rect">
            <a:avLst/>
          </a:prstGeom>
          <a:noFill/>
        </p:spPr>
        <p:txBody>
          <a:bodyPr wrap="none" rtlCol="0">
            <a:spAutoFit/>
          </a:bodyPr>
          <a:lstStyle/>
          <a:p>
            <a:r>
              <a:rPr kumimoji="1" lang="en-US" altLang="ja-JP" dirty="0"/>
              <a:t>: </a:t>
            </a:r>
            <a:r>
              <a:rPr kumimoji="1" lang="ja-JP" altLang="en-US" dirty="0"/>
              <a:t>パーティクルの速度ベクトル</a:t>
            </a:r>
            <a:endParaRPr kumimoji="1" lang="en-US" altLang="ja-JP" dirty="0"/>
          </a:p>
          <a:p>
            <a:r>
              <a:rPr kumimoji="1" lang="en-US" altLang="ja-JP" dirty="0"/>
              <a:t>: </a:t>
            </a:r>
            <a:r>
              <a:rPr kumimoji="1" lang="ja-JP" altLang="en-US" dirty="0"/>
              <a:t>速度場の</a:t>
            </a:r>
            <a:r>
              <a:rPr kumimoji="1" lang="en-US" altLang="ja-JP" dirty="0"/>
              <a:t>X</a:t>
            </a:r>
            <a:r>
              <a:rPr kumimoji="1" lang="ja-JP" altLang="en-US" dirty="0"/>
              <a:t>ベクトル</a:t>
            </a:r>
            <a:endParaRPr kumimoji="1" lang="en-US" altLang="ja-JP" dirty="0"/>
          </a:p>
          <a:p>
            <a:r>
              <a:rPr kumimoji="1" lang="en-US" altLang="ja-JP" dirty="0"/>
              <a:t>: </a:t>
            </a:r>
            <a:r>
              <a:rPr kumimoji="1" lang="ja-JP" altLang="en-US" dirty="0"/>
              <a:t>速度場の</a:t>
            </a:r>
            <a:r>
              <a:rPr kumimoji="1" lang="en-US" altLang="ja-JP" dirty="0"/>
              <a:t>Y</a:t>
            </a:r>
            <a:r>
              <a:rPr kumimoji="1" lang="ja-JP" altLang="en-US" dirty="0"/>
              <a:t>ベクトル</a:t>
            </a:r>
          </a:p>
        </p:txBody>
      </p:sp>
    </p:spTree>
    <p:extLst>
      <p:ext uri="{BB962C8B-B14F-4D97-AF65-F5344CB8AC3E}">
        <p14:creationId xmlns:p14="http://schemas.microsoft.com/office/powerpoint/2010/main" val="35680985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速度場を適用</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p:txBody>
              <a:bodyPr/>
              <a:lstStyle/>
              <a:p>
                <a:r>
                  <a:rPr kumimoji="1" lang="en-US" altLang="ja-JP" dirty="0"/>
                  <a:t>2</a:t>
                </a:r>
                <a:r>
                  <a:rPr kumimoji="1" lang="ja-JP" altLang="en-US" dirty="0" err="1"/>
                  <a:t>つの</a:t>
                </a:r>
                <a:r>
                  <a:rPr kumimoji="1" lang="ja-JP" altLang="en-US" dirty="0"/>
                  <a:t>速度場を用いて、パーティクルの速度ベクトル</a:t>
                </a:r>
                <a:r>
                  <a:rPr lang="ja-JP" altLang="en-US" dirty="0"/>
                  <a:t>を更新</a:t>
                </a:r>
                <a:endParaRPr lang="en-US" altLang="ja-JP" dirty="0"/>
              </a:p>
              <a:p>
                <a:pPr lvl="1"/>
                <a14:m>
                  <m:oMath xmlns:m="http://schemas.openxmlformats.org/officeDocument/2006/math">
                    <m:bar>
                      <m:barPr>
                        <m:pos m:val="top"/>
                        <m:ctrlPr>
                          <a:rPr lang="en-US" altLang="ja-JP" sz="1800" i="1">
                            <a:latin typeface="Cambria Math" panose="02040503050406030204" pitchFamily="18" charset="0"/>
                          </a:rPr>
                        </m:ctrlPr>
                      </m:barPr>
                      <m:e>
                        <m:r>
                          <a:rPr lang="en-US" altLang="ja-JP" sz="1800" b="1">
                            <a:latin typeface="Cambria Math" panose="02040503050406030204" pitchFamily="18" charset="0"/>
                          </a:rPr>
                          <m:t>𝐮</m:t>
                        </m:r>
                      </m:e>
                    </m:bar>
                  </m:oMath>
                </a14:m>
                <a:r>
                  <a:rPr kumimoji="1" lang="en-US" altLang="ja-JP" dirty="0"/>
                  <a:t>: </a:t>
                </a:r>
                <a:r>
                  <a:rPr kumimoji="1" lang="ja-JP" altLang="en-US" dirty="0"/>
                  <a:t>非圧縮性を満たすよう</a:t>
                </a:r>
                <a:r>
                  <a:rPr lang="ja-JP" altLang="en-US" dirty="0"/>
                  <a:t>な速度場</a:t>
                </a:r>
                <a:endParaRPr lang="en-US" altLang="ja-JP" dirty="0"/>
              </a:p>
              <a:p>
                <a:pPr lvl="1"/>
                <a14:m>
                  <m:oMath xmlns:m="http://schemas.openxmlformats.org/officeDocument/2006/math">
                    <m:r>
                      <a:rPr lang="en-US" altLang="ja-JP" sz="1800" b="1">
                        <a:latin typeface="Cambria Math" panose="02040503050406030204" pitchFamily="18" charset="0"/>
                      </a:rPr>
                      <m:t>𝐮</m:t>
                    </m:r>
                  </m:oMath>
                </a14:m>
                <a:r>
                  <a:rPr lang="en-US" altLang="ja-JP" dirty="0"/>
                  <a:t>: </a:t>
                </a:r>
                <a:r>
                  <a:rPr lang="ja-JP" altLang="en-US" dirty="0"/>
                  <a:t>ラスタライズした直後の元の速度場</a:t>
                </a:r>
                <a:endParaRPr lang="en-US" altLang="ja-JP" dirty="0"/>
              </a:p>
              <a:p>
                <a:pPr marL="0" indent="0">
                  <a:buNone/>
                </a:pPr>
                <a:endParaRPr lang="en-US" altLang="ja-JP" dirty="0">
                  <a:solidFill>
                    <a:schemeClr val="tx1"/>
                  </a:solidFill>
                </a:endParaRPr>
              </a:p>
              <a:p>
                <a:pPr marL="0" indent="0">
                  <a:buNone/>
                </a:pPr>
                <a:endParaRPr kumimoji="1" lang="ja-JP" altLang="en-US" dirty="0"/>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113</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905228" y="3096795"/>
                <a:ext cx="6083863" cy="34740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000" i="1" smtClean="0">
                              <a:latin typeface="Cambria Math" panose="02040503050406030204" pitchFamily="18" charset="0"/>
                            </a:rPr>
                          </m:ctrlPr>
                        </m:sSubSupPr>
                        <m:e>
                          <m:r>
                            <a:rPr kumimoji="1" lang="en-US" altLang="ja-JP" sz="2000" b="1" i="0" smtClean="0">
                              <a:latin typeface="Cambria Math" panose="02040503050406030204" pitchFamily="18" charset="0"/>
                            </a:rPr>
                            <m:t>𝐯</m:t>
                          </m:r>
                        </m:e>
                        <m:sub>
                          <m:r>
                            <a:rPr kumimoji="1" lang="en-US" altLang="ja-JP" sz="2000" b="0" i="1" smtClean="0">
                              <a:latin typeface="Cambria Math" panose="02040503050406030204" pitchFamily="18" charset="0"/>
                            </a:rPr>
                            <m:t>𝑘</m:t>
                          </m:r>
                        </m:sub>
                        <m:sup>
                          <m:r>
                            <m:rPr>
                              <m:sty m:val="p"/>
                            </m:rPr>
                            <a:rPr kumimoji="1" lang="en-US" altLang="ja-JP" sz="2000" b="0" i="0" smtClean="0">
                              <a:latin typeface="Cambria Math" panose="02040503050406030204" pitchFamily="18" charset="0"/>
                            </a:rPr>
                            <m:t>new</m:t>
                          </m:r>
                        </m:sup>
                      </m:sSubSup>
                      <m:r>
                        <a:rPr kumimoji="1" lang="en-US" altLang="ja-JP" sz="2000" i="1" smtClean="0">
                          <a:latin typeface="Cambria Math" panose="02040503050406030204" pitchFamily="18" charset="0"/>
                        </a:rPr>
                        <m:t>=</m:t>
                      </m:r>
                      <m:r>
                        <a:rPr kumimoji="1" lang="ja-JP" altLang="en-US" sz="2000" i="1" smtClean="0">
                          <a:latin typeface="Cambria Math" panose="02040503050406030204" pitchFamily="18" charset="0"/>
                        </a:rPr>
                        <m:t>𝛾</m:t>
                      </m:r>
                      <m:bar>
                        <m:barPr>
                          <m:pos m:val="top"/>
                          <m:ctrlPr>
                            <a:rPr kumimoji="1" lang="en-US" altLang="ja-JP" sz="2000" i="1" smtClean="0">
                              <a:latin typeface="Cambria Math" panose="02040503050406030204" pitchFamily="18" charset="0"/>
                            </a:rPr>
                          </m:ctrlPr>
                        </m:barPr>
                        <m:e>
                          <m:r>
                            <a:rPr kumimoji="1" lang="en-US" altLang="ja-JP" sz="2000" b="1" i="0" smtClean="0">
                              <a:latin typeface="Cambria Math" panose="02040503050406030204" pitchFamily="18" charset="0"/>
                            </a:rPr>
                            <m:t>𝐮</m:t>
                          </m:r>
                        </m:e>
                      </m:bar>
                      <m:d>
                        <m:dPr>
                          <m:ctrlPr>
                            <a:rPr kumimoji="1" lang="en-US" altLang="ja-JP" sz="2000" i="1" smtClean="0">
                              <a:latin typeface="Cambria Math" panose="02040503050406030204" pitchFamily="18" charset="0"/>
                            </a:rPr>
                          </m:ctrlPr>
                        </m:dPr>
                        <m:e>
                          <m:sSub>
                            <m:sSubPr>
                              <m:ctrlPr>
                                <a:rPr kumimoji="1" lang="en-US" altLang="ja-JP" sz="2000" i="1" smtClean="0">
                                  <a:latin typeface="Cambria Math" panose="02040503050406030204" pitchFamily="18" charset="0"/>
                                </a:rPr>
                              </m:ctrlPr>
                            </m:sSubPr>
                            <m:e>
                              <m:r>
                                <a:rPr kumimoji="1" lang="en-US" altLang="ja-JP" sz="2000" b="1" i="0" smtClean="0">
                                  <a:latin typeface="Cambria Math" panose="02040503050406030204" pitchFamily="18" charset="0"/>
                                </a:rPr>
                                <m:t>𝐩</m:t>
                              </m:r>
                            </m:e>
                            <m:sub>
                              <m:r>
                                <a:rPr kumimoji="1" lang="en-US" altLang="ja-JP" sz="2000" b="0" i="1" smtClean="0">
                                  <a:latin typeface="Cambria Math" panose="02040503050406030204" pitchFamily="18" charset="0"/>
                                </a:rPr>
                                <m:t>𝑘</m:t>
                              </m:r>
                            </m:sub>
                          </m:sSub>
                        </m:e>
                      </m:d>
                      <m:r>
                        <a:rPr kumimoji="1" lang="en-US" altLang="ja-JP" sz="2000" b="0" i="1" smtClean="0">
                          <a:latin typeface="Cambria Math" panose="02040503050406030204" pitchFamily="18" charset="0"/>
                        </a:rPr>
                        <m:t>+</m:t>
                      </m:r>
                      <m:d>
                        <m:dPr>
                          <m:ctrlPr>
                            <a:rPr kumimoji="1" lang="en-US" altLang="ja-JP" sz="2000" b="0" i="1" smtClean="0">
                              <a:latin typeface="Cambria Math" panose="02040503050406030204" pitchFamily="18" charset="0"/>
                            </a:rPr>
                          </m:ctrlPr>
                        </m:dPr>
                        <m:e>
                          <m:r>
                            <a:rPr kumimoji="1" lang="en-US" altLang="ja-JP" sz="2000" b="0" i="1" smtClean="0">
                              <a:latin typeface="Cambria Math" panose="02040503050406030204" pitchFamily="18" charset="0"/>
                            </a:rPr>
                            <m:t>1−</m:t>
                          </m:r>
                          <m:r>
                            <a:rPr kumimoji="1" lang="ja-JP" altLang="en-US" sz="2000" b="0" i="1" smtClean="0">
                              <a:latin typeface="Cambria Math" panose="02040503050406030204" pitchFamily="18" charset="0"/>
                            </a:rPr>
                            <m:t>𝛾</m:t>
                          </m:r>
                        </m:e>
                      </m:d>
                      <m:d>
                        <m:dPr>
                          <m:ctrlPr>
                            <a:rPr kumimoji="1" lang="en-US" altLang="ja-JP" sz="2000" b="0" i="1" smtClean="0">
                              <a:latin typeface="Cambria Math" panose="02040503050406030204" pitchFamily="18" charset="0"/>
                            </a:rPr>
                          </m:ctrlPr>
                        </m:dPr>
                        <m:e>
                          <m:sSub>
                            <m:sSubPr>
                              <m:ctrlPr>
                                <a:rPr kumimoji="1" lang="en-US" altLang="ja-JP" sz="2000" b="0" i="1" smtClean="0">
                                  <a:latin typeface="Cambria Math" panose="02040503050406030204" pitchFamily="18" charset="0"/>
                                </a:rPr>
                              </m:ctrlPr>
                            </m:sSubPr>
                            <m:e>
                              <m:r>
                                <a:rPr kumimoji="1" lang="en-US" altLang="ja-JP" sz="2000" b="1" i="0" smtClean="0">
                                  <a:latin typeface="Cambria Math" panose="02040503050406030204" pitchFamily="18" charset="0"/>
                                </a:rPr>
                                <m:t>𝐯</m:t>
                              </m:r>
                            </m:e>
                            <m:sub>
                              <m:r>
                                <a:rPr kumimoji="1" lang="en-US" altLang="ja-JP" sz="2000" b="0" i="1" smtClean="0">
                                  <a:latin typeface="Cambria Math" panose="02040503050406030204" pitchFamily="18" charset="0"/>
                                </a:rPr>
                                <m:t>𝑘</m:t>
                              </m:r>
                            </m:sub>
                          </m:sSub>
                          <m:r>
                            <a:rPr kumimoji="1" lang="en-US" altLang="ja-JP" sz="2000" b="0" i="1" smtClean="0">
                              <a:latin typeface="Cambria Math" panose="02040503050406030204" pitchFamily="18" charset="0"/>
                            </a:rPr>
                            <m:t>+</m:t>
                          </m:r>
                          <m:bar>
                            <m:barPr>
                              <m:pos m:val="top"/>
                              <m:ctrlPr>
                                <a:rPr kumimoji="1" lang="en-US" altLang="ja-JP" sz="2000" i="1">
                                  <a:latin typeface="Cambria Math" panose="02040503050406030204" pitchFamily="18" charset="0"/>
                                </a:rPr>
                              </m:ctrlPr>
                            </m:barPr>
                            <m:e>
                              <m:r>
                                <a:rPr kumimoji="1" lang="en-US" altLang="ja-JP" sz="2000" b="1">
                                  <a:latin typeface="Cambria Math" panose="02040503050406030204" pitchFamily="18" charset="0"/>
                                </a:rPr>
                                <m:t>𝐮</m:t>
                              </m:r>
                            </m:e>
                          </m:bar>
                          <m:d>
                            <m:dPr>
                              <m:ctrlPr>
                                <a:rPr kumimoji="1" lang="en-US" altLang="ja-JP" sz="2000" i="1">
                                  <a:latin typeface="Cambria Math" panose="02040503050406030204" pitchFamily="18" charset="0"/>
                                </a:rPr>
                              </m:ctrlPr>
                            </m:dPr>
                            <m:e>
                              <m:sSub>
                                <m:sSubPr>
                                  <m:ctrlPr>
                                    <a:rPr kumimoji="1" lang="en-US" altLang="ja-JP" sz="2000" i="1">
                                      <a:latin typeface="Cambria Math" panose="02040503050406030204" pitchFamily="18" charset="0"/>
                                    </a:rPr>
                                  </m:ctrlPr>
                                </m:sSubPr>
                                <m:e>
                                  <m:r>
                                    <a:rPr kumimoji="1" lang="en-US" altLang="ja-JP" sz="2000" b="1">
                                      <a:latin typeface="Cambria Math" panose="02040503050406030204" pitchFamily="18" charset="0"/>
                                    </a:rPr>
                                    <m:t>𝐩</m:t>
                                  </m:r>
                                </m:e>
                                <m:sub>
                                  <m:r>
                                    <a:rPr kumimoji="1" lang="en-US" altLang="ja-JP" sz="2000" i="1">
                                      <a:latin typeface="Cambria Math" panose="02040503050406030204" pitchFamily="18" charset="0"/>
                                    </a:rPr>
                                    <m:t>𝑘</m:t>
                                  </m:r>
                                </m:sub>
                              </m:sSub>
                            </m:e>
                          </m:d>
                          <m:r>
                            <a:rPr kumimoji="1" lang="en-US" altLang="ja-JP" sz="2000" b="0" i="1" smtClean="0">
                              <a:latin typeface="Cambria Math" panose="02040503050406030204" pitchFamily="18" charset="0"/>
                            </a:rPr>
                            <m:t>−</m:t>
                          </m:r>
                          <m:r>
                            <a:rPr kumimoji="1" lang="en-US" altLang="ja-JP" sz="2000" b="1" i="0" smtClean="0">
                              <a:latin typeface="Cambria Math" panose="02040503050406030204" pitchFamily="18" charset="0"/>
                            </a:rPr>
                            <m:t>𝐮</m:t>
                          </m:r>
                          <m:d>
                            <m:dPr>
                              <m:ctrlPr>
                                <a:rPr kumimoji="1" lang="en-US" altLang="ja-JP" sz="2000" i="1">
                                  <a:latin typeface="Cambria Math" panose="02040503050406030204" pitchFamily="18" charset="0"/>
                                </a:rPr>
                              </m:ctrlPr>
                            </m:dPr>
                            <m:e>
                              <m:sSub>
                                <m:sSubPr>
                                  <m:ctrlPr>
                                    <a:rPr kumimoji="1" lang="en-US" altLang="ja-JP" sz="2000" i="1">
                                      <a:latin typeface="Cambria Math" panose="02040503050406030204" pitchFamily="18" charset="0"/>
                                    </a:rPr>
                                  </m:ctrlPr>
                                </m:sSubPr>
                                <m:e>
                                  <m:r>
                                    <a:rPr kumimoji="1" lang="en-US" altLang="ja-JP" sz="2000" b="1">
                                      <a:latin typeface="Cambria Math" panose="02040503050406030204" pitchFamily="18" charset="0"/>
                                    </a:rPr>
                                    <m:t>𝐩</m:t>
                                  </m:r>
                                </m:e>
                                <m:sub>
                                  <m:r>
                                    <a:rPr kumimoji="1" lang="en-US" altLang="ja-JP" sz="2000" i="1">
                                      <a:latin typeface="Cambria Math" panose="02040503050406030204" pitchFamily="18" charset="0"/>
                                    </a:rPr>
                                    <m:t>𝑘</m:t>
                                  </m:r>
                                </m:sub>
                              </m:sSub>
                            </m:e>
                          </m:d>
                        </m:e>
                      </m:d>
                    </m:oMath>
                  </m:oMathPara>
                </a14:m>
                <a:endParaRPr kumimoji="1" lang="ja-JP" altLang="en-US" sz="20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905228" y="3096795"/>
                <a:ext cx="6083863" cy="347403"/>
              </a:xfrm>
              <a:prstGeom prst="rect">
                <a:avLst/>
              </a:prstGeom>
              <a:blipFill>
                <a:blip r:embed="rId4"/>
                <a:stretch>
                  <a:fillRect b="-1929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3000513" y="3596818"/>
                <a:ext cx="229870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𝛾</m:t>
                      </m:r>
                      <m:r>
                        <a:rPr kumimoji="1" lang="ja-JP" altLang="en-US" b="0" i="1" smtClean="0">
                          <a:latin typeface="Cambria Math" panose="02040503050406030204" pitchFamily="18" charset="0"/>
                        </a:rPr>
                        <m:t>で</m:t>
                      </m:r>
                      <m:r>
                        <a:rPr kumimoji="1" lang="ja-JP" altLang="en-US" i="1">
                          <a:latin typeface="Cambria Math" panose="02040503050406030204" pitchFamily="18" charset="0"/>
                        </a:rPr>
                        <m:t>調整する</m:t>
                      </m:r>
                      <m:r>
                        <a:rPr kumimoji="1" lang="en-US" altLang="ja-JP" b="0" i="1" smtClean="0">
                          <a:latin typeface="Cambria Math" panose="02040503050406030204" pitchFamily="18" charset="0"/>
                        </a:rPr>
                        <m:t>(</m:t>
                      </m:r>
                      <m:r>
                        <a:rPr kumimoji="1" lang="ja-JP" altLang="en-US" i="1">
                          <a:latin typeface="Cambria Math" panose="02040503050406030204" pitchFamily="18" charset="0"/>
                        </a:rPr>
                        <m:t>大体</m:t>
                      </m:r>
                      <m:r>
                        <a:rPr kumimoji="1" lang="en-US" altLang="ja-JP" b="0" i="1" smtClean="0">
                          <a:latin typeface="Cambria Math" panose="02040503050406030204" pitchFamily="18" charset="0"/>
                        </a:rPr>
                        <m:t>0.8)</m:t>
                      </m:r>
                    </m:oMath>
                  </m:oMathPara>
                </a14:m>
                <a:endParaRPr kumimoji="1" lang="ja-JP" altLang="en-US"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3000513" y="3596818"/>
                <a:ext cx="2298706" cy="276999"/>
              </a:xfrm>
              <a:prstGeom prst="rect">
                <a:avLst/>
              </a:prstGeom>
              <a:blipFill>
                <a:blip r:embed="rId5"/>
                <a:stretch>
                  <a:fillRect l="-1592" t="-6667" r="-3183" b="-4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9587377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サンプル点の座標空間の</a:t>
            </a:r>
            <a:r>
              <a:rPr lang="ja-JP" altLang="en-US" dirty="0"/>
              <a:t>基底ベクトル</a:t>
            </a:r>
            <a:endParaRPr kumimoji="1" lang="ja-JP" altLang="en-US" dirty="0"/>
          </a:p>
        </p:txBody>
      </p:sp>
      <p:sp>
        <p:nvSpPr>
          <p:cNvPr id="3" name="コンテンツ プレースホルダ 2"/>
          <p:cNvSpPr>
            <a:spLocks noGrp="1"/>
          </p:cNvSpPr>
          <p:nvPr>
            <p:ph idx="1"/>
          </p:nvPr>
        </p:nvSpPr>
        <p:spPr/>
        <p:txBody>
          <a:bodyPr/>
          <a:lstStyle/>
          <a:p>
            <a:r>
              <a:rPr lang="ja-JP" altLang="en-US" dirty="0"/>
              <a:t>ブラシの毛のネジレが小さくなるように</a:t>
            </a:r>
          </a:p>
          <a:p>
            <a:r>
              <a:rPr lang="en-US" altLang="ja-JP" dirty="0"/>
              <a:t>Discrete elastic rods[</a:t>
            </a:r>
            <a:r>
              <a:rPr lang="en-US" altLang="ja-JP" dirty="0" err="1"/>
              <a:t>Bergou</a:t>
            </a:r>
            <a:r>
              <a:rPr lang="en-US" altLang="ja-JP" dirty="0"/>
              <a:t> et al, 2008]</a:t>
            </a:r>
          </a:p>
          <a:p>
            <a:endParaRPr lang="en-US" altLang="ja-JP" dirty="0"/>
          </a:p>
          <a:p>
            <a:endParaRPr lang="en-US" altLang="ja-JP" dirty="0"/>
          </a:p>
          <a:p>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114</a:t>
            </a:fld>
            <a:endParaRPr lang="en-US" i="1" dirty="0"/>
          </a:p>
        </p:txBody>
      </p:sp>
      <p:pic>
        <p:nvPicPr>
          <p:cNvPr id="7" name="Picture 2"/>
          <p:cNvPicPr>
            <a:picLocks noChangeAspect="1" noChangeArrowheads="1"/>
          </p:cNvPicPr>
          <p:nvPr/>
        </p:nvPicPr>
        <p:blipFill>
          <a:blip r:embed="rId3" cstate="print"/>
          <a:srcRect/>
          <a:stretch>
            <a:fillRect/>
          </a:stretch>
        </p:blipFill>
        <p:spPr bwMode="auto">
          <a:xfrm>
            <a:off x="907710" y="2633533"/>
            <a:ext cx="5205256" cy="948480"/>
          </a:xfrm>
          <a:prstGeom prst="rect">
            <a:avLst/>
          </a:prstGeom>
          <a:noFill/>
          <a:ln w="9525">
            <a:noFill/>
            <a:miter lim="800000"/>
            <a:headEnd/>
            <a:tailEnd/>
          </a:ln>
        </p:spPr>
      </p:pic>
      <p:grpSp>
        <p:nvGrpSpPr>
          <p:cNvPr id="15" name="グループ化 14"/>
          <p:cNvGrpSpPr/>
          <p:nvPr/>
        </p:nvGrpSpPr>
        <p:grpSpPr>
          <a:xfrm>
            <a:off x="6734075" y="2302785"/>
            <a:ext cx="1348041" cy="1516224"/>
            <a:chOff x="5539456" y="1924414"/>
            <a:chExt cx="1524000" cy="1714136"/>
          </a:xfrm>
        </p:grpSpPr>
        <p:cxnSp>
          <p:nvCxnSpPr>
            <p:cNvPr id="16" name="直線矢印コネクタ 15"/>
            <p:cNvCxnSpPr/>
            <p:nvPr/>
          </p:nvCxnSpPr>
          <p:spPr>
            <a:xfrm flipV="1">
              <a:off x="6097939" y="1924414"/>
              <a:ext cx="0" cy="116484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a:off x="6097939" y="3089256"/>
              <a:ext cx="965517" cy="1589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8" name="直線矢印コネクタ 17"/>
            <p:cNvCxnSpPr/>
            <p:nvPr/>
          </p:nvCxnSpPr>
          <p:spPr>
            <a:xfrm flipH="1">
              <a:off x="5539456" y="3089255"/>
              <a:ext cx="558485" cy="54929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sp>
        <p:nvSpPr>
          <p:cNvPr id="19" name="テキスト ボックス 18"/>
          <p:cNvSpPr txBox="1"/>
          <p:nvPr/>
        </p:nvSpPr>
        <p:spPr>
          <a:xfrm>
            <a:off x="6987241" y="1333848"/>
            <a:ext cx="1322798" cy="584775"/>
          </a:xfrm>
          <a:prstGeom prst="rect">
            <a:avLst/>
          </a:prstGeom>
          <a:noFill/>
        </p:spPr>
        <p:txBody>
          <a:bodyPr wrap="none" rtlCol="0">
            <a:spAutoFit/>
          </a:bodyPr>
          <a:lstStyle/>
          <a:p>
            <a:endParaRPr kumimoji="1" lang="en-US" altLang="ja-JP" sz="1600" dirty="0"/>
          </a:p>
          <a:p>
            <a:r>
              <a:rPr kumimoji="1" lang="en-US" altLang="ja-JP" sz="1600" dirty="0"/>
              <a:t>: </a:t>
            </a:r>
            <a:r>
              <a:rPr kumimoji="1" lang="ja-JP" altLang="en-US" sz="1600" dirty="0"/>
              <a:t>サンプル点</a:t>
            </a:r>
          </a:p>
        </p:txBody>
      </p:sp>
      <p:sp>
        <p:nvSpPr>
          <p:cNvPr id="22" name="テキスト ボックス 21"/>
          <p:cNvSpPr txBox="1"/>
          <p:nvPr/>
        </p:nvSpPr>
        <p:spPr>
          <a:xfrm>
            <a:off x="7934479" y="3333135"/>
            <a:ext cx="295274" cy="369332"/>
          </a:xfrm>
          <a:prstGeom prst="rect">
            <a:avLst/>
          </a:prstGeom>
          <a:noFill/>
        </p:spPr>
        <p:txBody>
          <a:bodyPr wrap="none" rtlCol="0">
            <a:spAutoFit/>
          </a:bodyPr>
          <a:lstStyle/>
          <a:p>
            <a:r>
              <a:rPr kumimoji="1" lang="en-US" altLang="ja-JP" dirty="0"/>
              <a:t>x</a:t>
            </a:r>
            <a:endParaRPr kumimoji="1" lang="ja-JP" altLang="en-US" dirty="0"/>
          </a:p>
        </p:txBody>
      </p:sp>
      <p:sp>
        <p:nvSpPr>
          <p:cNvPr id="23" name="テキスト ボックス 22"/>
          <p:cNvSpPr txBox="1"/>
          <p:nvPr/>
        </p:nvSpPr>
        <p:spPr>
          <a:xfrm>
            <a:off x="7228078" y="2302785"/>
            <a:ext cx="308098" cy="369332"/>
          </a:xfrm>
          <a:prstGeom prst="rect">
            <a:avLst/>
          </a:prstGeom>
          <a:noFill/>
        </p:spPr>
        <p:txBody>
          <a:bodyPr wrap="none" rtlCol="0">
            <a:spAutoFit/>
          </a:bodyPr>
          <a:lstStyle/>
          <a:p>
            <a:r>
              <a:rPr kumimoji="1" lang="en-US" altLang="ja-JP" dirty="0"/>
              <a:t>y</a:t>
            </a:r>
            <a:endParaRPr kumimoji="1" lang="ja-JP" altLang="en-US" dirty="0"/>
          </a:p>
        </p:txBody>
      </p:sp>
      <p:sp>
        <p:nvSpPr>
          <p:cNvPr id="24" name="テキスト ボックス 23"/>
          <p:cNvSpPr txBox="1"/>
          <p:nvPr/>
        </p:nvSpPr>
        <p:spPr>
          <a:xfrm>
            <a:off x="6863341" y="3517801"/>
            <a:ext cx="282450" cy="369332"/>
          </a:xfrm>
          <a:prstGeom prst="rect">
            <a:avLst/>
          </a:prstGeom>
          <a:noFill/>
        </p:spPr>
        <p:txBody>
          <a:bodyPr wrap="none" rtlCol="0">
            <a:spAutoFit/>
          </a:bodyPr>
          <a:lstStyle/>
          <a:p>
            <a:r>
              <a:rPr kumimoji="1" lang="en-US" altLang="ja-JP" dirty="0"/>
              <a:t>z</a:t>
            </a:r>
            <a:endParaRPr kumimoji="1" lang="ja-JP" altLang="en-US" dirty="0"/>
          </a:p>
        </p:txBody>
      </p:sp>
      <p:sp>
        <p:nvSpPr>
          <p:cNvPr id="25" name="円/楕円 131"/>
          <p:cNvSpPr/>
          <p:nvPr/>
        </p:nvSpPr>
        <p:spPr>
          <a:xfrm>
            <a:off x="6863341" y="1634193"/>
            <a:ext cx="184124" cy="184124"/>
          </a:xfrm>
          <a:prstGeom prst="ellipse">
            <a:avLst/>
          </a:prstGeom>
          <a:solidFill>
            <a:schemeClr val="bg1">
              <a:lumMod val="75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6" name="円/楕円 131"/>
          <p:cNvSpPr/>
          <p:nvPr/>
        </p:nvSpPr>
        <p:spPr>
          <a:xfrm>
            <a:off x="7145791" y="3241072"/>
            <a:ext cx="184124" cy="184124"/>
          </a:xfrm>
          <a:prstGeom prst="ellipse">
            <a:avLst/>
          </a:prstGeom>
          <a:solidFill>
            <a:schemeClr val="bg1">
              <a:lumMod val="75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solidFill>
                  <a:schemeClr val="tx1"/>
                </a:solidFill>
              </a:rPr>
              <a:t>最新研究の紹介</a:t>
            </a:r>
            <a:endParaRPr kumimoji="1" lang="en-US" altLang="ja-JP" dirty="0">
              <a:solidFill>
                <a:schemeClr val="tx1"/>
              </a:solidFill>
            </a:endParaRPr>
          </a:p>
          <a:p>
            <a:pPr marL="757238" lvl="1" indent="-457200"/>
            <a:r>
              <a:rPr lang="ja-JP" altLang="en-US" sz="1600" dirty="0">
                <a:solidFill>
                  <a:schemeClr val="tx1"/>
                </a:solidFill>
              </a:rPr>
              <a:t>全体の流れ</a:t>
            </a:r>
            <a:endParaRPr lang="en-US" altLang="ja-JP" sz="1600" dirty="0">
              <a:solidFill>
                <a:schemeClr val="tx1"/>
              </a:solidFill>
            </a:endParaRPr>
          </a:p>
          <a:p>
            <a:pPr marL="757238" lvl="1" indent="-457200"/>
            <a:r>
              <a:rPr kumimoji="1" lang="ja-JP" altLang="en-US" sz="1600" dirty="0">
                <a:solidFill>
                  <a:schemeClr val="tx1"/>
                </a:solidFill>
              </a:rPr>
              <a:t>ブラシのシミュレーション</a:t>
            </a:r>
            <a:endParaRPr kumimoji="1" lang="en-US" altLang="ja-JP" sz="1600" dirty="0">
              <a:solidFill>
                <a:schemeClr val="tx1"/>
              </a:solidFill>
            </a:endParaRPr>
          </a:p>
          <a:p>
            <a:pPr marL="757238" lvl="1" indent="-457200"/>
            <a:r>
              <a:rPr lang="ja-JP" altLang="en-US" sz="1600" dirty="0">
                <a:solidFill>
                  <a:schemeClr val="tx1"/>
                </a:solidFill>
              </a:rPr>
              <a:t>流体のシミュレーション</a:t>
            </a:r>
            <a:r>
              <a:rPr lang="en-US" altLang="ja-JP" sz="1600" dirty="0">
                <a:solidFill>
                  <a:schemeClr val="tx1"/>
                </a:solidFill>
              </a:rPr>
              <a:t>(</a:t>
            </a:r>
            <a:r>
              <a:rPr lang="ja-JP" altLang="en-US" sz="1600" dirty="0">
                <a:solidFill>
                  <a:schemeClr val="tx1"/>
                </a:solidFill>
              </a:rPr>
              <a:t>グリッド</a:t>
            </a:r>
            <a:r>
              <a:rPr lang="en-US" altLang="ja-JP" sz="1600" dirty="0">
                <a:solidFill>
                  <a:schemeClr val="tx1"/>
                </a:solidFill>
              </a:rPr>
              <a:t>, </a:t>
            </a:r>
            <a:r>
              <a:rPr lang="ja-JP" altLang="en-US" sz="1600" dirty="0">
                <a:solidFill>
                  <a:schemeClr val="tx1"/>
                </a:solidFill>
              </a:rPr>
              <a:t>パーティクル</a:t>
            </a:r>
            <a:r>
              <a:rPr lang="en-US" altLang="ja-JP" sz="1600" dirty="0">
                <a:solidFill>
                  <a:schemeClr val="tx1"/>
                </a:solidFill>
              </a:rPr>
              <a:t>)</a:t>
            </a:r>
          </a:p>
          <a:p>
            <a:pPr marL="757238" lvl="1" indent="-457200"/>
            <a:r>
              <a:rPr kumimoji="1" lang="ja-JP" altLang="en-US" sz="1600" dirty="0">
                <a:solidFill>
                  <a:srgbClr val="FF0000"/>
                </a:solidFill>
              </a:rPr>
              <a:t>ブラシ ⇔ パーティクル ⇔ グリッド の流体のやり取り</a:t>
            </a:r>
            <a:endParaRPr kumimoji="1" lang="en-US" altLang="ja-JP" sz="1600" dirty="0">
              <a:solidFill>
                <a:srgbClr val="FF0000"/>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115</a:t>
            </a:fld>
            <a:endParaRPr lang="en-US" i="1"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ブラシのサンプル点の容量</a:t>
            </a:r>
            <a:r>
              <a:rPr kumimoji="1" lang="en-US" altLang="ja-JP" dirty="0"/>
              <a:t>(</a:t>
            </a:r>
            <a:r>
              <a:rPr kumimoji="1" lang="ja-JP" altLang="en-US" dirty="0"/>
              <a:t>その</a:t>
            </a:r>
            <a:r>
              <a:rPr kumimoji="1" lang="en-US" altLang="ja-JP" dirty="0"/>
              <a:t>1)</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a:t>ブラシシミュレーションで計算した密度フィールドを利用</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116</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637812" y="3758651"/>
                <a:ext cx="5372496" cy="48981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i="1" smtClean="0">
                              <a:latin typeface="Cambria Math" panose="02040503050406030204" pitchFamily="18" charset="0"/>
                            </a:rPr>
                          </m:ctrlPr>
                        </m:sSubSupPr>
                        <m:e>
                          <m:r>
                            <a:rPr kumimoji="1" lang="ja-JP" altLang="en-US" i="1">
                              <a:latin typeface="Cambria Math" panose="02040503050406030204" pitchFamily="18" charset="0"/>
                            </a:rPr>
                            <m:t>容量その１</m:t>
                          </m:r>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𝑀</m:t>
                          </m:r>
                        </m:e>
                        <m:sub>
                          <m:r>
                            <a:rPr kumimoji="1" lang="en-US" altLang="ja-JP" b="0" i="1" smtClean="0">
                              <a:latin typeface="Cambria Math" panose="02040503050406030204" pitchFamily="18" charset="0"/>
                            </a:rPr>
                            <m:t>𝑗</m:t>
                          </m:r>
                        </m:sub>
                        <m:sup>
                          <m:r>
                            <a:rPr kumimoji="1" lang="en-US" altLang="ja-JP" b="0" i="1" smtClean="0">
                              <a:latin typeface="Cambria Math" panose="02040503050406030204" pitchFamily="18" charset="0"/>
                            </a:rPr>
                            <m:t>′</m:t>
                          </m:r>
                        </m:sup>
                      </m:sSubSup>
                      <m:r>
                        <a:rPr kumimoji="1" lang="en-US" altLang="ja-JP" i="1" smtClean="0">
                          <a:latin typeface="Cambria Math" panose="02040503050406030204" pitchFamily="18" charset="0"/>
                        </a:rPr>
                        <m:t>=</m:t>
                      </m:r>
                      <m:r>
                        <m:rPr>
                          <m:sty m:val="p"/>
                        </m:rPr>
                        <a:rPr kumimoji="1" lang="en-US" altLang="ja-JP" b="0" i="0" smtClean="0">
                          <a:latin typeface="Cambria Math" panose="02040503050406030204" pitchFamily="18" charset="0"/>
                        </a:rPr>
                        <m:t>max</m:t>
                      </m:r>
                      <m:d>
                        <m:dPr>
                          <m:ctrlPr>
                            <a:rPr kumimoji="1" lang="en-US" altLang="ja-JP" b="0" i="1" smtClean="0">
                              <a:latin typeface="Cambria Math" panose="02040503050406030204" pitchFamily="18" charset="0"/>
                            </a:rPr>
                          </m:ctrlPr>
                        </m:dPr>
                        <m:e>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1−</m:t>
                              </m:r>
                              <m:r>
                                <a:rPr kumimoji="1" lang="ja-JP" altLang="en-US" b="0" i="1" smtClean="0">
                                  <a:latin typeface="Cambria Math" panose="02040503050406030204" pitchFamily="18" charset="0"/>
                                </a:rPr>
                                <m:t>𝜇</m:t>
                              </m:r>
                              <m:r>
                                <a:rPr kumimoji="1" lang="ja-JP" altLang="en-US" b="0" i="1" smtClean="0">
                                  <a:latin typeface="Cambria Math" panose="02040503050406030204" pitchFamily="18" charset="0"/>
                                </a:rPr>
                                <m:t>⋅</m:t>
                              </m:r>
                              <m:r>
                                <a:rPr kumimoji="1" lang="ja-JP" altLang="en-US" b="0" i="1" smtClean="0">
                                  <a:latin typeface="Cambria Math" panose="02040503050406030204" pitchFamily="18" charset="0"/>
                                </a:rPr>
                                <m:t>𝜓</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1" i="0" smtClean="0">
                                          <a:latin typeface="Cambria Math" panose="02040503050406030204" pitchFamily="18" charset="0"/>
                                        </a:rPr>
                                        <m:t>𝐱</m:t>
                                      </m:r>
                                    </m:e>
                                    <m:sub>
                                      <m:r>
                                        <a:rPr kumimoji="1" lang="en-US" altLang="ja-JP" b="0" i="1" smtClean="0">
                                          <a:latin typeface="Cambria Math" panose="02040503050406030204" pitchFamily="18" charset="0"/>
                                        </a:rPr>
                                        <m:t>𝑗</m:t>
                                      </m:r>
                                    </m:sub>
                                  </m:sSub>
                                </m:e>
                              </m:d>
                            </m:e>
                          </m:d>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𝑀</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𝑀</m:t>
                              </m:r>
                            </m:e>
                            <m:sub>
                              <m:r>
                                <m:rPr>
                                  <m:sty m:val="p"/>
                                </m:rPr>
                                <a:rPr kumimoji="1" lang="en-US" altLang="ja-JP" b="0" i="0" smtClean="0">
                                  <a:latin typeface="Cambria Math" panose="02040503050406030204" pitchFamily="18" charset="0"/>
                                </a:rPr>
                                <m:t>min</m:t>
                              </m:r>
                            </m:sub>
                          </m:sSub>
                        </m:e>
                      </m:d>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637812" y="3758651"/>
                <a:ext cx="5372496" cy="489814"/>
              </a:xfrm>
              <a:prstGeom prst="rect">
                <a:avLst/>
              </a:prstGeom>
              <a:blipFill>
                <a:blip r:embed="rId3"/>
                <a:stretch>
                  <a:fillRect/>
                </a:stretch>
              </a:blipFill>
            </p:spPr>
            <p:txBody>
              <a:bodyPr/>
              <a:lstStyle/>
              <a:p>
                <a:r>
                  <a:rPr lang="ja-JP" altLang="en-US">
                    <a:noFill/>
                  </a:rPr>
                  <a:t> </a:t>
                </a:r>
              </a:p>
            </p:txBody>
          </p:sp>
        </mc:Fallback>
      </mc:AlternateContent>
      <p:grpSp>
        <p:nvGrpSpPr>
          <p:cNvPr id="6" name="グループ化 34"/>
          <p:cNvGrpSpPr/>
          <p:nvPr/>
        </p:nvGrpSpPr>
        <p:grpSpPr>
          <a:xfrm>
            <a:off x="6177361" y="2179646"/>
            <a:ext cx="1969279" cy="2158993"/>
            <a:chOff x="5296491" y="959212"/>
            <a:chExt cx="1629789" cy="1786798"/>
          </a:xfrm>
        </p:grpSpPr>
        <p:sp>
          <p:nvSpPr>
            <p:cNvPr id="10" name="フリーフォーム 9"/>
            <p:cNvSpPr/>
            <p:nvPr/>
          </p:nvSpPr>
          <p:spPr>
            <a:xfrm>
              <a:off x="5440470" y="959212"/>
              <a:ext cx="1239456" cy="713079"/>
            </a:xfrm>
            <a:custGeom>
              <a:avLst/>
              <a:gdLst>
                <a:gd name="connsiteX0" fmla="*/ 0 w 2631112"/>
                <a:gd name="connsiteY0" fmla="*/ 0 h 1144475"/>
                <a:gd name="connsiteX1" fmla="*/ 542741 w 2631112"/>
                <a:gd name="connsiteY1" fmla="*/ 525043 h 1144475"/>
                <a:gd name="connsiteX2" fmla="*/ 1404046 w 2631112"/>
                <a:gd name="connsiteY2" fmla="*/ 979293 h 1144475"/>
                <a:gd name="connsiteX3" fmla="*/ 2631112 w 2631112"/>
                <a:gd name="connsiteY3" fmla="*/ 1144475 h 1144475"/>
              </a:gdLst>
              <a:ahLst/>
              <a:cxnLst>
                <a:cxn ang="0">
                  <a:pos x="connsiteX0" y="connsiteY0"/>
                </a:cxn>
                <a:cxn ang="0">
                  <a:pos x="connsiteX1" y="connsiteY1"/>
                </a:cxn>
                <a:cxn ang="0">
                  <a:pos x="connsiteX2" y="connsiteY2"/>
                </a:cxn>
                <a:cxn ang="0">
                  <a:pos x="connsiteX3" y="connsiteY3"/>
                </a:cxn>
              </a:cxnLst>
              <a:rect l="l" t="t" r="r" b="b"/>
              <a:pathLst>
                <a:path w="2631112" h="1144475">
                  <a:moveTo>
                    <a:pt x="0" y="0"/>
                  </a:moveTo>
                  <a:cubicBezTo>
                    <a:pt x="154366" y="180914"/>
                    <a:pt x="308733" y="361828"/>
                    <a:pt x="542741" y="525043"/>
                  </a:cubicBezTo>
                  <a:cubicBezTo>
                    <a:pt x="776749" y="688259"/>
                    <a:pt x="1055984" y="876054"/>
                    <a:pt x="1404046" y="979293"/>
                  </a:cubicBezTo>
                  <a:cubicBezTo>
                    <a:pt x="1752108" y="1082532"/>
                    <a:pt x="2191610" y="1113503"/>
                    <a:pt x="2631112" y="114447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4" name="フリーフォーム 13"/>
            <p:cNvSpPr/>
            <p:nvPr/>
          </p:nvSpPr>
          <p:spPr>
            <a:xfrm>
              <a:off x="5316583" y="1020481"/>
              <a:ext cx="1375181" cy="1071295"/>
            </a:xfrm>
            <a:custGeom>
              <a:avLst/>
              <a:gdLst>
                <a:gd name="connsiteX0" fmla="*/ 0 w 2754999"/>
                <a:gd name="connsiteY0" fmla="*/ 0 h 1787505"/>
                <a:gd name="connsiteX1" fmla="*/ 814111 w 2754999"/>
                <a:gd name="connsiteY1" fmla="*/ 766916 h 1787505"/>
                <a:gd name="connsiteX2" fmla="*/ 1699014 w 2754999"/>
                <a:gd name="connsiteY2" fmla="*/ 1362751 h 1787505"/>
                <a:gd name="connsiteX3" fmla="*/ 2754999 w 2754999"/>
                <a:gd name="connsiteY3" fmla="*/ 1787505 h 1787505"/>
              </a:gdLst>
              <a:ahLst/>
              <a:cxnLst>
                <a:cxn ang="0">
                  <a:pos x="connsiteX0" y="connsiteY0"/>
                </a:cxn>
                <a:cxn ang="0">
                  <a:pos x="connsiteX1" y="connsiteY1"/>
                </a:cxn>
                <a:cxn ang="0">
                  <a:pos x="connsiteX2" y="connsiteY2"/>
                </a:cxn>
                <a:cxn ang="0">
                  <a:pos x="connsiteX3" y="connsiteY3"/>
                </a:cxn>
              </a:cxnLst>
              <a:rect l="l" t="t" r="r" b="b"/>
              <a:pathLst>
                <a:path w="2754999" h="1787505">
                  <a:moveTo>
                    <a:pt x="0" y="0"/>
                  </a:moveTo>
                  <a:cubicBezTo>
                    <a:pt x="265471" y="269895"/>
                    <a:pt x="530942" y="539791"/>
                    <a:pt x="814111" y="766916"/>
                  </a:cubicBezTo>
                  <a:cubicBezTo>
                    <a:pt x="1097280" y="994041"/>
                    <a:pt x="1375533" y="1192653"/>
                    <a:pt x="1699014" y="1362751"/>
                  </a:cubicBezTo>
                  <a:cubicBezTo>
                    <a:pt x="2022495" y="1532849"/>
                    <a:pt x="2388747" y="1660177"/>
                    <a:pt x="2754999" y="1787505"/>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フリーフォーム 14"/>
            <p:cNvSpPr/>
            <p:nvPr/>
          </p:nvSpPr>
          <p:spPr>
            <a:xfrm>
              <a:off x="5296491" y="1132136"/>
              <a:ext cx="1246208" cy="1351349"/>
            </a:xfrm>
            <a:custGeom>
              <a:avLst/>
              <a:gdLst>
                <a:gd name="connsiteX0" fmla="*/ 0 w 2684206"/>
                <a:gd name="connsiteY0" fmla="*/ 0 h 1976284"/>
                <a:gd name="connsiteX1" fmla="*/ 1020588 w 2684206"/>
                <a:gd name="connsiteY1" fmla="*/ 1050085 h 1976284"/>
                <a:gd name="connsiteX2" fmla="*/ 2684206 w 2684206"/>
                <a:gd name="connsiteY2" fmla="*/ 1976284 h 1976284"/>
              </a:gdLst>
              <a:ahLst/>
              <a:cxnLst>
                <a:cxn ang="0">
                  <a:pos x="connsiteX0" y="connsiteY0"/>
                </a:cxn>
                <a:cxn ang="0">
                  <a:pos x="connsiteX1" y="connsiteY1"/>
                </a:cxn>
                <a:cxn ang="0">
                  <a:pos x="connsiteX2" y="connsiteY2"/>
                </a:cxn>
              </a:cxnLst>
              <a:rect l="l" t="t" r="r" b="b"/>
              <a:pathLst>
                <a:path w="2684206" h="1976284">
                  <a:moveTo>
                    <a:pt x="0" y="0"/>
                  </a:moveTo>
                  <a:cubicBezTo>
                    <a:pt x="286610" y="360352"/>
                    <a:pt x="573220" y="720704"/>
                    <a:pt x="1020588" y="1050085"/>
                  </a:cubicBezTo>
                  <a:cubicBezTo>
                    <a:pt x="1467956" y="1379466"/>
                    <a:pt x="2076081" y="1677875"/>
                    <a:pt x="2684206" y="1976284"/>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16" name="円/楕円 25"/>
            <p:cNvSpPr/>
            <p:nvPr/>
          </p:nvSpPr>
          <p:spPr>
            <a:xfrm>
              <a:off x="5392324" y="127699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円/楕円 25"/>
            <p:cNvSpPr/>
            <p:nvPr/>
          </p:nvSpPr>
          <p:spPr>
            <a:xfrm>
              <a:off x="5468524" y="117842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円/楕円 25"/>
            <p:cNvSpPr/>
            <p:nvPr/>
          </p:nvSpPr>
          <p:spPr>
            <a:xfrm>
              <a:off x="5544724" y="108449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円/楕円 25"/>
            <p:cNvSpPr/>
            <p:nvPr/>
          </p:nvSpPr>
          <p:spPr>
            <a:xfrm>
              <a:off x="6033955" y="153230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25"/>
            <p:cNvSpPr/>
            <p:nvPr/>
          </p:nvSpPr>
          <p:spPr>
            <a:xfrm>
              <a:off x="5959895" y="167229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5"/>
            <p:cNvSpPr/>
            <p:nvPr/>
          </p:nvSpPr>
          <p:spPr>
            <a:xfrm>
              <a:off x="5814911" y="186539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5"/>
            <p:cNvSpPr/>
            <p:nvPr/>
          </p:nvSpPr>
          <p:spPr>
            <a:xfrm>
              <a:off x="6590845" y="161670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5"/>
            <p:cNvSpPr/>
            <p:nvPr/>
          </p:nvSpPr>
          <p:spPr>
            <a:xfrm>
              <a:off x="6581658" y="202240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5"/>
            <p:cNvSpPr/>
            <p:nvPr/>
          </p:nvSpPr>
          <p:spPr>
            <a:xfrm>
              <a:off x="6466499" y="241266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楕円 24"/>
            <p:cNvSpPr/>
            <p:nvPr/>
          </p:nvSpPr>
          <p:spPr>
            <a:xfrm>
              <a:off x="6236178" y="2209169"/>
              <a:ext cx="536841" cy="536841"/>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楕円 25"/>
            <p:cNvSpPr/>
            <p:nvPr/>
          </p:nvSpPr>
          <p:spPr>
            <a:xfrm>
              <a:off x="6351337" y="1825377"/>
              <a:ext cx="536841" cy="536841"/>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楕円 26"/>
            <p:cNvSpPr/>
            <p:nvPr/>
          </p:nvSpPr>
          <p:spPr>
            <a:xfrm>
              <a:off x="6389439" y="1404758"/>
              <a:ext cx="536841" cy="536841"/>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楕円 27"/>
            <p:cNvSpPr/>
            <p:nvPr/>
          </p:nvSpPr>
          <p:spPr>
            <a:xfrm>
              <a:off x="5468524" y="985316"/>
              <a:ext cx="254218" cy="2542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楕円 29"/>
            <p:cNvSpPr/>
            <p:nvPr/>
          </p:nvSpPr>
          <p:spPr>
            <a:xfrm>
              <a:off x="5392324" y="1090977"/>
              <a:ext cx="254218" cy="2542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 name="楕円 30"/>
            <p:cNvSpPr/>
            <p:nvPr/>
          </p:nvSpPr>
          <p:spPr>
            <a:xfrm>
              <a:off x="5304166" y="1192583"/>
              <a:ext cx="254218" cy="2542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楕円 31"/>
            <p:cNvSpPr/>
            <p:nvPr/>
          </p:nvSpPr>
          <p:spPr>
            <a:xfrm>
              <a:off x="5958549" y="1450277"/>
              <a:ext cx="254218" cy="2542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3" name="楕円 32"/>
            <p:cNvSpPr/>
            <p:nvPr/>
          </p:nvSpPr>
          <p:spPr>
            <a:xfrm>
              <a:off x="5867006" y="1593054"/>
              <a:ext cx="254218" cy="2542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4" name="楕円 33"/>
            <p:cNvSpPr/>
            <p:nvPr/>
          </p:nvSpPr>
          <p:spPr>
            <a:xfrm>
              <a:off x="5667751" y="1733627"/>
              <a:ext cx="378418" cy="3784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29" name="テキスト ボックス 28"/>
              <p:cNvSpPr txBox="1"/>
              <p:nvPr/>
            </p:nvSpPr>
            <p:spPr>
              <a:xfrm>
                <a:off x="1072399" y="2833620"/>
                <a:ext cx="4426060" cy="276999"/>
              </a:xfrm>
              <a:prstGeom prst="rect">
                <a:avLst/>
              </a:prstGeom>
              <a:noFill/>
            </p:spPr>
            <p:txBody>
              <a:bodyPr wrap="square" lIns="0" tIns="0" rIns="0" bIns="0" rtlCol="0">
                <a:spAutoFit/>
              </a:bodyPr>
              <a:lstStyle/>
              <a:p>
                <a14:m>
                  <m:oMath xmlns:m="http://schemas.openxmlformats.org/officeDocument/2006/math">
                    <m:sSub>
                      <m:sSubPr>
                        <m:ctrlPr>
                          <a:rPr kumimoji="1" lang="en-US" altLang="ja-JP" i="1">
                            <a:latin typeface="Cambria Math" panose="02040503050406030204" pitchFamily="18" charset="0"/>
                          </a:rPr>
                        </m:ctrlPr>
                      </m:sSubPr>
                      <m:e>
                        <m:r>
                          <a:rPr kumimoji="1" lang="en-US" altLang="ja-JP" i="1">
                            <a:latin typeface="Cambria Math" panose="02040503050406030204" pitchFamily="18" charset="0"/>
                          </a:rPr>
                          <m:t>𝑀</m:t>
                        </m:r>
                      </m:e>
                      <m:sub>
                        <m:r>
                          <m:rPr>
                            <m:sty m:val="p"/>
                          </m:rPr>
                          <a:rPr kumimoji="1" lang="en-US" altLang="ja-JP">
                            <a:latin typeface="Cambria Math" panose="02040503050406030204" pitchFamily="18" charset="0"/>
                          </a:rPr>
                          <m:t>max</m:t>
                        </m:r>
                      </m:sub>
                    </m:sSub>
                  </m:oMath>
                </a14:m>
                <a:r>
                  <a:rPr kumimoji="1" lang="en-US" altLang="ja-JP" dirty="0"/>
                  <a:t>: </a:t>
                </a:r>
                <a:r>
                  <a:rPr kumimoji="1" lang="ja-JP" altLang="en-US" dirty="0"/>
                  <a:t>サンプル点の容量の最大値</a:t>
                </a: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1072399" y="2833620"/>
                <a:ext cx="4426060" cy="276999"/>
              </a:xfrm>
              <a:prstGeom prst="rect">
                <a:avLst/>
              </a:prstGeom>
              <a:blipFill>
                <a:blip r:embed="rId4"/>
                <a:stretch>
                  <a:fillRect l="-1928" t="-37778" b="-5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テキスト ボックス 35"/>
              <p:cNvSpPr txBox="1"/>
              <p:nvPr/>
            </p:nvSpPr>
            <p:spPr>
              <a:xfrm>
                <a:off x="1087688" y="3147098"/>
                <a:ext cx="3711023" cy="276999"/>
              </a:xfrm>
              <a:prstGeom prst="rect">
                <a:avLst/>
              </a:prstGeom>
              <a:noFill/>
            </p:spPr>
            <p:txBody>
              <a:bodyPr wrap="square" lIns="0" tIns="0" rIns="0" bIns="0" rtlCol="0">
                <a:spAutoFit/>
              </a:bodyPr>
              <a:lstStyle/>
              <a:p>
                <a14:m>
                  <m:oMath xmlns:m="http://schemas.openxmlformats.org/officeDocument/2006/math">
                    <m:sSub>
                      <m:sSubPr>
                        <m:ctrlPr>
                          <a:rPr kumimoji="1" lang="en-US" altLang="ja-JP" i="1">
                            <a:latin typeface="Cambria Math" panose="02040503050406030204" pitchFamily="18" charset="0"/>
                          </a:rPr>
                        </m:ctrlPr>
                      </m:sSubPr>
                      <m:e>
                        <m:r>
                          <a:rPr kumimoji="1" lang="en-US" altLang="ja-JP" i="1">
                            <a:latin typeface="Cambria Math" panose="02040503050406030204" pitchFamily="18" charset="0"/>
                          </a:rPr>
                          <m:t>𝑀</m:t>
                        </m:r>
                      </m:e>
                      <m:sub>
                        <m:r>
                          <m:rPr>
                            <m:sty m:val="p"/>
                          </m:rPr>
                          <a:rPr kumimoji="1" lang="en-US" altLang="ja-JP">
                            <a:latin typeface="Cambria Math" panose="02040503050406030204" pitchFamily="18" charset="0"/>
                          </a:rPr>
                          <m:t>min</m:t>
                        </m:r>
                      </m:sub>
                    </m:sSub>
                  </m:oMath>
                </a14:m>
                <a:r>
                  <a:rPr kumimoji="1" lang="en-US" altLang="ja-JP" dirty="0"/>
                  <a:t>: </a:t>
                </a:r>
                <a:r>
                  <a:rPr kumimoji="1" lang="ja-JP" altLang="en-US" dirty="0"/>
                  <a:t>サンプル点の容量の最小値</a:t>
                </a:r>
              </a:p>
            </p:txBody>
          </p:sp>
        </mc:Choice>
        <mc:Fallback xmlns="">
          <p:sp>
            <p:nvSpPr>
              <p:cNvPr id="36" name="テキスト ボックス 35"/>
              <p:cNvSpPr txBox="1">
                <a:spLocks noRot="1" noChangeAspect="1" noMove="1" noResize="1" noEditPoints="1" noAdjustHandles="1" noChangeArrowheads="1" noChangeShapeType="1" noTextEdit="1"/>
              </p:cNvSpPr>
              <p:nvPr/>
            </p:nvSpPr>
            <p:spPr>
              <a:xfrm>
                <a:off x="1087688" y="3147098"/>
                <a:ext cx="3711023" cy="276999"/>
              </a:xfrm>
              <a:prstGeom prst="rect">
                <a:avLst/>
              </a:prstGeom>
              <a:blipFill>
                <a:blip r:embed="rId5"/>
                <a:stretch>
                  <a:fillRect l="-2135" t="-36957" b="-543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p:cNvSpPr txBox="1"/>
              <p:nvPr/>
            </p:nvSpPr>
            <p:spPr>
              <a:xfrm>
                <a:off x="1040613" y="2515030"/>
                <a:ext cx="2663305" cy="31906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kumimoji="1" lang="ja-JP" altLang="en-US" i="1" smtClean="0">
                          <a:latin typeface="Cambria Math" panose="02040503050406030204" pitchFamily="18" charset="0"/>
                        </a:rPr>
                        <m:t>𝜓</m:t>
                      </m:r>
                      <m:d>
                        <m:dPr>
                          <m:ctrlPr>
                            <a:rPr kumimoji="1" lang="en-US" altLang="ja-JP" i="1">
                              <a:latin typeface="Cambria Math" panose="02040503050406030204" pitchFamily="18" charset="0"/>
                            </a:rPr>
                          </m:ctrlPr>
                        </m:dPr>
                        <m:e>
                          <m:sSub>
                            <m:sSubPr>
                              <m:ctrlPr>
                                <a:rPr kumimoji="1" lang="en-US" altLang="ja-JP" i="1">
                                  <a:latin typeface="Cambria Math" panose="02040503050406030204" pitchFamily="18" charset="0"/>
                                </a:rPr>
                              </m:ctrlPr>
                            </m:sSubPr>
                            <m:e>
                              <m:r>
                                <a:rPr kumimoji="1" lang="en-US" altLang="ja-JP" b="1">
                                  <a:latin typeface="Cambria Math" panose="02040503050406030204" pitchFamily="18" charset="0"/>
                                </a:rPr>
                                <m:t>𝐱</m:t>
                              </m:r>
                            </m:e>
                            <m:sub>
                              <m:r>
                                <a:rPr kumimoji="1" lang="en-US" altLang="ja-JP" i="1">
                                  <a:latin typeface="Cambria Math" panose="02040503050406030204" pitchFamily="18" charset="0"/>
                                </a:rPr>
                                <m:t>𝑗</m:t>
                              </m:r>
                            </m:sub>
                          </m:sSub>
                        </m:e>
                      </m:d>
                      <m:r>
                        <a:rPr kumimoji="1" lang="en-US" altLang="ja-JP" b="0" i="1" smtClean="0">
                          <a:latin typeface="Cambria Math" panose="02040503050406030204" pitchFamily="18" charset="0"/>
                        </a:rPr>
                        <m:t>: </m:t>
                      </m:r>
                      <m:r>
                        <a:rPr kumimoji="1" lang="ja-JP" altLang="en-US" i="1">
                          <a:latin typeface="Cambria Math" panose="02040503050406030204" pitchFamily="18" charset="0"/>
                        </a:rPr>
                        <m:t>サンプル点の密度</m:t>
                      </m:r>
                    </m:oMath>
                  </m:oMathPara>
                </a14:m>
                <a:endParaRPr kumimoji="1" lang="ja-JP" altLang="en-US" dirty="0"/>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1040613" y="2515030"/>
                <a:ext cx="2663305" cy="319062"/>
              </a:xfrm>
              <a:prstGeom prst="rect">
                <a:avLst/>
              </a:prstGeom>
              <a:blipFill>
                <a:blip r:embed="rId6"/>
                <a:stretch>
                  <a:fillRect l="-4119" t="-9615" b="-2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p:cNvSpPr txBox="1"/>
              <p:nvPr/>
            </p:nvSpPr>
            <p:spPr>
              <a:xfrm>
                <a:off x="1461305" y="2238031"/>
                <a:ext cx="3286072" cy="276999"/>
              </a:xfrm>
              <a:prstGeom prst="rect">
                <a:avLst/>
              </a:prstGeom>
              <a:noFill/>
            </p:spPr>
            <p:txBody>
              <a:bodyPr wrap="square" lIns="0" tIns="0" rIns="0" bIns="0" rtlCol="0">
                <a:spAutoFit/>
              </a:bodyPr>
              <a:lstStyle/>
              <a:p>
                <a14:m>
                  <m:oMath xmlns:m="http://schemas.openxmlformats.org/officeDocument/2006/math">
                    <m:r>
                      <a:rPr kumimoji="1" lang="ja-JP" altLang="en-US" i="1">
                        <a:latin typeface="Cambria Math" panose="02040503050406030204" pitchFamily="18" charset="0"/>
                      </a:rPr>
                      <m:t>𝜇</m:t>
                    </m:r>
                  </m:oMath>
                </a14:m>
                <a:r>
                  <a:rPr kumimoji="1" lang="en-US" altLang="ja-JP" dirty="0"/>
                  <a:t>:</a:t>
                </a:r>
                <a:r>
                  <a:rPr kumimoji="1" lang="ja-JP" altLang="en-US" dirty="0"/>
                  <a:t> コントロールパラメータ</a:t>
                </a:r>
                <a:r>
                  <a:rPr kumimoji="1" lang="en-US" altLang="ja-JP" dirty="0"/>
                  <a:t> </a:t>
                </a:r>
                <a:endParaRPr kumimoji="1" lang="ja-JP" altLang="en-US" dirty="0"/>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1461305" y="2238031"/>
                <a:ext cx="3286072" cy="276999"/>
              </a:xfrm>
              <a:prstGeom prst="rect">
                <a:avLst/>
              </a:prstGeom>
              <a:blipFill>
                <a:blip r:embed="rId7"/>
                <a:stretch>
                  <a:fillRect l="-2597" t="-36957" b="-54348"/>
                </a:stretch>
              </a:blipFill>
            </p:spPr>
            <p:txBody>
              <a:bodyPr/>
              <a:lstStyle/>
              <a:p>
                <a:r>
                  <a:rPr lang="ja-JP" altLang="en-US">
                    <a:noFill/>
                  </a:rPr>
                  <a:t> </a:t>
                </a:r>
              </a:p>
            </p:txBody>
          </p:sp>
        </mc:Fallback>
      </mc:AlternateContent>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ブラシのサンプル点の容量</a:t>
            </a:r>
            <a:r>
              <a:rPr lang="en-US" altLang="ja-JP" dirty="0"/>
              <a:t>(</a:t>
            </a:r>
            <a:r>
              <a:rPr lang="ja-JP" altLang="en-US" dirty="0"/>
              <a:t>その</a:t>
            </a:r>
            <a:r>
              <a:rPr lang="en-US" altLang="ja-JP" dirty="0"/>
              <a:t>2)</a:t>
            </a:r>
            <a:endParaRPr kumimoji="1" lang="ja-JP" altLang="en-US" dirty="0"/>
          </a:p>
        </p:txBody>
      </p:sp>
      <p:sp>
        <p:nvSpPr>
          <p:cNvPr id="3" name="コンテンツ プレースホルダ 2"/>
          <p:cNvSpPr>
            <a:spLocks noGrp="1"/>
          </p:cNvSpPr>
          <p:nvPr>
            <p:ph idx="1"/>
          </p:nvPr>
        </p:nvSpPr>
        <p:spPr/>
        <p:txBody>
          <a:bodyPr/>
          <a:lstStyle/>
          <a:p>
            <a:r>
              <a:rPr lang="ja-JP" altLang="en-US" dirty="0"/>
              <a:t>固体表面からの距離で、容量を変化</a:t>
            </a:r>
            <a:endParaRPr lang="en-US" altLang="ja-JP" dirty="0"/>
          </a:p>
          <a:p>
            <a:pPr lvl="1"/>
            <a:r>
              <a:rPr lang="ja-JP" altLang="en-US" dirty="0"/>
              <a:t>固体</a:t>
            </a:r>
            <a:r>
              <a:rPr kumimoji="1" lang="ja-JP" altLang="en-US" dirty="0"/>
              <a:t>表面に近いほど容量が減る</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117</a:t>
            </a:fld>
            <a:endParaRPr lang="en-US" i="1" dirty="0"/>
          </a:p>
        </p:txBody>
      </p:sp>
      <mc:AlternateContent xmlns:mc="http://schemas.openxmlformats.org/markup-compatibility/2006" xmlns:a14="http://schemas.microsoft.com/office/drawing/2010/main">
        <mc:Choice Requires="a14">
          <p:sp>
            <p:nvSpPr>
              <p:cNvPr id="6" name="テキスト ボックス 5"/>
              <p:cNvSpPr txBox="1"/>
              <p:nvPr/>
            </p:nvSpPr>
            <p:spPr>
              <a:xfrm>
                <a:off x="1177942" y="2812064"/>
                <a:ext cx="1282787"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𝑗</m:t>
                          </m:r>
                        </m:sub>
                      </m:sSub>
                      <m:r>
                        <a:rPr kumimoji="1" lang="en-US" altLang="ja-JP" i="1" smtClean="0">
                          <a:latin typeface="Cambria Math" panose="02040503050406030204" pitchFamily="18" charset="0"/>
                        </a:rPr>
                        <m:t>=</m:t>
                      </m:r>
                      <m:rad>
                        <m:radPr>
                          <m:ctrlPr>
                            <a:rPr kumimoji="1" lang="en-US" altLang="ja-JP" i="1" smtClean="0">
                              <a:latin typeface="Cambria Math" panose="02040503050406030204" pitchFamily="18" charset="0"/>
                            </a:rPr>
                          </m:ctrlPr>
                        </m:radPr>
                        <m:deg>
                          <m:r>
                            <a:rPr kumimoji="1" lang="en-US" altLang="ja-JP" i="1" smtClean="0">
                              <a:latin typeface="Cambria Math" panose="02040503050406030204" pitchFamily="18" charset="0"/>
                            </a:rPr>
                            <m:t>3</m:t>
                          </m:r>
                        </m:deg>
                        <m:e>
                          <m:f>
                            <m:fPr>
                              <m:ctrlPr>
                                <a:rPr kumimoji="1" lang="en-US" altLang="ja-JP" i="1" smtClean="0">
                                  <a:latin typeface="Cambria Math" panose="02040503050406030204" pitchFamily="18" charset="0"/>
                                </a:rPr>
                              </m:ctrlPr>
                            </m:fPr>
                            <m:num>
                              <m:r>
                                <a:rPr kumimoji="1" lang="en-US" altLang="ja-JP" b="0" i="1" smtClean="0">
                                  <a:latin typeface="Cambria Math" panose="02040503050406030204" pitchFamily="18" charset="0"/>
                                </a:rPr>
                                <m:t>3</m:t>
                              </m:r>
                              <m:sSubSup>
                                <m:sSubSupPr>
                                  <m:ctrlPr>
                                    <a:rPr kumimoji="1" lang="en-US" altLang="ja-JP" b="0" i="1" smtClean="0">
                                      <a:latin typeface="Cambria Math" panose="02040503050406030204" pitchFamily="18" charset="0"/>
                                    </a:rPr>
                                  </m:ctrlPr>
                                </m:sSubSupPr>
                                <m:e>
                                  <m:r>
                                    <a:rPr kumimoji="1" lang="en-US" altLang="ja-JP" b="0" i="1" smtClean="0">
                                      <a:latin typeface="Cambria Math" panose="02040503050406030204" pitchFamily="18" charset="0"/>
                                    </a:rPr>
                                    <m:t>𝑀</m:t>
                                  </m:r>
                                </m:e>
                                <m:sub>
                                  <m:r>
                                    <a:rPr kumimoji="1" lang="en-US" altLang="ja-JP" b="0" i="1" smtClean="0">
                                      <a:latin typeface="Cambria Math" panose="02040503050406030204" pitchFamily="18" charset="0"/>
                                    </a:rPr>
                                    <m:t>𝑗</m:t>
                                  </m:r>
                                </m:sub>
                                <m:sup>
                                  <m:r>
                                    <a:rPr kumimoji="1" lang="en-US" altLang="ja-JP" b="0" i="1" smtClean="0">
                                      <a:latin typeface="Cambria Math" panose="02040503050406030204" pitchFamily="18" charset="0"/>
                                    </a:rPr>
                                    <m:t>′</m:t>
                                  </m:r>
                                </m:sup>
                              </m:sSubSup>
                            </m:num>
                            <m:den>
                              <m:r>
                                <a:rPr kumimoji="1" lang="en-US" altLang="ja-JP" b="0" i="1" smtClean="0">
                                  <a:latin typeface="Cambria Math" panose="02040503050406030204" pitchFamily="18" charset="0"/>
                                </a:rPr>
                                <m:t>4</m:t>
                              </m:r>
                              <m:r>
                                <a:rPr kumimoji="1" lang="ja-JP" altLang="en-US" b="0" i="1" smtClean="0">
                                  <a:latin typeface="Cambria Math" panose="02040503050406030204" pitchFamily="18" charset="0"/>
                                </a:rPr>
                                <m:t>𝜋</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𝜌</m:t>
                                  </m:r>
                                </m:e>
                                <m:sub>
                                  <m:r>
                                    <a:rPr kumimoji="1" lang="en-US" altLang="ja-JP" b="0" i="1" smtClean="0">
                                      <a:latin typeface="Cambria Math" panose="02040503050406030204" pitchFamily="18" charset="0"/>
                                    </a:rPr>
                                    <m:t>0</m:t>
                                  </m:r>
                                </m:sub>
                              </m:sSub>
                            </m:den>
                          </m:f>
                        </m:e>
                      </m:rad>
                    </m:oMath>
                  </m:oMathPara>
                </a14:m>
                <a:endParaRPr kumimoji="1" lang="ja-JP" altLang="en-US"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177942" y="2812064"/>
                <a:ext cx="1282787" cy="818366"/>
              </a:xfrm>
              <a:prstGeom prst="rect">
                <a:avLst/>
              </a:prstGeom>
              <a:blipFill>
                <a:blip r:embed="rId3"/>
                <a:stretch>
                  <a:fillRect b="-74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2803701" y="3120054"/>
                <a:ext cx="218617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𝜌</m:t>
                          </m:r>
                        </m:e>
                        <m:sub>
                          <m:r>
                            <a:rPr kumimoji="1" lang="en-US" altLang="ja-JP" b="0" i="1" smtClean="0">
                              <a:latin typeface="Cambria Math" panose="02040503050406030204" pitchFamily="18" charset="0"/>
                            </a:rPr>
                            <m:t>0</m:t>
                          </m:r>
                        </m:sub>
                      </m:sSub>
                      <m:r>
                        <a:rPr kumimoji="1" lang="en-US" altLang="ja-JP" i="1" smtClean="0">
                          <a:latin typeface="Cambria Math" panose="02040503050406030204" pitchFamily="18" charset="0"/>
                        </a:rPr>
                        <m:t>=</m:t>
                      </m:r>
                      <m:r>
                        <a:rPr kumimoji="1" lang="en-US" altLang="ja-JP" b="0" i="1" smtClean="0">
                          <a:latin typeface="Cambria Math" panose="02040503050406030204" pitchFamily="18" charset="0"/>
                        </a:rPr>
                        <m:t>1.0</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10</m:t>
                          </m:r>
                        </m:e>
                        <m:sup>
                          <m:r>
                            <a:rPr kumimoji="1" lang="en-US" altLang="ja-JP" b="0" i="1" smtClean="0">
                              <a:latin typeface="Cambria Math" panose="02040503050406030204" pitchFamily="18" charset="0"/>
                              <a:ea typeface="Cambria Math" panose="02040503050406030204" pitchFamily="18" charset="0"/>
                            </a:rPr>
                            <m:t>3</m:t>
                          </m:r>
                        </m:sup>
                      </m:sSup>
                      <m:r>
                        <m:rPr>
                          <m:sty m:val="p"/>
                        </m:rPr>
                        <a:rPr kumimoji="1" lang="en-US" altLang="ja-JP" b="0" i="0" smtClean="0">
                          <a:latin typeface="Cambria Math" panose="02040503050406030204" pitchFamily="18" charset="0"/>
                          <a:ea typeface="Cambria Math" panose="02040503050406030204" pitchFamily="18" charset="0"/>
                        </a:rPr>
                        <m:t>kg</m:t>
                      </m:r>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m:rPr>
                              <m:sty m:val="p"/>
                            </m:rPr>
                            <a:rPr kumimoji="1" lang="en-US" altLang="ja-JP" b="0" i="0" smtClean="0">
                              <a:latin typeface="Cambria Math" panose="02040503050406030204" pitchFamily="18" charset="0"/>
                              <a:ea typeface="Cambria Math" panose="02040503050406030204" pitchFamily="18" charset="0"/>
                            </a:rPr>
                            <m:t>m</m:t>
                          </m:r>
                        </m:e>
                        <m:sup>
                          <m:r>
                            <a:rPr kumimoji="1" lang="en-US" altLang="ja-JP" b="0" i="1" smtClean="0">
                              <a:latin typeface="Cambria Math" panose="02040503050406030204" pitchFamily="18" charset="0"/>
                              <a:ea typeface="Cambria Math" panose="02040503050406030204" pitchFamily="18" charset="0"/>
                            </a:rPr>
                            <m:t>3</m:t>
                          </m:r>
                        </m:sup>
                      </m:sSup>
                    </m:oMath>
                  </m:oMathPara>
                </a14:m>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803701" y="3120054"/>
                <a:ext cx="2186176" cy="276999"/>
              </a:xfrm>
              <a:prstGeom prst="rect">
                <a:avLst/>
              </a:prstGeom>
              <a:blipFill>
                <a:blip r:embed="rId4"/>
                <a:stretch>
                  <a:fillRect l="-1950" r="-279" b="-4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853551" y="3809016"/>
                <a:ext cx="5347297" cy="3829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ja-JP" altLang="en-US" i="1">
                              <a:latin typeface="Cambria Math" panose="02040503050406030204" pitchFamily="18" charset="0"/>
                            </a:rPr>
                            <m:t>最終結果</m:t>
                          </m:r>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𝑀</m:t>
                          </m:r>
                        </m:e>
                        <m:sub>
                          <m:r>
                            <a:rPr kumimoji="1" lang="en-US" altLang="ja-JP" b="0" i="1" smtClean="0">
                              <a:latin typeface="Cambria Math" panose="02040503050406030204" pitchFamily="18" charset="0"/>
                            </a:rPr>
                            <m:t>𝑗</m:t>
                          </m:r>
                        </m:sub>
                      </m:sSub>
                      <m:r>
                        <a:rPr kumimoji="1" lang="en-US" altLang="ja-JP" i="1" smtClean="0">
                          <a:latin typeface="Cambria Math" panose="02040503050406030204" pitchFamily="18" charset="0"/>
                        </a:rPr>
                        <m:t>=</m:t>
                      </m:r>
                      <m:sSubSup>
                        <m:sSubSupPr>
                          <m:ctrlPr>
                            <a:rPr kumimoji="1" lang="en-US" altLang="ja-JP" i="1" smtClean="0">
                              <a:latin typeface="Cambria Math" panose="02040503050406030204" pitchFamily="18" charset="0"/>
                            </a:rPr>
                          </m:ctrlPr>
                        </m:sSubSupPr>
                        <m:e>
                          <m:r>
                            <a:rPr kumimoji="1" lang="en-US" altLang="ja-JP" b="0" i="1" smtClean="0">
                              <a:latin typeface="Cambria Math" panose="02040503050406030204" pitchFamily="18" charset="0"/>
                            </a:rPr>
                            <m:t>𝑀</m:t>
                          </m:r>
                        </m:e>
                        <m:sub>
                          <m:r>
                            <a:rPr kumimoji="1" lang="en-US" altLang="ja-JP" b="0" i="1" smtClean="0">
                              <a:latin typeface="Cambria Math" panose="02040503050406030204" pitchFamily="18" charset="0"/>
                            </a:rPr>
                            <m:t>𝑗</m:t>
                          </m:r>
                        </m:sub>
                        <m:sup>
                          <m:r>
                            <a:rPr kumimoji="1" lang="en-US" altLang="ja-JP" b="0" i="1" smtClean="0">
                              <a:latin typeface="Cambria Math" panose="02040503050406030204" pitchFamily="18" charset="0"/>
                            </a:rPr>
                            <m:t>′</m:t>
                          </m:r>
                        </m:sup>
                      </m:sSubSup>
                      <m:r>
                        <a:rPr kumimoji="1" lang="en-US" altLang="ja-JP" b="0" i="1" smtClean="0">
                          <a:latin typeface="Cambria Math" panose="02040503050406030204" pitchFamily="18" charset="0"/>
                        </a:rPr>
                        <m:t>−</m:t>
                      </m:r>
                      <m:sSub>
                        <m:sSubPr>
                          <m:ctrlPr>
                            <a:rPr kumimoji="1" lang="en-US" altLang="ja-JP" i="1">
                              <a:latin typeface="Cambria Math" panose="02040503050406030204" pitchFamily="18" charset="0"/>
                            </a:rPr>
                          </m:ctrlPr>
                        </m:sSubPr>
                        <m:e>
                          <m:r>
                            <a:rPr kumimoji="1" lang="ja-JP" altLang="en-US" i="1">
                              <a:latin typeface="Cambria Math" panose="02040503050406030204" pitchFamily="18" charset="0"/>
                            </a:rPr>
                            <m:t>𝜌</m:t>
                          </m:r>
                        </m:e>
                        <m:sub>
                          <m:r>
                            <a:rPr kumimoji="1" lang="en-US" altLang="ja-JP" i="1">
                              <a:latin typeface="Cambria Math" panose="02040503050406030204" pitchFamily="18" charset="0"/>
                            </a:rPr>
                            <m:t>0</m:t>
                          </m:r>
                        </m:sub>
                      </m:sSub>
                      <m:r>
                        <a:rPr kumimoji="1" lang="el-GR" altLang="ja-JP" i="1" smtClean="0">
                          <a:latin typeface="Cambria Math" panose="02040503050406030204" pitchFamily="18" charset="0"/>
                        </a:rPr>
                        <m:t>𝜋</m:t>
                      </m:r>
                      <m:sSup>
                        <m:sSupPr>
                          <m:ctrlPr>
                            <a:rPr kumimoji="1" lang="el-GR" altLang="ja-JP" i="1" smtClean="0">
                              <a:latin typeface="Cambria Math" panose="02040503050406030204" pitchFamily="18" charset="0"/>
                            </a:rPr>
                          </m:ctrlPr>
                        </m:sSupPr>
                        <m:e>
                          <m:d>
                            <m:dPr>
                              <m:ctrlPr>
                                <a:rPr kumimoji="1" lang="el-GR" altLang="ja-JP" i="1" smtClean="0">
                                  <a:latin typeface="Cambria Math" panose="02040503050406030204" pitchFamily="18" charset="0"/>
                                </a:rPr>
                              </m:ctrlPr>
                            </m:dPr>
                            <m:e>
                              <m:sSub>
                                <m:sSubPr>
                                  <m:ctrlPr>
                                    <a:rPr kumimoji="1" lang="en-US" altLang="ja-JP" i="1">
                                      <a:latin typeface="Cambria Math" panose="02040503050406030204" pitchFamily="18" charset="0"/>
                                    </a:rPr>
                                  </m:ctrlPr>
                                </m:sSubPr>
                                <m:e>
                                  <m:r>
                                    <a:rPr kumimoji="1" lang="en-US" altLang="ja-JP" i="1">
                                      <a:latin typeface="Cambria Math" panose="02040503050406030204" pitchFamily="18" charset="0"/>
                                    </a:rPr>
                                    <m:t>𝑅</m:t>
                                  </m:r>
                                </m:e>
                                <m:sub>
                                  <m:r>
                                    <a:rPr kumimoji="1" lang="en-US" altLang="ja-JP" i="1">
                                      <a:latin typeface="Cambria Math" panose="02040503050406030204" pitchFamily="18" charset="0"/>
                                    </a:rPr>
                                    <m:t>𝑗</m:t>
                                  </m:r>
                                </m:sub>
                              </m:sSub>
                              <m:r>
                                <a:rPr kumimoji="1" lang="en-US" altLang="ja-JP" b="0" i="1" smtClean="0">
                                  <a:latin typeface="Cambria Math" panose="02040503050406030204" pitchFamily="18" charset="0"/>
                                </a:rPr>
                                <m:t>−</m:t>
                              </m:r>
                              <m:sSub>
                                <m:sSubPr>
                                  <m:ctrlPr>
                                    <a:rPr kumimoji="1" lang="en-US" altLang="ja-JP" i="1">
                                      <a:latin typeface="Cambria Math" panose="02040503050406030204" pitchFamily="18" charset="0"/>
                                    </a:rPr>
                                  </m:ctrlPr>
                                </m:sSubPr>
                                <m:e>
                                  <m:r>
                                    <a:rPr kumimoji="1" lang="en-US" altLang="ja-JP" b="0" i="1" smtClean="0">
                                      <a:latin typeface="Cambria Math" panose="02040503050406030204" pitchFamily="18" charset="0"/>
                                    </a:rPr>
                                    <m:t>𝑟</m:t>
                                  </m:r>
                                </m:e>
                                <m:sub>
                                  <m:r>
                                    <a:rPr kumimoji="1" lang="en-US" altLang="ja-JP" i="1">
                                      <a:latin typeface="Cambria Math" panose="02040503050406030204" pitchFamily="18" charset="0"/>
                                    </a:rPr>
                                    <m:t>𝑗</m:t>
                                  </m:r>
                                </m:sub>
                              </m:sSub>
                            </m:e>
                          </m:d>
                        </m:e>
                        <m:sup>
                          <m:r>
                            <a:rPr kumimoji="1" lang="en-US" altLang="ja-JP" b="0" i="1" smtClean="0">
                              <a:latin typeface="Cambria Math" panose="02040503050406030204" pitchFamily="18" charset="0"/>
                            </a:rPr>
                            <m:t>2</m:t>
                          </m:r>
                        </m:sup>
                      </m:sSup>
                      <m:d>
                        <m:dPr>
                          <m:ctrlPr>
                            <a:rPr kumimoji="1" lang="el-GR" altLang="ja-JP" i="1" smtClean="0">
                              <a:latin typeface="Cambria Math" panose="02040503050406030204" pitchFamily="18" charset="0"/>
                            </a:rPr>
                          </m:ctrlPr>
                        </m:dPr>
                        <m:e>
                          <m:sSub>
                            <m:sSubPr>
                              <m:ctrlPr>
                                <a:rPr kumimoji="1" lang="en-US" altLang="ja-JP" i="1">
                                  <a:latin typeface="Cambria Math" panose="02040503050406030204" pitchFamily="18" charset="0"/>
                                </a:rPr>
                              </m:ctrlPr>
                            </m:sSubPr>
                            <m:e>
                              <m:r>
                                <a:rPr kumimoji="1" lang="en-US" altLang="ja-JP" i="1">
                                  <a:latin typeface="Cambria Math" panose="02040503050406030204" pitchFamily="18" charset="0"/>
                                </a:rPr>
                                <m:t>𝑅</m:t>
                              </m:r>
                            </m:e>
                            <m:sub>
                              <m:r>
                                <a:rPr kumimoji="1" lang="en-US" altLang="ja-JP" i="1">
                                  <a:latin typeface="Cambria Math" panose="02040503050406030204" pitchFamily="18" charset="0"/>
                                </a:rPr>
                                <m:t>𝑗</m:t>
                              </m:r>
                            </m:sub>
                          </m:sSub>
                          <m:r>
                            <a:rPr kumimoji="1" lang="en-US" altLang="ja-JP" b="0" i="1" smtClean="0">
                              <a:latin typeface="Cambria Math" panose="02040503050406030204" pitchFamily="18" charset="0"/>
                            </a:rPr>
                            <m:t>−</m:t>
                          </m:r>
                          <m:d>
                            <m:dPr>
                              <m:ctrlPr>
                                <a:rPr kumimoji="1" lang="el-GR" altLang="ja-JP" i="1">
                                  <a:latin typeface="Cambria Math" panose="02040503050406030204" pitchFamily="18" charset="0"/>
                                </a:rPr>
                              </m:ctrlPr>
                            </m:dPr>
                            <m:e>
                              <m:sSub>
                                <m:sSubPr>
                                  <m:ctrlPr>
                                    <a:rPr kumimoji="1" lang="en-US" altLang="ja-JP" i="1">
                                      <a:latin typeface="Cambria Math" panose="02040503050406030204" pitchFamily="18" charset="0"/>
                                    </a:rPr>
                                  </m:ctrlPr>
                                </m:sSubPr>
                                <m:e>
                                  <m:r>
                                    <a:rPr kumimoji="1" lang="en-US" altLang="ja-JP" i="1">
                                      <a:latin typeface="Cambria Math" panose="02040503050406030204" pitchFamily="18" charset="0"/>
                                    </a:rPr>
                                    <m:t>𝑅</m:t>
                                  </m:r>
                                </m:e>
                                <m:sub>
                                  <m:r>
                                    <a:rPr kumimoji="1" lang="en-US" altLang="ja-JP" i="1">
                                      <a:latin typeface="Cambria Math" panose="02040503050406030204" pitchFamily="18" charset="0"/>
                                    </a:rPr>
                                    <m:t>𝑗</m:t>
                                  </m:r>
                                </m:sub>
                              </m:sSub>
                              <m:r>
                                <a:rPr kumimoji="1" lang="en-US" altLang="ja-JP" i="1">
                                  <a:latin typeface="Cambria Math" panose="02040503050406030204" pitchFamily="18" charset="0"/>
                                </a:rPr>
                                <m:t>−</m:t>
                              </m:r>
                              <m:sSub>
                                <m:sSubPr>
                                  <m:ctrlPr>
                                    <a:rPr kumimoji="1" lang="en-US" altLang="ja-JP" i="1">
                                      <a:latin typeface="Cambria Math" panose="02040503050406030204" pitchFamily="18" charset="0"/>
                                    </a:rPr>
                                  </m:ctrlPr>
                                </m:sSubPr>
                                <m:e>
                                  <m:r>
                                    <a:rPr kumimoji="1" lang="en-US" altLang="ja-JP" i="1">
                                      <a:latin typeface="Cambria Math" panose="02040503050406030204" pitchFamily="18" charset="0"/>
                                    </a:rPr>
                                    <m:t>𝑟</m:t>
                                  </m:r>
                                </m:e>
                                <m:sub>
                                  <m:r>
                                    <a:rPr kumimoji="1" lang="en-US" altLang="ja-JP" i="1">
                                      <a:latin typeface="Cambria Math" panose="02040503050406030204" pitchFamily="18" charset="0"/>
                                    </a:rPr>
                                    <m:t>𝑗</m:t>
                                  </m:r>
                                </m:sub>
                              </m:sSub>
                            </m:e>
                          </m:d>
                          <m:r>
                            <a:rPr kumimoji="1" lang="en-US" altLang="ja-JP" b="0" i="1" smtClean="0">
                              <a:latin typeface="Cambria Math" panose="02040503050406030204" pitchFamily="18" charset="0"/>
                            </a:rPr>
                            <m:t>/3</m:t>
                          </m:r>
                        </m:e>
                      </m:d>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853551" y="3809016"/>
                <a:ext cx="5347297" cy="382990"/>
              </a:xfrm>
              <a:prstGeom prst="rect">
                <a:avLst/>
              </a:prstGeom>
              <a:blipFill>
                <a:blip r:embed="rId5"/>
                <a:stretch>
                  <a:fillRect l="-1368" b="-20635"/>
                </a:stretch>
              </a:blipFill>
            </p:spPr>
            <p:txBody>
              <a:bodyPr/>
              <a:lstStyle/>
              <a:p>
                <a:r>
                  <a:rPr lang="ja-JP" altLang="en-US">
                    <a:noFill/>
                  </a:rPr>
                  <a:t> </a:t>
                </a:r>
              </a:p>
            </p:txBody>
          </p:sp>
        </mc:Fallback>
      </mc:AlternateContent>
      <p:grpSp>
        <p:nvGrpSpPr>
          <p:cNvPr id="5" name="グループ化 51"/>
          <p:cNvGrpSpPr/>
          <p:nvPr/>
        </p:nvGrpSpPr>
        <p:grpSpPr>
          <a:xfrm>
            <a:off x="5826956" y="2433329"/>
            <a:ext cx="2663007" cy="1668551"/>
            <a:chOff x="5863450" y="2014573"/>
            <a:chExt cx="2663007" cy="1668551"/>
          </a:xfrm>
        </p:grpSpPr>
        <p:sp>
          <p:nvSpPr>
            <p:cNvPr id="23" name="円/楕円 25"/>
            <p:cNvSpPr/>
            <p:nvPr/>
          </p:nvSpPr>
          <p:spPr>
            <a:xfrm>
              <a:off x="6966454" y="274916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1" name="直線コネクタ 10"/>
            <p:cNvCxnSpPr/>
            <p:nvPr/>
          </p:nvCxnSpPr>
          <p:spPr>
            <a:xfrm flipV="1">
              <a:off x="6736133" y="2023697"/>
              <a:ext cx="864706" cy="1659427"/>
            </a:xfrm>
            <a:prstGeom prst="line">
              <a:avLst/>
            </a:prstGeom>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7418461" y="2247657"/>
              <a:ext cx="1107996" cy="369332"/>
            </a:xfrm>
            <a:prstGeom prst="rect">
              <a:avLst/>
            </a:prstGeom>
            <a:noFill/>
          </p:spPr>
          <p:txBody>
            <a:bodyPr wrap="none" rtlCol="0">
              <a:spAutoFit/>
            </a:bodyPr>
            <a:lstStyle/>
            <a:p>
              <a:r>
                <a:rPr kumimoji="1" lang="ja-JP" altLang="en-US" dirty="0"/>
                <a:t>固体表面</a:t>
              </a:r>
            </a:p>
          </p:txBody>
        </p:sp>
        <p:sp>
          <p:nvSpPr>
            <p:cNvPr id="36" name="弦 35"/>
            <p:cNvSpPr/>
            <p:nvPr/>
          </p:nvSpPr>
          <p:spPr>
            <a:xfrm rot="3025643">
              <a:off x="6598883" y="2374013"/>
              <a:ext cx="826495" cy="826495"/>
            </a:xfrm>
            <a:prstGeom prst="chord">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8" name="フリーフォーム 37"/>
            <p:cNvSpPr/>
            <p:nvPr/>
          </p:nvSpPr>
          <p:spPr>
            <a:xfrm rot="20181916">
              <a:off x="5863450" y="2014573"/>
              <a:ext cx="1504336" cy="937826"/>
            </a:xfrm>
            <a:custGeom>
              <a:avLst/>
              <a:gdLst>
                <a:gd name="connsiteX0" fmla="*/ 0 w 1504336"/>
                <a:gd name="connsiteY0" fmla="*/ 0 h 937826"/>
                <a:gd name="connsiteX1" fmla="*/ 849507 w 1504336"/>
                <a:gd name="connsiteY1" fmla="*/ 837708 h 937826"/>
                <a:gd name="connsiteX2" fmla="*/ 1504336 w 1504336"/>
                <a:gd name="connsiteY2" fmla="*/ 890803 h 937826"/>
              </a:gdLst>
              <a:ahLst/>
              <a:cxnLst>
                <a:cxn ang="0">
                  <a:pos x="connsiteX0" y="connsiteY0"/>
                </a:cxn>
                <a:cxn ang="0">
                  <a:pos x="connsiteX1" y="connsiteY1"/>
                </a:cxn>
                <a:cxn ang="0">
                  <a:pos x="connsiteX2" y="connsiteY2"/>
                </a:cxn>
              </a:cxnLst>
              <a:rect l="l" t="t" r="r" b="b"/>
              <a:pathLst>
                <a:path w="1504336" h="937826">
                  <a:moveTo>
                    <a:pt x="0" y="0"/>
                  </a:moveTo>
                  <a:cubicBezTo>
                    <a:pt x="299392" y="344620"/>
                    <a:pt x="598784" y="689241"/>
                    <a:pt x="849507" y="837708"/>
                  </a:cubicBezTo>
                  <a:cubicBezTo>
                    <a:pt x="1100230" y="986175"/>
                    <a:pt x="1302283" y="938489"/>
                    <a:pt x="1504336" y="890803"/>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44" name="直線矢印コネクタ 43"/>
            <p:cNvCxnSpPr>
              <a:stCxn id="23" idx="0"/>
            </p:cNvCxnSpPr>
            <p:nvPr/>
          </p:nvCxnSpPr>
          <p:spPr>
            <a:xfrm flipV="1">
              <a:off x="7004554" y="2381944"/>
              <a:ext cx="7576" cy="36721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45" name="直線矢印コネクタ 44"/>
            <p:cNvCxnSpPr>
              <a:stCxn id="23" idx="5"/>
              <a:endCxn id="36" idx="2"/>
            </p:cNvCxnSpPr>
            <p:nvPr/>
          </p:nvCxnSpPr>
          <p:spPr>
            <a:xfrm>
              <a:off x="7031495" y="2814201"/>
              <a:ext cx="120362" cy="47127"/>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50" name="テキスト ボックス 49"/>
                <p:cNvSpPr txBox="1"/>
                <p:nvPr/>
              </p:nvSpPr>
              <p:spPr>
                <a:xfrm>
                  <a:off x="6731156" y="2388528"/>
                  <a:ext cx="28097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𝑗</m:t>
                            </m:r>
                          </m:sub>
                        </m:sSub>
                      </m:oMath>
                    </m:oMathPara>
                  </a14:m>
                  <a:endParaRPr kumimoji="1" lang="ja-JP" altLang="en-US" dirty="0"/>
                </a:p>
              </p:txBody>
            </p:sp>
          </mc:Choice>
          <mc:Fallback xmlns="">
            <p:sp>
              <p:nvSpPr>
                <p:cNvPr id="50" name="テキスト ボックス 49"/>
                <p:cNvSpPr txBox="1">
                  <a:spLocks noRot="1" noChangeAspect="1" noMove="1" noResize="1" noEditPoints="1" noAdjustHandles="1" noChangeArrowheads="1" noChangeShapeType="1" noTextEdit="1"/>
                </p:cNvSpPr>
                <p:nvPr/>
              </p:nvSpPr>
              <p:spPr>
                <a:xfrm>
                  <a:off x="6731156" y="2388528"/>
                  <a:ext cx="280974" cy="299313"/>
                </a:xfrm>
                <a:prstGeom prst="rect">
                  <a:avLst/>
                </a:prstGeom>
                <a:blipFill>
                  <a:blip r:embed="rId6"/>
                  <a:stretch>
                    <a:fillRect l="-17391" r="-10870" b="-265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p:cNvSpPr txBox="1"/>
                <p:nvPr/>
              </p:nvSpPr>
              <p:spPr>
                <a:xfrm>
                  <a:off x="7158460" y="2813704"/>
                  <a:ext cx="221086"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𝑟</m:t>
                            </m:r>
                          </m:e>
                          <m:sub>
                            <m:r>
                              <a:rPr kumimoji="1" lang="en-US" altLang="ja-JP" b="0" i="1" smtClean="0">
                                <a:latin typeface="Cambria Math" panose="02040503050406030204" pitchFamily="18" charset="0"/>
                              </a:rPr>
                              <m:t>𝑗</m:t>
                            </m:r>
                          </m:sub>
                        </m:sSub>
                      </m:oMath>
                    </m:oMathPara>
                  </a14:m>
                  <a:endParaRPr kumimoji="1" lang="ja-JP" altLang="en-US" dirty="0"/>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7158460" y="2813704"/>
                  <a:ext cx="221086" cy="299313"/>
                </a:xfrm>
                <a:prstGeom prst="rect">
                  <a:avLst/>
                </a:prstGeom>
                <a:blipFill>
                  <a:blip r:embed="rId7"/>
                  <a:stretch>
                    <a:fillRect l="-13514" r="-13514" b="-26531"/>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24056769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パーティクルを吸収</a:t>
            </a:r>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p:txBody>
              <a:bodyPr/>
              <a:lstStyle/>
              <a:p>
                <a:r>
                  <a:rPr kumimoji="1" lang="ja-JP" altLang="en-US" dirty="0"/>
                  <a:t>サンプル点が保持する流体量が、容量を下回っていると</a:t>
                </a:r>
                <a:r>
                  <a:rPr lang="ja-JP" altLang="en-US" dirty="0"/>
                  <a:t>き</a:t>
                </a:r>
                <a:endParaRPr kumimoji="1" lang="en-US" altLang="ja-JP" dirty="0"/>
              </a:p>
              <a:p>
                <a:pPr lvl="1"/>
                <a14:m>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𝑅</m:t>
                        </m:r>
                      </m:e>
                      <m:sub>
                        <m:r>
                          <a:rPr lang="en-US" altLang="ja-JP" b="0" i="1" smtClean="0">
                            <a:latin typeface="Cambria Math" panose="02040503050406030204" pitchFamily="18" charset="0"/>
                          </a:rPr>
                          <m:t>𝑗</m:t>
                        </m:r>
                      </m:sub>
                    </m:sSub>
                  </m:oMath>
                </a14:m>
                <a:r>
                  <a:rPr lang="ja-JP" altLang="en-US" dirty="0"/>
                  <a:t>内にあるパーティクルを吸収</a:t>
                </a:r>
                <a:endParaRPr lang="en-US" altLang="ja-JP" dirty="0"/>
              </a:p>
              <a:p>
                <a:r>
                  <a:rPr kumimoji="1" lang="ja-JP" altLang="en-US" dirty="0"/>
                  <a:t>色に関しては、常にパーティクルからサンプル点へ合成</a:t>
                </a:r>
                <a:endParaRPr kumimoji="1" lang="en-US" altLang="ja-JP" dirty="0"/>
              </a:p>
              <a:p>
                <a:endParaRPr lang="en-US" altLang="ja-JP" dirty="0"/>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118</a:t>
            </a:fld>
            <a:endParaRPr lang="en-US" i="1" dirty="0"/>
          </a:p>
        </p:txBody>
      </p:sp>
      <p:grpSp>
        <p:nvGrpSpPr>
          <p:cNvPr id="5" name="グループ化 60"/>
          <p:cNvGrpSpPr/>
          <p:nvPr/>
        </p:nvGrpSpPr>
        <p:grpSpPr>
          <a:xfrm>
            <a:off x="1866444" y="3069351"/>
            <a:ext cx="1924397" cy="1469509"/>
            <a:chOff x="2080826" y="2919477"/>
            <a:chExt cx="1924397" cy="1469509"/>
          </a:xfrm>
        </p:grpSpPr>
        <p:sp>
          <p:nvSpPr>
            <p:cNvPr id="21" name="フリーフォーム 20"/>
            <p:cNvSpPr/>
            <p:nvPr/>
          </p:nvSpPr>
          <p:spPr>
            <a:xfrm>
              <a:off x="2208177" y="2928939"/>
              <a:ext cx="1797046" cy="1460047"/>
            </a:xfrm>
            <a:custGeom>
              <a:avLst/>
              <a:gdLst>
                <a:gd name="connsiteX0" fmla="*/ 0 w 2684206"/>
                <a:gd name="connsiteY0" fmla="*/ 0 h 1976284"/>
                <a:gd name="connsiteX1" fmla="*/ 1020588 w 2684206"/>
                <a:gd name="connsiteY1" fmla="*/ 1050085 h 1976284"/>
                <a:gd name="connsiteX2" fmla="*/ 2684206 w 2684206"/>
                <a:gd name="connsiteY2" fmla="*/ 1976284 h 1976284"/>
              </a:gdLst>
              <a:ahLst/>
              <a:cxnLst>
                <a:cxn ang="0">
                  <a:pos x="connsiteX0" y="connsiteY0"/>
                </a:cxn>
                <a:cxn ang="0">
                  <a:pos x="connsiteX1" y="connsiteY1"/>
                </a:cxn>
                <a:cxn ang="0">
                  <a:pos x="connsiteX2" y="connsiteY2"/>
                </a:cxn>
              </a:cxnLst>
              <a:rect l="l" t="t" r="r" b="b"/>
              <a:pathLst>
                <a:path w="2684206" h="1976284">
                  <a:moveTo>
                    <a:pt x="0" y="0"/>
                  </a:moveTo>
                  <a:cubicBezTo>
                    <a:pt x="286610" y="360352"/>
                    <a:pt x="573220" y="720704"/>
                    <a:pt x="1020588" y="1050085"/>
                  </a:cubicBezTo>
                  <a:cubicBezTo>
                    <a:pt x="1467956" y="1379466"/>
                    <a:pt x="2076081" y="1677875"/>
                    <a:pt x="2684206" y="1976284"/>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31" name="楕円 30"/>
            <p:cNvSpPr/>
            <p:nvPr/>
          </p:nvSpPr>
          <p:spPr>
            <a:xfrm>
              <a:off x="2307314" y="3115263"/>
              <a:ext cx="1146901" cy="1146899"/>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1" name="テキスト ボックス 40"/>
                <p:cNvSpPr txBox="1"/>
                <p:nvPr/>
              </p:nvSpPr>
              <p:spPr>
                <a:xfrm>
                  <a:off x="2903621" y="3291747"/>
                  <a:ext cx="28097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𝑗</m:t>
                            </m:r>
                          </m:sub>
                        </m:sSub>
                      </m:oMath>
                    </m:oMathPara>
                  </a14:m>
                  <a:endParaRPr kumimoji="1" lang="ja-JP" altLang="en-US" dirty="0"/>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2903621" y="3291747"/>
                  <a:ext cx="280974" cy="299313"/>
                </a:xfrm>
                <a:prstGeom prst="rect">
                  <a:avLst/>
                </a:prstGeom>
                <a:blipFill>
                  <a:blip r:embed="rId4"/>
                  <a:stretch>
                    <a:fillRect l="-17391" r="-10870" b="-26531"/>
                  </a:stretch>
                </a:blipFill>
              </p:spPr>
              <p:txBody>
                <a:bodyPr/>
                <a:lstStyle/>
                <a:p>
                  <a:r>
                    <a:rPr lang="ja-JP" altLang="en-US">
                      <a:noFill/>
                    </a:rPr>
                    <a:t> </a:t>
                  </a:r>
                </a:p>
              </p:txBody>
            </p:sp>
          </mc:Fallback>
        </mc:AlternateContent>
        <p:sp>
          <p:nvSpPr>
            <p:cNvPr id="45" name="楕円 44"/>
            <p:cNvSpPr/>
            <p:nvPr/>
          </p:nvSpPr>
          <p:spPr>
            <a:xfrm>
              <a:off x="2687314" y="3502869"/>
              <a:ext cx="370294" cy="370294"/>
            </a:xfrm>
            <a:prstGeom prst="ellipse">
              <a:avLst/>
            </a:prstGeom>
            <a:solidFill>
              <a:srgbClr val="C0504D">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0" name="円/楕円 25"/>
            <p:cNvSpPr/>
            <p:nvPr/>
          </p:nvSpPr>
          <p:spPr>
            <a:xfrm>
              <a:off x="2819485" y="3645966"/>
              <a:ext cx="92073" cy="9207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2" name="直線矢印コネクタ 41"/>
            <p:cNvCxnSpPr>
              <a:endCxn id="31" idx="0"/>
            </p:cNvCxnSpPr>
            <p:nvPr/>
          </p:nvCxnSpPr>
          <p:spPr>
            <a:xfrm flipV="1">
              <a:off x="2864157" y="3115263"/>
              <a:ext cx="16608" cy="530704"/>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46" name="楕円 45"/>
            <p:cNvSpPr/>
            <p:nvPr/>
          </p:nvSpPr>
          <p:spPr>
            <a:xfrm>
              <a:off x="2449176" y="3465843"/>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7" name="楕円 46"/>
            <p:cNvSpPr/>
            <p:nvPr/>
          </p:nvSpPr>
          <p:spPr>
            <a:xfrm>
              <a:off x="2435815" y="3688204"/>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8" name="楕円 47"/>
            <p:cNvSpPr/>
            <p:nvPr/>
          </p:nvSpPr>
          <p:spPr>
            <a:xfrm>
              <a:off x="2578260" y="3952984"/>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9" name="楕円 48"/>
            <p:cNvSpPr/>
            <p:nvPr/>
          </p:nvSpPr>
          <p:spPr>
            <a:xfrm>
              <a:off x="2642158" y="3241433"/>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0" name="楕円 49"/>
            <p:cNvSpPr/>
            <p:nvPr/>
          </p:nvSpPr>
          <p:spPr>
            <a:xfrm>
              <a:off x="2872461" y="4014776"/>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1" name="楕円 50"/>
            <p:cNvSpPr/>
            <p:nvPr/>
          </p:nvSpPr>
          <p:spPr>
            <a:xfrm>
              <a:off x="2659709" y="3912867"/>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2" name="楕円 51"/>
            <p:cNvSpPr/>
            <p:nvPr/>
          </p:nvSpPr>
          <p:spPr>
            <a:xfrm>
              <a:off x="3145963" y="3887333"/>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3" name="楕円 52"/>
            <p:cNvSpPr/>
            <p:nvPr/>
          </p:nvSpPr>
          <p:spPr>
            <a:xfrm>
              <a:off x="3134158" y="3819505"/>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4" name="楕円 53"/>
            <p:cNvSpPr/>
            <p:nvPr/>
          </p:nvSpPr>
          <p:spPr>
            <a:xfrm>
              <a:off x="3209987" y="3636215"/>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5" name="楕円 54"/>
            <p:cNvSpPr/>
            <p:nvPr/>
          </p:nvSpPr>
          <p:spPr>
            <a:xfrm>
              <a:off x="3099622" y="3261386"/>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6" name="楕円 55"/>
            <p:cNvSpPr/>
            <p:nvPr/>
          </p:nvSpPr>
          <p:spPr>
            <a:xfrm>
              <a:off x="2080826" y="3484785"/>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7" name="楕円 56"/>
            <p:cNvSpPr/>
            <p:nvPr/>
          </p:nvSpPr>
          <p:spPr>
            <a:xfrm>
              <a:off x="3322550" y="4218029"/>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8" name="楕円 57"/>
            <p:cNvSpPr/>
            <p:nvPr/>
          </p:nvSpPr>
          <p:spPr>
            <a:xfrm>
              <a:off x="3134158" y="2919477"/>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9" name="楕円 58"/>
            <p:cNvSpPr/>
            <p:nvPr/>
          </p:nvSpPr>
          <p:spPr>
            <a:xfrm>
              <a:off x="3432342" y="3334730"/>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0" name="楕円 59"/>
            <p:cNvSpPr/>
            <p:nvPr/>
          </p:nvSpPr>
          <p:spPr>
            <a:xfrm>
              <a:off x="2315760" y="4128623"/>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
        <p:nvSpPr>
          <p:cNvPr id="63" name="フリーフォーム 62"/>
          <p:cNvSpPr/>
          <p:nvPr/>
        </p:nvSpPr>
        <p:spPr>
          <a:xfrm>
            <a:off x="5190784" y="3112310"/>
            <a:ext cx="1797046" cy="1460047"/>
          </a:xfrm>
          <a:custGeom>
            <a:avLst/>
            <a:gdLst>
              <a:gd name="connsiteX0" fmla="*/ 0 w 2684206"/>
              <a:gd name="connsiteY0" fmla="*/ 0 h 1976284"/>
              <a:gd name="connsiteX1" fmla="*/ 1020588 w 2684206"/>
              <a:gd name="connsiteY1" fmla="*/ 1050085 h 1976284"/>
              <a:gd name="connsiteX2" fmla="*/ 2684206 w 2684206"/>
              <a:gd name="connsiteY2" fmla="*/ 1976284 h 1976284"/>
            </a:gdLst>
            <a:ahLst/>
            <a:cxnLst>
              <a:cxn ang="0">
                <a:pos x="connsiteX0" y="connsiteY0"/>
              </a:cxn>
              <a:cxn ang="0">
                <a:pos x="connsiteX1" y="connsiteY1"/>
              </a:cxn>
              <a:cxn ang="0">
                <a:pos x="connsiteX2" y="connsiteY2"/>
              </a:cxn>
            </a:cxnLst>
            <a:rect l="l" t="t" r="r" b="b"/>
            <a:pathLst>
              <a:path w="2684206" h="1976284">
                <a:moveTo>
                  <a:pt x="0" y="0"/>
                </a:moveTo>
                <a:cubicBezTo>
                  <a:pt x="286610" y="360352"/>
                  <a:pt x="573220" y="720704"/>
                  <a:pt x="1020588" y="1050085"/>
                </a:cubicBezTo>
                <a:cubicBezTo>
                  <a:pt x="1467956" y="1379466"/>
                  <a:pt x="2076081" y="1677875"/>
                  <a:pt x="2684206" y="1976284"/>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64" name="楕円 63"/>
          <p:cNvSpPr/>
          <p:nvPr/>
        </p:nvSpPr>
        <p:spPr>
          <a:xfrm>
            <a:off x="5289921" y="3298634"/>
            <a:ext cx="1146901" cy="1146899"/>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5" name="テキスト ボックス 64"/>
              <p:cNvSpPr txBox="1"/>
              <p:nvPr/>
            </p:nvSpPr>
            <p:spPr>
              <a:xfrm>
                <a:off x="5886228" y="3475118"/>
                <a:ext cx="28097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𝑗</m:t>
                          </m:r>
                        </m:sub>
                      </m:sSub>
                    </m:oMath>
                  </m:oMathPara>
                </a14:m>
                <a:endParaRPr kumimoji="1" lang="ja-JP" altLang="en-US" dirty="0"/>
              </a:p>
            </p:txBody>
          </p:sp>
        </mc:Choice>
        <mc:Fallback xmlns="">
          <p:sp>
            <p:nvSpPr>
              <p:cNvPr id="65" name="テキスト ボックス 64"/>
              <p:cNvSpPr txBox="1">
                <a:spLocks noRot="1" noChangeAspect="1" noMove="1" noResize="1" noEditPoints="1" noAdjustHandles="1" noChangeArrowheads="1" noChangeShapeType="1" noTextEdit="1"/>
              </p:cNvSpPr>
              <p:nvPr/>
            </p:nvSpPr>
            <p:spPr>
              <a:xfrm>
                <a:off x="5886228" y="3475118"/>
                <a:ext cx="280974" cy="299313"/>
              </a:xfrm>
              <a:prstGeom prst="rect">
                <a:avLst/>
              </a:prstGeom>
              <a:blipFill>
                <a:blip r:embed="rId5"/>
                <a:stretch>
                  <a:fillRect l="-19565" r="-10870" b="-26531"/>
                </a:stretch>
              </a:blipFill>
            </p:spPr>
            <p:txBody>
              <a:bodyPr/>
              <a:lstStyle/>
              <a:p>
                <a:r>
                  <a:rPr lang="ja-JP" altLang="en-US">
                    <a:noFill/>
                  </a:rPr>
                  <a:t> </a:t>
                </a:r>
              </a:p>
            </p:txBody>
          </p:sp>
        </mc:Fallback>
      </mc:AlternateContent>
      <p:sp>
        <p:nvSpPr>
          <p:cNvPr id="66" name="楕円 65"/>
          <p:cNvSpPr/>
          <p:nvPr/>
        </p:nvSpPr>
        <p:spPr>
          <a:xfrm>
            <a:off x="5525814" y="3576678"/>
            <a:ext cx="640803" cy="640803"/>
          </a:xfrm>
          <a:prstGeom prst="ellipse">
            <a:avLst/>
          </a:prstGeom>
          <a:solidFill>
            <a:srgbClr val="C0504D">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7" name="円/楕円 25"/>
          <p:cNvSpPr/>
          <p:nvPr/>
        </p:nvSpPr>
        <p:spPr>
          <a:xfrm>
            <a:off x="5802092" y="3829337"/>
            <a:ext cx="92073" cy="9207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8" name="直線矢印コネクタ 67"/>
          <p:cNvCxnSpPr>
            <a:endCxn id="64" idx="0"/>
          </p:cNvCxnSpPr>
          <p:nvPr/>
        </p:nvCxnSpPr>
        <p:spPr>
          <a:xfrm flipV="1">
            <a:off x="5846764" y="3298634"/>
            <a:ext cx="16608" cy="530704"/>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79" name="楕円 78"/>
          <p:cNvSpPr/>
          <p:nvPr/>
        </p:nvSpPr>
        <p:spPr>
          <a:xfrm>
            <a:off x="5063433" y="3668156"/>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0" name="楕円 79"/>
          <p:cNvSpPr/>
          <p:nvPr/>
        </p:nvSpPr>
        <p:spPr>
          <a:xfrm>
            <a:off x="6305157" y="4401400"/>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1" name="楕円 80"/>
          <p:cNvSpPr/>
          <p:nvPr/>
        </p:nvSpPr>
        <p:spPr>
          <a:xfrm>
            <a:off x="6116765" y="3102848"/>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2" name="楕円 81"/>
          <p:cNvSpPr/>
          <p:nvPr/>
        </p:nvSpPr>
        <p:spPr>
          <a:xfrm>
            <a:off x="6414949" y="3518101"/>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3" name="楕円 82"/>
          <p:cNvSpPr/>
          <p:nvPr/>
        </p:nvSpPr>
        <p:spPr>
          <a:xfrm>
            <a:off x="5298367" y="4311994"/>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4" name="右矢印 83"/>
          <p:cNvSpPr/>
          <p:nvPr/>
        </p:nvSpPr>
        <p:spPr>
          <a:xfrm>
            <a:off x="4027894" y="3576058"/>
            <a:ext cx="717918" cy="5581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817408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サンプル点からのパーティクル放出</a:t>
            </a:r>
          </a:p>
        </p:txBody>
      </p:sp>
      <p:sp>
        <p:nvSpPr>
          <p:cNvPr id="3" name="コンテンツ プレースホルダ 2"/>
          <p:cNvSpPr>
            <a:spLocks noGrp="1"/>
          </p:cNvSpPr>
          <p:nvPr>
            <p:ph idx="1"/>
          </p:nvPr>
        </p:nvSpPr>
        <p:spPr/>
        <p:txBody>
          <a:bodyPr/>
          <a:lstStyle/>
          <a:p>
            <a:r>
              <a:rPr lang="ja-JP" altLang="en-US" dirty="0"/>
              <a:t>サンプル点の容量より、保持する流体量が多いとき</a:t>
            </a:r>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119</a:t>
            </a:fld>
            <a:endParaRPr lang="en-US" i="1" dirty="0"/>
          </a:p>
        </p:txBody>
      </p:sp>
      <mc:AlternateContent xmlns:mc="http://schemas.openxmlformats.org/markup-compatibility/2006" xmlns:a14="http://schemas.microsoft.com/office/drawing/2010/main">
        <mc:Choice Requires="a14">
          <p:sp>
            <p:nvSpPr>
              <p:cNvPr id="7" name="テキスト ボックス 6"/>
              <p:cNvSpPr txBox="1"/>
              <p:nvPr/>
            </p:nvSpPr>
            <p:spPr>
              <a:xfrm>
                <a:off x="1513444" y="2162802"/>
                <a:ext cx="1600053"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𝑚</m:t>
                          </m:r>
                        </m:e>
                        <m:sub>
                          <m:r>
                            <a:rPr kumimoji="1" lang="en-US" altLang="ja-JP" b="0" i="1" smtClean="0">
                              <a:latin typeface="Cambria Math" panose="02040503050406030204" pitchFamily="18" charset="0"/>
                            </a:rPr>
                            <m:t>𝑗</m:t>
                          </m:r>
                        </m:sub>
                      </m:sSub>
                      <m:r>
                        <a:rPr kumimoji="1" lang="en-US" altLang="ja-JP" b="0" i="1" smtClean="0">
                          <a:latin typeface="Cambria Math" panose="02040503050406030204" pitchFamily="18" charset="0"/>
                        </a:rPr>
                        <m:t>&gt;</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1+</m:t>
                          </m:r>
                          <m:r>
                            <a:rPr kumimoji="1" lang="ja-JP" altLang="en-US" b="0" i="1" smtClean="0">
                              <a:latin typeface="Cambria Math" panose="02040503050406030204" pitchFamily="18" charset="0"/>
                            </a:rPr>
                            <m:t>𝜖</m:t>
                          </m:r>
                        </m:e>
                      </m:d>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𝑀</m:t>
                          </m:r>
                        </m:e>
                        <m:sub>
                          <m:r>
                            <a:rPr kumimoji="1" lang="en-US" altLang="ja-JP" b="0" i="1" smtClean="0">
                              <a:latin typeface="Cambria Math" panose="02040503050406030204" pitchFamily="18" charset="0"/>
                            </a:rPr>
                            <m:t>𝑗</m:t>
                          </m:r>
                        </m:sub>
                      </m:sSub>
                    </m:oMath>
                  </m:oMathPara>
                </a14:m>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513444" y="2162802"/>
                <a:ext cx="1600053" cy="299313"/>
              </a:xfrm>
              <a:prstGeom prst="rect">
                <a:avLst/>
              </a:prstGeom>
              <a:blipFill>
                <a:blip r:embed="rId3"/>
                <a:stretch>
                  <a:fillRect l="-1521" r="-1521" b="-265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3841892" y="2146034"/>
                <a:ext cx="2097946" cy="3059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𝑚</m:t>
                          </m:r>
                        </m:e>
                        <m:sub>
                          <m:r>
                            <a:rPr kumimoji="1" lang="en-US" altLang="ja-JP" b="0" i="1" smtClean="0">
                              <a:latin typeface="Cambria Math" panose="02040503050406030204" pitchFamily="18" charset="0"/>
                            </a:rPr>
                            <m:t>𝑗</m:t>
                          </m:r>
                        </m:sub>
                      </m:sSub>
                      <m:r>
                        <a:rPr kumimoji="1" lang="en-US" altLang="ja-JP" b="0" i="1" smtClean="0">
                          <a:latin typeface="Cambria Math" panose="02040503050406030204" pitchFamily="18" charset="0"/>
                        </a:rPr>
                        <m:t>: </m:t>
                      </m:r>
                      <m:r>
                        <a:rPr kumimoji="1" lang="ja-JP" altLang="en-US" i="1">
                          <a:latin typeface="Cambria Math" panose="02040503050406030204" pitchFamily="18" charset="0"/>
                        </a:rPr>
                        <m:t>保持する</m:t>
                      </m:r>
                      <m:r>
                        <a:rPr kumimoji="1" lang="ja-JP" altLang="en-US" i="1" smtClean="0">
                          <a:latin typeface="Cambria Math" panose="02040503050406030204" pitchFamily="18" charset="0"/>
                        </a:rPr>
                        <m:t>流体量</m:t>
                      </m:r>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3841892" y="2146034"/>
                <a:ext cx="2097946" cy="305918"/>
              </a:xfrm>
              <a:prstGeom prst="rect">
                <a:avLst/>
              </a:prstGeom>
              <a:blipFill>
                <a:blip r:embed="rId4"/>
                <a:stretch>
                  <a:fillRect l="-872" t="-8000" r="-3488" b="-26000"/>
                </a:stretch>
              </a:blipFill>
            </p:spPr>
            <p:txBody>
              <a:bodyPr/>
              <a:lstStyle/>
              <a:p>
                <a:r>
                  <a:rPr lang="ja-JP" altLang="en-US">
                    <a:noFill/>
                  </a:rPr>
                  <a:t> </a:t>
                </a:r>
              </a:p>
            </p:txBody>
          </p:sp>
        </mc:Fallback>
      </mc:AlternateContent>
      <p:grpSp>
        <p:nvGrpSpPr>
          <p:cNvPr id="5" name="グループ化 32"/>
          <p:cNvGrpSpPr/>
          <p:nvPr/>
        </p:nvGrpSpPr>
        <p:grpSpPr>
          <a:xfrm>
            <a:off x="1954532" y="2982175"/>
            <a:ext cx="1797046" cy="1460047"/>
            <a:chOff x="1954532" y="2982175"/>
            <a:chExt cx="1797046" cy="1460047"/>
          </a:xfrm>
        </p:grpSpPr>
        <p:sp>
          <p:nvSpPr>
            <p:cNvPr id="13" name="楕円 12"/>
            <p:cNvSpPr/>
            <p:nvPr/>
          </p:nvSpPr>
          <p:spPr>
            <a:xfrm>
              <a:off x="2159075" y="3262296"/>
              <a:ext cx="938173" cy="938173"/>
            </a:xfrm>
            <a:prstGeom prst="ellipse">
              <a:avLst/>
            </a:prstGeom>
            <a:solidFill>
              <a:srgbClr val="C0504D">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フリーフォーム 9"/>
            <p:cNvSpPr/>
            <p:nvPr/>
          </p:nvSpPr>
          <p:spPr>
            <a:xfrm>
              <a:off x="1954532" y="2982175"/>
              <a:ext cx="1797046" cy="1460047"/>
            </a:xfrm>
            <a:custGeom>
              <a:avLst/>
              <a:gdLst>
                <a:gd name="connsiteX0" fmla="*/ 0 w 2684206"/>
                <a:gd name="connsiteY0" fmla="*/ 0 h 1976284"/>
                <a:gd name="connsiteX1" fmla="*/ 1020588 w 2684206"/>
                <a:gd name="connsiteY1" fmla="*/ 1050085 h 1976284"/>
                <a:gd name="connsiteX2" fmla="*/ 2684206 w 2684206"/>
                <a:gd name="connsiteY2" fmla="*/ 1976284 h 1976284"/>
              </a:gdLst>
              <a:ahLst/>
              <a:cxnLst>
                <a:cxn ang="0">
                  <a:pos x="connsiteX0" y="connsiteY0"/>
                </a:cxn>
                <a:cxn ang="0">
                  <a:pos x="connsiteX1" y="connsiteY1"/>
                </a:cxn>
                <a:cxn ang="0">
                  <a:pos x="connsiteX2" y="connsiteY2"/>
                </a:cxn>
              </a:cxnLst>
              <a:rect l="l" t="t" r="r" b="b"/>
              <a:pathLst>
                <a:path w="2684206" h="1976284">
                  <a:moveTo>
                    <a:pt x="0" y="0"/>
                  </a:moveTo>
                  <a:cubicBezTo>
                    <a:pt x="286610" y="360352"/>
                    <a:pt x="573220" y="720704"/>
                    <a:pt x="1020588" y="1050085"/>
                  </a:cubicBezTo>
                  <a:cubicBezTo>
                    <a:pt x="1467956" y="1379466"/>
                    <a:pt x="2076081" y="1677875"/>
                    <a:pt x="2684206" y="1976284"/>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11" name="楕円 10"/>
            <p:cNvSpPr/>
            <p:nvPr/>
          </p:nvSpPr>
          <p:spPr>
            <a:xfrm>
              <a:off x="2399949" y="3521178"/>
              <a:ext cx="440149" cy="44014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4" name="円/楕円 25"/>
            <p:cNvSpPr/>
            <p:nvPr/>
          </p:nvSpPr>
          <p:spPr>
            <a:xfrm>
              <a:off x="2565840" y="3699202"/>
              <a:ext cx="92073" cy="9207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16" name="楕円 15"/>
          <p:cNvSpPr/>
          <p:nvPr/>
        </p:nvSpPr>
        <p:spPr>
          <a:xfrm>
            <a:off x="5790637" y="3808011"/>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楕円 16"/>
          <p:cNvSpPr/>
          <p:nvPr/>
        </p:nvSpPr>
        <p:spPr>
          <a:xfrm>
            <a:off x="5711375" y="3895675"/>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 name="楕円 17"/>
          <p:cNvSpPr/>
          <p:nvPr/>
        </p:nvSpPr>
        <p:spPr>
          <a:xfrm>
            <a:off x="5331601" y="4126868"/>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 name="楕円 18"/>
          <p:cNvSpPr/>
          <p:nvPr/>
        </p:nvSpPr>
        <p:spPr>
          <a:xfrm>
            <a:off x="5833840" y="3700207"/>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 name="楕円 19"/>
          <p:cNvSpPr/>
          <p:nvPr/>
        </p:nvSpPr>
        <p:spPr>
          <a:xfrm>
            <a:off x="5611741" y="3969808"/>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1" name="楕円 20"/>
          <p:cNvSpPr/>
          <p:nvPr/>
        </p:nvSpPr>
        <p:spPr>
          <a:xfrm>
            <a:off x="5307304" y="3881648"/>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2" name="楕円 21"/>
          <p:cNvSpPr/>
          <p:nvPr/>
        </p:nvSpPr>
        <p:spPr>
          <a:xfrm>
            <a:off x="5859525" y="3977343"/>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3" name="楕円 22"/>
          <p:cNvSpPr/>
          <p:nvPr/>
        </p:nvSpPr>
        <p:spPr>
          <a:xfrm>
            <a:off x="5754952" y="3529280"/>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4" name="楕円 23"/>
          <p:cNvSpPr/>
          <p:nvPr/>
        </p:nvSpPr>
        <p:spPr>
          <a:xfrm>
            <a:off x="5899215" y="3600081"/>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6" name="楕円 25"/>
          <p:cNvSpPr/>
          <p:nvPr/>
        </p:nvSpPr>
        <p:spPr>
          <a:xfrm>
            <a:off x="5413679" y="4004996"/>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7" name="楕円 26"/>
          <p:cNvSpPr/>
          <p:nvPr/>
        </p:nvSpPr>
        <p:spPr>
          <a:xfrm>
            <a:off x="5595563" y="4088153"/>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楕円 29"/>
          <p:cNvSpPr/>
          <p:nvPr/>
        </p:nvSpPr>
        <p:spPr>
          <a:xfrm>
            <a:off x="5200634" y="4073353"/>
            <a:ext cx="131301" cy="131301"/>
          </a:xfrm>
          <a:prstGeom prst="ellipse">
            <a:avLst/>
          </a:prstGeom>
          <a:solidFill>
            <a:srgbClr val="F79646">
              <a:alpha val="69804"/>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1" name="テキスト ボックス 30"/>
              <p:cNvSpPr txBox="1"/>
              <p:nvPr/>
            </p:nvSpPr>
            <p:spPr>
              <a:xfrm>
                <a:off x="3916924" y="2500414"/>
                <a:ext cx="846899" cy="299313"/>
              </a:xfrm>
              <a:prstGeom prst="rect">
                <a:avLst/>
              </a:prstGeom>
              <a:noFill/>
            </p:spPr>
            <p:txBody>
              <a:bodyPr wrap="none" lIns="0" tIns="0" rIns="0" bIns="0" rtlCol="0">
                <a:spAutoFit/>
              </a:bodyPr>
              <a:lstStyle/>
              <a:p>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𝑀</m:t>
                        </m:r>
                      </m:e>
                      <m:sub>
                        <m:r>
                          <a:rPr kumimoji="1" lang="en-US" altLang="ja-JP" b="0" i="1" smtClean="0">
                            <a:latin typeface="Cambria Math" panose="02040503050406030204" pitchFamily="18" charset="0"/>
                          </a:rPr>
                          <m:t>𝑗</m:t>
                        </m:r>
                      </m:sub>
                    </m:sSub>
                  </m:oMath>
                </a14:m>
                <a:r>
                  <a:rPr kumimoji="1" lang="en-US" altLang="ja-JP" dirty="0"/>
                  <a:t>: </a:t>
                </a:r>
                <a:r>
                  <a:rPr kumimoji="1" lang="ja-JP" altLang="en-US" dirty="0"/>
                  <a:t>容量</a:t>
                </a: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3916924" y="2500414"/>
                <a:ext cx="846899" cy="299313"/>
              </a:xfrm>
              <a:prstGeom prst="rect">
                <a:avLst/>
              </a:prstGeom>
              <a:blipFill>
                <a:blip r:embed="rId5"/>
                <a:stretch>
                  <a:fillRect l="-10145" t="-28571" r="-17391" b="-51020"/>
                </a:stretch>
              </a:blipFill>
            </p:spPr>
            <p:txBody>
              <a:bodyPr/>
              <a:lstStyle/>
              <a:p>
                <a:r>
                  <a:rPr lang="ja-JP" altLang="en-US">
                    <a:noFill/>
                  </a:rPr>
                  <a:t> </a:t>
                </a:r>
              </a:p>
            </p:txBody>
          </p:sp>
        </mc:Fallback>
      </mc:AlternateContent>
      <p:sp>
        <p:nvSpPr>
          <p:cNvPr id="35" name="楕円 34"/>
          <p:cNvSpPr/>
          <p:nvPr/>
        </p:nvSpPr>
        <p:spPr>
          <a:xfrm>
            <a:off x="5122643" y="3388731"/>
            <a:ext cx="602293" cy="602293"/>
          </a:xfrm>
          <a:prstGeom prst="ellipse">
            <a:avLst/>
          </a:prstGeom>
          <a:solidFill>
            <a:srgbClr val="C0504D">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6" name="フリーフォーム 35"/>
          <p:cNvSpPr/>
          <p:nvPr/>
        </p:nvSpPr>
        <p:spPr>
          <a:xfrm>
            <a:off x="4762691" y="2943554"/>
            <a:ext cx="1797046" cy="1460047"/>
          </a:xfrm>
          <a:custGeom>
            <a:avLst/>
            <a:gdLst>
              <a:gd name="connsiteX0" fmla="*/ 0 w 2684206"/>
              <a:gd name="connsiteY0" fmla="*/ 0 h 1976284"/>
              <a:gd name="connsiteX1" fmla="*/ 1020588 w 2684206"/>
              <a:gd name="connsiteY1" fmla="*/ 1050085 h 1976284"/>
              <a:gd name="connsiteX2" fmla="*/ 2684206 w 2684206"/>
              <a:gd name="connsiteY2" fmla="*/ 1976284 h 1976284"/>
            </a:gdLst>
            <a:ahLst/>
            <a:cxnLst>
              <a:cxn ang="0">
                <a:pos x="connsiteX0" y="connsiteY0"/>
              </a:cxn>
              <a:cxn ang="0">
                <a:pos x="connsiteX1" y="connsiteY1"/>
              </a:cxn>
              <a:cxn ang="0">
                <a:pos x="connsiteX2" y="connsiteY2"/>
              </a:cxn>
            </a:cxnLst>
            <a:rect l="l" t="t" r="r" b="b"/>
            <a:pathLst>
              <a:path w="2684206" h="1976284">
                <a:moveTo>
                  <a:pt x="0" y="0"/>
                </a:moveTo>
                <a:cubicBezTo>
                  <a:pt x="286610" y="360352"/>
                  <a:pt x="573220" y="720704"/>
                  <a:pt x="1020588" y="1050085"/>
                </a:cubicBezTo>
                <a:cubicBezTo>
                  <a:pt x="1467956" y="1379466"/>
                  <a:pt x="2076081" y="1677875"/>
                  <a:pt x="2684206" y="1976284"/>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37" name="楕円 36"/>
          <p:cNvSpPr/>
          <p:nvPr/>
        </p:nvSpPr>
        <p:spPr>
          <a:xfrm>
            <a:off x="5208108" y="3482557"/>
            <a:ext cx="440149" cy="44014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38" name="円/楕円 25"/>
          <p:cNvSpPr/>
          <p:nvPr/>
        </p:nvSpPr>
        <p:spPr>
          <a:xfrm>
            <a:off x="5373999" y="3660581"/>
            <a:ext cx="92073" cy="9207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右矢印 38"/>
          <p:cNvSpPr/>
          <p:nvPr/>
        </p:nvSpPr>
        <p:spPr>
          <a:xfrm>
            <a:off x="3858925" y="3408502"/>
            <a:ext cx="717918" cy="5581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ブラシのシミュレーション</a:t>
            </a:r>
          </a:p>
        </p:txBody>
      </p:sp>
      <p:sp>
        <p:nvSpPr>
          <p:cNvPr id="3" name="コンテンツ プレースホルダー 2"/>
          <p:cNvSpPr>
            <a:spLocks noGrp="1"/>
          </p:cNvSpPr>
          <p:nvPr>
            <p:ph idx="1"/>
          </p:nvPr>
        </p:nvSpPr>
        <p:spPr/>
        <p:txBody>
          <a:bodyPr/>
          <a:lstStyle/>
          <a:p>
            <a:r>
              <a:rPr lang="ja-JP" altLang="en-US" dirty="0"/>
              <a:t>スケルトン </a:t>
            </a:r>
            <a:endParaRPr lang="en-US" altLang="ja-JP" dirty="0"/>
          </a:p>
          <a:p>
            <a:r>
              <a:rPr lang="en-US" altLang="ja-JP" dirty="0"/>
              <a:t>Subdivision surface</a:t>
            </a:r>
          </a:p>
          <a:p>
            <a:r>
              <a:rPr lang="en-US" altLang="ja-JP" dirty="0"/>
              <a:t>Footprint</a:t>
            </a:r>
          </a:p>
          <a:p>
            <a:endParaRPr lang="en-US" altLang="ja-JP" dirty="0"/>
          </a:p>
          <a:p>
            <a:r>
              <a:rPr lang="ja-JP" altLang="en-US" dirty="0">
                <a:solidFill>
                  <a:srgbClr val="FF0000"/>
                </a:solidFill>
              </a:rPr>
              <a:t>ブラシ全体の形状だけを考慮</a:t>
            </a:r>
          </a:p>
          <a:p>
            <a:pPr lvl="1"/>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12</a:t>
            </a:fld>
            <a:endParaRPr lang="en-US" i="1" dirty="0"/>
          </a:p>
        </p:txBody>
      </p:sp>
      <p:pic>
        <p:nvPicPr>
          <p:cNvPr id="6" name="Picture 2"/>
          <p:cNvPicPr>
            <a:picLocks noChangeAspect="1" noChangeArrowheads="1"/>
          </p:cNvPicPr>
          <p:nvPr/>
        </p:nvPicPr>
        <p:blipFill>
          <a:blip r:embed="rId3" cstate="print"/>
          <a:srcRect r="36062"/>
          <a:stretch>
            <a:fillRect/>
          </a:stretch>
        </p:blipFill>
        <p:spPr bwMode="auto">
          <a:xfrm>
            <a:off x="4893898" y="1458756"/>
            <a:ext cx="1780163" cy="806485"/>
          </a:xfrm>
          <a:prstGeom prst="rect">
            <a:avLst/>
          </a:prstGeom>
          <a:noFill/>
          <a:ln w="9525">
            <a:noFill/>
            <a:miter lim="800000"/>
            <a:headEnd/>
            <a:tailEnd/>
          </a:ln>
        </p:spPr>
      </p:pic>
      <p:pic>
        <p:nvPicPr>
          <p:cNvPr id="7" name="図 6"/>
          <p:cNvPicPr>
            <a:picLocks noChangeAspect="1"/>
          </p:cNvPicPr>
          <p:nvPr/>
        </p:nvPicPr>
        <p:blipFill>
          <a:blip r:embed="rId4"/>
          <a:stretch>
            <a:fillRect/>
          </a:stretch>
        </p:blipFill>
        <p:spPr>
          <a:xfrm>
            <a:off x="4893898" y="2343382"/>
            <a:ext cx="845130" cy="1003840"/>
          </a:xfrm>
          <a:prstGeom prst="rect">
            <a:avLst/>
          </a:prstGeom>
        </p:spPr>
      </p:pic>
      <p:pic>
        <p:nvPicPr>
          <p:cNvPr id="8" name="図 7"/>
          <p:cNvPicPr>
            <a:picLocks noChangeAspect="1"/>
          </p:cNvPicPr>
          <p:nvPr/>
        </p:nvPicPr>
        <p:blipFill>
          <a:blip r:embed="rId5"/>
          <a:stretch>
            <a:fillRect/>
          </a:stretch>
        </p:blipFill>
        <p:spPr>
          <a:xfrm>
            <a:off x="5777013" y="2333012"/>
            <a:ext cx="866055" cy="1021705"/>
          </a:xfrm>
          <a:prstGeom prst="rect">
            <a:avLst/>
          </a:prstGeom>
        </p:spPr>
      </p:pic>
      <p:pic>
        <p:nvPicPr>
          <p:cNvPr id="9" name="図 8"/>
          <p:cNvPicPr>
            <a:picLocks noChangeAspect="1"/>
          </p:cNvPicPr>
          <p:nvPr/>
        </p:nvPicPr>
        <p:blipFill>
          <a:blip r:embed="rId6"/>
          <a:stretch>
            <a:fillRect/>
          </a:stretch>
        </p:blipFill>
        <p:spPr>
          <a:xfrm>
            <a:off x="4893898" y="3374384"/>
            <a:ext cx="2386429" cy="1112855"/>
          </a:xfrm>
          <a:prstGeom prst="rect">
            <a:avLst/>
          </a:prstGeom>
        </p:spPr>
      </p:pic>
      <p:sp>
        <p:nvSpPr>
          <p:cNvPr id="5" name="テキスト ボックス 4"/>
          <p:cNvSpPr txBox="1"/>
          <p:nvPr/>
        </p:nvSpPr>
        <p:spPr>
          <a:xfrm>
            <a:off x="6699173" y="3650731"/>
            <a:ext cx="1808508" cy="338554"/>
          </a:xfrm>
          <a:prstGeom prst="rect">
            <a:avLst/>
          </a:prstGeom>
          <a:noFill/>
        </p:spPr>
        <p:txBody>
          <a:bodyPr wrap="none" rtlCol="0">
            <a:spAutoFit/>
          </a:bodyPr>
          <a:lstStyle/>
          <a:p>
            <a:r>
              <a:rPr kumimoji="1" lang="en-US" altLang="ja-JP" sz="1600" dirty="0"/>
              <a:t>[Chu et al. 2010]</a:t>
            </a:r>
          </a:p>
        </p:txBody>
      </p:sp>
      <p:sp>
        <p:nvSpPr>
          <p:cNvPr id="11" name="テキスト ボックス 10"/>
          <p:cNvSpPr txBox="1"/>
          <p:nvPr/>
        </p:nvSpPr>
        <p:spPr>
          <a:xfrm>
            <a:off x="6596719" y="2657254"/>
            <a:ext cx="2295821" cy="338554"/>
          </a:xfrm>
          <a:prstGeom prst="rect">
            <a:avLst/>
          </a:prstGeom>
          <a:noFill/>
        </p:spPr>
        <p:txBody>
          <a:bodyPr wrap="none" rtlCol="0">
            <a:spAutoFit/>
          </a:bodyPr>
          <a:lstStyle/>
          <a:p>
            <a:r>
              <a:rPr lang="en-US" altLang="ja-JP" sz="1600" dirty="0"/>
              <a:t>[Baxter and Lin. 2004]</a:t>
            </a:r>
            <a:endParaRPr kumimoji="1" lang="en-US" altLang="ja-JP" sz="1600" dirty="0"/>
          </a:p>
        </p:txBody>
      </p:sp>
      <p:sp>
        <p:nvSpPr>
          <p:cNvPr id="12" name="テキスト ボックス 11"/>
          <p:cNvSpPr txBox="1"/>
          <p:nvPr/>
        </p:nvSpPr>
        <p:spPr>
          <a:xfrm>
            <a:off x="6586962" y="1735110"/>
            <a:ext cx="1920719" cy="338554"/>
          </a:xfrm>
          <a:prstGeom prst="rect">
            <a:avLst/>
          </a:prstGeom>
          <a:noFill/>
        </p:spPr>
        <p:txBody>
          <a:bodyPr wrap="none" rtlCol="0">
            <a:spAutoFit/>
          </a:bodyPr>
          <a:lstStyle/>
          <a:p>
            <a:r>
              <a:rPr lang="en-US" altLang="ja-JP" sz="1600" dirty="0">
                <a:latin typeface="+mj-ea"/>
              </a:rPr>
              <a:t>[Chu et al. 2002]</a:t>
            </a:r>
            <a:endParaRPr kumimoji="1" lang="en-US" altLang="ja-JP" sz="1600" dirty="0"/>
          </a:p>
        </p:txBody>
      </p:sp>
    </p:spTree>
    <p:extLst>
      <p:ext uri="{BB962C8B-B14F-4D97-AF65-F5344CB8AC3E}">
        <p14:creationId xmlns:p14="http://schemas.microsoft.com/office/powerpoint/2010/main" val="14810968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グリッドからパーティクル生成</a:t>
            </a:r>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p:txBody>
              <a:bodyPr/>
              <a:lstStyle/>
              <a:p>
                <a:r>
                  <a:rPr kumimoji="1" lang="ja-JP" altLang="en-US" dirty="0"/>
                  <a:t>グリッドのセルが、</a:t>
                </a:r>
                <a14:m>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𝐷</m:t>
                        </m:r>
                      </m:e>
                      <m:sub>
                        <m:r>
                          <a:rPr kumimoji="1" lang="en-US" altLang="ja-JP" b="0" i="1" smtClean="0">
                            <a:latin typeface="Cambria Math" panose="02040503050406030204" pitchFamily="18" charset="0"/>
                          </a:rPr>
                          <m:t>0</m:t>
                        </m:r>
                      </m:sub>
                    </m:sSub>
                  </m:oMath>
                </a14:m>
                <a:r>
                  <a:rPr kumimoji="1" lang="ja-JP" altLang="en-US" dirty="0"/>
                  <a:t>以内に入った時</a:t>
                </a:r>
                <a:endParaRPr kumimoji="1" lang="en-US" altLang="ja-JP" dirty="0"/>
              </a:p>
              <a:p>
                <a:r>
                  <a:rPr kumimoji="1" lang="ja-JP" altLang="en-US" dirty="0"/>
                  <a:t>グリッドの</a:t>
                </a:r>
                <a:r>
                  <a:rPr lang="ja-JP" altLang="en-US" dirty="0"/>
                  <a:t>密度</a:t>
                </a:r>
                <a:r>
                  <a:rPr kumimoji="1" lang="ja-JP" altLang="en-US" dirty="0"/>
                  <a:t>を減らし、パーティクルを生成</a:t>
                </a:r>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120</a:t>
            </a:fld>
            <a:endParaRPr lang="en-US" i="1" dirty="0"/>
          </a:p>
        </p:txBody>
      </p:sp>
      <mc:AlternateContent xmlns:mc="http://schemas.openxmlformats.org/markup-compatibility/2006" xmlns:a14="http://schemas.microsoft.com/office/drawing/2010/main">
        <mc:Choice Requires="a14">
          <p:sp>
            <p:nvSpPr>
              <p:cNvPr id="6" name="テキスト ボックス 5"/>
              <p:cNvSpPr txBox="1"/>
              <p:nvPr/>
            </p:nvSpPr>
            <p:spPr>
              <a:xfrm>
                <a:off x="457200" y="3154179"/>
                <a:ext cx="4491165"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i="1" smtClean="0">
                              <a:latin typeface="Cambria Math" panose="02040503050406030204" pitchFamily="18" charset="0"/>
                            </a:rPr>
                          </m:ctrlPr>
                        </m:sSubSupPr>
                        <m:e>
                          <m:r>
                            <a:rPr kumimoji="1" lang="ja-JP" altLang="en-US" i="1" smtClean="0">
                              <a:latin typeface="Cambria Math" panose="02040503050406030204" pitchFamily="18" charset="0"/>
                            </a:rPr>
                            <m:t>𝜌</m:t>
                          </m:r>
                        </m:e>
                        <m:sub>
                          <m:r>
                            <a:rPr kumimoji="1" lang="en-US" altLang="ja-JP" b="0" i="1" smtClean="0">
                              <a:latin typeface="Cambria Math" panose="02040503050406030204" pitchFamily="18" charset="0"/>
                            </a:rPr>
                            <m:t>𝑐</m:t>
                          </m:r>
                        </m:sub>
                        <m:sup>
                          <m:r>
                            <m:rPr>
                              <m:sty m:val="p"/>
                            </m:rPr>
                            <a:rPr kumimoji="1" lang="en-US" altLang="ja-JP" b="0" i="0" smtClean="0">
                              <a:latin typeface="Cambria Math" panose="02040503050406030204" pitchFamily="18" charset="0"/>
                            </a:rPr>
                            <m:t>new</m:t>
                          </m:r>
                        </m:sup>
                      </m:sSubSup>
                      <m:r>
                        <a:rPr kumimoji="1" lang="en-US" altLang="ja-JP" i="1" smtClean="0">
                          <a:latin typeface="Cambria Math" panose="02040503050406030204" pitchFamily="18" charset="0"/>
                        </a:rPr>
                        <m:t>=</m:t>
                      </m:r>
                      <m:r>
                        <m:rPr>
                          <m:sty m:val="p"/>
                        </m:rPr>
                        <a:rPr kumimoji="1" lang="en-US" altLang="ja-JP" b="0" i="0" smtClean="0">
                          <a:latin typeface="Cambria Math" panose="02040503050406030204" pitchFamily="18" charset="0"/>
                        </a:rPr>
                        <m:t>max</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𝜌</m:t>
                              </m:r>
                            </m:e>
                            <m:sub>
                              <m:r>
                                <a:rPr kumimoji="1" lang="en-US" altLang="ja-JP" b="0" i="1" smtClean="0">
                                  <a:latin typeface="Cambria Math" panose="02040503050406030204" pitchFamily="18" charset="0"/>
                                </a:rPr>
                                <m:t>𝑐</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𝑚</m:t>
                              </m:r>
                            </m:e>
                            <m:sub>
                              <m:r>
                                <a:rPr kumimoji="1" lang="en-US" altLang="ja-JP" b="0" i="1" smtClean="0">
                                  <a:latin typeface="Cambria Math" panose="02040503050406030204" pitchFamily="18" charset="0"/>
                                </a:rPr>
                                <m:t>𝑘</m:t>
                              </m:r>
                            </m:sub>
                          </m:sSub>
                          <m:nary>
                            <m:naryPr>
                              <m:chr m:val="∑"/>
                              <m:ctrlPr>
                                <a:rPr kumimoji="1" lang="en-US" altLang="ja-JP" b="0" i="1" smtClean="0">
                                  <a:latin typeface="Cambria Math" panose="02040503050406030204" pitchFamily="18" charset="0"/>
                                </a:rPr>
                              </m:ctrlPr>
                            </m:naryPr>
                            <m:sub>
                              <m:r>
                                <m:rPr>
                                  <m:brk m:alnAt="23"/>
                                </m:rPr>
                                <a:rPr kumimoji="1" lang="en-US" altLang="ja-JP" b="0" i="1" smtClean="0">
                                  <a:latin typeface="Cambria Math" panose="02040503050406030204" pitchFamily="18" charset="0"/>
                                </a:rPr>
                                <m:t>𝑘</m:t>
                              </m:r>
                              <m:r>
                                <a:rPr kumimoji="1" lang="en-US" altLang="ja-JP" b="0" i="1" smtClean="0">
                                  <a:latin typeface="Cambria Math" panose="02040503050406030204" pitchFamily="18" charset="0"/>
                                </a:rPr>
                                <m:t>=1</m:t>
                              </m:r>
                            </m:sub>
                            <m:sup>
                              <m:r>
                                <a:rPr kumimoji="1" lang="en-US" altLang="ja-JP" b="0" i="1" smtClean="0">
                                  <a:latin typeface="Cambria Math" panose="02040503050406030204" pitchFamily="18" charset="0"/>
                                </a:rPr>
                                <m:t>𝐾</m:t>
                              </m:r>
                            </m:sup>
                            <m:e>
                              <m:r>
                                <a:rPr kumimoji="1" lang="en-US" altLang="ja-JP" b="0" i="1" smtClean="0">
                                  <a:latin typeface="Cambria Math" panose="02040503050406030204" pitchFamily="18" charset="0"/>
                                </a:rPr>
                                <m:t>𝑊</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1" i="0" smtClean="0">
                                          <a:latin typeface="Cambria Math" panose="02040503050406030204" pitchFamily="18" charset="0"/>
                                        </a:rPr>
                                        <m:t>𝐩</m:t>
                                      </m:r>
                                    </m:e>
                                    <m:sub>
                                      <m:r>
                                        <a:rPr kumimoji="1" lang="en-US" altLang="ja-JP" b="0" i="1" smtClean="0">
                                          <a:latin typeface="Cambria Math" panose="02040503050406030204" pitchFamily="18" charset="0"/>
                                        </a:rPr>
                                        <m:t>𝑘</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1" i="0" smtClean="0">
                                          <a:latin typeface="Cambria Math" panose="02040503050406030204" pitchFamily="18" charset="0"/>
                                        </a:rPr>
                                        <m:t>𝐱</m:t>
                                      </m:r>
                                    </m:e>
                                    <m:sub>
                                      <m:r>
                                        <a:rPr kumimoji="1" lang="en-US" altLang="ja-JP" b="0" i="1" smtClean="0">
                                          <a:latin typeface="Cambria Math" panose="02040503050406030204" pitchFamily="18" charset="0"/>
                                        </a:rPr>
                                        <m:t>𝑐</m:t>
                                      </m:r>
                                    </m:sub>
                                  </m:sSub>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h</m:t>
                                  </m:r>
                                </m:e>
                              </m:d>
                            </m:e>
                          </m:nary>
                          <m:r>
                            <a:rPr kumimoji="1" lang="en-US" altLang="ja-JP" b="0" i="1" smtClean="0">
                              <a:latin typeface="Cambria Math" panose="02040503050406030204" pitchFamily="18" charset="0"/>
                            </a:rPr>
                            <m:t>,0</m:t>
                          </m:r>
                        </m:e>
                      </m:d>
                    </m:oMath>
                  </m:oMathPara>
                </a14:m>
                <a:endParaRPr kumimoji="1" lang="ja-JP" altLang="en-US"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457200" y="3154179"/>
                <a:ext cx="4491165" cy="891719"/>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5062025" y="2618730"/>
                <a:ext cx="3624775" cy="276999"/>
              </a:xfrm>
              <a:prstGeom prst="rect">
                <a:avLst/>
              </a:prstGeom>
              <a:noFill/>
            </p:spPr>
            <p:txBody>
              <a:bodyPr wrap="none" lIns="0" tIns="0" rIns="0" bIns="0" rtlCol="0">
                <a:spAutoFit/>
              </a:bodyPr>
              <a:lstStyle/>
              <a:p>
                <a14:m>
                  <m:oMath xmlns:m="http://schemas.openxmlformats.org/officeDocument/2006/math">
                    <m:d>
                      <m:dPr>
                        <m:begChr m:val="{"/>
                        <m:endChr m:val="}"/>
                        <m:ctrlPr>
                          <a:rPr kumimoji="1" lang="en-US" altLang="ja-JP" i="1" smtClean="0">
                            <a:latin typeface="Cambria Math" panose="02040503050406030204" pitchFamily="18" charset="0"/>
                          </a:rPr>
                        </m:ctrlPr>
                      </m:dPr>
                      <m:e>
                        <m:sSub>
                          <m:sSubPr>
                            <m:ctrlPr>
                              <a:rPr kumimoji="1" lang="en-US" altLang="ja-JP" i="1" smtClean="0">
                                <a:latin typeface="Cambria Math" panose="02040503050406030204" pitchFamily="18" charset="0"/>
                              </a:rPr>
                            </m:ctrlPr>
                          </m:sSubPr>
                          <m:e>
                            <m:r>
                              <a:rPr kumimoji="1" lang="en-US" altLang="ja-JP" b="1" i="0" smtClean="0">
                                <a:latin typeface="Cambria Math" panose="02040503050406030204" pitchFamily="18" charset="0"/>
                              </a:rPr>
                              <m:t>𝐩</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i="1">
                                <a:latin typeface="Cambria Math" panose="02040503050406030204" pitchFamily="18" charset="0"/>
                              </a:rPr>
                            </m:ctrlPr>
                          </m:sSubPr>
                          <m:e>
                            <m:r>
                              <a:rPr kumimoji="1" lang="en-US" altLang="ja-JP" b="1">
                                <a:latin typeface="Cambria Math" panose="02040503050406030204" pitchFamily="18" charset="0"/>
                              </a:rPr>
                              <m:t>𝐩</m:t>
                            </m:r>
                          </m:e>
                          <m:sub>
                            <m:r>
                              <a:rPr kumimoji="1" lang="en-US" altLang="ja-JP" b="0" i="1" smtClean="0">
                                <a:latin typeface="Cambria Math" panose="02040503050406030204" pitchFamily="18" charset="0"/>
                              </a:rPr>
                              <m:t>2</m:t>
                            </m:r>
                          </m:sub>
                        </m:sSub>
                        <m:r>
                          <a:rPr kumimoji="1" lang="en-US" altLang="ja-JP" i="1">
                            <a:latin typeface="Cambria Math" panose="02040503050406030204" pitchFamily="18" charset="0"/>
                          </a:rPr>
                          <m:t>,</m:t>
                        </m:r>
                        <m:r>
                          <a:rPr kumimoji="1" lang="en-US" altLang="ja-JP" b="0" i="1" smtClean="0">
                            <a:latin typeface="Cambria Math" panose="02040503050406030204" pitchFamily="18" charset="0"/>
                          </a:rPr>
                          <m:t>…,</m:t>
                        </m:r>
                        <m:sSub>
                          <m:sSubPr>
                            <m:ctrlPr>
                              <a:rPr kumimoji="1" lang="en-US" altLang="ja-JP" i="1">
                                <a:latin typeface="Cambria Math" panose="02040503050406030204" pitchFamily="18" charset="0"/>
                              </a:rPr>
                            </m:ctrlPr>
                          </m:sSubPr>
                          <m:e>
                            <m:r>
                              <a:rPr kumimoji="1" lang="en-US" altLang="ja-JP" b="1">
                                <a:latin typeface="Cambria Math" panose="02040503050406030204" pitchFamily="18" charset="0"/>
                              </a:rPr>
                              <m:t>𝐩</m:t>
                            </m:r>
                          </m:e>
                          <m:sub>
                            <m:r>
                              <a:rPr kumimoji="1" lang="en-US" altLang="ja-JP" b="0" i="1" smtClean="0">
                                <a:latin typeface="Cambria Math" panose="02040503050406030204" pitchFamily="18" charset="0"/>
                              </a:rPr>
                              <m:t>𝐾</m:t>
                            </m:r>
                          </m:sub>
                        </m:sSub>
                      </m:e>
                    </m:d>
                  </m:oMath>
                </a14:m>
                <a:r>
                  <a:rPr kumimoji="1" lang="en-US" altLang="ja-JP" dirty="0"/>
                  <a:t>: </a:t>
                </a:r>
                <a:r>
                  <a:rPr kumimoji="1" lang="ja-JP" altLang="en-US" dirty="0"/>
                  <a:t>パーティクルの位置</a:t>
                </a: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062025" y="2618730"/>
                <a:ext cx="3624775" cy="276999"/>
              </a:xfrm>
              <a:prstGeom prst="rect">
                <a:avLst/>
              </a:prstGeom>
              <a:blipFill>
                <a:blip r:embed="rId5"/>
                <a:stretch>
                  <a:fillRect t="-37778" r="-3529" b="-5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5258863" y="3609519"/>
                <a:ext cx="1828449" cy="2770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𝑊</m:t>
                      </m:r>
                      <m:r>
                        <a:rPr kumimoji="1" lang="en-US" altLang="ja-JP" b="0" i="1" smtClean="0">
                          <a:latin typeface="Cambria Math" panose="02040503050406030204" pitchFamily="18" charset="0"/>
                        </a:rPr>
                        <m:t>: </m:t>
                      </m:r>
                      <m:r>
                        <a:rPr kumimoji="1" lang="ja-JP" altLang="en-US" i="1">
                          <a:latin typeface="Cambria Math" panose="02040503050406030204" pitchFamily="18" charset="0"/>
                        </a:rPr>
                        <m:t>カーネル関数</m:t>
                      </m:r>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258863" y="3609519"/>
                <a:ext cx="1828449" cy="277064"/>
              </a:xfrm>
              <a:prstGeom prst="rect">
                <a:avLst/>
              </a:prstGeom>
              <a:blipFill>
                <a:blip r:embed="rId6"/>
                <a:stretch>
                  <a:fillRect l="-2333" t="-8696" r="-4000" b="-260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5258863" y="3249475"/>
                <a:ext cx="2513317" cy="2886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𝑐</m:t>
                          </m:r>
                        </m:sub>
                      </m:sSub>
                      <m:r>
                        <a:rPr kumimoji="1" lang="en-US" altLang="ja-JP" b="0" i="1" smtClean="0">
                          <a:latin typeface="Cambria Math" panose="02040503050406030204" pitchFamily="18" charset="0"/>
                        </a:rPr>
                        <m:t>: </m:t>
                      </m:r>
                      <m:r>
                        <a:rPr kumimoji="1" lang="ja-JP" altLang="en-US" i="1">
                          <a:latin typeface="Cambria Math" panose="02040503050406030204" pitchFamily="18" charset="0"/>
                        </a:rPr>
                        <m:t>グリッドセルの位置</m:t>
                      </m:r>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258863" y="3249475"/>
                <a:ext cx="2513317" cy="288669"/>
              </a:xfrm>
              <a:prstGeom prst="rect">
                <a:avLst/>
              </a:prstGeom>
              <a:blipFill>
                <a:blip r:embed="rId7"/>
                <a:stretch>
                  <a:fillRect l="-728" t="-8511" r="-2913" b="-276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5259248" y="3901563"/>
                <a:ext cx="2512932" cy="2886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𝜌</m:t>
                          </m:r>
                        </m:e>
                        <m:sub>
                          <m:r>
                            <a:rPr kumimoji="1" lang="en-US" altLang="ja-JP" b="0" i="1" smtClean="0">
                              <a:latin typeface="Cambria Math" panose="02040503050406030204" pitchFamily="18" charset="0"/>
                            </a:rPr>
                            <m:t>𝑐</m:t>
                          </m:r>
                        </m:sub>
                      </m:sSub>
                      <m:r>
                        <a:rPr kumimoji="1" lang="en-US" altLang="ja-JP" b="0" i="1" smtClean="0">
                          <a:latin typeface="Cambria Math" panose="02040503050406030204" pitchFamily="18" charset="0"/>
                        </a:rPr>
                        <m:t>: </m:t>
                      </m:r>
                      <m:r>
                        <a:rPr kumimoji="1" lang="ja-JP" altLang="en-US" i="1">
                          <a:latin typeface="Cambria Math" panose="02040503050406030204" pitchFamily="18" charset="0"/>
                        </a:rPr>
                        <m:t>グリッドセルの</m:t>
                      </m:r>
                      <m:r>
                        <a:rPr kumimoji="1" lang="ja-JP" altLang="en-US" i="1" smtClean="0">
                          <a:latin typeface="Cambria Math" panose="02040503050406030204" pitchFamily="18" charset="0"/>
                        </a:rPr>
                        <m:t>密度</m:t>
                      </m:r>
                    </m:oMath>
                  </m:oMathPara>
                </a14:m>
                <a:endParaRPr kumimoji="1" lang="ja-JP" altLang="en-US"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5259248" y="3901563"/>
                <a:ext cx="2512932" cy="288669"/>
              </a:xfrm>
              <a:prstGeom prst="rect">
                <a:avLst/>
              </a:prstGeom>
              <a:blipFill>
                <a:blip r:embed="rId8"/>
                <a:stretch>
                  <a:fillRect l="-1699" t="-8511" r="-2670" b="-297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5168839" y="2975354"/>
                <a:ext cx="2603341" cy="280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𝑚</m:t>
                          </m:r>
                        </m:e>
                        <m:sub>
                          <m:r>
                            <a:rPr kumimoji="1" lang="en-US" altLang="ja-JP" b="0" i="1" smtClean="0">
                              <a:latin typeface="Cambria Math" panose="02040503050406030204" pitchFamily="18" charset="0"/>
                            </a:rPr>
                            <m:t>𝑘</m:t>
                          </m:r>
                        </m:sub>
                      </m:sSub>
                      <m:r>
                        <a:rPr kumimoji="1" lang="en-US" altLang="ja-JP" b="0" i="1" smtClean="0">
                          <a:latin typeface="Cambria Math" panose="02040503050406030204" pitchFamily="18" charset="0"/>
                        </a:rPr>
                        <m:t>: </m:t>
                      </m:r>
                      <m:r>
                        <a:rPr kumimoji="1" lang="ja-JP" altLang="en-US" i="1">
                          <a:latin typeface="Cambria Math" panose="02040503050406030204" pitchFamily="18" charset="0"/>
                        </a:rPr>
                        <m:t>パーティクルの</m:t>
                      </m:r>
                      <m:r>
                        <a:rPr kumimoji="1" lang="ja-JP" altLang="en-US" i="1" dirty="0" smtClean="0">
                          <a:latin typeface="Cambria Math" panose="02040503050406030204" pitchFamily="18" charset="0"/>
                        </a:rPr>
                        <m:t>質量</m:t>
                      </m:r>
                    </m:oMath>
                  </m:oMathPara>
                </a14:m>
                <a:endParaRPr kumimoji="1" lang="ja-JP" altLang="en-US"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5168839" y="2975354"/>
                <a:ext cx="2603341" cy="280846"/>
              </a:xfrm>
              <a:prstGeom prst="rect">
                <a:avLst/>
              </a:prstGeom>
              <a:blipFill>
                <a:blip r:embed="rId9"/>
                <a:stretch>
                  <a:fillRect l="-703" t="-8696" r="-2576" b="-26087"/>
                </a:stretch>
              </a:blipFill>
            </p:spPr>
            <p:txBody>
              <a:bodyPr/>
              <a:lstStyle/>
              <a:p>
                <a:r>
                  <a:rPr lang="ja-JP" altLang="en-US">
                    <a:noFill/>
                  </a:rPr>
                  <a:t> </a:t>
                </a:r>
              </a:p>
            </p:txBody>
          </p:sp>
        </mc:Fallback>
      </mc:AlternateContent>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パーティクルをグリッドへ統合</a:t>
            </a:r>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p:txBody>
              <a:bodyPr/>
              <a:lstStyle/>
              <a:p>
                <a:r>
                  <a:rPr kumimoji="1" lang="ja-JP" altLang="en-US" dirty="0"/>
                  <a:t>グリッドへ統合する条件</a:t>
                </a:r>
                <a:endParaRPr kumimoji="1" lang="en-US" altLang="ja-JP" dirty="0"/>
              </a:p>
              <a:p>
                <a:pPr lvl="1"/>
                <a:r>
                  <a:rPr kumimoji="1" lang="ja-JP" altLang="en-US" dirty="0"/>
                  <a:t>パーティクルが、ブラシ</a:t>
                </a:r>
                <a:r>
                  <a:rPr lang="ja-JP" altLang="en-US" dirty="0"/>
                  <a:t>のサンプル点から</a:t>
                </a:r>
                <a14:m>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𝐷</m:t>
                        </m:r>
                      </m:e>
                      <m:sub>
                        <m:r>
                          <a:rPr lang="en-US" altLang="ja-JP" b="0" i="1" smtClean="0">
                            <a:latin typeface="Cambria Math" panose="02040503050406030204" pitchFamily="18" charset="0"/>
                          </a:rPr>
                          <m:t>0</m:t>
                        </m:r>
                      </m:sub>
                    </m:sSub>
                  </m:oMath>
                </a14:m>
                <a:r>
                  <a:rPr kumimoji="1" lang="ja-JP" altLang="en-US" dirty="0"/>
                  <a:t>離れる</a:t>
                </a:r>
                <a:endParaRPr kumimoji="1" lang="en-US" altLang="ja-JP" dirty="0"/>
              </a:p>
              <a:p>
                <a:pPr lvl="1"/>
                <a:r>
                  <a:rPr lang="ja-JP" altLang="en-US" dirty="0"/>
                  <a:t>パーティクルの速度が閾値を下回る</a:t>
                </a:r>
                <a:endParaRPr kumimoji="1" lang="en-US" altLang="ja-JP" dirty="0"/>
              </a:p>
              <a:p>
                <a:r>
                  <a:rPr lang="ja-JP" altLang="en-US" dirty="0"/>
                  <a:t>パーティクルを削除して、</a:t>
                </a:r>
                <a:r>
                  <a:rPr kumimoji="1" lang="ja-JP" altLang="en-US" dirty="0"/>
                  <a:t>グリッドの密度を増加</a:t>
                </a:r>
                <a:endParaRPr kumimoji="1" lang="en-US" altLang="ja-JP" dirty="0"/>
              </a:p>
              <a:p>
                <a:endParaRPr kumimoji="1" lang="ja-JP" altLang="en-US" dirty="0"/>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121</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2706291" y="3535896"/>
                <a:ext cx="3467936"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i="1" smtClean="0">
                              <a:latin typeface="Cambria Math" panose="02040503050406030204" pitchFamily="18" charset="0"/>
                            </a:rPr>
                          </m:ctrlPr>
                        </m:sSubSupPr>
                        <m:e>
                          <m:r>
                            <a:rPr kumimoji="1" lang="ja-JP" altLang="en-US" i="1" smtClean="0">
                              <a:latin typeface="Cambria Math" panose="02040503050406030204" pitchFamily="18" charset="0"/>
                            </a:rPr>
                            <m:t>𝜌</m:t>
                          </m:r>
                        </m:e>
                        <m:sub>
                          <m:r>
                            <a:rPr kumimoji="1" lang="en-US" altLang="ja-JP" b="0" i="1" smtClean="0">
                              <a:latin typeface="Cambria Math" panose="02040503050406030204" pitchFamily="18" charset="0"/>
                            </a:rPr>
                            <m:t>𝑐</m:t>
                          </m:r>
                        </m:sub>
                        <m:sup>
                          <m:r>
                            <m:rPr>
                              <m:sty m:val="p"/>
                            </m:rPr>
                            <a:rPr kumimoji="1" lang="en-US" altLang="ja-JP" b="0" i="0" smtClean="0">
                              <a:latin typeface="Cambria Math" panose="02040503050406030204" pitchFamily="18" charset="0"/>
                            </a:rPr>
                            <m:t>new</m:t>
                          </m:r>
                        </m:sup>
                      </m:sSubSup>
                      <m:r>
                        <a:rPr kumimoji="1" lang="en-US" altLang="ja-JP" i="1" smtClean="0">
                          <a:latin typeface="Cambria Math" panose="02040503050406030204" pitchFamily="18" charset="0"/>
                        </a:rPr>
                        <m:t>=</m:t>
                      </m:r>
                      <m:sSub>
                        <m:sSubPr>
                          <m:ctrlPr>
                            <a:rPr kumimoji="1" lang="en-US" altLang="ja-JP" i="1">
                              <a:latin typeface="Cambria Math" panose="02040503050406030204" pitchFamily="18" charset="0"/>
                            </a:rPr>
                          </m:ctrlPr>
                        </m:sSubPr>
                        <m:e>
                          <m:r>
                            <a:rPr kumimoji="1" lang="ja-JP" altLang="en-US" i="1">
                              <a:latin typeface="Cambria Math" panose="02040503050406030204" pitchFamily="18" charset="0"/>
                            </a:rPr>
                            <m:t>𝜌</m:t>
                          </m:r>
                        </m:e>
                        <m:sub>
                          <m:r>
                            <a:rPr kumimoji="1" lang="en-US" altLang="ja-JP" i="1">
                              <a:latin typeface="Cambria Math" panose="02040503050406030204" pitchFamily="18" charset="0"/>
                            </a:rPr>
                            <m:t>𝑐</m:t>
                          </m:r>
                        </m:sub>
                      </m:sSub>
                      <m:r>
                        <a:rPr kumimoji="1" lang="en-US" altLang="ja-JP" b="0" i="0" smtClean="0">
                          <a:latin typeface="Cambria Math" panose="02040503050406030204" pitchFamily="18" charset="0"/>
                        </a:rPr>
                        <m:t>+</m:t>
                      </m:r>
                      <m:sSub>
                        <m:sSubPr>
                          <m:ctrlPr>
                            <a:rPr kumimoji="1" lang="en-US" altLang="ja-JP" i="1">
                              <a:latin typeface="Cambria Math" panose="02040503050406030204" pitchFamily="18" charset="0"/>
                            </a:rPr>
                          </m:ctrlPr>
                        </m:sSubPr>
                        <m:e>
                          <m:r>
                            <a:rPr kumimoji="1" lang="en-US" altLang="ja-JP" i="1">
                              <a:latin typeface="Cambria Math" panose="02040503050406030204" pitchFamily="18" charset="0"/>
                            </a:rPr>
                            <m:t>𝑚</m:t>
                          </m:r>
                        </m:e>
                        <m:sub>
                          <m:r>
                            <a:rPr kumimoji="1" lang="en-US" altLang="ja-JP" i="1">
                              <a:latin typeface="Cambria Math" panose="02040503050406030204" pitchFamily="18" charset="0"/>
                            </a:rPr>
                            <m:t>𝑘</m:t>
                          </m:r>
                        </m:sub>
                      </m:sSub>
                      <m:nary>
                        <m:naryPr>
                          <m:chr m:val="∑"/>
                          <m:ctrlPr>
                            <a:rPr kumimoji="1" lang="en-US" altLang="ja-JP" i="1">
                              <a:latin typeface="Cambria Math" panose="02040503050406030204" pitchFamily="18" charset="0"/>
                            </a:rPr>
                          </m:ctrlPr>
                        </m:naryPr>
                        <m:sub>
                          <m:r>
                            <m:rPr>
                              <m:brk m:alnAt="23"/>
                            </m:rPr>
                            <a:rPr kumimoji="1" lang="en-US" altLang="ja-JP" i="1">
                              <a:latin typeface="Cambria Math" panose="02040503050406030204" pitchFamily="18" charset="0"/>
                            </a:rPr>
                            <m:t>𝑘</m:t>
                          </m:r>
                          <m:r>
                            <a:rPr kumimoji="1" lang="en-US" altLang="ja-JP" i="1">
                              <a:latin typeface="Cambria Math" panose="02040503050406030204" pitchFamily="18" charset="0"/>
                            </a:rPr>
                            <m:t>=1</m:t>
                          </m:r>
                        </m:sub>
                        <m:sup>
                          <m:r>
                            <a:rPr kumimoji="1" lang="en-US" altLang="ja-JP" i="1">
                              <a:latin typeface="Cambria Math" panose="02040503050406030204" pitchFamily="18" charset="0"/>
                            </a:rPr>
                            <m:t>𝐾</m:t>
                          </m:r>
                        </m:sup>
                        <m:e>
                          <m:r>
                            <a:rPr kumimoji="1" lang="en-US" altLang="ja-JP" i="1">
                              <a:latin typeface="Cambria Math" panose="02040503050406030204" pitchFamily="18" charset="0"/>
                            </a:rPr>
                            <m:t>𝑊</m:t>
                          </m:r>
                          <m:d>
                            <m:dPr>
                              <m:ctrlPr>
                                <a:rPr kumimoji="1" lang="en-US" altLang="ja-JP" i="1">
                                  <a:latin typeface="Cambria Math" panose="02040503050406030204" pitchFamily="18" charset="0"/>
                                </a:rPr>
                              </m:ctrlPr>
                            </m:dPr>
                            <m:e>
                              <m:sSub>
                                <m:sSubPr>
                                  <m:ctrlPr>
                                    <a:rPr kumimoji="1" lang="en-US" altLang="ja-JP" i="1">
                                      <a:latin typeface="Cambria Math" panose="02040503050406030204" pitchFamily="18" charset="0"/>
                                    </a:rPr>
                                  </m:ctrlPr>
                                </m:sSubPr>
                                <m:e>
                                  <m:r>
                                    <a:rPr kumimoji="1" lang="en-US" altLang="ja-JP" b="1">
                                      <a:latin typeface="Cambria Math" panose="02040503050406030204" pitchFamily="18" charset="0"/>
                                    </a:rPr>
                                    <m:t>𝐩</m:t>
                                  </m:r>
                                </m:e>
                                <m:sub>
                                  <m:r>
                                    <a:rPr kumimoji="1" lang="en-US" altLang="ja-JP" i="1">
                                      <a:latin typeface="Cambria Math" panose="02040503050406030204" pitchFamily="18" charset="0"/>
                                    </a:rPr>
                                    <m:t>𝑘</m:t>
                                  </m:r>
                                </m:sub>
                              </m:sSub>
                              <m:r>
                                <a:rPr kumimoji="1" lang="en-US" altLang="ja-JP" i="1">
                                  <a:latin typeface="Cambria Math" panose="02040503050406030204" pitchFamily="18" charset="0"/>
                                </a:rPr>
                                <m:t>−</m:t>
                              </m:r>
                              <m:sSub>
                                <m:sSubPr>
                                  <m:ctrlPr>
                                    <a:rPr kumimoji="1" lang="en-US" altLang="ja-JP" i="1">
                                      <a:latin typeface="Cambria Math" panose="02040503050406030204" pitchFamily="18" charset="0"/>
                                    </a:rPr>
                                  </m:ctrlPr>
                                </m:sSubPr>
                                <m:e>
                                  <m:r>
                                    <a:rPr kumimoji="1" lang="en-US" altLang="ja-JP" b="1">
                                      <a:latin typeface="Cambria Math" panose="02040503050406030204" pitchFamily="18" charset="0"/>
                                    </a:rPr>
                                    <m:t>𝐱</m:t>
                                  </m:r>
                                </m:e>
                                <m:sub>
                                  <m:r>
                                    <a:rPr kumimoji="1" lang="en-US" altLang="ja-JP" i="1">
                                      <a:latin typeface="Cambria Math" panose="02040503050406030204" pitchFamily="18" charset="0"/>
                                    </a:rPr>
                                    <m:t>𝑐</m:t>
                                  </m:r>
                                </m:sub>
                              </m:sSub>
                              <m:r>
                                <a:rPr kumimoji="1" lang="en-US" altLang="ja-JP" i="1">
                                  <a:latin typeface="Cambria Math" panose="02040503050406030204" pitchFamily="18" charset="0"/>
                                </a:rPr>
                                <m:t>,</m:t>
                              </m:r>
                              <m:r>
                                <a:rPr kumimoji="1" lang="en-US" altLang="ja-JP" i="1">
                                  <a:latin typeface="Cambria Math" panose="02040503050406030204" pitchFamily="18" charset="0"/>
                                </a:rPr>
                                <m:t>h</m:t>
                              </m:r>
                            </m:e>
                          </m:d>
                        </m:e>
                      </m:nary>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706291" y="3535896"/>
                <a:ext cx="3467936" cy="778868"/>
              </a:xfrm>
              <a:prstGeom prst="rect">
                <a:avLst/>
              </a:prstGeom>
              <a:blipFill>
                <a:blip r:embed="rId4"/>
                <a:stretch>
                  <a:fillRect/>
                </a:stretch>
              </a:blipFill>
            </p:spPr>
            <p:txBody>
              <a:bodyPr/>
              <a:lstStyle/>
              <a:p>
                <a:r>
                  <a:rPr lang="ja-JP" altLang="en-US">
                    <a:noFill/>
                  </a:rPr>
                  <a:t> </a:t>
                </a:r>
              </a:p>
            </p:txBody>
          </p:sp>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ja-JP" altLang="en-US" sz="2000" dirty="0"/>
              <a:t>毛先を１本ずつシミュレーション</a:t>
            </a:r>
          </a:p>
        </p:txBody>
      </p:sp>
      <p:sp>
        <p:nvSpPr>
          <p:cNvPr id="6" name="コンテンツ プレースホルダ 5"/>
          <p:cNvSpPr>
            <a:spLocks noGrp="1"/>
          </p:cNvSpPr>
          <p:nvPr>
            <p:ph idx="1"/>
          </p:nvPr>
        </p:nvSpPr>
        <p:spPr>
          <a:xfrm>
            <a:off x="4292438" y="1626236"/>
            <a:ext cx="4394361" cy="2815986"/>
          </a:xfrm>
        </p:spPr>
        <p:txBody>
          <a:bodyPr/>
          <a:lstStyle/>
          <a:p>
            <a:r>
              <a:rPr lang="ja-JP" altLang="en-US" dirty="0"/>
              <a:t>非慣性座標系で制御</a:t>
            </a:r>
            <a:endParaRPr lang="en-US" altLang="ja-JP" dirty="0"/>
          </a:p>
          <a:p>
            <a:r>
              <a:rPr lang="ja-JP" altLang="en-US" dirty="0"/>
              <a:t>ペイント処理は２次元</a:t>
            </a:r>
            <a:endParaRPr lang="en-US" altLang="ja-JP" dirty="0"/>
          </a:p>
          <a:p>
            <a:endParaRPr lang="en-US" altLang="ja-JP" dirty="0"/>
          </a:p>
          <a:p>
            <a:r>
              <a:rPr lang="ja-JP" altLang="en-US" dirty="0">
                <a:solidFill>
                  <a:srgbClr val="FF0000"/>
                </a:solidFill>
              </a:rPr>
              <a:t>毛先同士のインタラクションは考慮せず</a:t>
            </a:r>
            <a:endParaRPr lang="en-US" altLang="ja-JP" dirty="0">
              <a:solidFill>
                <a:srgbClr val="FF0000"/>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13</a:t>
            </a:fld>
            <a:endParaRPr lang="en-US" i="1" dirty="0"/>
          </a:p>
        </p:txBody>
      </p:sp>
      <p:pic>
        <p:nvPicPr>
          <p:cNvPr id="7" name="Picture 3"/>
          <p:cNvPicPr>
            <a:picLocks noChangeAspect="1" noChangeArrowheads="1"/>
          </p:cNvPicPr>
          <p:nvPr/>
        </p:nvPicPr>
        <p:blipFill>
          <a:blip r:embed="rId3" cstate="print"/>
          <a:srcRect b="11697"/>
          <a:stretch>
            <a:fillRect/>
          </a:stretch>
        </p:blipFill>
        <p:spPr bwMode="auto">
          <a:xfrm>
            <a:off x="544563" y="1899785"/>
            <a:ext cx="3470628" cy="1658804"/>
          </a:xfrm>
          <a:prstGeom prst="rect">
            <a:avLst/>
          </a:prstGeom>
          <a:noFill/>
          <a:ln w="9525">
            <a:noFill/>
            <a:miter lim="800000"/>
            <a:headEnd/>
            <a:tailEnd/>
          </a:ln>
        </p:spPr>
      </p:pic>
      <p:sp>
        <p:nvSpPr>
          <p:cNvPr id="8" name="テキスト ボックス 7"/>
          <p:cNvSpPr txBox="1"/>
          <p:nvPr/>
        </p:nvSpPr>
        <p:spPr>
          <a:xfrm>
            <a:off x="816991" y="3558589"/>
            <a:ext cx="2971056" cy="400110"/>
          </a:xfrm>
          <a:prstGeom prst="rect">
            <a:avLst/>
          </a:prstGeom>
          <a:noFill/>
        </p:spPr>
        <p:txBody>
          <a:bodyPr wrap="square" rtlCol="0">
            <a:spAutoFit/>
          </a:bodyPr>
          <a:lstStyle/>
          <a:p>
            <a:r>
              <a:rPr kumimoji="1" lang="en-US" altLang="ja-JP" sz="2000" dirty="0">
                <a:latin typeface="+mj-ea"/>
                <a:ea typeface="+mj-ea"/>
              </a:rPr>
              <a:t>[</a:t>
            </a:r>
            <a:r>
              <a:rPr kumimoji="1" lang="en-US" altLang="ja-JP" sz="2000" dirty="0" err="1">
                <a:latin typeface="+mj-ea"/>
                <a:ea typeface="+mj-ea"/>
              </a:rPr>
              <a:t>DiVerdi</a:t>
            </a:r>
            <a:r>
              <a:rPr kumimoji="1" lang="en-US" altLang="ja-JP" sz="2000" dirty="0">
                <a:latin typeface="+mj-ea"/>
                <a:ea typeface="+mj-ea"/>
              </a:rPr>
              <a:t> </a:t>
            </a:r>
            <a:r>
              <a:rPr lang="en-US" altLang="ja-JP" sz="2000" dirty="0">
                <a:latin typeface="+mj-ea"/>
                <a:ea typeface="+mj-ea"/>
              </a:rPr>
              <a:t>et al</a:t>
            </a:r>
            <a:r>
              <a:rPr kumimoji="1" lang="en-US" altLang="ja-JP" sz="2000" dirty="0">
                <a:latin typeface="+mj-ea"/>
                <a:ea typeface="+mj-ea"/>
              </a:rPr>
              <a:t>. 2010]</a:t>
            </a:r>
            <a:endParaRPr kumimoji="1" lang="ja-JP" altLang="en-US" sz="2000" dirty="0">
              <a:latin typeface="+mj-ea"/>
              <a:ea typeface="+mj-ea"/>
            </a:endParaRPr>
          </a:p>
        </p:txBody>
      </p:sp>
    </p:spTree>
    <p:extLst>
      <p:ext uri="{BB962C8B-B14F-4D97-AF65-F5344CB8AC3E}">
        <p14:creationId xmlns:p14="http://schemas.microsoft.com/office/powerpoint/2010/main" val="1378460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最新研究</a:t>
            </a:r>
          </a:p>
        </p:txBody>
      </p:sp>
      <p:sp>
        <p:nvSpPr>
          <p:cNvPr id="3" name="コンテンツ プレースホルダ 2"/>
          <p:cNvSpPr>
            <a:spLocks noGrp="1"/>
          </p:cNvSpPr>
          <p:nvPr>
            <p:ph idx="1"/>
          </p:nvPr>
        </p:nvSpPr>
        <p:spPr>
          <a:xfrm>
            <a:off x="457200" y="2307666"/>
            <a:ext cx="8229600" cy="2134556"/>
          </a:xfrm>
        </p:spPr>
        <p:txBody>
          <a:bodyPr/>
          <a:lstStyle/>
          <a:p>
            <a:r>
              <a:rPr lang="ja-JP" altLang="en-US" sz="2000" dirty="0"/>
              <a:t>ブラシの毛先を</a:t>
            </a:r>
            <a:r>
              <a:rPr lang="en-US" altLang="ja-JP" sz="2000" dirty="0"/>
              <a:t>1</a:t>
            </a:r>
            <a:r>
              <a:rPr lang="ja-JP" altLang="en-US" sz="2000" dirty="0"/>
              <a:t>本ずつシミュレーション</a:t>
            </a:r>
            <a:endParaRPr lang="en-US" altLang="ja-JP" sz="2000" dirty="0"/>
          </a:p>
          <a:p>
            <a:pPr lvl="1"/>
            <a:r>
              <a:rPr lang="ja-JP" altLang="en-US" sz="1800" dirty="0"/>
              <a:t>毛先⇔毛先、毛先⇔流体</a:t>
            </a:r>
            <a:endParaRPr lang="en-US" altLang="ja-JP" sz="1800" dirty="0"/>
          </a:p>
          <a:p>
            <a:r>
              <a:rPr lang="ja-JP" altLang="en-US" sz="2000" dirty="0"/>
              <a:t>ハイブリッド流体モデル</a:t>
            </a:r>
            <a:endParaRPr lang="en-US" altLang="ja-JP" sz="2000" dirty="0"/>
          </a:p>
          <a:p>
            <a:pPr lvl="1"/>
            <a:r>
              <a:rPr lang="ja-JP" altLang="en-US" sz="1800" dirty="0"/>
              <a:t>パーティクル</a:t>
            </a:r>
            <a:endParaRPr lang="en-US" altLang="ja-JP" sz="1800" dirty="0"/>
          </a:p>
          <a:p>
            <a:pPr lvl="1"/>
            <a:r>
              <a:rPr lang="ja-JP" altLang="en-US" sz="1800" dirty="0"/>
              <a:t>３次元グリッド</a:t>
            </a:r>
            <a:endParaRPr lang="en-US" altLang="ja-JP" sz="1800" dirty="0"/>
          </a:p>
          <a:p>
            <a:pPr lvl="2"/>
            <a:endParaRPr lang="en-US" altLang="ja-JP"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14</a:t>
            </a:fld>
            <a:endParaRPr lang="en-US" i="1" dirty="0"/>
          </a:p>
        </p:txBody>
      </p:sp>
      <p:pic>
        <p:nvPicPr>
          <p:cNvPr id="1026" name="Picture 2"/>
          <p:cNvPicPr>
            <a:picLocks noChangeAspect="1" noChangeArrowheads="1"/>
          </p:cNvPicPr>
          <p:nvPr/>
        </p:nvPicPr>
        <p:blipFill rotWithShape="1">
          <a:blip r:embed="rId3"/>
          <a:srcRect r="19244"/>
          <a:stretch/>
        </p:blipFill>
        <p:spPr bwMode="auto">
          <a:xfrm>
            <a:off x="4182335" y="2745022"/>
            <a:ext cx="4219203" cy="1542334"/>
          </a:xfrm>
          <a:prstGeom prst="rect">
            <a:avLst/>
          </a:prstGeom>
          <a:noFill/>
          <a:ln w="9525">
            <a:noFill/>
            <a:miter lim="800000"/>
            <a:headEnd/>
            <a:tailEnd/>
          </a:ln>
        </p:spPr>
      </p:pic>
      <p:sp>
        <p:nvSpPr>
          <p:cNvPr id="5" name="テキスト ボックス 4"/>
          <p:cNvSpPr txBox="1"/>
          <p:nvPr/>
        </p:nvSpPr>
        <p:spPr>
          <a:xfrm>
            <a:off x="750012" y="1526072"/>
            <a:ext cx="7936788" cy="607859"/>
          </a:xfrm>
          <a:prstGeom prst="rect">
            <a:avLst/>
          </a:prstGeom>
          <a:noFill/>
        </p:spPr>
        <p:txBody>
          <a:bodyPr wrap="none" rtlCol="0">
            <a:spAutoFit/>
          </a:bodyPr>
          <a:lstStyle/>
          <a:p>
            <a:pPr algn="ctr"/>
            <a:r>
              <a:rPr kumimoji="1" lang="en-US" altLang="ja-JP" sz="2000" dirty="0" err="1"/>
              <a:t>Wetbrush</a:t>
            </a:r>
            <a:r>
              <a:rPr kumimoji="1" lang="en-US" altLang="ja-JP" sz="2000" dirty="0"/>
              <a:t>: GPU-based 3D Painting Simulation at the Bristle level</a:t>
            </a:r>
          </a:p>
          <a:p>
            <a:pPr marL="0" lvl="1" algn="ctr"/>
            <a:r>
              <a:rPr kumimoji="1" lang="en-US" altLang="ja-JP" sz="1350" dirty="0" err="1"/>
              <a:t>Zhili</a:t>
            </a:r>
            <a:r>
              <a:rPr kumimoji="1" lang="en-US" altLang="ja-JP" sz="1350" dirty="0"/>
              <a:t> Chen   </a:t>
            </a:r>
            <a:r>
              <a:rPr kumimoji="1" lang="en-US" altLang="ja-JP" sz="1350" dirty="0" err="1"/>
              <a:t>Byung</a:t>
            </a:r>
            <a:r>
              <a:rPr lang="en-US" altLang="ja-JP" sz="1350" dirty="0" err="1"/>
              <a:t>moon</a:t>
            </a:r>
            <a:r>
              <a:rPr lang="en-US" altLang="ja-JP" sz="1350" dirty="0"/>
              <a:t> Kim   </a:t>
            </a:r>
            <a:r>
              <a:rPr lang="en-US" altLang="ja-JP" sz="1350" dirty="0" err="1"/>
              <a:t>Daichi</a:t>
            </a:r>
            <a:r>
              <a:rPr lang="en-US" altLang="ja-JP" sz="1350" dirty="0"/>
              <a:t> Ito   </a:t>
            </a:r>
            <a:r>
              <a:rPr lang="en-US" altLang="ja-JP" sz="1350" dirty="0" err="1"/>
              <a:t>Huamin</a:t>
            </a:r>
            <a:r>
              <a:rPr lang="en-US" altLang="ja-JP" sz="1350" dirty="0"/>
              <a:t> Wang</a:t>
            </a:r>
            <a:endParaRPr kumimoji="1" lang="en-US" altLang="ja-JP" sz="1350" dirty="0"/>
          </a:p>
        </p:txBody>
      </p:sp>
    </p:spTree>
    <p:extLst>
      <p:ext uri="{BB962C8B-B14F-4D97-AF65-F5344CB8AC3E}">
        <p14:creationId xmlns:p14="http://schemas.microsoft.com/office/powerpoint/2010/main" val="265994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最新研究のアプローチ</a:t>
            </a:r>
          </a:p>
        </p:txBody>
      </p:sp>
      <p:sp>
        <p:nvSpPr>
          <p:cNvPr id="3" name="コンテンツ プレースホルダー 2"/>
          <p:cNvSpPr>
            <a:spLocks noGrp="1"/>
          </p:cNvSpPr>
          <p:nvPr>
            <p:ph idx="1"/>
          </p:nvPr>
        </p:nvSpPr>
        <p:spPr/>
        <p:txBody>
          <a:bodyPr/>
          <a:lstStyle/>
          <a:p>
            <a:r>
              <a:rPr lang="ja-JP" altLang="en-US" dirty="0"/>
              <a:t>毛先を１本ずつシミュレーション</a:t>
            </a:r>
            <a:endParaRPr lang="en-US" altLang="ja-JP" dirty="0"/>
          </a:p>
          <a:p>
            <a:pPr lvl="1"/>
            <a:r>
              <a:rPr lang="ja-JP" altLang="en-US" dirty="0"/>
              <a:t>インタラクション</a:t>
            </a:r>
            <a:endParaRPr lang="en-US" altLang="ja-JP" dirty="0"/>
          </a:p>
          <a:p>
            <a:pPr lvl="2"/>
            <a:r>
              <a:rPr lang="ja-JP" altLang="en-US" dirty="0"/>
              <a:t>毛先同士、毛先⇔流体</a:t>
            </a:r>
            <a:endParaRPr lang="en-US" altLang="ja-JP" dirty="0"/>
          </a:p>
          <a:p>
            <a:pPr lvl="2"/>
            <a:endParaRPr lang="en-US" altLang="ja-JP" dirty="0"/>
          </a:p>
          <a:p>
            <a:r>
              <a:rPr lang="ja-JP" altLang="en-US" dirty="0"/>
              <a:t>ハイブリッド流体モデル</a:t>
            </a:r>
            <a:endParaRPr lang="en-US" altLang="ja-JP" dirty="0"/>
          </a:p>
          <a:p>
            <a:pPr lvl="1"/>
            <a:r>
              <a:rPr lang="ja-JP" altLang="en-US" dirty="0"/>
              <a:t>パーティクル</a:t>
            </a:r>
            <a:r>
              <a:rPr lang="en-US" altLang="ja-JP" dirty="0"/>
              <a:t>,</a:t>
            </a:r>
            <a:r>
              <a:rPr lang="ja-JP" altLang="en-US" dirty="0"/>
              <a:t>３次元グリッド</a:t>
            </a: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15</a:t>
            </a:fld>
            <a:endParaRPr lang="en-US" i="1" dirty="0"/>
          </a:p>
        </p:txBody>
      </p:sp>
      <p:grpSp>
        <p:nvGrpSpPr>
          <p:cNvPr id="5" name="グループ化 4"/>
          <p:cNvGrpSpPr/>
          <p:nvPr/>
        </p:nvGrpSpPr>
        <p:grpSpPr>
          <a:xfrm rot="1381859">
            <a:off x="6769249" y="1518456"/>
            <a:ext cx="206436" cy="1196638"/>
            <a:chOff x="6088468" y="1037217"/>
            <a:chExt cx="337415" cy="1955872"/>
          </a:xfrm>
        </p:grpSpPr>
        <p:sp>
          <p:nvSpPr>
            <p:cNvPr id="6" name="台形 5"/>
            <p:cNvSpPr/>
            <p:nvPr/>
          </p:nvSpPr>
          <p:spPr>
            <a:xfrm>
              <a:off x="6088468" y="1037217"/>
              <a:ext cx="337415" cy="1590233"/>
            </a:xfrm>
            <a:prstGeom prst="trapezoid">
              <a:avLst/>
            </a:prstGeom>
            <a:solidFill>
              <a:schemeClr val="bg1">
                <a:lumMod val="85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7" name="グループ化 87"/>
            <p:cNvGrpSpPr/>
            <p:nvPr/>
          </p:nvGrpSpPr>
          <p:grpSpPr>
            <a:xfrm>
              <a:off x="6141628" y="2535889"/>
              <a:ext cx="243659" cy="457200"/>
              <a:chOff x="6141780" y="2571750"/>
              <a:chExt cx="243659" cy="457200"/>
            </a:xfrm>
          </p:grpSpPr>
          <p:grpSp>
            <p:nvGrpSpPr>
              <p:cNvPr id="8" name="グループ化 60"/>
              <p:cNvGrpSpPr/>
              <p:nvPr/>
            </p:nvGrpSpPr>
            <p:grpSpPr>
              <a:xfrm>
                <a:off x="6141780" y="2571750"/>
                <a:ext cx="60839" cy="457200"/>
                <a:chOff x="5791200" y="2495550"/>
                <a:chExt cx="76200" cy="572633"/>
              </a:xfrm>
            </p:grpSpPr>
            <p:cxnSp>
              <p:nvCxnSpPr>
                <p:cNvPr id="33" name="直線コネクタ 5"/>
                <p:cNvCxnSpPr>
                  <a:endCxn id="35"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34" name="円/楕円 6"/>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6" name="直線コネクタ 35"/>
                <p:cNvCxnSpPr>
                  <a:stCxn id="35" idx="4"/>
                  <a:endCxn id="37"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37" name="円/楕円 36"/>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8" name="直線コネクタ 37"/>
                <p:cNvCxnSpPr>
                  <a:stCxn id="37" idx="4"/>
                  <a:endCxn id="39"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39" name="円/楕円 38"/>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9" name="グループ化 61"/>
              <p:cNvGrpSpPr/>
              <p:nvPr/>
            </p:nvGrpSpPr>
            <p:grpSpPr>
              <a:xfrm>
                <a:off x="6202619" y="2571750"/>
                <a:ext cx="60839" cy="457200"/>
                <a:chOff x="5791200" y="2495550"/>
                <a:chExt cx="76200" cy="572633"/>
              </a:xfrm>
            </p:grpSpPr>
            <p:cxnSp>
              <p:nvCxnSpPr>
                <p:cNvPr id="26" name="直線コネクタ 25"/>
                <p:cNvCxnSpPr>
                  <a:stCxn id="27" idx="4"/>
                  <a:endCxn id="28"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7" name="円/楕円 26"/>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9" name="直線コネクタ 28"/>
                <p:cNvCxnSpPr>
                  <a:stCxn id="28" idx="4"/>
                  <a:endCxn id="30"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30" name="円/楕円 29"/>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1" name="直線コネクタ 30"/>
                <p:cNvCxnSpPr>
                  <a:stCxn id="30" idx="4"/>
                  <a:endCxn id="32"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32" name="円/楕円 31"/>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0" name="グループ化 69"/>
              <p:cNvGrpSpPr/>
              <p:nvPr/>
            </p:nvGrpSpPr>
            <p:grpSpPr>
              <a:xfrm>
                <a:off x="6263761" y="2571751"/>
                <a:ext cx="60839" cy="457175"/>
                <a:chOff x="5791200" y="2495576"/>
                <a:chExt cx="76200" cy="572607"/>
              </a:xfrm>
            </p:grpSpPr>
            <p:cxnSp>
              <p:nvCxnSpPr>
                <p:cNvPr id="19" name="直線コネクタ 18"/>
                <p:cNvCxnSpPr>
                  <a:stCxn id="20" idx="4"/>
                  <a:endCxn id="21" idx="0"/>
                </p:cNvCxnSpPr>
                <p:nvPr/>
              </p:nvCxnSpPr>
              <p:spPr>
                <a:xfrm>
                  <a:off x="5829301" y="2571775"/>
                  <a:ext cx="0" cy="89002"/>
                </a:xfrm>
                <a:prstGeom prst="line">
                  <a:avLst/>
                </a:prstGeom>
                <a:ln w="19050"/>
              </p:spPr>
              <p:style>
                <a:lnRef idx="1">
                  <a:schemeClr val="dk1"/>
                </a:lnRef>
                <a:fillRef idx="0">
                  <a:schemeClr val="dk1"/>
                </a:fillRef>
                <a:effectRef idx="0">
                  <a:schemeClr val="dk1"/>
                </a:effectRef>
                <a:fontRef idx="minor">
                  <a:schemeClr val="tx1"/>
                </a:fontRef>
              </p:style>
            </p:cxnSp>
            <p:sp>
              <p:nvSpPr>
                <p:cNvPr id="20" name="円/楕円 19"/>
                <p:cNvSpPr/>
                <p:nvPr/>
              </p:nvSpPr>
              <p:spPr>
                <a:xfrm>
                  <a:off x="5791200" y="249557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5791200" y="266077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2" name="直線コネクタ 21"/>
                <p:cNvCxnSpPr>
                  <a:stCxn id="21" idx="4"/>
                  <a:endCxn id="23" idx="0"/>
                </p:cNvCxnSpPr>
                <p:nvPr/>
              </p:nvCxnSpPr>
              <p:spPr>
                <a:xfrm>
                  <a:off x="5829301" y="2736977"/>
                  <a:ext cx="0" cy="89832"/>
                </a:xfrm>
                <a:prstGeom prst="line">
                  <a:avLst/>
                </a:prstGeom>
                <a:ln w="19050"/>
              </p:spPr>
              <p:style>
                <a:lnRef idx="1">
                  <a:schemeClr val="dk1"/>
                </a:lnRef>
                <a:fillRef idx="0">
                  <a:schemeClr val="dk1"/>
                </a:fillRef>
                <a:effectRef idx="0">
                  <a:schemeClr val="dk1"/>
                </a:effectRef>
                <a:fontRef idx="minor">
                  <a:schemeClr val="tx1"/>
                </a:fontRef>
              </p:style>
            </p:cxnSp>
            <p:sp>
              <p:nvSpPr>
                <p:cNvPr id="23" name="円/楕円 22"/>
                <p:cNvSpPr/>
                <p:nvPr/>
              </p:nvSpPr>
              <p:spPr>
                <a:xfrm>
                  <a:off x="5791200" y="282680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4" name="直線コネクタ 23"/>
                <p:cNvCxnSpPr>
                  <a:stCxn id="23" idx="4"/>
                  <a:endCxn id="25" idx="0"/>
                </p:cNvCxnSpPr>
                <p:nvPr/>
              </p:nvCxnSpPr>
              <p:spPr>
                <a:xfrm>
                  <a:off x="5829301" y="2903001"/>
                  <a:ext cx="0" cy="89002"/>
                </a:xfrm>
                <a:prstGeom prst="line">
                  <a:avLst/>
                </a:prstGeom>
                <a:ln w="19050"/>
              </p:spPr>
              <p:style>
                <a:lnRef idx="1">
                  <a:schemeClr val="dk1"/>
                </a:lnRef>
                <a:fillRef idx="0">
                  <a:schemeClr val="dk1"/>
                </a:fillRef>
                <a:effectRef idx="0">
                  <a:schemeClr val="dk1"/>
                </a:effectRef>
                <a:fontRef idx="minor">
                  <a:schemeClr val="tx1"/>
                </a:fontRef>
              </p:style>
            </p:cxnSp>
            <p:sp>
              <p:nvSpPr>
                <p:cNvPr id="25" name="円/楕円 24"/>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1" name="グループ化 77"/>
              <p:cNvGrpSpPr/>
              <p:nvPr/>
            </p:nvGrpSpPr>
            <p:grpSpPr>
              <a:xfrm>
                <a:off x="6324600" y="2571750"/>
                <a:ext cx="60839" cy="457200"/>
                <a:chOff x="5791200" y="2495550"/>
                <a:chExt cx="76200" cy="572633"/>
              </a:xfrm>
            </p:grpSpPr>
            <p:cxnSp>
              <p:nvCxnSpPr>
                <p:cNvPr id="12" name="直線コネクタ 11"/>
                <p:cNvCxnSpPr>
                  <a:stCxn id="13" idx="4"/>
                  <a:endCxn id="14"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3" name="円/楕円 12"/>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円/楕円 13"/>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5" name="直線コネクタ 14"/>
                <p:cNvCxnSpPr>
                  <a:stCxn id="14" idx="4"/>
                  <a:endCxn id="16"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16" name="円/楕円 15"/>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7" name="直線コネクタ 16"/>
                <p:cNvCxnSpPr>
                  <a:stCxn id="16" idx="4"/>
                  <a:endCxn id="18"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8" name="円/楕円 17"/>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grpSp>
      <p:grpSp>
        <p:nvGrpSpPr>
          <p:cNvPr id="45" name="グループ化 44"/>
          <p:cNvGrpSpPr/>
          <p:nvPr/>
        </p:nvGrpSpPr>
        <p:grpSpPr>
          <a:xfrm>
            <a:off x="5388023" y="3216343"/>
            <a:ext cx="2419427" cy="1444810"/>
            <a:chOff x="4395629" y="1776566"/>
            <a:chExt cx="3951417" cy="2359669"/>
          </a:xfrm>
        </p:grpSpPr>
        <p:sp>
          <p:nvSpPr>
            <p:cNvPr id="43" name="正方形/長方形 42"/>
            <p:cNvSpPr/>
            <p:nvPr/>
          </p:nvSpPr>
          <p:spPr>
            <a:xfrm>
              <a:off x="4395629" y="1776566"/>
              <a:ext cx="3951417" cy="2359669"/>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40" name="図 39"/>
            <p:cNvPicPr>
              <a:picLocks noChangeAspect="1"/>
            </p:cNvPicPr>
            <p:nvPr/>
          </p:nvPicPr>
          <p:blipFill>
            <a:blip r:embed="rId3"/>
            <a:stretch>
              <a:fillRect/>
            </a:stretch>
          </p:blipFill>
          <p:spPr>
            <a:xfrm>
              <a:off x="4425496" y="1829518"/>
              <a:ext cx="3891681" cy="2298181"/>
            </a:xfrm>
            <a:prstGeom prst="rect">
              <a:avLst/>
            </a:prstGeom>
          </p:spPr>
        </p:pic>
        <p:sp>
          <p:nvSpPr>
            <p:cNvPr id="44" name="楕円 43"/>
            <p:cNvSpPr/>
            <p:nvPr/>
          </p:nvSpPr>
          <p:spPr>
            <a:xfrm>
              <a:off x="6401205" y="2056653"/>
              <a:ext cx="1359953" cy="1132514"/>
            </a:xfrm>
            <a:prstGeom prst="ellipse">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
        <p:nvSpPr>
          <p:cNvPr id="41" name="テキスト ボックス 40"/>
          <p:cNvSpPr txBox="1"/>
          <p:nvPr/>
        </p:nvSpPr>
        <p:spPr>
          <a:xfrm>
            <a:off x="4922786" y="2945880"/>
            <a:ext cx="3185487" cy="369332"/>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lvl="1"/>
            <a:r>
              <a:rPr lang="ja-JP" altLang="en-US" dirty="0"/>
              <a:t>ブラシの周りはパーティクル</a:t>
            </a:r>
            <a:endParaRPr lang="en-US" altLang="ja-JP" dirty="0"/>
          </a:p>
        </p:txBody>
      </p:sp>
      <p:sp>
        <p:nvSpPr>
          <p:cNvPr id="42" name="テキスト ボックス 41"/>
          <p:cNvSpPr txBox="1"/>
          <p:nvPr/>
        </p:nvSpPr>
        <p:spPr>
          <a:xfrm>
            <a:off x="5374332" y="4296916"/>
            <a:ext cx="1569660" cy="369332"/>
          </a:xfrm>
          <a:prstGeom prst="rect">
            <a:avLst/>
          </a:prstGeom>
          <a:ln w="38100"/>
        </p:spPr>
        <p:style>
          <a:lnRef idx="2">
            <a:schemeClr val="accent1"/>
          </a:lnRef>
          <a:fillRef idx="1">
            <a:schemeClr val="lt1"/>
          </a:fillRef>
          <a:effectRef idx="0">
            <a:schemeClr val="accent1"/>
          </a:effectRef>
          <a:fontRef idx="minor">
            <a:schemeClr val="dk1"/>
          </a:fontRef>
        </p:style>
        <p:txBody>
          <a:bodyPr wrap="none" rtlCol="0">
            <a:spAutoFit/>
          </a:bodyPr>
          <a:lstStyle/>
          <a:p>
            <a:pPr marL="0" lvl="1"/>
            <a:r>
              <a:rPr lang="ja-JP" altLang="en-US" dirty="0"/>
              <a:t>他はグリッド</a:t>
            </a:r>
          </a:p>
        </p:txBody>
      </p:sp>
    </p:spTree>
    <p:extLst>
      <p:ext uri="{BB962C8B-B14F-4D97-AF65-F5344CB8AC3E}">
        <p14:creationId xmlns:p14="http://schemas.microsoft.com/office/powerpoint/2010/main" val="3232485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結果</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16</a:t>
            </a:fld>
            <a:endParaRPr lang="en-US" i="1" dirty="0"/>
          </a:p>
        </p:txBody>
      </p:sp>
      <p:pic>
        <p:nvPicPr>
          <p:cNvPr id="5" name="図 4"/>
          <p:cNvPicPr>
            <a:picLocks noChangeAspect="1"/>
          </p:cNvPicPr>
          <p:nvPr/>
        </p:nvPicPr>
        <p:blipFill rotWithShape="1">
          <a:blip r:embed="rId2"/>
          <a:srcRect r="13539"/>
          <a:stretch/>
        </p:blipFill>
        <p:spPr>
          <a:xfrm>
            <a:off x="2336447" y="1807963"/>
            <a:ext cx="4302685" cy="2452531"/>
          </a:xfrm>
          <a:prstGeom prst="rect">
            <a:avLst/>
          </a:prstGeom>
        </p:spPr>
      </p:pic>
      <p:sp>
        <p:nvSpPr>
          <p:cNvPr id="6" name="テキスト ボックス 5"/>
          <p:cNvSpPr txBox="1"/>
          <p:nvPr/>
        </p:nvSpPr>
        <p:spPr>
          <a:xfrm>
            <a:off x="4968952" y="1320502"/>
            <a:ext cx="2646878" cy="461665"/>
          </a:xfrm>
          <a:prstGeom prst="rect">
            <a:avLst/>
          </a:prstGeom>
          <a:noFill/>
        </p:spPr>
        <p:txBody>
          <a:bodyPr wrap="none" rtlCol="0">
            <a:spAutoFit/>
          </a:bodyPr>
          <a:lstStyle/>
          <a:p>
            <a:r>
              <a:rPr kumimoji="1" lang="ja-JP" altLang="en-US" sz="2400" dirty="0"/>
              <a:t>絵具が毛先に粘着</a:t>
            </a:r>
          </a:p>
        </p:txBody>
      </p:sp>
      <p:sp>
        <p:nvSpPr>
          <p:cNvPr id="7" name="下矢印 6"/>
          <p:cNvSpPr/>
          <p:nvPr/>
        </p:nvSpPr>
        <p:spPr>
          <a:xfrm rot="1237656">
            <a:off x="5219286" y="1700190"/>
            <a:ext cx="339693" cy="95370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639132" y="3442379"/>
            <a:ext cx="1980029" cy="707886"/>
          </a:xfrm>
          <a:prstGeom prst="rect">
            <a:avLst/>
          </a:prstGeom>
          <a:noFill/>
        </p:spPr>
        <p:txBody>
          <a:bodyPr wrap="none" rtlCol="0">
            <a:spAutoFit/>
          </a:bodyPr>
          <a:lstStyle/>
          <a:p>
            <a:r>
              <a:rPr kumimoji="1" lang="ja-JP" altLang="en-US" sz="2000" dirty="0"/>
              <a:t>毛先上の絵具を</a:t>
            </a:r>
            <a:br>
              <a:rPr kumimoji="1" lang="en-US" altLang="ja-JP" sz="2000" dirty="0"/>
            </a:br>
            <a:r>
              <a:rPr kumimoji="1" lang="ja-JP" altLang="en-US" sz="2000" dirty="0"/>
              <a:t>引き伸ばす</a:t>
            </a:r>
          </a:p>
        </p:txBody>
      </p:sp>
      <p:sp>
        <p:nvSpPr>
          <p:cNvPr id="10" name="下矢印 9"/>
          <p:cNvSpPr/>
          <p:nvPr/>
        </p:nvSpPr>
        <p:spPr>
          <a:xfrm rot="6521506">
            <a:off x="5704011" y="2681510"/>
            <a:ext cx="339693" cy="169235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56418" y="2018565"/>
            <a:ext cx="1980029" cy="1015663"/>
          </a:xfrm>
          <a:prstGeom prst="rect">
            <a:avLst/>
          </a:prstGeom>
          <a:noFill/>
        </p:spPr>
        <p:txBody>
          <a:bodyPr wrap="none" rtlCol="0">
            <a:spAutoFit/>
          </a:bodyPr>
          <a:lstStyle/>
          <a:p>
            <a:r>
              <a:rPr kumimoji="1" lang="ja-JP" altLang="en-US" sz="2000" dirty="0"/>
              <a:t>キャンバス上の</a:t>
            </a:r>
            <a:endParaRPr kumimoji="1" lang="en-US" altLang="ja-JP" sz="2000" dirty="0"/>
          </a:p>
          <a:p>
            <a:r>
              <a:rPr kumimoji="1" lang="ja-JP" altLang="en-US" sz="2000" dirty="0"/>
              <a:t>絵具を</a:t>
            </a:r>
            <a:br>
              <a:rPr kumimoji="1" lang="en-US" altLang="ja-JP" sz="2000" dirty="0"/>
            </a:br>
            <a:r>
              <a:rPr kumimoji="1" lang="ja-JP" altLang="en-US" sz="2000" dirty="0"/>
              <a:t>引き伸ばす</a:t>
            </a:r>
          </a:p>
        </p:txBody>
      </p:sp>
      <p:sp>
        <p:nvSpPr>
          <p:cNvPr id="12" name="下矢印 11"/>
          <p:cNvSpPr/>
          <p:nvPr/>
        </p:nvSpPr>
        <p:spPr>
          <a:xfrm rot="17540477">
            <a:off x="2257964" y="2352747"/>
            <a:ext cx="339693" cy="985876"/>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7902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市販ソフトウェアとの比較</a:t>
            </a:r>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17</a:t>
            </a:fld>
            <a:endParaRPr lang="en-US" i="1" dirty="0"/>
          </a:p>
        </p:txBody>
      </p:sp>
      <p:pic>
        <p:nvPicPr>
          <p:cNvPr id="5" name="Picture 2"/>
          <p:cNvPicPr>
            <a:picLocks noChangeAspect="1" noChangeArrowheads="1"/>
          </p:cNvPicPr>
          <p:nvPr/>
        </p:nvPicPr>
        <p:blipFill rotWithShape="1">
          <a:blip r:embed="rId3"/>
          <a:srcRect r="12"/>
          <a:stretch/>
        </p:blipFill>
        <p:spPr bwMode="auto">
          <a:xfrm>
            <a:off x="938746" y="2079748"/>
            <a:ext cx="7519454" cy="2046113"/>
          </a:xfrm>
          <a:prstGeom prst="rect">
            <a:avLst/>
          </a:prstGeom>
          <a:noFill/>
          <a:ln w="9525">
            <a:noFill/>
            <a:miter lim="800000"/>
            <a:headEnd/>
            <a:tailEnd/>
          </a:ln>
        </p:spPr>
      </p:pic>
      <p:sp>
        <p:nvSpPr>
          <p:cNvPr id="6" name="正方形/長方形 5"/>
          <p:cNvSpPr/>
          <p:nvPr/>
        </p:nvSpPr>
        <p:spPr>
          <a:xfrm>
            <a:off x="5918201" y="1981200"/>
            <a:ext cx="2540000" cy="2144661"/>
          </a:xfrm>
          <a:prstGeom prst="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83054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最新研究のポイント</a:t>
            </a:r>
          </a:p>
        </p:txBody>
      </p:sp>
      <p:sp>
        <p:nvSpPr>
          <p:cNvPr id="3" name="コンテンツ プレースホルダー 2"/>
          <p:cNvSpPr>
            <a:spLocks noGrp="1"/>
          </p:cNvSpPr>
          <p:nvPr>
            <p:ph idx="1"/>
          </p:nvPr>
        </p:nvSpPr>
        <p:spPr/>
        <p:txBody>
          <a:bodyPr/>
          <a:lstStyle/>
          <a:p>
            <a:r>
              <a:rPr kumimoji="1" lang="ja-JP" altLang="en-US" dirty="0"/>
              <a:t>非慣性座標系での慣性力の</a:t>
            </a:r>
            <a:r>
              <a:rPr lang="ja-JP" altLang="en-US" dirty="0"/>
              <a:t>調整</a:t>
            </a:r>
            <a:endParaRPr kumimoji="1" lang="en-US" altLang="ja-JP" dirty="0"/>
          </a:p>
          <a:p>
            <a:pPr lvl="1"/>
            <a:r>
              <a:rPr lang="ja-JP" altLang="en-US" dirty="0"/>
              <a:t>大きなタイムステップでも安定</a:t>
            </a:r>
            <a:endParaRPr lang="en-US" altLang="ja-JP" dirty="0"/>
          </a:p>
          <a:p>
            <a:pPr lvl="1"/>
            <a:endParaRPr lang="en-US" altLang="ja-JP" dirty="0"/>
          </a:p>
          <a:p>
            <a:r>
              <a:rPr lang="ja-JP" altLang="en-US" dirty="0"/>
              <a:t>流体モデルの組み合わせ</a:t>
            </a:r>
            <a:endParaRPr lang="en-US" altLang="ja-JP" dirty="0"/>
          </a:p>
          <a:p>
            <a:pPr lvl="1"/>
            <a:r>
              <a:rPr lang="ja-JP" altLang="en-US" dirty="0"/>
              <a:t>サブピクセルレベルのリッチな表現</a:t>
            </a:r>
            <a:endParaRPr lang="en-US" altLang="ja-JP" dirty="0"/>
          </a:p>
          <a:p>
            <a:pPr lvl="1"/>
            <a:r>
              <a:rPr lang="ja-JP" altLang="en-US" dirty="0"/>
              <a:t>流体モデル間でのやり取り</a:t>
            </a:r>
            <a:endParaRPr kumimoji="1" lang="en-US" altLang="ja-JP"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18</a:t>
            </a:fld>
            <a:endParaRPr lang="en-US" i="1" dirty="0"/>
          </a:p>
        </p:txBody>
      </p:sp>
      <p:grpSp>
        <p:nvGrpSpPr>
          <p:cNvPr id="5" name="グループ化 4"/>
          <p:cNvGrpSpPr/>
          <p:nvPr/>
        </p:nvGrpSpPr>
        <p:grpSpPr>
          <a:xfrm>
            <a:off x="6242316" y="1312462"/>
            <a:ext cx="1604787" cy="1352529"/>
            <a:chOff x="5472735" y="1614291"/>
            <a:chExt cx="2380461" cy="2006274"/>
          </a:xfrm>
        </p:grpSpPr>
        <p:grpSp>
          <p:nvGrpSpPr>
            <p:cNvPr id="6" name="グループ化 5"/>
            <p:cNvGrpSpPr/>
            <p:nvPr/>
          </p:nvGrpSpPr>
          <p:grpSpPr>
            <a:xfrm rot="1381859">
              <a:off x="5493253" y="1614291"/>
              <a:ext cx="337415" cy="1955872"/>
              <a:chOff x="6088468" y="1037217"/>
              <a:chExt cx="337415" cy="1955872"/>
            </a:xfrm>
          </p:grpSpPr>
          <p:sp>
            <p:nvSpPr>
              <p:cNvPr id="11" name="台形 10"/>
              <p:cNvSpPr/>
              <p:nvPr/>
            </p:nvSpPr>
            <p:spPr>
              <a:xfrm>
                <a:off x="6088468" y="1037217"/>
                <a:ext cx="337415" cy="1590233"/>
              </a:xfrm>
              <a:prstGeom prst="trapezoid">
                <a:avLst/>
              </a:prstGeom>
              <a:solidFill>
                <a:schemeClr val="bg1">
                  <a:lumMod val="85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2" name="グループ化 87"/>
              <p:cNvGrpSpPr/>
              <p:nvPr/>
            </p:nvGrpSpPr>
            <p:grpSpPr>
              <a:xfrm>
                <a:off x="6141628" y="2535889"/>
                <a:ext cx="243659" cy="457200"/>
                <a:chOff x="6141780" y="2571750"/>
                <a:chExt cx="243659" cy="457200"/>
              </a:xfrm>
            </p:grpSpPr>
            <p:grpSp>
              <p:nvGrpSpPr>
                <p:cNvPr id="13" name="グループ化 60"/>
                <p:cNvGrpSpPr/>
                <p:nvPr/>
              </p:nvGrpSpPr>
              <p:grpSpPr>
                <a:xfrm>
                  <a:off x="6141780" y="2571750"/>
                  <a:ext cx="60839" cy="457200"/>
                  <a:chOff x="5791200" y="2495550"/>
                  <a:chExt cx="76200" cy="572633"/>
                </a:xfrm>
              </p:grpSpPr>
              <p:cxnSp>
                <p:nvCxnSpPr>
                  <p:cNvPr id="38" name="直線コネクタ 5"/>
                  <p:cNvCxnSpPr>
                    <a:endCxn id="40"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39" name="円/楕円 6"/>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4"/>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1" name="直線コネクタ 40"/>
                  <p:cNvCxnSpPr>
                    <a:stCxn id="40" idx="4"/>
                    <a:endCxn id="42"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42" name="円/楕円 36"/>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3" name="直線コネクタ 42"/>
                  <p:cNvCxnSpPr>
                    <a:stCxn id="42" idx="4"/>
                    <a:endCxn id="44"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44" name="円/楕円 38"/>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4" name="グループ化 61"/>
                <p:cNvGrpSpPr/>
                <p:nvPr/>
              </p:nvGrpSpPr>
              <p:grpSpPr>
                <a:xfrm>
                  <a:off x="6202619" y="2571750"/>
                  <a:ext cx="60839" cy="457200"/>
                  <a:chOff x="5791200" y="2495550"/>
                  <a:chExt cx="76200" cy="572633"/>
                </a:xfrm>
              </p:grpSpPr>
              <p:cxnSp>
                <p:nvCxnSpPr>
                  <p:cNvPr id="31" name="直線コネクタ 30"/>
                  <p:cNvCxnSpPr>
                    <a:stCxn id="32" idx="4"/>
                    <a:endCxn id="33"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32" name="円/楕円 26"/>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27"/>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4" name="直線コネクタ 33"/>
                  <p:cNvCxnSpPr>
                    <a:stCxn id="33" idx="4"/>
                    <a:endCxn id="35"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35" name="円/楕円 29"/>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6" name="直線コネクタ 35"/>
                  <p:cNvCxnSpPr>
                    <a:stCxn id="35" idx="4"/>
                    <a:endCxn id="37"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37" name="円/楕円 31"/>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5" name="グループ化 69"/>
                <p:cNvGrpSpPr/>
                <p:nvPr/>
              </p:nvGrpSpPr>
              <p:grpSpPr>
                <a:xfrm>
                  <a:off x="6263761" y="2571751"/>
                  <a:ext cx="60839" cy="457175"/>
                  <a:chOff x="5791200" y="2495576"/>
                  <a:chExt cx="76200" cy="572607"/>
                </a:xfrm>
              </p:grpSpPr>
              <p:cxnSp>
                <p:nvCxnSpPr>
                  <p:cNvPr id="24" name="直線コネクタ 23"/>
                  <p:cNvCxnSpPr>
                    <a:stCxn id="25" idx="4"/>
                    <a:endCxn id="26" idx="0"/>
                  </p:cNvCxnSpPr>
                  <p:nvPr/>
                </p:nvCxnSpPr>
                <p:spPr>
                  <a:xfrm>
                    <a:off x="5829301" y="2571775"/>
                    <a:ext cx="0" cy="89002"/>
                  </a:xfrm>
                  <a:prstGeom prst="line">
                    <a:avLst/>
                  </a:prstGeom>
                  <a:ln w="19050"/>
                </p:spPr>
                <p:style>
                  <a:lnRef idx="1">
                    <a:schemeClr val="dk1"/>
                  </a:lnRef>
                  <a:fillRef idx="0">
                    <a:schemeClr val="dk1"/>
                  </a:fillRef>
                  <a:effectRef idx="0">
                    <a:schemeClr val="dk1"/>
                  </a:effectRef>
                  <a:fontRef idx="minor">
                    <a:schemeClr val="tx1"/>
                  </a:fontRef>
                </p:style>
              </p:cxnSp>
              <p:sp>
                <p:nvSpPr>
                  <p:cNvPr id="25" name="円/楕円 19"/>
                  <p:cNvSpPr/>
                  <p:nvPr/>
                </p:nvSpPr>
                <p:spPr>
                  <a:xfrm>
                    <a:off x="5791200" y="249557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0"/>
                  <p:cNvSpPr/>
                  <p:nvPr/>
                </p:nvSpPr>
                <p:spPr>
                  <a:xfrm>
                    <a:off x="5791200" y="266077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7" name="直線コネクタ 26"/>
                  <p:cNvCxnSpPr>
                    <a:stCxn id="26" idx="4"/>
                    <a:endCxn id="28" idx="0"/>
                  </p:cNvCxnSpPr>
                  <p:nvPr/>
                </p:nvCxnSpPr>
                <p:spPr>
                  <a:xfrm>
                    <a:off x="5829301" y="2736977"/>
                    <a:ext cx="0" cy="89832"/>
                  </a:xfrm>
                  <a:prstGeom prst="line">
                    <a:avLst/>
                  </a:prstGeom>
                  <a:ln w="19050"/>
                </p:spPr>
                <p:style>
                  <a:lnRef idx="1">
                    <a:schemeClr val="dk1"/>
                  </a:lnRef>
                  <a:fillRef idx="0">
                    <a:schemeClr val="dk1"/>
                  </a:fillRef>
                  <a:effectRef idx="0">
                    <a:schemeClr val="dk1"/>
                  </a:effectRef>
                  <a:fontRef idx="minor">
                    <a:schemeClr val="tx1"/>
                  </a:fontRef>
                </p:style>
              </p:cxnSp>
              <p:sp>
                <p:nvSpPr>
                  <p:cNvPr id="28" name="円/楕円 22"/>
                  <p:cNvSpPr/>
                  <p:nvPr/>
                </p:nvSpPr>
                <p:spPr>
                  <a:xfrm>
                    <a:off x="5791200" y="282680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9" name="直線コネクタ 28"/>
                  <p:cNvCxnSpPr>
                    <a:stCxn id="28" idx="4"/>
                    <a:endCxn id="30" idx="0"/>
                  </p:cNvCxnSpPr>
                  <p:nvPr/>
                </p:nvCxnSpPr>
                <p:spPr>
                  <a:xfrm>
                    <a:off x="5829301" y="2903001"/>
                    <a:ext cx="0" cy="89002"/>
                  </a:xfrm>
                  <a:prstGeom prst="line">
                    <a:avLst/>
                  </a:prstGeom>
                  <a:ln w="19050"/>
                </p:spPr>
                <p:style>
                  <a:lnRef idx="1">
                    <a:schemeClr val="dk1"/>
                  </a:lnRef>
                  <a:fillRef idx="0">
                    <a:schemeClr val="dk1"/>
                  </a:fillRef>
                  <a:effectRef idx="0">
                    <a:schemeClr val="dk1"/>
                  </a:effectRef>
                  <a:fontRef idx="minor">
                    <a:schemeClr val="tx1"/>
                  </a:fontRef>
                </p:style>
              </p:cxnSp>
              <p:sp>
                <p:nvSpPr>
                  <p:cNvPr id="30" name="円/楕円 24"/>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6" name="グループ化 77"/>
                <p:cNvGrpSpPr/>
                <p:nvPr/>
              </p:nvGrpSpPr>
              <p:grpSpPr>
                <a:xfrm>
                  <a:off x="6324600" y="2571750"/>
                  <a:ext cx="60839" cy="457200"/>
                  <a:chOff x="5791200" y="2495550"/>
                  <a:chExt cx="76200" cy="572633"/>
                </a:xfrm>
              </p:grpSpPr>
              <p:cxnSp>
                <p:nvCxnSpPr>
                  <p:cNvPr id="17" name="直線コネクタ 16"/>
                  <p:cNvCxnSpPr>
                    <a:stCxn id="18" idx="4"/>
                    <a:endCxn id="19"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8" name="円/楕円 12"/>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円/楕円 13"/>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 name="直線コネクタ 19"/>
                  <p:cNvCxnSpPr>
                    <a:stCxn id="19" idx="4"/>
                    <a:endCxn id="21"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21" name="円/楕円 15"/>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2" name="直線コネクタ 21"/>
                  <p:cNvCxnSpPr>
                    <a:stCxn id="21" idx="4"/>
                    <a:endCxn id="23"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3" name="円/楕円 17"/>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grpSp>
        <p:sp>
          <p:nvSpPr>
            <p:cNvPr id="7" name="右矢印 6"/>
            <p:cNvSpPr/>
            <p:nvPr/>
          </p:nvSpPr>
          <p:spPr>
            <a:xfrm>
              <a:off x="5755159" y="2060876"/>
              <a:ext cx="889317" cy="531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745200" y="2060876"/>
              <a:ext cx="1107996" cy="369332"/>
            </a:xfrm>
            <a:prstGeom prst="rect">
              <a:avLst/>
            </a:prstGeom>
            <a:noFill/>
          </p:spPr>
          <p:txBody>
            <a:bodyPr wrap="none" rtlCol="0">
              <a:spAutoFit/>
            </a:bodyPr>
            <a:lstStyle/>
            <a:p>
              <a:r>
                <a:rPr kumimoji="1" lang="ja-JP" altLang="en-US" dirty="0"/>
                <a:t>柄の動き</a:t>
              </a:r>
            </a:p>
          </p:txBody>
        </p:sp>
        <p:sp>
          <p:nvSpPr>
            <p:cNvPr id="9" name="右矢印 8"/>
            <p:cNvSpPr/>
            <p:nvPr/>
          </p:nvSpPr>
          <p:spPr>
            <a:xfrm>
              <a:off x="5472735" y="3298955"/>
              <a:ext cx="889317" cy="243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390215" y="3251233"/>
              <a:ext cx="1338827" cy="369332"/>
            </a:xfrm>
            <a:prstGeom prst="rect">
              <a:avLst/>
            </a:prstGeom>
            <a:noFill/>
          </p:spPr>
          <p:txBody>
            <a:bodyPr wrap="none" rtlCol="0">
              <a:spAutoFit/>
            </a:bodyPr>
            <a:lstStyle/>
            <a:p>
              <a:r>
                <a:rPr kumimoji="1" lang="ja-JP" altLang="en-US" dirty="0"/>
                <a:t>毛先も追従</a:t>
              </a:r>
            </a:p>
          </p:txBody>
        </p:sp>
      </p:grpSp>
      <p:grpSp>
        <p:nvGrpSpPr>
          <p:cNvPr id="45" name="グループ化 44"/>
          <p:cNvGrpSpPr/>
          <p:nvPr/>
        </p:nvGrpSpPr>
        <p:grpSpPr>
          <a:xfrm>
            <a:off x="6343631" y="3423457"/>
            <a:ext cx="863057" cy="722283"/>
            <a:chOff x="6053923" y="2594680"/>
            <a:chExt cx="1311900" cy="1097914"/>
          </a:xfrm>
        </p:grpSpPr>
        <p:sp>
          <p:nvSpPr>
            <p:cNvPr id="46" name="円/楕円 43"/>
            <p:cNvSpPr/>
            <p:nvPr/>
          </p:nvSpPr>
          <p:spPr>
            <a:xfrm>
              <a:off x="6168223" y="30829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7" name="円/楕円 44"/>
            <p:cNvSpPr/>
            <p:nvPr/>
          </p:nvSpPr>
          <p:spPr>
            <a:xfrm>
              <a:off x="6053923" y="31210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8" name="円/楕円 45"/>
            <p:cNvSpPr/>
            <p:nvPr/>
          </p:nvSpPr>
          <p:spPr>
            <a:xfrm>
              <a:off x="6143527" y="33115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9" name="円/楕円 46"/>
            <p:cNvSpPr/>
            <p:nvPr/>
          </p:nvSpPr>
          <p:spPr>
            <a:xfrm>
              <a:off x="6282523" y="32353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0" name="円/楕円 47"/>
            <p:cNvSpPr/>
            <p:nvPr/>
          </p:nvSpPr>
          <p:spPr>
            <a:xfrm>
              <a:off x="6053923" y="28924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1" name="円/楕円 48"/>
            <p:cNvSpPr/>
            <p:nvPr/>
          </p:nvSpPr>
          <p:spPr>
            <a:xfrm>
              <a:off x="6257827" y="28924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2" name="円/楕円 49"/>
            <p:cNvSpPr/>
            <p:nvPr/>
          </p:nvSpPr>
          <p:spPr>
            <a:xfrm>
              <a:off x="6396823" y="30829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3" name="円/楕円 50"/>
            <p:cNvSpPr/>
            <p:nvPr/>
          </p:nvSpPr>
          <p:spPr>
            <a:xfrm>
              <a:off x="6348773" y="3397409"/>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4" name="円/楕円 51"/>
            <p:cNvSpPr/>
            <p:nvPr/>
          </p:nvSpPr>
          <p:spPr>
            <a:xfrm>
              <a:off x="6529323" y="3283109"/>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5" name="円/楕円 52"/>
            <p:cNvSpPr/>
            <p:nvPr/>
          </p:nvSpPr>
          <p:spPr>
            <a:xfrm>
              <a:off x="6415023" y="28924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6" name="円/楕円 53"/>
            <p:cNvSpPr/>
            <p:nvPr/>
          </p:nvSpPr>
          <p:spPr>
            <a:xfrm>
              <a:off x="6120173" y="270898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7" name="円/楕円 54"/>
            <p:cNvSpPr/>
            <p:nvPr/>
          </p:nvSpPr>
          <p:spPr>
            <a:xfrm>
              <a:off x="6709873" y="34639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8" name="円/楕円 55"/>
            <p:cNvSpPr/>
            <p:nvPr/>
          </p:nvSpPr>
          <p:spPr>
            <a:xfrm>
              <a:off x="6890423" y="27781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9" name="円/楕円 56"/>
            <p:cNvSpPr/>
            <p:nvPr/>
          </p:nvSpPr>
          <p:spPr>
            <a:xfrm>
              <a:off x="7137223" y="282328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0" name="円/楕円 57"/>
            <p:cNvSpPr/>
            <p:nvPr/>
          </p:nvSpPr>
          <p:spPr>
            <a:xfrm>
              <a:off x="7070973" y="3054509"/>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1" name="円/楕円 58"/>
            <p:cNvSpPr/>
            <p:nvPr/>
          </p:nvSpPr>
          <p:spPr>
            <a:xfrm>
              <a:off x="7004723" y="259468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
        <p:nvSpPr>
          <p:cNvPr id="101" name="テキスト ボックス 100"/>
          <p:cNvSpPr txBox="1"/>
          <p:nvPr/>
        </p:nvSpPr>
        <p:spPr>
          <a:xfrm>
            <a:off x="6098884" y="4182255"/>
            <a:ext cx="1569660" cy="369332"/>
          </a:xfrm>
          <a:prstGeom prst="rect">
            <a:avLst/>
          </a:prstGeom>
          <a:noFill/>
        </p:spPr>
        <p:txBody>
          <a:bodyPr wrap="none" rtlCol="0">
            <a:spAutoFit/>
          </a:bodyPr>
          <a:lstStyle/>
          <a:p>
            <a:r>
              <a:rPr kumimoji="1" lang="ja-JP" altLang="en-US" dirty="0"/>
              <a:t>パーティクル</a:t>
            </a:r>
          </a:p>
        </p:txBody>
      </p:sp>
      <p:sp>
        <p:nvSpPr>
          <p:cNvPr id="102" name="テキスト ボックス 101"/>
          <p:cNvSpPr txBox="1"/>
          <p:nvPr/>
        </p:nvSpPr>
        <p:spPr>
          <a:xfrm>
            <a:off x="7507656" y="3035096"/>
            <a:ext cx="1192776" cy="383746"/>
          </a:xfrm>
          <a:prstGeom prst="rect">
            <a:avLst/>
          </a:prstGeom>
          <a:noFill/>
        </p:spPr>
        <p:txBody>
          <a:bodyPr wrap="square" rtlCol="0">
            <a:spAutoFit/>
          </a:bodyPr>
          <a:lstStyle/>
          <a:p>
            <a:r>
              <a:rPr kumimoji="1" lang="ja-JP" altLang="en-US" dirty="0"/>
              <a:t>グリッド</a:t>
            </a:r>
          </a:p>
        </p:txBody>
      </p:sp>
      <p:grpSp>
        <p:nvGrpSpPr>
          <p:cNvPr id="103" name="グループ化 102"/>
          <p:cNvGrpSpPr/>
          <p:nvPr/>
        </p:nvGrpSpPr>
        <p:grpSpPr>
          <a:xfrm>
            <a:off x="5422101" y="3234496"/>
            <a:ext cx="500388" cy="940594"/>
            <a:chOff x="1115509" y="2307504"/>
            <a:chExt cx="760621" cy="1429760"/>
          </a:xfrm>
        </p:grpSpPr>
        <p:sp>
          <p:nvSpPr>
            <p:cNvPr id="104" name="正方形/長方形 103"/>
            <p:cNvSpPr/>
            <p:nvPr/>
          </p:nvSpPr>
          <p:spPr>
            <a:xfrm>
              <a:off x="1158838" y="2307504"/>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5" name="直線コネクタ 104"/>
            <p:cNvCxnSpPr>
              <a:stCxn id="106" idx="4"/>
              <a:endCxn id="113" idx="0"/>
            </p:cNvCxnSpPr>
            <p:nvPr/>
          </p:nvCxnSpPr>
          <p:spPr>
            <a:xfrm>
              <a:off x="1248859" y="2821504"/>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06" name="円/楕円 95"/>
            <p:cNvSpPr/>
            <p:nvPr/>
          </p:nvSpPr>
          <p:spPr>
            <a:xfrm>
              <a:off x="1210759"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7" name="直線コネクタ 106"/>
            <p:cNvCxnSpPr>
              <a:stCxn id="108" idx="4"/>
              <a:endCxn id="114" idx="0"/>
            </p:cNvCxnSpPr>
            <p:nvPr/>
          </p:nvCxnSpPr>
          <p:spPr>
            <a:xfrm>
              <a:off x="1422691" y="2821504"/>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08" name="円/楕円 96"/>
            <p:cNvSpPr/>
            <p:nvPr/>
          </p:nvSpPr>
          <p:spPr>
            <a:xfrm>
              <a:off x="1384591"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9" name="直線コネクタ 108"/>
            <p:cNvCxnSpPr>
              <a:stCxn id="111" idx="4"/>
              <a:endCxn id="115" idx="0"/>
            </p:cNvCxnSpPr>
            <p:nvPr/>
          </p:nvCxnSpPr>
          <p:spPr>
            <a:xfrm>
              <a:off x="1574089" y="2821504"/>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110" name="直線コネクタ 109"/>
            <p:cNvCxnSpPr>
              <a:stCxn id="112" idx="4"/>
              <a:endCxn id="116" idx="0"/>
            </p:cNvCxnSpPr>
            <p:nvPr/>
          </p:nvCxnSpPr>
          <p:spPr>
            <a:xfrm>
              <a:off x="1722728" y="2821504"/>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11" name="円/楕円 97"/>
            <p:cNvSpPr/>
            <p:nvPr/>
          </p:nvSpPr>
          <p:spPr>
            <a:xfrm>
              <a:off x="1535989"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2" name="円/楕円 98"/>
            <p:cNvSpPr/>
            <p:nvPr/>
          </p:nvSpPr>
          <p:spPr>
            <a:xfrm>
              <a:off x="1684628"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3" name="円/楕円 103"/>
            <p:cNvSpPr/>
            <p:nvPr/>
          </p:nvSpPr>
          <p:spPr>
            <a:xfrm>
              <a:off x="1210759"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4" name="円/楕円 104"/>
            <p:cNvSpPr/>
            <p:nvPr/>
          </p:nvSpPr>
          <p:spPr>
            <a:xfrm>
              <a:off x="1384591"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5" name="円/楕円 105"/>
            <p:cNvSpPr/>
            <p:nvPr/>
          </p:nvSpPr>
          <p:spPr>
            <a:xfrm>
              <a:off x="1535989"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6" name="円/楕円 106"/>
            <p:cNvSpPr/>
            <p:nvPr/>
          </p:nvSpPr>
          <p:spPr>
            <a:xfrm>
              <a:off x="1684628"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17" name="直線コネクタ 116"/>
            <p:cNvCxnSpPr>
              <a:stCxn id="114" idx="4"/>
              <a:endCxn id="122" idx="0"/>
            </p:cNvCxnSpPr>
            <p:nvPr/>
          </p:nvCxnSpPr>
          <p:spPr>
            <a:xfrm flipH="1">
              <a:off x="1384591" y="2986705"/>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18" name="直線コネクタ 117"/>
            <p:cNvCxnSpPr>
              <a:stCxn id="113" idx="4"/>
              <a:endCxn id="121" idx="0"/>
            </p:cNvCxnSpPr>
            <p:nvPr/>
          </p:nvCxnSpPr>
          <p:spPr>
            <a:xfrm flipH="1">
              <a:off x="1229809" y="2986705"/>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19" name="直線コネクタ 118"/>
            <p:cNvCxnSpPr>
              <a:stCxn id="115" idx="4"/>
              <a:endCxn id="123" idx="0"/>
            </p:cNvCxnSpPr>
            <p:nvPr/>
          </p:nvCxnSpPr>
          <p:spPr>
            <a:xfrm>
              <a:off x="1574089" y="2986705"/>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20" name="直線コネクタ 119"/>
            <p:cNvCxnSpPr>
              <a:stCxn id="116" idx="4"/>
              <a:endCxn id="124" idx="0"/>
            </p:cNvCxnSpPr>
            <p:nvPr/>
          </p:nvCxnSpPr>
          <p:spPr>
            <a:xfrm>
              <a:off x="1722728" y="2986705"/>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121" name="円/楕円 131"/>
            <p:cNvSpPr/>
            <p:nvPr/>
          </p:nvSpPr>
          <p:spPr>
            <a:xfrm>
              <a:off x="1191709"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2" name="円/楕円 134"/>
            <p:cNvSpPr/>
            <p:nvPr/>
          </p:nvSpPr>
          <p:spPr>
            <a:xfrm>
              <a:off x="1346491"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3" name="円/楕円 137"/>
            <p:cNvSpPr/>
            <p:nvPr/>
          </p:nvSpPr>
          <p:spPr>
            <a:xfrm>
              <a:off x="1535989"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4" name="円/楕円 139"/>
            <p:cNvSpPr/>
            <p:nvPr/>
          </p:nvSpPr>
          <p:spPr>
            <a:xfrm>
              <a:off x="1722728"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25" name="直線コネクタ 124"/>
            <p:cNvCxnSpPr>
              <a:stCxn id="121" idx="4"/>
              <a:endCxn id="126" idx="0"/>
            </p:cNvCxnSpPr>
            <p:nvPr/>
          </p:nvCxnSpPr>
          <p:spPr>
            <a:xfrm flipH="1">
              <a:off x="1210759" y="3152736"/>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26" name="円/楕円 152"/>
            <p:cNvSpPr/>
            <p:nvPr/>
          </p:nvSpPr>
          <p:spPr>
            <a:xfrm>
              <a:off x="1172659"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7" name="円/楕円 155"/>
            <p:cNvSpPr/>
            <p:nvPr/>
          </p:nvSpPr>
          <p:spPr>
            <a:xfrm>
              <a:off x="1308391"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28" name="直線コネクタ 127"/>
            <p:cNvCxnSpPr>
              <a:stCxn id="122" idx="4"/>
              <a:endCxn id="127" idx="0"/>
            </p:cNvCxnSpPr>
            <p:nvPr/>
          </p:nvCxnSpPr>
          <p:spPr>
            <a:xfrm flipH="1">
              <a:off x="1346491" y="3152736"/>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29" name="円/楕円 162"/>
            <p:cNvSpPr/>
            <p:nvPr/>
          </p:nvSpPr>
          <p:spPr>
            <a:xfrm>
              <a:off x="1535989"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0" name="直線コネクタ 129"/>
            <p:cNvCxnSpPr>
              <a:stCxn id="123" idx="4"/>
              <a:endCxn id="129" idx="0"/>
            </p:cNvCxnSpPr>
            <p:nvPr/>
          </p:nvCxnSpPr>
          <p:spPr>
            <a:xfrm>
              <a:off x="1574089" y="3152736"/>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31" name="円/楕円 166"/>
            <p:cNvSpPr/>
            <p:nvPr/>
          </p:nvSpPr>
          <p:spPr>
            <a:xfrm>
              <a:off x="1760828"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2" name="直線コネクタ 131"/>
            <p:cNvCxnSpPr>
              <a:stCxn id="124" idx="4"/>
              <a:endCxn id="131" idx="0"/>
            </p:cNvCxnSpPr>
            <p:nvPr/>
          </p:nvCxnSpPr>
          <p:spPr>
            <a:xfrm>
              <a:off x="1760828" y="3152736"/>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33" name="円/楕円 173"/>
            <p:cNvSpPr/>
            <p:nvPr/>
          </p:nvSpPr>
          <p:spPr>
            <a:xfrm>
              <a:off x="1144084" y="3457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4" name="円/楕円 174"/>
            <p:cNvSpPr/>
            <p:nvPr/>
          </p:nvSpPr>
          <p:spPr>
            <a:xfrm>
              <a:off x="1308391" y="34640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5" name="円/楕円 175"/>
            <p:cNvSpPr/>
            <p:nvPr/>
          </p:nvSpPr>
          <p:spPr>
            <a:xfrm>
              <a:off x="1536991" y="3457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6" name="円/楕円 176"/>
            <p:cNvSpPr/>
            <p:nvPr/>
          </p:nvSpPr>
          <p:spPr>
            <a:xfrm>
              <a:off x="1760828" y="34640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7" name="直線コネクタ 136"/>
            <p:cNvCxnSpPr>
              <a:stCxn id="126" idx="4"/>
              <a:endCxn id="133" idx="0"/>
            </p:cNvCxnSpPr>
            <p:nvPr/>
          </p:nvCxnSpPr>
          <p:spPr>
            <a:xfrm flipH="1">
              <a:off x="1182184" y="3343236"/>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138" name="直線コネクタ 137"/>
            <p:cNvCxnSpPr>
              <a:stCxn id="127" idx="4"/>
              <a:endCxn id="134" idx="0"/>
            </p:cNvCxnSpPr>
            <p:nvPr/>
          </p:nvCxnSpPr>
          <p:spPr>
            <a:xfrm>
              <a:off x="1346491" y="3343236"/>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直線コネクタ 138"/>
            <p:cNvCxnSpPr>
              <a:stCxn id="129" idx="4"/>
              <a:endCxn id="135" idx="0"/>
            </p:cNvCxnSpPr>
            <p:nvPr/>
          </p:nvCxnSpPr>
          <p:spPr>
            <a:xfrm>
              <a:off x="1574089" y="3343236"/>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直線コネクタ 139"/>
            <p:cNvCxnSpPr>
              <a:stCxn id="131" idx="4"/>
              <a:endCxn id="136" idx="0"/>
            </p:cNvCxnSpPr>
            <p:nvPr/>
          </p:nvCxnSpPr>
          <p:spPr>
            <a:xfrm>
              <a:off x="1798928" y="3343236"/>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141" name="円/楕円 195"/>
            <p:cNvSpPr/>
            <p:nvPr/>
          </p:nvSpPr>
          <p:spPr>
            <a:xfrm>
              <a:off x="1115509" y="3654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2" name="円/楕円 196"/>
            <p:cNvSpPr/>
            <p:nvPr/>
          </p:nvSpPr>
          <p:spPr>
            <a:xfrm>
              <a:off x="1286959" y="366106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3" name="円/楕円 197"/>
            <p:cNvSpPr/>
            <p:nvPr/>
          </p:nvSpPr>
          <p:spPr>
            <a:xfrm>
              <a:off x="1574089" y="364460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4" name="円/楕円 198"/>
            <p:cNvSpPr/>
            <p:nvPr/>
          </p:nvSpPr>
          <p:spPr>
            <a:xfrm>
              <a:off x="1799930" y="366106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45" name="直線コネクタ 144"/>
            <p:cNvCxnSpPr>
              <a:stCxn id="133" idx="4"/>
              <a:endCxn id="141" idx="0"/>
            </p:cNvCxnSpPr>
            <p:nvPr/>
          </p:nvCxnSpPr>
          <p:spPr>
            <a:xfrm flipH="1">
              <a:off x="1153609" y="3533736"/>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直線コネクタ 145"/>
            <p:cNvCxnSpPr>
              <a:stCxn id="134" idx="4"/>
              <a:endCxn id="142" idx="0"/>
            </p:cNvCxnSpPr>
            <p:nvPr/>
          </p:nvCxnSpPr>
          <p:spPr>
            <a:xfrm flipH="1">
              <a:off x="1325059" y="3540250"/>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直線コネクタ 146"/>
            <p:cNvCxnSpPr>
              <a:stCxn id="135" idx="4"/>
              <a:endCxn id="143" idx="0"/>
            </p:cNvCxnSpPr>
            <p:nvPr/>
          </p:nvCxnSpPr>
          <p:spPr>
            <a:xfrm>
              <a:off x="1575091" y="3533736"/>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直線コネクタ 147"/>
            <p:cNvCxnSpPr>
              <a:stCxn id="136" idx="4"/>
              <a:endCxn id="144" idx="0"/>
            </p:cNvCxnSpPr>
            <p:nvPr/>
          </p:nvCxnSpPr>
          <p:spPr>
            <a:xfrm>
              <a:off x="1798928" y="3540250"/>
              <a:ext cx="39102" cy="120814"/>
            </a:xfrm>
            <a:prstGeom prst="line">
              <a:avLst/>
            </a:prstGeom>
            <a:ln w="19050"/>
          </p:spPr>
          <p:style>
            <a:lnRef idx="1">
              <a:schemeClr val="dk1"/>
            </a:lnRef>
            <a:fillRef idx="0">
              <a:schemeClr val="dk1"/>
            </a:fillRef>
            <a:effectRef idx="0">
              <a:schemeClr val="dk1"/>
            </a:effectRef>
            <a:fontRef idx="minor">
              <a:schemeClr val="tx1"/>
            </a:fontRef>
          </p:style>
        </p:cxnSp>
      </p:grpSp>
      <p:sp>
        <p:nvSpPr>
          <p:cNvPr id="149" name="テキスト ボックス 148"/>
          <p:cNvSpPr txBox="1"/>
          <p:nvPr/>
        </p:nvSpPr>
        <p:spPr>
          <a:xfrm>
            <a:off x="5230887" y="2884786"/>
            <a:ext cx="877163" cy="369332"/>
          </a:xfrm>
          <a:prstGeom prst="rect">
            <a:avLst/>
          </a:prstGeom>
          <a:noFill/>
        </p:spPr>
        <p:txBody>
          <a:bodyPr wrap="none" rtlCol="0">
            <a:spAutoFit/>
          </a:bodyPr>
          <a:lstStyle/>
          <a:p>
            <a:r>
              <a:rPr kumimoji="1" lang="ja-JP" altLang="en-US" dirty="0"/>
              <a:t>ブラシ</a:t>
            </a:r>
          </a:p>
        </p:txBody>
      </p:sp>
      <p:sp>
        <p:nvSpPr>
          <p:cNvPr id="152" name="左右矢印 151"/>
          <p:cNvSpPr/>
          <p:nvPr/>
        </p:nvSpPr>
        <p:spPr>
          <a:xfrm>
            <a:off x="5944420" y="3667223"/>
            <a:ext cx="341797" cy="25064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4" name="左右矢印 153"/>
          <p:cNvSpPr/>
          <p:nvPr/>
        </p:nvSpPr>
        <p:spPr>
          <a:xfrm>
            <a:off x="7278032" y="3667223"/>
            <a:ext cx="341797" cy="25064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0" name="グループ化 149"/>
          <p:cNvGrpSpPr/>
          <p:nvPr/>
        </p:nvGrpSpPr>
        <p:grpSpPr>
          <a:xfrm>
            <a:off x="7705390" y="3364517"/>
            <a:ext cx="720704" cy="720704"/>
            <a:chOff x="5475599" y="1468683"/>
            <a:chExt cx="1083300" cy="1083300"/>
          </a:xfrm>
        </p:grpSpPr>
        <p:grpSp>
          <p:nvGrpSpPr>
            <p:cNvPr id="153" name="グループ化 152"/>
            <p:cNvGrpSpPr/>
            <p:nvPr/>
          </p:nvGrpSpPr>
          <p:grpSpPr>
            <a:xfrm>
              <a:off x="5475599" y="1468683"/>
              <a:ext cx="1083300" cy="1083300"/>
              <a:chOff x="5650293" y="2834679"/>
              <a:chExt cx="1083300" cy="1083300"/>
            </a:xfrm>
          </p:grpSpPr>
          <p:sp>
            <p:nvSpPr>
              <p:cNvPr id="155" name="正方形/長方形 154"/>
              <p:cNvSpPr/>
              <p:nvPr/>
            </p:nvSpPr>
            <p:spPr>
              <a:xfrm>
                <a:off x="56502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6" name="正方形/長方形 155"/>
              <p:cNvSpPr/>
              <p:nvPr/>
            </p:nvSpPr>
            <p:spPr>
              <a:xfrm>
                <a:off x="56502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7" name="正方形/長方形 156"/>
              <p:cNvSpPr/>
              <p:nvPr/>
            </p:nvSpPr>
            <p:spPr>
              <a:xfrm>
                <a:off x="58308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8" name="正方形/長方形 157"/>
              <p:cNvSpPr/>
              <p:nvPr/>
            </p:nvSpPr>
            <p:spPr>
              <a:xfrm>
                <a:off x="58308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9" name="正方形/長方形 158"/>
              <p:cNvSpPr/>
              <p:nvPr/>
            </p:nvSpPr>
            <p:spPr>
              <a:xfrm>
                <a:off x="60113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0" name="正方形/長方形 159"/>
              <p:cNvSpPr/>
              <p:nvPr/>
            </p:nvSpPr>
            <p:spPr>
              <a:xfrm>
                <a:off x="60113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1" name="正方形/長方形 160"/>
              <p:cNvSpPr/>
              <p:nvPr/>
            </p:nvSpPr>
            <p:spPr>
              <a:xfrm>
                <a:off x="61919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2" name="正方形/長方形 161"/>
              <p:cNvSpPr/>
              <p:nvPr/>
            </p:nvSpPr>
            <p:spPr>
              <a:xfrm>
                <a:off x="61919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3" name="正方形/長方形 162"/>
              <p:cNvSpPr/>
              <p:nvPr/>
            </p:nvSpPr>
            <p:spPr>
              <a:xfrm>
                <a:off x="56502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4" name="正方形/長方形 163"/>
              <p:cNvSpPr/>
              <p:nvPr/>
            </p:nvSpPr>
            <p:spPr>
              <a:xfrm>
                <a:off x="56502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5" name="正方形/長方形 164"/>
              <p:cNvSpPr/>
              <p:nvPr/>
            </p:nvSpPr>
            <p:spPr>
              <a:xfrm>
                <a:off x="58308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6" name="正方形/長方形 165"/>
              <p:cNvSpPr/>
              <p:nvPr/>
            </p:nvSpPr>
            <p:spPr>
              <a:xfrm>
                <a:off x="58308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7" name="正方形/長方形 166"/>
              <p:cNvSpPr/>
              <p:nvPr/>
            </p:nvSpPr>
            <p:spPr>
              <a:xfrm>
                <a:off x="60113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8" name="正方形/長方形 167"/>
              <p:cNvSpPr/>
              <p:nvPr/>
            </p:nvSpPr>
            <p:spPr>
              <a:xfrm>
                <a:off x="60113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9" name="正方形/長方形 168"/>
              <p:cNvSpPr/>
              <p:nvPr/>
            </p:nvSpPr>
            <p:spPr>
              <a:xfrm>
                <a:off x="61919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0" name="正方形/長方形 169"/>
              <p:cNvSpPr/>
              <p:nvPr/>
            </p:nvSpPr>
            <p:spPr>
              <a:xfrm>
                <a:off x="61919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1" name="正方形/長方形 170"/>
              <p:cNvSpPr/>
              <p:nvPr/>
            </p:nvSpPr>
            <p:spPr>
              <a:xfrm>
                <a:off x="63724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2" name="正方形/長方形 171"/>
              <p:cNvSpPr/>
              <p:nvPr/>
            </p:nvSpPr>
            <p:spPr>
              <a:xfrm>
                <a:off x="63724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3" name="正方形/長方形 172"/>
              <p:cNvSpPr/>
              <p:nvPr/>
            </p:nvSpPr>
            <p:spPr>
              <a:xfrm>
                <a:off x="65530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4" name="正方形/長方形 173"/>
              <p:cNvSpPr/>
              <p:nvPr/>
            </p:nvSpPr>
            <p:spPr>
              <a:xfrm>
                <a:off x="65530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5" name="正方形/長方形 174"/>
              <p:cNvSpPr/>
              <p:nvPr/>
            </p:nvSpPr>
            <p:spPr>
              <a:xfrm>
                <a:off x="63724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6" name="正方形/長方形 175"/>
              <p:cNvSpPr/>
              <p:nvPr/>
            </p:nvSpPr>
            <p:spPr>
              <a:xfrm>
                <a:off x="63724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7" name="正方形/長方形 176"/>
              <p:cNvSpPr/>
              <p:nvPr/>
            </p:nvSpPr>
            <p:spPr>
              <a:xfrm>
                <a:off x="65530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8" name="正方形/長方形 177"/>
              <p:cNvSpPr/>
              <p:nvPr/>
            </p:nvSpPr>
            <p:spPr>
              <a:xfrm>
                <a:off x="65530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9" name="正方形/長方形 178"/>
              <p:cNvSpPr/>
              <p:nvPr/>
            </p:nvSpPr>
            <p:spPr>
              <a:xfrm>
                <a:off x="56502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0" name="正方形/長方形 179"/>
              <p:cNvSpPr/>
              <p:nvPr/>
            </p:nvSpPr>
            <p:spPr>
              <a:xfrm>
                <a:off x="56502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1" name="正方形/長方形 180"/>
              <p:cNvSpPr/>
              <p:nvPr/>
            </p:nvSpPr>
            <p:spPr>
              <a:xfrm>
                <a:off x="58308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2" name="正方形/長方形 181"/>
              <p:cNvSpPr/>
              <p:nvPr/>
            </p:nvSpPr>
            <p:spPr>
              <a:xfrm>
                <a:off x="58308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3" name="正方形/長方形 182"/>
              <p:cNvSpPr/>
              <p:nvPr/>
            </p:nvSpPr>
            <p:spPr>
              <a:xfrm>
                <a:off x="60113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4" name="正方形/長方形 183"/>
              <p:cNvSpPr/>
              <p:nvPr/>
            </p:nvSpPr>
            <p:spPr>
              <a:xfrm>
                <a:off x="60113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5" name="正方形/長方形 184"/>
              <p:cNvSpPr/>
              <p:nvPr/>
            </p:nvSpPr>
            <p:spPr>
              <a:xfrm>
                <a:off x="61919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6" name="正方形/長方形 185"/>
              <p:cNvSpPr/>
              <p:nvPr/>
            </p:nvSpPr>
            <p:spPr>
              <a:xfrm>
                <a:off x="61919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7" name="正方形/長方形 186"/>
              <p:cNvSpPr/>
              <p:nvPr/>
            </p:nvSpPr>
            <p:spPr>
              <a:xfrm>
                <a:off x="63724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8" name="正方形/長方形 187"/>
              <p:cNvSpPr/>
              <p:nvPr/>
            </p:nvSpPr>
            <p:spPr>
              <a:xfrm>
                <a:off x="63724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9" name="正方形/長方形 188"/>
              <p:cNvSpPr/>
              <p:nvPr/>
            </p:nvSpPr>
            <p:spPr>
              <a:xfrm>
                <a:off x="65530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0" name="正方形/長方形 189"/>
              <p:cNvSpPr/>
              <p:nvPr/>
            </p:nvSpPr>
            <p:spPr>
              <a:xfrm>
                <a:off x="65530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191" name="フリーフォーム 190"/>
            <p:cNvSpPr/>
            <p:nvPr/>
          </p:nvSpPr>
          <p:spPr>
            <a:xfrm>
              <a:off x="5583079" y="1562848"/>
              <a:ext cx="885545" cy="909683"/>
            </a:xfrm>
            <a:custGeom>
              <a:avLst/>
              <a:gdLst>
                <a:gd name="connsiteX0" fmla="*/ 1518408 w 1755774"/>
                <a:gd name="connsiteY0" fmla="*/ 1635853 h 1803633"/>
                <a:gd name="connsiteX1" fmla="*/ 1585520 w 1755774"/>
                <a:gd name="connsiteY1" fmla="*/ 1568741 h 1803633"/>
                <a:gd name="connsiteX2" fmla="*/ 1644242 w 1755774"/>
                <a:gd name="connsiteY2" fmla="*/ 1493240 h 1803633"/>
                <a:gd name="connsiteX3" fmla="*/ 1677798 w 1755774"/>
                <a:gd name="connsiteY3" fmla="*/ 1459684 h 1803633"/>
                <a:gd name="connsiteX4" fmla="*/ 1702965 w 1755774"/>
                <a:gd name="connsiteY4" fmla="*/ 1392572 h 1803633"/>
                <a:gd name="connsiteX5" fmla="*/ 1711354 w 1755774"/>
                <a:gd name="connsiteY5" fmla="*/ 1300293 h 1803633"/>
                <a:gd name="connsiteX6" fmla="*/ 1719743 w 1755774"/>
                <a:gd name="connsiteY6" fmla="*/ 1266737 h 1803633"/>
                <a:gd name="connsiteX7" fmla="*/ 1744910 w 1755774"/>
                <a:gd name="connsiteY7" fmla="*/ 1132513 h 1803633"/>
                <a:gd name="connsiteX8" fmla="*/ 1744910 w 1755774"/>
                <a:gd name="connsiteY8" fmla="*/ 771787 h 1803633"/>
                <a:gd name="connsiteX9" fmla="*/ 1736521 w 1755774"/>
                <a:gd name="connsiteY9" fmla="*/ 746620 h 1803633"/>
                <a:gd name="connsiteX10" fmla="*/ 1728132 w 1755774"/>
                <a:gd name="connsiteY10" fmla="*/ 704675 h 1803633"/>
                <a:gd name="connsiteX11" fmla="*/ 1719743 w 1755774"/>
                <a:gd name="connsiteY11" fmla="*/ 679508 h 1803633"/>
                <a:gd name="connsiteX12" fmla="*/ 1711354 w 1755774"/>
                <a:gd name="connsiteY12" fmla="*/ 637563 h 1803633"/>
                <a:gd name="connsiteX13" fmla="*/ 1677798 w 1755774"/>
                <a:gd name="connsiteY13" fmla="*/ 520117 h 1803633"/>
                <a:gd name="connsiteX14" fmla="*/ 1669409 w 1755774"/>
                <a:gd name="connsiteY14" fmla="*/ 494950 h 1803633"/>
                <a:gd name="connsiteX15" fmla="*/ 1652631 w 1755774"/>
                <a:gd name="connsiteY15" fmla="*/ 461394 h 1803633"/>
                <a:gd name="connsiteX16" fmla="*/ 1635853 w 1755774"/>
                <a:gd name="connsiteY16" fmla="*/ 411060 h 1803633"/>
                <a:gd name="connsiteX17" fmla="*/ 1610687 w 1755774"/>
                <a:gd name="connsiteY17" fmla="*/ 268447 h 1803633"/>
                <a:gd name="connsiteX18" fmla="*/ 1560353 w 1755774"/>
                <a:gd name="connsiteY18" fmla="*/ 184558 h 1803633"/>
                <a:gd name="connsiteX19" fmla="*/ 1535186 w 1755774"/>
                <a:gd name="connsiteY19" fmla="*/ 151002 h 1803633"/>
                <a:gd name="connsiteX20" fmla="*/ 1484852 w 1755774"/>
                <a:gd name="connsiteY20" fmla="*/ 100668 h 1803633"/>
                <a:gd name="connsiteX21" fmla="*/ 1417740 w 1755774"/>
                <a:gd name="connsiteY21" fmla="*/ 58723 h 1803633"/>
                <a:gd name="connsiteX22" fmla="*/ 1367406 w 1755774"/>
                <a:gd name="connsiteY22" fmla="*/ 41945 h 1803633"/>
                <a:gd name="connsiteX23" fmla="*/ 1317072 w 1755774"/>
                <a:gd name="connsiteY23" fmla="*/ 25167 h 1803633"/>
                <a:gd name="connsiteX24" fmla="*/ 1249960 w 1755774"/>
                <a:gd name="connsiteY24" fmla="*/ 8389 h 1803633"/>
                <a:gd name="connsiteX25" fmla="*/ 1216404 w 1755774"/>
                <a:gd name="connsiteY25" fmla="*/ 0 h 1803633"/>
                <a:gd name="connsiteX26" fmla="*/ 578841 w 1755774"/>
                <a:gd name="connsiteY26" fmla="*/ 8389 h 1803633"/>
                <a:gd name="connsiteX27" fmla="*/ 545285 w 1755774"/>
                <a:gd name="connsiteY27" fmla="*/ 16778 h 1803633"/>
                <a:gd name="connsiteX28" fmla="*/ 478173 w 1755774"/>
                <a:gd name="connsiteY28" fmla="*/ 41945 h 1803633"/>
                <a:gd name="connsiteX29" fmla="*/ 377505 w 1755774"/>
                <a:gd name="connsiteY29" fmla="*/ 58723 h 1803633"/>
                <a:gd name="connsiteX30" fmla="*/ 352338 w 1755774"/>
                <a:gd name="connsiteY30" fmla="*/ 67112 h 1803633"/>
                <a:gd name="connsiteX31" fmla="*/ 318782 w 1755774"/>
                <a:gd name="connsiteY31" fmla="*/ 75501 h 1803633"/>
                <a:gd name="connsiteX32" fmla="*/ 285226 w 1755774"/>
                <a:gd name="connsiteY32" fmla="*/ 92279 h 1803633"/>
                <a:gd name="connsiteX33" fmla="*/ 234892 w 1755774"/>
                <a:gd name="connsiteY33" fmla="*/ 125835 h 1803633"/>
                <a:gd name="connsiteX34" fmla="*/ 201336 w 1755774"/>
                <a:gd name="connsiteY34" fmla="*/ 151002 h 1803633"/>
                <a:gd name="connsiteX35" fmla="*/ 159391 w 1755774"/>
                <a:gd name="connsiteY35" fmla="*/ 167780 h 1803633"/>
                <a:gd name="connsiteX36" fmla="*/ 134224 w 1755774"/>
                <a:gd name="connsiteY36" fmla="*/ 192947 h 1803633"/>
                <a:gd name="connsiteX37" fmla="*/ 100668 w 1755774"/>
                <a:gd name="connsiteY37" fmla="*/ 251669 h 1803633"/>
                <a:gd name="connsiteX38" fmla="*/ 75501 w 1755774"/>
                <a:gd name="connsiteY38" fmla="*/ 335559 h 1803633"/>
                <a:gd name="connsiteX39" fmla="*/ 58723 w 1755774"/>
                <a:gd name="connsiteY39" fmla="*/ 360726 h 1803633"/>
                <a:gd name="connsiteX40" fmla="*/ 33556 w 1755774"/>
                <a:gd name="connsiteY40" fmla="*/ 453005 h 1803633"/>
                <a:gd name="connsiteX41" fmla="*/ 25167 w 1755774"/>
                <a:gd name="connsiteY41" fmla="*/ 914400 h 1803633"/>
                <a:gd name="connsiteX42" fmla="*/ 16778 w 1755774"/>
                <a:gd name="connsiteY42" fmla="*/ 973123 h 1803633"/>
                <a:gd name="connsiteX43" fmla="*/ 0 w 1755774"/>
                <a:gd name="connsiteY43" fmla="*/ 1233181 h 1803633"/>
                <a:gd name="connsiteX44" fmla="*/ 8389 w 1755774"/>
                <a:gd name="connsiteY44" fmla="*/ 1426128 h 1803633"/>
                <a:gd name="connsiteX45" fmla="*/ 16778 w 1755774"/>
                <a:gd name="connsiteY45" fmla="*/ 1451295 h 1803633"/>
                <a:gd name="connsiteX46" fmla="*/ 75501 w 1755774"/>
                <a:gd name="connsiteY46" fmla="*/ 1493240 h 1803633"/>
                <a:gd name="connsiteX47" fmla="*/ 100668 w 1755774"/>
                <a:gd name="connsiteY47" fmla="*/ 1510018 h 1803633"/>
                <a:gd name="connsiteX48" fmla="*/ 125835 w 1755774"/>
                <a:gd name="connsiteY48" fmla="*/ 1535185 h 1803633"/>
                <a:gd name="connsiteX49" fmla="*/ 159391 w 1755774"/>
                <a:gd name="connsiteY49" fmla="*/ 1543574 h 1803633"/>
                <a:gd name="connsiteX50" fmla="*/ 218114 w 1755774"/>
                <a:gd name="connsiteY50" fmla="*/ 1577130 h 1803633"/>
                <a:gd name="connsiteX51" fmla="*/ 293615 w 1755774"/>
                <a:gd name="connsiteY51" fmla="*/ 1602297 h 1803633"/>
                <a:gd name="connsiteX52" fmla="*/ 385894 w 1755774"/>
                <a:gd name="connsiteY52" fmla="*/ 1652631 h 1803633"/>
                <a:gd name="connsiteX53" fmla="*/ 411061 w 1755774"/>
                <a:gd name="connsiteY53" fmla="*/ 1669409 h 1803633"/>
                <a:gd name="connsiteX54" fmla="*/ 436228 w 1755774"/>
                <a:gd name="connsiteY54" fmla="*/ 1677798 h 1803633"/>
                <a:gd name="connsiteX55" fmla="*/ 461395 w 1755774"/>
                <a:gd name="connsiteY55" fmla="*/ 1694576 h 1803633"/>
                <a:gd name="connsiteX56" fmla="*/ 528507 w 1755774"/>
                <a:gd name="connsiteY56" fmla="*/ 1711354 h 1803633"/>
                <a:gd name="connsiteX57" fmla="*/ 562063 w 1755774"/>
                <a:gd name="connsiteY57" fmla="*/ 1719743 h 1803633"/>
                <a:gd name="connsiteX58" fmla="*/ 604008 w 1755774"/>
                <a:gd name="connsiteY58" fmla="*/ 1736521 h 1803633"/>
                <a:gd name="connsiteX59" fmla="*/ 637564 w 1755774"/>
                <a:gd name="connsiteY59" fmla="*/ 1753299 h 1803633"/>
                <a:gd name="connsiteX60" fmla="*/ 662731 w 1755774"/>
                <a:gd name="connsiteY60" fmla="*/ 1761688 h 1803633"/>
                <a:gd name="connsiteX61" fmla="*/ 763398 w 1755774"/>
                <a:gd name="connsiteY61" fmla="*/ 1786855 h 1803633"/>
                <a:gd name="connsiteX62" fmla="*/ 989901 w 1755774"/>
                <a:gd name="connsiteY62" fmla="*/ 1803633 h 1803633"/>
                <a:gd name="connsiteX63" fmla="*/ 1082180 w 1755774"/>
                <a:gd name="connsiteY63" fmla="*/ 1795244 h 1803633"/>
                <a:gd name="connsiteX64" fmla="*/ 1107347 w 1755774"/>
                <a:gd name="connsiteY64" fmla="*/ 1778466 h 1803633"/>
                <a:gd name="connsiteX65" fmla="*/ 1157681 w 1755774"/>
                <a:gd name="connsiteY65" fmla="*/ 1702965 h 1803633"/>
                <a:gd name="connsiteX66" fmla="*/ 1208015 w 1755774"/>
                <a:gd name="connsiteY66" fmla="*/ 1652631 h 1803633"/>
                <a:gd name="connsiteX67" fmla="*/ 1233182 w 1755774"/>
                <a:gd name="connsiteY67" fmla="*/ 1627464 h 1803633"/>
                <a:gd name="connsiteX68" fmla="*/ 1283516 w 1755774"/>
                <a:gd name="connsiteY68" fmla="*/ 1585519 h 1803633"/>
                <a:gd name="connsiteX69" fmla="*/ 1308683 w 1755774"/>
                <a:gd name="connsiteY69" fmla="*/ 1518407 h 1803633"/>
                <a:gd name="connsiteX70" fmla="*/ 1325461 w 1755774"/>
                <a:gd name="connsiteY70" fmla="*/ 1451295 h 1803633"/>
                <a:gd name="connsiteX71" fmla="*/ 1333850 w 1755774"/>
                <a:gd name="connsiteY71" fmla="*/ 1140902 h 1803633"/>
                <a:gd name="connsiteX72" fmla="*/ 1359017 w 1755774"/>
                <a:gd name="connsiteY72" fmla="*/ 1065402 h 1803633"/>
                <a:gd name="connsiteX73" fmla="*/ 1367406 w 1755774"/>
                <a:gd name="connsiteY73" fmla="*/ 1040235 h 1803633"/>
                <a:gd name="connsiteX74" fmla="*/ 1400962 w 1755774"/>
                <a:gd name="connsiteY74" fmla="*/ 981512 h 1803633"/>
                <a:gd name="connsiteX75" fmla="*/ 1409351 w 1755774"/>
                <a:gd name="connsiteY75" fmla="*/ 947956 h 1803633"/>
                <a:gd name="connsiteX76" fmla="*/ 1434518 w 1755774"/>
                <a:gd name="connsiteY76" fmla="*/ 880844 h 1803633"/>
                <a:gd name="connsiteX77" fmla="*/ 1442907 w 1755774"/>
                <a:gd name="connsiteY77" fmla="*/ 830510 h 1803633"/>
                <a:gd name="connsiteX78" fmla="*/ 1451296 w 1755774"/>
                <a:gd name="connsiteY78" fmla="*/ 796954 h 1803633"/>
                <a:gd name="connsiteX79" fmla="*/ 1459685 w 1755774"/>
                <a:gd name="connsiteY79" fmla="*/ 713064 h 1803633"/>
                <a:gd name="connsiteX80" fmla="*/ 1451296 w 1755774"/>
                <a:gd name="connsiteY80" fmla="*/ 536895 h 1803633"/>
                <a:gd name="connsiteX81" fmla="*/ 1434518 w 1755774"/>
                <a:gd name="connsiteY81" fmla="*/ 511728 h 1803633"/>
                <a:gd name="connsiteX82" fmla="*/ 1350628 w 1755774"/>
                <a:gd name="connsiteY82" fmla="*/ 444616 h 1803633"/>
                <a:gd name="connsiteX83" fmla="*/ 1300294 w 1755774"/>
                <a:gd name="connsiteY83" fmla="*/ 419449 h 1803633"/>
                <a:gd name="connsiteX84" fmla="*/ 1233182 w 1755774"/>
                <a:gd name="connsiteY84" fmla="*/ 377504 h 1803633"/>
                <a:gd name="connsiteX85" fmla="*/ 1208015 w 1755774"/>
                <a:gd name="connsiteY85" fmla="*/ 360726 h 1803633"/>
                <a:gd name="connsiteX86" fmla="*/ 1115736 w 1755774"/>
                <a:gd name="connsiteY86" fmla="*/ 335559 h 1803633"/>
                <a:gd name="connsiteX87" fmla="*/ 1090569 w 1755774"/>
                <a:gd name="connsiteY87" fmla="*/ 327170 h 1803633"/>
                <a:gd name="connsiteX88" fmla="*/ 1031846 w 1755774"/>
                <a:gd name="connsiteY88" fmla="*/ 310392 h 1803633"/>
                <a:gd name="connsiteX89" fmla="*/ 788565 w 1755774"/>
                <a:gd name="connsiteY89" fmla="*/ 318781 h 1803633"/>
                <a:gd name="connsiteX90" fmla="*/ 738231 w 1755774"/>
                <a:gd name="connsiteY90" fmla="*/ 343948 h 1803633"/>
                <a:gd name="connsiteX91" fmla="*/ 704676 w 1755774"/>
                <a:gd name="connsiteY91" fmla="*/ 360726 h 1803633"/>
                <a:gd name="connsiteX92" fmla="*/ 679509 w 1755774"/>
                <a:gd name="connsiteY92" fmla="*/ 377504 h 1803633"/>
                <a:gd name="connsiteX93" fmla="*/ 629175 w 1755774"/>
                <a:gd name="connsiteY93" fmla="*/ 385893 h 1803633"/>
                <a:gd name="connsiteX94" fmla="*/ 578841 w 1755774"/>
                <a:gd name="connsiteY94" fmla="*/ 411060 h 1803633"/>
                <a:gd name="connsiteX95" fmla="*/ 536896 w 1755774"/>
                <a:gd name="connsiteY95" fmla="*/ 478172 h 1803633"/>
                <a:gd name="connsiteX96" fmla="*/ 511729 w 1755774"/>
                <a:gd name="connsiteY96" fmla="*/ 545284 h 1803633"/>
                <a:gd name="connsiteX97" fmla="*/ 494951 w 1755774"/>
                <a:gd name="connsiteY97" fmla="*/ 679508 h 1803633"/>
                <a:gd name="connsiteX98" fmla="*/ 486562 w 1755774"/>
                <a:gd name="connsiteY98" fmla="*/ 755009 h 1803633"/>
                <a:gd name="connsiteX99" fmla="*/ 478173 w 1755774"/>
                <a:gd name="connsiteY99" fmla="*/ 796954 h 1803633"/>
                <a:gd name="connsiteX100" fmla="*/ 469784 w 1755774"/>
                <a:gd name="connsiteY100" fmla="*/ 855677 h 1803633"/>
                <a:gd name="connsiteX101" fmla="*/ 453006 w 1755774"/>
                <a:gd name="connsiteY101" fmla="*/ 922789 h 1803633"/>
                <a:gd name="connsiteX102" fmla="*/ 444617 w 1755774"/>
                <a:gd name="connsiteY102" fmla="*/ 973123 h 1803633"/>
                <a:gd name="connsiteX103" fmla="*/ 427839 w 1755774"/>
                <a:gd name="connsiteY103" fmla="*/ 1090569 h 1803633"/>
                <a:gd name="connsiteX104" fmla="*/ 444617 w 1755774"/>
                <a:gd name="connsiteY104" fmla="*/ 1317071 h 1803633"/>
                <a:gd name="connsiteX105" fmla="*/ 461395 w 1755774"/>
                <a:gd name="connsiteY105" fmla="*/ 1342238 h 1803633"/>
                <a:gd name="connsiteX106" fmla="*/ 486562 w 1755774"/>
                <a:gd name="connsiteY106" fmla="*/ 1350627 h 1803633"/>
                <a:gd name="connsiteX107" fmla="*/ 520118 w 1755774"/>
                <a:gd name="connsiteY107" fmla="*/ 1375794 h 1803633"/>
                <a:gd name="connsiteX108" fmla="*/ 604008 w 1755774"/>
                <a:gd name="connsiteY108" fmla="*/ 1392572 h 1803633"/>
                <a:gd name="connsiteX109" fmla="*/ 645953 w 1755774"/>
                <a:gd name="connsiteY109" fmla="*/ 1400961 h 1803633"/>
                <a:gd name="connsiteX110" fmla="*/ 671120 w 1755774"/>
                <a:gd name="connsiteY110" fmla="*/ 1409350 h 1803633"/>
                <a:gd name="connsiteX111" fmla="*/ 864066 w 1755774"/>
                <a:gd name="connsiteY111" fmla="*/ 1417739 h 1803633"/>
                <a:gd name="connsiteX112" fmla="*/ 998290 w 1755774"/>
                <a:gd name="connsiteY112" fmla="*/ 1417739 h 1803633"/>
                <a:gd name="connsiteX113" fmla="*/ 1023457 w 1755774"/>
                <a:gd name="connsiteY113" fmla="*/ 1409350 h 1803633"/>
                <a:gd name="connsiteX114" fmla="*/ 1098958 w 1755774"/>
                <a:gd name="connsiteY114" fmla="*/ 1350627 h 1803633"/>
                <a:gd name="connsiteX115" fmla="*/ 1140903 w 1755774"/>
                <a:gd name="connsiteY115" fmla="*/ 1283515 h 1803633"/>
                <a:gd name="connsiteX116" fmla="*/ 1149292 w 1755774"/>
                <a:gd name="connsiteY116" fmla="*/ 1249959 h 1803633"/>
                <a:gd name="connsiteX117" fmla="*/ 1182848 w 1755774"/>
                <a:gd name="connsiteY117" fmla="*/ 1166069 h 1803633"/>
                <a:gd name="connsiteX118" fmla="*/ 1191237 w 1755774"/>
                <a:gd name="connsiteY118" fmla="*/ 1115736 h 1803633"/>
                <a:gd name="connsiteX119" fmla="*/ 1199626 w 1755774"/>
                <a:gd name="connsiteY119" fmla="*/ 1082180 h 1803633"/>
                <a:gd name="connsiteX120" fmla="*/ 1182848 w 1755774"/>
                <a:gd name="connsiteY120" fmla="*/ 922789 h 1803633"/>
                <a:gd name="connsiteX121" fmla="*/ 1166070 w 1755774"/>
                <a:gd name="connsiteY121" fmla="*/ 864066 h 1803633"/>
                <a:gd name="connsiteX122" fmla="*/ 1132514 w 1755774"/>
                <a:gd name="connsiteY122" fmla="*/ 813732 h 1803633"/>
                <a:gd name="connsiteX123" fmla="*/ 1098958 w 1755774"/>
                <a:gd name="connsiteY123" fmla="*/ 763398 h 1803633"/>
                <a:gd name="connsiteX124" fmla="*/ 1082180 w 1755774"/>
                <a:gd name="connsiteY124" fmla="*/ 738231 h 1803633"/>
                <a:gd name="connsiteX125" fmla="*/ 998290 w 1755774"/>
                <a:gd name="connsiteY125" fmla="*/ 696286 h 1803633"/>
                <a:gd name="connsiteX126" fmla="*/ 973123 w 1755774"/>
                <a:gd name="connsiteY126" fmla="*/ 687897 h 1803633"/>
                <a:gd name="connsiteX127" fmla="*/ 931178 w 1755774"/>
                <a:gd name="connsiteY127" fmla="*/ 679508 h 1803633"/>
                <a:gd name="connsiteX128" fmla="*/ 880844 w 1755774"/>
                <a:gd name="connsiteY128" fmla="*/ 662730 h 1803633"/>
                <a:gd name="connsiteX129" fmla="*/ 855677 w 1755774"/>
                <a:gd name="connsiteY129" fmla="*/ 654341 h 1803633"/>
                <a:gd name="connsiteX130" fmla="*/ 805343 w 1755774"/>
                <a:gd name="connsiteY130" fmla="*/ 662730 h 180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755774" h="1803633">
                  <a:moveTo>
                    <a:pt x="1518408" y="1635853"/>
                  </a:moveTo>
                  <a:cubicBezTo>
                    <a:pt x="1540779" y="1613482"/>
                    <a:pt x="1564588" y="1592464"/>
                    <a:pt x="1585520" y="1568741"/>
                  </a:cubicBezTo>
                  <a:cubicBezTo>
                    <a:pt x="1606614" y="1544834"/>
                    <a:pt x="1621697" y="1515785"/>
                    <a:pt x="1644242" y="1493240"/>
                  </a:cubicBezTo>
                  <a:cubicBezTo>
                    <a:pt x="1655427" y="1482055"/>
                    <a:pt x="1668307" y="1472339"/>
                    <a:pt x="1677798" y="1459684"/>
                  </a:cubicBezTo>
                  <a:cubicBezTo>
                    <a:pt x="1694249" y="1437750"/>
                    <a:pt x="1696599" y="1418038"/>
                    <a:pt x="1702965" y="1392572"/>
                  </a:cubicBezTo>
                  <a:cubicBezTo>
                    <a:pt x="1705761" y="1361812"/>
                    <a:pt x="1707272" y="1330909"/>
                    <a:pt x="1711354" y="1300293"/>
                  </a:cubicBezTo>
                  <a:cubicBezTo>
                    <a:pt x="1712878" y="1288865"/>
                    <a:pt x="1717618" y="1278069"/>
                    <a:pt x="1719743" y="1266737"/>
                  </a:cubicBezTo>
                  <a:cubicBezTo>
                    <a:pt x="1747753" y="1117349"/>
                    <a:pt x="1725106" y="1211730"/>
                    <a:pt x="1744910" y="1132513"/>
                  </a:cubicBezTo>
                  <a:cubicBezTo>
                    <a:pt x="1759763" y="969136"/>
                    <a:pt x="1759023" y="1018758"/>
                    <a:pt x="1744910" y="771787"/>
                  </a:cubicBezTo>
                  <a:cubicBezTo>
                    <a:pt x="1744406" y="762959"/>
                    <a:pt x="1738666" y="755199"/>
                    <a:pt x="1736521" y="746620"/>
                  </a:cubicBezTo>
                  <a:cubicBezTo>
                    <a:pt x="1733063" y="732787"/>
                    <a:pt x="1731590" y="718508"/>
                    <a:pt x="1728132" y="704675"/>
                  </a:cubicBezTo>
                  <a:cubicBezTo>
                    <a:pt x="1725987" y="696096"/>
                    <a:pt x="1721888" y="688087"/>
                    <a:pt x="1719743" y="679508"/>
                  </a:cubicBezTo>
                  <a:cubicBezTo>
                    <a:pt x="1716285" y="665675"/>
                    <a:pt x="1714560" y="651456"/>
                    <a:pt x="1711354" y="637563"/>
                  </a:cubicBezTo>
                  <a:cubicBezTo>
                    <a:pt x="1695553" y="569094"/>
                    <a:pt x="1697828" y="580208"/>
                    <a:pt x="1677798" y="520117"/>
                  </a:cubicBezTo>
                  <a:cubicBezTo>
                    <a:pt x="1675002" y="511728"/>
                    <a:pt x="1673364" y="502859"/>
                    <a:pt x="1669409" y="494950"/>
                  </a:cubicBezTo>
                  <a:cubicBezTo>
                    <a:pt x="1663816" y="483765"/>
                    <a:pt x="1657275" y="473005"/>
                    <a:pt x="1652631" y="461394"/>
                  </a:cubicBezTo>
                  <a:cubicBezTo>
                    <a:pt x="1646063" y="444973"/>
                    <a:pt x="1635853" y="411060"/>
                    <a:pt x="1635853" y="411060"/>
                  </a:cubicBezTo>
                  <a:cubicBezTo>
                    <a:pt x="1632024" y="384257"/>
                    <a:pt x="1618951" y="284976"/>
                    <a:pt x="1610687" y="268447"/>
                  </a:cubicBezTo>
                  <a:cubicBezTo>
                    <a:pt x="1591168" y="229410"/>
                    <a:pt x="1590725" y="225053"/>
                    <a:pt x="1560353" y="184558"/>
                  </a:cubicBezTo>
                  <a:cubicBezTo>
                    <a:pt x="1551964" y="173373"/>
                    <a:pt x="1544539" y="161394"/>
                    <a:pt x="1535186" y="151002"/>
                  </a:cubicBezTo>
                  <a:cubicBezTo>
                    <a:pt x="1519313" y="133365"/>
                    <a:pt x="1504973" y="113244"/>
                    <a:pt x="1484852" y="100668"/>
                  </a:cubicBezTo>
                  <a:cubicBezTo>
                    <a:pt x="1462481" y="86686"/>
                    <a:pt x="1442767" y="67065"/>
                    <a:pt x="1417740" y="58723"/>
                  </a:cubicBezTo>
                  <a:lnTo>
                    <a:pt x="1367406" y="41945"/>
                  </a:lnTo>
                  <a:cubicBezTo>
                    <a:pt x="1350628" y="36352"/>
                    <a:pt x="1334230" y="29456"/>
                    <a:pt x="1317072" y="25167"/>
                  </a:cubicBezTo>
                  <a:lnTo>
                    <a:pt x="1249960" y="8389"/>
                  </a:lnTo>
                  <a:lnTo>
                    <a:pt x="1216404" y="0"/>
                  </a:lnTo>
                  <a:lnTo>
                    <a:pt x="578841" y="8389"/>
                  </a:lnTo>
                  <a:cubicBezTo>
                    <a:pt x="567315" y="8677"/>
                    <a:pt x="556371" y="13611"/>
                    <a:pt x="545285" y="16778"/>
                  </a:cubicBezTo>
                  <a:cubicBezTo>
                    <a:pt x="504052" y="28559"/>
                    <a:pt x="531360" y="24216"/>
                    <a:pt x="478173" y="41945"/>
                  </a:cubicBezTo>
                  <a:cubicBezTo>
                    <a:pt x="444916" y="53031"/>
                    <a:pt x="412705" y="54323"/>
                    <a:pt x="377505" y="58723"/>
                  </a:cubicBezTo>
                  <a:cubicBezTo>
                    <a:pt x="369116" y="61519"/>
                    <a:pt x="360841" y="64683"/>
                    <a:pt x="352338" y="67112"/>
                  </a:cubicBezTo>
                  <a:cubicBezTo>
                    <a:pt x="341252" y="70279"/>
                    <a:pt x="329577" y="71453"/>
                    <a:pt x="318782" y="75501"/>
                  </a:cubicBezTo>
                  <a:cubicBezTo>
                    <a:pt x="307073" y="79892"/>
                    <a:pt x="295949" y="85845"/>
                    <a:pt x="285226" y="92279"/>
                  </a:cubicBezTo>
                  <a:cubicBezTo>
                    <a:pt x="267935" y="102654"/>
                    <a:pt x="251024" y="113736"/>
                    <a:pt x="234892" y="125835"/>
                  </a:cubicBezTo>
                  <a:cubicBezTo>
                    <a:pt x="223707" y="134224"/>
                    <a:pt x="213558" y="144212"/>
                    <a:pt x="201336" y="151002"/>
                  </a:cubicBezTo>
                  <a:cubicBezTo>
                    <a:pt x="188172" y="158315"/>
                    <a:pt x="173373" y="162187"/>
                    <a:pt x="159391" y="167780"/>
                  </a:cubicBezTo>
                  <a:cubicBezTo>
                    <a:pt x="151002" y="176169"/>
                    <a:pt x="141819" y="183833"/>
                    <a:pt x="134224" y="192947"/>
                  </a:cubicBezTo>
                  <a:cubicBezTo>
                    <a:pt x="123160" y="206224"/>
                    <a:pt x="106263" y="236749"/>
                    <a:pt x="100668" y="251669"/>
                  </a:cubicBezTo>
                  <a:cubicBezTo>
                    <a:pt x="90619" y="278466"/>
                    <a:pt x="91892" y="310973"/>
                    <a:pt x="75501" y="335559"/>
                  </a:cubicBezTo>
                  <a:cubicBezTo>
                    <a:pt x="69908" y="343948"/>
                    <a:pt x="62818" y="351513"/>
                    <a:pt x="58723" y="360726"/>
                  </a:cubicBezTo>
                  <a:cubicBezTo>
                    <a:pt x="43242" y="395559"/>
                    <a:pt x="40733" y="417121"/>
                    <a:pt x="33556" y="453005"/>
                  </a:cubicBezTo>
                  <a:cubicBezTo>
                    <a:pt x="30760" y="606803"/>
                    <a:pt x="30126" y="760656"/>
                    <a:pt x="25167" y="914400"/>
                  </a:cubicBezTo>
                  <a:cubicBezTo>
                    <a:pt x="24529" y="934163"/>
                    <a:pt x="18187" y="953400"/>
                    <a:pt x="16778" y="973123"/>
                  </a:cubicBezTo>
                  <a:cubicBezTo>
                    <a:pt x="-9968" y="1347563"/>
                    <a:pt x="22375" y="1009433"/>
                    <a:pt x="0" y="1233181"/>
                  </a:cubicBezTo>
                  <a:cubicBezTo>
                    <a:pt x="2796" y="1297497"/>
                    <a:pt x="3452" y="1361941"/>
                    <a:pt x="8389" y="1426128"/>
                  </a:cubicBezTo>
                  <a:cubicBezTo>
                    <a:pt x="9067" y="1434945"/>
                    <a:pt x="11873" y="1443937"/>
                    <a:pt x="16778" y="1451295"/>
                  </a:cubicBezTo>
                  <a:cubicBezTo>
                    <a:pt x="35698" y="1479675"/>
                    <a:pt x="47240" y="1477091"/>
                    <a:pt x="75501" y="1493240"/>
                  </a:cubicBezTo>
                  <a:cubicBezTo>
                    <a:pt x="84255" y="1498242"/>
                    <a:pt x="92923" y="1503563"/>
                    <a:pt x="100668" y="1510018"/>
                  </a:cubicBezTo>
                  <a:cubicBezTo>
                    <a:pt x="109782" y="1517613"/>
                    <a:pt x="115534" y="1529299"/>
                    <a:pt x="125835" y="1535185"/>
                  </a:cubicBezTo>
                  <a:cubicBezTo>
                    <a:pt x="135845" y="1540905"/>
                    <a:pt x="148596" y="1539526"/>
                    <a:pt x="159391" y="1543574"/>
                  </a:cubicBezTo>
                  <a:cubicBezTo>
                    <a:pt x="218220" y="1565635"/>
                    <a:pt x="169436" y="1552791"/>
                    <a:pt x="218114" y="1577130"/>
                  </a:cubicBezTo>
                  <a:cubicBezTo>
                    <a:pt x="270628" y="1603387"/>
                    <a:pt x="245554" y="1586277"/>
                    <a:pt x="293615" y="1602297"/>
                  </a:cubicBezTo>
                  <a:cubicBezTo>
                    <a:pt x="342149" y="1618475"/>
                    <a:pt x="339278" y="1621554"/>
                    <a:pt x="385894" y="1652631"/>
                  </a:cubicBezTo>
                  <a:cubicBezTo>
                    <a:pt x="394283" y="1658224"/>
                    <a:pt x="401496" y="1666221"/>
                    <a:pt x="411061" y="1669409"/>
                  </a:cubicBezTo>
                  <a:cubicBezTo>
                    <a:pt x="419450" y="1672205"/>
                    <a:pt x="428319" y="1673843"/>
                    <a:pt x="436228" y="1677798"/>
                  </a:cubicBezTo>
                  <a:cubicBezTo>
                    <a:pt x="445246" y="1682307"/>
                    <a:pt x="451920" y="1691130"/>
                    <a:pt x="461395" y="1694576"/>
                  </a:cubicBezTo>
                  <a:cubicBezTo>
                    <a:pt x="483066" y="1702456"/>
                    <a:pt x="506136" y="1705761"/>
                    <a:pt x="528507" y="1711354"/>
                  </a:cubicBezTo>
                  <a:cubicBezTo>
                    <a:pt x="539692" y="1714150"/>
                    <a:pt x="551358" y="1715461"/>
                    <a:pt x="562063" y="1719743"/>
                  </a:cubicBezTo>
                  <a:cubicBezTo>
                    <a:pt x="576045" y="1725336"/>
                    <a:pt x="590247" y="1730405"/>
                    <a:pt x="604008" y="1736521"/>
                  </a:cubicBezTo>
                  <a:cubicBezTo>
                    <a:pt x="615436" y="1741600"/>
                    <a:pt x="626070" y="1748373"/>
                    <a:pt x="637564" y="1753299"/>
                  </a:cubicBezTo>
                  <a:cubicBezTo>
                    <a:pt x="645692" y="1756782"/>
                    <a:pt x="654261" y="1759147"/>
                    <a:pt x="662731" y="1761688"/>
                  </a:cubicBezTo>
                  <a:cubicBezTo>
                    <a:pt x="696439" y="1771801"/>
                    <a:pt x="728614" y="1781886"/>
                    <a:pt x="763398" y="1786855"/>
                  </a:cubicBezTo>
                  <a:cubicBezTo>
                    <a:pt x="843328" y="1798274"/>
                    <a:pt x="904546" y="1798891"/>
                    <a:pt x="989901" y="1803633"/>
                  </a:cubicBezTo>
                  <a:cubicBezTo>
                    <a:pt x="1020661" y="1800837"/>
                    <a:pt x="1051979" y="1801716"/>
                    <a:pt x="1082180" y="1795244"/>
                  </a:cubicBezTo>
                  <a:cubicBezTo>
                    <a:pt x="1092039" y="1793131"/>
                    <a:pt x="1100218" y="1785595"/>
                    <a:pt x="1107347" y="1778466"/>
                  </a:cubicBezTo>
                  <a:cubicBezTo>
                    <a:pt x="1145370" y="1740443"/>
                    <a:pt x="1121737" y="1746896"/>
                    <a:pt x="1157681" y="1702965"/>
                  </a:cubicBezTo>
                  <a:cubicBezTo>
                    <a:pt x="1172706" y="1684601"/>
                    <a:pt x="1191237" y="1669409"/>
                    <a:pt x="1208015" y="1652631"/>
                  </a:cubicBezTo>
                  <a:cubicBezTo>
                    <a:pt x="1216404" y="1644242"/>
                    <a:pt x="1223311" y="1634045"/>
                    <a:pt x="1233182" y="1627464"/>
                  </a:cubicBezTo>
                  <a:cubicBezTo>
                    <a:pt x="1268220" y="1604105"/>
                    <a:pt x="1251220" y="1617815"/>
                    <a:pt x="1283516" y="1585519"/>
                  </a:cubicBezTo>
                  <a:cubicBezTo>
                    <a:pt x="1288648" y="1572689"/>
                    <a:pt x="1304299" y="1535942"/>
                    <a:pt x="1308683" y="1518407"/>
                  </a:cubicBezTo>
                  <a:lnTo>
                    <a:pt x="1325461" y="1451295"/>
                  </a:lnTo>
                  <a:cubicBezTo>
                    <a:pt x="1328257" y="1347831"/>
                    <a:pt x="1324884" y="1244015"/>
                    <a:pt x="1333850" y="1140902"/>
                  </a:cubicBezTo>
                  <a:cubicBezTo>
                    <a:pt x="1336148" y="1114474"/>
                    <a:pt x="1350628" y="1090569"/>
                    <a:pt x="1359017" y="1065402"/>
                  </a:cubicBezTo>
                  <a:cubicBezTo>
                    <a:pt x="1361813" y="1057013"/>
                    <a:pt x="1362501" y="1047593"/>
                    <a:pt x="1367406" y="1040235"/>
                  </a:cubicBezTo>
                  <a:cubicBezTo>
                    <a:pt x="1381314" y="1019373"/>
                    <a:pt x="1391839" y="1005840"/>
                    <a:pt x="1400962" y="981512"/>
                  </a:cubicBezTo>
                  <a:cubicBezTo>
                    <a:pt x="1405010" y="970717"/>
                    <a:pt x="1406184" y="959042"/>
                    <a:pt x="1409351" y="947956"/>
                  </a:cubicBezTo>
                  <a:cubicBezTo>
                    <a:pt x="1415926" y="924942"/>
                    <a:pt x="1425654" y="903005"/>
                    <a:pt x="1434518" y="880844"/>
                  </a:cubicBezTo>
                  <a:cubicBezTo>
                    <a:pt x="1437314" y="864066"/>
                    <a:pt x="1439571" y="847189"/>
                    <a:pt x="1442907" y="830510"/>
                  </a:cubicBezTo>
                  <a:cubicBezTo>
                    <a:pt x="1445168" y="819204"/>
                    <a:pt x="1449665" y="808368"/>
                    <a:pt x="1451296" y="796954"/>
                  </a:cubicBezTo>
                  <a:cubicBezTo>
                    <a:pt x="1455270" y="769134"/>
                    <a:pt x="1456889" y="741027"/>
                    <a:pt x="1459685" y="713064"/>
                  </a:cubicBezTo>
                  <a:cubicBezTo>
                    <a:pt x="1456889" y="654341"/>
                    <a:pt x="1458588" y="595231"/>
                    <a:pt x="1451296" y="536895"/>
                  </a:cubicBezTo>
                  <a:cubicBezTo>
                    <a:pt x="1450045" y="526891"/>
                    <a:pt x="1441079" y="519383"/>
                    <a:pt x="1434518" y="511728"/>
                  </a:cubicBezTo>
                  <a:cubicBezTo>
                    <a:pt x="1407480" y="480184"/>
                    <a:pt x="1387638" y="466205"/>
                    <a:pt x="1350628" y="444616"/>
                  </a:cubicBezTo>
                  <a:cubicBezTo>
                    <a:pt x="1334425" y="435164"/>
                    <a:pt x="1316581" y="428756"/>
                    <a:pt x="1300294" y="419449"/>
                  </a:cubicBezTo>
                  <a:cubicBezTo>
                    <a:pt x="1277389" y="406361"/>
                    <a:pt x="1255132" y="392137"/>
                    <a:pt x="1233182" y="377504"/>
                  </a:cubicBezTo>
                  <a:cubicBezTo>
                    <a:pt x="1224793" y="371911"/>
                    <a:pt x="1217228" y="364821"/>
                    <a:pt x="1208015" y="360726"/>
                  </a:cubicBezTo>
                  <a:cubicBezTo>
                    <a:pt x="1161737" y="340158"/>
                    <a:pt x="1160848" y="346837"/>
                    <a:pt x="1115736" y="335559"/>
                  </a:cubicBezTo>
                  <a:cubicBezTo>
                    <a:pt x="1107157" y="333414"/>
                    <a:pt x="1099072" y="329599"/>
                    <a:pt x="1090569" y="327170"/>
                  </a:cubicBezTo>
                  <a:cubicBezTo>
                    <a:pt x="1016833" y="306103"/>
                    <a:pt x="1092188" y="330506"/>
                    <a:pt x="1031846" y="310392"/>
                  </a:cubicBezTo>
                  <a:cubicBezTo>
                    <a:pt x="950752" y="313188"/>
                    <a:pt x="869549" y="313720"/>
                    <a:pt x="788565" y="318781"/>
                  </a:cubicBezTo>
                  <a:cubicBezTo>
                    <a:pt x="766978" y="320130"/>
                    <a:pt x="755768" y="333927"/>
                    <a:pt x="738231" y="343948"/>
                  </a:cubicBezTo>
                  <a:cubicBezTo>
                    <a:pt x="727373" y="350152"/>
                    <a:pt x="715534" y="354522"/>
                    <a:pt x="704676" y="360726"/>
                  </a:cubicBezTo>
                  <a:cubicBezTo>
                    <a:pt x="695922" y="365728"/>
                    <a:pt x="689074" y="374316"/>
                    <a:pt x="679509" y="377504"/>
                  </a:cubicBezTo>
                  <a:cubicBezTo>
                    <a:pt x="663372" y="382883"/>
                    <a:pt x="645779" y="382203"/>
                    <a:pt x="629175" y="385893"/>
                  </a:cubicBezTo>
                  <a:cubicBezTo>
                    <a:pt x="603126" y="391682"/>
                    <a:pt x="601466" y="395977"/>
                    <a:pt x="578841" y="411060"/>
                  </a:cubicBezTo>
                  <a:cubicBezTo>
                    <a:pt x="558759" y="471307"/>
                    <a:pt x="588189" y="392684"/>
                    <a:pt x="536896" y="478172"/>
                  </a:cubicBezTo>
                  <a:cubicBezTo>
                    <a:pt x="529373" y="490711"/>
                    <a:pt x="517517" y="527920"/>
                    <a:pt x="511729" y="545284"/>
                  </a:cubicBezTo>
                  <a:cubicBezTo>
                    <a:pt x="506136" y="590025"/>
                    <a:pt x="499930" y="634694"/>
                    <a:pt x="494951" y="679508"/>
                  </a:cubicBezTo>
                  <a:cubicBezTo>
                    <a:pt x="492155" y="704675"/>
                    <a:pt x="490143" y="729942"/>
                    <a:pt x="486562" y="755009"/>
                  </a:cubicBezTo>
                  <a:cubicBezTo>
                    <a:pt x="484546" y="769124"/>
                    <a:pt x="480517" y="782889"/>
                    <a:pt x="478173" y="796954"/>
                  </a:cubicBezTo>
                  <a:cubicBezTo>
                    <a:pt x="474922" y="816458"/>
                    <a:pt x="473662" y="836288"/>
                    <a:pt x="469784" y="855677"/>
                  </a:cubicBezTo>
                  <a:cubicBezTo>
                    <a:pt x="465262" y="878288"/>
                    <a:pt x="456797" y="900044"/>
                    <a:pt x="453006" y="922789"/>
                  </a:cubicBezTo>
                  <a:cubicBezTo>
                    <a:pt x="450210" y="939567"/>
                    <a:pt x="447022" y="956285"/>
                    <a:pt x="444617" y="973123"/>
                  </a:cubicBezTo>
                  <a:cubicBezTo>
                    <a:pt x="423619" y="1120106"/>
                    <a:pt x="447855" y="970471"/>
                    <a:pt x="427839" y="1090569"/>
                  </a:cubicBezTo>
                  <a:cubicBezTo>
                    <a:pt x="433432" y="1166070"/>
                    <a:pt x="434611" y="1242028"/>
                    <a:pt x="444617" y="1317071"/>
                  </a:cubicBezTo>
                  <a:cubicBezTo>
                    <a:pt x="445950" y="1327065"/>
                    <a:pt x="453522" y="1335940"/>
                    <a:pt x="461395" y="1342238"/>
                  </a:cubicBezTo>
                  <a:cubicBezTo>
                    <a:pt x="468300" y="1347762"/>
                    <a:pt x="478173" y="1347831"/>
                    <a:pt x="486562" y="1350627"/>
                  </a:cubicBezTo>
                  <a:cubicBezTo>
                    <a:pt x="497747" y="1359016"/>
                    <a:pt x="506951" y="1371091"/>
                    <a:pt x="520118" y="1375794"/>
                  </a:cubicBezTo>
                  <a:cubicBezTo>
                    <a:pt x="546974" y="1385385"/>
                    <a:pt x="576045" y="1386979"/>
                    <a:pt x="604008" y="1392572"/>
                  </a:cubicBezTo>
                  <a:cubicBezTo>
                    <a:pt x="617990" y="1395368"/>
                    <a:pt x="632426" y="1396452"/>
                    <a:pt x="645953" y="1400961"/>
                  </a:cubicBezTo>
                  <a:cubicBezTo>
                    <a:pt x="654342" y="1403757"/>
                    <a:pt x="662303" y="1408672"/>
                    <a:pt x="671120" y="1409350"/>
                  </a:cubicBezTo>
                  <a:cubicBezTo>
                    <a:pt x="735306" y="1414287"/>
                    <a:pt x="799751" y="1414943"/>
                    <a:pt x="864066" y="1417739"/>
                  </a:cubicBezTo>
                  <a:cubicBezTo>
                    <a:pt x="920823" y="1436658"/>
                    <a:pt x="892781" y="1430928"/>
                    <a:pt x="998290" y="1417739"/>
                  </a:cubicBezTo>
                  <a:cubicBezTo>
                    <a:pt x="1007064" y="1416642"/>
                    <a:pt x="1015548" y="1413305"/>
                    <a:pt x="1023457" y="1409350"/>
                  </a:cubicBezTo>
                  <a:cubicBezTo>
                    <a:pt x="1060004" y="1391076"/>
                    <a:pt x="1072268" y="1381129"/>
                    <a:pt x="1098958" y="1350627"/>
                  </a:cubicBezTo>
                  <a:cubicBezTo>
                    <a:pt x="1116279" y="1330831"/>
                    <a:pt x="1131601" y="1308321"/>
                    <a:pt x="1140903" y="1283515"/>
                  </a:cubicBezTo>
                  <a:cubicBezTo>
                    <a:pt x="1144951" y="1272720"/>
                    <a:pt x="1145244" y="1260754"/>
                    <a:pt x="1149292" y="1249959"/>
                  </a:cubicBezTo>
                  <a:cubicBezTo>
                    <a:pt x="1175328" y="1180529"/>
                    <a:pt x="1160208" y="1256629"/>
                    <a:pt x="1182848" y="1166069"/>
                  </a:cubicBezTo>
                  <a:cubicBezTo>
                    <a:pt x="1186973" y="1149568"/>
                    <a:pt x="1187901" y="1132415"/>
                    <a:pt x="1191237" y="1115736"/>
                  </a:cubicBezTo>
                  <a:cubicBezTo>
                    <a:pt x="1193498" y="1104430"/>
                    <a:pt x="1196830" y="1093365"/>
                    <a:pt x="1199626" y="1082180"/>
                  </a:cubicBezTo>
                  <a:cubicBezTo>
                    <a:pt x="1192552" y="983139"/>
                    <a:pt x="1198088" y="991367"/>
                    <a:pt x="1182848" y="922789"/>
                  </a:cubicBezTo>
                  <a:cubicBezTo>
                    <a:pt x="1181239" y="915549"/>
                    <a:pt x="1171260" y="873408"/>
                    <a:pt x="1166070" y="864066"/>
                  </a:cubicBezTo>
                  <a:cubicBezTo>
                    <a:pt x="1156277" y="846439"/>
                    <a:pt x="1138891" y="832862"/>
                    <a:pt x="1132514" y="813732"/>
                  </a:cubicBezTo>
                  <a:cubicBezTo>
                    <a:pt x="1117771" y="769504"/>
                    <a:pt x="1133869" y="805291"/>
                    <a:pt x="1098958" y="763398"/>
                  </a:cubicBezTo>
                  <a:cubicBezTo>
                    <a:pt x="1092503" y="755653"/>
                    <a:pt x="1089309" y="745360"/>
                    <a:pt x="1082180" y="738231"/>
                  </a:cubicBezTo>
                  <a:cubicBezTo>
                    <a:pt x="1052365" y="708416"/>
                    <a:pt x="1039260" y="709943"/>
                    <a:pt x="998290" y="696286"/>
                  </a:cubicBezTo>
                  <a:cubicBezTo>
                    <a:pt x="989901" y="693490"/>
                    <a:pt x="981794" y="689631"/>
                    <a:pt x="973123" y="687897"/>
                  </a:cubicBezTo>
                  <a:cubicBezTo>
                    <a:pt x="959141" y="685101"/>
                    <a:pt x="944934" y="683260"/>
                    <a:pt x="931178" y="679508"/>
                  </a:cubicBezTo>
                  <a:cubicBezTo>
                    <a:pt x="914116" y="674855"/>
                    <a:pt x="897622" y="668323"/>
                    <a:pt x="880844" y="662730"/>
                  </a:cubicBezTo>
                  <a:lnTo>
                    <a:pt x="855677" y="654341"/>
                  </a:lnTo>
                  <a:lnTo>
                    <a:pt x="805343" y="662730"/>
                  </a:lnTo>
                </a:path>
              </a:pathLst>
            </a:custGeom>
            <a:noFill/>
            <a:ln w="76200">
              <a:solidFill>
                <a:srgbClr val="F79646">
                  <a:alpha val="69804"/>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3541780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ペイントシミュレータに関する研究の紹介</a:t>
            </a:r>
            <a:endParaRPr lang="en-US" altLang="ja-JP" dirty="0"/>
          </a:p>
          <a:p>
            <a:pPr marL="457200" indent="-457200">
              <a:buFont typeface="+mj-lt"/>
              <a:buAutoNum type="arabicPeriod"/>
            </a:pPr>
            <a:r>
              <a:rPr kumimoji="1" lang="ja-JP" altLang="en-US" dirty="0">
                <a:solidFill>
                  <a:srgbClr val="FF0000"/>
                </a:solidFill>
              </a:rPr>
              <a:t>最新研究の</a:t>
            </a:r>
            <a:r>
              <a:rPr lang="ja-JP" altLang="en-US" dirty="0">
                <a:solidFill>
                  <a:srgbClr val="FF0000"/>
                </a:solidFill>
              </a:rPr>
              <a:t>説明</a:t>
            </a:r>
            <a:endParaRPr kumimoji="1" lang="en-US" altLang="ja-JP" dirty="0">
              <a:solidFill>
                <a:srgbClr val="FF0000"/>
              </a:solidFill>
            </a:endParaRPr>
          </a:p>
          <a:p>
            <a:pPr marL="457200" indent="-457200">
              <a:buFont typeface="+mj-lt"/>
              <a:buAutoNum type="arabicPeriod"/>
            </a:pPr>
            <a:r>
              <a:rPr lang="ja-JP" altLang="en-US" dirty="0"/>
              <a:t>結果</a:t>
            </a:r>
            <a:endParaRPr kumimoji="1" lang="en-US" altLang="ja-JP" dirty="0"/>
          </a:p>
          <a:p>
            <a:pPr marL="457200" indent="-457200">
              <a:buFont typeface="+mj-lt"/>
              <a:buAutoNum type="arabicPeriod"/>
            </a:pPr>
            <a:r>
              <a:rPr kumimoji="1" lang="ja-JP" altLang="en-US" dirty="0"/>
              <a:t>今後の課題とまとめ</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19</a:t>
            </a:fld>
            <a:endParaRPr lang="en-US" i="1" dirty="0"/>
          </a:p>
        </p:txBody>
      </p:sp>
    </p:spTree>
    <p:extLst>
      <p:ext uri="{BB962C8B-B14F-4D97-AF65-F5344CB8AC3E}">
        <p14:creationId xmlns:p14="http://schemas.microsoft.com/office/powerpoint/2010/main" val="1402505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本講演でお話すること</a:t>
            </a:r>
            <a:endParaRPr lang="en-US" dirty="0"/>
          </a:p>
        </p:txBody>
      </p:sp>
      <p:sp>
        <p:nvSpPr>
          <p:cNvPr id="3" name="Content Placeholder 2"/>
          <p:cNvSpPr>
            <a:spLocks noGrp="1"/>
          </p:cNvSpPr>
          <p:nvPr>
            <p:ph idx="1"/>
          </p:nvPr>
        </p:nvSpPr>
        <p:spPr/>
        <p:txBody>
          <a:bodyPr/>
          <a:lstStyle/>
          <a:p>
            <a:r>
              <a:rPr lang="ja-JP" altLang="en-US" dirty="0"/>
              <a:t>ペイントシミュレータに関する研究の紹介</a:t>
            </a:r>
            <a:endParaRPr lang="en-US" altLang="ja-JP" dirty="0"/>
          </a:p>
          <a:p>
            <a:r>
              <a:rPr lang="ja-JP" altLang="en-US" dirty="0"/>
              <a:t>ペイントシミュレータの最新研究論文紹介</a:t>
            </a:r>
            <a:endParaRPr lang="en-US" altLang="ja-JP" dirty="0"/>
          </a:p>
        </p:txBody>
      </p:sp>
      <p:sp>
        <p:nvSpPr>
          <p:cNvPr id="4" name="Slide Number Placeholder 3"/>
          <p:cNvSpPr>
            <a:spLocks noGrp="1"/>
          </p:cNvSpPr>
          <p:nvPr>
            <p:ph type="sldNum" sz="quarter" idx="10"/>
          </p:nvPr>
        </p:nvSpPr>
        <p:spPr/>
        <p:txBody>
          <a:bodyPr/>
          <a:lstStyle/>
          <a:p>
            <a:fld id="{46BC879B-9F5B-ED4D-8EB5-5C41A21F19C3}" type="slidenum">
              <a:rPr lang="en-US" i="1" smtClean="0"/>
              <a:pPr/>
              <a:t>2</a:t>
            </a:fld>
            <a:r>
              <a:rPr lang="en-US" i="1" dirty="0"/>
              <a:t> </a:t>
            </a:r>
            <a:r>
              <a:rPr lang="en-US" dirty="0"/>
              <a:t> </a:t>
            </a:r>
          </a:p>
        </p:txBody>
      </p:sp>
    </p:spTree>
    <p:extLst>
      <p:ext uri="{BB962C8B-B14F-4D97-AF65-F5344CB8AC3E}">
        <p14:creationId xmlns:p14="http://schemas.microsoft.com/office/powerpoint/2010/main" val="141295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ペイントシミュレータに関する研究の紹介</a:t>
            </a:r>
            <a:endParaRPr lang="en-US" altLang="ja-JP" dirty="0"/>
          </a:p>
          <a:p>
            <a:pPr marL="457200" indent="-457200">
              <a:buFont typeface="+mj-lt"/>
              <a:buAutoNum type="arabicPeriod"/>
            </a:pPr>
            <a:r>
              <a:rPr kumimoji="1" lang="ja-JP" altLang="en-US" dirty="0">
                <a:solidFill>
                  <a:srgbClr val="FF0000"/>
                </a:solidFill>
              </a:rPr>
              <a:t>最新研究の</a:t>
            </a:r>
            <a:r>
              <a:rPr lang="ja-JP" altLang="en-US" dirty="0">
                <a:solidFill>
                  <a:srgbClr val="FF0000"/>
                </a:solidFill>
              </a:rPr>
              <a:t>説明</a:t>
            </a:r>
            <a:endParaRPr lang="en-US" altLang="ja-JP" dirty="0">
              <a:solidFill>
                <a:srgbClr val="FF0000"/>
              </a:solidFill>
            </a:endParaRPr>
          </a:p>
          <a:p>
            <a:pPr marL="757238" lvl="1" indent="-457200"/>
            <a:r>
              <a:rPr lang="ja-JP" altLang="en-US" sz="1600" dirty="0">
                <a:solidFill>
                  <a:srgbClr val="FF0000"/>
                </a:solidFill>
              </a:rPr>
              <a:t>全体の流れ</a:t>
            </a:r>
            <a:endParaRPr lang="en-US" altLang="ja-JP" sz="1600" dirty="0">
              <a:solidFill>
                <a:srgbClr val="FF0000"/>
              </a:solidFill>
            </a:endParaRPr>
          </a:p>
          <a:p>
            <a:pPr marL="757238" lvl="1" indent="-457200"/>
            <a:r>
              <a:rPr lang="ja-JP" altLang="en-US" sz="1600" dirty="0">
                <a:solidFill>
                  <a:srgbClr val="FF0000"/>
                </a:solidFill>
              </a:rPr>
              <a:t>ブラシのシミュレーション</a:t>
            </a:r>
            <a:endParaRPr lang="en-US" altLang="ja-JP" sz="1600" dirty="0">
              <a:solidFill>
                <a:srgbClr val="FF0000"/>
              </a:solidFill>
            </a:endParaRPr>
          </a:p>
          <a:p>
            <a:pPr marL="757238" lvl="1" indent="-457200"/>
            <a:r>
              <a:rPr lang="ja-JP" altLang="en-US" sz="1600" dirty="0">
                <a:solidFill>
                  <a:srgbClr val="FF0000"/>
                </a:solidFill>
              </a:rPr>
              <a:t>流体のシミュレーション</a:t>
            </a:r>
            <a:r>
              <a:rPr lang="en-US" altLang="ja-JP" sz="1600" dirty="0">
                <a:solidFill>
                  <a:srgbClr val="FF0000"/>
                </a:solidFill>
              </a:rPr>
              <a:t>(</a:t>
            </a:r>
            <a:r>
              <a:rPr lang="ja-JP" altLang="en-US" sz="1600" dirty="0">
                <a:solidFill>
                  <a:srgbClr val="FF0000"/>
                </a:solidFill>
              </a:rPr>
              <a:t>グリッド</a:t>
            </a:r>
            <a:r>
              <a:rPr lang="en-US" altLang="ja-JP" sz="1600" dirty="0">
                <a:solidFill>
                  <a:srgbClr val="FF0000"/>
                </a:solidFill>
              </a:rPr>
              <a:t>, </a:t>
            </a:r>
            <a:r>
              <a:rPr lang="ja-JP" altLang="en-US" sz="1600" dirty="0">
                <a:solidFill>
                  <a:srgbClr val="FF0000"/>
                </a:solidFill>
              </a:rPr>
              <a:t>パーティクル</a:t>
            </a:r>
            <a:r>
              <a:rPr lang="en-US" altLang="ja-JP" sz="1600" dirty="0">
                <a:solidFill>
                  <a:srgbClr val="FF0000"/>
                </a:solidFill>
              </a:rPr>
              <a:t>)</a:t>
            </a:r>
          </a:p>
          <a:p>
            <a:pPr marL="757238" lvl="1" indent="-457200"/>
            <a:r>
              <a:rPr lang="ja-JP" altLang="en-US" sz="1600" dirty="0">
                <a:solidFill>
                  <a:srgbClr val="FF0000"/>
                </a:solidFill>
              </a:rPr>
              <a:t>ブラシ ⇔ パーティクル ⇔ グリッド の流体のやり取り</a:t>
            </a:r>
            <a:endParaRPr lang="en-US" altLang="ja-JP" sz="1600" dirty="0">
              <a:solidFill>
                <a:srgbClr val="FF0000"/>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20</a:t>
            </a:fld>
            <a:endParaRPr lang="en-US" i="1" dirty="0"/>
          </a:p>
        </p:txBody>
      </p:sp>
    </p:spTree>
    <p:extLst>
      <p:ext uri="{BB962C8B-B14F-4D97-AF65-F5344CB8AC3E}">
        <p14:creationId xmlns:p14="http://schemas.microsoft.com/office/powerpoint/2010/main" val="276610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ペイントシミュレータに関する研究の紹介</a:t>
            </a:r>
            <a:endParaRPr lang="en-US" altLang="ja-JP" dirty="0"/>
          </a:p>
          <a:p>
            <a:pPr marL="457200" indent="-457200">
              <a:buFont typeface="+mj-lt"/>
              <a:buAutoNum type="arabicPeriod"/>
            </a:pPr>
            <a:r>
              <a:rPr kumimoji="1" lang="ja-JP" altLang="en-US" dirty="0">
                <a:solidFill>
                  <a:schemeClr val="tx1"/>
                </a:solidFill>
              </a:rPr>
              <a:t>最新研究の</a:t>
            </a:r>
            <a:r>
              <a:rPr lang="ja-JP" altLang="en-US" dirty="0">
                <a:solidFill>
                  <a:schemeClr val="tx1"/>
                </a:solidFill>
              </a:rPr>
              <a:t>説明</a:t>
            </a:r>
            <a:endParaRPr lang="en-US" altLang="ja-JP" dirty="0">
              <a:solidFill>
                <a:schemeClr val="tx1"/>
              </a:solidFill>
            </a:endParaRPr>
          </a:p>
          <a:p>
            <a:pPr marL="757238" lvl="1" indent="-457200"/>
            <a:r>
              <a:rPr lang="ja-JP" altLang="en-US" sz="1600" dirty="0">
                <a:solidFill>
                  <a:srgbClr val="FF0000"/>
                </a:solidFill>
              </a:rPr>
              <a:t>全体の流れ</a:t>
            </a:r>
            <a:endParaRPr lang="en-US" altLang="ja-JP" sz="1600" dirty="0">
              <a:solidFill>
                <a:srgbClr val="FF0000"/>
              </a:solidFill>
            </a:endParaRPr>
          </a:p>
          <a:p>
            <a:pPr marL="757238" lvl="1" indent="-457200"/>
            <a:r>
              <a:rPr lang="ja-JP" altLang="en-US" sz="1600" dirty="0">
                <a:solidFill>
                  <a:schemeClr val="tx1"/>
                </a:solidFill>
              </a:rPr>
              <a:t>ブラシのシミュレーション</a:t>
            </a:r>
            <a:endParaRPr lang="en-US" altLang="ja-JP" sz="1600" dirty="0">
              <a:solidFill>
                <a:schemeClr val="tx1"/>
              </a:solidFill>
            </a:endParaRPr>
          </a:p>
          <a:p>
            <a:pPr marL="757238" lvl="1" indent="-457200"/>
            <a:r>
              <a:rPr lang="ja-JP" altLang="en-US" sz="1600" dirty="0">
                <a:solidFill>
                  <a:schemeClr val="tx1"/>
                </a:solidFill>
              </a:rPr>
              <a:t>流体のシミュレーション</a:t>
            </a:r>
            <a:r>
              <a:rPr lang="en-US" altLang="ja-JP" sz="1600" dirty="0">
                <a:solidFill>
                  <a:schemeClr val="tx1"/>
                </a:solidFill>
              </a:rPr>
              <a:t>(</a:t>
            </a:r>
            <a:r>
              <a:rPr lang="ja-JP" altLang="en-US" sz="1600" dirty="0">
                <a:solidFill>
                  <a:schemeClr val="tx1"/>
                </a:solidFill>
              </a:rPr>
              <a:t>グリッド</a:t>
            </a:r>
            <a:r>
              <a:rPr lang="en-US" altLang="ja-JP" sz="1600" dirty="0">
                <a:solidFill>
                  <a:schemeClr val="tx1"/>
                </a:solidFill>
              </a:rPr>
              <a:t>, </a:t>
            </a:r>
            <a:r>
              <a:rPr lang="ja-JP" altLang="en-US" sz="1600" dirty="0">
                <a:solidFill>
                  <a:schemeClr val="tx1"/>
                </a:solidFill>
              </a:rPr>
              <a:t>パーティクル</a:t>
            </a:r>
            <a:r>
              <a:rPr lang="en-US" altLang="ja-JP" sz="1600" dirty="0">
                <a:solidFill>
                  <a:schemeClr val="tx1"/>
                </a:solidFill>
              </a:rPr>
              <a:t>)</a:t>
            </a:r>
          </a:p>
          <a:p>
            <a:pPr marL="757238" lvl="1" indent="-457200"/>
            <a:r>
              <a:rPr lang="ja-JP" altLang="en-US" sz="1600" dirty="0">
                <a:solidFill>
                  <a:schemeClr val="tx1"/>
                </a:solidFill>
              </a:rPr>
              <a:t>ブラシ ⇔ パーティクル ⇔ グリッド の流体のやり取り</a:t>
            </a:r>
            <a:endParaRPr lang="en-US" altLang="ja-JP" sz="1600" dirty="0">
              <a:solidFill>
                <a:schemeClr val="tx1"/>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21</a:t>
            </a:fld>
            <a:endParaRPr lang="en-US" i="1" dirty="0"/>
          </a:p>
        </p:txBody>
      </p:sp>
    </p:spTree>
    <p:extLst>
      <p:ext uri="{BB962C8B-B14F-4D97-AF65-F5344CB8AC3E}">
        <p14:creationId xmlns:p14="http://schemas.microsoft.com/office/powerpoint/2010/main" val="743924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 5"/>
          <p:cNvSpPr>
            <a:spLocks noGrp="1"/>
          </p:cNvSpPr>
          <p:nvPr>
            <p:ph idx="1"/>
          </p:nvPr>
        </p:nvSpPr>
        <p:spPr/>
        <p:txBody>
          <a:bodyPr/>
          <a:lstStyle/>
          <a:p>
            <a:endParaRPr kumimoji="1" lang="ja-JP" altLang="en-US" dirty="0"/>
          </a:p>
        </p:txBody>
      </p:sp>
      <p:sp>
        <p:nvSpPr>
          <p:cNvPr id="2" name="正方形/長方形 1"/>
          <p:cNvSpPr/>
          <p:nvPr/>
        </p:nvSpPr>
        <p:spPr>
          <a:xfrm>
            <a:off x="2993920" y="1764056"/>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タイトル 4"/>
          <p:cNvSpPr>
            <a:spLocks noGrp="1"/>
          </p:cNvSpPr>
          <p:nvPr>
            <p:ph type="title"/>
          </p:nvPr>
        </p:nvSpPr>
        <p:spPr/>
        <p:txBody>
          <a:bodyPr/>
          <a:lstStyle/>
          <a:p>
            <a:r>
              <a:rPr kumimoji="1" lang="ja-JP" altLang="en-US" dirty="0"/>
              <a:t>全体の流れ</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22</a:t>
            </a:fld>
            <a:endParaRPr lang="en-US" i="1" dirty="0"/>
          </a:p>
        </p:txBody>
      </p:sp>
      <p:sp>
        <p:nvSpPr>
          <p:cNvPr id="7" name="テキスト ボックス 6"/>
          <p:cNvSpPr txBox="1"/>
          <p:nvPr/>
        </p:nvSpPr>
        <p:spPr>
          <a:xfrm>
            <a:off x="2356278" y="3229361"/>
            <a:ext cx="2031325" cy="646331"/>
          </a:xfrm>
          <a:prstGeom prst="rect">
            <a:avLst/>
          </a:prstGeom>
          <a:noFill/>
        </p:spPr>
        <p:txBody>
          <a:bodyPr wrap="square" rtlCol="0">
            <a:spAutoFit/>
          </a:bodyPr>
          <a:lstStyle/>
          <a:p>
            <a:pPr algn="ctr"/>
            <a:r>
              <a:rPr kumimoji="1" lang="ja-JP" altLang="en-US" dirty="0"/>
              <a:t>ブラシ</a:t>
            </a:r>
            <a:br>
              <a:rPr kumimoji="1" lang="en-US" altLang="ja-JP" dirty="0"/>
            </a:br>
            <a:r>
              <a:rPr kumimoji="1" lang="ja-JP" altLang="en-US" dirty="0"/>
              <a:t>シミュレーション</a:t>
            </a:r>
          </a:p>
        </p:txBody>
      </p:sp>
      <p:sp>
        <p:nvSpPr>
          <p:cNvPr id="8" name="テキスト ボックス 7"/>
          <p:cNvSpPr txBox="1"/>
          <p:nvPr/>
        </p:nvSpPr>
        <p:spPr>
          <a:xfrm>
            <a:off x="5432595" y="4137786"/>
            <a:ext cx="1569660" cy="369332"/>
          </a:xfrm>
          <a:prstGeom prst="rect">
            <a:avLst/>
          </a:prstGeom>
          <a:noFill/>
        </p:spPr>
        <p:txBody>
          <a:bodyPr wrap="none" rtlCol="0">
            <a:spAutoFit/>
          </a:bodyPr>
          <a:lstStyle/>
          <a:p>
            <a:r>
              <a:rPr kumimoji="1" lang="ja-JP" altLang="en-US" dirty="0"/>
              <a:t>パーティクル</a:t>
            </a:r>
          </a:p>
        </p:txBody>
      </p:sp>
      <p:sp>
        <p:nvSpPr>
          <p:cNvPr id="9" name="テキスト ボックス 8"/>
          <p:cNvSpPr txBox="1"/>
          <p:nvPr/>
        </p:nvSpPr>
        <p:spPr>
          <a:xfrm>
            <a:off x="5432595" y="2183815"/>
            <a:ext cx="1107996" cy="369332"/>
          </a:xfrm>
          <a:prstGeom prst="rect">
            <a:avLst/>
          </a:prstGeom>
          <a:noFill/>
        </p:spPr>
        <p:txBody>
          <a:bodyPr wrap="none" rtlCol="0">
            <a:spAutoFit/>
          </a:bodyPr>
          <a:lstStyle/>
          <a:p>
            <a:r>
              <a:rPr kumimoji="1" lang="ja-JP" altLang="en-US" dirty="0"/>
              <a:t>グリッド</a:t>
            </a:r>
          </a:p>
        </p:txBody>
      </p:sp>
      <p:cxnSp>
        <p:nvCxnSpPr>
          <p:cNvPr id="11" name="直線矢印コネクタ 10"/>
          <p:cNvCxnSpPr/>
          <p:nvPr/>
        </p:nvCxnSpPr>
        <p:spPr>
          <a:xfrm flipV="1">
            <a:off x="4056550" y="1673952"/>
            <a:ext cx="1299261" cy="935336"/>
          </a:xfrm>
          <a:prstGeom prst="straightConnector1">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 name="直線矢印コネクタ 12"/>
          <p:cNvCxnSpPr/>
          <p:nvPr/>
        </p:nvCxnSpPr>
        <p:spPr>
          <a:xfrm>
            <a:off x="4062205" y="2604686"/>
            <a:ext cx="1355208" cy="1180400"/>
          </a:xfrm>
          <a:prstGeom prst="straightConnector1">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50" name="グループ化 49"/>
          <p:cNvGrpSpPr/>
          <p:nvPr/>
        </p:nvGrpSpPr>
        <p:grpSpPr>
          <a:xfrm>
            <a:off x="5457291" y="1100515"/>
            <a:ext cx="1083300" cy="1083300"/>
            <a:chOff x="5650293" y="2834679"/>
            <a:chExt cx="1083300" cy="1083300"/>
          </a:xfrm>
        </p:grpSpPr>
        <p:sp>
          <p:nvSpPr>
            <p:cNvPr id="12" name="正方形/長方形 11"/>
            <p:cNvSpPr/>
            <p:nvPr/>
          </p:nvSpPr>
          <p:spPr>
            <a:xfrm>
              <a:off x="56502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56502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58308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58308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60113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60113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61919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61919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56502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56502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58308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58308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60113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正方形/長方形 26"/>
            <p:cNvSpPr/>
            <p:nvPr/>
          </p:nvSpPr>
          <p:spPr>
            <a:xfrm>
              <a:off x="60113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61919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61919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63724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63724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65530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65530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63724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63724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65530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65530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56502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56502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58308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58308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正方形/長方形 41"/>
            <p:cNvSpPr/>
            <p:nvPr/>
          </p:nvSpPr>
          <p:spPr>
            <a:xfrm>
              <a:off x="60113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正方形/長方形 42"/>
            <p:cNvSpPr/>
            <p:nvPr/>
          </p:nvSpPr>
          <p:spPr>
            <a:xfrm>
              <a:off x="60113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正方形/長方形 43"/>
            <p:cNvSpPr/>
            <p:nvPr/>
          </p:nvSpPr>
          <p:spPr>
            <a:xfrm>
              <a:off x="61919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 name="正方形/長方形 44"/>
            <p:cNvSpPr/>
            <p:nvPr/>
          </p:nvSpPr>
          <p:spPr>
            <a:xfrm>
              <a:off x="61919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正方形/長方形 45"/>
            <p:cNvSpPr/>
            <p:nvPr/>
          </p:nvSpPr>
          <p:spPr>
            <a:xfrm>
              <a:off x="63724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 name="正方形/長方形 46"/>
            <p:cNvSpPr/>
            <p:nvPr/>
          </p:nvSpPr>
          <p:spPr>
            <a:xfrm>
              <a:off x="63724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正方形/長方形 47"/>
            <p:cNvSpPr/>
            <p:nvPr/>
          </p:nvSpPr>
          <p:spPr>
            <a:xfrm>
              <a:off x="65530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9" name="正方形/長方形 48"/>
            <p:cNvSpPr/>
            <p:nvPr/>
          </p:nvSpPr>
          <p:spPr>
            <a:xfrm>
              <a:off x="65530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52" name="円/楕円 51"/>
          <p:cNvSpPr/>
          <p:nvPr/>
        </p:nvSpPr>
        <p:spPr>
          <a:xfrm>
            <a:off x="5566903" y="35947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8" name="円/楕円 57"/>
          <p:cNvSpPr/>
          <p:nvPr/>
        </p:nvSpPr>
        <p:spPr>
          <a:xfrm>
            <a:off x="5452603" y="36328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9" name="円/楕円 58"/>
          <p:cNvSpPr/>
          <p:nvPr/>
        </p:nvSpPr>
        <p:spPr>
          <a:xfrm>
            <a:off x="5542207" y="38233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0" name="円/楕円 59"/>
          <p:cNvSpPr/>
          <p:nvPr/>
        </p:nvSpPr>
        <p:spPr>
          <a:xfrm>
            <a:off x="5681203" y="37471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1" name="円/楕円 60"/>
          <p:cNvSpPr/>
          <p:nvPr/>
        </p:nvSpPr>
        <p:spPr>
          <a:xfrm>
            <a:off x="5452603" y="34042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2" name="円/楕円 61"/>
          <p:cNvSpPr/>
          <p:nvPr/>
        </p:nvSpPr>
        <p:spPr>
          <a:xfrm>
            <a:off x="5656507" y="34042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3" name="円/楕円 62"/>
          <p:cNvSpPr/>
          <p:nvPr/>
        </p:nvSpPr>
        <p:spPr>
          <a:xfrm>
            <a:off x="5795503" y="35947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4" name="円/楕円 63"/>
          <p:cNvSpPr/>
          <p:nvPr/>
        </p:nvSpPr>
        <p:spPr>
          <a:xfrm>
            <a:off x="5747453" y="3909186"/>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5" name="円/楕円 64"/>
          <p:cNvSpPr/>
          <p:nvPr/>
        </p:nvSpPr>
        <p:spPr>
          <a:xfrm>
            <a:off x="5928003" y="3794886"/>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6" name="円/楕円 65"/>
          <p:cNvSpPr/>
          <p:nvPr/>
        </p:nvSpPr>
        <p:spPr>
          <a:xfrm>
            <a:off x="5813703" y="34042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7" name="円/楕円 66"/>
          <p:cNvSpPr/>
          <p:nvPr/>
        </p:nvSpPr>
        <p:spPr>
          <a:xfrm>
            <a:off x="5518853" y="3220757"/>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8" name="円/楕円 67"/>
          <p:cNvSpPr/>
          <p:nvPr/>
        </p:nvSpPr>
        <p:spPr>
          <a:xfrm>
            <a:off x="6108553" y="39757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9" name="円/楕円 68"/>
          <p:cNvSpPr/>
          <p:nvPr/>
        </p:nvSpPr>
        <p:spPr>
          <a:xfrm>
            <a:off x="6289103" y="32899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0" name="円/楕円 69"/>
          <p:cNvSpPr/>
          <p:nvPr/>
        </p:nvSpPr>
        <p:spPr>
          <a:xfrm>
            <a:off x="6535903" y="3335057"/>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1" name="円/楕円 70"/>
          <p:cNvSpPr/>
          <p:nvPr/>
        </p:nvSpPr>
        <p:spPr>
          <a:xfrm>
            <a:off x="6469653" y="3566286"/>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2" name="円/楕円 71"/>
          <p:cNvSpPr/>
          <p:nvPr/>
        </p:nvSpPr>
        <p:spPr>
          <a:xfrm>
            <a:off x="6403403" y="3106457"/>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480677" y="3372171"/>
            <a:ext cx="1569660" cy="369332"/>
          </a:xfrm>
          <a:prstGeom prst="rect">
            <a:avLst/>
          </a:prstGeom>
          <a:noFill/>
        </p:spPr>
        <p:txBody>
          <a:bodyPr wrap="none" rtlCol="0">
            <a:spAutoFit/>
          </a:bodyPr>
          <a:lstStyle/>
          <a:p>
            <a:r>
              <a:rPr kumimoji="1" lang="ja-JP" altLang="en-US" dirty="0"/>
              <a:t>ユーザの入力</a:t>
            </a:r>
          </a:p>
        </p:txBody>
      </p:sp>
      <p:cxnSp>
        <p:nvCxnSpPr>
          <p:cNvPr id="76" name="直線矢印コネクタ 75"/>
          <p:cNvCxnSpPr>
            <a:stCxn id="75" idx="3"/>
            <a:endCxn id="7" idx="1"/>
          </p:cNvCxnSpPr>
          <p:nvPr/>
        </p:nvCxnSpPr>
        <p:spPr>
          <a:xfrm flipV="1">
            <a:off x="2050337" y="3552527"/>
            <a:ext cx="305941" cy="43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26" name="Picture 2" descr="E:\PDF\論文\SIGGRAPH\2015_ASIA\71zdqcPi62L._SL1500_.jpg"/>
          <p:cNvPicPr>
            <a:picLocks noChangeAspect="1" noChangeArrowheads="1"/>
          </p:cNvPicPr>
          <p:nvPr/>
        </p:nvPicPr>
        <p:blipFill>
          <a:blip r:embed="rId3"/>
          <a:srcRect l="10832" t="16184" r="14360" b="18422"/>
          <a:stretch>
            <a:fillRect/>
          </a:stretch>
        </p:blipFill>
        <p:spPr bwMode="auto">
          <a:xfrm>
            <a:off x="617583" y="2466522"/>
            <a:ext cx="1432754" cy="835802"/>
          </a:xfrm>
          <a:prstGeom prst="rect">
            <a:avLst/>
          </a:prstGeom>
          <a:noFill/>
        </p:spPr>
      </p:pic>
      <p:cxnSp>
        <p:nvCxnSpPr>
          <p:cNvPr id="80" name="直線コネクタ 79"/>
          <p:cNvCxnSpPr>
            <a:stCxn id="96" idx="4"/>
            <a:endCxn id="104" idx="0"/>
          </p:cNvCxnSpPr>
          <p:nvPr/>
        </p:nvCxnSpPr>
        <p:spPr>
          <a:xfrm>
            <a:off x="3083941" y="2278056"/>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96" name="円/楕円 95"/>
          <p:cNvSpPr/>
          <p:nvPr/>
        </p:nvSpPr>
        <p:spPr>
          <a:xfrm>
            <a:off x="3045841" y="220185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1" name="直線コネクタ 100"/>
          <p:cNvCxnSpPr>
            <a:stCxn id="97" idx="4"/>
            <a:endCxn id="105" idx="0"/>
          </p:cNvCxnSpPr>
          <p:nvPr/>
        </p:nvCxnSpPr>
        <p:spPr>
          <a:xfrm>
            <a:off x="3257773" y="2278056"/>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97" name="円/楕円 96"/>
          <p:cNvSpPr/>
          <p:nvPr/>
        </p:nvSpPr>
        <p:spPr>
          <a:xfrm>
            <a:off x="3219673" y="220185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2" name="直線コネクタ 101"/>
          <p:cNvCxnSpPr>
            <a:stCxn id="98" idx="4"/>
            <a:endCxn id="106" idx="0"/>
          </p:cNvCxnSpPr>
          <p:nvPr/>
        </p:nvCxnSpPr>
        <p:spPr>
          <a:xfrm>
            <a:off x="3409171" y="2278056"/>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直線コネクタ 102"/>
          <p:cNvCxnSpPr>
            <a:stCxn id="99" idx="4"/>
            <a:endCxn id="107" idx="0"/>
          </p:cNvCxnSpPr>
          <p:nvPr/>
        </p:nvCxnSpPr>
        <p:spPr>
          <a:xfrm>
            <a:off x="3557810" y="2278056"/>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98" name="円/楕円 97"/>
          <p:cNvSpPr/>
          <p:nvPr/>
        </p:nvSpPr>
        <p:spPr>
          <a:xfrm>
            <a:off x="3371071" y="220185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9" name="円/楕円 98"/>
          <p:cNvSpPr/>
          <p:nvPr/>
        </p:nvSpPr>
        <p:spPr>
          <a:xfrm>
            <a:off x="3519710" y="220185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4" name="円/楕円 103"/>
          <p:cNvSpPr/>
          <p:nvPr/>
        </p:nvSpPr>
        <p:spPr>
          <a:xfrm>
            <a:off x="3045841" y="236705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5" name="円/楕円 104"/>
          <p:cNvSpPr/>
          <p:nvPr/>
        </p:nvSpPr>
        <p:spPr>
          <a:xfrm>
            <a:off x="3219673" y="236705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6" name="円/楕円 105"/>
          <p:cNvSpPr/>
          <p:nvPr/>
        </p:nvSpPr>
        <p:spPr>
          <a:xfrm>
            <a:off x="3371071" y="236705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7" name="円/楕円 106"/>
          <p:cNvSpPr/>
          <p:nvPr/>
        </p:nvSpPr>
        <p:spPr>
          <a:xfrm>
            <a:off x="3519710" y="236705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9" name="直線コネクタ 108"/>
          <p:cNvCxnSpPr>
            <a:stCxn id="105" idx="4"/>
            <a:endCxn id="135" idx="0"/>
          </p:cNvCxnSpPr>
          <p:nvPr/>
        </p:nvCxnSpPr>
        <p:spPr>
          <a:xfrm flipH="1">
            <a:off x="3219673" y="2443257"/>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20" name="直線コネクタ 119"/>
          <p:cNvCxnSpPr>
            <a:stCxn id="104" idx="4"/>
            <a:endCxn id="132" idx="0"/>
          </p:cNvCxnSpPr>
          <p:nvPr/>
        </p:nvCxnSpPr>
        <p:spPr>
          <a:xfrm flipH="1">
            <a:off x="3064891" y="2443257"/>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26" name="直線コネクタ 125"/>
          <p:cNvCxnSpPr>
            <a:stCxn id="106" idx="4"/>
            <a:endCxn id="138" idx="0"/>
          </p:cNvCxnSpPr>
          <p:nvPr/>
        </p:nvCxnSpPr>
        <p:spPr>
          <a:xfrm>
            <a:off x="3409171" y="2443257"/>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29" name="直線コネクタ 128"/>
          <p:cNvCxnSpPr>
            <a:stCxn id="107" idx="4"/>
            <a:endCxn id="140" idx="0"/>
          </p:cNvCxnSpPr>
          <p:nvPr/>
        </p:nvCxnSpPr>
        <p:spPr>
          <a:xfrm>
            <a:off x="3557810" y="2443257"/>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132" name="円/楕円 131"/>
          <p:cNvSpPr/>
          <p:nvPr/>
        </p:nvSpPr>
        <p:spPr>
          <a:xfrm>
            <a:off x="3026791" y="253308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5" name="円/楕円 134"/>
          <p:cNvSpPr/>
          <p:nvPr/>
        </p:nvSpPr>
        <p:spPr>
          <a:xfrm>
            <a:off x="3181573" y="253308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8" name="円/楕円 137"/>
          <p:cNvSpPr/>
          <p:nvPr/>
        </p:nvSpPr>
        <p:spPr>
          <a:xfrm>
            <a:off x="3371071" y="253308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0" name="円/楕円 139"/>
          <p:cNvSpPr/>
          <p:nvPr/>
        </p:nvSpPr>
        <p:spPr>
          <a:xfrm>
            <a:off x="3557810" y="253308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43" name="直線コネクタ 142"/>
          <p:cNvCxnSpPr>
            <a:stCxn id="132" idx="4"/>
            <a:endCxn id="153" idx="0"/>
          </p:cNvCxnSpPr>
          <p:nvPr/>
        </p:nvCxnSpPr>
        <p:spPr>
          <a:xfrm flipH="1">
            <a:off x="3045841" y="2609288"/>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53" name="円/楕円 152"/>
          <p:cNvSpPr/>
          <p:nvPr/>
        </p:nvSpPr>
        <p:spPr>
          <a:xfrm>
            <a:off x="3007741" y="272358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6" name="円/楕円 155"/>
          <p:cNvSpPr/>
          <p:nvPr/>
        </p:nvSpPr>
        <p:spPr>
          <a:xfrm>
            <a:off x="3143473" y="272358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57" name="直線コネクタ 156"/>
          <p:cNvCxnSpPr>
            <a:stCxn id="135" idx="4"/>
            <a:endCxn id="156" idx="0"/>
          </p:cNvCxnSpPr>
          <p:nvPr/>
        </p:nvCxnSpPr>
        <p:spPr>
          <a:xfrm flipH="1">
            <a:off x="3181573" y="2609288"/>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63" name="円/楕円 162"/>
          <p:cNvSpPr/>
          <p:nvPr/>
        </p:nvSpPr>
        <p:spPr>
          <a:xfrm>
            <a:off x="3371071" y="272358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64" name="直線コネクタ 163"/>
          <p:cNvCxnSpPr>
            <a:stCxn id="138" idx="4"/>
            <a:endCxn id="163" idx="0"/>
          </p:cNvCxnSpPr>
          <p:nvPr/>
        </p:nvCxnSpPr>
        <p:spPr>
          <a:xfrm>
            <a:off x="3409171" y="2609288"/>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67" name="円/楕円 166"/>
          <p:cNvSpPr/>
          <p:nvPr/>
        </p:nvSpPr>
        <p:spPr>
          <a:xfrm>
            <a:off x="3595910" y="272358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68" name="直線コネクタ 167"/>
          <p:cNvCxnSpPr>
            <a:stCxn id="140" idx="4"/>
            <a:endCxn id="167" idx="0"/>
          </p:cNvCxnSpPr>
          <p:nvPr/>
        </p:nvCxnSpPr>
        <p:spPr>
          <a:xfrm>
            <a:off x="3595910" y="2609288"/>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74" name="円/楕円 173"/>
          <p:cNvSpPr/>
          <p:nvPr/>
        </p:nvSpPr>
        <p:spPr>
          <a:xfrm>
            <a:off x="2979166" y="291408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5" name="円/楕円 174"/>
          <p:cNvSpPr/>
          <p:nvPr/>
        </p:nvSpPr>
        <p:spPr>
          <a:xfrm>
            <a:off x="3143473" y="292060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6" name="円/楕円 175"/>
          <p:cNvSpPr/>
          <p:nvPr/>
        </p:nvSpPr>
        <p:spPr>
          <a:xfrm>
            <a:off x="3372073" y="291408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7" name="円/楕円 176"/>
          <p:cNvSpPr/>
          <p:nvPr/>
        </p:nvSpPr>
        <p:spPr>
          <a:xfrm>
            <a:off x="3595910" y="292060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78" name="直線コネクタ 177"/>
          <p:cNvCxnSpPr>
            <a:stCxn id="153" idx="4"/>
            <a:endCxn id="174" idx="0"/>
          </p:cNvCxnSpPr>
          <p:nvPr/>
        </p:nvCxnSpPr>
        <p:spPr>
          <a:xfrm flipH="1">
            <a:off x="3017266" y="2799788"/>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182" name="直線コネクタ 181"/>
          <p:cNvCxnSpPr>
            <a:stCxn id="156" idx="4"/>
            <a:endCxn id="175" idx="0"/>
          </p:cNvCxnSpPr>
          <p:nvPr/>
        </p:nvCxnSpPr>
        <p:spPr>
          <a:xfrm>
            <a:off x="3181573" y="2799788"/>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185" name="直線コネクタ 184"/>
          <p:cNvCxnSpPr>
            <a:stCxn id="163" idx="4"/>
            <a:endCxn id="176" idx="0"/>
          </p:cNvCxnSpPr>
          <p:nvPr/>
        </p:nvCxnSpPr>
        <p:spPr>
          <a:xfrm>
            <a:off x="3409171" y="2799788"/>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188" name="直線コネクタ 187"/>
          <p:cNvCxnSpPr>
            <a:stCxn id="167" idx="4"/>
            <a:endCxn id="177" idx="0"/>
          </p:cNvCxnSpPr>
          <p:nvPr/>
        </p:nvCxnSpPr>
        <p:spPr>
          <a:xfrm>
            <a:off x="3634010" y="2799788"/>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196" name="円/楕円 195"/>
          <p:cNvSpPr/>
          <p:nvPr/>
        </p:nvSpPr>
        <p:spPr>
          <a:xfrm>
            <a:off x="2950591" y="311110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7" name="円/楕円 196"/>
          <p:cNvSpPr/>
          <p:nvPr/>
        </p:nvSpPr>
        <p:spPr>
          <a:xfrm>
            <a:off x="3122041" y="311761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8" name="円/楕円 197"/>
          <p:cNvSpPr/>
          <p:nvPr/>
        </p:nvSpPr>
        <p:spPr>
          <a:xfrm>
            <a:off x="3409171" y="310115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9" name="円/楕円 198"/>
          <p:cNvSpPr/>
          <p:nvPr/>
        </p:nvSpPr>
        <p:spPr>
          <a:xfrm>
            <a:off x="3635012" y="311761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0" name="直線コネクタ 199"/>
          <p:cNvCxnSpPr>
            <a:stCxn id="174" idx="4"/>
            <a:endCxn id="196" idx="0"/>
          </p:cNvCxnSpPr>
          <p:nvPr/>
        </p:nvCxnSpPr>
        <p:spPr>
          <a:xfrm flipH="1">
            <a:off x="2988691" y="2990288"/>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05" name="直線コネクタ 204"/>
          <p:cNvCxnSpPr>
            <a:stCxn id="175" idx="4"/>
            <a:endCxn id="197" idx="0"/>
          </p:cNvCxnSpPr>
          <p:nvPr/>
        </p:nvCxnSpPr>
        <p:spPr>
          <a:xfrm flipH="1">
            <a:off x="3160141" y="2996802"/>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09" name="直線コネクタ 208"/>
          <p:cNvCxnSpPr>
            <a:stCxn id="176" idx="4"/>
            <a:endCxn id="198" idx="0"/>
          </p:cNvCxnSpPr>
          <p:nvPr/>
        </p:nvCxnSpPr>
        <p:spPr>
          <a:xfrm>
            <a:off x="3410173" y="2990288"/>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直線コネクタ 211"/>
          <p:cNvCxnSpPr>
            <a:stCxn id="177" idx="4"/>
            <a:endCxn id="199" idx="0"/>
          </p:cNvCxnSpPr>
          <p:nvPr/>
        </p:nvCxnSpPr>
        <p:spPr>
          <a:xfrm>
            <a:off x="3634010" y="2996802"/>
            <a:ext cx="39102" cy="120814"/>
          </a:xfrm>
          <a:prstGeom prst="line">
            <a:avLst/>
          </a:prstGeom>
          <a:ln w="19050"/>
        </p:spPr>
        <p:style>
          <a:lnRef idx="1">
            <a:schemeClr val="dk1"/>
          </a:lnRef>
          <a:fillRef idx="0">
            <a:schemeClr val="dk1"/>
          </a:fillRef>
          <a:effectRef idx="0">
            <a:schemeClr val="dk1"/>
          </a:effectRef>
          <a:fontRef idx="minor">
            <a:schemeClr val="tx1"/>
          </a:fontRef>
        </p:style>
      </p:cxnSp>
      <p:sp>
        <p:nvSpPr>
          <p:cNvPr id="81" name="テキスト ボックス 80"/>
          <p:cNvSpPr txBox="1"/>
          <p:nvPr/>
        </p:nvSpPr>
        <p:spPr>
          <a:xfrm>
            <a:off x="6989823" y="2914088"/>
            <a:ext cx="156966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dirty="0"/>
              <a:t>レンダリング</a:t>
            </a:r>
          </a:p>
        </p:txBody>
      </p:sp>
      <p:cxnSp>
        <p:nvCxnSpPr>
          <p:cNvPr id="86" name="カギ線コネクタ 85"/>
          <p:cNvCxnSpPr>
            <a:endCxn id="81" idx="0"/>
          </p:cNvCxnSpPr>
          <p:nvPr/>
        </p:nvCxnSpPr>
        <p:spPr>
          <a:xfrm rot="16200000" flipH="1">
            <a:off x="6608906" y="1748340"/>
            <a:ext cx="1240135" cy="1091360"/>
          </a:xfrm>
          <a:prstGeom prst="bentConnector3">
            <a:avLst>
              <a:gd name="adj1" fmla="val -1677"/>
            </a:avLst>
          </a:prstGeom>
          <a:ln w="57150">
            <a:tailEnd type="triangle"/>
          </a:ln>
        </p:spPr>
        <p:style>
          <a:lnRef idx="1">
            <a:schemeClr val="dk1"/>
          </a:lnRef>
          <a:fillRef idx="0">
            <a:schemeClr val="dk1"/>
          </a:fillRef>
          <a:effectRef idx="0">
            <a:schemeClr val="dk1"/>
          </a:effectRef>
          <a:fontRef idx="minor">
            <a:schemeClr val="tx1"/>
          </a:fontRef>
        </p:style>
      </p:cxnSp>
      <p:cxnSp>
        <p:nvCxnSpPr>
          <p:cNvPr id="136" name="カギ線コネクタ 135"/>
          <p:cNvCxnSpPr>
            <a:endCxn id="81" idx="2"/>
          </p:cNvCxnSpPr>
          <p:nvPr/>
        </p:nvCxnSpPr>
        <p:spPr>
          <a:xfrm flipV="1">
            <a:off x="6802038" y="3283420"/>
            <a:ext cx="972615" cy="578051"/>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
        <p:nvSpPr>
          <p:cNvPr id="116" name="フリーフォーム 115"/>
          <p:cNvSpPr/>
          <p:nvPr/>
        </p:nvSpPr>
        <p:spPr>
          <a:xfrm>
            <a:off x="5564771" y="1194680"/>
            <a:ext cx="885545" cy="909683"/>
          </a:xfrm>
          <a:custGeom>
            <a:avLst/>
            <a:gdLst>
              <a:gd name="connsiteX0" fmla="*/ 1518408 w 1755774"/>
              <a:gd name="connsiteY0" fmla="*/ 1635853 h 1803633"/>
              <a:gd name="connsiteX1" fmla="*/ 1585520 w 1755774"/>
              <a:gd name="connsiteY1" fmla="*/ 1568741 h 1803633"/>
              <a:gd name="connsiteX2" fmla="*/ 1644242 w 1755774"/>
              <a:gd name="connsiteY2" fmla="*/ 1493240 h 1803633"/>
              <a:gd name="connsiteX3" fmla="*/ 1677798 w 1755774"/>
              <a:gd name="connsiteY3" fmla="*/ 1459684 h 1803633"/>
              <a:gd name="connsiteX4" fmla="*/ 1702965 w 1755774"/>
              <a:gd name="connsiteY4" fmla="*/ 1392572 h 1803633"/>
              <a:gd name="connsiteX5" fmla="*/ 1711354 w 1755774"/>
              <a:gd name="connsiteY5" fmla="*/ 1300293 h 1803633"/>
              <a:gd name="connsiteX6" fmla="*/ 1719743 w 1755774"/>
              <a:gd name="connsiteY6" fmla="*/ 1266737 h 1803633"/>
              <a:gd name="connsiteX7" fmla="*/ 1744910 w 1755774"/>
              <a:gd name="connsiteY7" fmla="*/ 1132513 h 1803633"/>
              <a:gd name="connsiteX8" fmla="*/ 1744910 w 1755774"/>
              <a:gd name="connsiteY8" fmla="*/ 771787 h 1803633"/>
              <a:gd name="connsiteX9" fmla="*/ 1736521 w 1755774"/>
              <a:gd name="connsiteY9" fmla="*/ 746620 h 1803633"/>
              <a:gd name="connsiteX10" fmla="*/ 1728132 w 1755774"/>
              <a:gd name="connsiteY10" fmla="*/ 704675 h 1803633"/>
              <a:gd name="connsiteX11" fmla="*/ 1719743 w 1755774"/>
              <a:gd name="connsiteY11" fmla="*/ 679508 h 1803633"/>
              <a:gd name="connsiteX12" fmla="*/ 1711354 w 1755774"/>
              <a:gd name="connsiteY12" fmla="*/ 637563 h 1803633"/>
              <a:gd name="connsiteX13" fmla="*/ 1677798 w 1755774"/>
              <a:gd name="connsiteY13" fmla="*/ 520117 h 1803633"/>
              <a:gd name="connsiteX14" fmla="*/ 1669409 w 1755774"/>
              <a:gd name="connsiteY14" fmla="*/ 494950 h 1803633"/>
              <a:gd name="connsiteX15" fmla="*/ 1652631 w 1755774"/>
              <a:gd name="connsiteY15" fmla="*/ 461394 h 1803633"/>
              <a:gd name="connsiteX16" fmla="*/ 1635853 w 1755774"/>
              <a:gd name="connsiteY16" fmla="*/ 411060 h 1803633"/>
              <a:gd name="connsiteX17" fmla="*/ 1610687 w 1755774"/>
              <a:gd name="connsiteY17" fmla="*/ 268447 h 1803633"/>
              <a:gd name="connsiteX18" fmla="*/ 1560353 w 1755774"/>
              <a:gd name="connsiteY18" fmla="*/ 184558 h 1803633"/>
              <a:gd name="connsiteX19" fmla="*/ 1535186 w 1755774"/>
              <a:gd name="connsiteY19" fmla="*/ 151002 h 1803633"/>
              <a:gd name="connsiteX20" fmla="*/ 1484852 w 1755774"/>
              <a:gd name="connsiteY20" fmla="*/ 100668 h 1803633"/>
              <a:gd name="connsiteX21" fmla="*/ 1417740 w 1755774"/>
              <a:gd name="connsiteY21" fmla="*/ 58723 h 1803633"/>
              <a:gd name="connsiteX22" fmla="*/ 1367406 w 1755774"/>
              <a:gd name="connsiteY22" fmla="*/ 41945 h 1803633"/>
              <a:gd name="connsiteX23" fmla="*/ 1317072 w 1755774"/>
              <a:gd name="connsiteY23" fmla="*/ 25167 h 1803633"/>
              <a:gd name="connsiteX24" fmla="*/ 1249960 w 1755774"/>
              <a:gd name="connsiteY24" fmla="*/ 8389 h 1803633"/>
              <a:gd name="connsiteX25" fmla="*/ 1216404 w 1755774"/>
              <a:gd name="connsiteY25" fmla="*/ 0 h 1803633"/>
              <a:gd name="connsiteX26" fmla="*/ 578841 w 1755774"/>
              <a:gd name="connsiteY26" fmla="*/ 8389 h 1803633"/>
              <a:gd name="connsiteX27" fmla="*/ 545285 w 1755774"/>
              <a:gd name="connsiteY27" fmla="*/ 16778 h 1803633"/>
              <a:gd name="connsiteX28" fmla="*/ 478173 w 1755774"/>
              <a:gd name="connsiteY28" fmla="*/ 41945 h 1803633"/>
              <a:gd name="connsiteX29" fmla="*/ 377505 w 1755774"/>
              <a:gd name="connsiteY29" fmla="*/ 58723 h 1803633"/>
              <a:gd name="connsiteX30" fmla="*/ 352338 w 1755774"/>
              <a:gd name="connsiteY30" fmla="*/ 67112 h 1803633"/>
              <a:gd name="connsiteX31" fmla="*/ 318782 w 1755774"/>
              <a:gd name="connsiteY31" fmla="*/ 75501 h 1803633"/>
              <a:gd name="connsiteX32" fmla="*/ 285226 w 1755774"/>
              <a:gd name="connsiteY32" fmla="*/ 92279 h 1803633"/>
              <a:gd name="connsiteX33" fmla="*/ 234892 w 1755774"/>
              <a:gd name="connsiteY33" fmla="*/ 125835 h 1803633"/>
              <a:gd name="connsiteX34" fmla="*/ 201336 w 1755774"/>
              <a:gd name="connsiteY34" fmla="*/ 151002 h 1803633"/>
              <a:gd name="connsiteX35" fmla="*/ 159391 w 1755774"/>
              <a:gd name="connsiteY35" fmla="*/ 167780 h 1803633"/>
              <a:gd name="connsiteX36" fmla="*/ 134224 w 1755774"/>
              <a:gd name="connsiteY36" fmla="*/ 192947 h 1803633"/>
              <a:gd name="connsiteX37" fmla="*/ 100668 w 1755774"/>
              <a:gd name="connsiteY37" fmla="*/ 251669 h 1803633"/>
              <a:gd name="connsiteX38" fmla="*/ 75501 w 1755774"/>
              <a:gd name="connsiteY38" fmla="*/ 335559 h 1803633"/>
              <a:gd name="connsiteX39" fmla="*/ 58723 w 1755774"/>
              <a:gd name="connsiteY39" fmla="*/ 360726 h 1803633"/>
              <a:gd name="connsiteX40" fmla="*/ 33556 w 1755774"/>
              <a:gd name="connsiteY40" fmla="*/ 453005 h 1803633"/>
              <a:gd name="connsiteX41" fmla="*/ 25167 w 1755774"/>
              <a:gd name="connsiteY41" fmla="*/ 914400 h 1803633"/>
              <a:gd name="connsiteX42" fmla="*/ 16778 w 1755774"/>
              <a:gd name="connsiteY42" fmla="*/ 973123 h 1803633"/>
              <a:gd name="connsiteX43" fmla="*/ 0 w 1755774"/>
              <a:gd name="connsiteY43" fmla="*/ 1233181 h 1803633"/>
              <a:gd name="connsiteX44" fmla="*/ 8389 w 1755774"/>
              <a:gd name="connsiteY44" fmla="*/ 1426128 h 1803633"/>
              <a:gd name="connsiteX45" fmla="*/ 16778 w 1755774"/>
              <a:gd name="connsiteY45" fmla="*/ 1451295 h 1803633"/>
              <a:gd name="connsiteX46" fmla="*/ 75501 w 1755774"/>
              <a:gd name="connsiteY46" fmla="*/ 1493240 h 1803633"/>
              <a:gd name="connsiteX47" fmla="*/ 100668 w 1755774"/>
              <a:gd name="connsiteY47" fmla="*/ 1510018 h 1803633"/>
              <a:gd name="connsiteX48" fmla="*/ 125835 w 1755774"/>
              <a:gd name="connsiteY48" fmla="*/ 1535185 h 1803633"/>
              <a:gd name="connsiteX49" fmla="*/ 159391 w 1755774"/>
              <a:gd name="connsiteY49" fmla="*/ 1543574 h 1803633"/>
              <a:gd name="connsiteX50" fmla="*/ 218114 w 1755774"/>
              <a:gd name="connsiteY50" fmla="*/ 1577130 h 1803633"/>
              <a:gd name="connsiteX51" fmla="*/ 293615 w 1755774"/>
              <a:gd name="connsiteY51" fmla="*/ 1602297 h 1803633"/>
              <a:gd name="connsiteX52" fmla="*/ 385894 w 1755774"/>
              <a:gd name="connsiteY52" fmla="*/ 1652631 h 1803633"/>
              <a:gd name="connsiteX53" fmla="*/ 411061 w 1755774"/>
              <a:gd name="connsiteY53" fmla="*/ 1669409 h 1803633"/>
              <a:gd name="connsiteX54" fmla="*/ 436228 w 1755774"/>
              <a:gd name="connsiteY54" fmla="*/ 1677798 h 1803633"/>
              <a:gd name="connsiteX55" fmla="*/ 461395 w 1755774"/>
              <a:gd name="connsiteY55" fmla="*/ 1694576 h 1803633"/>
              <a:gd name="connsiteX56" fmla="*/ 528507 w 1755774"/>
              <a:gd name="connsiteY56" fmla="*/ 1711354 h 1803633"/>
              <a:gd name="connsiteX57" fmla="*/ 562063 w 1755774"/>
              <a:gd name="connsiteY57" fmla="*/ 1719743 h 1803633"/>
              <a:gd name="connsiteX58" fmla="*/ 604008 w 1755774"/>
              <a:gd name="connsiteY58" fmla="*/ 1736521 h 1803633"/>
              <a:gd name="connsiteX59" fmla="*/ 637564 w 1755774"/>
              <a:gd name="connsiteY59" fmla="*/ 1753299 h 1803633"/>
              <a:gd name="connsiteX60" fmla="*/ 662731 w 1755774"/>
              <a:gd name="connsiteY60" fmla="*/ 1761688 h 1803633"/>
              <a:gd name="connsiteX61" fmla="*/ 763398 w 1755774"/>
              <a:gd name="connsiteY61" fmla="*/ 1786855 h 1803633"/>
              <a:gd name="connsiteX62" fmla="*/ 989901 w 1755774"/>
              <a:gd name="connsiteY62" fmla="*/ 1803633 h 1803633"/>
              <a:gd name="connsiteX63" fmla="*/ 1082180 w 1755774"/>
              <a:gd name="connsiteY63" fmla="*/ 1795244 h 1803633"/>
              <a:gd name="connsiteX64" fmla="*/ 1107347 w 1755774"/>
              <a:gd name="connsiteY64" fmla="*/ 1778466 h 1803633"/>
              <a:gd name="connsiteX65" fmla="*/ 1157681 w 1755774"/>
              <a:gd name="connsiteY65" fmla="*/ 1702965 h 1803633"/>
              <a:gd name="connsiteX66" fmla="*/ 1208015 w 1755774"/>
              <a:gd name="connsiteY66" fmla="*/ 1652631 h 1803633"/>
              <a:gd name="connsiteX67" fmla="*/ 1233182 w 1755774"/>
              <a:gd name="connsiteY67" fmla="*/ 1627464 h 1803633"/>
              <a:gd name="connsiteX68" fmla="*/ 1283516 w 1755774"/>
              <a:gd name="connsiteY68" fmla="*/ 1585519 h 1803633"/>
              <a:gd name="connsiteX69" fmla="*/ 1308683 w 1755774"/>
              <a:gd name="connsiteY69" fmla="*/ 1518407 h 1803633"/>
              <a:gd name="connsiteX70" fmla="*/ 1325461 w 1755774"/>
              <a:gd name="connsiteY70" fmla="*/ 1451295 h 1803633"/>
              <a:gd name="connsiteX71" fmla="*/ 1333850 w 1755774"/>
              <a:gd name="connsiteY71" fmla="*/ 1140902 h 1803633"/>
              <a:gd name="connsiteX72" fmla="*/ 1359017 w 1755774"/>
              <a:gd name="connsiteY72" fmla="*/ 1065402 h 1803633"/>
              <a:gd name="connsiteX73" fmla="*/ 1367406 w 1755774"/>
              <a:gd name="connsiteY73" fmla="*/ 1040235 h 1803633"/>
              <a:gd name="connsiteX74" fmla="*/ 1400962 w 1755774"/>
              <a:gd name="connsiteY74" fmla="*/ 981512 h 1803633"/>
              <a:gd name="connsiteX75" fmla="*/ 1409351 w 1755774"/>
              <a:gd name="connsiteY75" fmla="*/ 947956 h 1803633"/>
              <a:gd name="connsiteX76" fmla="*/ 1434518 w 1755774"/>
              <a:gd name="connsiteY76" fmla="*/ 880844 h 1803633"/>
              <a:gd name="connsiteX77" fmla="*/ 1442907 w 1755774"/>
              <a:gd name="connsiteY77" fmla="*/ 830510 h 1803633"/>
              <a:gd name="connsiteX78" fmla="*/ 1451296 w 1755774"/>
              <a:gd name="connsiteY78" fmla="*/ 796954 h 1803633"/>
              <a:gd name="connsiteX79" fmla="*/ 1459685 w 1755774"/>
              <a:gd name="connsiteY79" fmla="*/ 713064 h 1803633"/>
              <a:gd name="connsiteX80" fmla="*/ 1451296 w 1755774"/>
              <a:gd name="connsiteY80" fmla="*/ 536895 h 1803633"/>
              <a:gd name="connsiteX81" fmla="*/ 1434518 w 1755774"/>
              <a:gd name="connsiteY81" fmla="*/ 511728 h 1803633"/>
              <a:gd name="connsiteX82" fmla="*/ 1350628 w 1755774"/>
              <a:gd name="connsiteY82" fmla="*/ 444616 h 1803633"/>
              <a:gd name="connsiteX83" fmla="*/ 1300294 w 1755774"/>
              <a:gd name="connsiteY83" fmla="*/ 419449 h 1803633"/>
              <a:gd name="connsiteX84" fmla="*/ 1233182 w 1755774"/>
              <a:gd name="connsiteY84" fmla="*/ 377504 h 1803633"/>
              <a:gd name="connsiteX85" fmla="*/ 1208015 w 1755774"/>
              <a:gd name="connsiteY85" fmla="*/ 360726 h 1803633"/>
              <a:gd name="connsiteX86" fmla="*/ 1115736 w 1755774"/>
              <a:gd name="connsiteY86" fmla="*/ 335559 h 1803633"/>
              <a:gd name="connsiteX87" fmla="*/ 1090569 w 1755774"/>
              <a:gd name="connsiteY87" fmla="*/ 327170 h 1803633"/>
              <a:gd name="connsiteX88" fmla="*/ 1031846 w 1755774"/>
              <a:gd name="connsiteY88" fmla="*/ 310392 h 1803633"/>
              <a:gd name="connsiteX89" fmla="*/ 788565 w 1755774"/>
              <a:gd name="connsiteY89" fmla="*/ 318781 h 1803633"/>
              <a:gd name="connsiteX90" fmla="*/ 738231 w 1755774"/>
              <a:gd name="connsiteY90" fmla="*/ 343948 h 1803633"/>
              <a:gd name="connsiteX91" fmla="*/ 704676 w 1755774"/>
              <a:gd name="connsiteY91" fmla="*/ 360726 h 1803633"/>
              <a:gd name="connsiteX92" fmla="*/ 679509 w 1755774"/>
              <a:gd name="connsiteY92" fmla="*/ 377504 h 1803633"/>
              <a:gd name="connsiteX93" fmla="*/ 629175 w 1755774"/>
              <a:gd name="connsiteY93" fmla="*/ 385893 h 1803633"/>
              <a:gd name="connsiteX94" fmla="*/ 578841 w 1755774"/>
              <a:gd name="connsiteY94" fmla="*/ 411060 h 1803633"/>
              <a:gd name="connsiteX95" fmla="*/ 536896 w 1755774"/>
              <a:gd name="connsiteY95" fmla="*/ 478172 h 1803633"/>
              <a:gd name="connsiteX96" fmla="*/ 511729 w 1755774"/>
              <a:gd name="connsiteY96" fmla="*/ 545284 h 1803633"/>
              <a:gd name="connsiteX97" fmla="*/ 494951 w 1755774"/>
              <a:gd name="connsiteY97" fmla="*/ 679508 h 1803633"/>
              <a:gd name="connsiteX98" fmla="*/ 486562 w 1755774"/>
              <a:gd name="connsiteY98" fmla="*/ 755009 h 1803633"/>
              <a:gd name="connsiteX99" fmla="*/ 478173 w 1755774"/>
              <a:gd name="connsiteY99" fmla="*/ 796954 h 1803633"/>
              <a:gd name="connsiteX100" fmla="*/ 469784 w 1755774"/>
              <a:gd name="connsiteY100" fmla="*/ 855677 h 1803633"/>
              <a:gd name="connsiteX101" fmla="*/ 453006 w 1755774"/>
              <a:gd name="connsiteY101" fmla="*/ 922789 h 1803633"/>
              <a:gd name="connsiteX102" fmla="*/ 444617 w 1755774"/>
              <a:gd name="connsiteY102" fmla="*/ 973123 h 1803633"/>
              <a:gd name="connsiteX103" fmla="*/ 427839 w 1755774"/>
              <a:gd name="connsiteY103" fmla="*/ 1090569 h 1803633"/>
              <a:gd name="connsiteX104" fmla="*/ 444617 w 1755774"/>
              <a:gd name="connsiteY104" fmla="*/ 1317071 h 1803633"/>
              <a:gd name="connsiteX105" fmla="*/ 461395 w 1755774"/>
              <a:gd name="connsiteY105" fmla="*/ 1342238 h 1803633"/>
              <a:gd name="connsiteX106" fmla="*/ 486562 w 1755774"/>
              <a:gd name="connsiteY106" fmla="*/ 1350627 h 1803633"/>
              <a:gd name="connsiteX107" fmla="*/ 520118 w 1755774"/>
              <a:gd name="connsiteY107" fmla="*/ 1375794 h 1803633"/>
              <a:gd name="connsiteX108" fmla="*/ 604008 w 1755774"/>
              <a:gd name="connsiteY108" fmla="*/ 1392572 h 1803633"/>
              <a:gd name="connsiteX109" fmla="*/ 645953 w 1755774"/>
              <a:gd name="connsiteY109" fmla="*/ 1400961 h 1803633"/>
              <a:gd name="connsiteX110" fmla="*/ 671120 w 1755774"/>
              <a:gd name="connsiteY110" fmla="*/ 1409350 h 1803633"/>
              <a:gd name="connsiteX111" fmla="*/ 864066 w 1755774"/>
              <a:gd name="connsiteY111" fmla="*/ 1417739 h 1803633"/>
              <a:gd name="connsiteX112" fmla="*/ 998290 w 1755774"/>
              <a:gd name="connsiteY112" fmla="*/ 1417739 h 1803633"/>
              <a:gd name="connsiteX113" fmla="*/ 1023457 w 1755774"/>
              <a:gd name="connsiteY113" fmla="*/ 1409350 h 1803633"/>
              <a:gd name="connsiteX114" fmla="*/ 1098958 w 1755774"/>
              <a:gd name="connsiteY114" fmla="*/ 1350627 h 1803633"/>
              <a:gd name="connsiteX115" fmla="*/ 1140903 w 1755774"/>
              <a:gd name="connsiteY115" fmla="*/ 1283515 h 1803633"/>
              <a:gd name="connsiteX116" fmla="*/ 1149292 w 1755774"/>
              <a:gd name="connsiteY116" fmla="*/ 1249959 h 1803633"/>
              <a:gd name="connsiteX117" fmla="*/ 1182848 w 1755774"/>
              <a:gd name="connsiteY117" fmla="*/ 1166069 h 1803633"/>
              <a:gd name="connsiteX118" fmla="*/ 1191237 w 1755774"/>
              <a:gd name="connsiteY118" fmla="*/ 1115736 h 1803633"/>
              <a:gd name="connsiteX119" fmla="*/ 1199626 w 1755774"/>
              <a:gd name="connsiteY119" fmla="*/ 1082180 h 1803633"/>
              <a:gd name="connsiteX120" fmla="*/ 1182848 w 1755774"/>
              <a:gd name="connsiteY120" fmla="*/ 922789 h 1803633"/>
              <a:gd name="connsiteX121" fmla="*/ 1166070 w 1755774"/>
              <a:gd name="connsiteY121" fmla="*/ 864066 h 1803633"/>
              <a:gd name="connsiteX122" fmla="*/ 1132514 w 1755774"/>
              <a:gd name="connsiteY122" fmla="*/ 813732 h 1803633"/>
              <a:gd name="connsiteX123" fmla="*/ 1098958 w 1755774"/>
              <a:gd name="connsiteY123" fmla="*/ 763398 h 1803633"/>
              <a:gd name="connsiteX124" fmla="*/ 1082180 w 1755774"/>
              <a:gd name="connsiteY124" fmla="*/ 738231 h 1803633"/>
              <a:gd name="connsiteX125" fmla="*/ 998290 w 1755774"/>
              <a:gd name="connsiteY125" fmla="*/ 696286 h 1803633"/>
              <a:gd name="connsiteX126" fmla="*/ 973123 w 1755774"/>
              <a:gd name="connsiteY126" fmla="*/ 687897 h 1803633"/>
              <a:gd name="connsiteX127" fmla="*/ 931178 w 1755774"/>
              <a:gd name="connsiteY127" fmla="*/ 679508 h 1803633"/>
              <a:gd name="connsiteX128" fmla="*/ 880844 w 1755774"/>
              <a:gd name="connsiteY128" fmla="*/ 662730 h 1803633"/>
              <a:gd name="connsiteX129" fmla="*/ 855677 w 1755774"/>
              <a:gd name="connsiteY129" fmla="*/ 654341 h 1803633"/>
              <a:gd name="connsiteX130" fmla="*/ 805343 w 1755774"/>
              <a:gd name="connsiteY130" fmla="*/ 662730 h 180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755774" h="1803633">
                <a:moveTo>
                  <a:pt x="1518408" y="1635853"/>
                </a:moveTo>
                <a:cubicBezTo>
                  <a:pt x="1540779" y="1613482"/>
                  <a:pt x="1564588" y="1592464"/>
                  <a:pt x="1585520" y="1568741"/>
                </a:cubicBezTo>
                <a:cubicBezTo>
                  <a:pt x="1606614" y="1544834"/>
                  <a:pt x="1621697" y="1515785"/>
                  <a:pt x="1644242" y="1493240"/>
                </a:cubicBezTo>
                <a:cubicBezTo>
                  <a:pt x="1655427" y="1482055"/>
                  <a:pt x="1668307" y="1472339"/>
                  <a:pt x="1677798" y="1459684"/>
                </a:cubicBezTo>
                <a:cubicBezTo>
                  <a:pt x="1694249" y="1437750"/>
                  <a:pt x="1696599" y="1418038"/>
                  <a:pt x="1702965" y="1392572"/>
                </a:cubicBezTo>
                <a:cubicBezTo>
                  <a:pt x="1705761" y="1361812"/>
                  <a:pt x="1707272" y="1330909"/>
                  <a:pt x="1711354" y="1300293"/>
                </a:cubicBezTo>
                <a:cubicBezTo>
                  <a:pt x="1712878" y="1288865"/>
                  <a:pt x="1717618" y="1278069"/>
                  <a:pt x="1719743" y="1266737"/>
                </a:cubicBezTo>
                <a:cubicBezTo>
                  <a:pt x="1747753" y="1117349"/>
                  <a:pt x="1725106" y="1211730"/>
                  <a:pt x="1744910" y="1132513"/>
                </a:cubicBezTo>
                <a:cubicBezTo>
                  <a:pt x="1759763" y="969136"/>
                  <a:pt x="1759023" y="1018758"/>
                  <a:pt x="1744910" y="771787"/>
                </a:cubicBezTo>
                <a:cubicBezTo>
                  <a:pt x="1744406" y="762959"/>
                  <a:pt x="1738666" y="755199"/>
                  <a:pt x="1736521" y="746620"/>
                </a:cubicBezTo>
                <a:cubicBezTo>
                  <a:pt x="1733063" y="732787"/>
                  <a:pt x="1731590" y="718508"/>
                  <a:pt x="1728132" y="704675"/>
                </a:cubicBezTo>
                <a:cubicBezTo>
                  <a:pt x="1725987" y="696096"/>
                  <a:pt x="1721888" y="688087"/>
                  <a:pt x="1719743" y="679508"/>
                </a:cubicBezTo>
                <a:cubicBezTo>
                  <a:pt x="1716285" y="665675"/>
                  <a:pt x="1714560" y="651456"/>
                  <a:pt x="1711354" y="637563"/>
                </a:cubicBezTo>
                <a:cubicBezTo>
                  <a:pt x="1695553" y="569094"/>
                  <a:pt x="1697828" y="580208"/>
                  <a:pt x="1677798" y="520117"/>
                </a:cubicBezTo>
                <a:cubicBezTo>
                  <a:pt x="1675002" y="511728"/>
                  <a:pt x="1673364" y="502859"/>
                  <a:pt x="1669409" y="494950"/>
                </a:cubicBezTo>
                <a:cubicBezTo>
                  <a:pt x="1663816" y="483765"/>
                  <a:pt x="1657275" y="473005"/>
                  <a:pt x="1652631" y="461394"/>
                </a:cubicBezTo>
                <a:cubicBezTo>
                  <a:pt x="1646063" y="444973"/>
                  <a:pt x="1635853" y="411060"/>
                  <a:pt x="1635853" y="411060"/>
                </a:cubicBezTo>
                <a:cubicBezTo>
                  <a:pt x="1632024" y="384257"/>
                  <a:pt x="1618951" y="284976"/>
                  <a:pt x="1610687" y="268447"/>
                </a:cubicBezTo>
                <a:cubicBezTo>
                  <a:pt x="1591168" y="229410"/>
                  <a:pt x="1590725" y="225053"/>
                  <a:pt x="1560353" y="184558"/>
                </a:cubicBezTo>
                <a:cubicBezTo>
                  <a:pt x="1551964" y="173373"/>
                  <a:pt x="1544539" y="161394"/>
                  <a:pt x="1535186" y="151002"/>
                </a:cubicBezTo>
                <a:cubicBezTo>
                  <a:pt x="1519313" y="133365"/>
                  <a:pt x="1504973" y="113244"/>
                  <a:pt x="1484852" y="100668"/>
                </a:cubicBezTo>
                <a:cubicBezTo>
                  <a:pt x="1462481" y="86686"/>
                  <a:pt x="1442767" y="67065"/>
                  <a:pt x="1417740" y="58723"/>
                </a:cubicBezTo>
                <a:lnTo>
                  <a:pt x="1367406" y="41945"/>
                </a:lnTo>
                <a:cubicBezTo>
                  <a:pt x="1350628" y="36352"/>
                  <a:pt x="1334230" y="29456"/>
                  <a:pt x="1317072" y="25167"/>
                </a:cubicBezTo>
                <a:lnTo>
                  <a:pt x="1249960" y="8389"/>
                </a:lnTo>
                <a:lnTo>
                  <a:pt x="1216404" y="0"/>
                </a:lnTo>
                <a:lnTo>
                  <a:pt x="578841" y="8389"/>
                </a:lnTo>
                <a:cubicBezTo>
                  <a:pt x="567315" y="8677"/>
                  <a:pt x="556371" y="13611"/>
                  <a:pt x="545285" y="16778"/>
                </a:cubicBezTo>
                <a:cubicBezTo>
                  <a:pt x="504052" y="28559"/>
                  <a:pt x="531360" y="24216"/>
                  <a:pt x="478173" y="41945"/>
                </a:cubicBezTo>
                <a:cubicBezTo>
                  <a:pt x="444916" y="53031"/>
                  <a:pt x="412705" y="54323"/>
                  <a:pt x="377505" y="58723"/>
                </a:cubicBezTo>
                <a:cubicBezTo>
                  <a:pt x="369116" y="61519"/>
                  <a:pt x="360841" y="64683"/>
                  <a:pt x="352338" y="67112"/>
                </a:cubicBezTo>
                <a:cubicBezTo>
                  <a:pt x="341252" y="70279"/>
                  <a:pt x="329577" y="71453"/>
                  <a:pt x="318782" y="75501"/>
                </a:cubicBezTo>
                <a:cubicBezTo>
                  <a:pt x="307073" y="79892"/>
                  <a:pt x="295949" y="85845"/>
                  <a:pt x="285226" y="92279"/>
                </a:cubicBezTo>
                <a:cubicBezTo>
                  <a:pt x="267935" y="102654"/>
                  <a:pt x="251024" y="113736"/>
                  <a:pt x="234892" y="125835"/>
                </a:cubicBezTo>
                <a:cubicBezTo>
                  <a:pt x="223707" y="134224"/>
                  <a:pt x="213558" y="144212"/>
                  <a:pt x="201336" y="151002"/>
                </a:cubicBezTo>
                <a:cubicBezTo>
                  <a:pt x="188172" y="158315"/>
                  <a:pt x="173373" y="162187"/>
                  <a:pt x="159391" y="167780"/>
                </a:cubicBezTo>
                <a:cubicBezTo>
                  <a:pt x="151002" y="176169"/>
                  <a:pt x="141819" y="183833"/>
                  <a:pt x="134224" y="192947"/>
                </a:cubicBezTo>
                <a:cubicBezTo>
                  <a:pt x="123160" y="206224"/>
                  <a:pt x="106263" y="236749"/>
                  <a:pt x="100668" y="251669"/>
                </a:cubicBezTo>
                <a:cubicBezTo>
                  <a:pt x="90619" y="278466"/>
                  <a:pt x="91892" y="310973"/>
                  <a:pt x="75501" y="335559"/>
                </a:cubicBezTo>
                <a:cubicBezTo>
                  <a:pt x="69908" y="343948"/>
                  <a:pt x="62818" y="351513"/>
                  <a:pt x="58723" y="360726"/>
                </a:cubicBezTo>
                <a:cubicBezTo>
                  <a:pt x="43242" y="395559"/>
                  <a:pt x="40733" y="417121"/>
                  <a:pt x="33556" y="453005"/>
                </a:cubicBezTo>
                <a:cubicBezTo>
                  <a:pt x="30760" y="606803"/>
                  <a:pt x="30126" y="760656"/>
                  <a:pt x="25167" y="914400"/>
                </a:cubicBezTo>
                <a:cubicBezTo>
                  <a:pt x="24529" y="934163"/>
                  <a:pt x="18187" y="953400"/>
                  <a:pt x="16778" y="973123"/>
                </a:cubicBezTo>
                <a:cubicBezTo>
                  <a:pt x="-9968" y="1347563"/>
                  <a:pt x="22375" y="1009433"/>
                  <a:pt x="0" y="1233181"/>
                </a:cubicBezTo>
                <a:cubicBezTo>
                  <a:pt x="2796" y="1297497"/>
                  <a:pt x="3452" y="1361941"/>
                  <a:pt x="8389" y="1426128"/>
                </a:cubicBezTo>
                <a:cubicBezTo>
                  <a:pt x="9067" y="1434945"/>
                  <a:pt x="11873" y="1443937"/>
                  <a:pt x="16778" y="1451295"/>
                </a:cubicBezTo>
                <a:cubicBezTo>
                  <a:pt x="35698" y="1479675"/>
                  <a:pt x="47240" y="1477091"/>
                  <a:pt x="75501" y="1493240"/>
                </a:cubicBezTo>
                <a:cubicBezTo>
                  <a:pt x="84255" y="1498242"/>
                  <a:pt x="92923" y="1503563"/>
                  <a:pt x="100668" y="1510018"/>
                </a:cubicBezTo>
                <a:cubicBezTo>
                  <a:pt x="109782" y="1517613"/>
                  <a:pt x="115534" y="1529299"/>
                  <a:pt x="125835" y="1535185"/>
                </a:cubicBezTo>
                <a:cubicBezTo>
                  <a:pt x="135845" y="1540905"/>
                  <a:pt x="148596" y="1539526"/>
                  <a:pt x="159391" y="1543574"/>
                </a:cubicBezTo>
                <a:cubicBezTo>
                  <a:pt x="218220" y="1565635"/>
                  <a:pt x="169436" y="1552791"/>
                  <a:pt x="218114" y="1577130"/>
                </a:cubicBezTo>
                <a:cubicBezTo>
                  <a:pt x="270628" y="1603387"/>
                  <a:pt x="245554" y="1586277"/>
                  <a:pt x="293615" y="1602297"/>
                </a:cubicBezTo>
                <a:cubicBezTo>
                  <a:pt x="342149" y="1618475"/>
                  <a:pt x="339278" y="1621554"/>
                  <a:pt x="385894" y="1652631"/>
                </a:cubicBezTo>
                <a:cubicBezTo>
                  <a:pt x="394283" y="1658224"/>
                  <a:pt x="401496" y="1666221"/>
                  <a:pt x="411061" y="1669409"/>
                </a:cubicBezTo>
                <a:cubicBezTo>
                  <a:pt x="419450" y="1672205"/>
                  <a:pt x="428319" y="1673843"/>
                  <a:pt x="436228" y="1677798"/>
                </a:cubicBezTo>
                <a:cubicBezTo>
                  <a:pt x="445246" y="1682307"/>
                  <a:pt x="451920" y="1691130"/>
                  <a:pt x="461395" y="1694576"/>
                </a:cubicBezTo>
                <a:cubicBezTo>
                  <a:pt x="483066" y="1702456"/>
                  <a:pt x="506136" y="1705761"/>
                  <a:pt x="528507" y="1711354"/>
                </a:cubicBezTo>
                <a:cubicBezTo>
                  <a:pt x="539692" y="1714150"/>
                  <a:pt x="551358" y="1715461"/>
                  <a:pt x="562063" y="1719743"/>
                </a:cubicBezTo>
                <a:cubicBezTo>
                  <a:pt x="576045" y="1725336"/>
                  <a:pt x="590247" y="1730405"/>
                  <a:pt x="604008" y="1736521"/>
                </a:cubicBezTo>
                <a:cubicBezTo>
                  <a:pt x="615436" y="1741600"/>
                  <a:pt x="626070" y="1748373"/>
                  <a:pt x="637564" y="1753299"/>
                </a:cubicBezTo>
                <a:cubicBezTo>
                  <a:pt x="645692" y="1756782"/>
                  <a:pt x="654261" y="1759147"/>
                  <a:pt x="662731" y="1761688"/>
                </a:cubicBezTo>
                <a:cubicBezTo>
                  <a:pt x="696439" y="1771801"/>
                  <a:pt x="728614" y="1781886"/>
                  <a:pt x="763398" y="1786855"/>
                </a:cubicBezTo>
                <a:cubicBezTo>
                  <a:pt x="843328" y="1798274"/>
                  <a:pt x="904546" y="1798891"/>
                  <a:pt x="989901" y="1803633"/>
                </a:cubicBezTo>
                <a:cubicBezTo>
                  <a:pt x="1020661" y="1800837"/>
                  <a:pt x="1051979" y="1801716"/>
                  <a:pt x="1082180" y="1795244"/>
                </a:cubicBezTo>
                <a:cubicBezTo>
                  <a:pt x="1092039" y="1793131"/>
                  <a:pt x="1100218" y="1785595"/>
                  <a:pt x="1107347" y="1778466"/>
                </a:cubicBezTo>
                <a:cubicBezTo>
                  <a:pt x="1145370" y="1740443"/>
                  <a:pt x="1121737" y="1746896"/>
                  <a:pt x="1157681" y="1702965"/>
                </a:cubicBezTo>
                <a:cubicBezTo>
                  <a:pt x="1172706" y="1684601"/>
                  <a:pt x="1191237" y="1669409"/>
                  <a:pt x="1208015" y="1652631"/>
                </a:cubicBezTo>
                <a:cubicBezTo>
                  <a:pt x="1216404" y="1644242"/>
                  <a:pt x="1223311" y="1634045"/>
                  <a:pt x="1233182" y="1627464"/>
                </a:cubicBezTo>
                <a:cubicBezTo>
                  <a:pt x="1268220" y="1604105"/>
                  <a:pt x="1251220" y="1617815"/>
                  <a:pt x="1283516" y="1585519"/>
                </a:cubicBezTo>
                <a:cubicBezTo>
                  <a:pt x="1288648" y="1572689"/>
                  <a:pt x="1304299" y="1535942"/>
                  <a:pt x="1308683" y="1518407"/>
                </a:cubicBezTo>
                <a:lnTo>
                  <a:pt x="1325461" y="1451295"/>
                </a:lnTo>
                <a:cubicBezTo>
                  <a:pt x="1328257" y="1347831"/>
                  <a:pt x="1324884" y="1244015"/>
                  <a:pt x="1333850" y="1140902"/>
                </a:cubicBezTo>
                <a:cubicBezTo>
                  <a:pt x="1336148" y="1114474"/>
                  <a:pt x="1350628" y="1090569"/>
                  <a:pt x="1359017" y="1065402"/>
                </a:cubicBezTo>
                <a:cubicBezTo>
                  <a:pt x="1361813" y="1057013"/>
                  <a:pt x="1362501" y="1047593"/>
                  <a:pt x="1367406" y="1040235"/>
                </a:cubicBezTo>
                <a:cubicBezTo>
                  <a:pt x="1381314" y="1019373"/>
                  <a:pt x="1391839" y="1005840"/>
                  <a:pt x="1400962" y="981512"/>
                </a:cubicBezTo>
                <a:cubicBezTo>
                  <a:pt x="1405010" y="970717"/>
                  <a:pt x="1406184" y="959042"/>
                  <a:pt x="1409351" y="947956"/>
                </a:cubicBezTo>
                <a:cubicBezTo>
                  <a:pt x="1415926" y="924942"/>
                  <a:pt x="1425654" y="903005"/>
                  <a:pt x="1434518" y="880844"/>
                </a:cubicBezTo>
                <a:cubicBezTo>
                  <a:pt x="1437314" y="864066"/>
                  <a:pt x="1439571" y="847189"/>
                  <a:pt x="1442907" y="830510"/>
                </a:cubicBezTo>
                <a:cubicBezTo>
                  <a:pt x="1445168" y="819204"/>
                  <a:pt x="1449665" y="808368"/>
                  <a:pt x="1451296" y="796954"/>
                </a:cubicBezTo>
                <a:cubicBezTo>
                  <a:pt x="1455270" y="769134"/>
                  <a:pt x="1456889" y="741027"/>
                  <a:pt x="1459685" y="713064"/>
                </a:cubicBezTo>
                <a:cubicBezTo>
                  <a:pt x="1456889" y="654341"/>
                  <a:pt x="1458588" y="595231"/>
                  <a:pt x="1451296" y="536895"/>
                </a:cubicBezTo>
                <a:cubicBezTo>
                  <a:pt x="1450045" y="526891"/>
                  <a:pt x="1441079" y="519383"/>
                  <a:pt x="1434518" y="511728"/>
                </a:cubicBezTo>
                <a:cubicBezTo>
                  <a:pt x="1407480" y="480184"/>
                  <a:pt x="1387638" y="466205"/>
                  <a:pt x="1350628" y="444616"/>
                </a:cubicBezTo>
                <a:cubicBezTo>
                  <a:pt x="1334425" y="435164"/>
                  <a:pt x="1316581" y="428756"/>
                  <a:pt x="1300294" y="419449"/>
                </a:cubicBezTo>
                <a:cubicBezTo>
                  <a:pt x="1277389" y="406361"/>
                  <a:pt x="1255132" y="392137"/>
                  <a:pt x="1233182" y="377504"/>
                </a:cubicBezTo>
                <a:cubicBezTo>
                  <a:pt x="1224793" y="371911"/>
                  <a:pt x="1217228" y="364821"/>
                  <a:pt x="1208015" y="360726"/>
                </a:cubicBezTo>
                <a:cubicBezTo>
                  <a:pt x="1161737" y="340158"/>
                  <a:pt x="1160848" y="346837"/>
                  <a:pt x="1115736" y="335559"/>
                </a:cubicBezTo>
                <a:cubicBezTo>
                  <a:pt x="1107157" y="333414"/>
                  <a:pt x="1099072" y="329599"/>
                  <a:pt x="1090569" y="327170"/>
                </a:cubicBezTo>
                <a:cubicBezTo>
                  <a:pt x="1016833" y="306103"/>
                  <a:pt x="1092188" y="330506"/>
                  <a:pt x="1031846" y="310392"/>
                </a:cubicBezTo>
                <a:cubicBezTo>
                  <a:pt x="950752" y="313188"/>
                  <a:pt x="869549" y="313720"/>
                  <a:pt x="788565" y="318781"/>
                </a:cubicBezTo>
                <a:cubicBezTo>
                  <a:pt x="766978" y="320130"/>
                  <a:pt x="755768" y="333927"/>
                  <a:pt x="738231" y="343948"/>
                </a:cubicBezTo>
                <a:cubicBezTo>
                  <a:pt x="727373" y="350152"/>
                  <a:pt x="715534" y="354522"/>
                  <a:pt x="704676" y="360726"/>
                </a:cubicBezTo>
                <a:cubicBezTo>
                  <a:pt x="695922" y="365728"/>
                  <a:pt x="689074" y="374316"/>
                  <a:pt x="679509" y="377504"/>
                </a:cubicBezTo>
                <a:cubicBezTo>
                  <a:pt x="663372" y="382883"/>
                  <a:pt x="645779" y="382203"/>
                  <a:pt x="629175" y="385893"/>
                </a:cubicBezTo>
                <a:cubicBezTo>
                  <a:pt x="603126" y="391682"/>
                  <a:pt x="601466" y="395977"/>
                  <a:pt x="578841" y="411060"/>
                </a:cubicBezTo>
                <a:cubicBezTo>
                  <a:pt x="558759" y="471307"/>
                  <a:pt x="588189" y="392684"/>
                  <a:pt x="536896" y="478172"/>
                </a:cubicBezTo>
                <a:cubicBezTo>
                  <a:pt x="529373" y="490711"/>
                  <a:pt x="517517" y="527920"/>
                  <a:pt x="511729" y="545284"/>
                </a:cubicBezTo>
                <a:cubicBezTo>
                  <a:pt x="506136" y="590025"/>
                  <a:pt x="499930" y="634694"/>
                  <a:pt x="494951" y="679508"/>
                </a:cubicBezTo>
                <a:cubicBezTo>
                  <a:pt x="492155" y="704675"/>
                  <a:pt x="490143" y="729942"/>
                  <a:pt x="486562" y="755009"/>
                </a:cubicBezTo>
                <a:cubicBezTo>
                  <a:pt x="484546" y="769124"/>
                  <a:pt x="480517" y="782889"/>
                  <a:pt x="478173" y="796954"/>
                </a:cubicBezTo>
                <a:cubicBezTo>
                  <a:pt x="474922" y="816458"/>
                  <a:pt x="473662" y="836288"/>
                  <a:pt x="469784" y="855677"/>
                </a:cubicBezTo>
                <a:cubicBezTo>
                  <a:pt x="465262" y="878288"/>
                  <a:pt x="456797" y="900044"/>
                  <a:pt x="453006" y="922789"/>
                </a:cubicBezTo>
                <a:cubicBezTo>
                  <a:pt x="450210" y="939567"/>
                  <a:pt x="447022" y="956285"/>
                  <a:pt x="444617" y="973123"/>
                </a:cubicBezTo>
                <a:cubicBezTo>
                  <a:pt x="423619" y="1120106"/>
                  <a:pt x="447855" y="970471"/>
                  <a:pt x="427839" y="1090569"/>
                </a:cubicBezTo>
                <a:cubicBezTo>
                  <a:pt x="433432" y="1166070"/>
                  <a:pt x="434611" y="1242028"/>
                  <a:pt x="444617" y="1317071"/>
                </a:cubicBezTo>
                <a:cubicBezTo>
                  <a:pt x="445950" y="1327065"/>
                  <a:pt x="453522" y="1335940"/>
                  <a:pt x="461395" y="1342238"/>
                </a:cubicBezTo>
                <a:cubicBezTo>
                  <a:pt x="468300" y="1347762"/>
                  <a:pt x="478173" y="1347831"/>
                  <a:pt x="486562" y="1350627"/>
                </a:cubicBezTo>
                <a:cubicBezTo>
                  <a:pt x="497747" y="1359016"/>
                  <a:pt x="506951" y="1371091"/>
                  <a:pt x="520118" y="1375794"/>
                </a:cubicBezTo>
                <a:cubicBezTo>
                  <a:pt x="546974" y="1385385"/>
                  <a:pt x="576045" y="1386979"/>
                  <a:pt x="604008" y="1392572"/>
                </a:cubicBezTo>
                <a:cubicBezTo>
                  <a:pt x="617990" y="1395368"/>
                  <a:pt x="632426" y="1396452"/>
                  <a:pt x="645953" y="1400961"/>
                </a:cubicBezTo>
                <a:cubicBezTo>
                  <a:pt x="654342" y="1403757"/>
                  <a:pt x="662303" y="1408672"/>
                  <a:pt x="671120" y="1409350"/>
                </a:cubicBezTo>
                <a:cubicBezTo>
                  <a:pt x="735306" y="1414287"/>
                  <a:pt x="799751" y="1414943"/>
                  <a:pt x="864066" y="1417739"/>
                </a:cubicBezTo>
                <a:cubicBezTo>
                  <a:pt x="920823" y="1436658"/>
                  <a:pt x="892781" y="1430928"/>
                  <a:pt x="998290" y="1417739"/>
                </a:cubicBezTo>
                <a:cubicBezTo>
                  <a:pt x="1007064" y="1416642"/>
                  <a:pt x="1015548" y="1413305"/>
                  <a:pt x="1023457" y="1409350"/>
                </a:cubicBezTo>
                <a:cubicBezTo>
                  <a:pt x="1060004" y="1391076"/>
                  <a:pt x="1072268" y="1381129"/>
                  <a:pt x="1098958" y="1350627"/>
                </a:cubicBezTo>
                <a:cubicBezTo>
                  <a:pt x="1116279" y="1330831"/>
                  <a:pt x="1131601" y="1308321"/>
                  <a:pt x="1140903" y="1283515"/>
                </a:cubicBezTo>
                <a:cubicBezTo>
                  <a:pt x="1144951" y="1272720"/>
                  <a:pt x="1145244" y="1260754"/>
                  <a:pt x="1149292" y="1249959"/>
                </a:cubicBezTo>
                <a:cubicBezTo>
                  <a:pt x="1175328" y="1180529"/>
                  <a:pt x="1160208" y="1256629"/>
                  <a:pt x="1182848" y="1166069"/>
                </a:cubicBezTo>
                <a:cubicBezTo>
                  <a:pt x="1186973" y="1149568"/>
                  <a:pt x="1187901" y="1132415"/>
                  <a:pt x="1191237" y="1115736"/>
                </a:cubicBezTo>
                <a:cubicBezTo>
                  <a:pt x="1193498" y="1104430"/>
                  <a:pt x="1196830" y="1093365"/>
                  <a:pt x="1199626" y="1082180"/>
                </a:cubicBezTo>
                <a:cubicBezTo>
                  <a:pt x="1192552" y="983139"/>
                  <a:pt x="1198088" y="991367"/>
                  <a:pt x="1182848" y="922789"/>
                </a:cubicBezTo>
                <a:cubicBezTo>
                  <a:pt x="1181239" y="915549"/>
                  <a:pt x="1171260" y="873408"/>
                  <a:pt x="1166070" y="864066"/>
                </a:cubicBezTo>
                <a:cubicBezTo>
                  <a:pt x="1156277" y="846439"/>
                  <a:pt x="1138891" y="832862"/>
                  <a:pt x="1132514" y="813732"/>
                </a:cubicBezTo>
                <a:cubicBezTo>
                  <a:pt x="1117771" y="769504"/>
                  <a:pt x="1133869" y="805291"/>
                  <a:pt x="1098958" y="763398"/>
                </a:cubicBezTo>
                <a:cubicBezTo>
                  <a:pt x="1092503" y="755653"/>
                  <a:pt x="1089309" y="745360"/>
                  <a:pt x="1082180" y="738231"/>
                </a:cubicBezTo>
                <a:cubicBezTo>
                  <a:pt x="1052365" y="708416"/>
                  <a:pt x="1039260" y="709943"/>
                  <a:pt x="998290" y="696286"/>
                </a:cubicBezTo>
                <a:cubicBezTo>
                  <a:pt x="989901" y="693490"/>
                  <a:pt x="981794" y="689631"/>
                  <a:pt x="973123" y="687897"/>
                </a:cubicBezTo>
                <a:cubicBezTo>
                  <a:pt x="959141" y="685101"/>
                  <a:pt x="944934" y="683260"/>
                  <a:pt x="931178" y="679508"/>
                </a:cubicBezTo>
                <a:cubicBezTo>
                  <a:pt x="914116" y="674855"/>
                  <a:pt x="897622" y="668323"/>
                  <a:pt x="880844" y="662730"/>
                </a:cubicBezTo>
                <a:lnTo>
                  <a:pt x="855677" y="654341"/>
                </a:lnTo>
                <a:lnTo>
                  <a:pt x="805343" y="662730"/>
                </a:lnTo>
              </a:path>
            </a:pathLst>
          </a:custGeom>
          <a:noFill/>
          <a:ln w="76200">
            <a:solidFill>
              <a:srgbClr val="F79646">
                <a:alpha val="69804"/>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21" name="直線矢印コネクタ 120"/>
          <p:cNvCxnSpPr>
            <a:endCxn id="9" idx="2"/>
          </p:cNvCxnSpPr>
          <p:nvPr/>
        </p:nvCxnSpPr>
        <p:spPr>
          <a:xfrm flipV="1">
            <a:off x="5976053" y="2553147"/>
            <a:ext cx="10540" cy="574129"/>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全体の流れ</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a:t>ブラシのシミューレション</a:t>
            </a:r>
            <a:endParaRPr kumimoji="1" lang="en-US" altLang="ja-JP" dirty="0"/>
          </a:p>
          <a:p>
            <a:pPr lvl="1"/>
            <a:r>
              <a:rPr lang="ja-JP" altLang="en-US" dirty="0"/>
              <a:t>どう動かすか</a:t>
            </a:r>
            <a:endParaRPr lang="en-US" altLang="ja-JP" dirty="0"/>
          </a:p>
          <a:p>
            <a:r>
              <a:rPr lang="ja-JP" altLang="en-US" dirty="0"/>
              <a:t>流体シミュレーション</a:t>
            </a:r>
            <a:endParaRPr lang="en-US" altLang="ja-JP" dirty="0"/>
          </a:p>
          <a:p>
            <a:pPr lvl="1"/>
            <a:r>
              <a:rPr kumimoji="1" lang="ja-JP" altLang="en-US" dirty="0"/>
              <a:t>グリッドとパーティクル</a:t>
            </a:r>
            <a:endParaRPr lang="en-US" altLang="ja-JP" dirty="0"/>
          </a:p>
          <a:p>
            <a:r>
              <a:rPr kumimoji="1" lang="ja-JP" altLang="en-US" dirty="0"/>
              <a:t>流体のやり取り</a:t>
            </a:r>
            <a:endParaRPr kumimoji="1" lang="en-US" altLang="ja-JP" dirty="0"/>
          </a:p>
          <a:p>
            <a:pPr lvl="1"/>
            <a:r>
              <a:rPr lang="ja-JP" altLang="en-US" dirty="0"/>
              <a:t>ブラシのサンプル点 ⇔ パーティクル</a:t>
            </a:r>
            <a:endParaRPr lang="en-US" altLang="ja-JP" dirty="0"/>
          </a:p>
          <a:p>
            <a:pPr lvl="1"/>
            <a:r>
              <a:rPr lang="ja-JP" altLang="en-US" dirty="0"/>
              <a:t>パーティクル ⇔ グリッド</a:t>
            </a:r>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23</a:t>
            </a:fld>
            <a:endParaRPr lang="en-US" i="1" dirty="0"/>
          </a:p>
        </p:txBody>
      </p:sp>
      <p:sp>
        <p:nvSpPr>
          <p:cNvPr id="154" name="テキスト ボックス 153"/>
          <p:cNvSpPr txBox="1"/>
          <p:nvPr/>
        </p:nvSpPr>
        <p:spPr>
          <a:xfrm>
            <a:off x="5072606" y="1847276"/>
            <a:ext cx="1527982" cy="584775"/>
          </a:xfrm>
          <a:prstGeom prst="rect">
            <a:avLst/>
          </a:prstGeom>
          <a:noFill/>
        </p:spPr>
        <p:txBody>
          <a:bodyPr wrap="none" rtlCol="0">
            <a:spAutoFit/>
          </a:bodyPr>
          <a:lstStyle/>
          <a:p>
            <a:r>
              <a:rPr kumimoji="1" lang="en-US" altLang="ja-JP" sz="1600" dirty="0"/>
              <a:t>: </a:t>
            </a:r>
            <a:r>
              <a:rPr kumimoji="1" lang="ja-JP" altLang="en-US" sz="1600" dirty="0"/>
              <a:t>パーティクル</a:t>
            </a:r>
            <a:endParaRPr kumimoji="1" lang="en-US" altLang="ja-JP" sz="1600" dirty="0"/>
          </a:p>
          <a:p>
            <a:r>
              <a:rPr kumimoji="1" lang="en-US" altLang="ja-JP" sz="1600" dirty="0"/>
              <a:t>: </a:t>
            </a:r>
            <a:r>
              <a:rPr kumimoji="1" lang="ja-JP" altLang="en-US" sz="1600" dirty="0"/>
              <a:t>サンプル点</a:t>
            </a:r>
          </a:p>
        </p:txBody>
      </p:sp>
      <p:sp>
        <p:nvSpPr>
          <p:cNvPr id="155" name="テキスト ボックス 154"/>
          <p:cNvSpPr txBox="1"/>
          <p:nvPr/>
        </p:nvSpPr>
        <p:spPr>
          <a:xfrm>
            <a:off x="6810119" y="1151267"/>
            <a:ext cx="877163" cy="369332"/>
          </a:xfrm>
          <a:prstGeom prst="rect">
            <a:avLst/>
          </a:prstGeom>
          <a:noFill/>
        </p:spPr>
        <p:txBody>
          <a:bodyPr wrap="none" rtlCol="0">
            <a:spAutoFit/>
          </a:bodyPr>
          <a:lstStyle/>
          <a:p>
            <a:r>
              <a:rPr kumimoji="1" lang="ja-JP" altLang="en-US" dirty="0"/>
              <a:t>ブラシ</a:t>
            </a:r>
          </a:p>
        </p:txBody>
      </p:sp>
      <p:sp>
        <p:nvSpPr>
          <p:cNvPr id="156" name="円/楕円 155"/>
          <p:cNvSpPr/>
          <p:nvPr/>
        </p:nvSpPr>
        <p:spPr>
          <a:xfrm>
            <a:off x="4961403" y="1914539"/>
            <a:ext cx="173281" cy="173281"/>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57" name="正方形/長方形 156"/>
          <p:cNvSpPr/>
          <p:nvPr/>
        </p:nvSpPr>
        <p:spPr>
          <a:xfrm>
            <a:off x="7653698" y="28988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8" name="正方形/長方形 157"/>
          <p:cNvSpPr/>
          <p:nvPr/>
        </p:nvSpPr>
        <p:spPr>
          <a:xfrm>
            <a:off x="7653698" y="32725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9" name="正方形/長方形 158"/>
          <p:cNvSpPr/>
          <p:nvPr/>
        </p:nvSpPr>
        <p:spPr>
          <a:xfrm>
            <a:off x="7653698" y="36462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0" name="正方形/長方形 159"/>
          <p:cNvSpPr/>
          <p:nvPr/>
        </p:nvSpPr>
        <p:spPr>
          <a:xfrm>
            <a:off x="7653698" y="402001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1" name="正方形/長方形 160"/>
          <p:cNvSpPr/>
          <p:nvPr/>
        </p:nvSpPr>
        <p:spPr>
          <a:xfrm>
            <a:off x="8027434" y="28988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2" name="正方形/長方形 161"/>
          <p:cNvSpPr/>
          <p:nvPr/>
        </p:nvSpPr>
        <p:spPr>
          <a:xfrm>
            <a:off x="8027434" y="32725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3" name="正方形/長方形 162"/>
          <p:cNvSpPr/>
          <p:nvPr/>
        </p:nvSpPr>
        <p:spPr>
          <a:xfrm>
            <a:off x="8401171" y="28988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4" name="正方形/長方形 163"/>
          <p:cNvSpPr/>
          <p:nvPr/>
        </p:nvSpPr>
        <p:spPr>
          <a:xfrm>
            <a:off x="8401171" y="32725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5" name="正方形/長方形 164"/>
          <p:cNvSpPr/>
          <p:nvPr/>
        </p:nvSpPr>
        <p:spPr>
          <a:xfrm>
            <a:off x="8027434" y="36462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6" name="正方形/長方形 165"/>
          <p:cNvSpPr/>
          <p:nvPr/>
        </p:nvSpPr>
        <p:spPr>
          <a:xfrm>
            <a:off x="8027434" y="402001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7" name="正方形/長方形 166"/>
          <p:cNvSpPr/>
          <p:nvPr/>
        </p:nvSpPr>
        <p:spPr>
          <a:xfrm>
            <a:off x="8401171" y="36462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8" name="正方形/長方形 167"/>
          <p:cNvSpPr/>
          <p:nvPr/>
        </p:nvSpPr>
        <p:spPr>
          <a:xfrm>
            <a:off x="8401171" y="402001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9" name="正方形/長方形 168"/>
          <p:cNvSpPr/>
          <p:nvPr/>
        </p:nvSpPr>
        <p:spPr>
          <a:xfrm>
            <a:off x="5430252" y="289879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0" name="正方形/長方形 169"/>
          <p:cNvSpPr/>
          <p:nvPr/>
        </p:nvSpPr>
        <p:spPr>
          <a:xfrm>
            <a:off x="5430252" y="3272537"/>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1" name="正方形/長方形 170"/>
          <p:cNvSpPr/>
          <p:nvPr/>
        </p:nvSpPr>
        <p:spPr>
          <a:xfrm>
            <a:off x="5803989" y="289879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2" name="正方形/長方形 171"/>
          <p:cNvSpPr/>
          <p:nvPr/>
        </p:nvSpPr>
        <p:spPr>
          <a:xfrm>
            <a:off x="5803989" y="3272537"/>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3" name="正方形/長方形 172"/>
          <p:cNvSpPr/>
          <p:nvPr/>
        </p:nvSpPr>
        <p:spPr>
          <a:xfrm>
            <a:off x="6177726" y="289879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4" name="正方形/長方形 173"/>
          <p:cNvSpPr/>
          <p:nvPr/>
        </p:nvSpPr>
        <p:spPr>
          <a:xfrm>
            <a:off x="6177726" y="3272537"/>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5" name="正方形/長方形 174"/>
          <p:cNvSpPr/>
          <p:nvPr/>
        </p:nvSpPr>
        <p:spPr>
          <a:xfrm>
            <a:off x="6551463" y="289879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6" name="正方形/長方形 175"/>
          <p:cNvSpPr/>
          <p:nvPr/>
        </p:nvSpPr>
        <p:spPr>
          <a:xfrm>
            <a:off x="6551463" y="3272537"/>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7" name="正方形/長方形 176"/>
          <p:cNvSpPr/>
          <p:nvPr/>
        </p:nvSpPr>
        <p:spPr>
          <a:xfrm>
            <a:off x="5430252" y="36462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8" name="正方形/長方形 177"/>
          <p:cNvSpPr/>
          <p:nvPr/>
        </p:nvSpPr>
        <p:spPr>
          <a:xfrm>
            <a:off x="5430252" y="402001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9" name="正方形/長方形 178"/>
          <p:cNvSpPr/>
          <p:nvPr/>
        </p:nvSpPr>
        <p:spPr>
          <a:xfrm>
            <a:off x="5803989" y="36462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0" name="正方形/長方形 179"/>
          <p:cNvSpPr/>
          <p:nvPr/>
        </p:nvSpPr>
        <p:spPr>
          <a:xfrm>
            <a:off x="5803989" y="402001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1" name="正方形/長方形 180"/>
          <p:cNvSpPr/>
          <p:nvPr/>
        </p:nvSpPr>
        <p:spPr>
          <a:xfrm>
            <a:off x="6177726" y="36462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2" name="正方形/長方形 181"/>
          <p:cNvSpPr/>
          <p:nvPr/>
        </p:nvSpPr>
        <p:spPr>
          <a:xfrm>
            <a:off x="6177726" y="402001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3" name="正方形/長方形 182"/>
          <p:cNvSpPr/>
          <p:nvPr/>
        </p:nvSpPr>
        <p:spPr>
          <a:xfrm>
            <a:off x="6551463" y="36462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4" name="正方形/長方形 183"/>
          <p:cNvSpPr/>
          <p:nvPr/>
        </p:nvSpPr>
        <p:spPr>
          <a:xfrm>
            <a:off x="6551463" y="402001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5" name="正方形/長方形 184"/>
          <p:cNvSpPr/>
          <p:nvPr/>
        </p:nvSpPr>
        <p:spPr>
          <a:xfrm>
            <a:off x="6925199" y="289879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6" name="正方形/長方形 185"/>
          <p:cNvSpPr/>
          <p:nvPr/>
        </p:nvSpPr>
        <p:spPr>
          <a:xfrm>
            <a:off x="6925199" y="3272537"/>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7" name="正方形/長方形 186"/>
          <p:cNvSpPr/>
          <p:nvPr/>
        </p:nvSpPr>
        <p:spPr>
          <a:xfrm>
            <a:off x="7298937" y="289879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8" name="正方形/長方形 187"/>
          <p:cNvSpPr/>
          <p:nvPr/>
        </p:nvSpPr>
        <p:spPr>
          <a:xfrm>
            <a:off x="7298937" y="3272537"/>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9" name="正方形/長方形 188"/>
          <p:cNvSpPr/>
          <p:nvPr/>
        </p:nvSpPr>
        <p:spPr>
          <a:xfrm>
            <a:off x="6925199" y="36462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0" name="正方形/長方形 189"/>
          <p:cNvSpPr/>
          <p:nvPr/>
        </p:nvSpPr>
        <p:spPr>
          <a:xfrm>
            <a:off x="6925199" y="402001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1" name="正方形/長方形 190"/>
          <p:cNvSpPr/>
          <p:nvPr/>
        </p:nvSpPr>
        <p:spPr>
          <a:xfrm>
            <a:off x="7298937" y="36462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2" name="正方形/長方形 191"/>
          <p:cNvSpPr/>
          <p:nvPr/>
        </p:nvSpPr>
        <p:spPr>
          <a:xfrm>
            <a:off x="7298937" y="402001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93" name="グループ化 192"/>
          <p:cNvGrpSpPr/>
          <p:nvPr/>
        </p:nvGrpSpPr>
        <p:grpSpPr>
          <a:xfrm>
            <a:off x="6662346" y="1488416"/>
            <a:ext cx="1239312" cy="2329568"/>
            <a:chOff x="6545687" y="865838"/>
            <a:chExt cx="760621" cy="1429760"/>
          </a:xfrm>
        </p:grpSpPr>
        <p:sp>
          <p:nvSpPr>
            <p:cNvPr id="194" name="正方形/長方形 193"/>
            <p:cNvSpPr/>
            <p:nvPr/>
          </p:nvSpPr>
          <p:spPr>
            <a:xfrm>
              <a:off x="6589016" y="865838"/>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5" name="直線コネクタ 194"/>
            <p:cNvCxnSpPr>
              <a:stCxn id="196" idx="4"/>
              <a:endCxn id="203" idx="0"/>
            </p:cNvCxnSpPr>
            <p:nvPr/>
          </p:nvCxnSpPr>
          <p:spPr>
            <a:xfrm>
              <a:off x="6679037"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96" name="円/楕円 95"/>
            <p:cNvSpPr/>
            <p:nvPr/>
          </p:nvSpPr>
          <p:spPr>
            <a:xfrm>
              <a:off x="664093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7" name="直線コネクタ 196"/>
            <p:cNvCxnSpPr>
              <a:stCxn id="198" idx="4"/>
              <a:endCxn id="204" idx="0"/>
            </p:cNvCxnSpPr>
            <p:nvPr/>
          </p:nvCxnSpPr>
          <p:spPr>
            <a:xfrm>
              <a:off x="6852869"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98" name="円/楕円 96"/>
            <p:cNvSpPr/>
            <p:nvPr/>
          </p:nvSpPr>
          <p:spPr>
            <a:xfrm>
              <a:off x="6814769"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9" name="直線コネクタ 198"/>
            <p:cNvCxnSpPr>
              <a:stCxn id="201" idx="4"/>
              <a:endCxn id="205" idx="0"/>
            </p:cNvCxnSpPr>
            <p:nvPr/>
          </p:nvCxnSpPr>
          <p:spPr>
            <a:xfrm>
              <a:off x="7004267" y="1379838"/>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200" name="直線コネクタ 199"/>
            <p:cNvCxnSpPr>
              <a:stCxn id="202" idx="4"/>
              <a:endCxn id="206" idx="0"/>
            </p:cNvCxnSpPr>
            <p:nvPr/>
          </p:nvCxnSpPr>
          <p:spPr>
            <a:xfrm>
              <a:off x="7152906"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01" name="円/楕円 97"/>
            <p:cNvSpPr/>
            <p:nvPr/>
          </p:nvSpPr>
          <p:spPr>
            <a:xfrm>
              <a:off x="696616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2" name="円/楕円 98"/>
            <p:cNvSpPr/>
            <p:nvPr/>
          </p:nvSpPr>
          <p:spPr>
            <a:xfrm>
              <a:off x="7114806"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3" name="円/楕円 103"/>
            <p:cNvSpPr/>
            <p:nvPr/>
          </p:nvSpPr>
          <p:spPr>
            <a:xfrm>
              <a:off x="664093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4" name="円/楕円 104"/>
            <p:cNvSpPr/>
            <p:nvPr/>
          </p:nvSpPr>
          <p:spPr>
            <a:xfrm>
              <a:off x="6814769"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5" name="円/楕円 105"/>
            <p:cNvSpPr/>
            <p:nvPr/>
          </p:nvSpPr>
          <p:spPr>
            <a:xfrm>
              <a:off x="696616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6" name="円/楕円 106"/>
            <p:cNvSpPr/>
            <p:nvPr/>
          </p:nvSpPr>
          <p:spPr>
            <a:xfrm>
              <a:off x="7114806"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7" name="直線コネクタ 206"/>
            <p:cNvCxnSpPr>
              <a:stCxn id="204" idx="4"/>
              <a:endCxn id="212" idx="0"/>
            </p:cNvCxnSpPr>
            <p:nvPr/>
          </p:nvCxnSpPr>
          <p:spPr>
            <a:xfrm flipH="1">
              <a:off x="6814769"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直線コネクタ 207"/>
            <p:cNvCxnSpPr>
              <a:stCxn id="203" idx="4"/>
              <a:endCxn id="211" idx="0"/>
            </p:cNvCxnSpPr>
            <p:nvPr/>
          </p:nvCxnSpPr>
          <p:spPr>
            <a:xfrm flipH="1">
              <a:off x="6659987" y="1545039"/>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209" name="直線コネクタ 208"/>
            <p:cNvCxnSpPr>
              <a:stCxn id="205" idx="4"/>
              <a:endCxn id="213" idx="0"/>
            </p:cNvCxnSpPr>
            <p:nvPr/>
          </p:nvCxnSpPr>
          <p:spPr>
            <a:xfrm>
              <a:off x="7004267" y="1545039"/>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210" name="直線コネクタ 209"/>
            <p:cNvCxnSpPr>
              <a:stCxn id="206" idx="4"/>
              <a:endCxn id="214" idx="0"/>
            </p:cNvCxnSpPr>
            <p:nvPr/>
          </p:nvCxnSpPr>
          <p:spPr>
            <a:xfrm>
              <a:off x="7152906"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211" name="円/楕円 131"/>
            <p:cNvSpPr/>
            <p:nvPr/>
          </p:nvSpPr>
          <p:spPr>
            <a:xfrm>
              <a:off x="662188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2" name="円/楕円 134"/>
            <p:cNvSpPr/>
            <p:nvPr/>
          </p:nvSpPr>
          <p:spPr>
            <a:xfrm>
              <a:off x="6776669"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3" name="円/楕円 137"/>
            <p:cNvSpPr/>
            <p:nvPr/>
          </p:nvSpPr>
          <p:spPr>
            <a:xfrm>
              <a:off x="696616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4" name="円/楕円 139"/>
            <p:cNvSpPr/>
            <p:nvPr/>
          </p:nvSpPr>
          <p:spPr>
            <a:xfrm>
              <a:off x="7152906"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15" name="直線コネクタ 214"/>
            <p:cNvCxnSpPr>
              <a:stCxn id="211" idx="4"/>
              <a:endCxn id="216" idx="0"/>
            </p:cNvCxnSpPr>
            <p:nvPr/>
          </p:nvCxnSpPr>
          <p:spPr>
            <a:xfrm flipH="1">
              <a:off x="6640937" y="1711070"/>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16" name="円/楕円 152"/>
            <p:cNvSpPr/>
            <p:nvPr/>
          </p:nvSpPr>
          <p:spPr>
            <a:xfrm>
              <a:off x="660283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7" name="円/楕円 155"/>
            <p:cNvSpPr/>
            <p:nvPr/>
          </p:nvSpPr>
          <p:spPr>
            <a:xfrm>
              <a:off x="6738569"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18" name="直線コネクタ 217"/>
            <p:cNvCxnSpPr>
              <a:stCxn id="212" idx="4"/>
              <a:endCxn id="217" idx="0"/>
            </p:cNvCxnSpPr>
            <p:nvPr/>
          </p:nvCxnSpPr>
          <p:spPr>
            <a:xfrm flipH="1">
              <a:off x="6776669"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19" name="円/楕円 162"/>
            <p:cNvSpPr/>
            <p:nvPr/>
          </p:nvSpPr>
          <p:spPr>
            <a:xfrm>
              <a:off x="696616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20" name="直線コネクタ 219"/>
            <p:cNvCxnSpPr>
              <a:stCxn id="213" idx="4"/>
              <a:endCxn id="219" idx="0"/>
            </p:cNvCxnSpPr>
            <p:nvPr/>
          </p:nvCxnSpPr>
          <p:spPr>
            <a:xfrm>
              <a:off x="7004267" y="1711070"/>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21" name="円/楕円 166"/>
            <p:cNvSpPr/>
            <p:nvPr/>
          </p:nvSpPr>
          <p:spPr>
            <a:xfrm>
              <a:off x="7191006"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22" name="直線コネクタ 221"/>
            <p:cNvCxnSpPr>
              <a:stCxn id="214" idx="4"/>
              <a:endCxn id="221" idx="0"/>
            </p:cNvCxnSpPr>
            <p:nvPr/>
          </p:nvCxnSpPr>
          <p:spPr>
            <a:xfrm>
              <a:off x="7191006"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23" name="円/楕円 173"/>
            <p:cNvSpPr/>
            <p:nvPr/>
          </p:nvSpPr>
          <p:spPr>
            <a:xfrm>
              <a:off x="6574262"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4" name="円/楕円 174"/>
            <p:cNvSpPr/>
            <p:nvPr/>
          </p:nvSpPr>
          <p:spPr>
            <a:xfrm>
              <a:off x="6738569"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5" name="円/楕円 175"/>
            <p:cNvSpPr/>
            <p:nvPr/>
          </p:nvSpPr>
          <p:spPr>
            <a:xfrm>
              <a:off x="6967169"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6" name="円/楕円 176"/>
            <p:cNvSpPr/>
            <p:nvPr/>
          </p:nvSpPr>
          <p:spPr>
            <a:xfrm>
              <a:off x="7191006"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27" name="直線コネクタ 226"/>
            <p:cNvCxnSpPr>
              <a:stCxn id="216" idx="4"/>
              <a:endCxn id="223" idx="0"/>
            </p:cNvCxnSpPr>
            <p:nvPr/>
          </p:nvCxnSpPr>
          <p:spPr>
            <a:xfrm flipH="1">
              <a:off x="6612362" y="1901570"/>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228" name="直線コネクタ 227"/>
            <p:cNvCxnSpPr>
              <a:stCxn id="217" idx="4"/>
              <a:endCxn id="224" idx="0"/>
            </p:cNvCxnSpPr>
            <p:nvPr/>
          </p:nvCxnSpPr>
          <p:spPr>
            <a:xfrm>
              <a:off x="6776669" y="1901570"/>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29" name="直線コネクタ 228"/>
            <p:cNvCxnSpPr>
              <a:stCxn id="219" idx="4"/>
              <a:endCxn id="225" idx="0"/>
            </p:cNvCxnSpPr>
            <p:nvPr/>
          </p:nvCxnSpPr>
          <p:spPr>
            <a:xfrm>
              <a:off x="7004267" y="1901570"/>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230" name="直線コネクタ 229"/>
            <p:cNvCxnSpPr>
              <a:stCxn id="221" idx="4"/>
              <a:endCxn id="226" idx="0"/>
            </p:cNvCxnSpPr>
            <p:nvPr/>
          </p:nvCxnSpPr>
          <p:spPr>
            <a:xfrm>
              <a:off x="7229106" y="1901570"/>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231" name="円/楕円 195"/>
            <p:cNvSpPr/>
            <p:nvPr/>
          </p:nvSpPr>
          <p:spPr>
            <a:xfrm>
              <a:off x="6545687" y="22128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2" name="円/楕円 196"/>
            <p:cNvSpPr/>
            <p:nvPr/>
          </p:nvSpPr>
          <p:spPr>
            <a:xfrm>
              <a:off x="6717137"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3" name="円/楕円 197"/>
            <p:cNvSpPr/>
            <p:nvPr/>
          </p:nvSpPr>
          <p:spPr>
            <a:xfrm>
              <a:off x="7004267" y="220293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4" name="円/楕円 198"/>
            <p:cNvSpPr/>
            <p:nvPr/>
          </p:nvSpPr>
          <p:spPr>
            <a:xfrm>
              <a:off x="7230108"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35" name="直線コネクタ 234"/>
            <p:cNvCxnSpPr>
              <a:stCxn id="223" idx="4"/>
              <a:endCxn id="231" idx="0"/>
            </p:cNvCxnSpPr>
            <p:nvPr/>
          </p:nvCxnSpPr>
          <p:spPr>
            <a:xfrm flipH="1">
              <a:off x="6583787" y="2092070"/>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36" name="直線コネクタ 235"/>
            <p:cNvCxnSpPr>
              <a:stCxn id="224" idx="4"/>
              <a:endCxn id="232" idx="0"/>
            </p:cNvCxnSpPr>
            <p:nvPr/>
          </p:nvCxnSpPr>
          <p:spPr>
            <a:xfrm flipH="1">
              <a:off x="6755237" y="2098584"/>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37" name="直線コネクタ 236"/>
            <p:cNvCxnSpPr>
              <a:stCxn id="225" idx="4"/>
              <a:endCxn id="233" idx="0"/>
            </p:cNvCxnSpPr>
            <p:nvPr/>
          </p:nvCxnSpPr>
          <p:spPr>
            <a:xfrm>
              <a:off x="7005269" y="2092070"/>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238" name="直線コネクタ 237"/>
            <p:cNvCxnSpPr>
              <a:stCxn id="226" idx="4"/>
              <a:endCxn id="234" idx="0"/>
            </p:cNvCxnSpPr>
            <p:nvPr/>
          </p:nvCxnSpPr>
          <p:spPr>
            <a:xfrm>
              <a:off x="7229106" y="2098584"/>
              <a:ext cx="39102" cy="120814"/>
            </a:xfrm>
            <a:prstGeom prst="line">
              <a:avLst/>
            </a:prstGeom>
            <a:ln w="19050"/>
          </p:spPr>
          <p:style>
            <a:lnRef idx="1">
              <a:schemeClr val="dk1"/>
            </a:lnRef>
            <a:fillRef idx="0">
              <a:schemeClr val="dk1"/>
            </a:fillRef>
            <a:effectRef idx="0">
              <a:schemeClr val="dk1"/>
            </a:effectRef>
            <a:fontRef idx="minor">
              <a:schemeClr val="tx1"/>
            </a:fontRef>
          </p:style>
        </p:cxnSp>
      </p:grpSp>
      <p:sp>
        <p:nvSpPr>
          <p:cNvPr id="239" name="フリーフォーム 238"/>
          <p:cNvSpPr/>
          <p:nvPr/>
        </p:nvSpPr>
        <p:spPr>
          <a:xfrm>
            <a:off x="5412256" y="3077398"/>
            <a:ext cx="3386804" cy="1335789"/>
          </a:xfrm>
          <a:custGeom>
            <a:avLst/>
            <a:gdLst>
              <a:gd name="connsiteX0" fmla="*/ 755702 w 2433362"/>
              <a:gd name="connsiteY0" fmla="*/ 7557 h 959742"/>
              <a:gd name="connsiteX1" fmla="*/ 559220 w 2433362"/>
              <a:gd name="connsiteY1" fmla="*/ 60456 h 959742"/>
              <a:gd name="connsiteX2" fmla="*/ 370294 w 2433362"/>
              <a:gd name="connsiteY2" fmla="*/ 105798 h 959742"/>
              <a:gd name="connsiteX3" fmla="*/ 30228 w 2433362"/>
              <a:gd name="connsiteY3" fmla="*/ 136026 h 959742"/>
              <a:gd name="connsiteX4" fmla="*/ 0 w 2433362"/>
              <a:gd name="connsiteY4" fmla="*/ 944628 h 959742"/>
              <a:gd name="connsiteX5" fmla="*/ 2433362 w 2433362"/>
              <a:gd name="connsiteY5" fmla="*/ 959742 h 959742"/>
              <a:gd name="connsiteX6" fmla="*/ 2410691 w 2433362"/>
              <a:gd name="connsiteY6" fmla="*/ 0 h 959742"/>
              <a:gd name="connsiteX7" fmla="*/ 2259550 w 2433362"/>
              <a:gd name="connsiteY7" fmla="*/ 0 h 959742"/>
              <a:gd name="connsiteX8" fmla="*/ 2010169 w 2433362"/>
              <a:gd name="connsiteY8" fmla="*/ 52899 h 959742"/>
              <a:gd name="connsiteX9" fmla="*/ 1942155 w 2433362"/>
              <a:gd name="connsiteY9" fmla="*/ 377851 h 959742"/>
              <a:gd name="connsiteX10" fmla="*/ 1874142 w 2433362"/>
              <a:gd name="connsiteY10" fmla="*/ 657461 h 959742"/>
              <a:gd name="connsiteX11" fmla="*/ 1730559 w 2433362"/>
              <a:gd name="connsiteY11" fmla="*/ 733031 h 959742"/>
              <a:gd name="connsiteX12" fmla="*/ 1413164 w 2433362"/>
              <a:gd name="connsiteY12" fmla="*/ 808601 h 959742"/>
              <a:gd name="connsiteX13" fmla="*/ 959742 w 2433362"/>
              <a:gd name="connsiteY13" fmla="*/ 823715 h 959742"/>
              <a:gd name="connsiteX14" fmla="*/ 665018 w 2433362"/>
              <a:gd name="connsiteY14" fmla="*/ 672575 h 959742"/>
              <a:gd name="connsiteX15" fmla="*/ 687689 w 2433362"/>
              <a:gd name="connsiteY15" fmla="*/ 491206 h 959742"/>
              <a:gd name="connsiteX16" fmla="*/ 687689 w 2433362"/>
              <a:gd name="connsiteY16" fmla="*/ 272052 h 959742"/>
              <a:gd name="connsiteX17" fmla="*/ 717917 w 2433362"/>
              <a:gd name="connsiteY17" fmla="*/ 105798 h 959742"/>
              <a:gd name="connsiteX18" fmla="*/ 755702 w 2433362"/>
              <a:gd name="connsiteY18" fmla="*/ 7557 h 9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3362" h="959742">
                <a:moveTo>
                  <a:pt x="755702" y="7557"/>
                </a:moveTo>
                <a:lnTo>
                  <a:pt x="559220" y="60456"/>
                </a:lnTo>
                <a:lnTo>
                  <a:pt x="370294" y="105798"/>
                </a:lnTo>
                <a:lnTo>
                  <a:pt x="30228" y="136026"/>
                </a:lnTo>
                <a:lnTo>
                  <a:pt x="0" y="944628"/>
                </a:lnTo>
                <a:lnTo>
                  <a:pt x="2433362" y="959742"/>
                </a:lnTo>
                <a:lnTo>
                  <a:pt x="2410691" y="0"/>
                </a:lnTo>
                <a:lnTo>
                  <a:pt x="2259550" y="0"/>
                </a:lnTo>
                <a:lnTo>
                  <a:pt x="2010169" y="52899"/>
                </a:lnTo>
                <a:lnTo>
                  <a:pt x="1942155" y="377851"/>
                </a:lnTo>
                <a:lnTo>
                  <a:pt x="1874142" y="657461"/>
                </a:lnTo>
                <a:lnTo>
                  <a:pt x="1730559" y="733031"/>
                </a:lnTo>
                <a:lnTo>
                  <a:pt x="1413164" y="808601"/>
                </a:lnTo>
                <a:lnTo>
                  <a:pt x="959742" y="823715"/>
                </a:lnTo>
                <a:lnTo>
                  <a:pt x="665018" y="672575"/>
                </a:lnTo>
                <a:lnTo>
                  <a:pt x="687689" y="491206"/>
                </a:lnTo>
                <a:lnTo>
                  <a:pt x="687689" y="272052"/>
                </a:lnTo>
                <a:lnTo>
                  <a:pt x="717917" y="105798"/>
                </a:lnTo>
                <a:lnTo>
                  <a:pt x="755702" y="7557"/>
                </a:lnTo>
                <a:close/>
              </a:path>
            </a:pathLst>
          </a:cu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40" name="円/楕円 185"/>
          <p:cNvSpPr/>
          <p:nvPr/>
        </p:nvSpPr>
        <p:spPr>
          <a:xfrm>
            <a:off x="6484625" y="3305199"/>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41" name="円/楕円 185"/>
          <p:cNvSpPr/>
          <p:nvPr/>
        </p:nvSpPr>
        <p:spPr>
          <a:xfrm>
            <a:off x="6463174" y="3540820"/>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42" name="円/楕円 185"/>
          <p:cNvSpPr/>
          <p:nvPr/>
        </p:nvSpPr>
        <p:spPr>
          <a:xfrm>
            <a:off x="6472279" y="3798185"/>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43" name="円/楕円 185"/>
          <p:cNvSpPr/>
          <p:nvPr/>
        </p:nvSpPr>
        <p:spPr>
          <a:xfrm>
            <a:off x="6739183" y="3955160"/>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44" name="円/楕円 185"/>
          <p:cNvSpPr/>
          <p:nvPr/>
        </p:nvSpPr>
        <p:spPr>
          <a:xfrm>
            <a:off x="7014123" y="3940057"/>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45" name="円/楕円 185"/>
          <p:cNvSpPr/>
          <p:nvPr/>
        </p:nvSpPr>
        <p:spPr>
          <a:xfrm>
            <a:off x="7324958" y="3933442"/>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46" name="円/楕円 185"/>
          <p:cNvSpPr/>
          <p:nvPr/>
        </p:nvSpPr>
        <p:spPr>
          <a:xfrm>
            <a:off x="7105658" y="3517987"/>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47" name="円/楕円 185"/>
          <p:cNvSpPr/>
          <p:nvPr/>
        </p:nvSpPr>
        <p:spPr>
          <a:xfrm>
            <a:off x="7627758" y="3909072"/>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48" name="円/楕円 185"/>
          <p:cNvSpPr/>
          <p:nvPr/>
        </p:nvSpPr>
        <p:spPr>
          <a:xfrm>
            <a:off x="7507727" y="3442378"/>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49" name="円/楕円 185"/>
          <p:cNvSpPr/>
          <p:nvPr/>
        </p:nvSpPr>
        <p:spPr>
          <a:xfrm>
            <a:off x="7982202" y="3215586"/>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0" name="円/楕円 185"/>
          <p:cNvSpPr/>
          <p:nvPr/>
        </p:nvSpPr>
        <p:spPr>
          <a:xfrm>
            <a:off x="7151776" y="3177878"/>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1" name="円/楕円 185"/>
          <p:cNvSpPr/>
          <p:nvPr/>
        </p:nvSpPr>
        <p:spPr>
          <a:xfrm>
            <a:off x="7220130" y="3789167"/>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2" name="円/楕円 185"/>
          <p:cNvSpPr/>
          <p:nvPr/>
        </p:nvSpPr>
        <p:spPr>
          <a:xfrm>
            <a:off x="7901192" y="3473390"/>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3" name="円/楕円 131"/>
          <p:cNvSpPr/>
          <p:nvPr/>
        </p:nvSpPr>
        <p:spPr>
          <a:xfrm>
            <a:off x="5010528" y="2199064"/>
            <a:ext cx="124156" cy="12415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グリッドシミュレーション</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dirty="0"/>
                  <a:t>流れそ</a:t>
                </a:r>
                <a:r>
                  <a:rPr lang="ja-JP" altLang="en-US" dirty="0"/>
                  <a:t>の</a:t>
                </a:r>
                <a:r>
                  <a:rPr kumimoji="1" lang="ja-JP" altLang="en-US" dirty="0"/>
                  <a:t>ものを計算</a:t>
                </a:r>
                <a:endParaRPr kumimoji="1" lang="en-US" altLang="ja-JP" dirty="0"/>
              </a:p>
              <a:p>
                <a:pPr lvl="1"/>
                <a:r>
                  <a:rPr lang="ja-JP" altLang="en-US" dirty="0"/>
                  <a:t>速度場</a:t>
                </a:r>
                <a14:m>
                  <m:oMath xmlns:m="http://schemas.openxmlformats.org/officeDocument/2006/math">
                    <m:r>
                      <a:rPr lang="en-US" altLang="ja-JP" sz="2000" b="1" i="1">
                        <a:latin typeface="Cambria Math" panose="02040503050406030204" pitchFamily="18" charset="0"/>
                      </a:rPr>
                      <m:t>𝒖</m:t>
                    </m:r>
                  </m:oMath>
                </a14:m>
                <a:r>
                  <a:rPr lang="en-US" altLang="ja-JP" b="1" i="1" dirty="0"/>
                  <a:t> </a:t>
                </a:r>
                <a:r>
                  <a:rPr lang="en-US" altLang="ja-JP" dirty="0"/>
                  <a:t>(</a:t>
                </a:r>
                <a:r>
                  <a:rPr lang="ja-JP" altLang="en-US" dirty="0"/>
                  <a:t>ベクトル場</a:t>
                </a:r>
                <a:r>
                  <a:rPr lang="en-US" altLang="ja-JP" dirty="0"/>
                  <a:t>)</a:t>
                </a:r>
              </a:p>
              <a:p>
                <a:r>
                  <a:rPr lang="ja-JP" altLang="en-US" dirty="0"/>
                  <a:t>毎ステップの更新</a:t>
                </a:r>
                <a:endParaRPr lang="en-US" altLang="ja-JP" dirty="0"/>
              </a:p>
              <a:p>
                <a:pPr lvl="1"/>
                <a:r>
                  <a:rPr lang="ja-JP" altLang="en-US" dirty="0"/>
                  <a:t>速度場 </a:t>
                </a:r>
                <a14:m>
                  <m:oMath xmlns:m="http://schemas.openxmlformats.org/officeDocument/2006/math">
                    <m:sSub>
                      <m:sSubPr>
                        <m:ctrlPr>
                          <a:rPr lang="en-US" altLang="ja-JP" i="1" smtClean="0">
                            <a:latin typeface="Cambria Math" panose="02040503050406030204" pitchFamily="18" charset="0"/>
                          </a:rPr>
                        </m:ctrlPr>
                      </m:sSubPr>
                      <m:e>
                        <m:r>
                          <a:rPr lang="en-US" altLang="ja-JP" b="1" i="1">
                            <a:latin typeface="Cambria Math" panose="02040503050406030204" pitchFamily="18" charset="0"/>
                          </a:rPr>
                          <m:t>𝒖</m:t>
                        </m:r>
                      </m:e>
                      <m:sub>
                        <m:r>
                          <a:rPr lang="en-US" altLang="ja-JP" b="0" i="1" smtClean="0">
                            <a:latin typeface="Cambria Math" panose="02040503050406030204" pitchFamily="18" charset="0"/>
                          </a:rPr>
                          <m:t>𝑡</m:t>
                        </m:r>
                      </m:sub>
                    </m:sSub>
                    <m:r>
                      <a:rPr lang="en-US" altLang="ja-JP" i="1" smtClean="0">
                        <a:latin typeface="Cambria Math" panose="02040503050406030204" pitchFamily="18" charset="0"/>
                        <a:ea typeface="Cambria Math" panose="02040503050406030204" pitchFamily="18" charset="0"/>
                      </a:rPr>
                      <m:t>→</m:t>
                    </m:r>
                    <m:sSub>
                      <m:sSubPr>
                        <m:ctrlPr>
                          <a:rPr lang="en-US" altLang="ja-JP" i="1">
                            <a:latin typeface="Cambria Math" panose="02040503050406030204" pitchFamily="18" charset="0"/>
                          </a:rPr>
                        </m:ctrlPr>
                      </m:sSubPr>
                      <m:e>
                        <m:r>
                          <a:rPr lang="en-US" altLang="ja-JP" b="1" i="1">
                            <a:latin typeface="Cambria Math" panose="02040503050406030204" pitchFamily="18" charset="0"/>
                          </a:rPr>
                          <m:t>𝒖</m:t>
                        </m:r>
                      </m:e>
                      <m:sub>
                        <m:r>
                          <a:rPr lang="en-US" altLang="ja-JP" i="1">
                            <a:latin typeface="Cambria Math" panose="02040503050406030204" pitchFamily="18" charset="0"/>
                          </a:rPr>
                          <m:t>𝑡</m:t>
                        </m:r>
                        <m:r>
                          <a:rPr lang="en-US" altLang="ja-JP" b="0" i="1" smtClean="0">
                            <a:latin typeface="Cambria Math" panose="02040503050406030204" pitchFamily="18" charset="0"/>
                          </a:rPr>
                          <m:t>+1</m:t>
                        </m:r>
                      </m:sub>
                    </m:sSub>
                  </m:oMath>
                </a14:m>
                <a:endParaRPr lang="en-US" altLang="ja-JP" dirty="0"/>
              </a:p>
              <a:p>
                <a:pPr lvl="1"/>
                <a:r>
                  <a:rPr lang="ja-JP" altLang="en-US" dirty="0"/>
                  <a:t>速度場</a:t>
                </a:r>
                <a14:m>
                  <m:oMath xmlns:m="http://schemas.openxmlformats.org/officeDocument/2006/math">
                    <m:r>
                      <a:rPr lang="en-US" altLang="ja-JP" sz="2000" b="1" i="1">
                        <a:latin typeface="Cambria Math" panose="02040503050406030204" pitchFamily="18" charset="0"/>
                      </a:rPr>
                      <m:t>𝒖</m:t>
                    </m:r>
                  </m:oMath>
                </a14:m>
                <a:r>
                  <a:rPr lang="ja-JP" altLang="en-US" dirty="0"/>
                  <a:t>でリソースも移動</a:t>
                </a:r>
                <a:endParaRPr lang="en-US" altLang="ja-JP" dirty="0"/>
              </a:p>
              <a:p>
                <a:pPr lvl="2"/>
                <a:r>
                  <a:rPr lang="ja-JP" altLang="en-US" dirty="0"/>
                  <a:t>絵具の色、質量</a:t>
                </a:r>
                <a:endParaRPr lang="en-US" altLang="ja-JP"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24</a:t>
            </a:fld>
            <a:endParaRPr lang="en-US" i="1" dirty="0"/>
          </a:p>
        </p:txBody>
      </p:sp>
      <p:grpSp>
        <p:nvGrpSpPr>
          <p:cNvPr id="5" name="グループ化 4"/>
          <p:cNvGrpSpPr/>
          <p:nvPr/>
        </p:nvGrpSpPr>
        <p:grpSpPr>
          <a:xfrm>
            <a:off x="5881305" y="2001112"/>
            <a:ext cx="2082536" cy="2082536"/>
            <a:chOff x="5650293" y="2834679"/>
            <a:chExt cx="1083300" cy="1083300"/>
          </a:xfrm>
        </p:grpSpPr>
        <p:sp>
          <p:nvSpPr>
            <p:cNvPr id="14" name="正方形/長方形 13"/>
            <p:cNvSpPr/>
            <p:nvPr/>
          </p:nvSpPr>
          <p:spPr>
            <a:xfrm>
              <a:off x="565029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565029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正方形/長方形 5"/>
            <p:cNvSpPr/>
            <p:nvPr/>
          </p:nvSpPr>
          <p:spPr>
            <a:xfrm>
              <a:off x="565029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565029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正方形/長方形 7"/>
            <p:cNvSpPr/>
            <p:nvPr/>
          </p:nvSpPr>
          <p:spPr>
            <a:xfrm>
              <a:off x="583084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83084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p:nvSpPr>
          <p:spPr>
            <a:xfrm>
              <a:off x="601139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601139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正方形/長方形 11"/>
            <p:cNvSpPr/>
            <p:nvPr/>
          </p:nvSpPr>
          <p:spPr>
            <a:xfrm>
              <a:off x="619194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619194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583084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正方形/長方形 16"/>
            <p:cNvSpPr/>
            <p:nvPr/>
          </p:nvSpPr>
          <p:spPr>
            <a:xfrm>
              <a:off x="583084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601139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601139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619194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619194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637249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637249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655304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655304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637249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正方形/長方形 26"/>
            <p:cNvSpPr/>
            <p:nvPr/>
          </p:nvSpPr>
          <p:spPr>
            <a:xfrm>
              <a:off x="637249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655304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655304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565029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565029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583084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583084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601139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601139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619194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619194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637249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637249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655304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1" name="正方形/長方形 40"/>
            <p:cNvSpPr/>
            <p:nvPr/>
          </p:nvSpPr>
          <p:spPr>
            <a:xfrm>
              <a:off x="655304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cxnSp>
        <p:nvCxnSpPr>
          <p:cNvPr id="43" name="直線矢印コネクタ 42"/>
          <p:cNvCxnSpPr/>
          <p:nvPr/>
        </p:nvCxnSpPr>
        <p:spPr>
          <a:xfrm flipV="1">
            <a:off x="7420501" y="1579273"/>
            <a:ext cx="231186" cy="17921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4" name="テキスト ボックス 43"/>
          <p:cNvSpPr txBox="1"/>
          <p:nvPr/>
        </p:nvSpPr>
        <p:spPr>
          <a:xfrm>
            <a:off x="5918632" y="1518251"/>
            <a:ext cx="1569660" cy="369332"/>
          </a:xfrm>
          <a:prstGeom prst="rect">
            <a:avLst/>
          </a:prstGeom>
          <a:noFill/>
        </p:spPr>
        <p:txBody>
          <a:bodyPr wrap="none" rtlCol="0">
            <a:spAutoFit/>
          </a:bodyPr>
          <a:lstStyle/>
          <a:p>
            <a:r>
              <a:rPr kumimoji="1" lang="ja-JP" altLang="en-US" dirty="0">
                <a:latin typeface="+mn-ea"/>
              </a:rPr>
              <a:t>速度ベクトル</a:t>
            </a:r>
            <a:endParaRPr kumimoji="1" lang="ja-JP" altLang="en-US" b="1" i="1" dirty="0">
              <a:latin typeface="+mn-ea"/>
            </a:endParaRPr>
          </a:p>
        </p:txBody>
      </p:sp>
      <p:cxnSp>
        <p:nvCxnSpPr>
          <p:cNvPr id="45" name="直線矢印コネクタ 44"/>
          <p:cNvCxnSpPr/>
          <p:nvPr/>
        </p:nvCxnSpPr>
        <p:spPr>
          <a:xfrm flipH="1">
            <a:off x="6013986" y="2135873"/>
            <a:ext cx="129369" cy="1220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46" name="直線矢印コネクタ 45"/>
          <p:cNvCxnSpPr/>
          <p:nvPr/>
        </p:nvCxnSpPr>
        <p:spPr>
          <a:xfrm flipH="1">
            <a:off x="5986125" y="2435534"/>
            <a:ext cx="90009" cy="17556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47" name="直線矢印コネクタ 46"/>
          <p:cNvCxnSpPr/>
          <p:nvPr/>
        </p:nvCxnSpPr>
        <p:spPr>
          <a:xfrm flipH="1">
            <a:off x="6298768" y="2157216"/>
            <a:ext cx="159516" cy="5381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48" name="直線矢印コネクタ 47"/>
          <p:cNvCxnSpPr/>
          <p:nvPr/>
        </p:nvCxnSpPr>
        <p:spPr>
          <a:xfrm flipH="1">
            <a:off x="6371183" y="2424407"/>
            <a:ext cx="56967" cy="23215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49" name="直線矢印コネクタ 48"/>
          <p:cNvCxnSpPr/>
          <p:nvPr/>
        </p:nvCxnSpPr>
        <p:spPr>
          <a:xfrm flipH="1">
            <a:off x="6662963" y="2166174"/>
            <a:ext cx="165216" cy="208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0" name="直線矢印コネクタ 49"/>
          <p:cNvCxnSpPr/>
          <p:nvPr/>
        </p:nvCxnSpPr>
        <p:spPr>
          <a:xfrm flipH="1">
            <a:off x="6990766" y="2153186"/>
            <a:ext cx="173544" cy="1934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1" name="直線矢印コネクタ 50"/>
          <p:cNvCxnSpPr/>
          <p:nvPr/>
        </p:nvCxnSpPr>
        <p:spPr>
          <a:xfrm flipH="1" flipV="1">
            <a:off x="7339125" y="2167939"/>
            <a:ext cx="172274" cy="732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2" name="直線矢印コネクタ 51"/>
          <p:cNvCxnSpPr/>
          <p:nvPr/>
        </p:nvCxnSpPr>
        <p:spPr>
          <a:xfrm flipH="1" flipV="1">
            <a:off x="7638377" y="2220256"/>
            <a:ext cx="160232" cy="2074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3" name="直線矢印コネクタ 52"/>
          <p:cNvCxnSpPr>
            <a:endCxn id="15" idx="0"/>
          </p:cNvCxnSpPr>
          <p:nvPr/>
        </p:nvCxnSpPr>
        <p:spPr>
          <a:xfrm flipH="1">
            <a:off x="6054850" y="2883172"/>
            <a:ext cx="8327" cy="15920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4" name="直線矢印コネクタ 53"/>
          <p:cNvCxnSpPr>
            <a:endCxn id="16" idx="2"/>
          </p:cNvCxnSpPr>
          <p:nvPr/>
        </p:nvCxnSpPr>
        <p:spPr>
          <a:xfrm flipH="1">
            <a:off x="6401939" y="2776059"/>
            <a:ext cx="11658" cy="26632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5" name="直線矢印コネクタ 54"/>
          <p:cNvCxnSpPr>
            <a:endCxn id="84" idx="43"/>
          </p:cNvCxnSpPr>
          <p:nvPr/>
        </p:nvCxnSpPr>
        <p:spPr>
          <a:xfrm flipH="1">
            <a:off x="6017598" y="3210768"/>
            <a:ext cx="1" cy="26357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6" name="直線矢印コネクタ 55"/>
          <p:cNvCxnSpPr>
            <a:endCxn id="17" idx="2"/>
          </p:cNvCxnSpPr>
          <p:nvPr/>
        </p:nvCxnSpPr>
        <p:spPr>
          <a:xfrm flipH="1">
            <a:off x="6401939" y="3142900"/>
            <a:ext cx="27799" cy="2465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7" name="直線矢印コネクタ 56"/>
          <p:cNvCxnSpPr/>
          <p:nvPr/>
        </p:nvCxnSpPr>
        <p:spPr>
          <a:xfrm>
            <a:off x="6054850" y="3454464"/>
            <a:ext cx="15812" cy="18842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8" name="直線矢印コネクタ 57"/>
          <p:cNvCxnSpPr>
            <a:endCxn id="84" idx="108"/>
          </p:cNvCxnSpPr>
          <p:nvPr/>
        </p:nvCxnSpPr>
        <p:spPr>
          <a:xfrm>
            <a:off x="6372665" y="3628960"/>
            <a:ext cx="248941" cy="477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9" name="直線矢印コネクタ 58"/>
          <p:cNvCxnSpPr>
            <a:endCxn id="84" idx="95"/>
          </p:cNvCxnSpPr>
          <p:nvPr/>
        </p:nvCxnSpPr>
        <p:spPr>
          <a:xfrm flipH="1">
            <a:off x="6554494" y="2593421"/>
            <a:ext cx="171604" cy="12590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0" name="直線矢印コネクタ 59"/>
          <p:cNvCxnSpPr/>
          <p:nvPr/>
        </p:nvCxnSpPr>
        <p:spPr>
          <a:xfrm flipH="1">
            <a:off x="6726478" y="2816270"/>
            <a:ext cx="50349" cy="1808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1" name="直線矢印コネクタ 60"/>
          <p:cNvCxnSpPr/>
          <p:nvPr/>
        </p:nvCxnSpPr>
        <p:spPr>
          <a:xfrm>
            <a:off x="6749070" y="3102691"/>
            <a:ext cx="4460" cy="15664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2" name="直線矢印コネクタ 61"/>
          <p:cNvCxnSpPr>
            <a:endCxn id="84" idx="89"/>
          </p:cNvCxnSpPr>
          <p:nvPr/>
        </p:nvCxnSpPr>
        <p:spPr>
          <a:xfrm flipH="1" flipV="1">
            <a:off x="6806163" y="2559939"/>
            <a:ext cx="264752" cy="1346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3" name="直線矢印コネクタ 62"/>
          <p:cNvCxnSpPr>
            <a:endCxn id="23" idx="1"/>
          </p:cNvCxnSpPr>
          <p:nvPr/>
        </p:nvCxnSpPr>
        <p:spPr>
          <a:xfrm flipH="1" flipV="1">
            <a:off x="7269662" y="2521746"/>
            <a:ext cx="193428" cy="9691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4" name="直線矢印コネクタ 63"/>
          <p:cNvCxnSpPr/>
          <p:nvPr/>
        </p:nvCxnSpPr>
        <p:spPr>
          <a:xfrm flipH="1" flipV="1">
            <a:off x="7693084" y="2415307"/>
            <a:ext cx="111320" cy="15303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5" name="直線矢印コネクタ 64"/>
          <p:cNvCxnSpPr/>
          <p:nvPr/>
        </p:nvCxnSpPr>
        <p:spPr>
          <a:xfrm flipH="1" flipV="1">
            <a:off x="6981968" y="2741061"/>
            <a:ext cx="119932" cy="1504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6" name="直線矢印コネクタ 65"/>
          <p:cNvCxnSpPr>
            <a:stCxn id="84" idx="79"/>
            <a:endCxn id="84" idx="80"/>
          </p:cNvCxnSpPr>
          <p:nvPr/>
        </p:nvCxnSpPr>
        <p:spPr>
          <a:xfrm flipH="1" flipV="1">
            <a:off x="7468894" y="2778053"/>
            <a:ext cx="8389" cy="1761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7" name="直線矢印コネクタ 66"/>
          <p:cNvCxnSpPr/>
          <p:nvPr/>
        </p:nvCxnSpPr>
        <p:spPr>
          <a:xfrm flipV="1">
            <a:off x="7797565" y="2760619"/>
            <a:ext cx="18942" cy="18784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8" name="直線矢印コネクタ 67"/>
          <p:cNvCxnSpPr/>
          <p:nvPr/>
        </p:nvCxnSpPr>
        <p:spPr>
          <a:xfrm flipV="1">
            <a:off x="7096384" y="3072087"/>
            <a:ext cx="4459" cy="17354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9" name="直線矢印コネクタ 68"/>
          <p:cNvCxnSpPr>
            <a:endCxn id="84" idx="77"/>
          </p:cNvCxnSpPr>
          <p:nvPr/>
        </p:nvCxnSpPr>
        <p:spPr>
          <a:xfrm flipV="1">
            <a:off x="7420501" y="3071668"/>
            <a:ext cx="40004" cy="19255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0" name="直線矢印コネクタ 69"/>
          <p:cNvCxnSpPr/>
          <p:nvPr/>
        </p:nvCxnSpPr>
        <p:spPr>
          <a:xfrm flipV="1">
            <a:off x="7807378" y="3088011"/>
            <a:ext cx="0" cy="20060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1" name="直線矢印コネクタ 70"/>
          <p:cNvCxnSpPr>
            <a:endCxn id="84" idx="117"/>
          </p:cNvCxnSpPr>
          <p:nvPr/>
        </p:nvCxnSpPr>
        <p:spPr>
          <a:xfrm flipV="1">
            <a:off x="7087564" y="3407227"/>
            <a:ext cx="112882" cy="23816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2" name="直線矢印コネクタ 71"/>
          <p:cNvCxnSpPr>
            <a:endCxn id="84" idx="111"/>
          </p:cNvCxnSpPr>
          <p:nvPr/>
        </p:nvCxnSpPr>
        <p:spPr>
          <a:xfrm>
            <a:off x="6687466" y="3625957"/>
            <a:ext cx="194198" cy="3294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3" name="直線矢印コネクタ 72"/>
          <p:cNvCxnSpPr>
            <a:endCxn id="38" idx="0"/>
          </p:cNvCxnSpPr>
          <p:nvPr/>
        </p:nvCxnSpPr>
        <p:spPr>
          <a:xfrm flipV="1">
            <a:off x="7432868" y="3389469"/>
            <a:ext cx="10339" cy="17868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4" name="直線矢印コネクタ 73"/>
          <p:cNvCxnSpPr/>
          <p:nvPr/>
        </p:nvCxnSpPr>
        <p:spPr>
          <a:xfrm flipV="1">
            <a:off x="7791682" y="3431019"/>
            <a:ext cx="18941" cy="18579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5" name="直線矢印コネクタ 74"/>
          <p:cNvCxnSpPr>
            <a:stCxn id="84" idx="60"/>
            <a:endCxn id="35" idx="3"/>
          </p:cNvCxnSpPr>
          <p:nvPr/>
        </p:nvCxnSpPr>
        <p:spPr>
          <a:xfrm flipV="1">
            <a:off x="6680329" y="3910104"/>
            <a:ext cx="242244" cy="927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6" name="直線矢印コネクタ 75"/>
          <p:cNvCxnSpPr>
            <a:endCxn id="33" idx="3"/>
          </p:cNvCxnSpPr>
          <p:nvPr/>
        </p:nvCxnSpPr>
        <p:spPr>
          <a:xfrm>
            <a:off x="6350164" y="3899631"/>
            <a:ext cx="225319" cy="1047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7" name="直線矢印コネクタ 76"/>
          <p:cNvCxnSpPr/>
          <p:nvPr/>
        </p:nvCxnSpPr>
        <p:spPr>
          <a:xfrm>
            <a:off x="6017018" y="3861994"/>
            <a:ext cx="173545" cy="3763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8" name="直線矢印コネクタ 77"/>
          <p:cNvCxnSpPr>
            <a:endCxn id="84" idx="66"/>
          </p:cNvCxnSpPr>
          <p:nvPr/>
        </p:nvCxnSpPr>
        <p:spPr>
          <a:xfrm flipV="1">
            <a:off x="7046510" y="3893789"/>
            <a:ext cx="179103" cy="6225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9" name="直線矢印コネクタ 78"/>
          <p:cNvCxnSpPr>
            <a:stCxn id="39" idx="1"/>
            <a:endCxn id="39" idx="0"/>
          </p:cNvCxnSpPr>
          <p:nvPr/>
        </p:nvCxnSpPr>
        <p:spPr>
          <a:xfrm flipV="1">
            <a:off x="7269662" y="3736559"/>
            <a:ext cx="173545" cy="17354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0" name="直線矢印コネクタ 79"/>
          <p:cNvCxnSpPr/>
          <p:nvPr/>
        </p:nvCxnSpPr>
        <p:spPr>
          <a:xfrm flipH="1" flipV="1">
            <a:off x="7757525" y="3774604"/>
            <a:ext cx="19459" cy="17919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81" name="テキスト ボックス 80"/>
              <p:cNvSpPr txBox="1"/>
              <p:nvPr/>
            </p:nvSpPr>
            <p:spPr>
              <a:xfrm>
                <a:off x="4698995" y="2845522"/>
                <a:ext cx="1119217" cy="400110"/>
              </a:xfrm>
              <a:prstGeom prst="rect">
                <a:avLst/>
              </a:prstGeom>
              <a:noFill/>
            </p:spPr>
            <p:txBody>
              <a:bodyPr wrap="none" rtlCol="0">
                <a:spAutoFit/>
              </a:bodyPr>
              <a:lstStyle/>
              <a:p>
                <a:r>
                  <a:rPr kumimoji="1" lang="ja-JP" altLang="en-US" sz="2000" dirty="0">
                    <a:latin typeface="+mn-ea"/>
                  </a:rPr>
                  <a:t>速度場</a:t>
                </a:r>
                <a14:m>
                  <m:oMath xmlns:m="http://schemas.openxmlformats.org/officeDocument/2006/math">
                    <m:r>
                      <a:rPr kumimoji="1" lang="en-US" altLang="ja-JP" sz="2000" b="1" i="1" smtClean="0">
                        <a:latin typeface="Cambria Math" panose="02040503050406030204" pitchFamily="18" charset="0"/>
                      </a:rPr>
                      <m:t>𝒖</m:t>
                    </m:r>
                  </m:oMath>
                </a14:m>
                <a:endParaRPr kumimoji="1" lang="ja-JP" altLang="en-US" sz="2000" b="1" i="1" dirty="0">
                  <a:latin typeface="+mn-ea"/>
                </a:endParaRPr>
              </a:p>
            </p:txBody>
          </p:sp>
        </mc:Choice>
        <mc:Fallback xmlns="">
          <p:sp>
            <p:nvSpPr>
              <p:cNvPr id="81" name="テキスト ボックス 80"/>
              <p:cNvSpPr txBox="1">
                <a:spLocks noRot="1" noChangeAspect="1" noMove="1" noResize="1" noEditPoints="1" noAdjustHandles="1" noChangeArrowheads="1" noChangeShapeType="1" noTextEdit="1"/>
              </p:cNvSpPr>
              <p:nvPr/>
            </p:nvSpPr>
            <p:spPr>
              <a:xfrm>
                <a:off x="4698995" y="2845522"/>
                <a:ext cx="1119217" cy="400110"/>
              </a:xfrm>
              <a:prstGeom prst="rect">
                <a:avLst/>
              </a:prstGeom>
              <a:blipFill>
                <a:blip r:embed="rId4"/>
                <a:stretch>
                  <a:fillRect l="-6011" t="-9231" b="-27692"/>
                </a:stretch>
              </a:blipFill>
            </p:spPr>
            <p:txBody>
              <a:bodyPr/>
              <a:lstStyle/>
              <a:p>
                <a:r>
                  <a:rPr lang="ja-JP" altLang="en-US">
                    <a:noFill/>
                  </a:rPr>
                  <a:t> </a:t>
                </a:r>
              </a:p>
            </p:txBody>
          </p:sp>
        </mc:Fallback>
      </mc:AlternateContent>
      <p:sp>
        <p:nvSpPr>
          <p:cNvPr id="84" name="フリーフォーム 83"/>
          <p:cNvSpPr/>
          <p:nvPr/>
        </p:nvSpPr>
        <p:spPr>
          <a:xfrm>
            <a:off x="6017598" y="2241158"/>
            <a:ext cx="1755774" cy="1803633"/>
          </a:xfrm>
          <a:custGeom>
            <a:avLst/>
            <a:gdLst>
              <a:gd name="connsiteX0" fmla="*/ 1518408 w 1755774"/>
              <a:gd name="connsiteY0" fmla="*/ 1635853 h 1803633"/>
              <a:gd name="connsiteX1" fmla="*/ 1585520 w 1755774"/>
              <a:gd name="connsiteY1" fmla="*/ 1568741 h 1803633"/>
              <a:gd name="connsiteX2" fmla="*/ 1644242 w 1755774"/>
              <a:gd name="connsiteY2" fmla="*/ 1493240 h 1803633"/>
              <a:gd name="connsiteX3" fmla="*/ 1677798 w 1755774"/>
              <a:gd name="connsiteY3" fmla="*/ 1459684 h 1803633"/>
              <a:gd name="connsiteX4" fmla="*/ 1702965 w 1755774"/>
              <a:gd name="connsiteY4" fmla="*/ 1392572 h 1803633"/>
              <a:gd name="connsiteX5" fmla="*/ 1711354 w 1755774"/>
              <a:gd name="connsiteY5" fmla="*/ 1300293 h 1803633"/>
              <a:gd name="connsiteX6" fmla="*/ 1719743 w 1755774"/>
              <a:gd name="connsiteY6" fmla="*/ 1266737 h 1803633"/>
              <a:gd name="connsiteX7" fmla="*/ 1744910 w 1755774"/>
              <a:gd name="connsiteY7" fmla="*/ 1132513 h 1803633"/>
              <a:gd name="connsiteX8" fmla="*/ 1744910 w 1755774"/>
              <a:gd name="connsiteY8" fmla="*/ 771787 h 1803633"/>
              <a:gd name="connsiteX9" fmla="*/ 1736521 w 1755774"/>
              <a:gd name="connsiteY9" fmla="*/ 746620 h 1803633"/>
              <a:gd name="connsiteX10" fmla="*/ 1728132 w 1755774"/>
              <a:gd name="connsiteY10" fmla="*/ 704675 h 1803633"/>
              <a:gd name="connsiteX11" fmla="*/ 1719743 w 1755774"/>
              <a:gd name="connsiteY11" fmla="*/ 679508 h 1803633"/>
              <a:gd name="connsiteX12" fmla="*/ 1711354 w 1755774"/>
              <a:gd name="connsiteY12" fmla="*/ 637563 h 1803633"/>
              <a:gd name="connsiteX13" fmla="*/ 1677798 w 1755774"/>
              <a:gd name="connsiteY13" fmla="*/ 520117 h 1803633"/>
              <a:gd name="connsiteX14" fmla="*/ 1669409 w 1755774"/>
              <a:gd name="connsiteY14" fmla="*/ 494950 h 1803633"/>
              <a:gd name="connsiteX15" fmla="*/ 1652631 w 1755774"/>
              <a:gd name="connsiteY15" fmla="*/ 461394 h 1803633"/>
              <a:gd name="connsiteX16" fmla="*/ 1635853 w 1755774"/>
              <a:gd name="connsiteY16" fmla="*/ 411060 h 1803633"/>
              <a:gd name="connsiteX17" fmla="*/ 1610687 w 1755774"/>
              <a:gd name="connsiteY17" fmla="*/ 268447 h 1803633"/>
              <a:gd name="connsiteX18" fmla="*/ 1560353 w 1755774"/>
              <a:gd name="connsiteY18" fmla="*/ 184558 h 1803633"/>
              <a:gd name="connsiteX19" fmla="*/ 1535186 w 1755774"/>
              <a:gd name="connsiteY19" fmla="*/ 151002 h 1803633"/>
              <a:gd name="connsiteX20" fmla="*/ 1484852 w 1755774"/>
              <a:gd name="connsiteY20" fmla="*/ 100668 h 1803633"/>
              <a:gd name="connsiteX21" fmla="*/ 1417740 w 1755774"/>
              <a:gd name="connsiteY21" fmla="*/ 58723 h 1803633"/>
              <a:gd name="connsiteX22" fmla="*/ 1367406 w 1755774"/>
              <a:gd name="connsiteY22" fmla="*/ 41945 h 1803633"/>
              <a:gd name="connsiteX23" fmla="*/ 1317072 w 1755774"/>
              <a:gd name="connsiteY23" fmla="*/ 25167 h 1803633"/>
              <a:gd name="connsiteX24" fmla="*/ 1249960 w 1755774"/>
              <a:gd name="connsiteY24" fmla="*/ 8389 h 1803633"/>
              <a:gd name="connsiteX25" fmla="*/ 1216404 w 1755774"/>
              <a:gd name="connsiteY25" fmla="*/ 0 h 1803633"/>
              <a:gd name="connsiteX26" fmla="*/ 578841 w 1755774"/>
              <a:gd name="connsiteY26" fmla="*/ 8389 h 1803633"/>
              <a:gd name="connsiteX27" fmla="*/ 545285 w 1755774"/>
              <a:gd name="connsiteY27" fmla="*/ 16778 h 1803633"/>
              <a:gd name="connsiteX28" fmla="*/ 478173 w 1755774"/>
              <a:gd name="connsiteY28" fmla="*/ 41945 h 1803633"/>
              <a:gd name="connsiteX29" fmla="*/ 377505 w 1755774"/>
              <a:gd name="connsiteY29" fmla="*/ 58723 h 1803633"/>
              <a:gd name="connsiteX30" fmla="*/ 352338 w 1755774"/>
              <a:gd name="connsiteY30" fmla="*/ 67112 h 1803633"/>
              <a:gd name="connsiteX31" fmla="*/ 318782 w 1755774"/>
              <a:gd name="connsiteY31" fmla="*/ 75501 h 1803633"/>
              <a:gd name="connsiteX32" fmla="*/ 285226 w 1755774"/>
              <a:gd name="connsiteY32" fmla="*/ 92279 h 1803633"/>
              <a:gd name="connsiteX33" fmla="*/ 234892 w 1755774"/>
              <a:gd name="connsiteY33" fmla="*/ 125835 h 1803633"/>
              <a:gd name="connsiteX34" fmla="*/ 201336 w 1755774"/>
              <a:gd name="connsiteY34" fmla="*/ 151002 h 1803633"/>
              <a:gd name="connsiteX35" fmla="*/ 159391 w 1755774"/>
              <a:gd name="connsiteY35" fmla="*/ 167780 h 1803633"/>
              <a:gd name="connsiteX36" fmla="*/ 134224 w 1755774"/>
              <a:gd name="connsiteY36" fmla="*/ 192947 h 1803633"/>
              <a:gd name="connsiteX37" fmla="*/ 100668 w 1755774"/>
              <a:gd name="connsiteY37" fmla="*/ 251669 h 1803633"/>
              <a:gd name="connsiteX38" fmla="*/ 75501 w 1755774"/>
              <a:gd name="connsiteY38" fmla="*/ 335559 h 1803633"/>
              <a:gd name="connsiteX39" fmla="*/ 58723 w 1755774"/>
              <a:gd name="connsiteY39" fmla="*/ 360726 h 1803633"/>
              <a:gd name="connsiteX40" fmla="*/ 33556 w 1755774"/>
              <a:gd name="connsiteY40" fmla="*/ 453005 h 1803633"/>
              <a:gd name="connsiteX41" fmla="*/ 25167 w 1755774"/>
              <a:gd name="connsiteY41" fmla="*/ 914400 h 1803633"/>
              <a:gd name="connsiteX42" fmla="*/ 16778 w 1755774"/>
              <a:gd name="connsiteY42" fmla="*/ 973123 h 1803633"/>
              <a:gd name="connsiteX43" fmla="*/ 0 w 1755774"/>
              <a:gd name="connsiteY43" fmla="*/ 1233181 h 1803633"/>
              <a:gd name="connsiteX44" fmla="*/ 8389 w 1755774"/>
              <a:gd name="connsiteY44" fmla="*/ 1426128 h 1803633"/>
              <a:gd name="connsiteX45" fmla="*/ 16778 w 1755774"/>
              <a:gd name="connsiteY45" fmla="*/ 1451295 h 1803633"/>
              <a:gd name="connsiteX46" fmla="*/ 75501 w 1755774"/>
              <a:gd name="connsiteY46" fmla="*/ 1493240 h 1803633"/>
              <a:gd name="connsiteX47" fmla="*/ 100668 w 1755774"/>
              <a:gd name="connsiteY47" fmla="*/ 1510018 h 1803633"/>
              <a:gd name="connsiteX48" fmla="*/ 125835 w 1755774"/>
              <a:gd name="connsiteY48" fmla="*/ 1535185 h 1803633"/>
              <a:gd name="connsiteX49" fmla="*/ 159391 w 1755774"/>
              <a:gd name="connsiteY49" fmla="*/ 1543574 h 1803633"/>
              <a:gd name="connsiteX50" fmla="*/ 218114 w 1755774"/>
              <a:gd name="connsiteY50" fmla="*/ 1577130 h 1803633"/>
              <a:gd name="connsiteX51" fmla="*/ 293615 w 1755774"/>
              <a:gd name="connsiteY51" fmla="*/ 1602297 h 1803633"/>
              <a:gd name="connsiteX52" fmla="*/ 385894 w 1755774"/>
              <a:gd name="connsiteY52" fmla="*/ 1652631 h 1803633"/>
              <a:gd name="connsiteX53" fmla="*/ 411061 w 1755774"/>
              <a:gd name="connsiteY53" fmla="*/ 1669409 h 1803633"/>
              <a:gd name="connsiteX54" fmla="*/ 436228 w 1755774"/>
              <a:gd name="connsiteY54" fmla="*/ 1677798 h 1803633"/>
              <a:gd name="connsiteX55" fmla="*/ 461395 w 1755774"/>
              <a:gd name="connsiteY55" fmla="*/ 1694576 h 1803633"/>
              <a:gd name="connsiteX56" fmla="*/ 528507 w 1755774"/>
              <a:gd name="connsiteY56" fmla="*/ 1711354 h 1803633"/>
              <a:gd name="connsiteX57" fmla="*/ 562063 w 1755774"/>
              <a:gd name="connsiteY57" fmla="*/ 1719743 h 1803633"/>
              <a:gd name="connsiteX58" fmla="*/ 604008 w 1755774"/>
              <a:gd name="connsiteY58" fmla="*/ 1736521 h 1803633"/>
              <a:gd name="connsiteX59" fmla="*/ 637564 w 1755774"/>
              <a:gd name="connsiteY59" fmla="*/ 1753299 h 1803633"/>
              <a:gd name="connsiteX60" fmla="*/ 662731 w 1755774"/>
              <a:gd name="connsiteY60" fmla="*/ 1761688 h 1803633"/>
              <a:gd name="connsiteX61" fmla="*/ 763398 w 1755774"/>
              <a:gd name="connsiteY61" fmla="*/ 1786855 h 1803633"/>
              <a:gd name="connsiteX62" fmla="*/ 989901 w 1755774"/>
              <a:gd name="connsiteY62" fmla="*/ 1803633 h 1803633"/>
              <a:gd name="connsiteX63" fmla="*/ 1082180 w 1755774"/>
              <a:gd name="connsiteY63" fmla="*/ 1795244 h 1803633"/>
              <a:gd name="connsiteX64" fmla="*/ 1107347 w 1755774"/>
              <a:gd name="connsiteY64" fmla="*/ 1778466 h 1803633"/>
              <a:gd name="connsiteX65" fmla="*/ 1157681 w 1755774"/>
              <a:gd name="connsiteY65" fmla="*/ 1702965 h 1803633"/>
              <a:gd name="connsiteX66" fmla="*/ 1208015 w 1755774"/>
              <a:gd name="connsiteY66" fmla="*/ 1652631 h 1803633"/>
              <a:gd name="connsiteX67" fmla="*/ 1233182 w 1755774"/>
              <a:gd name="connsiteY67" fmla="*/ 1627464 h 1803633"/>
              <a:gd name="connsiteX68" fmla="*/ 1283516 w 1755774"/>
              <a:gd name="connsiteY68" fmla="*/ 1585519 h 1803633"/>
              <a:gd name="connsiteX69" fmla="*/ 1308683 w 1755774"/>
              <a:gd name="connsiteY69" fmla="*/ 1518407 h 1803633"/>
              <a:gd name="connsiteX70" fmla="*/ 1325461 w 1755774"/>
              <a:gd name="connsiteY70" fmla="*/ 1451295 h 1803633"/>
              <a:gd name="connsiteX71" fmla="*/ 1333850 w 1755774"/>
              <a:gd name="connsiteY71" fmla="*/ 1140902 h 1803633"/>
              <a:gd name="connsiteX72" fmla="*/ 1359017 w 1755774"/>
              <a:gd name="connsiteY72" fmla="*/ 1065402 h 1803633"/>
              <a:gd name="connsiteX73" fmla="*/ 1367406 w 1755774"/>
              <a:gd name="connsiteY73" fmla="*/ 1040235 h 1803633"/>
              <a:gd name="connsiteX74" fmla="*/ 1400962 w 1755774"/>
              <a:gd name="connsiteY74" fmla="*/ 981512 h 1803633"/>
              <a:gd name="connsiteX75" fmla="*/ 1409351 w 1755774"/>
              <a:gd name="connsiteY75" fmla="*/ 947956 h 1803633"/>
              <a:gd name="connsiteX76" fmla="*/ 1434518 w 1755774"/>
              <a:gd name="connsiteY76" fmla="*/ 880844 h 1803633"/>
              <a:gd name="connsiteX77" fmla="*/ 1442907 w 1755774"/>
              <a:gd name="connsiteY77" fmla="*/ 830510 h 1803633"/>
              <a:gd name="connsiteX78" fmla="*/ 1451296 w 1755774"/>
              <a:gd name="connsiteY78" fmla="*/ 796954 h 1803633"/>
              <a:gd name="connsiteX79" fmla="*/ 1459685 w 1755774"/>
              <a:gd name="connsiteY79" fmla="*/ 713064 h 1803633"/>
              <a:gd name="connsiteX80" fmla="*/ 1451296 w 1755774"/>
              <a:gd name="connsiteY80" fmla="*/ 536895 h 1803633"/>
              <a:gd name="connsiteX81" fmla="*/ 1434518 w 1755774"/>
              <a:gd name="connsiteY81" fmla="*/ 511728 h 1803633"/>
              <a:gd name="connsiteX82" fmla="*/ 1350628 w 1755774"/>
              <a:gd name="connsiteY82" fmla="*/ 444616 h 1803633"/>
              <a:gd name="connsiteX83" fmla="*/ 1300294 w 1755774"/>
              <a:gd name="connsiteY83" fmla="*/ 419449 h 1803633"/>
              <a:gd name="connsiteX84" fmla="*/ 1233182 w 1755774"/>
              <a:gd name="connsiteY84" fmla="*/ 377504 h 1803633"/>
              <a:gd name="connsiteX85" fmla="*/ 1208015 w 1755774"/>
              <a:gd name="connsiteY85" fmla="*/ 360726 h 1803633"/>
              <a:gd name="connsiteX86" fmla="*/ 1115736 w 1755774"/>
              <a:gd name="connsiteY86" fmla="*/ 335559 h 1803633"/>
              <a:gd name="connsiteX87" fmla="*/ 1090569 w 1755774"/>
              <a:gd name="connsiteY87" fmla="*/ 327170 h 1803633"/>
              <a:gd name="connsiteX88" fmla="*/ 1031846 w 1755774"/>
              <a:gd name="connsiteY88" fmla="*/ 310392 h 1803633"/>
              <a:gd name="connsiteX89" fmla="*/ 788565 w 1755774"/>
              <a:gd name="connsiteY89" fmla="*/ 318781 h 1803633"/>
              <a:gd name="connsiteX90" fmla="*/ 738231 w 1755774"/>
              <a:gd name="connsiteY90" fmla="*/ 343948 h 1803633"/>
              <a:gd name="connsiteX91" fmla="*/ 704676 w 1755774"/>
              <a:gd name="connsiteY91" fmla="*/ 360726 h 1803633"/>
              <a:gd name="connsiteX92" fmla="*/ 679509 w 1755774"/>
              <a:gd name="connsiteY92" fmla="*/ 377504 h 1803633"/>
              <a:gd name="connsiteX93" fmla="*/ 629175 w 1755774"/>
              <a:gd name="connsiteY93" fmla="*/ 385893 h 1803633"/>
              <a:gd name="connsiteX94" fmla="*/ 578841 w 1755774"/>
              <a:gd name="connsiteY94" fmla="*/ 411060 h 1803633"/>
              <a:gd name="connsiteX95" fmla="*/ 536896 w 1755774"/>
              <a:gd name="connsiteY95" fmla="*/ 478172 h 1803633"/>
              <a:gd name="connsiteX96" fmla="*/ 511729 w 1755774"/>
              <a:gd name="connsiteY96" fmla="*/ 545284 h 1803633"/>
              <a:gd name="connsiteX97" fmla="*/ 494951 w 1755774"/>
              <a:gd name="connsiteY97" fmla="*/ 679508 h 1803633"/>
              <a:gd name="connsiteX98" fmla="*/ 486562 w 1755774"/>
              <a:gd name="connsiteY98" fmla="*/ 755009 h 1803633"/>
              <a:gd name="connsiteX99" fmla="*/ 478173 w 1755774"/>
              <a:gd name="connsiteY99" fmla="*/ 796954 h 1803633"/>
              <a:gd name="connsiteX100" fmla="*/ 469784 w 1755774"/>
              <a:gd name="connsiteY100" fmla="*/ 855677 h 1803633"/>
              <a:gd name="connsiteX101" fmla="*/ 453006 w 1755774"/>
              <a:gd name="connsiteY101" fmla="*/ 922789 h 1803633"/>
              <a:gd name="connsiteX102" fmla="*/ 444617 w 1755774"/>
              <a:gd name="connsiteY102" fmla="*/ 973123 h 1803633"/>
              <a:gd name="connsiteX103" fmla="*/ 427839 w 1755774"/>
              <a:gd name="connsiteY103" fmla="*/ 1090569 h 1803633"/>
              <a:gd name="connsiteX104" fmla="*/ 444617 w 1755774"/>
              <a:gd name="connsiteY104" fmla="*/ 1317071 h 1803633"/>
              <a:gd name="connsiteX105" fmla="*/ 461395 w 1755774"/>
              <a:gd name="connsiteY105" fmla="*/ 1342238 h 1803633"/>
              <a:gd name="connsiteX106" fmla="*/ 486562 w 1755774"/>
              <a:gd name="connsiteY106" fmla="*/ 1350627 h 1803633"/>
              <a:gd name="connsiteX107" fmla="*/ 520118 w 1755774"/>
              <a:gd name="connsiteY107" fmla="*/ 1375794 h 1803633"/>
              <a:gd name="connsiteX108" fmla="*/ 604008 w 1755774"/>
              <a:gd name="connsiteY108" fmla="*/ 1392572 h 1803633"/>
              <a:gd name="connsiteX109" fmla="*/ 645953 w 1755774"/>
              <a:gd name="connsiteY109" fmla="*/ 1400961 h 1803633"/>
              <a:gd name="connsiteX110" fmla="*/ 671120 w 1755774"/>
              <a:gd name="connsiteY110" fmla="*/ 1409350 h 1803633"/>
              <a:gd name="connsiteX111" fmla="*/ 864066 w 1755774"/>
              <a:gd name="connsiteY111" fmla="*/ 1417739 h 1803633"/>
              <a:gd name="connsiteX112" fmla="*/ 998290 w 1755774"/>
              <a:gd name="connsiteY112" fmla="*/ 1417739 h 1803633"/>
              <a:gd name="connsiteX113" fmla="*/ 1023457 w 1755774"/>
              <a:gd name="connsiteY113" fmla="*/ 1409350 h 1803633"/>
              <a:gd name="connsiteX114" fmla="*/ 1098958 w 1755774"/>
              <a:gd name="connsiteY114" fmla="*/ 1350627 h 1803633"/>
              <a:gd name="connsiteX115" fmla="*/ 1140903 w 1755774"/>
              <a:gd name="connsiteY115" fmla="*/ 1283515 h 1803633"/>
              <a:gd name="connsiteX116" fmla="*/ 1149292 w 1755774"/>
              <a:gd name="connsiteY116" fmla="*/ 1249959 h 1803633"/>
              <a:gd name="connsiteX117" fmla="*/ 1182848 w 1755774"/>
              <a:gd name="connsiteY117" fmla="*/ 1166069 h 1803633"/>
              <a:gd name="connsiteX118" fmla="*/ 1191237 w 1755774"/>
              <a:gd name="connsiteY118" fmla="*/ 1115736 h 1803633"/>
              <a:gd name="connsiteX119" fmla="*/ 1199626 w 1755774"/>
              <a:gd name="connsiteY119" fmla="*/ 1082180 h 1803633"/>
              <a:gd name="connsiteX120" fmla="*/ 1182848 w 1755774"/>
              <a:gd name="connsiteY120" fmla="*/ 922789 h 1803633"/>
              <a:gd name="connsiteX121" fmla="*/ 1166070 w 1755774"/>
              <a:gd name="connsiteY121" fmla="*/ 864066 h 1803633"/>
              <a:gd name="connsiteX122" fmla="*/ 1132514 w 1755774"/>
              <a:gd name="connsiteY122" fmla="*/ 813732 h 1803633"/>
              <a:gd name="connsiteX123" fmla="*/ 1098958 w 1755774"/>
              <a:gd name="connsiteY123" fmla="*/ 763398 h 1803633"/>
              <a:gd name="connsiteX124" fmla="*/ 1082180 w 1755774"/>
              <a:gd name="connsiteY124" fmla="*/ 738231 h 1803633"/>
              <a:gd name="connsiteX125" fmla="*/ 998290 w 1755774"/>
              <a:gd name="connsiteY125" fmla="*/ 696286 h 1803633"/>
              <a:gd name="connsiteX126" fmla="*/ 973123 w 1755774"/>
              <a:gd name="connsiteY126" fmla="*/ 687897 h 1803633"/>
              <a:gd name="connsiteX127" fmla="*/ 931178 w 1755774"/>
              <a:gd name="connsiteY127" fmla="*/ 679508 h 1803633"/>
              <a:gd name="connsiteX128" fmla="*/ 880844 w 1755774"/>
              <a:gd name="connsiteY128" fmla="*/ 662730 h 1803633"/>
              <a:gd name="connsiteX129" fmla="*/ 855677 w 1755774"/>
              <a:gd name="connsiteY129" fmla="*/ 654341 h 1803633"/>
              <a:gd name="connsiteX130" fmla="*/ 805343 w 1755774"/>
              <a:gd name="connsiteY130" fmla="*/ 662730 h 180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755774" h="1803633">
                <a:moveTo>
                  <a:pt x="1518408" y="1635853"/>
                </a:moveTo>
                <a:cubicBezTo>
                  <a:pt x="1540779" y="1613482"/>
                  <a:pt x="1564588" y="1592464"/>
                  <a:pt x="1585520" y="1568741"/>
                </a:cubicBezTo>
                <a:cubicBezTo>
                  <a:pt x="1606614" y="1544834"/>
                  <a:pt x="1621697" y="1515785"/>
                  <a:pt x="1644242" y="1493240"/>
                </a:cubicBezTo>
                <a:cubicBezTo>
                  <a:pt x="1655427" y="1482055"/>
                  <a:pt x="1668307" y="1472339"/>
                  <a:pt x="1677798" y="1459684"/>
                </a:cubicBezTo>
                <a:cubicBezTo>
                  <a:pt x="1694249" y="1437750"/>
                  <a:pt x="1696599" y="1418038"/>
                  <a:pt x="1702965" y="1392572"/>
                </a:cubicBezTo>
                <a:cubicBezTo>
                  <a:pt x="1705761" y="1361812"/>
                  <a:pt x="1707272" y="1330909"/>
                  <a:pt x="1711354" y="1300293"/>
                </a:cubicBezTo>
                <a:cubicBezTo>
                  <a:pt x="1712878" y="1288865"/>
                  <a:pt x="1717618" y="1278069"/>
                  <a:pt x="1719743" y="1266737"/>
                </a:cubicBezTo>
                <a:cubicBezTo>
                  <a:pt x="1747753" y="1117349"/>
                  <a:pt x="1725106" y="1211730"/>
                  <a:pt x="1744910" y="1132513"/>
                </a:cubicBezTo>
                <a:cubicBezTo>
                  <a:pt x="1759763" y="969136"/>
                  <a:pt x="1759023" y="1018758"/>
                  <a:pt x="1744910" y="771787"/>
                </a:cubicBezTo>
                <a:cubicBezTo>
                  <a:pt x="1744406" y="762959"/>
                  <a:pt x="1738666" y="755199"/>
                  <a:pt x="1736521" y="746620"/>
                </a:cubicBezTo>
                <a:cubicBezTo>
                  <a:pt x="1733063" y="732787"/>
                  <a:pt x="1731590" y="718508"/>
                  <a:pt x="1728132" y="704675"/>
                </a:cubicBezTo>
                <a:cubicBezTo>
                  <a:pt x="1725987" y="696096"/>
                  <a:pt x="1721888" y="688087"/>
                  <a:pt x="1719743" y="679508"/>
                </a:cubicBezTo>
                <a:cubicBezTo>
                  <a:pt x="1716285" y="665675"/>
                  <a:pt x="1714560" y="651456"/>
                  <a:pt x="1711354" y="637563"/>
                </a:cubicBezTo>
                <a:cubicBezTo>
                  <a:pt x="1695553" y="569094"/>
                  <a:pt x="1697828" y="580208"/>
                  <a:pt x="1677798" y="520117"/>
                </a:cubicBezTo>
                <a:cubicBezTo>
                  <a:pt x="1675002" y="511728"/>
                  <a:pt x="1673364" y="502859"/>
                  <a:pt x="1669409" y="494950"/>
                </a:cubicBezTo>
                <a:cubicBezTo>
                  <a:pt x="1663816" y="483765"/>
                  <a:pt x="1657275" y="473005"/>
                  <a:pt x="1652631" y="461394"/>
                </a:cubicBezTo>
                <a:cubicBezTo>
                  <a:pt x="1646063" y="444973"/>
                  <a:pt x="1635853" y="411060"/>
                  <a:pt x="1635853" y="411060"/>
                </a:cubicBezTo>
                <a:cubicBezTo>
                  <a:pt x="1632024" y="384257"/>
                  <a:pt x="1618951" y="284976"/>
                  <a:pt x="1610687" y="268447"/>
                </a:cubicBezTo>
                <a:cubicBezTo>
                  <a:pt x="1591168" y="229410"/>
                  <a:pt x="1590725" y="225053"/>
                  <a:pt x="1560353" y="184558"/>
                </a:cubicBezTo>
                <a:cubicBezTo>
                  <a:pt x="1551964" y="173373"/>
                  <a:pt x="1544539" y="161394"/>
                  <a:pt x="1535186" y="151002"/>
                </a:cubicBezTo>
                <a:cubicBezTo>
                  <a:pt x="1519313" y="133365"/>
                  <a:pt x="1504973" y="113244"/>
                  <a:pt x="1484852" y="100668"/>
                </a:cubicBezTo>
                <a:cubicBezTo>
                  <a:pt x="1462481" y="86686"/>
                  <a:pt x="1442767" y="67065"/>
                  <a:pt x="1417740" y="58723"/>
                </a:cubicBezTo>
                <a:lnTo>
                  <a:pt x="1367406" y="41945"/>
                </a:lnTo>
                <a:cubicBezTo>
                  <a:pt x="1350628" y="36352"/>
                  <a:pt x="1334230" y="29456"/>
                  <a:pt x="1317072" y="25167"/>
                </a:cubicBezTo>
                <a:lnTo>
                  <a:pt x="1249960" y="8389"/>
                </a:lnTo>
                <a:lnTo>
                  <a:pt x="1216404" y="0"/>
                </a:lnTo>
                <a:lnTo>
                  <a:pt x="578841" y="8389"/>
                </a:lnTo>
                <a:cubicBezTo>
                  <a:pt x="567315" y="8677"/>
                  <a:pt x="556371" y="13611"/>
                  <a:pt x="545285" y="16778"/>
                </a:cubicBezTo>
                <a:cubicBezTo>
                  <a:pt x="504052" y="28559"/>
                  <a:pt x="531360" y="24216"/>
                  <a:pt x="478173" y="41945"/>
                </a:cubicBezTo>
                <a:cubicBezTo>
                  <a:pt x="444916" y="53031"/>
                  <a:pt x="412705" y="54323"/>
                  <a:pt x="377505" y="58723"/>
                </a:cubicBezTo>
                <a:cubicBezTo>
                  <a:pt x="369116" y="61519"/>
                  <a:pt x="360841" y="64683"/>
                  <a:pt x="352338" y="67112"/>
                </a:cubicBezTo>
                <a:cubicBezTo>
                  <a:pt x="341252" y="70279"/>
                  <a:pt x="329577" y="71453"/>
                  <a:pt x="318782" y="75501"/>
                </a:cubicBezTo>
                <a:cubicBezTo>
                  <a:pt x="307073" y="79892"/>
                  <a:pt x="295949" y="85845"/>
                  <a:pt x="285226" y="92279"/>
                </a:cubicBezTo>
                <a:cubicBezTo>
                  <a:pt x="267935" y="102654"/>
                  <a:pt x="251024" y="113736"/>
                  <a:pt x="234892" y="125835"/>
                </a:cubicBezTo>
                <a:cubicBezTo>
                  <a:pt x="223707" y="134224"/>
                  <a:pt x="213558" y="144212"/>
                  <a:pt x="201336" y="151002"/>
                </a:cubicBezTo>
                <a:cubicBezTo>
                  <a:pt x="188172" y="158315"/>
                  <a:pt x="173373" y="162187"/>
                  <a:pt x="159391" y="167780"/>
                </a:cubicBezTo>
                <a:cubicBezTo>
                  <a:pt x="151002" y="176169"/>
                  <a:pt x="141819" y="183833"/>
                  <a:pt x="134224" y="192947"/>
                </a:cubicBezTo>
                <a:cubicBezTo>
                  <a:pt x="123160" y="206224"/>
                  <a:pt x="106263" y="236749"/>
                  <a:pt x="100668" y="251669"/>
                </a:cubicBezTo>
                <a:cubicBezTo>
                  <a:pt x="90619" y="278466"/>
                  <a:pt x="91892" y="310973"/>
                  <a:pt x="75501" y="335559"/>
                </a:cubicBezTo>
                <a:cubicBezTo>
                  <a:pt x="69908" y="343948"/>
                  <a:pt x="62818" y="351513"/>
                  <a:pt x="58723" y="360726"/>
                </a:cubicBezTo>
                <a:cubicBezTo>
                  <a:pt x="43242" y="395559"/>
                  <a:pt x="40733" y="417121"/>
                  <a:pt x="33556" y="453005"/>
                </a:cubicBezTo>
                <a:cubicBezTo>
                  <a:pt x="30760" y="606803"/>
                  <a:pt x="30126" y="760656"/>
                  <a:pt x="25167" y="914400"/>
                </a:cubicBezTo>
                <a:cubicBezTo>
                  <a:pt x="24529" y="934163"/>
                  <a:pt x="18187" y="953400"/>
                  <a:pt x="16778" y="973123"/>
                </a:cubicBezTo>
                <a:cubicBezTo>
                  <a:pt x="-9968" y="1347563"/>
                  <a:pt x="22375" y="1009433"/>
                  <a:pt x="0" y="1233181"/>
                </a:cubicBezTo>
                <a:cubicBezTo>
                  <a:pt x="2796" y="1297497"/>
                  <a:pt x="3452" y="1361941"/>
                  <a:pt x="8389" y="1426128"/>
                </a:cubicBezTo>
                <a:cubicBezTo>
                  <a:pt x="9067" y="1434945"/>
                  <a:pt x="11873" y="1443937"/>
                  <a:pt x="16778" y="1451295"/>
                </a:cubicBezTo>
                <a:cubicBezTo>
                  <a:pt x="35698" y="1479675"/>
                  <a:pt x="47240" y="1477091"/>
                  <a:pt x="75501" y="1493240"/>
                </a:cubicBezTo>
                <a:cubicBezTo>
                  <a:pt x="84255" y="1498242"/>
                  <a:pt x="92923" y="1503563"/>
                  <a:pt x="100668" y="1510018"/>
                </a:cubicBezTo>
                <a:cubicBezTo>
                  <a:pt x="109782" y="1517613"/>
                  <a:pt x="115534" y="1529299"/>
                  <a:pt x="125835" y="1535185"/>
                </a:cubicBezTo>
                <a:cubicBezTo>
                  <a:pt x="135845" y="1540905"/>
                  <a:pt x="148596" y="1539526"/>
                  <a:pt x="159391" y="1543574"/>
                </a:cubicBezTo>
                <a:cubicBezTo>
                  <a:pt x="218220" y="1565635"/>
                  <a:pt x="169436" y="1552791"/>
                  <a:pt x="218114" y="1577130"/>
                </a:cubicBezTo>
                <a:cubicBezTo>
                  <a:pt x="270628" y="1603387"/>
                  <a:pt x="245554" y="1586277"/>
                  <a:pt x="293615" y="1602297"/>
                </a:cubicBezTo>
                <a:cubicBezTo>
                  <a:pt x="342149" y="1618475"/>
                  <a:pt x="339278" y="1621554"/>
                  <a:pt x="385894" y="1652631"/>
                </a:cubicBezTo>
                <a:cubicBezTo>
                  <a:pt x="394283" y="1658224"/>
                  <a:pt x="401496" y="1666221"/>
                  <a:pt x="411061" y="1669409"/>
                </a:cubicBezTo>
                <a:cubicBezTo>
                  <a:pt x="419450" y="1672205"/>
                  <a:pt x="428319" y="1673843"/>
                  <a:pt x="436228" y="1677798"/>
                </a:cubicBezTo>
                <a:cubicBezTo>
                  <a:pt x="445246" y="1682307"/>
                  <a:pt x="451920" y="1691130"/>
                  <a:pt x="461395" y="1694576"/>
                </a:cubicBezTo>
                <a:cubicBezTo>
                  <a:pt x="483066" y="1702456"/>
                  <a:pt x="506136" y="1705761"/>
                  <a:pt x="528507" y="1711354"/>
                </a:cubicBezTo>
                <a:cubicBezTo>
                  <a:pt x="539692" y="1714150"/>
                  <a:pt x="551358" y="1715461"/>
                  <a:pt x="562063" y="1719743"/>
                </a:cubicBezTo>
                <a:cubicBezTo>
                  <a:pt x="576045" y="1725336"/>
                  <a:pt x="590247" y="1730405"/>
                  <a:pt x="604008" y="1736521"/>
                </a:cubicBezTo>
                <a:cubicBezTo>
                  <a:pt x="615436" y="1741600"/>
                  <a:pt x="626070" y="1748373"/>
                  <a:pt x="637564" y="1753299"/>
                </a:cubicBezTo>
                <a:cubicBezTo>
                  <a:pt x="645692" y="1756782"/>
                  <a:pt x="654261" y="1759147"/>
                  <a:pt x="662731" y="1761688"/>
                </a:cubicBezTo>
                <a:cubicBezTo>
                  <a:pt x="696439" y="1771801"/>
                  <a:pt x="728614" y="1781886"/>
                  <a:pt x="763398" y="1786855"/>
                </a:cubicBezTo>
                <a:cubicBezTo>
                  <a:pt x="843328" y="1798274"/>
                  <a:pt x="904546" y="1798891"/>
                  <a:pt x="989901" y="1803633"/>
                </a:cubicBezTo>
                <a:cubicBezTo>
                  <a:pt x="1020661" y="1800837"/>
                  <a:pt x="1051979" y="1801716"/>
                  <a:pt x="1082180" y="1795244"/>
                </a:cubicBezTo>
                <a:cubicBezTo>
                  <a:pt x="1092039" y="1793131"/>
                  <a:pt x="1100218" y="1785595"/>
                  <a:pt x="1107347" y="1778466"/>
                </a:cubicBezTo>
                <a:cubicBezTo>
                  <a:pt x="1145370" y="1740443"/>
                  <a:pt x="1121737" y="1746896"/>
                  <a:pt x="1157681" y="1702965"/>
                </a:cubicBezTo>
                <a:cubicBezTo>
                  <a:pt x="1172706" y="1684601"/>
                  <a:pt x="1191237" y="1669409"/>
                  <a:pt x="1208015" y="1652631"/>
                </a:cubicBezTo>
                <a:cubicBezTo>
                  <a:pt x="1216404" y="1644242"/>
                  <a:pt x="1223311" y="1634045"/>
                  <a:pt x="1233182" y="1627464"/>
                </a:cubicBezTo>
                <a:cubicBezTo>
                  <a:pt x="1268220" y="1604105"/>
                  <a:pt x="1251220" y="1617815"/>
                  <a:pt x="1283516" y="1585519"/>
                </a:cubicBezTo>
                <a:cubicBezTo>
                  <a:pt x="1288648" y="1572689"/>
                  <a:pt x="1304299" y="1535942"/>
                  <a:pt x="1308683" y="1518407"/>
                </a:cubicBezTo>
                <a:lnTo>
                  <a:pt x="1325461" y="1451295"/>
                </a:lnTo>
                <a:cubicBezTo>
                  <a:pt x="1328257" y="1347831"/>
                  <a:pt x="1324884" y="1244015"/>
                  <a:pt x="1333850" y="1140902"/>
                </a:cubicBezTo>
                <a:cubicBezTo>
                  <a:pt x="1336148" y="1114474"/>
                  <a:pt x="1350628" y="1090569"/>
                  <a:pt x="1359017" y="1065402"/>
                </a:cubicBezTo>
                <a:cubicBezTo>
                  <a:pt x="1361813" y="1057013"/>
                  <a:pt x="1362501" y="1047593"/>
                  <a:pt x="1367406" y="1040235"/>
                </a:cubicBezTo>
                <a:cubicBezTo>
                  <a:pt x="1381314" y="1019373"/>
                  <a:pt x="1391839" y="1005840"/>
                  <a:pt x="1400962" y="981512"/>
                </a:cubicBezTo>
                <a:cubicBezTo>
                  <a:pt x="1405010" y="970717"/>
                  <a:pt x="1406184" y="959042"/>
                  <a:pt x="1409351" y="947956"/>
                </a:cubicBezTo>
                <a:cubicBezTo>
                  <a:pt x="1415926" y="924942"/>
                  <a:pt x="1425654" y="903005"/>
                  <a:pt x="1434518" y="880844"/>
                </a:cubicBezTo>
                <a:cubicBezTo>
                  <a:pt x="1437314" y="864066"/>
                  <a:pt x="1439571" y="847189"/>
                  <a:pt x="1442907" y="830510"/>
                </a:cubicBezTo>
                <a:cubicBezTo>
                  <a:pt x="1445168" y="819204"/>
                  <a:pt x="1449665" y="808368"/>
                  <a:pt x="1451296" y="796954"/>
                </a:cubicBezTo>
                <a:cubicBezTo>
                  <a:pt x="1455270" y="769134"/>
                  <a:pt x="1456889" y="741027"/>
                  <a:pt x="1459685" y="713064"/>
                </a:cubicBezTo>
                <a:cubicBezTo>
                  <a:pt x="1456889" y="654341"/>
                  <a:pt x="1458588" y="595231"/>
                  <a:pt x="1451296" y="536895"/>
                </a:cubicBezTo>
                <a:cubicBezTo>
                  <a:pt x="1450045" y="526891"/>
                  <a:pt x="1441079" y="519383"/>
                  <a:pt x="1434518" y="511728"/>
                </a:cubicBezTo>
                <a:cubicBezTo>
                  <a:pt x="1407480" y="480184"/>
                  <a:pt x="1387638" y="466205"/>
                  <a:pt x="1350628" y="444616"/>
                </a:cubicBezTo>
                <a:cubicBezTo>
                  <a:pt x="1334425" y="435164"/>
                  <a:pt x="1316581" y="428756"/>
                  <a:pt x="1300294" y="419449"/>
                </a:cubicBezTo>
                <a:cubicBezTo>
                  <a:pt x="1277389" y="406361"/>
                  <a:pt x="1255132" y="392137"/>
                  <a:pt x="1233182" y="377504"/>
                </a:cubicBezTo>
                <a:cubicBezTo>
                  <a:pt x="1224793" y="371911"/>
                  <a:pt x="1217228" y="364821"/>
                  <a:pt x="1208015" y="360726"/>
                </a:cubicBezTo>
                <a:cubicBezTo>
                  <a:pt x="1161737" y="340158"/>
                  <a:pt x="1160848" y="346837"/>
                  <a:pt x="1115736" y="335559"/>
                </a:cubicBezTo>
                <a:cubicBezTo>
                  <a:pt x="1107157" y="333414"/>
                  <a:pt x="1099072" y="329599"/>
                  <a:pt x="1090569" y="327170"/>
                </a:cubicBezTo>
                <a:cubicBezTo>
                  <a:pt x="1016833" y="306103"/>
                  <a:pt x="1092188" y="330506"/>
                  <a:pt x="1031846" y="310392"/>
                </a:cubicBezTo>
                <a:cubicBezTo>
                  <a:pt x="950752" y="313188"/>
                  <a:pt x="869549" y="313720"/>
                  <a:pt x="788565" y="318781"/>
                </a:cubicBezTo>
                <a:cubicBezTo>
                  <a:pt x="766978" y="320130"/>
                  <a:pt x="755768" y="333927"/>
                  <a:pt x="738231" y="343948"/>
                </a:cubicBezTo>
                <a:cubicBezTo>
                  <a:pt x="727373" y="350152"/>
                  <a:pt x="715534" y="354522"/>
                  <a:pt x="704676" y="360726"/>
                </a:cubicBezTo>
                <a:cubicBezTo>
                  <a:pt x="695922" y="365728"/>
                  <a:pt x="689074" y="374316"/>
                  <a:pt x="679509" y="377504"/>
                </a:cubicBezTo>
                <a:cubicBezTo>
                  <a:pt x="663372" y="382883"/>
                  <a:pt x="645779" y="382203"/>
                  <a:pt x="629175" y="385893"/>
                </a:cubicBezTo>
                <a:cubicBezTo>
                  <a:pt x="603126" y="391682"/>
                  <a:pt x="601466" y="395977"/>
                  <a:pt x="578841" y="411060"/>
                </a:cubicBezTo>
                <a:cubicBezTo>
                  <a:pt x="558759" y="471307"/>
                  <a:pt x="588189" y="392684"/>
                  <a:pt x="536896" y="478172"/>
                </a:cubicBezTo>
                <a:cubicBezTo>
                  <a:pt x="529373" y="490711"/>
                  <a:pt x="517517" y="527920"/>
                  <a:pt x="511729" y="545284"/>
                </a:cubicBezTo>
                <a:cubicBezTo>
                  <a:pt x="506136" y="590025"/>
                  <a:pt x="499930" y="634694"/>
                  <a:pt x="494951" y="679508"/>
                </a:cubicBezTo>
                <a:cubicBezTo>
                  <a:pt x="492155" y="704675"/>
                  <a:pt x="490143" y="729942"/>
                  <a:pt x="486562" y="755009"/>
                </a:cubicBezTo>
                <a:cubicBezTo>
                  <a:pt x="484546" y="769124"/>
                  <a:pt x="480517" y="782889"/>
                  <a:pt x="478173" y="796954"/>
                </a:cubicBezTo>
                <a:cubicBezTo>
                  <a:pt x="474922" y="816458"/>
                  <a:pt x="473662" y="836288"/>
                  <a:pt x="469784" y="855677"/>
                </a:cubicBezTo>
                <a:cubicBezTo>
                  <a:pt x="465262" y="878288"/>
                  <a:pt x="456797" y="900044"/>
                  <a:pt x="453006" y="922789"/>
                </a:cubicBezTo>
                <a:cubicBezTo>
                  <a:pt x="450210" y="939567"/>
                  <a:pt x="447022" y="956285"/>
                  <a:pt x="444617" y="973123"/>
                </a:cubicBezTo>
                <a:cubicBezTo>
                  <a:pt x="423619" y="1120106"/>
                  <a:pt x="447855" y="970471"/>
                  <a:pt x="427839" y="1090569"/>
                </a:cubicBezTo>
                <a:cubicBezTo>
                  <a:pt x="433432" y="1166070"/>
                  <a:pt x="434611" y="1242028"/>
                  <a:pt x="444617" y="1317071"/>
                </a:cubicBezTo>
                <a:cubicBezTo>
                  <a:pt x="445950" y="1327065"/>
                  <a:pt x="453522" y="1335940"/>
                  <a:pt x="461395" y="1342238"/>
                </a:cubicBezTo>
                <a:cubicBezTo>
                  <a:pt x="468300" y="1347762"/>
                  <a:pt x="478173" y="1347831"/>
                  <a:pt x="486562" y="1350627"/>
                </a:cubicBezTo>
                <a:cubicBezTo>
                  <a:pt x="497747" y="1359016"/>
                  <a:pt x="506951" y="1371091"/>
                  <a:pt x="520118" y="1375794"/>
                </a:cubicBezTo>
                <a:cubicBezTo>
                  <a:pt x="546974" y="1385385"/>
                  <a:pt x="576045" y="1386979"/>
                  <a:pt x="604008" y="1392572"/>
                </a:cubicBezTo>
                <a:cubicBezTo>
                  <a:pt x="617990" y="1395368"/>
                  <a:pt x="632426" y="1396452"/>
                  <a:pt x="645953" y="1400961"/>
                </a:cubicBezTo>
                <a:cubicBezTo>
                  <a:pt x="654342" y="1403757"/>
                  <a:pt x="662303" y="1408672"/>
                  <a:pt x="671120" y="1409350"/>
                </a:cubicBezTo>
                <a:cubicBezTo>
                  <a:pt x="735306" y="1414287"/>
                  <a:pt x="799751" y="1414943"/>
                  <a:pt x="864066" y="1417739"/>
                </a:cubicBezTo>
                <a:cubicBezTo>
                  <a:pt x="920823" y="1436658"/>
                  <a:pt x="892781" y="1430928"/>
                  <a:pt x="998290" y="1417739"/>
                </a:cubicBezTo>
                <a:cubicBezTo>
                  <a:pt x="1007064" y="1416642"/>
                  <a:pt x="1015548" y="1413305"/>
                  <a:pt x="1023457" y="1409350"/>
                </a:cubicBezTo>
                <a:cubicBezTo>
                  <a:pt x="1060004" y="1391076"/>
                  <a:pt x="1072268" y="1381129"/>
                  <a:pt x="1098958" y="1350627"/>
                </a:cubicBezTo>
                <a:cubicBezTo>
                  <a:pt x="1116279" y="1330831"/>
                  <a:pt x="1131601" y="1308321"/>
                  <a:pt x="1140903" y="1283515"/>
                </a:cubicBezTo>
                <a:cubicBezTo>
                  <a:pt x="1144951" y="1272720"/>
                  <a:pt x="1145244" y="1260754"/>
                  <a:pt x="1149292" y="1249959"/>
                </a:cubicBezTo>
                <a:cubicBezTo>
                  <a:pt x="1175328" y="1180529"/>
                  <a:pt x="1160208" y="1256629"/>
                  <a:pt x="1182848" y="1166069"/>
                </a:cubicBezTo>
                <a:cubicBezTo>
                  <a:pt x="1186973" y="1149568"/>
                  <a:pt x="1187901" y="1132415"/>
                  <a:pt x="1191237" y="1115736"/>
                </a:cubicBezTo>
                <a:cubicBezTo>
                  <a:pt x="1193498" y="1104430"/>
                  <a:pt x="1196830" y="1093365"/>
                  <a:pt x="1199626" y="1082180"/>
                </a:cubicBezTo>
                <a:cubicBezTo>
                  <a:pt x="1192552" y="983139"/>
                  <a:pt x="1198088" y="991367"/>
                  <a:pt x="1182848" y="922789"/>
                </a:cubicBezTo>
                <a:cubicBezTo>
                  <a:pt x="1181239" y="915549"/>
                  <a:pt x="1171260" y="873408"/>
                  <a:pt x="1166070" y="864066"/>
                </a:cubicBezTo>
                <a:cubicBezTo>
                  <a:pt x="1156277" y="846439"/>
                  <a:pt x="1138891" y="832862"/>
                  <a:pt x="1132514" y="813732"/>
                </a:cubicBezTo>
                <a:cubicBezTo>
                  <a:pt x="1117771" y="769504"/>
                  <a:pt x="1133869" y="805291"/>
                  <a:pt x="1098958" y="763398"/>
                </a:cubicBezTo>
                <a:cubicBezTo>
                  <a:pt x="1092503" y="755653"/>
                  <a:pt x="1089309" y="745360"/>
                  <a:pt x="1082180" y="738231"/>
                </a:cubicBezTo>
                <a:cubicBezTo>
                  <a:pt x="1052365" y="708416"/>
                  <a:pt x="1039260" y="709943"/>
                  <a:pt x="998290" y="696286"/>
                </a:cubicBezTo>
                <a:cubicBezTo>
                  <a:pt x="989901" y="693490"/>
                  <a:pt x="981794" y="689631"/>
                  <a:pt x="973123" y="687897"/>
                </a:cubicBezTo>
                <a:cubicBezTo>
                  <a:pt x="959141" y="685101"/>
                  <a:pt x="944934" y="683260"/>
                  <a:pt x="931178" y="679508"/>
                </a:cubicBezTo>
                <a:cubicBezTo>
                  <a:pt x="914116" y="674855"/>
                  <a:pt x="897622" y="668323"/>
                  <a:pt x="880844" y="662730"/>
                </a:cubicBezTo>
                <a:lnTo>
                  <a:pt x="855677" y="654341"/>
                </a:lnTo>
                <a:lnTo>
                  <a:pt x="805343" y="662730"/>
                </a:lnTo>
              </a:path>
            </a:pathLst>
          </a:custGeom>
          <a:noFill/>
          <a:ln w="76200">
            <a:solidFill>
              <a:srgbClr val="F79646">
                <a:alpha val="69804"/>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973550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パーティクルシミュレーション</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t>毎ステップの更新</a:t>
                </a:r>
                <a:endParaRPr lang="en-US" altLang="ja-JP" dirty="0"/>
              </a:p>
              <a:p>
                <a:pPr lvl="1"/>
                <a:r>
                  <a:rPr lang="ja-JP" altLang="en-US" dirty="0"/>
                  <a:t>位置</a:t>
                </a:r>
                <a:endParaRPr lang="en-US" altLang="ja-JP" dirty="0"/>
              </a:p>
              <a:p>
                <a:pPr lvl="2"/>
                <a14:m>
                  <m:oMath xmlns:m="http://schemas.openxmlformats.org/officeDocument/2006/math">
                    <m:r>
                      <a:rPr lang="en-US" altLang="ja-JP" b="0" i="1" smtClean="0">
                        <a:latin typeface="Cambria Math" panose="02040503050406030204" pitchFamily="18" charset="0"/>
                      </a:rPr>
                      <m:t>+=</m:t>
                    </m:r>
                    <m:r>
                      <m:rPr>
                        <m:sty m:val="p"/>
                      </m:rPr>
                      <a:rPr lang="ja-JP" altLang="en-US" i="1">
                        <a:latin typeface="Cambria Math" panose="02040503050406030204" pitchFamily="18" charset="0"/>
                      </a:rPr>
                      <m:t>Δ</m:t>
                    </m:r>
                    <m:r>
                      <a:rPr lang="en-US" altLang="ja-JP" b="0" i="1" smtClean="0">
                        <a:latin typeface="Cambria Math" panose="02040503050406030204" pitchFamily="18" charset="0"/>
                      </a:rPr>
                      <m:t>𝑡</m:t>
                    </m:r>
                    <m:r>
                      <a:rPr lang="en-US" altLang="ja-JP" b="0" i="1" smtClean="0">
                        <a:latin typeface="Cambria Math" panose="02040503050406030204" pitchFamily="18" charset="0"/>
                        <a:ea typeface="Cambria Math" panose="02040503050406030204" pitchFamily="18" charset="0"/>
                      </a:rPr>
                      <m:t>×</m:t>
                    </m:r>
                    <m:r>
                      <a:rPr lang="ja-JP" altLang="en-US" i="1">
                        <a:latin typeface="Cambria Math" panose="02040503050406030204" pitchFamily="18" charset="0"/>
                      </a:rPr>
                      <m:t>速度ベクトル</m:t>
                    </m:r>
                  </m:oMath>
                </a14:m>
                <a:endParaRPr lang="en-US" altLang="ja-JP" dirty="0"/>
              </a:p>
              <a:p>
                <a:pPr lvl="1"/>
                <a:r>
                  <a:rPr lang="ja-JP" altLang="en-US" dirty="0"/>
                  <a:t>速度ベクトル</a:t>
                </a:r>
                <a:endParaRPr lang="en-US" altLang="ja-JP" dirty="0"/>
              </a:p>
              <a:p>
                <a:pPr lvl="2"/>
                <a14:m>
                  <m:oMath xmlns:m="http://schemas.openxmlformats.org/officeDocument/2006/math">
                    <m:r>
                      <a:rPr lang="en-US" altLang="ja-JP" i="1">
                        <a:latin typeface="Cambria Math" panose="02040503050406030204" pitchFamily="18" charset="0"/>
                      </a:rPr>
                      <m:t>+=</m:t>
                    </m:r>
                    <m:r>
                      <m:rPr>
                        <m:sty m:val="p"/>
                      </m:rPr>
                      <a:rPr lang="ja-JP" altLang="en-US" i="1">
                        <a:latin typeface="Cambria Math" panose="02040503050406030204" pitchFamily="18" charset="0"/>
                      </a:rPr>
                      <m:t>Δ</m:t>
                    </m:r>
                    <m:r>
                      <a:rPr lang="en-US" altLang="ja-JP" i="1">
                        <a:latin typeface="Cambria Math" panose="02040503050406030204" pitchFamily="18" charset="0"/>
                      </a:rPr>
                      <m:t>𝑡</m:t>
                    </m:r>
                    <m:r>
                      <a:rPr lang="en-US" altLang="ja-JP" i="1">
                        <a:latin typeface="Cambria Math" panose="02040503050406030204" pitchFamily="18" charset="0"/>
                        <a:ea typeface="Cambria Math" panose="02040503050406030204" pitchFamily="18" charset="0"/>
                      </a:rPr>
                      <m:t>×</m:t>
                    </m:r>
                    <m:r>
                      <a:rPr lang="ja-JP" altLang="en-US" i="1" smtClean="0">
                        <a:latin typeface="Cambria Math" panose="02040503050406030204" pitchFamily="18" charset="0"/>
                        <a:ea typeface="Cambria Math" panose="02040503050406030204" pitchFamily="18" charset="0"/>
                      </a:rPr>
                      <m:t>加速度</m:t>
                    </m:r>
                    <m:r>
                      <a:rPr lang="ja-JP" altLang="en-US" i="1">
                        <a:latin typeface="Cambria Math" panose="02040503050406030204" pitchFamily="18" charset="0"/>
                      </a:rPr>
                      <m:t>ベクトル</m:t>
                    </m:r>
                  </m:oMath>
                </a14:m>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25</a:t>
            </a:fld>
            <a:endParaRPr lang="en-US" i="1" dirty="0"/>
          </a:p>
        </p:txBody>
      </p:sp>
      <p:sp>
        <p:nvSpPr>
          <p:cNvPr id="7" name="円/楕円 44"/>
          <p:cNvSpPr/>
          <p:nvPr/>
        </p:nvSpPr>
        <p:spPr>
          <a:xfrm>
            <a:off x="7756602" y="244942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円/楕円 47"/>
          <p:cNvSpPr/>
          <p:nvPr/>
        </p:nvSpPr>
        <p:spPr>
          <a:xfrm>
            <a:off x="7278498" y="205584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 name="円/楕円 53"/>
          <p:cNvSpPr/>
          <p:nvPr/>
        </p:nvSpPr>
        <p:spPr>
          <a:xfrm>
            <a:off x="6621570" y="184597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円/楕円 54"/>
          <p:cNvSpPr/>
          <p:nvPr/>
        </p:nvSpPr>
        <p:spPr>
          <a:xfrm>
            <a:off x="6374246" y="3451401"/>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 name="円/楕円 55"/>
          <p:cNvSpPr/>
          <p:nvPr/>
        </p:nvSpPr>
        <p:spPr>
          <a:xfrm>
            <a:off x="5964642" y="17344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22" name="直線コネクタ 21"/>
          <p:cNvCxnSpPr/>
          <p:nvPr/>
        </p:nvCxnSpPr>
        <p:spPr>
          <a:xfrm>
            <a:off x="5883255" y="3960618"/>
            <a:ext cx="2432808"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フリーフォーム 22"/>
          <p:cNvSpPr/>
          <p:nvPr/>
        </p:nvSpPr>
        <p:spPr>
          <a:xfrm>
            <a:off x="6227115" y="3512283"/>
            <a:ext cx="1677660" cy="476093"/>
          </a:xfrm>
          <a:custGeom>
            <a:avLst/>
            <a:gdLst>
              <a:gd name="connsiteX0" fmla="*/ 0 w 1677660"/>
              <a:gd name="connsiteY0" fmla="*/ 445864 h 476093"/>
              <a:gd name="connsiteX1" fmla="*/ 188926 w 1677660"/>
              <a:gd name="connsiteY1" fmla="*/ 241825 h 476093"/>
              <a:gd name="connsiteX2" fmla="*/ 460979 w 1677660"/>
              <a:gd name="connsiteY2" fmla="*/ 105798 h 476093"/>
              <a:gd name="connsiteX3" fmla="*/ 778374 w 1677660"/>
              <a:gd name="connsiteY3" fmla="*/ 151141 h 476093"/>
              <a:gd name="connsiteX4" fmla="*/ 1330037 w 1677660"/>
              <a:gd name="connsiteY4" fmla="*/ 0 h 476093"/>
              <a:gd name="connsiteX5" fmla="*/ 1677660 w 1677660"/>
              <a:gd name="connsiteY5" fmla="*/ 476093 h 47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7660" h="476093">
                <a:moveTo>
                  <a:pt x="0" y="445864"/>
                </a:moveTo>
                <a:lnTo>
                  <a:pt x="188926" y="241825"/>
                </a:lnTo>
                <a:lnTo>
                  <a:pt x="460979" y="105798"/>
                </a:lnTo>
                <a:lnTo>
                  <a:pt x="778374" y="151141"/>
                </a:lnTo>
                <a:lnTo>
                  <a:pt x="1330037" y="0"/>
                </a:lnTo>
                <a:lnTo>
                  <a:pt x="1677660" y="476093"/>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26" name="直線コネクタ 25"/>
          <p:cNvCxnSpPr/>
          <p:nvPr/>
        </p:nvCxnSpPr>
        <p:spPr>
          <a:xfrm>
            <a:off x="5883255" y="2973752"/>
            <a:ext cx="2503024"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32" name="グループ化 31"/>
          <p:cNvGrpSpPr/>
          <p:nvPr/>
        </p:nvGrpSpPr>
        <p:grpSpPr>
          <a:xfrm>
            <a:off x="4543943" y="1629890"/>
            <a:ext cx="1220971" cy="646331"/>
            <a:chOff x="4304606" y="1707973"/>
            <a:chExt cx="1220971" cy="646331"/>
          </a:xfrm>
        </p:grpSpPr>
        <p:cxnSp>
          <p:nvCxnSpPr>
            <p:cNvPr id="29" name="直線矢印コネクタ 28"/>
            <p:cNvCxnSpPr/>
            <p:nvPr/>
          </p:nvCxnSpPr>
          <p:spPr>
            <a:xfrm>
              <a:off x="4304606" y="1894548"/>
              <a:ext cx="272904" cy="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a:off x="4312165" y="2157420"/>
              <a:ext cx="272904" cy="0"/>
            </a:xfrm>
            <a:prstGeom prst="straightConnector1">
              <a:avLst/>
            </a:prstGeom>
            <a:ln w="57150">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4520174" y="1707973"/>
              <a:ext cx="1005403" cy="646331"/>
            </a:xfrm>
            <a:prstGeom prst="rect">
              <a:avLst/>
            </a:prstGeom>
            <a:noFill/>
          </p:spPr>
          <p:txBody>
            <a:bodyPr wrap="none" rtlCol="0">
              <a:spAutoFit/>
            </a:bodyPr>
            <a:lstStyle/>
            <a:p>
              <a:r>
                <a:rPr kumimoji="1" lang="en-US" altLang="ja-JP" dirty="0"/>
                <a:t>: </a:t>
              </a:r>
              <a:r>
                <a:rPr kumimoji="1" lang="ja-JP" altLang="en-US" dirty="0"/>
                <a:t>速度</a:t>
              </a:r>
              <a:endParaRPr kumimoji="1" lang="en-US" altLang="ja-JP" dirty="0"/>
            </a:p>
            <a:p>
              <a:r>
                <a:rPr kumimoji="1" lang="en-US" altLang="ja-JP" dirty="0"/>
                <a:t>: </a:t>
              </a:r>
              <a:r>
                <a:rPr kumimoji="1" lang="ja-JP" altLang="en-US" dirty="0"/>
                <a:t>加速度</a:t>
              </a:r>
            </a:p>
          </p:txBody>
        </p:sp>
      </p:grpSp>
      <p:cxnSp>
        <p:nvCxnSpPr>
          <p:cNvPr id="33" name="直線矢印コネクタ 32"/>
          <p:cNvCxnSpPr>
            <a:stCxn id="18" idx="6"/>
          </p:cNvCxnSpPr>
          <p:nvPr/>
        </p:nvCxnSpPr>
        <p:spPr>
          <a:xfrm>
            <a:off x="6193242" y="1848730"/>
            <a:ext cx="284617" cy="4944"/>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6" idx="6"/>
          </p:cNvCxnSpPr>
          <p:nvPr/>
        </p:nvCxnSpPr>
        <p:spPr>
          <a:xfrm>
            <a:off x="6850170" y="1960271"/>
            <a:ext cx="281604" cy="8039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stCxn id="10" idx="5"/>
          </p:cNvCxnSpPr>
          <p:nvPr/>
        </p:nvCxnSpPr>
        <p:spPr>
          <a:xfrm>
            <a:off x="7473620" y="2250966"/>
            <a:ext cx="214750" cy="23252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7" idx="5"/>
          </p:cNvCxnSpPr>
          <p:nvPr/>
        </p:nvCxnSpPr>
        <p:spPr>
          <a:xfrm>
            <a:off x="7951724" y="2644546"/>
            <a:ext cx="179948" cy="301449"/>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a:stCxn id="18" idx="4"/>
          </p:cNvCxnSpPr>
          <p:nvPr/>
        </p:nvCxnSpPr>
        <p:spPr>
          <a:xfrm>
            <a:off x="6078942" y="1963030"/>
            <a:ext cx="0" cy="251407"/>
          </a:xfrm>
          <a:prstGeom prst="straightConnector1">
            <a:avLst/>
          </a:prstGeom>
          <a:ln w="57150">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16" idx="4"/>
          </p:cNvCxnSpPr>
          <p:nvPr/>
        </p:nvCxnSpPr>
        <p:spPr>
          <a:xfrm>
            <a:off x="6735870" y="2074571"/>
            <a:ext cx="0" cy="232680"/>
          </a:xfrm>
          <a:prstGeom prst="straightConnector1">
            <a:avLst/>
          </a:prstGeom>
          <a:ln w="57150">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10" idx="4"/>
          </p:cNvCxnSpPr>
          <p:nvPr/>
        </p:nvCxnSpPr>
        <p:spPr>
          <a:xfrm>
            <a:off x="7392798" y="2284444"/>
            <a:ext cx="0" cy="234536"/>
          </a:xfrm>
          <a:prstGeom prst="straightConnector1">
            <a:avLst/>
          </a:prstGeom>
          <a:ln w="57150">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7" idx="4"/>
          </p:cNvCxnSpPr>
          <p:nvPr/>
        </p:nvCxnSpPr>
        <p:spPr>
          <a:xfrm>
            <a:off x="7870902" y="2678024"/>
            <a:ext cx="0" cy="242949"/>
          </a:xfrm>
          <a:prstGeom prst="straightConnector1">
            <a:avLst/>
          </a:prstGeom>
          <a:ln w="57150">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5796519" y="2224762"/>
            <a:ext cx="646331" cy="369332"/>
          </a:xfrm>
          <a:prstGeom prst="rect">
            <a:avLst/>
          </a:prstGeom>
          <a:noFill/>
        </p:spPr>
        <p:txBody>
          <a:bodyPr wrap="none" rtlCol="0">
            <a:spAutoFit/>
          </a:bodyPr>
          <a:lstStyle/>
          <a:p>
            <a:r>
              <a:rPr kumimoji="1" lang="ja-JP" altLang="en-US" dirty="0"/>
              <a:t>重力</a:t>
            </a:r>
          </a:p>
        </p:txBody>
      </p:sp>
      <p:cxnSp>
        <p:nvCxnSpPr>
          <p:cNvPr id="66" name="直線矢印コネクタ 65"/>
          <p:cNvCxnSpPr>
            <a:stCxn id="17" idx="4"/>
          </p:cNvCxnSpPr>
          <p:nvPr/>
        </p:nvCxnSpPr>
        <p:spPr>
          <a:xfrm flipH="1">
            <a:off x="6112815" y="3680001"/>
            <a:ext cx="375731" cy="162143"/>
          </a:xfrm>
          <a:prstGeom prst="straightConnector1">
            <a:avLst/>
          </a:prstGeom>
          <a:ln w="57150">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p:cNvCxnSpPr>
            <a:stCxn id="17" idx="6"/>
          </p:cNvCxnSpPr>
          <p:nvPr/>
        </p:nvCxnSpPr>
        <p:spPr>
          <a:xfrm flipV="1">
            <a:off x="6602846" y="3489477"/>
            <a:ext cx="476884" cy="76224"/>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2" name="テキスト ボックス 71"/>
          <p:cNvSpPr txBox="1"/>
          <p:nvPr/>
        </p:nvSpPr>
        <p:spPr>
          <a:xfrm>
            <a:off x="5675350" y="3411676"/>
            <a:ext cx="646331" cy="369332"/>
          </a:xfrm>
          <a:prstGeom prst="rect">
            <a:avLst/>
          </a:prstGeom>
          <a:noFill/>
        </p:spPr>
        <p:txBody>
          <a:bodyPr wrap="none" rtlCol="0">
            <a:spAutoFit/>
          </a:bodyPr>
          <a:lstStyle/>
          <a:p>
            <a:r>
              <a:rPr kumimoji="1" lang="ja-JP" altLang="en-US" dirty="0"/>
              <a:t>摩擦</a:t>
            </a:r>
          </a:p>
        </p:txBody>
      </p:sp>
    </p:spTree>
    <p:extLst>
      <p:ext uri="{BB962C8B-B14F-4D97-AF65-F5344CB8AC3E}">
        <p14:creationId xmlns:p14="http://schemas.microsoft.com/office/powerpoint/2010/main" val="4128221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コンテンツ プレースホルダ 2"/>
          <p:cNvSpPr txBox="1">
            <a:spLocks/>
          </p:cNvSpPr>
          <p:nvPr/>
        </p:nvSpPr>
        <p:spPr bwMode="auto">
          <a:xfrm>
            <a:off x="4859913" y="1626236"/>
            <a:ext cx="3534419" cy="281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1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95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5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5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パーティクル</a:t>
            </a:r>
            <a:endParaRPr lang="en-US" altLang="ja-JP" dirty="0"/>
          </a:p>
          <a:p>
            <a:pPr lvl="1"/>
            <a:r>
              <a:rPr lang="ja-JP" altLang="en-US" dirty="0"/>
              <a:t>数値拡散しない</a:t>
            </a:r>
            <a:endParaRPr lang="en-US" altLang="ja-JP" dirty="0"/>
          </a:p>
          <a:p>
            <a:pPr lvl="1"/>
            <a:r>
              <a:rPr lang="ja-JP" altLang="en-US" dirty="0"/>
              <a:t>速い動きに追従できる</a:t>
            </a:r>
            <a:endParaRPr lang="en-US" altLang="ja-JP" dirty="0"/>
          </a:p>
          <a:p>
            <a:pPr lvl="1"/>
            <a:r>
              <a:rPr lang="ja-JP" altLang="en-US" dirty="0"/>
              <a:t>高負荷</a:t>
            </a:r>
          </a:p>
        </p:txBody>
      </p:sp>
      <p:sp>
        <p:nvSpPr>
          <p:cNvPr id="2" name="タイトル 1"/>
          <p:cNvSpPr>
            <a:spLocks noGrp="1"/>
          </p:cNvSpPr>
          <p:nvPr>
            <p:ph type="title"/>
          </p:nvPr>
        </p:nvSpPr>
        <p:spPr/>
        <p:txBody>
          <a:bodyPr>
            <a:normAutofit/>
          </a:bodyPr>
          <a:lstStyle/>
          <a:p>
            <a:r>
              <a:rPr kumimoji="1" lang="ja-JP" altLang="en-US" dirty="0"/>
              <a:t>流体モデルの比較</a:t>
            </a:r>
          </a:p>
        </p:txBody>
      </p:sp>
      <p:sp>
        <p:nvSpPr>
          <p:cNvPr id="3" name="コンテンツ プレースホルダ 2"/>
          <p:cNvSpPr>
            <a:spLocks noGrp="1"/>
          </p:cNvSpPr>
          <p:nvPr>
            <p:ph idx="1"/>
          </p:nvPr>
        </p:nvSpPr>
        <p:spPr>
          <a:xfrm>
            <a:off x="457200" y="1626236"/>
            <a:ext cx="3534419" cy="2815986"/>
          </a:xfrm>
        </p:spPr>
        <p:txBody>
          <a:bodyPr/>
          <a:lstStyle/>
          <a:p>
            <a:r>
              <a:rPr kumimoji="1" lang="ja-JP" altLang="en-US" dirty="0"/>
              <a:t>グリッド</a:t>
            </a:r>
            <a:endParaRPr kumimoji="1" lang="en-US" altLang="ja-JP" dirty="0"/>
          </a:p>
          <a:p>
            <a:pPr lvl="1"/>
            <a:r>
              <a:rPr lang="ja-JP" altLang="en-US" dirty="0"/>
              <a:t>数値拡散しやすい</a:t>
            </a:r>
            <a:endParaRPr lang="en-US" altLang="ja-JP" dirty="0"/>
          </a:p>
          <a:p>
            <a:pPr lvl="1"/>
            <a:r>
              <a:rPr lang="ja-JP" altLang="en-US" dirty="0"/>
              <a:t>速い</a:t>
            </a:r>
            <a:r>
              <a:rPr kumimoji="1" lang="ja-JP" altLang="en-US" dirty="0"/>
              <a:t>動きに追従できない</a:t>
            </a:r>
            <a:endParaRPr kumimoji="1" lang="en-US" altLang="ja-JP" dirty="0"/>
          </a:p>
          <a:p>
            <a:pPr lvl="1"/>
            <a:r>
              <a:rPr lang="ja-JP" altLang="en-US" dirty="0"/>
              <a:t>低負荷</a:t>
            </a:r>
            <a:endParaRPr kumimoji="1" lang="en-US" altLang="ja-JP"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26</a:t>
            </a:fld>
            <a:endParaRPr lang="en-US" i="1" dirty="0"/>
          </a:p>
        </p:txBody>
      </p:sp>
      <p:grpSp>
        <p:nvGrpSpPr>
          <p:cNvPr id="5" name="グループ化 6"/>
          <p:cNvGrpSpPr/>
          <p:nvPr/>
        </p:nvGrpSpPr>
        <p:grpSpPr>
          <a:xfrm>
            <a:off x="2630998" y="3126591"/>
            <a:ext cx="1083300" cy="1083300"/>
            <a:chOff x="5650293" y="2834679"/>
            <a:chExt cx="1083300" cy="1083300"/>
          </a:xfrm>
        </p:grpSpPr>
        <p:sp>
          <p:nvSpPr>
            <p:cNvPr id="8" name="正方形/長方形 7"/>
            <p:cNvSpPr/>
            <p:nvPr/>
          </p:nvSpPr>
          <p:spPr>
            <a:xfrm>
              <a:off x="56502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6502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p:nvSpPr>
          <p:spPr>
            <a:xfrm>
              <a:off x="58308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58308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正方形/長方形 11"/>
            <p:cNvSpPr/>
            <p:nvPr/>
          </p:nvSpPr>
          <p:spPr>
            <a:xfrm>
              <a:off x="60113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60113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61919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61919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56502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正方形/長方形 16"/>
            <p:cNvSpPr/>
            <p:nvPr/>
          </p:nvSpPr>
          <p:spPr>
            <a:xfrm>
              <a:off x="56502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58308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58308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60113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60113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61919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61919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63724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63724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65530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正方形/長方形 26"/>
            <p:cNvSpPr/>
            <p:nvPr/>
          </p:nvSpPr>
          <p:spPr>
            <a:xfrm>
              <a:off x="65530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63724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63724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65530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65530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56502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56502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58308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58308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60113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60113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61919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61919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63724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63724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正方形/長方形 41"/>
            <p:cNvSpPr/>
            <p:nvPr/>
          </p:nvSpPr>
          <p:spPr>
            <a:xfrm>
              <a:off x="65530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正方形/長方形 42"/>
            <p:cNvSpPr/>
            <p:nvPr/>
          </p:nvSpPr>
          <p:spPr>
            <a:xfrm>
              <a:off x="65530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6" name="グループ化 4"/>
          <p:cNvGrpSpPr/>
          <p:nvPr/>
        </p:nvGrpSpPr>
        <p:grpSpPr>
          <a:xfrm>
            <a:off x="6746512" y="3115386"/>
            <a:ext cx="1311900" cy="1097914"/>
            <a:chOff x="6730769" y="3360116"/>
            <a:chExt cx="1311900" cy="1097914"/>
          </a:xfrm>
        </p:grpSpPr>
        <p:sp>
          <p:nvSpPr>
            <p:cNvPr id="44" name="円/楕円 43"/>
            <p:cNvSpPr/>
            <p:nvPr/>
          </p:nvSpPr>
          <p:spPr>
            <a:xfrm>
              <a:off x="6845069" y="38484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5" name="円/楕円 44"/>
            <p:cNvSpPr/>
            <p:nvPr/>
          </p:nvSpPr>
          <p:spPr>
            <a:xfrm>
              <a:off x="6730769" y="38865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6" name="円/楕円 45"/>
            <p:cNvSpPr/>
            <p:nvPr/>
          </p:nvSpPr>
          <p:spPr>
            <a:xfrm>
              <a:off x="6820373" y="40770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7" name="円/楕円 46"/>
            <p:cNvSpPr/>
            <p:nvPr/>
          </p:nvSpPr>
          <p:spPr>
            <a:xfrm>
              <a:off x="6959369" y="40008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8" name="円/楕円 47"/>
            <p:cNvSpPr/>
            <p:nvPr/>
          </p:nvSpPr>
          <p:spPr>
            <a:xfrm>
              <a:off x="6730769" y="36579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9" name="円/楕円 48"/>
            <p:cNvSpPr/>
            <p:nvPr/>
          </p:nvSpPr>
          <p:spPr>
            <a:xfrm>
              <a:off x="6934673" y="36579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0" name="円/楕円 49"/>
            <p:cNvSpPr/>
            <p:nvPr/>
          </p:nvSpPr>
          <p:spPr>
            <a:xfrm>
              <a:off x="7073669" y="38484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1" name="円/楕円 50"/>
            <p:cNvSpPr/>
            <p:nvPr/>
          </p:nvSpPr>
          <p:spPr>
            <a:xfrm>
              <a:off x="7025619" y="4162845"/>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2" name="円/楕円 51"/>
            <p:cNvSpPr/>
            <p:nvPr/>
          </p:nvSpPr>
          <p:spPr>
            <a:xfrm>
              <a:off x="7206169" y="4048545"/>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3" name="円/楕円 52"/>
            <p:cNvSpPr/>
            <p:nvPr/>
          </p:nvSpPr>
          <p:spPr>
            <a:xfrm>
              <a:off x="7091869" y="36579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4" name="円/楕円 53"/>
            <p:cNvSpPr/>
            <p:nvPr/>
          </p:nvSpPr>
          <p:spPr>
            <a:xfrm>
              <a:off x="6797019" y="3474416"/>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5" name="円/楕円 54"/>
            <p:cNvSpPr/>
            <p:nvPr/>
          </p:nvSpPr>
          <p:spPr>
            <a:xfrm>
              <a:off x="7386719" y="42294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6" name="円/楕円 55"/>
            <p:cNvSpPr/>
            <p:nvPr/>
          </p:nvSpPr>
          <p:spPr>
            <a:xfrm>
              <a:off x="7567269" y="354363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7" name="円/楕円 56"/>
            <p:cNvSpPr/>
            <p:nvPr/>
          </p:nvSpPr>
          <p:spPr>
            <a:xfrm>
              <a:off x="7814069" y="3588716"/>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8" name="円/楕円 57"/>
            <p:cNvSpPr/>
            <p:nvPr/>
          </p:nvSpPr>
          <p:spPr>
            <a:xfrm>
              <a:off x="7747819" y="3819945"/>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9" name="円/楕円 58"/>
            <p:cNvSpPr/>
            <p:nvPr/>
          </p:nvSpPr>
          <p:spPr>
            <a:xfrm>
              <a:off x="7681569" y="3360116"/>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
        <p:nvSpPr>
          <p:cNvPr id="62" name="フリーフォーム 61"/>
          <p:cNvSpPr/>
          <p:nvPr/>
        </p:nvSpPr>
        <p:spPr>
          <a:xfrm>
            <a:off x="2738478" y="3237032"/>
            <a:ext cx="885545" cy="909683"/>
          </a:xfrm>
          <a:custGeom>
            <a:avLst/>
            <a:gdLst>
              <a:gd name="connsiteX0" fmla="*/ 1518408 w 1755774"/>
              <a:gd name="connsiteY0" fmla="*/ 1635853 h 1803633"/>
              <a:gd name="connsiteX1" fmla="*/ 1585520 w 1755774"/>
              <a:gd name="connsiteY1" fmla="*/ 1568741 h 1803633"/>
              <a:gd name="connsiteX2" fmla="*/ 1644242 w 1755774"/>
              <a:gd name="connsiteY2" fmla="*/ 1493240 h 1803633"/>
              <a:gd name="connsiteX3" fmla="*/ 1677798 w 1755774"/>
              <a:gd name="connsiteY3" fmla="*/ 1459684 h 1803633"/>
              <a:gd name="connsiteX4" fmla="*/ 1702965 w 1755774"/>
              <a:gd name="connsiteY4" fmla="*/ 1392572 h 1803633"/>
              <a:gd name="connsiteX5" fmla="*/ 1711354 w 1755774"/>
              <a:gd name="connsiteY5" fmla="*/ 1300293 h 1803633"/>
              <a:gd name="connsiteX6" fmla="*/ 1719743 w 1755774"/>
              <a:gd name="connsiteY6" fmla="*/ 1266737 h 1803633"/>
              <a:gd name="connsiteX7" fmla="*/ 1744910 w 1755774"/>
              <a:gd name="connsiteY7" fmla="*/ 1132513 h 1803633"/>
              <a:gd name="connsiteX8" fmla="*/ 1744910 w 1755774"/>
              <a:gd name="connsiteY8" fmla="*/ 771787 h 1803633"/>
              <a:gd name="connsiteX9" fmla="*/ 1736521 w 1755774"/>
              <a:gd name="connsiteY9" fmla="*/ 746620 h 1803633"/>
              <a:gd name="connsiteX10" fmla="*/ 1728132 w 1755774"/>
              <a:gd name="connsiteY10" fmla="*/ 704675 h 1803633"/>
              <a:gd name="connsiteX11" fmla="*/ 1719743 w 1755774"/>
              <a:gd name="connsiteY11" fmla="*/ 679508 h 1803633"/>
              <a:gd name="connsiteX12" fmla="*/ 1711354 w 1755774"/>
              <a:gd name="connsiteY12" fmla="*/ 637563 h 1803633"/>
              <a:gd name="connsiteX13" fmla="*/ 1677798 w 1755774"/>
              <a:gd name="connsiteY13" fmla="*/ 520117 h 1803633"/>
              <a:gd name="connsiteX14" fmla="*/ 1669409 w 1755774"/>
              <a:gd name="connsiteY14" fmla="*/ 494950 h 1803633"/>
              <a:gd name="connsiteX15" fmla="*/ 1652631 w 1755774"/>
              <a:gd name="connsiteY15" fmla="*/ 461394 h 1803633"/>
              <a:gd name="connsiteX16" fmla="*/ 1635853 w 1755774"/>
              <a:gd name="connsiteY16" fmla="*/ 411060 h 1803633"/>
              <a:gd name="connsiteX17" fmla="*/ 1610687 w 1755774"/>
              <a:gd name="connsiteY17" fmla="*/ 268447 h 1803633"/>
              <a:gd name="connsiteX18" fmla="*/ 1560353 w 1755774"/>
              <a:gd name="connsiteY18" fmla="*/ 184558 h 1803633"/>
              <a:gd name="connsiteX19" fmla="*/ 1535186 w 1755774"/>
              <a:gd name="connsiteY19" fmla="*/ 151002 h 1803633"/>
              <a:gd name="connsiteX20" fmla="*/ 1484852 w 1755774"/>
              <a:gd name="connsiteY20" fmla="*/ 100668 h 1803633"/>
              <a:gd name="connsiteX21" fmla="*/ 1417740 w 1755774"/>
              <a:gd name="connsiteY21" fmla="*/ 58723 h 1803633"/>
              <a:gd name="connsiteX22" fmla="*/ 1367406 w 1755774"/>
              <a:gd name="connsiteY22" fmla="*/ 41945 h 1803633"/>
              <a:gd name="connsiteX23" fmla="*/ 1317072 w 1755774"/>
              <a:gd name="connsiteY23" fmla="*/ 25167 h 1803633"/>
              <a:gd name="connsiteX24" fmla="*/ 1249960 w 1755774"/>
              <a:gd name="connsiteY24" fmla="*/ 8389 h 1803633"/>
              <a:gd name="connsiteX25" fmla="*/ 1216404 w 1755774"/>
              <a:gd name="connsiteY25" fmla="*/ 0 h 1803633"/>
              <a:gd name="connsiteX26" fmla="*/ 578841 w 1755774"/>
              <a:gd name="connsiteY26" fmla="*/ 8389 h 1803633"/>
              <a:gd name="connsiteX27" fmla="*/ 545285 w 1755774"/>
              <a:gd name="connsiteY27" fmla="*/ 16778 h 1803633"/>
              <a:gd name="connsiteX28" fmla="*/ 478173 w 1755774"/>
              <a:gd name="connsiteY28" fmla="*/ 41945 h 1803633"/>
              <a:gd name="connsiteX29" fmla="*/ 377505 w 1755774"/>
              <a:gd name="connsiteY29" fmla="*/ 58723 h 1803633"/>
              <a:gd name="connsiteX30" fmla="*/ 352338 w 1755774"/>
              <a:gd name="connsiteY30" fmla="*/ 67112 h 1803633"/>
              <a:gd name="connsiteX31" fmla="*/ 318782 w 1755774"/>
              <a:gd name="connsiteY31" fmla="*/ 75501 h 1803633"/>
              <a:gd name="connsiteX32" fmla="*/ 285226 w 1755774"/>
              <a:gd name="connsiteY32" fmla="*/ 92279 h 1803633"/>
              <a:gd name="connsiteX33" fmla="*/ 234892 w 1755774"/>
              <a:gd name="connsiteY33" fmla="*/ 125835 h 1803633"/>
              <a:gd name="connsiteX34" fmla="*/ 201336 w 1755774"/>
              <a:gd name="connsiteY34" fmla="*/ 151002 h 1803633"/>
              <a:gd name="connsiteX35" fmla="*/ 159391 w 1755774"/>
              <a:gd name="connsiteY35" fmla="*/ 167780 h 1803633"/>
              <a:gd name="connsiteX36" fmla="*/ 134224 w 1755774"/>
              <a:gd name="connsiteY36" fmla="*/ 192947 h 1803633"/>
              <a:gd name="connsiteX37" fmla="*/ 100668 w 1755774"/>
              <a:gd name="connsiteY37" fmla="*/ 251669 h 1803633"/>
              <a:gd name="connsiteX38" fmla="*/ 75501 w 1755774"/>
              <a:gd name="connsiteY38" fmla="*/ 335559 h 1803633"/>
              <a:gd name="connsiteX39" fmla="*/ 58723 w 1755774"/>
              <a:gd name="connsiteY39" fmla="*/ 360726 h 1803633"/>
              <a:gd name="connsiteX40" fmla="*/ 33556 w 1755774"/>
              <a:gd name="connsiteY40" fmla="*/ 453005 h 1803633"/>
              <a:gd name="connsiteX41" fmla="*/ 25167 w 1755774"/>
              <a:gd name="connsiteY41" fmla="*/ 914400 h 1803633"/>
              <a:gd name="connsiteX42" fmla="*/ 16778 w 1755774"/>
              <a:gd name="connsiteY42" fmla="*/ 973123 h 1803633"/>
              <a:gd name="connsiteX43" fmla="*/ 0 w 1755774"/>
              <a:gd name="connsiteY43" fmla="*/ 1233181 h 1803633"/>
              <a:gd name="connsiteX44" fmla="*/ 8389 w 1755774"/>
              <a:gd name="connsiteY44" fmla="*/ 1426128 h 1803633"/>
              <a:gd name="connsiteX45" fmla="*/ 16778 w 1755774"/>
              <a:gd name="connsiteY45" fmla="*/ 1451295 h 1803633"/>
              <a:gd name="connsiteX46" fmla="*/ 75501 w 1755774"/>
              <a:gd name="connsiteY46" fmla="*/ 1493240 h 1803633"/>
              <a:gd name="connsiteX47" fmla="*/ 100668 w 1755774"/>
              <a:gd name="connsiteY47" fmla="*/ 1510018 h 1803633"/>
              <a:gd name="connsiteX48" fmla="*/ 125835 w 1755774"/>
              <a:gd name="connsiteY48" fmla="*/ 1535185 h 1803633"/>
              <a:gd name="connsiteX49" fmla="*/ 159391 w 1755774"/>
              <a:gd name="connsiteY49" fmla="*/ 1543574 h 1803633"/>
              <a:gd name="connsiteX50" fmla="*/ 218114 w 1755774"/>
              <a:gd name="connsiteY50" fmla="*/ 1577130 h 1803633"/>
              <a:gd name="connsiteX51" fmla="*/ 293615 w 1755774"/>
              <a:gd name="connsiteY51" fmla="*/ 1602297 h 1803633"/>
              <a:gd name="connsiteX52" fmla="*/ 385894 w 1755774"/>
              <a:gd name="connsiteY52" fmla="*/ 1652631 h 1803633"/>
              <a:gd name="connsiteX53" fmla="*/ 411061 w 1755774"/>
              <a:gd name="connsiteY53" fmla="*/ 1669409 h 1803633"/>
              <a:gd name="connsiteX54" fmla="*/ 436228 w 1755774"/>
              <a:gd name="connsiteY54" fmla="*/ 1677798 h 1803633"/>
              <a:gd name="connsiteX55" fmla="*/ 461395 w 1755774"/>
              <a:gd name="connsiteY55" fmla="*/ 1694576 h 1803633"/>
              <a:gd name="connsiteX56" fmla="*/ 528507 w 1755774"/>
              <a:gd name="connsiteY56" fmla="*/ 1711354 h 1803633"/>
              <a:gd name="connsiteX57" fmla="*/ 562063 w 1755774"/>
              <a:gd name="connsiteY57" fmla="*/ 1719743 h 1803633"/>
              <a:gd name="connsiteX58" fmla="*/ 604008 w 1755774"/>
              <a:gd name="connsiteY58" fmla="*/ 1736521 h 1803633"/>
              <a:gd name="connsiteX59" fmla="*/ 637564 w 1755774"/>
              <a:gd name="connsiteY59" fmla="*/ 1753299 h 1803633"/>
              <a:gd name="connsiteX60" fmla="*/ 662731 w 1755774"/>
              <a:gd name="connsiteY60" fmla="*/ 1761688 h 1803633"/>
              <a:gd name="connsiteX61" fmla="*/ 763398 w 1755774"/>
              <a:gd name="connsiteY61" fmla="*/ 1786855 h 1803633"/>
              <a:gd name="connsiteX62" fmla="*/ 989901 w 1755774"/>
              <a:gd name="connsiteY62" fmla="*/ 1803633 h 1803633"/>
              <a:gd name="connsiteX63" fmla="*/ 1082180 w 1755774"/>
              <a:gd name="connsiteY63" fmla="*/ 1795244 h 1803633"/>
              <a:gd name="connsiteX64" fmla="*/ 1107347 w 1755774"/>
              <a:gd name="connsiteY64" fmla="*/ 1778466 h 1803633"/>
              <a:gd name="connsiteX65" fmla="*/ 1157681 w 1755774"/>
              <a:gd name="connsiteY65" fmla="*/ 1702965 h 1803633"/>
              <a:gd name="connsiteX66" fmla="*/ 1208015 w 1755774"/>
              <a:gd name="connsiteY66" fmla="*/ 1652631 h 1803633"/>
              <a:gd name="connsiteX67" fmla="*/ 1233182 w 1755774"/>
              <a:gd name="connsiteY67" fmla="*/ 1627464 h 1803633"/>
              <a:gd name="connsiteX68" fmla="*/ 1283516 w 1755774"/>
              <a:gd name="connsiteY68" fmla="*/ 1585519 h 1803633"/>
              <a:gd name="connsiteX69" fmla="*/ 1308683 w 1755774"/>
              <a:gd name="connsiteY69" fmla="*/ 1518407 h 1803633"/>
              <a:gd name="connsiteX70" fmla="*/ 1325461 w 1755774"/>
              <a:gd name="connsiteY70" fmla="*/ 1451295 h 1803633"/>
              <a:gd name="connsiteX71" fmla="*/ 1333850 w 1755774"/>
              <a:gd name="connsiteY71" fmla="*/ 1140902 h 1803633"/>
              <a:gd name="connsiteX72" fmla="*/ 1359017 w 1755774"/>
              <a:gd name="connsiteY72" fmla="*/ 1065402 h 1803633"/>
              <a:gd name="connsiteX73" fmla="*/ 1367406 w 1755774"/>
              <a:gd name="connsiteY73" fmla="*/ 1040235 h 1803633"/>
              <a:gd name="connsiteX74" fmla="*/ 1400962 w 1755774"/>
              <a:gd name="connsiteY74" fmla="*/ 981512 h 1803633"/>
              <a:gd name="connsiteX75" fmla="*/ 1409351 w 1755774"/>
              <a:gd name="connsiteY75" fmla="*/ 947956 h 1803633"/>
              <a:gd name="connsiteX76" fmla="*/ 1434518 w 1755774"/>
              <a:gd name="connsiteY76" fmla="*/ 880844 h 1803633"/>
              <a:gd name="connsiteX77" fmla="*/ 1442907 w 1755774"/>
              <a:gd name="connsiteY77" fmla="*/ 830510 h 1803633"/>
              <a:gd name="connsiteX78" fmla="*/ 1451296 w 1755774"/>
              <a:gd name="connsiteY78" fmla="*/ 796954 h 1803633"/>
              <a:gd name="connsiteX79" fmla="*/ 1459685 w 1755774"/>
              <a:gd name="connsiteY79" fmla="*/ 713064 h 1803633"/>
              <a:gd name="connsiteX80" fmla="*/ 1451296 w 1755774"/>
              <a:gd name="connsiteY80" fmla="*/ 536895 h 1803633"/>
              <a:gd name="connsiteX81" fmla="*/ 1434518 w 1755774"/>
              <a:gd name="connsiteY81" fmla="*/ 511728 h 1803633"/>
              <a:gd name="connsiteX82" fmla="*/ 1350628 w 1755774"/>
              <a:gd name="connsiteY82" fmla="*/ 444616 h 1803633"/>
              <a:gd name="connsiteX83" fmla="*/ 1300294 w 1755774"/>
              <a:gd name="connsiteY83" fmla="*/ 419449 h 1803633"/>
              <a:gd name="connsiteX84" fmla="*/ 1233182 w 1755774"/>
              <a:gd name="connsiteY84" fmla="*/ 377504 h 1803633"/>
              <a:gd name="connsiteX85" fmla="*/ 1208015 w 1755774"/>
              <a:gd name="connsiteY85" fmla="*/ 360726 h 1803633"/>
              <a:gd name="connsiteX86" fmla="*/ 1115736 w 1755774"/>
              <a:gd name="connsiteY86" fmla="*/ 335559 h 1803633"/>
              <a:gd name="connsiteX87" fmla="*/ 1090569 w 1755774"/>
              <a:gd name="connsiteY87" fmla="*/ 327170 h 1803633"/>
              <a:gd name="connsiteX88" fmla="*/ 1031846 w 1755774"/>
              <a:gd name="connsiteY88" fmla="*/ 310392 h 1803633"/>
              <a:gd name="connsiteX89" fmla="*/ 788565 w 1755774"/>
              <a:gd name="connsiteY89" fmla="*/ 318781 h 1803633"/>
              <a:gd name="connsiteX90" fmla="*/ 738231 w 1755774"/>
              <a:gd name="connsiteY90" fmla="*/ 343948 h 1803633"/>
              <a:gd name="connsiteX91" fmla="*/ 704676 w 1755774"/>
              <a:gd name="connsiteY91" fmla="*/ 360726 h 1803633"/>
              <a:gd name="connsiteX92" fmla="*/ 679509 w 1755774"/>
              <a:gd name="connsiteY92" fmla="*/ 377504 h 1803633"/>
              <a:gd name="connsiteX93" fmla="*/ 629175 w 1755774"/>
              <a:gd name="connsiteY93" fmla="*/ 385893 h 1803633"/>
              <a:gd name="connsiteX94" fmla="*/ 578841 w 1755774"/>
              <a:gd name="connsiteY94" fmla="*/ 411060 h 1803633"/>
              <a:gd name="connsiteX95" fmla="*/ 536896 w 1755774"/>
              <a:gd name="connsiteY95" fmla="*/ 478172 h 1803633"/>
              <a:gd name="connsiteX96" fmla="*/ 511729 w 1755774"/>
              <a:gd name="connsiteY96" fmla="*/ 545284 h 1803633"/>
              <a:gd name="connsiteX97" fmla="*/ 494951 w 1755774"/>
              <a:gd name="connsiteY97" fmla="*/ 679508 h 1803633"/>
              <a:gd name="connsiteX98" fmla="*/ 486562 w 1755774"/>
              <a:gd name="connsiteY98" fmla="*/ 755009 h 1803633"/>
              <a:gd name="connsiteX99" fmla="*/ 478173 w 1755774"/>
              <a:gd name="connsiteY99" fmla="*/ 796954 h 1803633"/>
              <a:gd name="connsiteX100" fmla="*/ 469784 w 1755774"/>
              <a:gd name="connsiteY100" fmla="*/ 855677 h 1803633"/>
              <a:gd name="connsiteX101" fmla="*/ 453006 w 1755774"/>
              <a:gd name="connsiteY101" fmla="*/ 922789 h 1803633"/>
              <a:gd name="connsiteX102" fmla="*/ 444617 w 1755774"/>
              <a:gd name="connsiteY102" fmla="*/ 973123 h 1803633"/>
              <a:gd name="connsiteX103" fmla="*/ 427839 w 1755774"/>
              <a:gd name="connsiteY103" fmla="*/ 1090569 h 1803633"/>
              <a:gd name="connsiteX104" fmla="*/ 444617 w 1755774"/>
              <a:gd name="connsiteY104" fmla="*/ 1317071 h 1803633"/>
              <a:gd name="connsiteX105" fmla="*/ 461395 w 1755774"/>
              <a:gd name="connsiteY105" fmla="*/ 1342238 h 1803633"/>
              <a:gd name="connsiteX106" fmla="*/ 486562 w 1755774"/>
              <a:gd name="connsiteY106" fmla="*/ 1350627 h 1803633"/>
              <a:gd name="connsiteX107" fmla="*/ 520118 w 1755774"/>
              <a:gd name="connsiteY107" fmla="*/ 1375794 h 1803633"/>
              <a:gd name="connsiteX108" fmla="*/ 604008 w 1755774"/>
              <a:gd name="connsiteY108" fmla="*/ 1392572 h 1803633"/>
              <a:gd name="connsiteX109" fmla="*/ 645953 w 1755774"/>
              <a:gd name="connsiteY109" fmla="*/ 1400961 h 1803633"/>
              <a:gd name="connsiteX110" fmla="*/ 671120 w 1755774"/>
              <a:gd name="connsiteY110" fmla="*/ 1409350 h 1803633"/>
              <a:gd name="connsiteX111" fmla="*/ 864066 w 1755774"/>
              <a:gd name="connsiteY111" fmla="*/ 1417739 h 1803633"/>
              <a:gd name="connsiteX112" fmla="*/ 998290 w 1755774"/>
              <a:gd name="connsiteY112" fmla="*/ 1417739 h 1803633"/>
              <a:gd name="connsiteX113" fmla="*/ 1023457 w 1755774"/>
              <a:gd name="connsiteY113" fmla="*/ 1409350 h 1803633"/>
              <a:gd name="connsiteX114" fmla="*/ 1098958 w 1755774"/>
              <a:gd name="connsiteY114" fmla="*/ 1350627 h 1803633"/>
              <a:gd name="connsiteX115" fmla="*/ 1140903 w 1755774"/>
              <a:gd name="connsiteY115" fmla="*/ 1283515 h 1803633"/>
              <a:gd name="connsiteX116" fmla="*/ 1149292 w 1755774"/>
              <a:gd name="connsiteY116" fmla="*/ 1249959 h 1803633"/>
              <a:gd name="connsiteX117" fmla="*/ 1182848 w 1755774"/>
              <a:gd name="connsiteY117" fmla="*/ 1166069 h 1803633"/>
              <a:gd name="connsiteX118" fmla="*/ 1191237 w 1755774"/>
              <a:gd name="connsiteY118" fmla="*/ 1115736 h 1803633"/>
              <a:gd name="connsiteX119" fmla="*/ 1199626 w 1755774"/>
              <a:gd name="connsiteY119" fmla="*/ 1082180 h 1803633"/>
              <a:gd name="connsiteX120" fmla="*/ 1182848 w 1755774"/>
              <a:gd name="connsiteY120" fmla="*/ 922789 h 1803633"/>
              <a:gd name="connsiteX121" fmla="*/ 1166070 w 1755774"/>
              <a:gd name="connsiteY121" fmla="*/ 864066 h 1803633"/>
              <a:gd name="connsiteX122" fmla="*/ 1132514 w 1755774"/>
              <a:gd name="connsiteY122" fmla="*/ 813732 h 1803633"/>
              <a:gd name="connsiteX123" fmla="*/ 1098958 w 1755774"/>
              <a:gd name="connsiteY123" fmla="*/ 763398 h 1803633"/>
              <a:gd name="connsiteX124" fmla="*/ 1082180 w 1755774"/>
              <a:gd name="connsiteY124" fmla="*/ 738231 h 1803633"/>
              <a:gd name="connsiteX125" fmla="*/ 998290 w 1755774"/>
              <a:gd name="connsiteY125" fmla="*/ 696286 h 1803633"/>
              <a:gd name="connsiteX126" fmla="*/ 973123 w 1755774"/>
              <a:gd name="connsiteY126" fmla="*/ 687897 h 1803633"/>
              <a:gd name="connsiteX127" fmla="*/ 931178 w 1755774"/>
              <a:gd name="connsiteY127" fmla="*/ 679508 h 1803633"/>
              <a:gd name="connsiteX128" fmla="*/ 880844 w 1755774"/>
              <a:gd name="connsiteY128" fmla="*/ 662730 h 1803633"/>
              <a:gd name="connsiteX129" fmla="*/ 855677 w 1755774"/>
              <a:gd name="connsiteY129" fmla="*/ 654341 h 1803633"/>
              <a:gd name="connsiteX130" fmla="*/ 805343 w 1755774"/>
              <a:gd name="connsiteY130" fmla="*/ 662730 h 180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755774" h="1803633">
                <a:moveTo>
                  <a:pt x="1518408" y="1635853"/>
                </a:moveTo>
                <a:cubicBezTo>
                  <a:pt x="1540779" y="1613482"/>
                  <a:pt x="1564588" y="1592464"/>
                  <a:pt x="1585520" y="1568741"/>
                </a:cubicBezTo>
                <a:cubicBezTo>
                  <a:pt x="1606614" y="1544834"/>
                  <a:pt x="1621697" y="1515785"/>
                  <a:pt x="1644242" y="1493240"/>
                </a:cubicBezTo>
                <a:cubicBezTo>
                  <a:pt x="1655427" y="1482055"/>
                  <a:pt x="1668307" y="1472339"/>
                  <a:pt x="1677798" y="1459684"/>
                </a:cubicBezTo>
                <a:cubicBezTo>
                  <a:pt x="1694249" y="1437750"/>
                  <a:pt x="1696599" y="1418038"/>
                  <a:pt x="1702965" y="1392572"/>
                </a:cubicBezTo>
                <a:cubicBezTo>
                  <a:pt x="1705761" y="1361812"/>
                  <a:pt x="1707272" y="1330909"/>
                  <a:pt x="1711354" y="1300293"/>
                </a:cubicBezTo>
                <a:cubicBezTo>
                  <a:pt x="1712878" y="1288865"/>
                  <a:pt x="1717618" y="1278069"/>
                  <a:pt x="1719743" y="1266737"/>
                </a:cubicBezTo>
                <a:cubicBezTo>
                  <a:pt x="1747753" y="1117349"/>
                  <a:pt x="1725106" y="1211730"/>
                  <a:pt x="1744910" y="1132513"/>
                </a:cubicBezTo>
                <a:cubicBezTo>
                  <a:pt x="1759763" y="969136"/>
                  <a:pt x="1759023" y="1018758"/>
                  <a:pt x="1744910" y="771787"/>
                </a:cubicBezTo>
                <a:cubicBezTo>
                  <a:pt x="1744406" y="762959"/>
                  <a:pt x="1738666" y="755199"/>
                  <a:pt x="1736521" y="746620"/>
                </a:cubicBezTo>
                <a:cubicBezTo>
                  <a:pt x="1733063" y="732787"/>
                  <a:pt x="1731590" y="718508"/>
                  <a:pt x="1728132" y="704675"/>
                </a:cubicBezTo>
                <a:cubicBezTo>
                  <a:pt x="1725987" y="696096"/>
                  <a:pt x="1721888" y="688087"/>
                  <a:pt x="1719743" y="679508"/>
                </a:cubicBezTo>
                <a:cubicBezTo>
                  <a:pt x="1716285" y="665675"/>
                  <a:pt x="1714560" y="651456"/>
                  <a:pt x="1711354" y="637563"/>
                </a:cubicBezTo>
                <a:cubicBezTo>
                  <a:pt x="1695553" y="569094"/>
                  <a:pt x="1697828" y="580208"/>
                  <a:pt x="1677798" y="520117"/>
                </a:cubicBezTo>
                <a:cubicBezTo>
                  <a:pt x="1675002" y="511728"/>
                  <a:pt x="1673364" y="502859"/>
                  <a:pt x="1669409" y="494950"/>
                </a:cubicBezTo>
                <a:cubicBezTo>
                  <a:pt x="1663816" y="483765"/>
                  <a:pt x="1657275" y="473005"/>
                  <a:pt x="1652631" y="461394"/>
                </a:cubicBezTo>
                <a:cubicBezTo>
                  <a:pt x="1646063" y="444973"/>
                  <a:pt x="1635853" y="411060"/>
                  <a:pt x="1635853" y="411060"/>
                </a:cubicBezTo>
                <a:cubicBezTo>
                  <a:pt x="1632024" y="384257"/>
                  <a:pt x="1618951" y="284976"/>
                  <a:pt x="1610687" y="268447"/>
                </a:cubicBezTo>
                <a:cubicBezTo>
                  <a:pt x="1591168" y="229410"/>
                  <a:pt x="1590725" y="225053"/>
                  <a:pt x="1560353" y="184558"/>
                </a:cubicBezTo>
                <a:cubicBezTo>
                  <a:pt x="1551964" y="173373"/>
                  <a:pt x="1544539" y="161394"/>
                  <a:pt x="1535186" y="151002"/>
                </a:cubicBezTo>
                <a:cubicBezTo>
                  <a:pt x="1519313" y="133365"/>
                  <a:pt x="1504973" y="113244"/>
                  <a:pt x="1484852" y="100668"/>
                </a:cubicBezTo>
                <a:cubicBezTo>
                  <a:pt x="1462481" y="86686"/>
                  <a:pt x="1442767" y="67065"/>
                  <a:pt x="1417740" y="58723"/>
                </a:cubicBezTo>
                <a:lnTo>
                  <a:pt x="1367406" y="41945"/>
                </a:lnTo>
                <a:cubicBezTo>
                  <a:pt x="1350628" y="36352"/>
                  <a:pt x="1334230" y="29456"/>
                  <a:pt x="1317072" y="25167"/>
                </a:cubicBezTo>
                <a:lnTo>
                  <a:pt x="1249960" y="8389"/>
                </a:lnTo>
                <a:lnTo>
                  <a:pt x="1216404" y="0"/>
                </a:lnTo>
                <a:lnTo>
                  <a:pt x="578841" y="8389"/>
                </a:lnTo>
                <a:cubicBezTo>
                  <a:pt x="567315" y="8677"/>
                  <a:pt x="556371" y="13611"/>
                  <a:pt x="545285" y="16778"/>
                </a:cubicBezTo>
                <a:cubicBezTo>
                  <a:pt x="504052" y="28559"/>
                  <a:pt x="531360" y="24216"/>
                  <a:pt x="478173" y="41945"/>
                </a:cubicBezTo>
                <a:cubicBezTo>
                  <a:pt x="444916" y="53031"/>
                  <a:pt x="412705" y="54323"/>
                  <a:pt x="377505" y="58723"/>
                </a:cubicBezTo>
                <a:cubicBezTo>
                  <a:pt x="369116" y="61519"/>
                  <a:pt x="360841" y="64683"/>
                  <a:pt x="352338" y="67112"/>
                </a:cubicBezTo>
                <a:cubicBezTo>
                  <a:pt x="341252" y="70279"/>
                  <a:pt x="329577" y="71453"/>
                  <a:pt x="318782" y="75501"/>
                </a:cubicBezTo>
                <a:cubicBezTo>
                  <a:pt x="307073" y="79892"/>
                  <a:pt x="295949" y="85845"/>
                  <a:pt x="285226" y="92279"/>
                </a:cubicBezTo>
                <a:cubicBezTo>
                  <a:pt x="267935" y="102654"/>
                  <a:pt x="251024" y="113736"/>
                  <a:pt x="234892" y="125835"/>
                </a:cubicBezTo>
                <a:cubicBezTo>
                  <a:pt x="223707" y="134224"/>
                  <a:pt x="213558" y="144212"/>
                  <a:pt x="201336" y="151002"/>
                </a:cubicBezTo>
                <a:cubicBezTo>
                  <a:pt x="188172" y="158315"/>
                  <a:pt x="173373" y="162187"/>
                  <a:pt x="159391" y="167780"/>
                </a:cubicBezTo>
                <a:cubicBezTo>
                  <a:pt x="151002" y="176169"/>
                  <a:pt x="141819" y="183833"/>
                  <a:pt x="134224" y="192947"/>
                </a:cubicBezTo>
                <a:cubicBezTo>
                  <a:pt x="123160" y="206224"/>
                  <a:pt x="106263" y="236749"/>
                  <a:pt x="100668" y="251669"/>
                </a:cubicBezTo>
                <a:cubicBezTo>
                  <a:pt x="90619" y="278466"/>
                  <a:pt x="91892" y="310973"/>
                  <a:pt x="75501" y="335559"/>
                </a:cubicBezTo>
                <a:cubicBezTo>
                  <a:pt x="69908" y="343948"/>
                  <a:pt x="62818" y="351513"/>
                  <a:pt x="58723" y="360726"/>
                </a:cubicBezTo>
                <a:cubicBezTo>
                  <a:pt x="43242" y="395559"/>
                  <a:pt x="40733" y="417121"/>
                  <a:pt x="33556" y="453005"/>
                </a:cubicBezTo>
                <a:cubicBezTo>
                  <a:pt x="30760" y="606803"/>
                  <a:pt x="30126" y="760656"/>
                  <a:pt x="25167" y="914400"/>
                </a:cubicBezTo>
                <a:cubicBezTo>
                  <a:pt x="24529" y="934163"/>
                  <a:pt x="18187" y="953400"/>
                  <a:pt x="16778" y="973123"/>
                </a:cubicBezTo>
                <a:cubicBezTo>
                  <a:pt x="-9968" y="1347563"/>
                  <a:pt x="22375" y="1009433"/>
                  <a:pt x="0" y="1233181"/>
                </a:cubicBezTo>
                <a:cubicBezTo>
                  <a:pt x="2796" y="1297497"/>
                  <a:pt x="3452" y="1361941"/>
                  <a:pt x="8389" y="1426128"/>
                </a:cubicBezTo>
                <a:cubicBezTo>
                  <a:pt x="9067" y="1434945"/>
                  <a:pt x="11873" y="1443937"/>
                  <a:pt x="16778" y="1451295"/>
                </a:cubicBezTo>
                <a:cubicBezTo>
                  <a:pt x="35698" y="1479675"/>
                  <a:pt x="47240" y="1477091"/>
                  <a:pt x="75501" y="1493240"/>
                </a:cubicBezTo>
                <a:cubicBezTo>
                  <a:pt x="84255" y="1498242"/>
                  <a:pt x="92923" y="1503563"/>
                  <a:pt x="100668" y="1510018"/>
                </a:cubicBezTo>
                <a:cubicBezTo>
                  <a:pt x="109782" y="1517613"/>
                  <a:pt x="115534" y="1529299"/>
                  <a:pt x="125835" y="1535185"/>
                </a:cubicBezTo>
                <a:cubicBezTo>
                  <a:pt x="135845" y="1540905"/>
                  <a:pt x="148596" y="1539526"/>
                  <a:pt x="159391" y="1543574"/>
                </a:cubicBezTo>
                <a:cubicBezTo>
                  <a:pt x="218220" y="1565635"/>
                  <a:pt x="169436" y="1552791"/>
                  <a:pt x="218114" y="1577130"/>
                </a:cubicBezTo>
                <a:cubicBezTo>
                  <a:pt x="270628" y="1603387"/>
                  <a:pt x="245554" y="1586277"/>
                  <a:pt x="293615" y="1602297"/>
                </a:cubicBezTo>
                <a:cubicBezTo>
                  <a:pt x="342149" y="1618475"/>
                  <a:pt x="339278" y="1621554"/>
                  <a:pt x="385894" y="1652631"/>
                </a:cubicBezTo>
                <a:cubicBezTo>
                  <a:pt x="394283" y="1658224"/>
                  <a:pt x="401496" y="1666221"/>
                  <a:pt x="411061" y="1669409"/>
                </a:cubicBezTo>
                <a:cubicBezTo>
                  <a:pt x="419450" y="1672205"/>
                  <a:pt x="428319" y="1673843"/>
                  <a:pt x="436228" y="1677798"/>
                </a:cubicBezTo>
                <a:cubicBezTo>
                  <a:pt x="445246" y="1682307"/>
                  <a:pt x="451920" y="1691130"/>
                  <a:pt x="461395" y="1694576"/>
                </a:cubicBezTo>
                <a:cubicBezTo>
                  <a:pt x="483066" y="1702456"/>
                  <a:pt x="506136" y="1705761"/>
                  <a:pt x="528507" y="1711354"/>
                </a:cubicBezTo>
                <a:cubicBezTo>
                  <a:pt x="539692" y="1714150"/>
                  <a:pt x="551358" y="1715461"/>
                  <a:pt x="562063" y="1719743"/>
                </a:cubicBezTo>
                <a:cubicBezTo>
                  <a:pt x="576045" y="1725336"/>
                  <a:pt x="590247" y="1730405"/>
                  <a:pt x="604008" y="1736521"/>
                </a:cubicBezTo>
                <a:cubicBezTo>
                  <a:pt x="615436" y="1741600"/>
                  <a:pt x="626070" y="1748373"/>
                  <a:pt x="637564" y="1753299"/>
                </a:cubicBezTo>
                <a:cubicBezTo>
                  <a:pt x="645692" y="1756782"/>
                  <a:pt x="654261" y="1759147"/>
                  <a:pt x="662731" y="1761688"/>
                </a:cubicBezTo>
                <a:cubicBezTo>
                  <a:pt x="696439" y="1771801"/>
                  <a:pt x="728614" y="1781886"/>
                  <a:pt x="763398" y="1786855"/>
                </a:cubicBezTo>
                <a:cubicBezTo>
                  <a:pt x="843328" y="1798274"/>
                  <a:pt x="904546" y="1798891"/>
                  <a:pt x="989901" y="1803633"/>
                </a:cubicBezTo>
                <a:cubicBezTo>
                  <a:pt x="1020661" y="1800837"/>
                  <a:pt x="1051979" y="1801716"/>
                  <a:pt x="1082180" y="1795244"/>
                </a:cubicBezTo>
                <a:cubicBezTo>
                  <a:pt x="1092039" y="1793131"/>
                  <a:pt x="1100218" y="1785595"/>
                  <a:pt x="1107347" y="1778466"/>
                </a:cubicBezTo>
                <a:cubicBezTo>
                  <a:pt x="1145370" y="1740443"/>
                  <a:pt x="1121737" y="1746896"/>
                  <a:pt x="1157681" y="1702965"/>
                </a:cubicBezTo>
                <a:cubicBezTo>
                  <a:pt x="1172706" y="1684601"/>
                  <a:pt x="1191237" y="1669409"/>
                  <a:pt x="1208015" y="1652631"/>
                </a:cubicBezTo>
                <a:cubicBezTo>
                  <a:pt x="1216404" y="1644242"/>
                  <a:pt x="1223311" y="1634045"/>
                  <a:pt x="1233182" y="1627464"/>
                </a:cubicBezTo>
                <a:cubicBezTo>
                  <a:pt x="1268220" y="1604105"/>
                  <a:pt x="1251220" y="1617815"/>
                  <a:pt x="1283516" y="1585519"/>
                </a:cubicBezTo>
                <a:cubicBezTo>
                  <a:pt x="1288648" y="1572689"/>
                  <a:pt x="1304299" y="1535942"/>
                  <a:pt x="1308683" y="1518407"/>
                </a:cubicBezTo>
                <a:lnTo>
                  <a:pt x="1325461" y="1451295"/>
                </a:lnTo>
                <a:cubicBezTo>
                  <a:pt x="1328257" y="1347831"/>
                  <a:pt x="1324884" y="1244015"/>
                  <a:pt x="1333850" y="1140902"/>
                </a:cubicBezTo>
                <a:cubicBezTo>
                  <a:pt x="1336148" y="1114474"/>
                  <a:pt x="1350628" y="1090569"/>
                  <a:pt x="1359017" y="1065402"/>
                </a:cubicBezTo>
                <a:cubicBezTo>
                  <a:pt x="1361813" y="1057013"/>
                  <a:pt x="1362501" y="1047593"/>
                  <a:pt x="1367406" y="1040235"/>
                </a:cubicBezTo>
                <a:cubicBezTo>
                  <a:pt x="1381314" y="1019373"/>
                  <a:pt x="1391839" y="1005840"/>
                  <a:pt x="1400962" y="981512"/>
                </a:cubicBezTo>
                <a:cubicBezTo>
                  <a:pt x="1405010" y="970717"/>
                  <a:pt x="1406184" y="959042"/>
                  <a:pt x="1409351" y="947956"/>
                </a:cubicBezTo>
                <a:cubicBezTo>
                  <a:pt x="1415926" y="924942"/>
                  <a:pt x="1425654" y="903005"/>
                  <a:pt x="1434518" y="880844"/>
                </a:cubicBezTo>
                <a:cubicBezTo>
                  <a:pt x="1437314" y="864066"/>
                  <a:pt x="1439571" y="847189"/>
                  <a:pt x="1442907" y="830510"/>
                </a:cubicBezTo>
                <a:cubicBezTo>
                  <a:pt x="1445168" y="819204"/>
                  <a:pt x="1449665" y="808368"/>
                  <a:pt x="1451296" y="796954"/>
                </a:cubicBezTo>
                <a:cubicBezTo>
                  <a:pt x="1455270" y="769134"/>
                  <a:pt x="1456889" y="741027"/>
                  <a:pt x="1459685" y="713064"/>
                </a:cubicBezTo>
                <a:cubicBezTo>
                  <a:pt x="1456889" y="654341"/>
                  <a:pt x="1458588" y="595231"/>
                  <a:pt x="1451296" y="536895"/>
                </a:cubicBezTo>
                <a:cubicBezTo>
                  <a:pt x="1450045" y="526891"/>
                  <a:pt x="1441079" y="519383"/>
                  <a:pt x="1434518" y="511728"/>
                </a:cubicBezTo>
                <a:cubicBezTo>
                  <a:pt x="1407480" y="480184"/>
                  <a:pt x="1387638" y="466205"/>
                  <a:pt x="1350628" y="444616"/>
                </a:cubicBezTo>
                <a:cubicBezTo>
                  <a:pt x="1334425" y="435164"/>
                  <a:pt x="1316581" y="428756"/>
                  <a:pt x="1300294" y="419449"/>
                </a:cubicBezTo>
                <a:cubicBezTo>
                  <a:pt x="1277389" y="406361"/>
                  <a:pt x="1255132" y="392137"/>
                  <a:pt x="1233182" y="377504"/>
                </a:cubicBezTo>
                <a:cubicBezTo>
                  <a:pt x="1224793" y="371911"/>
                  <a:pt x="1217228" y="364821"/>
                  <a:pt x="1208015" y="360726"/>
                </a:cubicBezTo>
                <a:cubicBezTo>
                  <a:pt x="1161737" y="340158"/>
                  <a:pt x="1160848" y="346837"/>
                  <a:pt x="1115736" y="335559"/>
                </a:cubicBezTo>
                <a:cubicBezTo>
                  <a:pt x="1107157" y="333414"/>
                  <a:pt x="1099072" y="329599"/>
                  <a:pt x="1090569" y="327170"/>
                </a:cubicBezTo>
                <a:cubicBezTo>
                  <a:pt x="1016833" y="306103"/>
                  <a:pt x="1092188" y="330506"/>
                  <a:pt x="1031846" y="310392"/>
                </a:cubicBezTo>
                <a:cubicBezTo>
                  <a:pt x="950752" y="313188"/>
                  <a:pt x="869549" y="313720"/>
                  <a:pt x="788565" y="318781"/>
                </a:cubicBezTo>
                <a:cubicBezTo>
                  <a:pt x="766978" y="320130"/>
                  <a:pt x="755768" y="333927"/>
                  <a:pt x="738231" y="343948"/>
                </a:cubicBezTo>
                <a:cubicBezTo>
                  <a:pt x="727373" y="350152"/>
                  <a:pt x="715534" y="354522"/>
                  <a:pt x="704676" y="360726"/>
                </a:cubicBezTo>
                <a:cubicBezTo>
                  <a:pt x="695922" y="365728"/>
                  <a:pt x="689074" y="374316"/>
                  <a:pt x="679509" y="377504"/>
                </a:cubicBezTo>
                <a:cubicBezTo>
                  <a:pt x="663372" y="382883"/>
                  <a:pt x="645779" y="382203"/>
                  <a:pt x="629175" y="385893"/>
                </a:cubicBezTo>
                <a:cubicBezTo>
                  <a:pt x="603126" y="391682"/>
                  <a:pt x="601466" y="395977"/>
                  <a:pt x="578841" y="411060"/>
                </a:cubicBezTo>
                <a:cubicBezTo>
                  <a:pt x="558759" y="471307"/>
                  <a:pt x="588189" y="392684"/>
                  <a:pt x="536896" y="478172"/>
                </a:cubicBezTo>
                <a:cubicBezTo>
                  <a:pt x="529373" y="490711"/>
                  <a:pt x="517517" y="527920"/>
                  <a:pt x="511729" y="545284"/>
                </a:cubicBezTo>
                <a:cubicBezTo>
                  <a:pt x="506136" y="590025"/>
                  <a:pt x="499930" y="634694"/>
                  <a:pt x="494951" y="679508"/>
                </a:cubicBezTo>
                <a:cubicBezTo>
                  <a:pt x="492155" y="704675"/>
                  <a:pt x="490143" y="729942"/>
                  <a:pt x="486562" y="755009"/>
                </a:cubicBezTo>
                <a:cubicBezTo>
                  <a:pt x="484546" y="769124"/>
                  <a:pt x="480517" y="782889"/>
                  <a:pt x="478173" y="796954"/>
                </a:cubicBezTo>
                <a:cubicBezTo>
                  <a:pt x="474922" y="816458"/>
                  <a:pt x="473662" y="836288"/>
                  <a:pt x="469784" y="855677"/>
                </a:cubicBezTo>
                <a:cubicBezTo>
                  <a:pt x="465262" y="878288"/>
                  <a:pt x="456797" y="900044"/>
                  <a:pt x="453006" y="922789"/>
                </a:cubicBezTo>
                <a:cubicBezTo>
                  <a:pt x="450210" y="939567"/>
                  <a:pt x="447022" y="956285"/>
                  <a:pt x="444617" y="973123"/>
                </a:cubicBezTo>
                <a:cubicBezTo>
                  <a:pt x="423619" y="1120106"/>
                  <a:pt x="447855" y="970471"/>
                  <a:pt x="427839" y="1090569"/>
                </a:cubicBezTo>
                <a:cubicBezTo>
                  <a:pt x="433432" y="1166070"/>
                  <a:pt x="434611" y="1242028"/>
                  <a:pt x="444617" y="1317071"/>
                </a:cubicBezTo>
                <a:cubicBezTo>
                  <a:pt x="445950" y="1327065"/>
                  <a:pt x="453522" y="1335940"/>
                  <a:pt x="461395" y="1342238"/>
                </a:cubicBezTo>
                <a:cubicBezTo>
                  <a:pt x="468300" y="1347762"/>
                  <a:pt x="478173" y="1347831"/>
                  <a:pt x="486562" y="1350627"/>
                </a:cubicBezTo>
                <a:cubicBezTo>
                  <a:pt x="497747" y="1359016"/>
                  <a:pt x="506951" y="1371091"/>
                  <a:pt x="520118" y="1375794"/>
                </a:cubicBezTo>
                <a:cubicBezTo>
                  <a:pt x="546974" y="1385385"/>
                  <a:pt x="576045" y="1386979"/>
                  <a:pt x="604008" y="1392572"/>
                </a:cubicBezTo>
                <a:cubicBezTo>
                  <a:pt x="617990" y="1395368"/>
                  <a:pt x="632426" y="1396452"/>
                  <a:pt x="645953" y="1400961"/>
                </a:cubicBezTo>
                <a:cubicBezTo>
                  <a:pt x="654342" y="1403757"/>
                  <a:pt x="662303" y="1408672"/>
                  <a:pt x="671120" y="1409350"/>
                </a:cubicBezTo>
                <a:cubicBezTo>
                  <a:pt x="735306" y="1414287"/>
                  <a:pt x="799751" y="1414943"/>
                  <a:pt x="864066" y="1417739"/>
                </a:cubicBezTo>
                <a:cubicBezTo>
                  <a:pt x="920823" y="1436658"/>
                  <a:pt x="892781" y="1430928"/>
                  <a:pt x="998290" y="1417739"/>
                </a:cubicBezTo>
                <a:cubicBezTo>
                  <a:pt x="1007064" y="1416642"/>
                  <a:pt x="1015548" y="1413305"/>
                  <a:pt x="1023457" y="1409350"/>
                </a:cubicBezTo>
                <a:cubicBezTo>
                  <a:pt x="1060004" y="1391076"/>
                  <a:pt x="1072268" y="1381129"/>
                  <a:pt x="1098958" y="1350627"/>
                </a:cubicBezTo>
                <a:cubicBezTo>
                  <a:pt x="1116279" y="1330831"/>
                  <a:pt x="1131601" y="1308321"/>
                  <a:pt x="1140903" y="1283515"/>
                </a:cubicBezTo>
                <a:cubicBezTo>
                  <a:pt x="1144951" y="1272720"/>
                  <a:pt x="1145244" y="1260754"/>
                  <a:pt x="1149292" y="1249959"/>
                </a:cubicBezTo>
                <a:cubicBezTo>
                  <a:pt x="1175328" y="1180529"/>
                  <a:pt x="1160208" y="1256629"/>
                  <a:pt x="1182848" y="1166069"/>
                </a:cubicBezTo>
                <a:cubicBezTo>
                  <a:pt x="1186973" y="1149568"/>
                  <a:pt x="1187901" y="1132415"/>
                  <a:pt x="1191237" y="1115736"/>
                </a:cubicBezTo>
                <a:cubicBezTo>
                  <a:pt x="1193498" y="1104430"/>
                  <a:pt x="1196830" y="1093365"/>
                  <a:pt x="1199626" y="1082180"/>
                </a:cubicBezTo>
                <a:cubicBezTo>
                  <a:pt x="1192552" y="983139"/>
                  <a:pt x="1198088" y="991367"/>
                  <a:pt x="1182848" y="922789"/>
                </a:cubicBezTo>
                <a:cubicBezTo>
                  <a:pt x="1181239" y="915549"/>
                  <a:pt x="1171260" y="873408"/>
                  <a:pt x="1166070" y="864066"/>
                </a:cubicBezTo>
                <a:cubicBezTo>
                  <a:pt x="1156277" y="846439"/>
                  <a:pt x="1138891" y="832862"/>
                  <a:pt x="1132514" y="813732"/>
                </a:cubicBezTo>
                <a:cubicBezTo>
                  <a:pt x="1117771" y="769504"/>
                  <a:pt x="1133869" y="805291"/>
                  <a:pt x="1098958" y="763398"/>
                </a:cubicBezTo>
                <a:cubicBezTo>
                  <a:pt x="1092503" y="755653"/>
                  <a:pt x="1089309" y="745360"/>
                  <a:pt x="1082180" y="738231"/>
                </a:cubicBezTo>
                <a:cubicBezTo>
                  <a:pt x="1052365" y="708416"/>
                  <a:pt x="1039260" y="709943"/>
                  <a:pt x="998290" y="696286"/>
                </a:cubicBezTo>
                <a:cubicBezTo>
                  <a:pt x="989901" y="693490"/>
                  <a:pt x="981794" y="689631"/>
                  <a:pt x="973123" y="687897"/>
                </a:cubicBezTo>
                <a:cubicBezTo>
                  <a:pt x="959141" y="685101"/>
                  <a:pt x="944934" y="683260"/>
                  <a:pt x="931178" y="679508"/>
                </a:cubicBezTo>
                <a:cubicBezTo>
                  <a:pt x="914116" y="674855"/>
                  <a:pt x="897622" y="668323"/>
                  <a:pt x="880844" y="662730"/>
                </a:cubicBezTo>
                <a:lnTo>
                  <a:pt x="855677" y="654341"/>
                </a:lnTo>
                <a:lnTo>
                  <a:pt x="805343" y="662730"/>
                </a:lnTo>
              </a:path>
            </a:pathLst>
          </a:custGeom>
          <a:noFill/>
          <a:ln w="76200">
            <a:solidFill>
              <a:srgbClr val="F79646">
                <a:alpha val="69804"/>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なぜグリッドとパーティクルを組み合わせるのか？</a:t>
            </a:r>
          </a:p>
        </p:txBody>
      </p:sp>
      <p:sp>
        <p:nvSpPr>
          <p:cNvPr id="3" name="コンテンツ プレースホルダー 2"/>
          <p:cNvSpPr>
            <a:spLocks noGrp="1"/>
          </p:cNvSpPr>
          <p:nvPr>
            <p:ph idx="1"/>
          </p:nvPr>
        </p:nvSpPr>
        <p:spPr/>
        <p:txBody>
          <a:bodyPr/>
          <a:lstStyle/>
          <a:p>
            <a:r>
              <a:rPr kumimoji="1" lang="ja-JP" altLang="en-US" dirty="0"/>
              <a:t>どちらか一方ではどうなるか</a:t>
            </a:r>
            <a:endParaRPr kumimoji="1" lang="en-US" altLang="ja-JP" dirty="0"/>
          </a:p>
          <a:p>
            <a:pPr lvl="1"/>
            <a:r>
              <a:rPr kumimoji="1" lang="ja-JP" altLang="en-US" dirty="0"/>
              <a:t>グリッドのみ</a:t>
            </a:r>
            <a:endParaRPr kumimoji="1" lang="en-US" altLang="ja-JP" dirty="0"/>
          </a:p>
          <a:p>
            <a:pPr lvl="2"/>
            <a:r>
              <a:rPr lang="ja-JP" altLang="en-US" dirty="0"/>
              <a:t>ぼやけた見た目</a:t>
            </a:r>
            <a:endParaRPr lang="en-US" altLang="ja-JP" dirty="0"/>
          </a:p>
          <a:p>
            <a:pPr lvl="1"/>
            <a:r>
              <a:rPr kumimoji="1" lang="ja-JP" altLang="en-US" dirty="0"/>
              <a:t>パーティクルのみ</a:t>
            </a:r>
            <a:endParaRPr lang="en-US" altLang="ja-JP" dirty="0"/>
          </a:p>
          <a:p>
            <a:pPr lvl="2"/>
            <a:r>
              <a:rPr kumimoji="1" lang="ja-JP" altLang="en-US" dirty="0"/>
              <a:t>多量のパーティクルが必要</a:t>
            </a:r>
            <a:endParaRPr kumimoji="1" lang="en-US" altLang="ja-JP" dirty="0"/>
          </a:p>
          <a:p>
            <a:pPr lvl="2"/>
            <a:r>
              <a:rPr lang="ja-JP" altLang="en-US" dirty="0"/>
              <a:t>計算負荷的につらい</a:t>
            </a:r>
            <a:endParaRPr lang="en-US" altLang="ja-JP" dirty="0"/>
          </a:p>
          <a:p>
            <a:r>
              <a:rPr kumimoji="1" lang="ja-JP" altLang="en-US" dirty="0">
                <a:solidFill>
                  <a:srgbClr val="FF0000"/>
                </a:solidFill>
              </a:rPr>
              <a:t>シミュレーション箇所に応じて、組み合わせる</a:t>
            </a:r>
            <a:endParaRPr kumimoji="1" lang="en-US" altLang="ja-JP" dirty="0">
              <a:solidFill>
                <a:srgbClr val="FF0000"/>
              </a:solidFill>
            </a:endParaRP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27</a:t>
            </a:fld>
            <a:endParaRPr lang="en-US" i="1" dirty="0"/>
          </a:p>
        </p:txBody>
      </p:sp>
    </p:spTree>
    <p:extLst>
      <p:ext uri="{BB962C8B-B14F-4D97-AF65-F5344CB8AC3E}">
        <p14:creationId xmlns:p14="http://schemas.microsoft.com/office/powerpoint/2010/main" val="559421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流体とブラシの関係</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a:t>ブラシの周りはパーティクル</a:t>
            </a:r>
            <a:endParaRPr kumimoji="1" lang="en-US" altLang="ja-JP" dirty="0"/>
          </a:p>
          <a:p>
            <a:pPr lvl="1"/>
            <a:r>
              <a:rPr kumimoji="1" lang="ja-JP" altLang="en-US" dirty="0"/>
              <a:t>早い動き</a:t>
            </a:r>
            <a:endParaRPr kumimoji="1" lang="en-US" altLang="ja-JP" dirty="0"/>
          </a:p>
          <a:p>
            <a:pPr lvl="1"/>
            <a:r>
              <a:rPr lang="ja-JP" altLang="en-US" dirty="0"/>
              <a:t>細かいシミュレーション</a:t>
            </a:r>
            <a:endParaRPr kumimoji="1" lang="en-US" altLang="ja-JP" dirty="0"/>
          </a:p>
          <a:p>
            <a:r>
              <a:rPr lang="ja-JP" altLang="en-US" dirty="0"/>
              <a:t>ブラシから離れたらグリッド</a:t>
            </a:r>
            <a:endParaRPr lang="en-US" altLang="ja-JP" dirty="0"/>
          </a:p>
          <a:p>
            <a:pPr lvl="1"/>
            <a:r>
              <a:rPr lang="ja-JP" altLang="en-US" dirty="0"/>
              <a:t>遅い動き</a:t>
            </a:r>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28</a:t>
            </a:fld>
            <a:endParaRPr lang="en-US" i="1" dirty="0"/>
          </a:p>
        </p:txBody>
      </p:sp>
      <p:sp>
        <p:nvSpPr>
          <p:cNvPr id="134" name="テキスト ボックス 133"/>
          <p:cNvSpPr txBox="1"/>
          <p:nvPr/>
        </p:nvSpPr>
        <p:spPr>
          <a:xfrm>
            <a:off x="4928320" y="1664840"/>
            <a:ext cx="1527982" cy="584775"/>
          </a:xfrm>
          <a:prstGeom prst="rect">
            <a:avLst/>
          </a:prstGeom>
          <a:noFill/>
        </p:spPr>
        <p:txBody>
          <a:bodyPr wrap="none" rtlCol="0">
            <a:spAutoFit/>
          </a:bodyPr>
          <a:lstStyle/>
          <a:p>
            <a:r>
              <a:rPr kumimoji="1" lang="en-US" altLang="ja-JP" sz="1600" dirty="0"/>
              <a:t>: </a:t>
            </a:r>
            <a:r>
              <a:rPr kumimoji="1" lang="ja-JP" altLang="en-US" sz="1600" dirty="0"/>
              <a:t>パーティクル</a:t>
            </a:r>
            <a:endParaRPr kumimoji="1" lang="en-US" altLang="ja-JP" sz="1600" dirty="0"/>
          </a:p>
          <a:p>
            <a:r>
              <a:rPr kumimoji="1" lang="en-US" altLang="ja-JP" sz="1600" dirty="0"/>
              <a:t>: </a:t>
            </a:r>
            <a:r>
              <a:rPr kumimoji="1" lang="ja-JP" altLang="en-US" sz="1600" dirty="0"/>
              <a:t>サンプル点</a:t>
            </a:r>
          </a:p>
        </p:txBody>
      </p:sp>
      <p:sp>
        <p:nvSpPr>
          <p:cNvPr id="135" name="テキスト ボックス 134"/>
          <p:cNvSpPr txBox="1"/>
          <p:nvPr/>
        </p:nvSpPr>
        <p:spPr>
          <a:xfrm>
            <a:off x="6665833" y="968831"/>
            <a:ext cx="877163" cy="369332"/>
          </a:xfrm>
          <a:prstGeom prst="rect">
            <a:avLst/>
          </a:prstGeom>
          <a:noFill/>
        </p:spPr>
        <p:txBody>
          <a:bodyPr wrap="none" rtlCol="0">
            <a:spAutoFit/>
          </a:bodyPr>
          <a:lstStyle/>
          <a:p>
            <a:r>
              <a:rPr kumimoji="1" lang="ja-JP" altLang="en-US" dirty="0"/>
              <a:t>ブラシ</a:t>
            </a:r>
          </a:p>
        </p:txBody>
      </p:sp>
      <p:sp>
        <p:nvSpPr>
          <p:cNvPr id="186" name="円/楕円 185"/>
          <p:cNvSpPr/>
          <p:nvPr/>
        </p:nvSpPr>
        <p:spPr>
          <a:xfrm>
            <a:off x="4817117" y="1732103"/>
            <a:ext cx="173281" cy="173281"/>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37" name="正方形/長方形 236"/>
          <p:cNvSpPr/>
          <p:nvPr/>
        </p:nvSpPr>
        <p:spPr>
          <a:xfrm>
            <a:off x="7509412" y="271636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8" name="正方形/長方形 237"/>
          <p:cNvSpPr/>
          <p:nvPr/>
        </p:nvSpPr>
        <p:spPr>
          <a:xfrm>
            <a:off x="7509412" y="309010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9" name="正方形/長方形 238"/>
          <p:cNvSpPr/>
          <p:nvPr/>
        </p:nvSpPr>
        <p:spPr>
          <a:xfrm>
            <a:off x="7509412" y="346383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0" name="正方形/長方形 239"/>
          <p:cNvSpPr/>
          <p:nvPr/>
        </p:nvSpPr>
        <p:spPr>
          <a:xfrm>
            <a:off x="7509412" y="38375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1" name="正方形/長方形 240"/>
          <p:cNvSpPr/>
          <p:nvPr/>
        </p:nvSpPr>
        <p:spPr>
          <a:xfrm>
            <a:off x="7883148" y="271636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2" name="正方形/長方形 241"/>
          <p:cNvSpPr/>
          <p:nvPr/>
        </p:nvSpPr>
        <p:spPr>
          <a:xfrm>
            <a:off x="7883148" y="309010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3" name="正方形/長方形 242"/>
          <p:cNvSpPr/>
          <p:nvPr/>
        </p:nvSpPr>
        <p:spPr>
          <a:xfrm>
            <a:off x="8256885" y="271636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4" name="正方形/長方形 243"/>
          <p:cNvSpPr/>
          <p:nvPr/>
        </p:nvSpPr>
        <p:spPr>
          <a:xfrm>
            <a:off x="8256885" y="309010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5" name="正方形/長方形 244"/>
          <p:cNvSpPr/>
          <p:nvPr/>
        </p:nvSpPr>
        <p:spPr>
          <a:xfrm>
            <a:off x="7883148" y="346383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6" name="正方形/長方形 245"/>
          <p:cNvSpPr/>
          <p:nvPr/>
        </p:nvSpPr>
        <p:spPr>
          <a:xfrm>
            <a:off x="7883148" y="38375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7" name="正方形/長方形 246"/>
          <p:cNvSpPr/>
          <p:nvPr/>
        </p:nvSpPr>
        <p:spPr>
          <a:xfrm>
            <a:off x="8256885" y="346383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8" name="正方形/長方形 247"/>
          <p:cNvSpPr/>
          <p:nvPr/>
        </p:nvSpPr>
        <p:spPr>
          <a:xfrm>
            <a:off x="8256885" y="38375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7" name="正方形/長方形 136"/>
          <p:cNvSpPr/>
          <p:nvPr/>
        </p:nvSpPr>
        <p:spPr>
          <a:xfrm>
            <a:off x="5285966"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8" name="正方形/長方形 137"/>
          <p:cNvSpPr/>
          <p:nvPr/>
        </p:nvSpPr>
        <p:spPr>
          <a:xfrm>
            <a:off x="5285966"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9" name="正方形/長方形 138"/>
          <p:cNvSpPr/>
          <p:nvPr/>
        </p:nvSpPr>
        <p:spPr>
          <a:xfrm>
            <a:off x="5659703"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0" name="正方形/長方形 139"/>
          <p:cNvSpPr/>
          <p:nvPr/>
        </p:nvSpPr>
        <p:spPr>
          <a:xfrm>
            <a:off x="5659703"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1" name="正方形/長方形 140"/>
          <p:cNvSpPr/>
          <p:nvPr/>
        </p:nvSpPr>
        <p:spPr>
          <a:xfrm>
            <a:off x="6033440"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2" name="正方形/長方形 141"/>
          <p:cNvSpPr/>
          <p:nvPr/>
        </p:nvSpPr>
        <p:spPr>
          <a:xfrm>
            <a:off x="6033440"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3" name="正方形/長方形 142"/>
          <p:cNvSpPr/>
          <p:nvPr/>
        </p:nvSpPr>
        <p:spPr>
          <a:xfrm>
            <a:off x="6407177"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4" name="正方形/長方形 143"/>
          <p:cNvSpPr/>
          <p:nvPr/>
        </p:nvSpPr>
        <p:spPr>
          <a:xfrm>
            <a:off x="6407177"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5" name="正方形/長方形 144"/>
          <p:cNvSpPr/>
          <p:nvPr/>
        </p:nvSpPr>
        <p:spPr>
          <a:xfrm>
            <a:off x="5285966"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6" name="正方形/長方形 145"/>
          <p:cNvSpPr/>
          <p:nvPr/>
        </p:nvSpPr>
        <p:spPr>
          <a:xfrm>
            <a:off x="5285966"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7" name="正方形/長方形 146"/>
          <p:cNvSpPr/>
          <p:nvPr/>
        </p:nvSpPr>
        <p:spPr>
          <a:xfrm>
            <a:off x="5659703"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8" name="正方形/長方形 147"/>
          <p:cNvSpPr/>
          <p:nvPr/>
        </p:nvSpPr>
        <p:spPr>
          <a:xfrm>
            <a:off x="5659703"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9" name="正方形/長方形 148"/>
          <p:cNvSpPr/>
          <p:nvPr/>
        </p:nvSpPr>
        <p:spPr>
          <a:xfrm>
            <a:off x="6033440"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0" name="正方形/長方形 149"/>
          <p:cNvSpPr/>
          <p:nvPr/>
        </p:nvSpPr>
        <p:spPr>
          <a:xfrm>
            <a:off x="6033440"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1" name="正方形/長方形 150"/>
          <p:cNvSpPr/>
          <p:nvPr/>
        </p:nvSpPr>
        <p:spPr>
          <a:xfrm>
            <a:off x="6407177"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2" name="正方形/長方形 151"/>
          <p:cNvSpPr/>
          <p:nvPr/>
        </p:nvSpPr>
        <p:spPr>
          <a:xfrm>
            <a:off x="6407177"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3" name="正方形/長方形 152"/>
          <p:cNvSpPr/>
          <p:nvPr/>
        </p:nvSpPr>
        <p:spPr>
          <a:xfrm>
            <a:off x="6780913"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4" name="正方形/長方形 153"/>
          <p:cNvSpPr/>
          <p:nvPr/>
        </p:nvSpPr>
        <p:spPr>
          <a:xfrm>
            <a:off x="6780913"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5" name="正方形/長方形 154"/>
          <p:cNvSpPr/>
          <p:nvPr/>
        </p:nvSpPr>
        <p:spPr>
          <a:xfrm>
            <a:off x="7154651"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6" name="正方形/長方形 155"/>
          <p:cNvSpPr/>
          <p:nvPr/>
        </p:nvSpPr>
        <p:spPr>
          <a:xfrm>
            <a:off x="7154651"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7" name="正方形/長方形 156"/>
          <p:cNvSpPr/>
          <p:nvPr/>
        </p:nvSpPr>
        <p:spPr>
          <a:xfrm>
            <a:off x="6780913"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8" name="正方形/長方形 157"/>
          <p:cNvSpPr/>
          <p:nvPr/>
        </p:nvSpPr>
        <p:spPr>
          <a:xfrm>
            <a:off x="6780913"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9" name="正方形/長方形 158"/>
          <p:cNvSpPr/>
          <p:nvPr/>
        </p:nvSpPr>
        <p:spPr>
          <a:xfrm>
            <a:off x="7154651"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0" name="正方形/長方形 159"/>
          <p:cNvSpPr/>
          <p:nvPr/>
        </p:nvSpPr>
        <p:spPr>
          <a:xfrm>
            <a:off x="7154651"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5" name="グループ化 4"/>
          <p:cNvGrpSpPr/>
          <p:nvPr/>
        </p:nvGrpSpPr>
        <p:grpSpPr>
          <a:xfrm>
            <a:off x="6518060" y="1305980"/>
            <a:ext cx="1239312" cy="2329568"/>
            <a:chOff x="6545687" y="865838"/>
            <a:chExt cx="760621" cy="1429760"/>
          </a:xfrm>
        </p:grpSpPr>
        <p:sp>
          <p:nvSpPr>
            <p:cNvPr id="192" name="正方形/長方形 191"/>
            <p:cNvSpPr/>
            <p:nvPr/>
          </p:nvSpPr>
          <p:spPr>
            <a:xfrm>
              <a:off x="6589016" y="865838"/>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3" name="直線コネクタ 192"/>
            <p:cNvCxnSpPr>
              <a:stCxn id="194" idx="4"/>
              <a:endCxn id="201" idx="0"/>
            </p:cNvCxnSpPr>
            <p:nvPr/>
          </p:nvCxnSpPr>
          <p:spPr>
            <a:xfrm>
              <a:off x="6679037"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94" name="円/楕円 95"/>
            <p:cNvSpPr/>
            <p:nvPr/>
          </p:nvSpPr>
          <p:spPr>
            <a:xfrm>
              <a:off x="664093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5" name="直線コネクタ 194"/>
            <p:cNvCxnSpPr>
              <a:stCxn id="196" idx="4"/>
              <a:endCxn id="202" idx="0"/>
            </p:cNvCxnSpPr>
            <p:nvPr/>
          </p:nvCxnSpPr>
          <p:spPr>
            <a:xfrm>
              <a:off x="6852869"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96" name="円/楕円 96"/>
            <p:cNvSpPr/>
            <p:nvPr/>
          </p:nvSpPr>
          <p:spPr>
            <a:xfrm>
              <a:off x="6814769"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7" name="直線コネクタ 196"/>
            <p:cNvCxnSpPr>
              <a:stCxn id="199" idx="4"/>
              <a:endCxn id="203" idx="0"/>
            </p:cNvCxnSpPr>
            <p:nvPr/>
          </p:nvCxnSpPr>
          <p:spPr>
            <a:xfrm>
              <a:off x="7004267" y="1379838"/>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直線コネクタ 197"/>
            <p:cNvCxnSpPr>
              <a:stCxn id="200" idx="4"/>
              <a:endCxn id="204" idx="0"/>
            </p:cNvCxnSpPr>
            <p:nvPr/>
          </p:nvCxnSpPr>
          <p:spPr>
            <a:xfrm>
              <a:off x="7152906"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99" name="円/楕円 97"/>
            <p:cNvSpPr/>
            <p:nvPr/>
          </p:nvSpPr>
          <p:spPr>
            <a:xfrm>
              <a:off x="696616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0" name="円/楕円 98"/>
            <p:cNvSpPr/>
            <p:nvPr/>
          </p:nvSpPr>
          <p:spPr>
            <a:xfrm>
              <a:off x="7114806"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1" name="円/楕円 103"/>
            <p:cNvSpPr/>
            <p:nvPr/>
          </p:nvSpPr>
          <p:spPr>
            <a:xfrm>
              <a:off x="664093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2" name="円/楕円 104"/>
            <p:cNvSpPr/>
            <p:nvPr/>
          </p:nvSpPr>
          <p:spPr>
            <a:xfrm>
              <a:off x="6814769"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3" name="円/楕円 105"/>
            <p:cNvSpPr/>
            <p:nvPr/>
          </p:nvSpPr>
          <p:spPr>
            <a:xfrm>
              <a:off x="696616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4" name="円/楕円 106"/>
            <p:cNvSpPr/>
            <p:nvPr/>
          </p:nvSpPr>
          <p:spPr>
            <a:xfrm>
              <a:off x="7114806"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5" name="直線コネクタ 204"/>
            <p:cNvCxnSpPr>
              <a:stCxn id="202" idx="4"/>
              <a:endCxn id="210" idx="0"/>
            </p:cNvCxnSpPr>
            <p:nvPr/>
          </p:nvCxnSpPr>
          <p:spPr>
            <a:xfrm flipH="1">
              <a:off x="6814769"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206" name="直線コネクタ 205"/>
            <p:cNvCxnSpPr>
              <a:stCxn id="201" idx="4"/>
              <a:endCxn id="209" idx="0"/>
            </p:cNvCxnSpPr>
            <p:nvPr/>
          </p:nvCxnSpPr>
          <p:spPr>
            <a:xfrm flipH="1">
              <a:off x="6659987" y="1545039"/>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207" name="直線コネクタ 206"/>
            <p:cNvCxnSpPr>
              <a:stCxn id="203" idx="4"/>
              <a:endCxn id="211" idx="0"/>
            </p:cNvCxnSpPr>
            <p:nvPr/>
          </p:nvCxnSpPr>
          <p:spPr>
            <a:xfrm>
              <a:off x="7004267" y="1545039"/>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直線コネクタ 207"/>
            <p:cNvCxnSpPr>
              <a:stCxn id="204" idx="4"/>
              <a:endCxn id="212" idx="0"/>
            </p:cNvCxnSpPr>
            <p:nvPr/>
          </p:nvCxnSpPr>
          <p:spPr>
            <a:xfrm>
              <a:off x="7152906"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209" name="円/楕円 131"/>
            <p:cNvSpPr/>
            <p:nvPr/>
          </p:nvSpPr>
          <p:spPr>
            <a:xfrm>
              <a:off x="662188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0" name="円/楕円 134"/>
            <p:cNvSpPr/>
            <p:nvPr/>
          </p:nvSpPr>
          <p:spPr>
            <a:xfrm>
              <a:off x="6776669"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1" name="円/楕円 137"/>
            <p:cNvSpPr/>
            <p:nvPr/>
          </p:nvSpPr>
          <p:spPr>
            <a:xfrm>
              <a:off x="696616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2" name="円/楕円 139"/>
            <p:cNvSpPr/>
            <p:nvPr/>
          </p:nvSpPr>
          <p:spPr>
            <a:xfrm>
              <a:off x="7152906"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13" name="直線コネクタ 212"/>
            <p:cNvCxnSpPr>
              <a:stCxn id="209" idx="4"/>
              <a:endCxn id="214" idx="0"/>
            </p:cNvCxnSpPr>
            <p:nvPr/>
          </p:nvCxnSpPr>
          <p:spPr>
            <a:xfrm flipH="1">
              <a:off x="6640937" y="1711070"/>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14" name="円/楕円 152"/>
            <p:cNvSpPr/>
            <p:nvPr/>
          </p:nvSpPr>
          <p:spPr>
            <a:xfrm>
              <a:off x="660283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5" name="円/楕円 155"/>
            <p:cNvSpPr/>
            <p:nvPr/>
          </p:nvSpPr>
          <p:spPr>
            <a:xfrm>
              <a:off x="6738569"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16" name="直線コネクタ 215"/>
            <p:cNvCxnSpPr>
              <a:stCxn id="210" idx="4"/>
              <a:endCxn id="215" idx="0"/>
            </p:cNvCxnSpPr>
            <p:nvPr/>
          </p:nvCxnSpPr>
          <p:spPr>
            <a:xfrm flipH="1">
              <a:off x="6776669"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17" name="円/楕円 162"/>
            <p:cNvSpPr/>
            <p:nvPr/>
          </p:nvSpPr>
          <p:spPr>
            <a:xfrm>
              <a:off x="696616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18" name="直線コネクタ 217"/>
            <p:cNvCxnSpPr>
              <a:stCxn id="211" idx="4"/>
              <a:endCxn id="217" idx="0"/>
            </p:cNvCxnSpPr>
            <p:nvPr/>
          </p:nvCxnSpPr>
          <p:spPr>
            <a:xfrm>
              <a:off x="7004267" y="1711070"/>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19" name="円/楕円 166"/>
            <p:cNvSpPr/>
            <p:nvPr/>
          </p:nvSpPr>
          <p:spPr>
            <a:xfrm>
              <a:off x="7191006"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20" name="直線コネクタ 219"/>
            <p:cNvCxnSpPr>
              <a:stCxn id="212" idx="4"/>
              <a:endCxn id="219" idx="0"/>
            </p:cNvCxnSpPr>
            <p:nvPr/>
          </p:nvCxnSpPr>
          <p:spPr>
            <a:xfrm>
              <a:off x="7191006"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21" name="円/楕円 173"/>
            <p:cNvSpPr/>
            <p:nvPr/>
          </p:nvSpPr>
          <p:spPr>
            <a:xfrm>
              <a:off x="6574262"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2" name="円/楕円 174"/>
            <p:cNvSpPr/>
            <p:nvPr/>
          </p:nvSpPr>
          <p:spPr>
            <a:xfrm>
              <a:off x="6738569"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3" name="円/楕円 175"/>
            <p:cNvSpPr/>
            <p:nvPr/>
          </p:nvSpPr>
          <p:spPr>
            <a:xfrm>
              <a:off x="6967169"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4" name="円/楕円 176"/>
            <p:cNvSpPr/>
            <p:nvPr/>
          </p:nvSpPr>
          <p:spPr>
            <a:xfrm>
              <a:off x="7191006"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25" name="直線コネクタ 224"/>
            <p:cNvCxnSpPr>
              <a:stCxn id="214" idx="4"/>
              <a:endCxn id="221" idx="0"/>
            </p:cNvCxnSpPr>
            <p:nvPr/>
          </p:nvCxnSpPr>
          <p:spPr>
            <a:xfrm flipH="1">
              <a:off x="6612362" y="1901570"/>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226" name="直線コネクタ 225"/>
            <p:cNvCxnSpPr>
              <a:stCxn id="215" idx="4"/>
              <a:endCxn id="222" idx="0"/>
            </p:cNvCxnSpPr>
            <p:nvPr/>
          </p:nvCxnSpPr>
          <p:spPr>
            <a:xfrm>
              <a:off x="6776669" y="1901570"/>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27" name="直線コネクタ 226"/>
            <p:cNvCxnSpPr>
              <a:stCxn id="217" idx="4"/>
              <a:endCxn id="223" idx="0"/>
            </p:cNvCxnSpPr>
            <p:nvPr/>
          </p:nvCxnSpPr>
          <p:spPr>
            <a:xfrm>
              <a:off x="7004267" y="1901570"/>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228" name="直線コネクタ 227"/>
            <p:cNvCxnSpPr>
              <a:stCxn id="219" idx="4"/>
              <a:endCxn id="224" idx="0"/>
            </p:cNvCxnSpPr>
            <p:nvPr/>
          </p:nvCxnSpPr>
          <p:spPr>
            <a:xfrm>
              <a:off x="7229106" y="1901570"/>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229" name="円/楕円 195"/>
            <p:cNvSpPr/>
            <p:nvPr/>
          </p:nvSpPr>
          <p:spPr>
            <a:xfrm>
              <a:off x="6545687" y="22128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0" name="円/楕円 196"/>
            <p:cNvSpPr/>
            <p:nvPr/>
          </p:nvSpPr>
          <p:spPr>
            <a:xfrm>
              <a:off x="6717137"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1" name="円/楕円 197"/>
            <p:cNvSpPr/>
            <p:nvPr/>
          </p:nvSpPr>
          <p:spPr>
            <a:xfrm>
              <a:off x="7004267" y="220293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2" name="円/楕円 198"/>
            <p:cNvSpPr/>
            <p:nvPr/>
          </p:nvSpPr>
          <p:spPr>
            <a:xfrm>
              <a:off x="7230108"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33" name="直線コネクタ 232"/>
            <p:cNvCxnSpPr>
              <a:stCxn id="221" idx="4"/>
              <a:endCxn id="229" idx="0"/>
            </p:cNvCxnSpPr>
            <p:nvPr/>
          </p:nvCxnSpPr>
          <p:spPr>
            <a:xfrm flipH="1">
              <a:off x="6583787" y="2092070"/>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34" name="直線コネクタ 233"/>
            <p:cNvCxnSpPr>
              <a:stCxn id="222" idx="4"/>
              <a:endCxn id="230" idx="0"/>
            </p:cNvCxnSpPr>
            <p:nvPr/>
          </p:nvCxnSpPr>
          <p:spPr>
            <a:xfrm flipH="1">
              <a:off x="6755237" y="2098584"/>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35" name="直線コネクタ 234"/>
            <p:cNvCxnSpPr>
              <a:stCxn id="223" idx="4"/>
              <a:endCxn id="231" idx="0"/>
            </p:cNvCxnSpPr>
            <p:nvPr/>
          </p:nvCxnSpPr>
          <p:spPr>
            <a:xfrm>
              <a:off x="7005269" y="2092070"/>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236" name="直線コネクタ 235"/>
            <p:cNvCxnSpPr>
              <a:stCxn id="224" idx="4"/>
              <a:endCxn id="232" idx="0"/>
            </p:cNvCxnSpPr>
            <p:nvPr/>
          </p:nvCxnSpPr>
          <p:spPr>
            <a:xfrm>
              <a:off x="7229106" y="2098584"/>
              <a:ext cx="39102" cy="120814"/>
            </a:xfrm>
            <a:prstGeom prst="line">
              <a:avLst/>
            </a:prstGeom>
            <a:ln w="19050"/>
          </p:spPr>
          <p:style>
            <a:lnRef idx="1">
              <a:schemeClr val="dk1"/>
            </a:lnRef>
            <a:fillRef idx="0">
              <a:schemeClr val="dk1"/>
            </a:fillRef>
            <a:effectRef idx="0">
              <a:schemeClr val="dk1"/>
            </a:effectRef>
            <a:fontRef idx="minor">
              <a:schemeClr val="tx1"/>
            </a:fontRef>
          </p:style>
        </p:cxnSp>
      </p:grpSp>
      <p:sp>
        <p:nvSpPr>
          <p:cNvPr id="7" name="フリーフォーム 6"/>
          <p:cNvSpPr/>
          <p:nvPr/>
        </p:nvSpPr>
        <p:spPr>
          <a:xfrm>
            <a:off x="5267970" y="2894962"/>
            <a:ext cx="3386804" cy="1335789"/>
          </a:xfrm>
          <a:custGeom>
            <a:avLst/>
            <a:gdLst>
              <a:gd name="connsiteX0" fmla="*/ 755702 w 2433362"/>
              <a:gd name="connsiteY0" fmla="*/ 7557 h 959742"/>
              <a:gd name="connsiteX1" fmla="*/ 559220 w 2433362"/>
              <a:gd name="connsiteY1" fmla="*/ 60456 h 959742"/>
              <a:gd name="connsiteX2" fmla="*/ 370294 w 2433362"/>
              <a:gd name="connsiteY2" fmla="*/ 105798 h 959742"/>
              <a:gd name="connsiteX3" fmla="*/ 30228 w 2433362"/>
              <a:gd name="connsiteY3" fmla="*/ 136026 h 959742"/>
              <a:gd name="connsiteX4" fmla="*/ 0 w 2433362"/>
              <a:gd name="connsiteY4" fmla="*/ 944628 h 959742"/>
              <a:gd name="connsiteX5" fmla="*/ 2433362 w 2433362"/>
              <a:gd name="connsiteY5" fmla="*/ 959742 h 959742"/>
              <a:gd name="connsiteX6" fmla="*/ 2410691 w 2433362"/>
              <a:gd name="connsiteY6" fmla="*/ 0 h 959742"/>
              <a:gd name="connsiteX7" fmla="*/ 2259550 w 2433362"/>
              <a:gd name="connsiteY7" fmla="*/ 0 h 959742"/>
              <a:gd name="connsiteX8" fmla="*/ 2010169 w 2433362"/>
              <a:gd name="connsiteY8" fmla="*/ 52899 h 959742"/>
              <a:gd name="connsiteX9" fmla="*/ 1942155 w 2433362"/>
              <a:gd name="connsiteY9" fmla="*/ 377851 h 959742"/>
              <a:gd name="connsiteX10" fmla="*/ 1874142 w 2433362"/>
              <a:gd name="connsiteY10" fmla="*/ 657461 h 959742"/>
              <a:gd name="connsiteX11" fmla="*/ 1730559 w 2433362"/>
              <a:gd name="connsiteY11" fmla="*/ 733031 h 959742"/>
              <a:gd name="connsiteX12" fmla="*/ 1413164 w 2433362"/>
              <a:gd name="connsiteY12" fmla="*/ 808601 h 959742"/>
              <a:gd name="connsiteX13" fmla="*/ 959742 w 2433362"/>
              <a:gd name="connsiteY13" fmla="*/ 823715 h 959742"/>
              <a:gd name="connsiteX14" fmla="*/ 665018 w 2433362"/>
              <a:gd name="connsiteY14" fmla="*/ 672575 h 959742"/>
              <a:gd name="connsiteX15" fmla="*/ 687689 w 2433362"/>
              <a:gd name="connsiteY15" fmla="*/ 491206 h 959742"/>
              <a:gd name="connsiteX16" fmla="*/ 687689 w 2433362"/>
              <a:gd name="connsiteY16" fmla="*/ 272052 h 959742"/>
              <a:gd name="connsiteX17" fmla="*/ 717917 w 2433362"/>
              <a:gd name="connsiteY17" fmla="*/ 105798 h 959742"/>
              <a:gd name="connsiteX18" fmla="*/ 755702 w 2433362"/>
              <a:gd name="connsiteY18" fmla="*/ 7557 h 9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3362" h="959742">
                <a:moveTo>
                  <a:pt x="755702" y="7557"/>
                </a:moveTo>
                <a:lnTo>
                  <a:pt x="559220" y="60456"/>
                </a:lnTo>
                <a:lnTo>
                  <a:pt x="370294" y="105798"/>
                </a:lnTo>
                <a:lnTo>
                  <a:pt x="30228" y="136026"/>
                </a:lnTo>
                <a:lnTo>
                  <a:pt x="0" y="944628"/>
                </a:lnTo>
                <a:lnTo>
                  <a:pt x="2433362" y="959742"/>
                </a:lnTo>
                <a:lnTo>
                  <a:pt x="2410691" y="0"/>
                </a:lnTo>
                <a:lnTo>
                  <a:pt x="2259550" y="0"/>
                </a:lnTo>
                <a:lnTo>
                  <a:pt x="2010169" y="52899"/>
                </a:lnTo>
                <a:lnTo>
                  <a:pt x="1942155" y="377851"/>
                </a:lnTo>
                <a:lnTo>
                  <a:pt x="1874142" y="657461"/>
                </a:lnTo>
                <a:lnTo>
                  <a:pt x="1730559" y="733031"/>
                </a:lnTo>
                <a:lnTo>
                  <a:pt x="1413164" y="808601"/>
                </a:lnTo>
                <a:lnTo>
                  <a:pt x="959742" y="823715"/>
                </a:lnTo>
                <a:lnTo>
                  <a:pt x="665018" y="672575"/>
                </a:lnTo>
                <a:lnTo>
                  <a:pt x="687689" y="491206"/>
                </a:lnTo>
                <a:lnTo>
                  <a:pt x="687689" y="272052"/>
                </a:lnTo>
                <a:lnTo>
                  <a:pt x="717917" y="105798"/>
                </a:lnTo>
                <a:lnTo>
                  <a:pt x="755702" y="7557"/>
                </a:lnTo>
                <a:close/>
              </a:path>
            </a:pathLst>
          </a:cu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49" name="円/楕円 185"/>
          <p:cNvSpPr/>
          <p:nvPr/>
        </p:nvSpPr>
        <p:spPr>
          <a:xfrm>
            <a:off x="6340339" y="3122763"/>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1" name="円/楕円 185"/>
          <p:cNvSpPr/>
          <p:nvPr/>
        </p:nvSpPr>
        <p:spPr>
          <a:xfrm>
            <a:off x="6318888" y="3358384"/>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2" name="円/楕円 185"/>
          <p:cNvSpPr/>
          <p:nvPr/>
        </p:nvSpPr>
        <p:spPr>
          <a:xfrm>
            <a:off x="6327993" y="3615749"/>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3" name="円/楕円 185"/>
          <p:cNvSpPr/>
          <p:nvPr/>
        </p:nvSpPr>
        <p:spPr>
          <a:xfrm>
            <a:off x="6594897" y="3772724"/>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4" name="円/楕円 185"/>
          <p:cNvSpPr/>
          <p:nvPr/>
        </p:nvSpPr>
        <p:spPr>
          <a:xfrm>
            <a:off x="6869837" y="375762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5" name="円/楕円 185"/>
          <p:cNvSpPr/>
          <p:nvPr/>
        </p:nvSpPr>
        <p:spPr>
          <a:xfrm>
            <a:off x="7180672" y="3751006"/>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6" name="円/楕円 185"/>
          <p:cNvSpPr/>
          <p:nvPr/>
        </p:nvSpPr>
        <p:spPr>
          <a:xfrm>
            <a:off x="6961372" y="333555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7" name="円/楕円 185"/>
          <p:cNvSpPr/>
          <p:nvPr/>
        </p:nvSpPr>
        <p:spPr>
          <a:xfrm>
            <a:off x="7483472" y="3726636"/>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8" name="円/楕円 185"/>
          <p:cNvSpPr/>
          <p:nvPr/>
        </p:nvSpPr>
        <p:spPr>
          <a:xfrm>
            <a:off x="7363441" y="3259942"/>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59" name="円/楕円 185"/>
          <p:cNvSpPr/>
          <p:nvPr/>
        </p:nvSpPr>
        <p:spPr>
          <a:xfrm>
            <a:off x="7837916" y="3033150"/>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60" name="円/楕円 185"/>
          <p:cNvSpPr/>
          <p:nvPr/>
        </p:nvSpPr>
        <p:spPr>
          <a:xfrm>
            <a:off x="7007490" y="2995442"/>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61" name="円/楕円 185"/>
          <p:cNvSpPr/>
          <p:nvPr/>
        </p:nvSpPr>
        <p:spPr>
          <a:xfrm>
            <a:off x="7075844" y="360673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62" name="円/楕円 185"/>
          <p:cNvSpPr/>
          <p:nvPr/>
        </p:nvSpPr>
        <p:spPr>
          <a:xfrm>
            <a:off x="7756906" y="3290954"/>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4" name="円/楕円 131"/>
          <p:cNvSpPr/>
          <p:nvPr/>
        </p:nvSpPr>
        <p:spPr>
          <a:xfrm>
            <a:off x="4866242" y="2016628"/>
            <a:ext cx="124156" cy="12415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グリッドとパーティクルの組み合わせ</a:t>
            </a:r>
          </a:p>
        </p:txBody>
      </p:sp>
      <p:sp>
        <p:nvSpPr>
          <p:cNvPr id="3" name="コンテンツ プレースホルダー 2"/>
          <p:cNvSpPr>
            <a:spLocks noGrp="1"/>
          </p:cNvSpPr>
          <p:nvPr>
            <p:ph idx="1"/>
          </p:nvPr>
        </p:nvSpPr>
        <p:spPr/>
        <p:txBody>
          <a:bodyPr/>
          <a:lstStyle/>
          <a:p>
            <a:r>
              <a:rPr kumimoji="1" lang="ja-JP" altLang="en-US" dirty="0"/>
              <a:t>グリッドのみ</a:t>
            </a:r>
            <a:endParaRPr kumimoji="1" lang="en-US" altLang="ja-JP" dirty="0"/>
          </a:p>
          <a:p>
            <a:pPr lvl="1"/>
            <a:r>
              <a:rPr kumimoji="1" lang="ja-JP" altLang="en-US" dirty="0"/>
              <a:t>数値拡散しやすい</a:t>
            </a:r>
            <a:endParaRPr kumimoji="1" lang="en-US" altLang="ja-JP" dirty="0"/>
          </a:p>
          <a:p>
            <a:pPr lvl="1"/>
            <a:r>
              <a:rPr kumimoji="1" lang="ja-JP" altLang="en-US" dirty="0"/>
              <a:t>ぼやけた見た目</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29</a:t>
            </a:fld>
            <a:endParaRPr lang="en-US" i="1" dirty="0"/>
          </a:p>
        </p:txBody>
      </p:sp>
      <p:pic>
        <p:nvPicPr>
          <p:cNvPr id="5" name="図 4"/>
          <p:cNvPicPr>
            <a:picLocks noChangeAspect="1"/>
          </p:cNvPicPr>
          <p:nvPr/>
        </p:nvPicPr>
        <p:blipFill>
          <a:blip r:embed="rId3"/>
          <a:stretch>
            <a:fillRect/>
          </a:stretch>
        </p:blipFill>
        <p:spPr>
          <a:xfrm>
            <a:off x="3953193" y="1756371"/>
            <a:ext cx="4606290" cy="2234522"/>
          </a:xfrm>
          <a:prstGeom prst="rect">
            <a:avLst/>
          </a:prstGeom>
        </p:spPr>
      </p:pic>
      <p:sp>
        <p:nvSpPr>
          <p:cNvPr id="6" name="テキスト ボックス 5"/>
          <p:cNvSpPr txBox="1"/>
          <p:nvPr/>
        </p:nvSpPr>
        <p:spPr>
          <a:xfrm>
            <a:off x="4344036" y="4031891"/>
            <a:ext cx="1569660" cy="369332"/>
          </a:xfrm>
          <a:prstGeom prst="rect">
            <a:avLst/>
          </a:prstGeom>
          <a:noFill/>
        </p:spPr>
        <p:txBody>
          <a:bodyPr wrap="none" rtlCol="0">
            <a:spAutoFit/>
          </a:bodyPr>
          <a:lstStyle/>
          <a:p>
            <a:r>
              <a:rPr kumimoji="1" lang="ja-JP" altLang="en-US" dirty="0"/>
              <a:t>グリッドのみ</a:t>
            </a:r>
          </a:p>
        </p:txBody>
      </p:sp>
      <p:sp>
        <p:nvSpPr>
          <p:cNvPr id="7" name="テキスト ボックス 6"/>
          <p:cNvSpPr txBox="1"/>
          <p:nvPr/>
        </p:nvSpPr>
        <p:spPr>
          <a:xfrm>
            <a:off x="6583998" y="4021555"/>
            <a:ext cx="1569660" cy="646331"/>
          </a:xfrm>
          <a:prstGeom prst="rect">
            <a:avLst/>
          </a:prstGeom>
          <a:noFill/>
        </p:spPr>
        <p:txBody>
          <a:bodyPr wrap="none" rtlCol="0">
            <a:spAutoFit/>
          </a:bodyPr>
          <a:lstStyle/>
          <a:p>
            <a:pPr algn="ctr"/>
            <a:r>
              <a:rPr kumimoji="1" lang="ja-JP" altLang="en-US" dirty="0"/>
              <a:t>グリッドと</a:t>
            </a:r>
            <a:br>
              <a:rPr kumimoji="1" lang="en-US" altLang="ja-JP" dirty="0"/>
            </a:br>
            <a:r>
              <a:rPr kumimoji="1" lang="ja-JP" altLang="en-US" dirty="0"/>
              <a:t>パーティクル</a:t>
            </a:r>
            <a:endParaRPr kumimoji="1" lang="en-US" altLang="ja-JP" dirty="0"/>
          </a:p>
        </p:txBody>
      </p:sp>
    </p:spTree>
    <p:extLst>
      <p:ext uri="{BB962C8B-B14F-4D97-AF65-F5344CB8AC3E}">
        <p14:creationId xmlns:p14="http://schemas.microsoft.com/office/powerpoint/2010/main" val="616648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ペイントシミュレータに関する研究の紹介</a:t>
            </a:r>
            <a:endParaRPr lang="en-US" altLang="ja-JP" dirty="0"/>
          </a:p>
          <a:p>
            <a:pPr marL="457200" indent="-457200">
              <a:buFont typeface="+mj-lt"/>
              <a:buAutoNum type="arabicPeriod"/>
            </a:pPr>
            <a:r>
              <a:rPr kumimoji="1" lang="ja-JP" altLang="en-US" dirty="0"/>
              <a:t>最新研究の</a:t>
            </a:r>
            <a:r>
              <a:rPr lang="ja-JP" altLang="en-US" dirty="0"/>
              <a:t>説明</a:t>
            </a:r>
            <a:endParaRPr kumimoji="1" lang="en-US" altLang="ja-JP" dirty="0"/>
          </a:p>
          <a:p>
            <a:pPr marL="457200" indent="-457200">
              <a:buFont typeface="+mj-lt"/>
              <a:buAutoNum type="arabicPeriod"/>
            </a:pPr>
            <a:r>
              <a:rPr lang="ja-JP" altLang="en-US" dirty="0"/>
              <a:t>結果</a:t>
            </a:r>
            <a:endParaRPr kumimoji="1" lang="en-US" altLang="ja-JP" dirty="0"/>
          </a:p>
          <a:p>
            <a:pPr marL="457200" indent="-457200">
              <a:buFont typeface="+mj-lt"/>
              <a:buAutoNum type="arabicPeriod"/>
            </a:pPr>
            <a:r>
              <a:rPr kumimoji="1" lang="ja-JP" altLang="en-US" dirty="0"/>
              <a:t>今後の課題とまとめ</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3</a:t>
            </a:fld>
            <a:endParaRPr lang="en-US" i="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solidFill>
                  <a:schemeClr val="tx1"/>
                </a:solidFill>
              </a:rPr>
              <a:t>最新研究の紹介</a:t>
            </a:r>
            <a:endParaRPr kumimoji="1" lang="en-US" altLang="ja-JP" dirty="0">
              <a:solidFill>
                <a:schemeClr val="tx1"/>
              </a:solidFill>
            </a:endParaRPr>
          </a:p>
          <a:p>
            <a:pPr marL="757238" lvl="1" indent="-457200"/>
            <a:r>
              <a:rPr lang="ja-JP" altLang="en-US" sz="1600" dirty="0">
                <a:solidFill>
                  <a:schemeClr val="tx1"/>
                </a:solidFill>
              </a:rPr>
              <a:t>全体の流れ</a:t>
            </a:r>
            <a:endParaRPr lang="en-US" altLang="ja-JP" sz="1600" dirty="0">
              <a:solidFill>
                <a:schemeClr val="tx1"/>
              </a:solidFill>
            </a:endParaRPr>
          </a:p>
          <a:p>
            <a:pPr marL="757238" lvl="1" indent="-457200"/>
            <a:r>
              <a:rPr kumimoji="1" lang="ja-JP" altLang="en-US" sz="1600" dirty="0">
                <a:solidFill>
                  <a:srgbClr val="FF0000"/>
                </a:solidFill>
              </a:rPr>
              <a:t>ブラシのシミュレーション</a:t>
            </a:r>
            <a:endParaRPr kumimoji="1" lang="en-US" altLang="ja-JP" sz="1600" dirty="0">
              <a:solidFill>
                <a:srgbClr val="FF0000"/>
              </a:solidFill>
            </a:endParaRPr>
          </a:p>
          <a:p>
            <a:pPr marL="757238" lvl="1" indent="-457200"/>
            <a:r>
              <a:rPr lang="ja-JP" altLang="en-US" sz="1600" dirty="0">
                <a:solidFill>
                  <a:schemeClr val="tx1"/>
                </a:solidFill>
              </a:rPr>
              <a:t>流体のシミュレーション</a:t>
            </a:r>
            <a:r>
              <a:rPr lang="en-US" altLang="ja-JP" sz="1600" dirty="0">
                <a:solidFill>
                  <a:schemeClr val="tx1"/>
                </a:solidFill>
              </a:rPr>
              <a:t>(</a:t>
            </a:r>
            <a:r>
              <a:rPr lang="ja-JP" altLang="en-US" sz="1600" dirty="0">
                <a:solidFill>
                  <a:schemeClr val="tx1"/>
                </a:solidFill>
              </a:rPr>
              <a:t>グリッド</a:t>
            </a:r>
            <a:r>
              <a:rPr lang="en-US" altLang="ja-JP" sz="1600" dirty="0">
                <a:solidFill>
                  <a:schemeClr val="tx1"/>
                </a:solidFill>
              </a:rPr>
              <a:t>, </a:t>
            </a:r>
            <a:r>
              <a:rPr lang="ja-JP" altLang="en-US" sz="1600" dirty="0">
                <a:solidFill>
                  <a:schemeClr val="tx1"/>
                </a:solidFill>
              </a:rPr>
              <a:t>パーティクル</a:t>
            </a:r>
            <a:r>
              <a:rPr lang="en-US" altLang="ja-JP" sz="1600" dirty="0">
                <a:solidFill>
                  <a:schemeClr val="tx1"/>
                </a:solidFill>
              </a:rPr>
              <a:t>)</a:t>
            </a:r>
          </a:p>
          <a:p>
            <a:pPr marL="757238" lvl="1" indent="-457200"/>
            <a:r>
              <a:rPr kumimoji="1" lang="ja-JP" altLang="en-US" sz="1600" dirty="0">
                <a:solidFill>
                  <a:schemeClr val="tx1"/>
                </a:solidFill>
              </a:rPr>
              <a:t>ブラシ ⇔ パーティクル ⇔ グリッド の流体のやり取り</a:t>
            </a:r>
            <a:endParaRPr kumimoji="1" lang="en-US" altLang="ja-JP" sz="1600" dirty="0">
              <a:solidFill>
                <a:schemeClr val="tx1"/>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30</a:t>
            </a:fld>
            <a:endParaRPr lang="en-US"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ブラシのポイント</a:t>
            </a:r>
          </a:p>
        </p:txBody>
      </p:sp>
      <p:sp>
        <p:nvSpPr>
          <p:cNvPr id="3" name="コンテンツ プレースホルダ 2"/>
          <p:cNvSpPr>
            <a:spLocks noGrp="1"/>
          </p:cNvSpPr>
          <p:nvPr>
            <p:ph idx="1"/>
          </p:nvPr>
        </p:nvSpPr>
        <p:spPr/>
        <p:txBody>
          <a:bodyPr/>
          <a:lstStyle/>
          <a:p>
            <a:r>
              <a:rPr kumimoji="1" lang="ja-JP" altLang="en-US" dirty="0"/>
              <a:t>毛先の頂点制御</a:t>
            </a:r>
            <a:endParaRPr kumimoji="1" lang="en-US" altLang="ja-JP" dirty="0"/>
          </a:p>
          <a:p>
            <a:pPr lvl="1"/>
            <a:r>
              <a:rPr lang="ja-JP" altLang="en-US" dirty="0"/>
              <a:t>柄の動きに追従</a:t>
            </a:r>
            <a:endParaRPr lang="en-US" altLang="ja-JP" dirty="0"/>
          </a:p>
          <a:p>
            <a:pPr lvl="1"/>
            <a:r>
              <a:rPr lang="ja-JP" altLang="en-US" dirty="0"/>
              <a:t>安定した動き</a:t>
            </a:r>
            <a:endParaRPr lang="en-US" altLang="ja-JP" dirty="0"/>
          </a:p>
          <a:p>
            <a:pPr lvl="1"/>
            <a:endParaRPr lang="en-US" altLang="ja-JP" dirty="0"/>
          </a:p>
          <a:p>
            <a:r>
              <a:rPr kumimoji="1" lang="ja-JP" altLang="en-US" dirty="0"/>
              <a:t>ブラシのサンプル点</a:t>
            </a:r>
            <a:endParaRPr kumimoji="1" lang="en-US" altLang="ja-JP" dirty="0"/>
          </a:p>
          <a:p>
            <a:pPr lvl="1"/>
            <a:r>
              <a:rPr lang="ja-JP" altLang="en-US" dirty="0"/>
              <a:t>サブピクセルレベルで必要</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31</a:t>
            </a:fld>
            <a:endParaRPr lang="en-US" i="1" dirty="0"/>
          </a:p>
        </p:txBody>
      </p:sp>
      <p:grpSp>
        <p:nvGrpSpPr>
          <p:cNvPr id="44" name="グループ化 43"/>
          <p:cNvGrpSpPr/>
          <p:nvPr/>
        </p:nvGrpSpPr>
        <p:grpSpPr>
          <a:xfrm>
            <a:off x="5752153" y="1304410"/>
            <a:ext cx="1604787" cy="1352529"/>
            <a:chOff x="5472735" y="1614291"/>
            <a:chExt cx="2380461" cy="2006274"/>
          </a:xfrm>
        </p:grpSpPr>
        <p:grpSp>
          <p:nvGrpSpPr>
            <p:cNvPr id="5" name="グループ化 4"/>
            <p:cNvGrpSpPr/>
            <p:nvPr/>
          </p:nvGrpSpPr>
          <p:grpSpPr>
            <a:xfrm rot="1381859">
              <a:off x="5493253" y="1614291"/>
              <a:ext cx="337415" cy="1955872"/>
              <a:chOff x="6088468" y="1037217"/>
              <a:chExt cx="337415" cy="1955872"/>
            </a:xfrm>
          </p:grpSpPr>
          <p:sp>
            <p:nvSpPr>
              <p:cNvPr id="6" name="台形 5"/>
              <p:cNvSpPr/>
              <p:nvPr/>
            </p:nvSpPr>
            <p:spPr>
              <a:xfrm>
                <a:off x="6088468" y="1037217"/>
                <a:ext cx="337415" cy="1590233"/>
              </a:xfrm>
              <a:prstGeom prst="trapezoid">
                <a:avLst/>
              </a:prstGeom>
              <a:solidFill>
                <a:schemeClr val="bg1">
                  <a:lumMod val="85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7" name="グループ化 87"/>
              <p:cNvGrpSpPr/>
              <p:nvPr/>
            </p:nvGrpSpPr>
            <p:grpSpPr>
              <a:xfrm>
                <a:off x="6141628" y="2535889"/>
                <a:ext cx="243659" cy="457200"/>
                <a:chOff x="6141780" y="2571750"/>
                <a:chExt cx="243659" cy="457200"/>
              </a:xfrm>
            </p:grpSpPr>
            <p:grpSp>
              <p:nvGrpSpPr>
                <p:cNvPr id="8" name="グループ化 60"/>
                <p:cNvGrpSpPr/>
                <p:nvPr/>
              </p:nvGrpSpPr>
              <p:grpSpPr>
                <a:xfrm>
                  <a:off x="6141780" y="2571750"/>
                  <a:ext cx="60839" cy="457200"/>
                  <a:chOff x="5791200" y="2495550"/>
                  <a:chExt cx="76200" cy="572633"/>
                </a:xfrm>
              </p:grpSpPr>
              <p:cxnSp>
                <p:nvCxnSpPr>
                  <p:cNvPr id="33" name="直線コネクタ 5"/>
                  <p:cNvCxnSpPr>
                    <a:endCxn id="35"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34" name="円/楕円 6"/>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6" name="直線コネクタ 35"/>
                  <p:cNvCxnSpPr>
                    <a:stCxn id="35" idx="4"/>
                    <a:endCxn id="37"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37" name="円/楕円 36"/>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8" name="直線コネクタ 37"/>
                  <p:cNvCxnSpPr>
                    <a:stCxn id="37" idx="4"/>
                    <a:endCxn id="39"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39" name="円/楕円 38"/>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9" name="グループ化 61"/>
                <p:cNvGrpSpPr/>
                <p:nvPr/>
              </p:nvGrpSpPr>
              <p:grpSpPr>
                <a:xfrm>
                  <a:off x="6202619" y="2571750"/>
                  <a:ext cx="60839" cy="457200"/>
                  <a:chOff x="5791200" y="2495550"/>
                  <a:chExt cx="76200" cy="572633"/>
                </a:xfrm>
              </p:grpSpPr>
              <p:cxnSp>
                <p:nvCxnSpPr>
                  <p:cNvPr id="26" name="直線コネクタ 25"/>
                  <p:cNvCxnSpPr>
                    <a:stCxn id="27" idx="4"/>
                    <a:endCxn id="28"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7" name="円/楕円 26"/>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9" name="直線コネクタ 28"/>
                  <p:cNvCxnSpPr>
                    <a:stCxn id="28" idx="4"/>
                    <a:endCxn id="30"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30" name="円/楕円 29"/>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1" name="直線コネクタ 30"/>
                  <p:cNvCxnSpPr>
                    <a:stCxn id="30" idx="4"/>
                    <a:endCxn id="32"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32" name="円/楕円 31"/>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0" name="グループ化 69"/>
                <p:cNvGrpSpPr/>
                <p:nvPr/>
              </p:nvGrpSpPr>
              <p:grpSpPr>
                <a:xfrm>
                  <a:off x="6263761" y="2571751"/>
                  <a:ext cx="60839" cy="457175"/>
                  <a:chOff x="5791200" y="2495576"/>
                  <a:chExt cx="76200" cy="572607"/>
                </a:xfrm>
              </p:grpSpPr>
              <p:cxnSp>
                <p:nvCxnSpPr>
                  <p:cNvPr id="19" name="直線コネクタ 18"/>
                  <p:cNvCxnSpPr>
                    <a:stCxn id="20" idx="4"/>
                    <a:endCxn id="21" idx="0"/>
                  </p:cNvCxnSpPr>
                  <p:nvPr/>
                </p:nvCxnSpPr>
                <p:spPr>
                  <a:xfrm>
                    <a:off x="5829301" y="2571775"/>
                    <a:ext cx="0" cy="89002"/>
                  </a:xfrm>
                  <a:prstGeom prst="line">
                    <a:avLst/>
                  </a:prstGeom>
                  <a:ln w="19050"/>
                </p:spPr>
                <p:style>
                  <a:lnRef idx="1">
                    <a:schemeClr val="dk1"/>
                  </a:lnRef>
                  <a:fillRef idx="0">
                    <a:schemeClr val="dk1"/>
                  </a:fillRef>
                  <a:effectRef idx="0">
                    <a:schemeClr val="dk1"/>
                  </a:effectRef>
                  <a:fontRef idx="minor">
                    <a:schemeClr val="tx1"/>
                  </a:fontRef>
                </p:style>
              </p:cxnSp>
              <p:sp>
                <p:nvSpPr>
                  <p:cNvPr id="20" name="円/楕円 19"/>
                  <p:cNvSpPr/>
                  <p:nvPr/>
                </p:nvSpPr>
                <p:spPr>
                  <a:xfrm>
                    <a:off x="5791200" y="249557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5791200" y="266077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2" name="直線コネクタ 21"/>
                  <p:cNvCxnSpPr>
                    <a:stCxn id="21" idx="4"/>
                    <a:endCxn id="23" idx="0"/>
                  </p:cNvCxnSpPr>
                  <p:nvPr/>
                </p:nvCxnSpPr>
                <p:spPr>
                  <a:xfrm>
                    <a:off x="5829301" y="2736977"/>
                    <a:ext cx="0" cy="89832"/>
                  </a:xfrm>
                  <a:prstGeom prst="line">
                    <a:avLst/>
                  </a:prstGeom>
                  <a:ln w="19050"/>
                </p:spPr>
                <p:style>
                  <a:lnRef idx="1">
                    <a:schemeClr val="dk1"/>
                  </a:lnRef>
                  <a:fillRef idx="0">
                    <a:schemeClr val="dk1"/>
                  </a:fillRef>
                  <a:effectRef idx="0">
                    <a:schemeClr val="dk1"/>
                  </a:effectRef>
                  <a:fontRef idx="minor">
                    <a:schemeClr val="tx1"/>
                  </a:fontRef>
                </p:style>
              </p:cxnSp>
              <p:sp>
                <p:nvSpPr>
                  <p:cNvPr id="23" name="円/楕円 22"/>
                  <p:cNvSpPr/>
                  <p:nvPr/>
                </p:nvSpPr>
                <p:spPr>
                  <a:xfrm>
                    <a:off x="5791200" y="282680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4" name="直線コネクタ 23"/>
                  <p:cNvCxnSpPr>
                    <a:stCxn id="23" idx="4"/>
                    <a:endCxn id="25" idx="0"/>
                  </p:cNvCxnSpPr>
                  <p:nvPr/>
                </p:nvCxnSpPr>
                <p:spPr>
                  <a:xfrm>
                    <a:off x="5829301" y="2903001"/>
                    <a:ext cx="0" cy="89002"/>
                  </a:xfrm>
                  <a:prstGeom prst="line">
                    <a:avLst/>
                  </a:prstGeom>
                  <a:ln w="19050"/>
                </p:spPr>
                <p:style>
                  <a:lnRef idx="1">
                    <a:schemeClr val="dk1"/>
                  </a:lnRef>
                  <a:fillRef idx="0">
                    <a:schemeClr val="dk1"/>
                  </a:fillRef>
                  <a:effectRef idx="0">
                    <a:schemeClr val="dk1"/>
                  </a:effectRef>
                  <a:fontRef idx="minor">
                    <a:schemeClr val="tx1"/>
                  </a:fontRef>
                </p:style>
              </p:cxnSp>
              <p:sp>
                <p:nvSpPr>
                  <p:cNvPr id="25" name="円/楕円 24"/>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1" name="グループ化 77"/>
                <p:cNvGrpSpPr/>
                <p:nvPr/>
              </p:nvGrpSpPr>
              <p:grpSpPr>
                <a:xfrm>
                  <a:off x="6324600" y="2571750"/>
                  <a:ext cx="60839" cy="457200"/>
                  <a:chOff x="5791200" y="2495550"/>
                  <a:chExt cx="76200" cy="572633"/>
                </a:xfrm>
              </p:grpSpPr>
              <p:cxnSp>
                <p:nvCxnSpPr>
                  <p:cNvPr id="12" name="直線コネクタ 11"/>
                  <p:cNvCxnSpPr>
                    <a:stCxn id="13" idx="4"/>
                    <a:endCxn id="14"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3" name="円/楕円 12"/>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円/楕円 13"/>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5" name="直線コネクタ 14"/>
                  <p:cNvCxnSpPr>
                    <a:stCxn id="14" idx="4"/>
                    <a:endCxn id="16"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16" name="円/楕円 15"/>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7" name="直線コネクタ 16"/>
                  <p:cNvCxnSpPr>
                    <a:stCxn id="16" idx="4"/>
                    <a:endCxn id="18"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8" name="円/楕円 17"/>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grpSp>
        <p:sp>
          <p:nvSpPr>
            <p:cNvPr id="40" name="右矢印 39"/>
            <p:cNvSpPr/>
            <p:nvPr/>
          </p:nvSpPr>
          <p:spPr>
            <a:xfrm>
              <a:off x="5755159" y="2060876"/>
              <a:ext cx="889317" cy="531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6745200" y="2060876"/>
              <a:ext cx="1107996" cy="369332"/>
            </a:xfrm>
            <a:prstGeom prst="rect">
              <a:avLst/>
            </a:prstGeom>
            <a:noFill/>
          </p:spPr>
          <p:txBody>
            <a:bodyPr wrap="none" rtlCol="0">
              <a:spAutoFit/>
            </a:bodyPr>
            <a:lstStyle/>
            <a:p>
              <a:r>
                <a:rPr kumimoji="1" lang="ja-JP" altLang="en-US" dirty="0"/>
                <a:t>柄の動き</a:t>
              </a:r>
            </a:p>
          </p:txBody>
        </p:sp>
        <p:sp>
          <p:nvSpPr>
            <p:cNvPr id="42" name="右矢印 41"/>
            <p:cNvSpPr/>
            <p:nvPr/>
          </p:nvSpPr>
          <p:spPr>
            <a:xfrm>
              <a:off x="5472735" y="3298955"/>
              <a:ext cx="889317" cy="243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6390215" y="3251233"/>
              <a:ext cx="1338827" cy="369332"/>
            </a:xfrm>
            <a:prstGeom prst="rect">
              <a:avLst/>
            </a:prstGeom>
            <a:noFill/>
          </p:spPr>
          <p:txBody>
            <a:bodyPr wrap="none" rtlCol="0">
              <a:spAutoFit/>
            </a:bodyPr>
            <a:lstStyle/>
            <a:p>
              <a:r>
                <a:rPr kumimoji="1" lang="ja-JP" altLang="en-US" dirty="0"/>
                <a:t>毛先も追従</a:t>
              </a:r>
            </a:p>
          </p:txBody>
        </p:sp>
      </p:grpSp>
      <p:grpSp>
        <p:nvGrpSpPr>
          <p:cNvPr id="45" name="グループ化 44"/>
          <p:cNvGrpSpPr/>
          <p:nvPr/>
        </p:nvGrpSpPr>
        <p:grpSpPr>
          <a:xfrm>
            <a:off x="5977171" y="3035539"/>
            <a:ext cx="825800" cy="1536818"/>
            <a:chOff x="5766846" y="1333628"/>
            <a:chExt cx="1758728" cy="3273001"/>
          </a:xfrm>
        </p:grpSpPr>
        <p:sp>
          <p:nvSpPr>
            <p:cNvPr id="46" name="正方形/長方形 45"/>
            <p:cNvSpPr/>
            <p:nvPr/>
          </p:nvSpPr>
          <p:spPr>
            <a:xfrm>
              <a:off x="5924794" y="1333628"/>
              <a:ext cx="1514082" cy="82283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7" name="直線コネクタ 46"/>
            <p:cNvCxnSpPr>
              <a:stCxn id="48" idx="4"/>
              <a:endCxn id="55" idx="0"/>
            </p:cNvCxnSpPr>
            <p:nvPr/>
          </p:nvCxnSpPr>
          <p:spPr>
            <a:xfrm>
              <a:off x="6173874" y="1635226"/>
              <a:ext cx="0" cy="202525"/>
            </a:xfrm>
            <a:prstGeom prst="line">
              <a:avLst/>
            </a:prstGeom>
            <a:ln w="19050"/>
          </p:spPr>
          <p:style>
            <a:lnRef idx="1">
              <a:schemeClr val="dk1"/>
            </a:lnRef>
            <a:fillRef idx="0">
              <a:schemeClr val="dk1"/>
            </a:fillRef>
            <a:effectRef idx="0">
              <a:schemeClr val="dk1"/>
            </a:effectRef>
            <a:fontRef idx="minor">
              <a:schemeClr val="tx1"/>
            </a:fontRef>
          </p:style>
        </p:cxnSp>
        <p:sp>
          <p:nvSpPr>
            <p:cNvPr id="48" name="円/楕円 95"/>
            <p:cNvSpPr/>
            <p:nvPr/>
          </p:nvSpPr>
          <p:spPr>
            <a:xfrm>
              <a:off x="6087175" y="1461829"/>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9" name="直線コネクタ 48"/>
            <p:cNvCxnSpPr>
              <a:stCxn id="50" idx="4"/>
              <a:endCxn id="56" idx="0"/>
            </p:cNvCxnSpPr>
            <p:nvPr/>
          </p:nvCxnSpPr>
          <p:spPr>
            <a:xfrm>
              <a:off x="6518197" y="1626236"/>
              <a:ext cx="0" cy="202525"/>
            </a:xfrm>
            <a:prstGeom prst="line">
              <a:avLst/>
            </a:prstGeom>
            <a:ln w="19050"/>
          </p:spPr>
          <p:style>
            <a:lnRef idx="1">
              <a:schemeClr val="dk1"/>
            </a:lnRef>
            <a:fillRef idx="0">
              <a:schemeClr val="dk1"/>
            </a:fillRef>
            <a:effectRef idx="0">
              <a:schemeClr val="dk1"/>
            </a:effectRef>
            <a:fontRef idx="minor">
              <a:schemeClr val="tx1"/>
            </a:fontRef>
          </p:style>
        </p:cxnSp>
        <p:sp>
          <p:nvSpPr>
            <p:cNvPr id="50" name="円/楕円 96"/>
            <p:cNvSpPr/>
            <p:nvPr/>
          </p:nvSpPr>
          <p:spPr>
            <a:xfrm>
              <a:off x="6431498" y="1452839"/>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1" name="直線コネクタ 50"/>
            <p:cNvCxnSpPr>
              <a:stCxn id="53" idx="4"/>
              <a:endCxn id="57" idx="0"/>
            </p:cNvCxnSpPr>
            <p:nvPr/>
          </p:nvCxnSpPr>
          <p:spPr>
            <a:xfrm>
              <a:off x="6863236" y="1626236"/>
              <a:ext cx="0" cy="202525"/>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直線コネクタ 51"/>
            <p:cNvCxnSpPr>
              <a:stCxn id="54" idx="4"/>
              <a:endCxn id="58" idx="0"/>
            </p:cNvCxnSpPr>
            <p:nvPr/>
          </p:nvCxnSpPr>
          <p:spPr>
            <a:xfrm>
              <a:off x="7201266" y="1626236"/>
              <a:ext cx="0" cy="202525"/>
            </a:xfrm>
            <a:prstGeom prst="line">
              <a:avLst/>
            </a:prstGeom>
            <a:ln w="19050"/>
          </p:spPr>
          <p:style>
            <a:lnRef idx="1">
              <a:schemeClr val="dk1"/>
            </a:lnRef>
            <a:fillRef idx="0">
              <a:schemeClr val="dk1"/>
            </a:fillRef>
            <a:effectRef idx="0">
              <a:schemeClr val="dk1"/>
            </a:effectRef>
            <a:fontRef idx="minor">
              <a:schemeClr val="tx1"/>
            </a:fontRef>
          </p:style>
        </p:cxnSp>
        <p:sp>
          <p:nvSpPr>
            <p:cNvPr id="53" name="円/楕円 97"/>
            <p:cNvSpPr/>
            <p:nvPr/>
          </p:nvSpPr>
          <p:spPr>
            <a:xfrm>
              <a:off x="6776537" y="1452839"/>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4" name="円/楕円 98"/>
            <p:cNvSpPr/>
            <p:nvPr/>
          </p:nvSpPr>
          <p:spPr>
            <a:xfrm>
              <a:off x="7114567" y="1452839"/>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5" name="円/楕円 103"/>
            <p:cNvSpPr/>
            <p:nvPr/>
          </p:nvSpPr>
          <p:spPr>
            <a:xfrm>
              <a:off x="6087175" y="1837751"/>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円/楕円 104"/>
            <p:cNvSpPr/>
            <p:nvPr/>
          </p:nvSpPr>
          <p:spPr>
            <a:xfrm>
              <a:off x="6431498" y="1828761"/>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7" name="円/楕円 105"/>
            <p:cNvSpPr/>
            <p:nvPr/>
          </p:nvSpPr>
          <p:spPr>
            <a:xfrm>
              <a:off x="6776537" y="1828761"/>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8" name="円/楕円 106"/>
            <p:cNvSpPr/>
            <p:nvPr/>
          </p:nvSpPr>
          <p:spPr>
            <a:xfrm>
              <a:off x="7114567" y="1828761"/>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9" name="直線コネクタ 58"/>
            <p:cNvCxnSpPr>
              <a:stCxn id="56" idx="4"/>
              <a:endCxn id="64" idx="0"/>
            </p:cNvCxnSpPr>
            <p:nvPr/>
          </p:nvCxnSpPr>
          <p:spPr>
            <a:xfrm flipH="1">
              <a:off x="6454023" y="2002158"/>
              <a:ext cx="64174" cy="600063"/>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直線コネクタ 59"/>
            <p:cNvCxnSpPr>
              <a:stCxn id="55" idx="4"/>
              <a:endCxn id="63" idx="0"/>
            </p:cNvCxnSpPr>
            <p:nvPr/>
          </p:nvCxnSpPr>
          <p:spPr>
            <a:xfrm flipH="1">
              <a:off x="6029295" y="2011148"/>
              <a:ext cx="144579" cy="555640"/>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直線コネクタ 60"/>
            <p:cNvCxnSpPr>
              <a:stCxn id="57" idx="4"/>
              <a:endCxn id="65" idx="0"/>
            </p:cNvCxnSpPr>
            <p:nvPr/>
          </p:nvCxnSpPr>
          <p:spPr>
            <a:xfrm flipH="1">
              <a:off x="6856227" y="2002158"/>
              <a:ext cx="7009" cy="593559"/>
            </a:xfrm>
            <a:prstGeom prst="line">
              <a:avLst/>
            </a:prstGeom>
            <a:ln w="19050"/>
          </p:spPr>
          <p:style>
            <a:lnRef idx="1">
              <a:schemeClr val="dk1"/>
            </a:lnRef>
            <a:fillRef idx="0">
              <a:schemeClr val="dk1"/>
            </a:fillRef>
            <a:effectRef idx="0">
              <a:schemeClr val="dk1"/>
            </a:effectRef>
            <a:fontRef idx="minor">
              <a:schemeClr val="tx1"/>
            </a:fontRef>
          </p:style>
        </p:cxnSp>
        <p:cxnSp>
          <p:nvCxnSpPr>
            <p:cNvPr id="62" name="直線コネクタ 61"/>
            <p:cNvCxnSpPr>
              <a:stCxn id="58" idx="4"/>
              <a:endCxn id="66" idx="0"/>
            </p:cNvCxnSpPr>
            <p:nvPr/>
          </p:nvCxnSpPr>
          <p:spPr>
            <a:xfrm>
              <a:off x="7201266" y="2002158"/>
              <a:ext cx="70414" cy="593558"/>
            </a:xfrm>
            <a:prstGeom prst="line">
              <a:avLst/>
            </a:prstGeom>
            <a:ln w="19050"/>
          </p:spPr>
          <p:style>
            <a:lnRef idx="1">
              <a:schemeClr val="dk1"/>
            </a:lnRef>
            <a:fillRef idx="0">
              <a:schemeClr val="dk1"/>
            </a:fillRef>
            <a:effectRef idx="0">
              <a:schemeClr val="dk1"/>
            </a:effectRef>
            <a:fontRef idx="minor">
              <a:schemeClr val="tx1"/>
            </a:fontRef>
          </p:style>
        </p:cxnSp>
        <p:sp>
          <p:nvSpPr>
            <p:cNvPr id="63" name="円/楕円 131"/>
            <p:cNvSpPr/>
            <p:nvPr/>
          </p:nvSpPr>
          <p:spPr>
            <a:xfrm>
              <a:off x="5942596" y="2566788"/>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4" name="円/楕円 134"/>
            <p:cNvSpPr/>
            <p:nvPr/>
          </p:nvSpPr>
          <p:spPr>
            <a:xfrm>
              <a:off x="6367324" y="2602221"/>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5" name="円/楕円 137"/>
            <p:cNvSpPr/>
            <p:nvPr/>
          </p:nvSpPr>
          <p:spPr>
            <a:xfrm>
              <a:off x="6769528" y="2595717"/>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6" name="円/楕円 139"/>
            <p:cNvSpPr/>
            <p:nvPr/>
          </p:nvSpPr>
          <p:spPr>
            <a:xfrm>
              <a:off x="7184981" y="2595716"/>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67" name="直線コネクタ 66"/>
            <p:cNvCxnSpPr>
              <a:stCxn id="63" idx="4"/>
              <a:endCxn id="68" idx="0"/>
            </p:cNvCxnSpPr>
            <p:nvPr/>
          </p:nvCxnSpPr>
          <p:spPr>
            <a:xfrm flipH="1">
              <a:off x="5921628" y="2740185"/>
              <a:ext cx="107667" cy="668120"/>
            </a:xfrm>
            <a:prstGeom prst="line">
              <a:avLst/>
            </a:prstGeom>
            <a:ln w="19050"/>
          </p:spPr>
          <p:style>
            <a:lnRef idx="1">
              <a:schemeClr val="dk1"/>
            </a:lnRef>
            <a:fillRef idx="0">
              <a:schemeClr val="dk1"/>
            </a:fillRef>
            <a:effectRef idx="0">
              <a:schemeClr val="dk1"/>
            </a:effectRef>
            <a:fontRef idx="minor">
              <a:schemeClr val="tx1"/>
            </a:fontRef>
          </p:style>
        </p:cxnSp>
        <p:sp>
          <p:nvSpPr>
            <p:cNvPr id="68" name="円/楕円 152"/>
            <p:cNvSpPr/>
            <p:nvPr/>
          </p:nvSpPr>
          <p:spPr>
            <a:xfrm>
              <a:off x="5834929" y="3408305"/>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9" name="円/楕円 155"/>
            <p:cNvSpPr/>
            <p:nvPr/>
          </p:nvSpPr>
          <p:spPr>
            <a:xfrm>
              <a:off x="6265109" y="3517087"/>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70" name="直線コネクタ 69"/>
            <p:cNvCxnSpPr>
              <a:stCxn id="64" idx="4"/>
              <a:endCxn id="69" idx="0"/>
            </p:cNvCxnSpPr>
            <p:nvPr/>
          </p:nvCxnSpPr>
          <p:spPr>
            <a:xfrm flipH="1">
              <a:off x="6351808" y="2775618"/>
              <a:ext cx="102215" cy="741469"/>
            </a:xfrm>
            <a:prstGeom prst="line">
              <a:avLst/>
            </a:prstGeom>
            <a:ln w="19050"/>
          </p:spPr>
          <p:style>
            <a:lnRef idx="1">
              <a:schemeClr val="dk1"/>
            </a:lnRef>
            <a:fillRef idx="0">
              <a:schemeClr val="dk1"/>
            </a:fillRef>
            <a:effectRef idx="0">
              <a:schemeClr val="dk1"/>
            </a:effectRef>
            <a:fontRef idx="minor">
              <a:schemeClr val="tx1"/>
            </a:fontRef>
          </p:style>
        </p:cxnSp>
        <p:sp>
          <p:nvSpPr>
            <p:cNvPr id="71" name="円/楕円 162"/>
            <p:cNvSpPr/>
            <p:nvPr/>
          </p:nvSpPr>
          <p:spPr>
            <a:xfrm>
              <a:off x="6769527" y="3466163"/>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72" name="直線コネクタ 71"/>
            <p:cNvCxnSpPr>
              <a:stCxn id="65" idx="4"/>
              <a:endCxn id="71" idx="0"/>
            </p:cNvCxnSpPr>
            <p:nvPr/>
          </p:nvCxnSpPr>
          <p:spPr>
            <a:xfrm flipH="1">
              <a:off x="6856226" y="2769114"/>
              <a:ext cx="1" cy="697049"/>
            </a:xfrm>
            <a:prstGeom prst="line">
              <a:avLst/>
            </a:prstGeom>
            <a:ln w="19050"/>
          </p:spPr>
          <p:style>
            <a:lnRef idx="1">
              <a:schemeClr val="dk1"/>
            </a:lnRef>
            <a:fillRef idx="0">
              <a:schemeClr val="dk1"/>
            </a:fillRef>
            <a:effectRef idx="0">
              <a:schemeClr val="dk1"/>
            </a:effectRef>
            <a:fontRef idx="minor">
              <a:schemeClr val="tx1"/>
            </a:fontRef>
          </p:style>
        </p:cxnSp>
        <p:sp>
          <p:nvSpPr>
            <p:cNvPr id="73" name="円/楕円 166"/>
            <p:cNvSpPr/>
            <p:nvPr/>
          </p:nvSpPr>
          <p:spPr>
            <a:xfrm>
              <a:off x="7294650" y="3517087"/>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74" name="直線コネクタ 73"/>
            <p:cNvCxnSpPr>
              <a:stCxn id="66" idx="4"/>
              <a:endCxn id="73" idx="0"/>
            </p:cNvCxnSpPr>
            <p:nvPr/>
          </p:nvCxnSpPr>
          <p:spPr>
            <a:xfrm>
              <a:off x="7271680" y="2769113"/>
              <a:ext cx="109669" cy="747974"/>
            </a:xfrm>
            <a:prstGeom prst="line">
              <a:avLst/>
            </a:prstGeom>
            <a:ln w="19050"/>
          </p:spPr>
          <p:style>
            <a:lnRef idx="1">
              <a:schemeClr val="dk1"/>
            </a:lnRef>
            <a:fillRef idx="0">
              <a:schemeClr val="dk1"/>
            </a:fillRef>
            <a:effectRef idx="0">
              <a:schemeClr val="dk1"/>
            </a:effectRef>
            <a:fontRef idx="minor">
              <a:schemeClr val="tx1"/>
            </a:fontRef>
          </p:style>
        </p:cxnSp>
        <p:sp>
          <p:nvSpPr>
            <p:cNvPr id="75" name="円/楕円 173"/>
            <p:cNvSpPr/>
            <p:nvPr/>
          </p:nvSpPr>
          <p:spPr>
            <a:xfrm>
              <a:off x="5766846" y="4132251"/>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6" name="円/楕円 174"/>
            <p:cNvSpPr/>
            <p:nvPr/>
          </p:nvSpPr>
          <p:spPr>
            <a:xfrm>
              <a:off x="6290243" y="4376251"/>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7" name="円/楕円 175"/>
            <p:cNvSpPr/>
            <p:nvPr/>
          </p:nvSpPr>
          <p:spPr>
            <a:xfrm>
              <a:off x="6855130" y="4420591"/>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8" name="円/楕円 176"/>
            <p:cNvSpPr/>
            <p:nvPr/>
          </p:nvSpPr>
          <p:spPr>
            <a:xfrm>
              <a:off x="7352177" y="4433232"/>
              <a:ext cx="173397" cy="17339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79" name="直線コネクタ 78"/>
            <p:cNvCxnSpPr>
              <a:stCxn id="68" idx="4"/>
              <a:endCxn id="75" idx="0"/>
            </p:cNvCxnSpPr>
            <p:nvPr/>
          </p:nvCxnSpPr>
          <p:spPr>
            <a:xfrm flipH="1">
              <a:off x="5853545" y="3581702"/>
              <a:ext cx="68083" cy="550549"/>
            </a:xfrm>
            <a:prstGeom prst="line">
              <a:avLst/>
            </a:prstGeom>
            <a:ln w="19050"/>
          </p:spPr>
          <p:style>
            <a:lnRef idx="1">
              <a:schemeClr val="dk1"/>
            </a:lnRef>
            <a:fillRef idx="0">
              <a:schemeClr val="dk1"/>
            </a:fillRef>
            <a:effectRef idx="0">
              <a:schemeClr val="dk1"/>
            </a:effectRef>
            <a:fontRef idx="minor">
              <a:schemeClr val="tx1"/>
            </a:fontRef>
          </p:style>
        </p:cxnSp>
        <p:cxnSp>
          <p:nvCxnSpPr>
            <p:cNvPr id="80" name="直線コネクタ 79"/>
            <p:cNvCxnSpPr>
              <a:stCxn id="69" idx="4"/>
              <a:endCxn id="76" idx="0"/>
            </p:cNvCxnSpPr>
            <p:nvPr/>
          </p:nvCxnSpPr>
          <p:spPr>
            <a:xfrm>
              <a:off x="6351808" y="3690484"/>
              <a:ext cx="25134" cy="685767"/>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直線コネクタ 80"/>
            <p:cNvCxnSpPr>
              <a:stCxn id="71" idx="4"/>
              <a:endCxn id="77" idx="0"/>
            </p:cNvCxnSpPr>
            <p:nvPr/>
          </p:nvCxnSpPr>
          <p:spPr>
            <a:xfrm>
              <a:off x="6856226" y="3639560"/>
              <a:ext cx="85603" cy="781031"/>
            </a:xfrm>
            <a:prstGeom prst="line">
              <a:avLst/>
            </a:prstGeom>
            <a:ln w="19050"/>
          </p:spPr>
          <p:style>
            <a:lnRef idx="1">
              <a:schemeClr val="dk1"/>
            </a:lnRef>
            <a:fillRef idx="0">
              <a:schemeClr val="dk1"/>
            </a:fillRef>
            <a:effectRef idx="0">
              <a:schemeClr val="dk1"/>
            </a:effectRef>
            <a:fontRef idx="minor">
              <a:schemeClr val="tx1"/>
            </a:fontRef>
          </p:style>
        </p:cxnSp>
        <p:cxnSp>
          <p:nvCxnSpPr>
            <p:cNvPr id="82" name="直線コネクタ 81"/>
            <p:cNvCxnSpPr>
              <a:stCxn id="73" idx="4"/>
              <a:endCxn id="78" idx="0"/>
            </p:cNvCxnSpPr>
            <p:nvPr/>
          </p:nvCxnSpPr>
          <p:spPr>
            <a:xfrm>
              <a:off x="7381349" y="3690484"/>
              <a:ext cx="57527" cy="742748"/>
            </a:xfrm>
            <a:prstGeom prst="line">
              <a:avLst/>
            </a:prstGeom>
            <a:ln w="19050"/>
          </p:spPr>
          <p:style>
            <a:lnRef idx="1">
              <a:schemeClr val="dk1"/>
            </a:lnRef>
            <a:fillRef idx="0">
              <a:schemeClr val="dk1"/>
            </a:fillRef>
            <a:effectRef idx="0">
              <a:schemeClr val="dk1"/>
            </a:effectRef>
            <a:fontRef idx="minor">
              <a:schemeClr val="tx1"/>
            </a:fontRef>
          </p:style>
        </p:cxnSp>
        <p:sp>
          <p:nvSpPr>
            <p:cNvPr id="83" name="円/楕円 131"/>
            <p:cNvSpPr/>
            <p:nvPr/>
          </p:nvSpPr>
          <p:spPr>
            <a:xfrm>
              <a:off x="6074304" y="2130359"/>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4" name="円/楕円 131"/>
            <p:cNvSpPr/>
            <p:nvPr/>
          </p:nvSpPr>
          <p:spPr>
            <a:xfrm>
              <a:off x="6008234" y="2375280"/>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5" name="円/楕円 131"/>
            <p:cNvSpPr/>
            <p:nvPr/>
          </p:nvSpPr>
          <p:spPr>
            <a:xfrm>
              <a:off x="5947084" y="2863825"/>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6" name="円/楕円 131"/>
            <p:cNvSpPr/>
            <p:nvPr/>
          </p:nvSpPr>
          <p:spPr>
            <a:xfrm>
              <a:off x="5886672" y="3158789"/>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7" name="円/楕円 131"/>
            <p:cNvSpPr/>
            <p:nvPr/>
          </p:nvSpPr>
          <p:spPr>
            <a:xfrm>
              <a:off x="5831229" y="3664782"/>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8" name="円/楕円 131"/>
            <p:cNvSpPr/>
            <p:nvPr/>
          </p:nvSpPr>
          <p:spPr>
            <a:xfrm>
              <a:off x="5826741" y="3937647"/>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9" name="円/楕円 131"/>
            <p:cNvSpPr/>
            <p:nvPr/>
          </p:nvSpPr>
          <p:spPr>
            <a:xfrm>
              <a:off x="6438302" y="2185236"/>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0" name="円/楕円 131"/>
            <p:cNvSpPr/>
            <p:nvPr/>
          </p:nvSpPr>
          <p:spPr>
            <a:xfrm>
              <a:off x="6423353" y="2389986"/>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1" name="円/楕円 131"/>
            <p:cNvSpPr/>
            <p:nvPr/>
          </p:nvSpPr>
          <p:spPr>
            <a:xfrm>
              <a:off x="6370293" y="2915028"/>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2" name="円/楕円 131"/>
            <p:cNvSpPr/>
            <p:nvPr/>
          </p:nvSpPr>
          <p:spPr>
            <a:xfrm>
              <a:off x="6340075" y="3219873"/>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3" name="円/楕円 131"/>
            <p:cNvSpPr/>
            <p:nvPr/>
          </p:nvSpPr>
          <p:spPr>
            <a:xfrm>
              <a:off x="6302388" y="3830205"/>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4" name="円/楕円 131"/>
            <p:cNvSpPr/>
            <p:nvPr/>
          </p:nvSpPr>
          <p:spPr>
            <a:xfrm>
              <a:off x="6332829" y="4119457"/>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5" name="円/楕円 131"/>
            <p:cNvSpPr/>
            <p:nvPr/>
          </p:nvSpPr>
          <p:spPr>
            <a:xfrm>
              <a:off x="6810985" y="2153703"/>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6" name="円/楕円 131"/>
            <p:cNvSpPr/>
            <p:nvPr/>
          </p:nvSpPr>
          <p:spPr>
            <a:xfrm>
              <a:off x="6813783" y="2389985"/>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7" name="円/楕円 131"/>
            <p:cNvSpPr/>
            <p:nvPr/>
          </p:nvSpPr>
          <p:spPr>
            <a:xfrm>
              <a:off x="6810985" y="2932890"/>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8" name="円/楕円 131"/>
            <p:cNvSpPr/>
            <p:nvPr/>
          </p:nvSpPr>
          <p:spPr>
            <a:xfrm>
              <a:off x="6807916" y="3219873"/>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9" name="円/楕円 131"/>
            <p:cNvSpPr/>
            <p:nvPr/>
          </p:nvSpPr>
          <p:spPr>
            <a:xfrm>
              <a:off x="6822967" y="3792263"/>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0" name="円/楕円 131"/>
            <p:cNvSpPr/>
            <p:nvPr/>
          </p:nvSpPr>
          <p:spPr>
            <a:xfrm>
              <a:off x="6868912" y="4110450"/>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1" name="円/楕円 131"/>
            <p:cNvSpPr/>
            <p:nvPr/>
          </p:nvSpPr>
          <p:spPr>
            <a:xfrm>
              <a:off x="7185931" y="2175555"/>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2" name="円/楕円 131"/>
            <p:cNvSpPr/>
            <p:nvPr/>
          </p:nvSpPr>
          <p:spPr>
            <a:xfrm>
              <a:off x="7209740" y="2388338"/>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3" name="円/楕円 131"/>
            <p:cNvSpPr/>
            <p:nvPr/>
          </p:nvSpPr>
          <p:spPr>
            <a:xfrm>
              <a:off x="7256917" y="2923529"/>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4" name="円/楕円 131"/>
            <p:cNvSpPr/>
            <p:nvPr/>
          </p:nvSpPr>
          <p:spPr>
            <a:xfrm>
              <a:off x="7308843" y="3219873"/>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5" name="円/楕円 131"/>
            <p:cNvSpPr/>
            <p:nvPr/>
          </p:nvSpPr>
          <p:spPr>
            <a:xfrm>
              <a:off x="7352192" y="3869644"/>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6" name="円/楕円 131"/>
            <p:cNvSpPr/>
            <p:nvPr/>
          </p:nvSpPr>
          <p:spPr>
            <a:xfrm>
              <a:off x="7384180" y="4180087"/>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ブラシの毛先の頂点移動</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a:t>Position Based Dynamics (PBD) </a:t>
            </a:r>
            <a:r>
              <a:rPr lang="en-US" altLang="ja-JP" dirty="0"/>
              <a:t>[Muller et al. 2007]</a:t>
            </a:r>
          </a:p>
          <a:p>
            <a:pPr lvl="1"/>
            <a:r>
              <a:rPr lang="ja-JP" altLang="en-US" dirty="0"/>
              <a:t>位置ベースの物理シミュレーション</a:t>
            </a:r>
            <a:endParaRPr lang="en-US" altLang="ja-JP" dirty="0"/>
          </a:p>
          <a:p>
            <a:pPr lvl="1"/>
            <a:r>
              <a:rPr lang="ja-JP" altLang="en-US" dirty="0"/>
              <a:t>位置ベースの拘束条件</a:t>
            </a:r>
            <a:endParaRPr lang="en-US" altLang="ja-JP" dirty="0"/>
          </a:p>
          <a:p>
            <a:pPr lvl="2"/>
            <a:r>
              <a:rPr lang="ja-JP" altLang="en-US" dirty="0"/>
              <a:t>頂点の位置で補正</a:t>
            </a:r>
            <a:endParaRPr lang="en-US" altLang="ja-JP" dirty="0"/>
          </a:p>
          <a:p>
            <a:pPr lvl="2"/>
            <a:r>
              <a:rPr lang="ja-JP" altLang="en-US" dirty="0"/>
              <a:t>繰り返し適用</a:t>
            </a:r>
            <a:endParaRPr lang="en-US" altLang="ja-JP" dirty="0"/>
          </a:p>
          <a:p>
            <a:pPr lvl="1"/>
            <a:r>
              <a:rPr lang="ja-JP" altLang="en-US" dirty="0"/>
              <a:t>オーバーシュートしにくい</a:t>
            </a:r>
            <a:endParaRPr lang="en-US" altLang="ja-JP" dirty="0"/>
          </a:p>
          <a:p>
            <a:pPr lvl="2"/>
            <a:r>
              <a:rPr lang="ja-JP" altLang="en-US" dirty="0"/>
              <a:t>衝突判定など</a:t>
            </a:r>
            <a:endParaRPr lang="en-US" altLang="ja-JP" dirty="0"/>
          </a:p>
          <a:p>
            <a:pPr lvl="1"/>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32</a:t>
            </a:fld>
            <a:endParaRPr lang="en-US" i="1" dirty="0"/>
          </a:p>
        </p:txBody>
      </p:sp>
      <p:sp>
        <p:nvSpPr>
          <p:cNvPr id="10" name="楕円 9"/>
          <p:cNvSpPr/>
          <p:nvPr/>
        </p:nvSpPr>
        <p:spPr>
          <a:xfrm>
            <a:off x="6954197" y="3090650"/>
            <a:ext cx="163830" cy="163830"/>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1" name="楕円 10"/>
          <p:cNvSpPr/>
          <p:nvPr/>
        </p:nvSpPr>
        <p:spPr>
          <a:xfrm>
            <a:off x="8134922" y="3083464"/>
            <a:ext cx="163830" cy="163830"/>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16" name="直線コネクタ 15"/>
          <p:cNvCxnSpPr>
            <a:stCxn id="10" idx="6"/>
            <a:endCxn id="11" idx="2"/>
          </p:cNvCxnSpPr>
          <p:nvPr/>
        </p:nvCxnSpPr>
        <p:spPr>
          <a:xfrm flipV="1">
            <a:off x="7118027" y="3165379"/>
            <a:ext cx="1016895" cy="7186"/>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直線コネクタ 11"/>
          <p:cNvCxnSpPr>
            <a:stCxn id="10" idx="6"/>
            <a:endCxn id="11" idx="2"/>
          </p:cNvCxnSpPr>
          <p:nvPr/>
        </p:nvCxnSpPr>
        <p:spPr>
          <a:xfrm flipV="1">
            <a:off x="7118027" y="3165379"/>
            <a:ext cx="1016895" cy="7186"/>
          </a:xfrm>
          <a:prstGeom prst="line">
            <a:avLst/>
          </a:prstGeom>
          <a:ln w="76200">
            <a:solidFill>
              <a:srgbClr val="4A7EBB">
                <a:alpha val="74902"/>
              </a:srgbClr>
            </a:solidFill>
          </a:ln>
        </p:spPr>
        <p:style>
          <a:lnRef idx="1">
            <a:schemeClr val="accent1"/>
          </a:lnRef>
          <a:fillRef idx="0">
            <a:schemeClr val="accent1"/>
          </a:fillRef>
          <a:effectRef idx="0">
            <a:schemeClr val="accent1"/>
          </a:effectRef>
          <a:fontRef idx="minor">
            <a:schemeClr val="tx1"/>
          </a:fontRef>
        </p:style>
      </p:cxnSp>
      <p:sp>
        <p:nvSpPr>
          <p:cNvPr id="20" name="楕円 19"/>
          <p:cNvSpPr/>
          <p:nvPr/>
        </p:nvSpPr>
        <p:spPr>
          <a:xfrm>
            <a:off x="4268543" y="3081703"/>
            <a:ext cx="163830" cy="163830"/>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楕円 20"/>
          <p:cNvSpPr/>
          <p:nvPr/>
        </p:nvSpPr>
        <p:spPr>
          <a:xfrm>
            <a:off x="5803121" y="3079871"/>
            <a:ext cx="163830" cy="163830"/>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22" name="直線コネクタ 21"/>
          <p:cNvCxnSpPr>
            <a:stCxn id="20" idx="6"/>
            <a:endCxn id="21" idx="2"/>
          </p:cNvCxnSpPr>
          <p:nvPr/>
        </p:nvCxnSpPr>
        <p:spPr>
          <a:xfrm flipV="1">
            <a:off x="4432373" y="3161786"/>
            <a:ext cx="1370748" cy="1832"/>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直線コネクタ 22"/>
          <p:cNvCxnSpPr/>
          <p:nvPr/>
        </p:nvCxnSpPr>
        <p:spPr>
          <a:xfrm>
            <a:off x="4590964" y="3161786"/>
            <a:ext cx="1034415" cy="1832"/>
          </a:xfrm>
          <a:prstGeom prst="line">
            <a:avLst/>
          </a:prstGeom>
          <a:ln w="76200">
            <a:solidFill>
              <a:srgbClr val="4A7EBB">
                <a:alpha val="74902"/>
              </a:srgbClr>
            </a:solidFill>
          </a:ln>
        </p:spPr>
        <p:style>
          <a:lnRef idx="1">
            <a:schemeClr val="accent1"/>
          </a:lnRef>
          <a:fillRef idx="0">
            <a:schemeClr val="accent1"/>
          </a:fillRef>
          <a:effectRef idx="0">
            <a:schemeClr val="accent1"/>
          </a:effectRef>
          <a:fontRef idx="minor">
            <a:schemeClr val="tx1"/>
          </a:fontRef>
        </p:style>
      </p:cxnSp>
      <p:sp>
        <p:nvSpPr>
          <p:cNvPr id="42" name="右矢印 41"/>
          <p:cNvSpPr/>
          <p:nvPr/>
        </p:nvSpPr>
        <p:spPr>
          <a:xfrm>
            <a:off x="4434039" y="3312203"/>
            <a:ext cx="219790" cy="160647"/>
          </a:xfrm>
          <a:prstGeom prst="rightArrow">
            <a:avLst>
              <a:gd name="adj1" fmla="val 50000"/>
              <a:gd name="adj2" fmla="val 7877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4" name="右矢印 43"/>
          <p:cNvSpPr/>
          <p:nvPr/>
        </p:nvSpPr>
        <p:spPr>
          <a:xfrm rot="10800000">
            <a:off x="5583331" y="3323784"/>
            <a:ext cx="219790" cy="160647"/>
          </a:xfrm>
          <a:prstGeom prst="rightArrow">
            <a:avLst>
              <a:gd name="adj1" fmla="val 50000"/>
              <a:gd name="adj2" fmla="val 7877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5102444" y="3603683"/>
            <a:ext cx="2646878" cy="615553"/>
          </a:xfrm>
          <a:prstGeom prst="rect">
            <a:avLst/>
          </a:prstGeom>
          <a:noFill/>
        </p:spPr>
        <p:txBody>
          <a:bodyPr wrap="none" rtlCol="0">
            <a:spAutoFit/>
          </a:bodyPr>
          <a:lstStyle/>
          <a:p>
            <a:pPr algn="ctr"/>
            <a:r>
              <a:rPr kumimoji="1" lang="ja-JP" altLang="en-US" dirty="0"/>
              <a:t>長さ拘束</a:t>
            </a:r>
            <a:endParaRPr kumimoji="1" lang="en-US" altLang="ja-JP" dirty="0"/>
          </a:p>
          <a:p>
            <a:pPr algn="ctr"/>
            <a:r>
              <a:rPr kumimoji="1" lang="ja-JP" altLang="en-US" sz="1600" dirty="0"/>
              <a:t>頂点間の長さを一定に保つ</a:t>
            </a:r>
          </a:p>
        </p:txBody>
      </p:sp>
      <p:sp>
        <p:nvSpPr>
          <p:cNvPr id="46" name="右矢印 45"/>
          <p:cNvSpPr/>
          <p:nvPr/>
        </p:nvSpPr>
        <p:spPr>
          <a:xfrm>
            <a:off x="6155373" y="2858431"/>
            <a:ext cx="541020" cy="594721"/>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拘束条件</a:t>
            </a:r>
          </a:p>
        </p:txBody>
      </p:sp>
      <p:sp>
        <p:nvSpPr>
          <p:cNvPr id="3" name="コンテンツ プレースホルダ 2"/>
          <p:cNvSpPr>
            <a:spLocks noGrp="1"/>
          </p:cNvSpPr>
          <p:nvPr>
            <p:ph idx="1"/>
          </p:nvPr>
        </p:nvSpPr>
        <p:spPr/>
        <p:txBody>
          <a:bodyPr/>
          <a:lstStyle/>
          <a:p>
            <a:r>
              <a:rPr lang="ja-JP" altLang="en-US" dirty="0"/>
              <a:t>長さ</a:t>
            </a:r>
            <a:r>
              <a:rPr kumimoji="1" lang="ja-JP" altLang="en-US" dirty="0"/>
              <a:t>拘束</a:t>
            </a:r>
            <a:endParaRPr kumimoji="1" lang="en-US" altLang="ja-JP" dirty="0"/>
          </a:p>
          <a:p>
            <a:r>
              <a:rPr lang="ja-JP" altLang="en-US" dirty="0"/>
              <a:t>曲げ拘束</a:t>
            </a:r>
            <a:endParaRPr kumimoji="1" lang="en-US" altLang="ja-JP" dirty="0"/>
          </a:p>
          <a:p>
            <a:r>
              <a:rPr lang="ja-JP" altLang="en-US" dirty="0"/>
              <a:t>コリジョン拘束</a:t>
            </a:r>
            <a:endParaRPr lang="en-US" altLang="ja-JP" dirty="0"/>
          </a:p>
          <a:p>
            <a:pPr lvl="1"/>
            <a:r>
              <a:rPr kumimoji="1" lang="ja-JP" altLang="en-US" dirty="0"/>
              <a:t>摩擦力も発生</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33</a:t>
            </a:fld>
            <a:endParaRPr lang="en-US" i="1" dirty="0"/>
          </a:p>
        </p:txBody>
      </p:sp>
      <p:pic>
        <p:nvPicPr>
          <p:cNvPr id="5" name="図 4"/>
          <p:cNvPicPr>
            <a:picLocks noChangeAspect="1"/>
          </p:cNvPicPr>
          <p:nvPr/>
        </p:nvPicPr>
        <p:blipFill rotWithShape="1">
          <a:blip r:embed="rId3" cstate="print"/>
          <a:srcRect r="53296" b="21852"/>
          <a:stretch/>
        </p:blipFill>
        <p:spPr>
          <a:xfrm>
            <a:off x="2785914" y="1551414"/>
            <a:ext cx="2020353" cy="1089505"/>
          </a:xfrm>
          <a:prstGeom prst="rect">
            <a:avLst/>
          </a:prstGeom>
        </p:spPr>
      </p:pic>
      <p:pic>
        <p:nvPicPr>
          <p:cNvPr id="6" name="図 5"/>
          <p:cNvPicPr>
            <a:picLocks noChangeAspect="1"/>
          </p:cNvPicPr>
          <p:nvPr/>
        </p:nvPicPr>
        <p:blipFill rotWithShape="1">
          <a:blip r:embed="rId3" cstate="print"/>
          <a:srcRect l="55934" b="18778"/>
          <a:stretch/>
        </p:blipFill>
        <p:spPr>
          <a:xfrm>
            <a:off x="5147377" y="1626236"/>
            <a:ext cx="1691730" cy="1004923"/>
          </a:xfrm>
          <a:prstGeom prst="rect">
            <a:avLst/>
          </a:prstGeom>
        </p:spPr>
      </p:pic>
      <p:cxnSp>
        <p:nvCxnSpPr>
          <p:cNvPr id="8" name="直線コネクタ 7"/>
          <p:cNvCxnSpPr/>
          <p:nvPr/>
        </p:nvCxnSpPr>
        <p:spPr>
          <a:xfrm>
            <a:off x="2993625" y="4442222"/>
            <a:ext cx="4574628" cy="0"/>
          </a:xfrm>
          <a:prstGeom prst="line">
            <a:avLst/>
          </a:prstGeom>
          <a:ln w="38100"/>
        </p:spPr>
        <p:style>
          <a:lnRef idx="1">
            <a:schemeClr val="dk1"/>
          </a:lnRef>
          <a:fillRef idx="0">
            <a:schemeClr val="dk1"/>
          </a:fillRef>
          <a:effectRef idx="0">
            <a:schemeClr val="dk1"/>
          </a:effectRef>
          <a:fontRef idx="minor">
            <a:schemeClr val="tx1"/>
          </a:fontRef>
        </p:style>
      </p:cxnSp>
      <p:sp>
        <p:nvSpPr>
          <p:cNvPr id="15" name="フリーフォーム 14"/>
          <p:cNvSpPr/>
          <p:nvPr/>
        </p:nvSpPr>
        <p:spPr>
          <a:xfrm>
            <a:off x="4375517" y="3993887"/>
            <a:ext cx="1677660" cy="476093"/>
          </a:xfrm>
          <a:custGeom>
            <a:avLst/>
            <a:gdLst>
              <a:gd name="connsiteX0" fmla="*/ 0 w 1677660"/>
              <a:gd name="connsiteY0" fmla="*/ 445864 h 476093"/>
              <a:gd name="connsiteX1" fmla="*/ 188926 w 1677660"/>
              <a:gd name="connsiteY1" fmla="*/ 241825 h 476093"/>
              <a:gd name="connsiteX2" fmla="*/ 460979 w 1677660"/>
              <a:gd name="connsiteY2" fmla="*/ 105798 h 476093"/>
              <a:gd name="connsiteX3" fmla="*/ 778374 w 1677660"/>
              <a:gd name="connsiteY3" fmla="*/ 151141 h 476093"/>
              <a:gd name="connsiteX4" fmla="*/ 1330037 w 1677660"/>
              <a:gd name="connsiteY4" fmla="*/ 0 h 476093"/>
              <a:gd name="connsiteX5" fmla="*/ 1677660 w 1677660"/>
              <a:gd name="connsiteY5" fmla="*/ 476093 h 47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7660" h="476093">
                <a:moveTo>
                  <a:pt x="0" y="445864"/>
                </a:moveTo>
                <a:lnTo>
                  <a:pt x="188926" y="241825"/>
                </a:lnTo>
                <a:lnTo>
                  <a:pt x="460979" y="105798"/>
                </a:lnTo>
                <a:lnTo>
                  <a:pt x="778374" y="151141"/>
                </a:lnTo>
                <a:lnTo>
                  <a:pt x="1330037" y="0"/>
                </a:lnTo>
                <a:lnTo>
                  <a:pt x="1677660" y="476093"/>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正方形/長方形 15"/>
          <p:cNvSpPr/>
          <p:nvPr/>
        </p:nvSpPr>
        <p:spPr>
          <a:xfrm rot="20693332">
            <a:off x="3745822" y="2977539"/>
            <a:ext cx="853944" cy="66895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 name="直線コネクタ 18"/>
          <p:cNvCxnSpPr>
            <a:stCxn id="20" idx="4"/>
            <a:endCxn id="27" idx="0"/>
          </p:cNvCxnSpPr>
          <p:nvPr/>
        </p:nvCxnSpPr>
        <p:spPr>
          <a:xfrm>
            <a:off x="3937523" y="368126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0" name="円/楕円 95"/>
          <p:cNvSpPr/>
          <p:nvPr/>
        </p:nvSpPr>
        <p:spPr>
          <a:xfrm>
            <a:off x="3899423" y="360506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1" name="直線コネクタ 20"/>
          <p:cNvCxnSpPr>
            <a:stCxn id="22" idx="4"/>
            <a:endCxn id="28" idx="0"/>
          </p:cNvCxnSpPr>
          <p:nvPr/>
        </p:nvCxnSpPr>
        <p:spPr>
          <a:xfrm>
            <a:off x="4141202" y="363042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2" name="円/楕円 96"/>
          <p:cNvSpPr/>
          <p:nvPr/>
        </p:nvSpPr>
        <p:spPr>
          <a:xfrm>
            <a:off x="4103102" y="355422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3" name="直線コネクタ 22"/>
          <p:cNvCxnSpPr>
            <a:stCxn id="25" idx="4"/>
            <a:endCxn id="29" idx="0"/>
          </p:cNvCxnSpPr>
          <p:nvPr/>
        </p:nvCxnSpPr>
        <p:spPr>
          <a:xfrm>
            <a:off x="4337417" y="3574369"/>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直線コネクタ 23"/>
          <p:cNvCxnSpPr>
            <a:stCxn id="26" idx="4"/>
            <a:endCxn id="30" idx="0"/>
          </p:cNvCxnSpPr>
          <p:nvPr/>
        </p:nvCxnSpPr>
        <p:spPr>
          <a:xfrm>
            <a:off x="4540094" y="3525084"/>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5" name="円/楕円 97"/>
          <p:cNvSpPr/>
          <p:nvPr/>
        </p:nvSpPr>
        <p:spPr>
          <a:xfrm>
            <a:off x="4299317" y="349816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98"/>
          <p:cNvSpPr/>
          <p:nvPr/>
        </p:nvSpPr>
        <p:spPr>
          <a:xfrm>
            <a:off x="4501994" y="34488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103"/>
          <p:cNvSpPr/>
          <p:nvPr/>
        </p:nvSpPr>
        <p:spPr>
          <a:xfrm>
            <a:off x="3899423" y="377026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104"/>
          <p:cNvSpPr/>
          <p:nvPr/>
        </p:nvSpPr>
        <p:spPr>
          <a:xfrm>
            <a:off x="4103102" y="371942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105"/>
          <p:cNvSpPr/>
          <p:nvPr/>
        </p:nvSpPr>
        <p:spPr>
          <a:xfrm>
            <a:off x="4299317" y="3663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106"/>
          <p:cNvSpPr/>
          <p:nvPr/>
        </p:nvSpPr>
        <p:spPr>
          <a:xfrm>
            <a:off x="4501994" y="361408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1" name="直線コネクタ 30"/>
          <p:cNvCxnSpPr>
            <a:stCxn id="28" idx="4"/>
            <a:endCxn id="36" idx="0"/>
          </p:cNvCxnSpPr>
          <p:nvPr/>
        </p:nvCxnSpPr>
        <p:spPr>
          <a:xfrm flipH="1">
            <a:off x="4103102" y="3795621"/>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直線コネクタ 31"/>
          <p:cNvCxnSpPr>
            <a:stCxn id="27" idx="4"/>
            <a:endCxn id="35" idx="0"/>
          </p:cNvCxnSpPr>
          <p:nvPr/>
        </p:nvCxnSpPr>
        <p:spPr>
          <a:xfrm flipH="1">
            <a:off x="3918473" y="3846461"/>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直線コネクタ 32"/>
          <p:cNvCxnSpPr>
            <a:stCxn id="29" idx="4"/>
            <a:endCxn id="37" idx="0"/>
          </p:cNvCxnSpPr>
          <p:nvPr/>
        </p:nvCxnSpPr>
        <p:spPr>
          <a:xfrm>
            <a:off x="4337417" y="3739570"/>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直線コネクタ 33"/>
          <p:cNvCxnSpPr>
            <a:stCxn id="30" idx="4"/>
            <a:endCxn id="38" idx="0"/>
          </p:cNvCxnSpPr>
          <p:nvPr/>
        </p:nvCxnSpPr>
        <p:spPr>
          <a:xfrm>
            <a:off x="4540094" y="3690285"/>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35" name="円/楕円 131"/>
          <p:cNvSpPr/>
          <p:nvPr/>
        </p:nvSpPr>
        <p:spPr>
          <a:xfrm>
            <a:off x="3880373" y="393629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134"/>
          <p:cNvSpPr/>
          <p:nvPr/>
        </p:nvSpPr>
        <p:spPr>
          <a:xfrm>
            <a:off x="4065002" y="388545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137"/>
          <p:cNvSpPr/>
          <p:nvPr/>
        </p:nvSpPr>
        <p:spPr>
          <a:xfrm>
            <a:off x="4299317" y="382940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139"/>
          <p:cNvSpPr/>
          <p:nvPr/>
        </p:nvSpPr>
        <p:spPr>
          <a:xfrm>
            <a:off x="4540094" y="378011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9" name="直線コネクタ 38"/>
          <p:cNvCxnSpPr>
            <a:stCxn id="35" idx="4"/>
            <a:endCxn id="40" idx="0"/>
          </p:cNvCxnSpPr>
          <p:nvPr/>
        </p:nvCxnSpPr>
        <p:spPr>
          <a:xfrm flipH="1">
            <a:off x="3899423" y="4012492"/>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40" name="円/楕円 152"/>
          <p:cNvSpPr/>
          <p:nvPr/>
        </p:nvSpPr>
        <p:spPr>
          <a:xfrm>
            <a:off x="3861323" y="412679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155"/>
          <p:cNvSpPr/>
          <p:nvPr/>
        </p:nvSpPr>
        <p:spPr>
          <a:xfrm>
            <a:off x="4026902" y="407595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2" name="直線コネクタ 41"/>
          <p:cNvCxnSpPr>
            <a:stCxn id="36" idx="4"/>
            <a:endCxn id="41" idx="0"/>
          </p:cNvCxnSpPr>
          <p:nvPr/>
        </p:nvCxnSpPr>
        <p:spPr>
          <a:xfrm flipH="1">
            <a:off x="4065002" y="3961652"/>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43" name="円/楕円 162"/>
          <p:cNvSpPr/>
          <p:nvPr/>
        </p:nvSpPr>
        <p:spPr>
          <a:xfrm>
            <a:off x="4299317" y="401990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4" name="直線コネクタ 43"/>
          <p:cNvCxnSpPr>
            <a:stCxn id="37" idx="4"/>
            <a:endCxn id="43" idx="0"/>
          </p:cNvCxnSpPr>
          <p:nvPr/>
        </p:nvCxnSpPr>
        <p:spPr>
          <a:xfrm>
            <a:off x="4337417" y="3905601"/>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45" name="円/楕円 166"/>
          <p:cNvSpPr/>
          <p:nvPr/>
        </p:nvSpPr>
        <p:spPr>
          <a:xfrm>
            <a:off x="4578194" y="397061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コネクタ 45"/>
          <p:cNvCxnSpPr>
            <a:stCxn id="38" idx="4"/>
            <a:endCxn id="45" idx="0"/>
          </p:cNvCxnSpPr>
          <p:nvPr/>
        </p:nvCxnSpPr>
        <p:spPr>
          <a:xfrm>
            <a:off x="4578194" y="3856316"/>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47" name="円/楕円 173"/>
          <p:cNvSpPr/>
          <p:nvPr/>
        </p:nvSpPr>
        <p:spPr>
          <a:xfrm>
            <a:off x="3832748" y="431729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円/楕円 174"/>
          <p:cNvSpPr/>
          <p:nvPr/>
        </p:nvSpPr>
        <p:spPr>
          <a:xfrm>
            <a:off x="4026902" y="427296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9" name="円/楕円 175"/>
          <p:cNvSpPr/>
          <p:nvPr/>
        </p:nvSpPr>
        <p:spPr>
          <a:xfrm>
            <a:off x="4300319" y="421040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0" name="円/楕円 176"/>
          <p:cNvSpPr/>
          <p:nvPr/>
        </p:nvSpPr>
        <p:spPr>
          <a:xfrm>
            <a:off x="4578194" y="416763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1" name="直線コネクタ 50"/>
          <p:cNvCxnSpPr>
            <a:stCxn id="40" idx="4"/>
            <a:endCxn id="47" idx="0"/>
          </p:cNvCxnSpPr>
          <p:nvPr/>
        </p:nvCxnSpPr>
        <p:spPr>
          <a:xfrm flipH="1">
            <a:off x="3870848" y="4202992"/>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直線コネクタ 51"/>
          <p:cNvCxnSpPr>
            <a:stCxn id="41" idx="4"/>
            <a:endCxn id="48" idx="0"/>
          </p:cNvCxnSpPr>
          <p:nvPr/>
        </p:nvCxnSpPr>
        <p:spPr>
          <a:xfrm>
            <a:off x="4065002" y="4152152"/>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直線コネクタ 52"/>
          <p:cNvCxnSpPr>
            <a:stCxn id="43" idx="4"/>
            <a:endCxn id="49" idx="0"/>
          </p:cNvCxnSpPr>
          <p:nvPr/>
        </p:nvCxnSpPr>
        <p:spPr>
          <a:xfrm>
            <a:off x="4337417" y="4096101"/>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直線コネクタ 53"/>
          <p:cNvCxnSpPr>
            <a:stCxn id="45" idx="4"/>
            <a:endCxn id="50" idx="0"/>
          </p:cNvCxnSpPr>
          <p:nvPr/>
        </p:nvCxnSpPr>
        <p:spPr>
          <a:xfrm>
            <a:off x="4616294" y="4046816"/>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55" name="円/楕円 195"/>
          <p:cNvSpPr/>
          <p:nvPr/>
        </p:nvSpPr>
        <p:spPr>
          <a:xfrm>
            <a:off x="3804173" y="451430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円/楕円 196"/>
          <p:cNvSpPr/>
          <p:nvPr/>
        </p:nvSpPr>
        <p:spPr>
          <a:xfrm>
            <a:off x="4017040" y="444084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7" name="円/楕円 197"/>
          <p:cNvSpPr/>
          <p:nvPr/>
        </p:nvSpPr>
        <p:spPr>
          <a:xfrm>
            <a:off x="4463894" y="4378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8" name="円/楕円 198"/>
          <p:cNvSpPr/>
          <p:nvPr/>
        </p:nvSpPr>
        <p:spPr>
          <a:xfrm>
            <a:off x="4730067" y="426531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9" name="直線コネクタ 58"/>
          <p:cNvCxnSpPr>
            <a:stCxn id="47" idx="4"/>
            <a:endCxn id="55" idx="0"/>
          </p:cNvCxnSpPr>
          <p:nvPr/>
        </p:nvCxnSpPr>
        <p:spPr>
          <a:xfrm flipH="1">
            <a:off x="3842273" y="4393492"/>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直線コネクタ 59"/>
          <p:cNvCxnSpPr>
            <a:stCxn id="48" idx="4"/>
          </p:cNvCxnSpPr>
          <p:nvPr/>
        </p:nvCxnSpPr>
        <p:spPr>
          <a:xfrm flipH="1">
            <a:off x="4043570" y="4349166"/>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直線コネクタ 60"/>
          <p:cNvCxnSpPr>
            <a:stCxn id="49" idx="4"/>
            <a:endCxn id="57" idx="0"/>
          </p:cNvCxnSpPr>
          <p:nvPr/>
        </p:nvCxnSpPr>
        <p:spPr>
          <a:xfrm>
            <a:off x="4338419" y="4286601"/>
            <a:ext cx="163575" cy="91435"/>
          </a:xfrm>
          <a:prstGeom prst="line">
            <a:avLst/>
          </a:prstGeom>
          <a:ln w="19050"/>
        </p:spPr>
        <p:style>
          <a:lnRef idx="1">
            <a:schemeClr val="dk1"/>
          </a:lnRef>
          <a:fillRef idx="0">
            <a:schemeClr val="dk1"/>
          </a:fillRef>
          <a:effectRef idx="0">
            <a:schemeClr val="dk1"/>
          </a:effectRef>
          <a:fontRef idx="minor">
            <a:schemeClr val="tx1"/>
          </a:fontRef>
        </p:style>
      </p:cxnSp>
      <p:cxnSp>
        <p:nvCxnSpPr>
          <p:cNvPr id="62" name="直線コネクタ 61"/>
          <p:cNvCxnSpPr>
            <a:stCxn id="50" idx="6"/>
            <a:endCxn id="58" idx="0"/>
          </p:cNvCxnSpPr>
          <p:nvPr/>
        </p:nvCxnSpPr>
        <p:spPr>
          <a:xfrm>
            <a:off x="4654394" y="4205730"/>
            <a:ext cx="113773" cy="59581"/>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直線矢印コネクタ 68"/>
          <p:cNvCxnSpPr>
            <a:stCxn id="55" idx="1"/>
          </p:cNvCxnSpPr>
          <p:nvPr/>
        </p:nvCxnSpPr>
        <p:spPr>
          <a:xfrm flipH="1" flipV="1">
            <a:off x="3773925" y="4382333"/>
            <a:ext cx="41407" cy="143132"/>
          </a:xfrm>
          <a:prstGeom prst="straightConnector1">
            <a:avLst/>
          </a:prstGeom>
          <a:ln>
            <a:tailEnd type="triangle"/>
          </a:ln>
          <a:effectLst/>
        </p:spPr>
        <p:style>
          <a:lnRef idx="2">
            <a:schemeClr val="accent2"/>
          </a:lnRef>
          <a:fillRef idx="0">
            <a:schemeClr val="accent2"/>
          </a:fillRef>
          <a:effectRef idx="1">
            <a:schemeClr val="accent2"/>
          </a:effectRef>
          <a:fontRef idx="minor">
            <a:schemeClr val="tx1"/>
          </a:fontRef>
        </p:style>
      </p:cxnSp>
      <p:cxnSp>
        <p:nvCxnSpPr>
          <p:cNvPr id="73" name="直線矢印コネクタ 72"/>
          <p:cNvCxnSpPr>
            <a:stCxn id="56" idx="0"/>
            <a:endCxn id="48" idx="3"/>
          </p:cNvCxnSpPr>
          <p:nvPr/>
        </p:nvCxnSpPr>
        <p:spPr>
          <a:xfrm flipH="1" flipV="1">
            <a:off x="4038061" y="4338007"/>
            <a:ext cx="17079" cy="102837"/>
          </a:xfrm>
          <a:prstGeom prst="straightConnector1">
            <a:avLst/>
          </a:prstGeom>
          <a:ln>
            <a:tailEnd type="triangle"/>
          </a:ln>
          <a:effectLst/>
        </p:spPr>
        <p:style>
          <a:lnRef idx="2">
            <a:schemeClr val="accent2"/>
          </a:lnRef>
          <a:fillRef idx="0">
            <a:schemeClr val="accent2"/>
          </a:fillRef>
          <a:effectRef idx="1">
            <a:schemeClr val="accent2"/>
          </a:effectRef>
          <a:fontRef idx="minor">
            <a:schemeClr val="tx1"/>
          </a:fontRef>
        </p:style>
      </p:cxnSp>
      <p:cxnSp>
        <p:nvCxnSpPr>
          <p:cNvPr id="76" name="直線矢印コネクタ 75"/>
          <p:cNvCxnSpPr>
            <a:stCxn id="57" idx="1"/>
          </p:cNvCxnSpPr>
          <p:nvPr/>
        </p:nvCxnSpPr>
        <p:spPr>
          <a:xfrm flipH="1" flipV="1">
            <a:off x="4365655" y="4303003"/>
            <a:ext cx="109398" cy="86192"/>
          </a:xfrm>
          <a:prstGeom prst="straightConnector1">
            <a:avLst/>
          </a:prstGeom>
          <a:ln>
            <a:tailEnd type="triangle"/>
          </a:ln>
          <a:effectLst/>
        </p:spPr>
        <p:style>
          <a:lnRef idx="2">
            <a:schemeClr val="accent2"/>
          </a:lnRef>
          <a:fillRef idx="0">
            <a:schemeClr val="accent2"/>
          </a:fillRef>
          <a:effectRef idx="1">
            <a:schemeClr val="accent2"/>
          </a:effectRef>
          <a:fontRef idx="minor">
            <a:schemeClr val="tx1"/>
          </a:fontRef>
        </p:style>
      </p:cxnSp>
      <p:cxnSp>
        <p:nvCxnSpPr>
          <p:cNvPr id="79" name="直線矢印コネクタ 78"/>
          <p:cNvCxnSpPr>
            <a:stCxn id="58" idx="1"/>
          </p:cNvCxnSpPr>
          <p:nvPr/>
        </p:nvCxnSpPr>
        <p:spPr>
          <a:xfrm flipH="1" flipV="1">
            <a:off x="4667338" y="4152152"/>
            <a:ext cx="73888" cy="124318"/>
          </a:xfrm>
          <a:prstGeom prst="straightConnector1">
            <a:avLst/>
          </a:prstGeom>
          <a:ln>
            <a:tailEnd type="triangle"/>
          </a:ln>
          <a:effectLst/>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毛先の追従</a:t>
            </a:r>
          </a:p>
        </p:txBody>
      </p:sp>
      <p:sp>
        <p:nvSpPr>
          <p:cNvPr id="3" name="コンテンツ プレースホルダ 2"/>
          <p:cNvSpPr>
            <a:spLocks noGrp="1"/>
          </p:cNvSpPr>
          <p:nvPr>
            <p:ph idx="1"/>
          </p:nvPr>
        </p:nvSpPr>
        <p:spPr/>
        <p:txBody>
          <a:bodyPr/>
          <a:lstStyle/>
          <a:p>
            <a:r>
              <a:rPr lang="ja-JP" altLang="en-US" dirty="0"/>
              <a:t>ブラシの毛先</a:t>
            </a:r>
            <a:endParaRPr lang="en-US" altLang="ja-JP" dirty="0"/>
          </a:p>
          <a:p>
            <a:pPr lvl="1"/>
            <a:r>
              <a:rPr kumimoji="1" lang="ja-JP" altLang="en-US" dirty="0"/>
              <a:t>ピンと張っている</a:t>
            </a:r>
            <a:endParaRPr kumimoji="1" lang="en-US" altLang="ja-JP" dirty="0"/>
          </a:p>
          <a:p>
            <a:pPr lvl="1"/>
            <a:r>
              <a:rPr lang="ja-JP" altLang="en-US" dirty="0"/>
              <a:t>柄の動きに追従</a:t>
            </a:r>
            <a:endParaRPr lang="en-US" altLang="ja-JP" dirty="0"/>
          </a:p>
          <a:p>
            <a:endParaRPr kumimoji="1" lang="en-US" altLang="ja-JP" dirty="0"/>
          </a:p>
          <a:p>
            <a:r>
              <a:rPr kumimoji="1" lang="ja-JP" altLang="en-US" dirty="0"/>
              <a:t>どう実現するか？</a:t>
            </a:r>
            <a:endParaRPr kumimoji="1" lang="en-US" altLang="ja-JP" dirty="0"/>
          </a:p>
          <a:p>
            <a:pPr lvl="1"/>
            <a:r>
              <a:rPr lang="ja-JP" altLang="en-US" dirty="0"/>
              <a:t>毛先に</a:t>
            </a:r>
            <a:r>
              <a:rPr kumimoji="1" lang="ja-JP" altLang="en-US" dirty="0"/>
              <a:t>かかる慣性力を直接制御</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34</a:t>
            </a:fld>
            <a:endParaRPr lang="en-US" i="1" dirty="0"/>
          </a:p>
        </p:txBody>
      </p:sp>
      <p:grpSp>
        <p:nvGrpSpPr>
          <p:cNvPr id="89" name="グループ化 88"/>
          <p:cNvGrpSpPr/>
          <p:nvPr/>
        </p:nvGrpSpPr>
        <p:grpSpPr>
          <a:xfrm rot="1381859">
            <a:off x="5642417" y="1597593"/>
            <a:ext cx="337415" cy="1955872"/>
            <a:chOff x="6088468" y="1037217"/>
            <a:chExt cx="337415" cy="1955872"/>
          </a:xfrm>
        </p:grpSpPr>
        <p:sp>
          <p:nvSpPr>
            <p:cNvPr id="87" name="台形 86"/>
            <p:cNvSpPr/>
            <p:nvPr/>
          </p:nvSpPr>
          <p:spPr>
            <a:xfrm>
              <a:off x="6088468" y="1037217"/>
              <a:ext cx="337415" cy="1590233"/>
            </a:xfrm>
            <a:prstGeom prst="trapezoid">
              <a:avLst/>
            </a:prstGeom>
            <a:solidFill>
              <a:schemeClr val="bg1">
                <a:lumMod val="85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88" name="グループ化 87"/>
            <p:cNvGrpSpPr/>
            <p:nvPr/>
          </p:nvGrpSpPr>
          <p:grpSpPr>
            <a:xfrm>
              <a:off x="6141628" y="2535889"/>
              <a:ext cx="243659" cy="457200"/>
              <a:chOff x="6141780" y="2571750"/>
              <a:chExt cx="243659" cy="457200"/>
            </a:xfrm>
          </p:grpSpPr>
          <p:grpSp>
            <p:nvGrpSpPr>
              <p:cNvPr id="61" name="グループ化 60"/>
              <p:cNvGrpSpPr/>
              <p:nvPr/>
            </p:nvGrpSpPr>
            <p:grpSpPr>
              <a:xfrm>
                <a:off x="6141780" y="2571750"/>
                <a:ext cx="60839" cy="457200"/>
                <a:chOff x="5791200" y="2495550"/>
                <a:chExt cx="76200" cy="572633"/>
              </a:xfrm>
            </p:grpSpPr>
            <p:cxnSp>
              <p:nvCxnSpPr>
                <p:cNvPr id="6" name="直線コネクタ 5"/>
                <p:cNvCxnSpPr>
                  <a:stCxn id="7" idx="4"/>
                  <a:endCxn id="14"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7" name="円/楕円 6"/>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円/楕円 13"/>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 name="直線コネクタ 18"/>
                <p:cNvCxnSpPr>
                  <a:stCxn id="14" idx="4"/>
                  <a:endCxn id="22"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22" name="円/楕円 21"/>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6" name="直線コネクタ 25"/>
                <p:cNvCxnSpPr>
                  <a:stCxn id="22" idx="4"/>
                  <a:endCxn id="27"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7" name="円/楕円 26"/>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62" name="グループ化 61"/>
              <p:cNvGrpSpPr/>
              <p:nvPr/>
            </p:nvGrpSpPr>
            <p:grpSpPr>
              <a:xfrm>
                <a:off x="6202619" y="2571750"/>
                <a:ext cx="60839" cy="457200"/>
                <a:chOff x="5791200" y="2495550"/>
                <a:chExt cx="76200" cy="572633"/>
              </a:xfrm>
            </p:grpSpPr>
            <p:cxnSp>
              <p:nvCxnSpPr>
                <p:cNvPr id="63" name="直線コネクタ 62"/>
                <p:cNvCxnSpPr>
                  <a:stCxn id="64" idx="4"/>
                  <a:endCxn id="65"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64" name="円/楕円 63"/>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円/楕円 64"/>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6" name="直線コネクタ 65"/>
                <p:cNvCxnSpPr>
                  <a:stCxn id="65" idx="4"/>
                  <a:endCxn id="67"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67" name="円/楕円 66"/>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8" name="直線コネクタ 67"/>
                <p:cNvCxnSpPr>
                  <a:stCxn id="67" idx="4"/>
                  <a:endCxn id="69"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69" name="円/楕円 68"/>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70" name="グループ化 69"/>
              <p:cNvGrpSpPr/>
              <p:nvPr/>
            </p:nvGrpSpPr>
            <p:grpSpPr>
              <a:xfrm>
                <a:off x="6263761" y="2571751"/>
                <a:ext cx="60839" cy="457175"/>
                <a:chOff x="5791200" y="2495576"/>
                <a:chExt cx="76200" cy="572607"/>
              </a:xfrm>
            </p:grpSpPr>
            <p:cxnSp>
              <p:nvCxnSpPr>
                <p:cNvPr id="71" name="直線コネクタ 70"/>
                <p:cNvCxnSpPr>
                  <a:stCxn id="72" idx="4"/>
                  <a:endCxn id="73" idx="0"/>
                </p:cNvCxnSpPr>
                <p:nvPr/>
              </p:nvCxnSpPr>
              <p:spPr>
                <a:xfrm>
                  <a:off x="5829301" y="2571775"/>
                  <a:ext cx="0" cy="89002"/>
                </a:xfrm>
                <a:prstGeom prst="line">
                  <a:avLst/>
                </a:prstGeom>
                <a:ln w="19050"/>
              </p:spPr>
              <p:style>
                <a:lnRef idx="1">
                  <a:schemeClr val="dk1"/>
                </a:lnRef>
                <a:fillRef idx="0">
                  <a:schemeClr val="dk1"/>
                </a:fillRef>
                <a:effectRef idx="0">
                  <a:schemeClr val="dk1"/>
                </a:effectRef>
                <a:fontRef idx="minor">
                  <a:schemeClr val="tx1"/>
                </a:fontRef>
              </p:style>
            </p:cxnSp>
            <p:sp>
              <p:nvSpPr>
                <p:cNvPr id="72" name="円/楕円 71"/>
                <p:cNvSpPr/>
                <p:nvPr/>
              </p:nvSpPr>
              <p:spPr>
                <a:xfrm>
                  <a:off x="5791200" y="249557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3" name="円/楕円 72"/>
                <p:cNvSpPr/>
                <p:nvPr/>
              </p:nvSpPr>
              <p:spPr>
                <a:xfrm>
                  <a:off x="5791200" y="266077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4" name="直線コネクタ 73"/>
                <p:cNvCxnSpPr>
                  <a:stCxn id="73" idx="4"/>
                  <a:endCxn id="75" idx="0"/>
                </p:cNvCxnSpPr>
                <p:nvPr/>
              </p:nvCxnSpPr>
              <p:spPr>
                <a:xfrm>
                  <a:off x="5829301" y="2736977"/>
                  <a:ext cx="0" cy="89832"/>
                </a:xfrm>
                <a:prstGeom prst="line">
                  <a:avLst/>
                </a:prstGeom>
                <a:ln w="19050"/>
              </p:spPr>
              <p:style>
                <a:lnRef idx="1">
                  <a:schemeClr val="dk1"/>
                </a:lnRef>
                <a:fillRef idx="0">
                  <a:schemeClr val="dk1"/>
                </a:fillRef>
                <a:effectRef idx="0">
                  <a:schemeClr val="dk1"/>
                </a:effectRef>
                <a:fontRef idx="minor">
                  <a:schemeClr val="tx1"/>
                </a:fontRef>
              </p:style>
            </p:cxnSp>
            <p:sp>
              <p:nvSpPr>
                <p:cNvPr id="75" name="円/楕円 74"/>
                <p:cNvSpPr/>
                <p:nvPr/>
              </p:nvSpPr>
              <p:spPr>
                <a:xfrm>
                  <a:off x="5791200" y="282680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6" name="直線コネクタ 75"/>
                <p:cNvCxnSpPr>
                  <a:stCxn id="75" idx="4"/>
                  <a:endCxn id="77" idx="0"/>
                </p:cNvCxnSpPr>
                <p:nvPr/>
              </p:nvCxnSpPr>
              <p:spPr>
                <a:xfrm>
                  <a:off x="5829301" y="2903001"/>
                  <a:ext cx="0" cy="89002"/>
                </a:xfrm>
                <a:prstGeom prst="line">
                  <a:avLst/>
                </a:prstGeom>
                <a:ln w="19050"/>
              </p:spPr>
              <p:style>
                <a:lnRef idx="1">
                  <a:schemeClr val="dk1"/>
                </a:lnRef>
                <a:fillRef idx="0">
                  <a:schemeClr val="dk1"/>
                </a:fillRef>
                <a:effectRef idx="0">
                  <a:schemeClr val="dk1"/>
                </a:effectRef>
                <a:fontRef idx="minor">
                  <a:schemeClr val="tx1"/>
                </a:fontRef>
              </p:style>
            </p:cxnSp>
            <p:sp>
              <p:nvSpPr>
                <p:cNvPr id="77" name="円/楕円 76"/>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78" name="グループ化 77"/>
              <p:cNvGrpSpPr/>
              <p:nvPr/>
            </p:nvGrpSpPr>
            <p:grpSpPr>
              <a:xfrm>
                <a:off x="6324600" y="2571750"/>
                <a:ext cx="60839" cy="457200"/>
                <a:chOff x="5791200" y="2495550"/>
                <a:chExt cx="76200" cy="572633"/>
              </a:xfrm>
            </p:grpSpPr>
            <p:cxnSp>
              <p:nvCxnSpPr>
                <p:cNvPr id="79" name="直線コネクタ 78"/>
                <p:cNvCxnSpPr>
                  <a:stCxn id="80" idx="4"/>
                  <a:endCxn id="81" idx="0"/>
                </p:cNvCxnSpPr>
                <p:nvPr/>
              </p:nvCxnSpPr>
              <p:spPr>
                <a:xfrm>
                  <a:off x="5829300" y="2571750"/>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80" name="円/楕円 79"/>
                <p:cNvSpPr/>
                <p:nvPr/>
              </p:nvSpPr>
              <p:spPr>
                <a:xfrm>
                  <a:off x="5791200" y="2495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1" name="円/楕円 80"/>
                <p:cNvSpPr/>
                <p:nvPr/>
              </p:nvSpPr>
              <p:spPr>
                <a:xfrm>
                  <a:off x="5791200" y="266075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2" name="直線コネクタ 81"/>
                <p:cNvCxnSpPr>
                  <a:stCxn id="81" idx="4"/>
                  <a:endCxn id="83" idx="0"/>
                </p:cNvCxnSpPr>
                <p:nvPr/>
              </p:nvCxnSpPr>
              <p:spPr>
                <a:xfrm>
                  <a:off x="5829300" y="2736951"/>
                  <a:ext cx="0" cy="89831"/>
                </a:xfrm>
                <a:prstGeom prst="line">
                  <a:avLst/>
                </a:prstGeom>
                <a:ln w="19050"/>
              </p:spPr>
              <p:style>
                <a:lnRef idx="1">
                  <a:schemeClr val="dk1"/>
                </a:lnRef>
                <a:fillRef idx="0">
                  <a:schemeClr val="dk1"/>
                </a:fillRef>
                <a:effectRef idx="0">
                  <a:schemeClr val="dk1"/>
                </a:effectRef>
                <a:fontRef idx="minor">
                  <a:schemeClr val="tx1"/>
                </a:fontRef>
              </p:style>
            </p:cxnSp>
            <p:sp>
              <p:nvSpPr>
                <p:cNvPr id="83" name="円/楕円 82"/>
                <p:cNvSpPr/>
                <p:nvPr/>
              </p:nvSpPr>
              <p:spPr>
                <a:xfrm>
                  <a:off x="5791200" y="282678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4" name="直線コネクタ 83"/>
                <p:cNvCxnSpPr>
                  <a:stCxn id="83" idx="4"/>
                  <a:endCxn id="85" idx="0"/>
                </p:cNvCxnSpPr>
                <p:nvPr/>
              </p:nvCxnSpPr>
              <p:spPr>
                <a:xfrm>
                  <a:off x="5829300" y="2902982"/>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85" name="円/楕円 84"/>
                <p:cNvSpPr/>
                <p:nvPr/>
              </p:nvSpPr>
              <p:spPr>
                <a:xfrm>
                  <a:off x="5791200" y="2991983"/>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grpSp>
      <p:sp>
        <p:nvSpPr>
          <p:cNvPr id="90" name="右矢印 89"/>
          <p:cNvSpPr/>
          <p:nvPr/>
        </p:nvSpPr>
        <p:spPr>
          <a:xfrm>
            <a:off x="5904323" y="2044177"/>
            <a:ext cx="889317" cy="531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6793640" y="2206198"/>
            <a:ext cx="1107996" cy="369332"/>
          </a:xfrm>
          <a:prstGeom prst="rect">
            <a:avLst/>
          </a:prstGeom>
          <a:noFill/>
        </p:spPr>
        <p:txBody>
          <a:bodyPr wrap="none" rtlCol="0">
            <a:spAutoFit/>
          </a:bodyPr>
          <a:lstStyle/>
          <a:p>
            <a:r>
              <a:rPr kumimoji="1" lang="ja-JP" altLang="en-US" dirty="0"/>
              <a:t>柄の動き</a:t>
            </a:r>
          </a:p>
        </p:txBody>
      </p:sp>
      <p:sp>
        <p:nvSpPr>
          <p:cNvPr id="92" name="右矢印 91"/>
          <p:cNvSpPr/>
          <p:nvPr/>
        </p:nvSpPr>
        <p:spPr>
          <a:xfrm>
            <a:off x="5621899" y="3282257"/>
            <a:ext cx="889317" cy="243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p:cNvSpPr txBox="1"/>
          <p:nvPr/>
        </p:nvSpPr>
        <p:spPr>
          <a:xfrm>
            <a:off x="5841802" y="3525639"/>
            <a:ext cx="1338828" cy="369332"/>
          </a:xfrm>
          <a:prstGeom prst="rect">
            <a:avLst/>
          </a:prstGeom>
          <a:noFill/>
        </p:spPr>
        <p:txBody>
          <a:bodyPr wrap="none" rtlCol="0">
            <a:spAutoFit/>
          </a:bodyPr>
          <a:lstStyle/>
          <a:p>
            <a:r>
              <a:rPr kumimoji="1" lang="ja-JP" altLang="en-US" dirty="0"/>
              <a:t>毛先も追従</a:t>
            </a:r>
          </a:p>
        </p:txBody>
      </p:sp>
    </p:spTree>
    <p:extLst>
      <p:ext uri="{BB962C8B-B14F-4D97-AF65-F5344CB8AC3E}">
        <p14:creationId xmlns:p14="http://schemas.microsoft.com/office/powerpoint/2010/main" val="787453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慣性力を弱める</a:t>
            </a:r>
          </a:p>
        </p:txBody>
      </p:sp>
      <p:sp>
        <p:nvSpPr>
          <p:cNvPr id="3" name="コンテンツ プレースホルダー 2"/>
          <p:cNvSpPr>
            <a:spLocks noGrp="1"/>
          </p:cNvSpPr>
          <p:nvPr>
            <p:ph idx="1"/>
          </p:nvPr>
        </p:nvSpPr>
        <p:spPr/>
        <p:txBody>
          <a:bodyPr/>
          <a:lstStyle/>
          <a:p>
            <a:r>
              <a:rPr lang="ja-JP" altLang="en-US" dirty="0"/>
              <a:t>ブラシの座標系</a:t>
            </a:r>
            <a:endParaRPr lang="en-US" altLang="ja-JP" dirty="0"/>
          </a:p>
          <a:p>
            <a:pPr lvl="1"/>
            <a:r>
              <a:rPr lang="ja-JP" altLang="en-US" dirty="0"/>
              <a:t>ブラシ自体の加速度が変化 →</a:t>
            </a:r>
            <a:r>
              <a:rPr lang="en-US" altLang="ja-JP" dirty="0"/>
              <a:t> </a:t>
            </a:r>
            <a:r>
              <a:rPr lang="ja-JP" altLang="en-US" dirty="0">
                <a:solidFill>
                  <a:srgbClr val="FF0000"/>
                </a:solidFill>
              </a:rPr>
              <a:t>非慣性系</a:t>
            </a:r>
            <a:endParaRPr lang="en-US" altLang="ja-JP" dirty="0">
              <a:solidFill>
                <a:srgbClr val="FF0000"/>
              </a:solidFill>
            </a:endParaRPr>
          </a:p>
          <a:p>
            <a:pPr lvl="1"/>
            <a:endParaRPr kumimoji="1" lang="en-US" altLang="ja-JP" dirty="0">
              <a:solidFill>
                <a:srgbClr val="FF0000"/>
              </a:solidFill>
            </a:endParaRPr>
          </a:p>
          <a:p>
            <a:r>
              <a:rPr lang="ja-JP" altLang="en-US" dirty="0"/>
              <a:t>ブラシの座標系での運動方程式</a:t>
            </a:r>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35</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1412381" y="3445711"/>
                <a:ext cx="6637165" cy="3126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i="1" smtClean="0">
                              <a:latin typeface="Cambria Math" panose="02040503050406030204" pitchFamily="18" charset="0"/>
                            </a:rPr>
                          </m:ctrlPr>
                        </m:sSubSupPr>
                        <m:e>
                          <m:acc>
                            <m:accPr>
                              <m:chr m:val="̇"/>
                              <m:ctrlPr>
                                <a:rPr kumimoji="1" lang="en-US" altLang="ja-JP" i="1" smtClean="0">
                                  <a:latin typeface="Cambria Math" panose="02040503050406030204" pitchFamily="18" charset="0"/>
                                </a:rPr>
                              </m:ctrlPr>
                            </m:accPr>
                            <m:e>
                              <m:r>
                                <a:rPr kumimoji="1" lang="en-US" altLang="ja-JP" b="1" i="0" smtClean="0">
                                  <a:latin typeface="Cambria Math" panose="02040503050406030204" pitchFamily="18" charset="0"/>
                                </a:rPr>
                                <m:t>𝐯</m:t>
                              </m:r>
                            </m:e>
                          </m:acc>
                        </m:e>
                        <m:sub>
                          <m:r>
                            <a:rPr kumimoji="1" lang="en-US" altLang="ja-JP" b="0" i="1" smtClean="0">
                              <a:latin typeface="Cambria Math" panose="02040503050406030204" pitchFamily="18" charset="0"/>
                            </a:rPr>
                            <m:t>𝑖</m:t>
                          </m:r>
                        </m:sub>
                        <m:sup>
                          <m:r>
                            <m:rPr>
                              <m:sty m:val="p"/>
                            </m:rPr>
                            <a:rPr kumimoji="1" lang="en-US" altLang="ja-JP" b="0" i="0" smtClean="0">
                              <a:latin typeface="Cambria Math" panose="02040503050406030204" pitchFamily="18" charset="0"/>
                            </a:rPr>
                            <m:t>B</m:t>
                          </m:r>
                        </m:sup>
                      </m:sSubSup>
                      <m:r>
                        <a:rPr kumimoji="1" lang="en-US" altLang="ja-JP" i="0" smtClean="0">
                          <a:latin typeface="Cambria Math" panose="02040503050406030204" pitchFamily="18" charset="0"/>
                        </a:rPr>
                        <m:t>=</m:t>
                      </m:r>
                      <m:sSub>
                        <m:sSubPr>
                          <m:ctrlPr>
                            <a:rPr kumimoji="1" lang="en-US" altLang="ja-JP" i="1" smtClean="0">
                              <a:latin typeface="Cambria Math" panose="02040503050406030204" pitchFamily="18" charset="0"/>
                            </a:rPr>
                          </m:ctrlPr>
                        </m:sSubPr>
                        <m:e>
                          <m:r>
                            <a:rPr kumimoji="1" lang="en-US" altLang="ja-JP" b="1" i="0" smtClean="0">
                              <a:latin typeface="Cambria Math" panose="02040503050406030204" pitchFamily="18" charset="0"/>
                            </a:rPr>
                            <m:t>𝐑</m:t>
                          </m:r>
                        </m:e>
                        <m:sub>
                          <m:r>
                            <m:rPr>
                              <m:sty m:val="p"/>
                            </m:rPr>
                            <a:rPr kumimoji="1" lang="en-US" altLang="ja-JP" b="0" i="0" smtClean="0">
                              <a:latin typeface="Cambria Math" panose="02040503050406030204" pitchFamily="18" charset="0"/>
                            </a:rPr>
                            <m:t>B</m:t>
                          </m:r>
                        </m:sub>
                      </m:sSub>
                      <m:sSub>
                        <m:sSubPr>
                          <m:ctrlPr>
                            <a:rPr kumimoji="1" lang="en-US" altLang="ja-JP" i="1" smtClean="0">
                              <a:latin typeface="Cambria Math" panose="02040503050406030204" pitchFamily="18" charset="0"/>
                            </a:rPr>
                          </m:ctrlPr>
                        </m:sSubPr>
                        <m:e>
                          <m:r>
                            <a:rPr kumimoji="1" lang="en-US" altLang="ja-JP" b="1" i="0" smtClean="0">
                              <a:latin typeface="Cambria Math" panose="02040503050406030204" pitchFamily="18" charset="0"/>
                            </a:rPr>
                            <m:t>𝐚</m:t>
                          </m:r>
                        </m:e>
                        <m:sub>
                          <m:r>
                            <a:rPr kumimoji="1" lang="en-US" altLang="ja-JP" b="0" i="1" smtClean="0">
                              <a:latin typeface="Cambria Math" panose="02040503050406030204" pitchFamily="18" charset="0"/>
                            </a:rPr>
                            <m:t>𝑖</m:t>
                          </m:r>
                        </m:sub>
                      </m:sSub>
                      <m:r>
                        <a:rPr kumimoji="1" lang="en-US" altLang="ja-JP" i="0" smtClean="0">
                          <a:latin typeface="Cambria Math" panose="02040503050406030204" pitchFamily="18" charset="0"/>
                          <a:ea typeface="Cambria Math" panose="02040503050406030204" pitchFamily="18" charset="0"/>
                        </a:rPr>
                        <m:t>−</m:t>
                      </m:r>
                      <m:sSub>
                        <m:sSubPr>
                          <m:ctrlPr>
                            <a:rPr kumimoji="1" lang="en-US" altLang="ja-JP" i="1" smtClean="0">
                              <a:solidFill>
                                <a:srgbClr val="FF0000"/>
                              </a:solidFill>
                              <a:latin typeface="Cambria Math" panose="02040503050406030204" pitchFamily="18" charset="0"/>
                              <a:ea typeface="Cambria Math" panose="02040503050406030204" pitchFamily="18" charset="0"/>
                            </a:rPr>
                          </m:ctrlPr>
                        </m:sSubPr>
                        <m:e>
                          <m:r>
                            <a:rPr kumimoji="1" lang="ja-JP" altLang="en-US" i="1" smtClean="0">
                              <a:solidFill>
                                <a:srgbClr val="FF0000"/>
                              </a:solidFill>
                              <a:latin typeface="Cambria Math" panose="02040503050406030204" pitchFamily="18" charset="0"/>
                              <a:ea typeface="Cambria Math" panose="02040503050406030204" pitchFamily="18" charset="0"/>
                            </a:rPr>
                            <m:t>𝛽</m:t>
                          </m:r>
                        </m:e>
                        <m:sub>
                          <m:r>
                            <a:rPr kumimoji="1" lang="en-US" altLang="ja-JP" b="0" i="1" smtClean="0">
                              <a:solidFill>
                                <a:srgbClr val="FF0000"/>
                              </a:solidFill>
                              <a:latin typeface="Cambria Math" panose="02040503050406030204" pitchFamily="18" charset="0"/>
                              <a:ea typeface="Cambria Math" panose="02040503050406030204" pitchFamily="18" charset="0"/>
                            </a:rPr>
                            <m:t>𝐵</m:t>
                          </m:r>
                        </m:sub>
                      </m:sSub>
                      <m:d>
                        <m:dPr>
                          <m:ctrlPr>
                            <a:rPr kumimoji="1" lang="en-US" altLang="ja-JP" i="1" smtClean="0">
                              <a:latin typeface="Cambria Math" panose="02040503050406030204" pitchFamily="18" charset="0"/>
                              <a:ea typeface="Cambria Math" panose="02040503050406030204" pitchFamily="18" charset="0"/>
                            </a:rPr>
                          </m:ctrlPr>
                        </m:dPr>
                        <m:e>
                          <m:sSup>
                            <m:sSupPr>
                              <m:ctrlPr>
                                <a:rPr kumimoji="1" lang="en-US" altLang="ja-JP" i="1" smtClean="0">
                                  <a:latin typeface="Cambria Math" panose="02040503050406030204" pitchFamily="18" charset="0"/>
                                  <a:ea typeface="Cambria Math" panose="02040503050406030204" pitchFamily="18" charset="0"/>
                                </a:rPr>
                              </m:ctrlPr>
                            </m:sSupPr>
                            <m:e>
                              <m:acc>
                                <m:accPr>
                                  <m:chr m:val="̇"/>
                                  <m:ctrlPr>
                                    <a:rPr kumimoji="1" lang="en-US" altLang="ja-JP" i="1" smtClean="0">
                                      <a:latin typeface="Cambria Math" panose="02040503050406030204" pitchFamily="18" charset="0"/>
                                      <a:ea typeface="Cambria Math" panose="02040503050406030204" pitchFamily="18" charset="0"/>
                                    </a:rPr>
                                  </m:ctrlPr>
                                </m:accPr>
                                <m:e>
                                  <m:r>
                                    <a:rPr kumimoji="1" lang="en-US" altLang="ja-JP" b="1" i="0" smtClean="0">
                                      <a:latin typeface="Cambria Math" panose="02040503050406030204" pitchFamily="18" charset="0"/>
                                      <a:ea typeface="Cambria Math" panose="02040503050406030204" pitchFamily="18" charset="0"/>
                                    </a:rPr>
                                    <m:t>𝐯</m:t>
                                  </m:r>
                                </m:e>
                              </m:acc>
                            </m:e>
                            <m:sup>
                              <m:r>
                                <m:rPr>
                                  <m:sty m:val="p"/>
                                </m:rPr>
                                <a:rPr kumimoji="1" lang="en-US" altLang="ja-JP" b="0" i="0" smtClean="0">
                                  <a:latin typeface="Cambria Math" panose="02040503050406030204" pitchFamily="18" charset="0"/>
                                  <a:ea typeface="Cambria Math" panose="02040503050406030204" pitchFamily="18" charset="0"/>
                                </a:rPr>
                                <m:t>B</m:t>
                              </m:r>
                            </m:sup>
                          </m:sSup>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ja-JP" altLang="en-US" b="0" i="1" smtClean="0">
                                  <a:latin typeface="Cambria Math" panose="02040503050406030204" pitchFamily="18" charset="0"/>
                                  <a:ea typeface="Cambria Math" panose="02040503050406030204" pitchFamily="18" charset="0"/>
                                </a:rPr>
                                <m:t>𝜔</m:t>
                              </m:r>
                            </m:e>
                            <m:sup>
                              <m:r>
                                <m:rPr>
                                  <m:sty m:val="p"/>
                                </m:rPr>
                                <a:rPr kumimoji="1" lang="en-US" altLang="ja-JP" b="0" i="0" smtClean="0">
                                  <a:latin typeface="Cambria Math" panose="02040503050406030204" pitchFamily="18" charset="0"/>
                                  <a:ea typeface="Cambria Math" panose="02040503050406030204" pitchFamily="18" charset="0"/>
                                </a:rPr>
                                <m:t>B</m:t>
                              </m:r>
                            </m:sup>
                          </m:sSup>
                          <m:r>
                            <a:rPr kumimoji="1" lang="en-US" altLang="ja-JP" b="0" i="1" smtClean="0">
                              <a:latin typeface="Cambria Math" panose="02040503050406030204" pitchFamily="18" charset="0"/>
                              <a:ea typeface="Cambria Math" panose="02040503050406030204" pitchFamily="18" charset="0"/>
                            </a:rPr>
                            <m:t>×</m:t>
                          </m:r>
                          <m:d>
                            <m:dPr>
                              <m:ctrlPr>
                                <a:rPr kumimoji="1" lang="en-US" altLang="ja-JP" b="0" i="1" smtClean="0">
                                  <a:latin typeface="Cambria Math" panose="02040503050406030204" pitchFamily="18" charset="0"/>
                                  <a:ea typeface="Cambria Math" panose="02040503050406030204" pitchFamily="18" charset="0"/>
                                </a:rPr>
                              </m:ctrlPr>
                            </m:dPr>
                            <m:e>
                              <m:sSup>
                                <m:sSupPr>
                                  <m:ctrlPr>
                                    <a:rPr kumimoji="1" lang="en-US" altLang="ja-JP" b="0" i="1" smtClean="0">
                                      <a:latin typeface="Cambria Math" panose="02040503050406030204" pitchFamily="18" charset="0"/>
                                      <a:ea typeface="Cambria Math" panose="02040503050406030204" pitchFamily="18" charset="0"/>
                                    </a:rPr>
                                  </m:ctrlPr>
                                </m:sSupPr>
                                <m:e>
                                  <m:r>
                                    <a:rPr kumimoji="1" lang="ja-JP" altLang="en-US" b="0" i="1" smtClean="0">
                                      <a:latin typeface="Cambria Math" panose="02040503050406030204" pitchFamily="18" charset="0"/>
                                      <a:ea typeface="Cambria Math" panose="02040503050406030204" pitchFamily="18" charset="0"/>
                                    </a:rPr>
                                    <m:t>𝜔</m:t>
                                  </m:r>
                                </m:e>
                                <m:sup>
                                  <m:r>
                                    <m:rPr>
                                      <m:sty m:val="p"/>
                                    </m:rPr>
                                    <a:rPr kumimoji="1" lang="en-US" altLang="ja-JP" b="0" i="0" smtClean="0">
                                      <a:latin typeface="Cambria Math" panose="02040503050406030204" pitchFamily="18" charset="0"/>
                                      <a:ea typeface="Cambria Math" panose="02040503050406030204" pitchFamily="18" charset="0"/>
                                    </a:rPr>
                                    <m:t>B</m:t>
                                  </m:r>
                                </m:sup>
                              </m:sSup>
                              <m:r>
                                <a:rPr kumimoji="1" lang="en-US" altLang="ja-JP" b="0" i="1" smtClean="0">
                                  <a:latin typeface="Cambria Math" panose="02040503050406030204" pitchFamily="18" charset="0"/>
                                  <a:ea typeface="Cambria Math" panose="02040503050406030204" pitchFamily="18" charset="0"/>
                                </a:rPr>
                                <m:t>×</m:t>
                              </m:r>
                              <m:sSubSup>
                                <m:sSubSupPr>
                                  <m:ctrlPr>
                                    <a:rPr kumimoji="1" lang="en-US" altLang="ja-JP" b="0" i="1" smtClean="0">
                                      <a:latin typeface="Cambria Math" panose="02040503050406030204" pitchFamily="18" charset="0"/>
                                      <a:ea typeface="Cambria Math" panose="02040503050406030204" pitchFamily="18" charset="0"/>
                                    </a:rPr>
                                  </m:ctrlPr>
                                </m:sSubSupPr>
                                <m:e>
                                  <m:r>
                                    <a:rPr kumimoji="1" lang="en-US" altLang="ja-JP" b="1" i="0" smtClean="0">
                                      <a:latin typeface="Cambria Math" panose="02040503050406030204" pitchFamily="18" charset="0"/>
                                      <a:ea typeface="Cambria Math" panose="02040503050406030204" pitchFamily="18" charset="0"/>
                                    </a:rPr>
                                    <m:t>𝐱</m:t>
                                  </m:r>
                                </m:e>
                                <m:sub>
                                  <m:r>
                                    <a:rPr kumimoji="1" lang="en-US" altLang="ja-JP" b="0" i="1" smtClean="0">
                                      <a:latin typeface="Cambria Math" panose="02040503050406030204" pitchFamily="18" charset="0"/>
                                      <a:ea typeface="Cambria Math" panose="02040503050406030204" pitchFamily="18" charset="0"/>
                                    </a:rPr>
                                    <m:t>𝑖</m:t>
                                  </m:r>
                                </m:sub>
                                <m:sup>
                                  <m:r>
                                    <m:rPr>
                                      <m:sty m:val="p"/>
                                    </m:rPr>
                                    <a:rPr kumimoji="1" lang="en-US" altLang="ja-JP" b="0" i="0" smtClean="0">
                                      <a:latin typeface="Cambria Math" panose="02040503050406030204" pitchFamily="18" charset="0"/>
                                      <a:ea typeface="Cambria Math" panose="02040503050406030204" pitchFamily="18" charset="0"/>
                                    </a:rPr>
                                    <m:t>B</m:t>
                                  </m:r>
                                </m:sup>
                              </m:sSubSup>
                            </m:e>
                          </m:d>
                          <m:r>
                            <a:rPr kumimoji="1" lang="en-US" altLang="ja-JP" b="0" i="1" smtClean="0">
                              <a:latin typeface="Cambria Math" panose="02040503050406030204" pitchFamily="18" charset="0"/>
                              <a:ea typeface="Cambria Math" panose="02040503050406030204" pitchFamily="18" charset="0"/>
                            </a:rPr>
                            <m:t>+</m:t>
                          </m:r>
                          <m:d>
                            <m:dPr>
                              <m:ctrlPr>
                                <a:rPr kumimoji="1" lang="en-US" altLang="ja-JP" b="0" i="1" smtClean="0">
                                  <a:latin typeface="Cambria Math" panose="02040503050406030204" pitchFamily="18" charset="0"/>
                                  <a:ea typeface="Cambria Math" panose="02040503050406030204" pitchFamily="18" charset="0"/>
                                </a:rPr>
                              </m:ctrlPr>
                            </m:dPr>
                            <m:e>
                              <m:sSup>
                                <m:sSupPr>
                                  <m:ctrlPr>
                                    <a:rPr kumimoji="1" lang="en-US" altLang="ja-JP" b="0" i="1" smtClean="0">
                                      <a:latin typeface="Cambria Math" panose="02040503050406030204" pitchFamily="18" charset="0"/>
                                      <a:ea typeface="Cambria Math" panose="02040503050406030204" pitchFamily="18" charset="0"/>
                                    </a:rPr>
                                  </m:ctrlPr>
                                </m:sSupPr>
                                <m:e>
                                  <m:acc>
                                    <m:accPr>
                                      <m:chr m:val="̇"/>
                                      <m:ctrlPr>
                                        <a:rPr kumimoji="1" lang="en-US" altLang="ja-JP" b="0" i="1" smtClean="0">
                                          <a:latin typeface="Cambria Math" panose="02040503050406030204" pitchFamily="18" charset="0"/>
                                          <a:ea typeface="Cambria Math" panose="02040503050406030204" pitchFamily="18" charset="0"/>
                                        </a:rPr>
                                      </m:ctrlPr>
                                    </m:accPr>
                                    <m:e>
                                      <m:r>
                                        <a:rPr kumimoji="1" lang="ja-JP" altLang="en-US" b="0" i="1" smtClean="0">
                                          <a:latin typeface="Cambria Math" panose="02040503050406030204" pitchFamily="18" charset="0"/>
                                          <a:ea typeface="Cambria Math" panose="02040503050406030204" pitchFamily="18" charset="0"/>
                                        </a:rPr>
                                        <m:t>𝜔</m:t>
                                      </m:r>
                                    </m:e>
                                  </m:acc>
                                </m:e>
                                <m:sup>
                                  <m:r>
                                    <m:rPr>
                                      <m:sty m:val="p"/>
                                    </m:rPr>
                                    <a:rPr kumimoji="1" lang="en-US" altLang="ja-JP" b="0" i="0" smtClean="0">
                                      <a:latin typeface="Cambria Math" panose="02040503050406030204" pitchFamily="18" charset="0"/>
                                      <a:ea typeface="Cambria Math" panose="02040503050406030204" pitchFamily="18" charset="0"/>
                                    </a:rPr>
                                    <m:t>B</m:t>
                                  </m:r>
                                </m:sup>
                              </m:sSup>
                              <m:r>
                                <a:rPr kumimoji="1" lang="en-US" altLang="ja-JP" b="0" i="1" smtClean="0">
                                  <a:latin typeface="Cambria Math" panose="02040503050406030204" pitchFamily="18" charset="0"/>
                                  <a:ea typeface="Cambria Math" panose="02040503050406030204" pitchFamily="18" charset="0"/>
                                </a:rPr>
                                <m:t>×</m:t>
                              </m:r>
                              <m:sSubSup>
                                <m:sSubSupPr>
                                  <m:ctrlPr>
                                    <a:rPr kumimoji="1" lang="en-US" altLang="ja-JP" b="0" i="1" smtClean="0">
                                      <a:latin typeface="Cambria Math" panose="02040503050406030204" pitchFamily="18" charset="0"/>
                                      <a:ea typeface="Cambria Math" panose="02040503050406030204" pitchFamily="18" charset="0"/>
                                    </a:rPr>
                                  </m:ctrlPr>
                                </m:sSubSupPr>
                                <m:e>
                                  <m:r>
                                    <a:rPr kumimoji="1" lang="en-US" altLang="ja-JP" b="1" i="0" smtClean="0">
                                      <a:latin typeface="Cambria Math" panose="02040503050406030204" pitchFamily="18" charset="0"/>
                                      <a:ea typeface="Cambria Math" panose="02040503050406030204" pitchFamily="18" charset="0"/>
                                    </a:rPr>
                                    <m:t>𝐱</m:t>
                                  </m:r>
                                </m:e>
                                <m:sub>
                                  <m:r>
                                    <a:rPr kumimoji="1" lang="en-US" altLang="ja-JP" b="0" i="1" smtClean="0">
                                      <a:latin typeface="Cambria Math" panose="02040503050406030204" pitchFamily="18" charset="0"/>
                                      <a:ea typeface="Cambria Math" panose="02040503050406030204" pitchFamily="18" charset="0"/>
                                    </a:rPr>
                                    <m:t>𝑖</m:t>
                                  </m:r>
                                </m:sub>
                                <m:sup>
                                  <m:r>
                                    <m:rPr>
                                      <m:sty m:val="p"/>
                                    </m:rPr>
                                    <a:rPr kumimoji="1" lang="en-US" altLang="ja-JP" b="0" i="0" smtClean="0">
                                      <a:latin typeface="Cambria Math" panose="02040503050406030204" pitchFamily="18" charset="0"/>
                                      <a:ea typeface="Cambria Math" panose="02040503050406030204" pitchFamily="18" charset="0"/>
                                    </a:rPr>
                                    <m:t>B</m:t>
                                  </m:r>
                                </m:sup>
                              </m:sSubSup>
                            </m:e>
                          </m:d>
                          <m:r>
                            <a:rPr kumimoji="1" lang="en-US" altLang="ja-JP" b="0" i="1" smtClean="0">
                              <a:latin typeface="Cambria Math" panose="02040503050406030204" pitchFamily="18" charset="0"/>
                              <a:ea typeface="Cambria Math" panose="02040503050406030204" pitchFamily="18" charset="0"/>
                            </a:rPr>
                            <m:t>+2</m:t>
                          </m:r>
                          <m:sSup>
                            <m:sSupPr>
                              <m:ctrlPr>
                                <a:rPr kumimoji="1" lang="en-US" altLang="ja-JP" b="0" i="1" smtClean="0">
                                  <a:latin typeface="Cambria Math" panose="02040503050406030204" pitchFamily="18" charset="0"/>
                                  <a:ea typeface="Cambria Math" panose="02040503050406030204" pitchFamily="18" charset="0"/>
                                </a:rPr>
                              </m:ctrlPr>
                            </m:sSupPr>
                            <m:e>
                              <m:r>
                                <a:rPr kumimoji="1" lang="ja-JP" altLang="en-US" b="0" i="1" smtClean="0">
                                  <a:latin typeface="Cambria Math" panose="02040503050406030204" pitchFamily="18" charset="0"/>
                                  <a:ea typeface="Cambria Math" panose="02040503050406030204" pitchFamily="18" charset="0"/>
                                </a:rPr>
                                <m:t>𝜔</m:t>
                              </m:r>
                            </m:e>
                            <m:sup>
                              <m:r>
                                <m:rPr>
                                  <m:sty m:val="p"/>
                                </m:rPr>
                                <a:rPr kumimoji="1" lang="en-US" altLang="ja-JP" b="0" i="0" smtClean="0">
                                  <a:latin typeface="Cambria Math" panose="02040503050406030204" pitchFamily="18" charset="0"/>
                                  <a:ea typeface="Cambria Math" panose="02040503050406030204" pitchFamily="18" charset="0"/>
                                </a:rPr>
                                <m:t>B</m:t>
                              </m:r>
                            </m:sup>
                          </m:sSup>
                          <m:r>
                            <a:rPr kumimoji="1" lang="en-US" altLang="ja-JP" b="0" i="1" smtClean="0">
                              <a:latin typeface="Cambria Math" panose="02040503050406030204" pitchFamily="18" charset="0"/>
                              <a:ea typeface="Cambria Math" panose="02040503050406030204" pitchFamily="18" charset="0"/>
                            </a:rPr>
                            <m:t>×</m:t>
                          </m:r>
                          <m:sSubSup>
                            <m:sSubSupPr>
                              <m:ctrlPr>
                                <a:rPr kumimoji="1" lang="en-US" altLang="ja-JP" b="0" i="1" smtClean="0">
                                  <a:latin typeface="Cambria Math" panose="02040503050406030204" pitchFamily="18" charset="0"/>
                                  <a:ea typeface="Cambria Math" panose="02040503050406030204" pitchFamily="18" charset="0"/>
                                </a:rPr>
                              </m:ctrlPr>
                            </m:sSubSupPr>
                            <m:e>
                              <m:r>
                                <a:rPr kumimoji="1" lang="en-US" altLang="ja-JP" b="1" i="0" smtClean="0">
                                  <a:latin typeface="Cambria Math" panose="02040503050406030204" pitchFamily="18" charset="0"/>
                                  <a:ea typeface="Cambria Math" panose="02040503050406030204" pitchFamily="18" charset="0"/>
                                </a:rPr>
                                <m:t>𝐯</m:t>
                              </m:r>
                            </m:e>
                            <m:sub>
                              <m:r>
                                <a:rPr kumimoji="1" lang="en-US" altLang="ja-JP" b="0" i="1" smtClean="0">
                                  <a:latin typeface="Cambria Math" panose="02040503050406030204" pitchFamily="18" charset="0"/>
                                  <a:ea typeface="Cambria Math" panose="02040503050406030204" pitchFamily="18" charset="0"/>
                                </a:rPr>
                                <m:t>𝑖</m:t>
                              </m:r>
                            </m:sub>
                            <m:sup>
                              <m:r>
                                <m:rPr>
                                  <m:sty m:val="p"/>
                                </m:rPr>
                                <a:rPr kumimoji="1" lang="en-US" altLang="ja-JP" b="0" i="0" smtClean="0">
                                  <a:latin typeface="Cambria Math" panose="02040503050406030204" pitchFamily="18" charset="0"/>
                                  <a:ea typeface="Cambria Math" panose="02040503050406030204" pitchFamily="18" charset="0"/>
                                </a:rPr>
                                <m:t>B</m:t>
                              </m:r>
                            </m:sup>
                          </m:sSubSup>
                        </m:e>
                      </m:d>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412381" y="3445711"/>
                <a:ext cx="6637165" cy="312650"/>
              </a:xfrm>
              <a:prstGeom prst="rect">
                <a:avLst/>
              </a:prstGeom>
              <a:blipFill>
                <a:blip r:embed="rId3"/>
                <a:stretch>
                  <a:fillRect b="-25000"/>
                </a:stretch>
              </a:blipFill>
            </p:spPr>
            <p:txBody>
              <a:bodyPr/>
              <a:lstStyle/>
              <a:p>
                <a:r>
                  <a:rPr lang="ja-JP" altLang="en-US">
                    <a:noFill/>
                  </a:rPr>
                  <a:t> </a:t>
                </a:r>
              </a:p>
            </p:txBody>
          </p:sp>
        </mc:Fallback>
      </mc:AlternateContent>
      <p:sp>
        <p:nvSpPr>
          <p:cNvPr id="23" name="テキスト ボックス 22"/>
          <p:cNvSpPr txBox="1"/>
          <p:nvPr/>
        </p:nvSpPr>
        <p:spPr>
          <a:xfrm>
            <a:off x="2936144" y="3842430"/>
            <a:ext cx="877163" cy="369332"/>
          </a:xfrm>
          <a:prstGeom prst="rect">
            <a:avLst/>
          </a:prstGeom>
          <a:noFill/>
        </p:spPr>
        <p:txBody>
          <a:bodyPr wrap="none" rtlCol="0">
            <a:spAutoFit/>
          </a:bodyPr>
          <a:lstStyle/>
          <a:p>
            <a:r>
              <a:rPr kumimoji="1" lang="ja-JP" altLang="en-US" dirty="0"/>
              <a:t>直進力</a:t>
            </a:r>
          </a:p>
        </p:txBody>
      </p:sp>
      <p:sp>
        <p:nvSpPr>
          <p:cNvPr id="24" name="テキスト ボックス 23"/>
          <p:cNvSpPr txBox="1"/>
          <p:nvPr/>
        </p:nvSpPr>
        <p:spPr>
          <a:xfrm>
            <a:off x="6710718" y="3842430"/>
            <a:ext cx="1338828" cy="369332"/>
          </a:xfrm>
          <a:prstGeom prst="rect">
            <a:avLst/>
          </a:prstGeom>
          <a:noFill/>
        </p:spPr>
        <p:txBody>
          <a:bodyPr wrap="none" rtlCol="0">
            <a:spAutoFit/>
          </a:bodyPr>
          <a:lstStyle/>
          <a:p>
            <a:r>
              <a:rPr kumimoji="1" lang="ja-JP" altLang="en-US" dirty="0"/>
              <a:t>コリオリ力</a:t>
            </a:r>
          </a:p>
        </p:txBody>
      </p:sp>
      <p:sp>
        <p:nvSpPr>
          <p:cNvPr id="26" name="テキスト ボックス 25"/>
          <p:cNvSpPr txBox="1"/>
          <p:nvPr/>
        </p:nvSpPr>
        <p:spPr>
          <a:xfrm>
            <a:off x="4032665" y="3839902"/>
            <a:ext cx="877163" cy="369332"/>
          </a:xfrm>
          <a:prstGeom prst="rect">
            <a:avLst/>
          </a:prstGeom>
          <a:noFill/>
        </p:spPr>
        <p:txBody>
          <a:bodyPr wrap="none" rtlCol="0">
            <a:spAutoFit/>
          </a:bodyPr>
          <a:lstStyle/>
          <a:p>
            <a:r>
              <a:rPr kumimoji="1" lang="ja-JP" altLang="en-US" dirty="0"/>
              <a:t>遠心力</a:t>
            </a:r>
          </a:p>
        </p:txBody>
      </p:sp>
      <p:sp>
        <p:nvSpPr>
          <p:cNvPr id="27" name="テキスト ボックス 26"/>
          <p:cNvSpPr txBox="1"/>
          <p:nvPr/>
        </p:nvSpPr>
        <p:spPr>
          <a:xfrm>
            <a:off x="5371890" y="3844486"/>
            <a:ext cx="1338828" cy="369332"/>
          </a:xfrm>
          <a:prstGeom prst="rect">
            <a:avLst/>
          </a:prstGeom>
          <a:noFill/>
        </p:spPr>
        <p:txBody>
          <a:bodyPr wrap="none" rtlCol="0">
            <a:spAutoFit/>
          </a:bodyPr>
          <a:lstStyle/>
          <a:p>
            <a:r>
              <a:rPr kumimoji="1" lang="ja-JP" altLang="en-US" dirty="0"/>
              <a:t>オイラー力</a:t>
            </a:r>
          </a:p>
        </p:txBody>
      </p:sp>
      <p:cxnSp>
        <p:nvCxnSpPr>
          <p:cNvPr id="29" name="直線矢印コネクタ 28"/>
          <p:cNvCxnSpPr>
            <a:stCxn id="30" idx="0"/>
          </p:cNvCxnSpPr>
          <p:nvPr/>
        </p:nvCxnSpPr>
        <p:spPr>
          <a:xfrm flipV="1">
            <a:off x="1968150" y="3741501"/>
            <a:ext cx="944514" cy="3886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0" name="テキスト ボックス 29"/>
          <p:cNvSpPr txBox="1"/>
          <p:nvPr/>
        </p:nvSpPr>
        <p:spPr>
          <a:xfrm>
            <a:off x="1067903" y="4130136"/>
            <a:ext cx="1800493" cy="369332"/>
          </a:xfrm>
          <a:prstGeom prst="rect">
            <a:avLst/>
          </a:prstGeom>
          <a:noFill/>
          <a:ln>
            <a:noFill/>
          </a:ln>
        </p:spPr>
        <p:txBody>
          <a:bodyPr wrap="none" rtlCol="0">
            <a:spAutoFit/>
          </a:bodyPr>
          <a:lstStyle/>
          <a:p>
            <a:r>
              <a:rPr kumimoji="1" lang="ja-JP" altLang="en-US" dirty="0">
                <a:solidFill>
                  <a:srgbClr val="FF0000"/>
                </a:solidFill>
              </a:rPr>
              <a:t>調整パラメータ</a:t>
            </a:r>
          </a:p>
        </p:txBody>
      </p:sp>
      <p:sp>
        <p:nvSpPr>
          <p:cNvPr id="31" name="正方形/長方形 30"/>
          <p:cNvSpPr/>
          <p:nvPr/>
        </p:nvSpPr>
        <p:spPr>
          <a:xfrm>
            <a:off x="2854441" y="3423223"/>
            <a:ext cx="304334" cy="36512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3" name="正方形/長方形 32"/>
          <p:cNvSpPr/>
          <p:nvPr/>
        </p:nvSpPr>
        <p:spPr>
          <a:xfrm>
            <a:off x="3215685" y="3440041"/>
            <a:ext cx="304334" cy="365125"/>
          </a:xfrm>
          <a:prstGeom prst="rect">
            <a:avLst/>
          </a:prstGeom>
          <a:solidFill>
            <a:srgbClr val="00B0F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4" name="正方形/長方形 33"/>
          <p:cNvSpPr/>
          <p:nvPr/>
        </p:nvSpPr>
        <p:spPr>
          <a:xfrm>
            <a:off x="3715937" y="3440041"/>
            <a:ext cx="1590382" cy="365125"/>
          </a:xfrm>
          <a:prstGeom prst="rect">
            <a:avLst/>
          </a:prstGeom>
          <a:solidFill>
            <a:srgbClr val="00B0F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5" name="正方形/長方形 34"/>
          <p:cNvSpPr/>
          <p:nvPr/>
        </p:nvSpPr>
        <p:spPr>
          <a:xfrm>
            <a:off x="5547403" y="3434108"/>
            <a:ext cx="1045288" cy="365125"/>
          </a:xfrm>
          <a:prstGeom prst="rect">
            <a:avLst/>
          </a:prstGeom>
          <a:solidFill>
            <a:srgbClr val="00B0F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7" name="正方形/長方形 36"/>
          <p:cNvSpPr/>
          <p:nvPr/>
        </p:nvSpPr>
        <p:spPr>
          <a:xfrm>
            <a:off x="6833775" y="3440041"/>
            <a:ext cx="934040" cy="365125"/>
          </a:xfrm>
          <a:prstGeom prst="rect">
            <a:avLst/>
          </a:prstGeom>
          <a:solidFill>
            <a:srgbClr val="00B0F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6" name="グループ化 5"/>
          <p:cNvGrpSpPr/>
          <p:nvPr/>
        </p:nvGrpSpPr>
        <p:grpSpPr>
          <a:xfrm>
            <a:off x="5951233" y="1601879"/>
            <a:ext cx="2413297" cy="1045481"/>
            <a:chOff x="5742037" y="1291319"/>
            <a:chExt cx="2817446" cy="1220565"/>
          </a:xfrm>
        </p:grpSpPr>
        <p:sp>
          <p:nvSpPr>
            <p:cNvPr id="19" name="楕円 18"/>
            <p:cNvSpPr/>
            <p:nvPr/>
          </p:nvSpPr>
          <p:spPr>
            <a:xfrm>
              <a:off x="6090063" y="2214862"/>
              <a:ext cx="264747" cy="264747"/>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 name="直線コネクタ 19"/>
            <p:cNvCxnSpPr/>
            <p:nvPr/>
          </p:nvCxnSpPr>
          <p:spPr>
            <a:xfrm flipV="1">
              <a:off x="5742037" y="2492346"/>
              <a:ext cx="2817446" cy="19538"/>
            </a:xfrm>
            <a:prstGeom prst="line">
              <a:avLst/>
            </a:prstGeom>
            <a:ln w="76200"/>
          </p:spPr>
          <p:style>
            <a:lnRef idx="1">
              <a:schemeClr val="dk1"/>
            </a:lnRef>
            <a:fillRef idx="0">
              <a:schemeClr val="dk1"/>
            </a:fillRef>
            <a:effectRef idx="0">
              <a:schemeClr val="dk1"/>
            </a:effectRef>
            <a:fontRef idx="minor">
              <a:schemeClr val="tx1"/>
            </a:fontRef>
          </p:style>
        </p:cxnSp>
        <p:sp>
          <p:nvSpPr>
            <p:cNvPr id="21" name="楕円 20"/>
            <p:cNvSpPr/>
            <p:nvPr/>
          </p:nvSpPr>
          <p:spPr>
            <a:xfrm>
              <a:off x="7479004" y="2214862"/>
              <a:ext cx="264747" cy="264747"/>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1 つの角を切り取った四角形 21"/>
            <p:cNvSpPr/>
            <p:nvPr/>
          </p:nvSpPr>
          <p:spPr>
            <a:xfrm>
              <a:off x="5986267" y="1291319"/>
              <a:ext cx="1899139" cy="890272"/>
            </a:xfrm>
            <a:prstGeom prst="snip1Rect">
              <a:avLst>
                <a:gd name="adj" fmla="val 50000"/>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テキスト ボックス 24"/>
            <p:cNvSpPr txBox="1"/>
            <p:nvPr/>
          </p:nvSpPr>
          <p:spPr>
            <a:xfrm>
              <a:off x="7893220" y="1354755"/>
              <a:ext cx="646331" cy="369332"/>
            </a:xfrm>
            <a:prstGeom prst="rect">
              <a:avLst/>
            </a:prstGeom>
            <a:noFill/>
          </p:spPr>
          <p:txBody>
            <a:bodyPr wrap="none" rtlCol="0">
              <a:spAutoFit/>
            </a:bodyPr>
            <a:lstStyle/>
            <a:p>
              <a:r>
                <a:rPr kumimoji="1" lang="ja-JP" altLang="en-US" dirty="0"/>
                <a:t>加速</a:t>
              </a:r>
            </a:p>
          </p:txBody>
        </p:sp>
        <p:sp>
          <p:nvSpPr>
            <p:cNvPr id="28" name="楕円 27"/>
            <p:cNvSpPr/>
            <p:nvPr/>
          </p:nvSpPr>
          <p:spPr>
            <a:xfrm>
              <a:off x="6829107" y="1385660"/>
              <a:ext cx="234461" cy="246819"/>
            </a:xfrm>
            <a:prstGeom prst="ellipse">
              <a:avLst/>
            </a:prstGeom>
            <a:solidFill>
              <a:schemeClr val="bg1">
                <a:lumMod val="50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2" name="直線コネクタ 31"/>
            <p:cNvCxnSpPr/>
            <p:nvPr/>
          </p:nvCxnSpPr>
          <p:spPr>
            <a:xfrm>
              <a:off x="6938522" y="1632479"/>
              <a:ext cx="0" cy="292794"/>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flipH="1">
              <a:off x="6829107" y="1715703"/>
              <a:ext cx="117230" cy="138004"/>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8" name="直線コネクタ 37"/>
            <p:cNvCxnSpPr/>
            <p:nvPr/>
          </p:nvCxnSpPr>
          <p:spPr>
            <a:xfrm>
              <a:off x="6946337" y="1709874"/>
              <a:ext cx="117231" cy="120639"/>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flipH="1">
              <a:off x="6829107" y="1933666"/>
              <a:ext cx="109415" cy="232886"/>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a:xfrm>
              <a:off x="6938522" y="1927837"/>
              <a:ext cx="109415" cy="227057"/>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右矢印 40"/>
            <p:cNvSpPr/>
            <p:nvPr/>
          </p:nvSpPr>
          <p:spPr>
            <a:xfrm rot="10800000">
              <a:off x="6320976" y="1663013"/>
              <a:ext cx="429846" cy="320148"/>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5916228" y="1306718"/>
              <a:ext cx="877163" cy="369332"/>
            </a:xfrm>
            <a:prstGeom prst="rect">
              <a:avLst/>
            </a:prstGeom>
            <a:noFill/>
          </p:spPr>
          <p:txBody>
            <a:bodyPr wrap="none" rtlCol="0">
              <a:spAutoFit/>
            </a:bodyPr>
            <a:lstStyle/>
            <a:p>
              <a:r>
                <a:rPr kumimoji="1" lang="ja-JP" altLang="en-US" dirty="0"/>
                <a:t>慣性力</a:t>
              </a:r>
            </a:p>
          </p:txBody>
        </p:sp>
        <p:sp>
          <p:nvSpPr>
            <p:cNvPr id="43" name="右矢印 42"/>
            <p:cNvSpPr/>
            <p:nvPr/>
          </p:nvSpPr>
          <p:spPr>
            <a:xfrm>
              <a:off x="8022852" y="1673006"/>
              <a:ext cx="429846" cy="320148"/>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14757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慣性力がある場合</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14:m>
                  <m:oMath xmlns:m="http://schemas.openxmlformats.org/officeDocument/2006/math">
                    <m:sSub>
                      <m:sSubPr>
                        <m:ctrlPr>
                          <a:rPr lang="el-GR" altLang="ja-JP" i="1" smtClean="0">
                            <a:latin typeface="Cambria Math" panose="02040503050406030204" pitchFamily="18" charset="0"/>
                          </a:rPr>
                        </m:ctrlPr>
                      </m:sSubPr>
                      <m:e>
                        <m:r>
                          <a:rPr lang="ja-JP" altLang="el-GR" i="1">
                            <a:latin typeface="Cambria Math" panose="02040503050406030204" pitchFamily="18" charset="0"/>
                          </a:rPr>
                          <m:t>𝛽</m:t>
                        </m:r>
                      </m:e>
                      <m:sub>
                        <m:r>
                          <a:rPr lang="en-US" altLang="ja-JP" i="1">
                            <a:latin typeface="Cambria Math" panose="02040503050406030204" pitchFamily="18" charset="0"/>
                          </a:rPr>
                          <m:t>𝐵</m:t>
                        </m:r>
                      </m:sub>
                    </m:sSub>
                    <m:r>
                      <a:rPr lang="en-US" altLang="ja-JP" b="0" i="1" smtClean="0">
                        <a:latin typeface="Cambria Math" panose="02040503050406030204" pitchFamily="18" charset="0"/>
                      </a:rPr>
                      <m:t>=1</m:t>
                    </m:r>
                  </m:oMath>
                </a14:m>
                <a:endParaRPr lang="en-US" altLang="ja-JP" dirty="0"/>
              </a:p>
              <a:p>
                <a:pPr lvl="1"/>
                <a:r>
                  <a:rPr lang="ja-JP" altLang="en-US" dirty="0"/>
                  <a:t>慣性力がかかる</a:t>
                </a:r>
                <a:endParaRPr lang="en-US" altLang="ja-JP" dirty="0"/>
              </a:p>
              <a:p>
                <a:pPr lvl="1"/>
                <a:r>
                  <a:rPr lang="ja-JP" altLang="en-US" dirty="0"/>
                  <a:t>本体には追従しない</a:t>
                </a:r>
                <a:endParaRPr lang="en-US" altLang="ja-JP" dirty="0"/>
              </a:p>
              <a:p>
                <a:pPr lvl="1"/>
                <a:endParaRPr lang="en-US" altLang="ja-JP" dirty="0"/>
              </a:p>
              <a:p>
                <a:r>
                  <a:rPr lang="ja-JP" altLang="en-US" dirty="0">
                    <a:solidFill>
                      <a:srgbClr val="FF0000"/>
                    </a:solidFill>
                  </a:rPr>
                  <a:t>デモ動画</a:t>
                </a:r>
                <a:endParaRPr lang="en-US" altLang="ja-JP" dirty="0">
                  <a:solidFill>
                    <a:srgbClr val="FF0000"/>
                  </a:solidFill>
                </a:endParaRPr>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36</a:t>
            </a:fld>
            <a:endParaRPr lang="en-US" i="1" dirty="0"/>
          </a:p>
        </p:txBody>
      </p:sp>
    </p:spTree>
    <p:extLst>
      <p:ext uri="{BB962C8B-B14F-4D97-AF65-F5344CB8AC3E}">
        <p14:creationId xmlns:p14="http://schemas.microsoft.com/office/powerpoint/2010/main" val="3636293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慣性力が無い場合</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14:m>
                  <m:oMath xmlns:m="http://schemas.openxmlformats.org/officeDocument/2006/math">
                    <m:sSub>
                      <m:sSubPr>
                        <m:ctrlPr>
                          <a:rPr lang="el-GR" altLang="ja-JP" i="1" smtClean="0">
                            <a:latin typeface="Cambria Math" panose="02040503050406030204" pitchFamily="18" charset="0"/>
                          </a:rPr>
                        </m:ctrlPr>
                      </m:sSubPr>
                      <m:e>
                        <m:r>
                          <a:rPr lang="ja-JP" altLang="el-GR" i="1">
                            <a:latin typeface="Cambria Math" panose="02040503050406030204" pitchFamily="18" charset="0"/>
                          </a:rPr>
                          <m:t>𝛽</m:t>
                        </m:r>
                      </m:e>
                      <m:sub>
                        <m:r>
                          <a:rPr lang="en-US" altLang="ja-JP" i="1">
                            <a:latin typeface="Cambria Math" panose="02040503050406030204" pitchFamily="18" charset="0"/>
                          </a:rPr>
                          <m:t>𝐵</m:t>
                        </m:r>
                      </m:sub>
                    </m:sSub>
                    <m:r>
                      <a:rPr lang="en-US" altLang="ja-JP" i="1">
                        <a:latin typeface="Cambria Math" panose="02040503050406030204" pitchFamily="18" charset="0"/>
                      </a:rPr>
                      <m:t>=</m:t>
                    </m:r>
                    <m:r>
                      <a:rPr lang="en-US" altLang="ja-JP" b="0" i="1" smtClean="0">
                        <a:latin typeface="Cambria Math" panose="02040503050406030204" pitchFamily="18" charset="0"/>
                      </a:rPr>
                      <m:t>0</m:t>
                    </m:r>
                  </m:oMath>
                </a14:m>
                <a:endParaRPr lang="en-US" altLang="ja-JP" dirty="0"/>
              </a:p>
              <a:p>
                <a:pPr lvl="1"/>
                <a:r>
                  <a:rPr lang="ja-JP" altLang="en-US" dirty="0"/>
                  <a:t>慣性力がかからない</a:t>
                </a:r>
                <a:endParaRPr lang="en-US" altLang="ja-JP" dirty="0"/>
              </a:p>
              <a:p>
                <a:pPr lvl="1"/>
                <a:r>
                  <a:rPr lang="ja-JP" altLang="en-US" dirty="0"/>
                  <a:t>ブラシの毛先が本体に追従</a:t>
                </a:r>
                <a:endParaRPr lang="en-US" altLang="ja-JP" dirty="0"/>
              </a:p>
              <a:p>
                <a:pPr lvl="1"/>
                <a:endParaRPr lang="en-US" altLang="ja-JP" dirty="0"/>
              </a:p>
              <a:p>
                <a:r>
                  <a:rPr lang="ja-JP" altLang="en-US" dirty="0">
                    <a:solidFill>
                      <a:srgbClr val="FF0000"/>
                    </a:solidFill>
                  </a:rPr>
                  <a:t>デモ動画</a:t>
                </a:r>
                <a:endParaRPr lang="en-US" altLang="ja-JP" dirty="0">
                  <a:solidFill>
                    <a:srgbClr val="FF0000"/>
                  </a:solidFill>
                </a:endParaRPr>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37</a:t>
            </a:fld>
            <a:endParaRPr lang="en-US" i="1" dirty="0"/>
          </a:p>
        </p:txBody>
      </p:sp>
    </p:spTree>
    <p:extLst>
      <p:ext uri="{BB962C8B-B14F-4D97-AF65-F5344CB8AC3E}">
        <p14:creationId xmlns:p14="http://schemas.microsoft.com/office/powerpoint/2010/main" val="2990279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毛先同士のコリジョンやクラスタリング</a:t>
            </a:r>
            <a:endParaRPr kumimoji="1" lang="ja-JP" altLang="en-US" dirty="0"/>
          </a:p>
        </p:txBody>
      </p:sp>
      <p:sp>
        <p:nvSpPr>
          <p:cNvPr id="3" name="コンテンツ プレースホルダ 2"/>
          <p:cNvSpPr>
            <a:spLocks noGrp="1"/>
          </p:cNvSpPr>
          <p:nvPr>
            <p:ph idx="1"/>
          </p:nvPr>
        </p:nvSpPr>
        <p:spPr/>
        <p:txBody>
          <a:bodyPr/>
          <a:lstStyle/>
          <a:p>
            <a:r>
              <a:rPr lang="ja-JP" altLang="en-US" dirty="0"/>
              <a:t>真面目に計算するのは無理</a:t>
            </a:r>
            <a:endParaRPr lang="en-US" altLang="ja-JP" dirty="0"/>
          </a:p>
          <a:p>
            <a:endParaRPr lang="en-US" altLang="ja-JP" dirty="0"/>
          </a:p>
          <a:p>
            <a:r>
              <a:rPr lang="en-US" altLang="ja-JP" dirty="0"/>
              <a:t>Position Based Fluid</a:t>
            </a:r>
            <a:br>
              <a:rPr lang="en-US" altLang="ja-JP" dirty="0"/>
            </a:br>
            <a:r>
              <a:rPr lang="en-US" altLang="ja-JP" dirty="0"/>
              <a:t>[Macklin and Muller 2013]</a:t>
            </a:r>
          </a:p>
          <a:p>
            <a:pPr lvl="1"/>
            <a:r>
              <a:rPr lang="ja-JP" altLang="en-US" dirty="0"/>
              <a:t>カーネル関数で各頂点における密度を推定</a:t>
            </a:r>
            <a:endParaRPr lang="en-US" altLang="ja-JP" dirty="0"/>
          </a:p>
          <a:p>
            <a:pPr lvl="1"/>
            <a:r>
              <a:rPr lang="ja-JP" altLang="en-US" dirty="0"/>
              <a:t>最小密度を満たす拘束条件を追加</a:t>
            </a:r>
          </a:p>
          <a:p>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38</a:t>
            </a:fld>
            <a:endParaRPr lang="en-US" i="1" dirty="0"/>
          </a:p>
        </p:txBody>
      </p:sp>
      <p:sp>
        <p:nvSpPr>
          <p:cNvPr id="5" name="楕円 4"/>
          <p:cNvSpPr/>
          <p:nvPr/>
        </p:nvSpPr>
        <p:spPr>
          <a:xfrm>
            <a:off x="6971768" y="3757823"/>
            <a:ext cx="249382" cy="24938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楕円 5"/>
          <p:cNvSpPr/>
          <p:nvPr/>
        </p:nvSpPr>
        <p:spPr>
          <a:xfrm>
            <a:off x="6939971" y="4112804"/>
            <a:ext cx="249382" cy="24938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楕円 6"/>
          <p:cNvSpPr/>
          <p:nvPr/>
        </p:nvSpPr>
        <p:spPr>
          <a:xfrm>
            <a:off x="7422361" y="3840751"/>
            <a:ext cx="249382" cy="24938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楕円 7"/>
          <p:cNvSpPr/>
          <p:nvPr/>
        </p:nvSpPr>
        <p:spPr>
          <a:xfrm>
            <a:off x="6645866" y="3539929"/>
            <a:ext cx="249382" cy="24938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楕円 8"/>
          <p:cNvSpPr/>
          <p:nvPr/>
        </p:nvSpPr>
        <p:spPr>
          <a:xfrm>
            <a:off x="7200134" y="3436898"/>
            <a:ext cx="249382" cy="24938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上矢印 11"/>
          <p:cNvSpPr/>
          <p:nvPr/>
        </p:nvSpPr>
        <p:spPr>
          <a:xfrm rot="8185608">
            <a:off x="6821887" y="3652464"/>
            <a:ext cx="98551" cy="19478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3" name="上矢印 12"/>
          <p:cNvSpPr/>
          <p:nvPr/>
        </p:nvSpPr>
        <p:spPr>
          <a:xfrm rot="12626377">
            <a:off x="7213430" y="3562918"/>
            <a:ext cx="98551" cy="19478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上矢印 13"/>
          <p:cNvSpPr/>
          <p:nvPr/>
        </p:nvSpPr>
        <p:spPr>
          <a:xfrm rot="15160634">
            <a:off x="7396796" y="3916703"/>
            <a:ext cx="98551" cy="19478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上矢印 14"/>
          <p:cNvSpPr/>
          <p:nvPr/>
        </p:nvSpPr>
        <p:spPr>
          <a:xfrm rot="1739311">
            <a:off x="7046105" y="4061937"/>
            <a:ext cx="98551" cy="19478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3"/>
          <a:stretch>
            <a:fillRect/>
          </a:stretch>
        </p:blipFill>
        <p:spPr>
          <a:xfrm>
            <a:off x="5092070" y="2664148"/>
            <a:ext cx="3352524" cy="64353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ブラシの</a:t>
            </a:r>
            <a:r>
              <a:rPr lang="ja-JP" altLang="en-US" dirty="0"/>
              <a:t>サンプル点と頂点</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a:t>頂点</a:t>
            </a:r>
            <a:endParaRPr kumimoji="1" lang="en-US" altLang="ja-JP" dirty="0"/>
          </a:p>
          <a:p>
            <a:pPr lvl="1"/>
            <a:r>
              <a:rPr lang="ja-JP" altLang="en-US" dirty="0"/>
              <a:t>ブラシシミューレション</a:t>
            </a:r>
            <a:endParaRPr lang="en-US" altLang="ja-JP" dirty="0"/>
          </a:p>
          <a:p>
            <a:pPr lvl="1"/>
            <a:r>
              <a:rPr lang="en-US" altLang="ja-JP" dirty="0"/>
              <a:t>1</a:t>
            </a:r>
            <a:r>
              <a:rPr lang="ja-JP" altLang="en-US" dirty="0"/>
              <a:t>本につき</a:t>
            </a:r>
            <a:r>
              <a:rPr lang="en-US" altLang="ja-JP" dirty="0"/>
              <a:t>10</a:t>
            </a:r>
            <a:r>
              <a:rPr lang="ja-JP" altLang="en-US" dirty="0"/>
              <a:t>点ほど</a:t>
            </a:r>
            <a:endParaRPr lang="en-US" altLang="ja-JP" dirty="0"/>
          </a:p>
          <a:p>
            <a:r>
              <a:rPr kumimoji="1" lang="ja-JP" altLang="en-US" dirty="0"/>
              <a:t>サンプル点</a:t>
            </a:r>
            <a:endParaRPr kumimoji="1" lang="en-US" altLang="ja-JP" dirty="0"/>
          </a:p>
          <a:p>
            <a:pPr lvl="1"/>
            <a:r>
              <a:rPr lang="ja-JP" altLang="en-US" dirty="0"/>
              <a:t>流体のやり取りとレンダリング</a:t>
            </a:r>
            <a:endParaRPr lang="en-US" altLang="ja-JP" dirty="0"/>
          </a:p>
          <a:p>
            <a:pPr lvl="1"/>
            <a:r>
              <a:rPr lang="en-US" altLang="ja-JP" dirty="0"/>
              <a:t>1</a:t>
            </a:r>
            <a:r>
              <a:rPr lang="ja-JP" altLang="en-US" dirty="0"/>
              <a:t>本につき</a:t>
            </a:r>
            <a:r>
              <a:rPr lang="en-US" altLang="ja-JP" dirty="0"/>
              <a:t>50</a:t>
            </a:r>
            <a:r>
              <a:rPr lang="ja-JP" altLang="en-US" dirty="0"/>
              <a:t>点ほど</a:t>
            </a:r>
            <a:endParaRPr lang="en-US" altLang="ja-JP" dirty="0"/>
          </a:p>
          <a:p>
            <a:pPr lvl="1"/>
            <a:r>
              <a:rPr lang="en-US" altLang="ja-JP" dirty="0"/>
              <a:t>Cubic </a:t>
            </a:r>
            <a:r>
              <a:rPr lang="en-US" altLang="ja-JP" dirty="0" err="1"/>
              <a:t>Hermite</a:t>
            </a:r>
            <a:r>
              <a:rPr lang="en-US" altLang="ja-JP" dirty="0"/>
              <a:t> </a:t>
            </a:r>
            <a:r>
              <a:rPr lang="en-US" altLang="ja-JP" dirty="0" err="1"/>
              <a:t>spline</a:t>
            </a:r>
            <a:r>
              <a:rPr lang="en-US" altLang="ja-JP" dirty="0"/>
              <a:t> curve</a:t>
            </a:r>
            <a:r>
              <a:rPr lang="ja-JP" altLang="en-US" dirty="0"/>
              <a:t>で補間</a:t>
            </a:r>
            <a:endParaRPr lang="en-US" altLang="ja-JP"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39</a:t>
            </a:fld>
            <a:endParaRPr lang="en-US" i="1" dirty="0"/>
          </a:p>
        </p:txBody>
      </p:sp>
      <p:sp>
        <p:nvSpPr>
          <p:cNvPr id="179" name="テキスト ボックス 178"/>
          <p:cNvSpPr txBox="1"/>
          <p:nvPr/>
        </p:nvSpPr>
        <p:spPr>
          <a:xfrm>
            <a:off x="4595753" y="1686990"/>
            <a:ext cx="1858201" cy="584775"/>
          </a:xfrm>
          <a:prstGeom prst="rect">
            <a:avLst/>
          </a:prstGeom>
          <a:noFill/>
        </p:spPr>
        <p:txBody>
          <a:bodyPr wrap="none" rtlCol="0">
            <a:spAutoFit/>
          </a:bodyPr>
          <a:lstStyle/>
          <a:p>
            <a:r>
              <a:rPr kumimoji="1" lang="en-US" altLang="ja-JP" sz="1600" dirty="0"/>
              <a:t>: </a:t>
            </a:r>
            <a:r>
              <a:rPr kumimoji="1" lang="ja-JP" altLang="en-US" sz="1600" dirty="0"/>
              <a:t>頂点</a:t>
            </a:r>
            <a:r>
              <a:rPr kumimoji="1" lang="en-US" altLang="ja-JP" sz="1600" dirty="0"/>
              <a:t>+</a:t>
            </a:r>
            <a:r>
              <a:rPr kumimoji="1" lang="ja-JP" altLang="en-US" sz="1600" dirty="0"/>
              <a:t>サンプル点</a:t>
            </a:r>
            <a:endParaRPr kumimoji="1" lang="en-US" altLang="ja-JP" sz="1600" dirty="0"/>
          </a:p>
          <a:p>
            <a:r>
              <a:rPr kumimoji="1" lang="en-US" altLang="ja-JP" sz="1600" dirty="0"/>
              <a:t>: </a:t>
            </a:r>
            <a:r>
              <a:rPr kumimoji="1" lang="ja-JP" altLang="en-US" sz="1600" dirty="0"/>
              <a:t>サンプル点</a:t>
            </a:r>
          </a:p>
        </p:txBody>
      </p:sp>
      <p:sp>
        <p:nvSpPr>
          <p:cNvPr id="206" name="円/楕円 131"/>
          <p:cNvSpPr/>
          <p:nvPr/>
        </p:nvSpPr>
        <p:spPr>
          <a:xfrm>
            <a:off x="4462348" y="1754483"/>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7" name="円/楕円 131"/>
          <p:cNvSpPr/>
          <p:nvPr/>
        </p:nvSpPr>
        <p:spPr>
          <a:xfrm>
            <a:off x="4497222" y="2042037"/>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nvGrpSpPr>
          <p:cNvPr id="34" name="グループ化 33"/>
          <p:cNvGrpSpPr/>
          <p:nvPr/>
        </p:nvGrpSpPr>
        <p:grpSpPr>
          <a:xfrm>
            <a:off x="6267483" y="1309487"/>
            <a:ext cx="2069608" cy="3206269"/>
            <a:chOff x="6267483" y="1309487"/>
            <a:chExt cx="2069608" cy="3206269"/>
          </a:xfrm>
        </p:grpSpPr>
        <p:sp>
          <p:nvSpPr>
            <p:cNvPr id="88" name="正方形/長方形 87"/>
            <p:cNvSpPr/>
            <p:nvPr/>
          </p:nvSpPr>
          <p:spPr>
            <a:xfrm>
              <a:off x="6497348" y="1309487"/>
              <a:ext cx="1514082" cy="82283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9" name="直線コネクタ 88"/>
            <p:cNvCxnSpPr>
              <a:stCxn id="90" idx="4"/>
              <a:endCxn id="97" idx="0"/>
            </p:cNvCxnSpPr>
            <p:nvPr/>
          </p:nvCxnSpPr>
          <p:spPr>
            <a:xfrm>
              <a:off x="6746428" y="1611085"/>
              <a:ext cx="0" cy="202525"/>
            </a:xfrm>
            <a:prstGeom prst="line">
              <a:avLst/>
            </a:prstGeom>
            <a:ln w="19050"/>
          </p:spPr>
          <p:style>
            <a:lnRef idx="1">
              <a:schemeClr val="dk1"/>
            </a:lnRef>
            <a:fillRef idx="0">
              <a:schemeClr val="dk1"/>
            </a:fillRef>
            <a:effectRef idx="0">
              <a:schemeClr val="dk1"/>
            </a:effectRef>
            <a:fontRef idx="minor">
              <a:schemeClr val="tx1"/>
            </a:fontRef>
          </p:style>
        </p:cxnSp>
        <p:sp>
          <p:nvSpPr>
            <p:cNvPr id="90" name="円/楕円 95"/>
            <p:cNvSpPr/>
            <p:nvPr/>
          </p:nvSpPr>
          <p:spPr>
            <a:xfrm>
              <a:off x="6659729" y="1437688"/>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91" name="直線コネクタ 90"/>
            <p:cNvCxnSpPr>
              <a:stCxn id="92" idx="4"/>
              <a:endCxn id="98" idx="0"/>
            </p:cNvCxnSpPr>
            <p:nvPr/>
          </p:nvCxnSpPr>
          <p:spPr>
            <a:xfrm>
              <a:off x="7090751" y="1602095"/>
              <a:ext cx="0" cy="202525"/>
            </a:xfrm>
            <a:prstGeom prst="line">
              <a:avLst/>
            </a:prstGeom>
            <a:ln w="19050"/>
          </p:spPr>
          <p:style>
            <a:lnRef idx="1">
              <a:schemeClr val="dk1"/>
            </a:lnRef>
            <a:fillRef idx="0">
              <a:schemeClr val="dk1"/>
            </a:fillRef>
            <a:effectRef idx="0">
              <a:schemeClr val="dk1"/>
            </a:effectRef>
            <a:fontRef idx="minor">
              <a:schemeClr val="tx1"/>
            </a:fontRef>
          </p:style>
        </p:cxnSp>
        <p:sp>
          <p:nvSpPr>
            <p:cNvPr id="92" name="円/楕円 96"/>
            <p:cNvSpPr/>
            <p:nvPr/>
          </p:nvSpPr>
          <p:spPr>
            <a:xfrm>
              <a:off x="7004052" y="1428698"/>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93" name="直線コネクタ 92"/>
            <p:cNvCxnSpPr>
              <a:stCxn id="95" idx="4"/>
              <a:endCxn id="99" idx="0"/>
            </p:cNvCxnSpPr>
            <p:nvPr/>
          </p:nvCxnSpPr>
          <p:spPr>
            <a:xfrm>
              <a:off x="7435790" y="1602095"/>
              <a:ext cx="0" cy="202525"/>
            </a:xfrm>
            <a:prstGeom prst="line">
              <a:avLst/>
            </a:prstGeom>
            <a:ln w="19050"/>
          </p:spPr>
          <p:style>
            <a:lnRef idx="1">
              <a:schemeClr val="dk1"/>
            </a:lnRef>
            <a:fillRef idx="0">
              <a:schemeClr val="dk1"/>
            </a:fillRef>
            <a:effectRef idx="0">
              <a:schemeClr val="dk1"/>
            </a:effectRef>
            <a:fontRef idx="minor">
              <a:schemeClr val="tx1"/>
            </a:fontRef>
          </p:style>
        </p:cxnSp>
        <p:cxnSp>
          <p:nvCxnSpPr>
            <p:cNvPr id="94" name="直線コネクタ 93"/>
            <p:cNvCxnSpPr>
              <a:stCxn id="96" idx="4"/>
              <a:endCxn id="100" idx="0"/>
            </p:cNvCxnSpPr>
            <p:nvPr/>
          </p:nvCxnSpPr>
          <p:spPr>
            <a:xfrm>
              <a:off x="7773820" y="1602095"/>
              <a:ext cx="0" cy="202525"/>
            </a:xfrm>
            <a:prstGeom prst="line">
              <a:avLst/>
            </a:prstGeom>
            <a:ln w="19050"/>
          </p:spPr>
          <p:style>
            <a:lnRef idx="1">
              <a:schemeClr val="dk1"/>
            </a:lnRef>
            <a:fillRef idx="0">
              <a:schemeClr val="dk1"/>
            </a:fillRef>
            <a:effectRef idx="0">
              <a:schemeClr val="dk1"/>
            </a:effectRef>
            <a:fontRef idx="minor">
              <a:schemeClr val="tx1"/>
            </a:fontRef>
          </p:style>
        </p:cxnSp>
        <p:sp>
          <p:nvSpPr>
            <p:cNvPr id="95" name="円/楕円 97"/>
            <p:cNvSpPr/>
            <p:nvPr/>
          </p:nvSpPr>
          <p:spPr>
            <a:xfrm>
              <a:off x="7349091" y="1428698"/>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6" name="円/楕円 98"/>
            <p:cNvSpPr/>
            <p:nvPr/>
          </p:nvSpPr>
          <p:spPr>
            <a:xfrm>
              <a:off x="7687121" y="1428698"/>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7" name="円/楕円 103"/>
            <p:cNvSpPr/>
            <p:nvPr/>
          </p:nvSpPr>
          <p:spPr>
            <a:xfrm>
              <a:off x="6659729" y="1813610"/>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8" name="円/楕円 104"/>
            <p:cNvSpPr/>
            <p:nvPr/>
          </p:nvSpPr>
          <p:spPr>
            <a:xfrm>
              <a:off x="7004052" y="1804620"/>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9" name="円/楕円 105"/>
            <p:cNvSpPr/>
            <p:nvPr/>
          </p:nvSpPr>
          <p:spPr>
            <a:xfrm>
              <a:off x="7349091" y="1804620"/>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0" name="円/楕円 106"/>
            <p:cNvSpPr/>
            <p:nvPr/>
          </p:nvSpPr>
          <p:spPr>
            <a:xfrm>
              <a:off x="7687121" y="1804620"/>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フリーフォーム 24"/>
            <p:cNvSpPr/>
            <p:nvPr/>
          </p:nvSpPr>
          <p:spPr>
            <a:xfrm>
              <a:off x="7427684" y="1955019"/>
              <a:ext cx="508000" cy="2383693"/>
            </a:xfrm>
            <a:custGeom>
              <a:avLst/>
              <a:gdLst>
                <a:gd name="connsiteX0" fmla="*/ 0 w 508000"/>
                <a:gd name="connsiteY0" fmla="*/ 0 h 2383693"/>
                <a:gd name="connsiteX1" fmla="*/ 93785 w 508000"/>
                <a:gd name="connsiteY1" fmla="*/ 1727200 h 2383693"/>
                <a:gd name="connsiteX2" fmla="*/ 508000 w 508000"/>
                <a:gd name="connsiteY2" fmla="*/ 2383693 h 2383693"/>
              </a:gdLst>
              <a:ahLst/>
              <a:cxnLst>
                <a:cxn ang="0">
                  <a:pos x="connsiteX0" y="connsiteY0"/>
                </a:cxn>
                <a:cxn ang="0">
                  <a:pos x="connsiteX1" y="connsiteY1"/>
                </a:cxn>
                <a:cxn ang="0">
                  <a:pos x="connsiteX2" y="connsiteY2"/>
                </a:cxn>
              </a:cxnLst>
              <a:rect l="l" t="t" r="r" b="b"/>
              <a:pathLst>
                <a:path w="508000" h="2383693">
                  <a:moveTo>
                    <a:pt x="0" y="0"/>
                  </a:moveTo>
                  <a:cubicBezTo>
                    <a:pt x="4559" y="664959"/>
                    <a:pt x="9118" y="1329918"/>
                    <a:pt x="93785" y="1727200"/>
                  </a:cubicBezTo>
                  <a:cubicBezTo>
                    <a:pt x="178452" y="2124482"/>
                    <a:pt x="343226" y="2254087"/>
                    <a:pt x="508000" y="2383693"/>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7" name="円/楕円 137"/>
            <p:cNvSpPr/>
            <p:nvPr/>
          </p:nvSpPr>
          <p:spPr>
            <a:xfrm>
              <a:off x="7357565" y="2608525"/>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3" name="円/楕円 162"/>
            <p:cNvSpPr/>
            <p:nvPr/>
          </p:nvSpPr>
          <p:spPr>
            <a:xfrm>
              <a:off x="7420545" y="3450321"/>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9" name="円/楕円 175"/>
            <p:cNvSpPr/>
            <p:nvPr/>
          </p:nvSpPr>
          <p:spPr>
            <a:xfrm>
              <a:off x="7787389" y="4219873"/>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3" name="円/楕円 131"/>
            <p:cNvSpPr/>
            <p:nvPr/>
          </p:nvSpPr>
          <p:spPr>
            <a:xfrm>
              <a:off x="7383539" y="2152396"/>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4" name="円/楕円 131"/>
            <p:cNvSpPr/>
            <p:nvPr/>
          </p:nvSpPr>
          <p:spPr>
            <a:xfrm>
              <a:off x="7386337" y="2365844"/>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5" name="円/楕円 131"/>
            <p:cNvSpPr/>
            <p:nvPr/>
          </p:nvSpPr>
          <p:spPr>
            <a:xfrm>
              <a:off x="7383539" y="2908749"/>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6" name="円/楕円 131"/>
            <p:cNvSpPr/>
            <p:nvPr/>
          </p:nvSpPr>
          <p:spPr>
            <a:xfrm>
              <a:off x="7397483" y="3195732"/>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7" name="円/楕円 131"/>
            <p:cNvSpPr/>
            <p:nvPr/>
          </p:nvSpPr>
          <p:spPr>
            <a:xfrm>
              <a:off x="7513338" y="3768122"/>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8" name="円/楕円 131"/>
            <p:cNvSpPr/>
            <p:nvPr/>
          </p:nvSpPr>
          <p:spPr>
            <a:xfrm>
              <a:off x="7629193" y="4028381"/>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6" name="フリーフォーム 25"/>
            <p:cNvSpPr/>
            <p:nvPr/>
          </p:nvSpPr>
          <p:spPr>
            <a:xfrm>
              <a:off x="6336818" y="1985811"/>
              <a:ext cx="426973" cy="2414954"/>
            </a:xfrm>
            <a:custGeom>
              <a:avLst/>
              <a:gdLst>
                <a:gd name="connsiteX0" fmla="*/ 422031 w 426973"/>
                <a:gd name="connsiteY0" fmla="*/ 0 h 2414954"/>
                <a:gd name="connsiteX1" fmla="*/ 367323 w 426973"/>
                <a:gd name="connsiteY1" fmla="*/ 1258277 h 2414954"/>
                <a:gd name="connsiteX2" fmla="*/ 0 w 426973"/>
                <a:gd name="connsiteY2" fmla="*/ 2414954 h 2414954"/>
              </a:gdLst>
              <a:ahLst/>
              <a:cxnLst>
                <a:cxn ang="0">
                  <a:pos x="connsiteX0" y="connsiteY0"/>
                </a:cxn>
                <a:cxn ang="0">
                  <a:pos x="connsiteX1" y="connsiteY1"/>
                </a:cxn>
                <a:cxn ang="0">
                  <a:pos x="connsiteX2" y="connsiteY2"/>
                </a:cxn>
              </a:cxnLst>
              <a:rect l="l" t="t" r="r" b="b"/>
              <a:pathLst>
                <a:path w="426973" h="2414954">
                  <a:moveTo>
                    <a:pt x="422031" y="0"/>
                  </a:moveTo>
                  <a:cubicBezTo>
                    <a:pt x="429846" y="427892"/>
                    <a:pt x="437662" y="855785"/>
                    <a:pt x="367323" y="1258277"/>
                  </a:cubicBezTo>
                  <a:cubicBezTo>
                    <a:pt x="296984" y="1660769"/>
                    <a:pt x="148492" y="2037861"/>
                    <a:pt x="0" y="2414954"/>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5" name="円/楕円 131"/>
            <p:cNvSpPr/>
            <p:nvPr/>
          </p:nvSpPr>
          <p:spPr>
            <a:xfrm>
              <a:off x="6663785" y="2604436"/>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0" name="円/楕円 152"/>
            <p:cNvSpPr/>
            <p:nvPr/>
          </p:nvSpPr>
          <p:spPr>
            <a:xfrm>
              <a:off x="6547045" y="3475860"/>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7" name="円/楕円 173"/>
            <p:cNvSpPr/>
            <p:nvPr/>
          </p:nvSpPr>
          <p:spPr>
            <a:xfrm>
              <a:off x="6267483" y="4296914"/>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0" name="円/楕円 131"/>
            <p:cNvSpPr/>
            <p:nvPr/>
          </p:nvSpPr>
          <p:spPr>
            <a:xfrm>
              <a:off x="6687394" y="2106218"/>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1" name="円/楕円 131"/>
            <p:cNvSpPr/>
            <p:nvPr/>
          </p:nvSpPr>
          <p:spPr>
            <a:xfrm>
              <a:off x="6698755" y="2343896"/>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2" name="円/楕円 131"/>
            <p:cNvSpPr/>
            <p:nvPr/>
          </p:nvSpPr>
          <p:spPr>
            <a:xfrm>
              <a:off x="6677222" y="2891978"/>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3" name="円/楕円 131"/>
            <p:cNvSpPr/>
            <p:nvPr/>
          </p:nvSpPr>
          <p:spPr>
            <a:xfrm>
              <a:off x="6638898" y="3188744"/>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4" name="円/楕円 131"/>
            <p:cNvSpPr/>
            <p:nvPr/>
          </p:nvSpPr>
          <p:spPr>
            <a:xfrm>
              <a:off x="6474609" y="3805792"/>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6" name="円/楕円 131"/>
            <p:cNvSpPr/>
            <p:nvPr/>
          </p:nvSpPr>
          <p:spPr>
            <a:xfrm>
              <a:off x="6382952" y="4095790"/>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8" name="フリーフォーム 27"/>
            <p:cNvSpPr/>
            <p:nvPr/>
          </p:nvSpPr>
          <p:spPr>
            <a:xfrm>
              <a:off x="7014237" y="1985811"/>
              <a:ext cx="377196" cy="2485293"/>
            </a:xfrm>
            <a:custGeom>
              <a:avLst/>
              <a:gdLst>
                <a:gd name="connsiteX0" fmla="*/ 88027 w 377196"/>
                <a:gd name="connsiteY0" fmla="*/ 0 h 2485293"/>
                <a:gd name="connsiteX1" fmla="*/ 17689 w 377196"/>
                <a:gd name="connsiteY1" fmla="*/ 1414585 h 2485293"/>
                <a:gd name="connsiteX2" fmla="*/ 377196 w 377196"/>
                <a:gd name="connsiteY2" fmla="*/ 2485293 h 2485293"/>
              </a:gdLst>
              <a:ahLst/>
              <a:cxnLst>
                <a:cxn ang="0">
                  <a:pos x="connsiteX0" y="connsiteY0"/>
                </a:cxn>
                <a:cxn ang="0">
                  <a:pos x="connsiteX1" y="connsiteY1"/>
                </a:cxn>
                <a:cxn ang="0">
                  <a:pos x="connsiteX2" y="connsiteY2"/>
                </a:cxn>
              </a:cxnLst>
              <a:rect l="l" t="t" r="r" b="b"/>
              <a:pathLst>
                <a:path w="377196" h="2485293">
                  <a:moveTo>
                    <a:pt x="88027" y="0"/>
                  </a:moveTo>
                  <a:cubicBezTo>
                    <a:pt x="28760" y="500185"/>
                    <a:pt x="-30506" y="1000370"/>
                    <a:pt x="17689" y="1414585"/>
                  </a:cubicBezTo>
                  <a:cubicBezTo>
                    <a:pt x="65884" y="1828800"/>
                    <a:pt x="221540" y="2157046"/>
                    <a:pt x="377196" y="2485293"/>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6" name="円/楕円 134"/>
            <p:cNvSpPr/>
            <p:nvPr/>
          </p:nvSpPr>
          <p:spPr>
            <a:xfrm>
              <a:off x="6954724" y="2601033"/>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8" name="円/楕円 131"/>
            <p:cNvSpPr/>
            <p:nvPr/>
          </p:nvSpPr>
          <p:spPr>
            <a:xfrm>
              <a:off x="6995907" y="2375616"/>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9" name="円/楕円 131"/>
            <p:cNvSpPr/>
            <p:nvPr/>
          </p:nvSpPr>
          <p:spPr>
            <a:xfrm>
              <a:off x="6942847" y="2890887"/>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0" name="円/楕円 131"/>
            <p:cNvSpPr/>
            <p:nvPr/>
          </p:nvSpPr>
          <p:spPr>
            <a:xfrm>
              <a:off x="6951875" y="3201531"/>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1" name="円/楕円 131"/>
            <p:cNvSpPr/>
            <p:nvPr/>
          </p:nvSpPr>
          <p:spPr>
            <a:xfrm>
              <a:off x="7088051" y="3845556"/>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2" name="円/楕円 131"/>
            <p:cNvSpPr/>
            <p:nvPr/>
          </p:nvSpPr>
          <p:spPr>
            <a:xfrm>
              <a:off x="7193826" y="4088955"/>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7" name="円/楕円 131"/>
            <p:cNvSpPr/>
            <p:nvPr/>
          </p:nvSpPr>
          <p:spPr>
            <a:xfrm>
              <a:off x="7010856" y="2161095"/>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8" name="円/楕円 174"/>
            <p:cNvSpPr/>
            <p:nvPr/>
          </p:nvSpPr>
          <p:spPr>
            <a:xfrm>
              <a:off x="7297962" y="4342359"/>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1" name="円/楕円 155"/>
            <p:cNvSpPr/>
            <p:nvPr/>
          </p:nvSpPr>
          <p:spPr>
            <a:xfrm>
              <a:off x="6969930" y="3521906"/>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1" name="フリーフォーム 30"/>
            <p:cNvSpPr/>
            <p:nvPr/>
          </p:nvSpPr>
          <p:spPr>
            <a:xfrm>
              <a:off x="7758972" y="1961662"/>
              <a:ext cx="470628" cy="2375876"/>
            </a:xfrm>
            <a:custGeom>
              <a:avLst/>
              <a:gdLst>
                <a:gd name="connsiteX0" fmla="*/ 1705 w 470628"/>
                <a:gd name="connsiteY0" fmla="*/ 0 h 2375876"/>
                <a:gd name="connsiteX1" fmla="*/ 72043 w 470628"/>
                <a:gd name="connsiteY1" fmla="*/ 1359876 h 2375876"/>
                <a:gd name="connsiteX2" fmla="*/ 470628 w 470628"/>
                <a:gd name="connsiteY2" fmla="*/ 2375876 h 2375876"/>
              </a:gdLst>
              <a:ahLst/>
              <a:cxnLst>
                <a:cxn ang="0">
                  <a:pos x="connsiteX0" y="connsiteY0"/>
                </a:cxn>
                <a:cxn ang="0">
                  <a:pos x="connsiteX1" y="connsiteY1"/>
                </a:cxn>
                <a:cxn ang="0">
                  <a:pos x="connsiteX2" y="connsiteY2"/>
                </a:cxn>
              </a:cxnLst>
              <a:rect l="l" t="t" r="r" b="b"/>
              <a:pathLst>
                <a:path w="470628" h="2375876">
                  <a:moveTo>
                    <a:pt x="1705" y="0"/>
                  </a:moveTo>
                  <a:cubicBezTo>
                    <a:pt x="-2203" y="481948"/>
                    <a:pt x="-6111" y="963897"/>
                    <a:pt x="72043" y="1359876"/>
                  </a:cubicBezTo>
                  <a:cubicBezTo>
                    <a:pt x="150197" y="1755855"/>
                    <a:pt x="310412" y="2065865"/>
                    <a:pt x="470628" y="2375876"/>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sp>
          <p:nvSpPr>
            <p:cNvPr id="115" name="円/楕円 166"/>
            <p:cNvSpPr/>
            <p:nvPr/>
          </p:nvSpPr>
          <p:spPr>
            <a:xfrm>
              <a:off x="7794856" y="3496162"/>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1" name="円/楕円 131"/>
            <p:cNvSpPr/>
            <p:nvPr/>
          </p:nvSpPr>
          <p:spPr>
            <a:xfrm>
              <a:off x="7730980" y="2938029"/>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2" name="円/楕円 131"/>
            <p:cNvSpPr/>
            <p:nvPr/>
          </p:nvSpPr>
          <p:spPr>
            <a:xfrm>
              <a:off x="7761588" y="3232903"/>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3" name="円/楕円 131"/>
            <p:cNvSpPr/>
            <p:nvPr/>
          </p:nvSpPr>
          <p:spPr>
            <a:xfrm>
              <a:off x="7949608" y="3787628"/>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4" name="円/楕円 131"/>
            <p:cNvSpPr/>
            <p:nvPr/>
          </p:nvSpPr>
          <p:spPr>
            <a:xfrm>
              <a:off x="8056313" y="4025887"/>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8" name="円/楕円 139"/>
            <p:cNvSpPr/>
            <p:nvPr/>
          </p:nvSpPr>
          <p:spPr>
            <a:xfrm>
              <a:off x="7694720" y="2633200"/>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9" name="円/楕円 131"/>
            <p:cNvSpPr/>
            <p:nvPr/>
          </p:nvSpPr>
          <p:spPr>
            <a:xfrm>
              <a:off x="7709717" y="2134950"/>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0" name="円/楕円 131"/>
            <p:cNvSpPr/>
            <p:nvPr/>
          </p:nvSpPr>
          <p:spPr>
            <a:xfrm>
              <a:off x="7703661" y="2385851"/>
              <a:ext cx="115855" cy="1158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20" name="円/楕円 176"/>
            <p:cNvSpPr/>
            <p:nvPr/>
          </p:nvSpPr>
          <p:spPr>
            <a:xfrm>
              <a:off x="8163694" y="4252665"/>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solidFill>
                  <a:srgbClr val="FF0000"/>
                </a:solidFill>
              </a:rPr>
              <a:t>ペイントシミュレータとは</a:t>
            </a:r>
            <a:r>
              <a:rPr kumimoji="1" lang="en-US" altLang="ja-JP" dirty="0">
                <a:solidFill>
                  <a:srgbClr val="FF0000"/>
                </a:solidFill>
              </a:rPr>
              <a:t>?</a:t>
            </a:r>
          </a:p>
          <a:p>
            <a:pPr marL="457200" indent="-457200">
              <a:buFont typeface="+mj-lt"/>
              <a:buAutoNum type="arabicPeriod"/>
            </a:pPr>
            <a:r>
              <a:rPr lang="ja-JP" altLang="en-US" dirty="0"/>
              <a:t>ペイントシミュレータに関する研究の紹介</a:t>
            </a:r>
            <a:endParaRPr lang="en-US" altLang="ja-JP" dirty="0"/>
          </a:p>
          <a:p>
            <a:pPr marL="457200" indent="-457200">
              <a:buFont typeface="+mj-lt"/>
              <a:buAutoNum type="arabicPeriod"/>
            </a:pPr>
            <a:r>
              <a:rPr kumimoji="1" lang="ja-JP" altLang="en-US" dirty="0"/>
              <a:t>最新研究の</a:t>
            </a:r>
            <a:r>
              <a:rPr lang="ja-JP" altLang="en-US" dirty="0"/>
              <a:t>説明</a:t>
            </a:r>
            <a:endParaRPr kumimoji="1" lang="en-US" altLang="ja-JP" dirty="0"/>
          </a:p>
          <a:p>
            <a:pPr marL="457200" indent="-457200">
              <a:buFont typeface="+mj-lt"/>
              <a:buAutoNum type="arabicPeriod"/>
            </a:pPr>
            <a:r>
              <a:rPr lang="ja-JP" altLang="en-US" dirty="0"/>
              <a:t>結果</a:t>
            </a:r>
            <a:endParaRPr kumimoji="1" lang="en-US" altLang="ja-JP" dirty="0"/>
          </a:p>
          <a:p>
            <a:pPr marL="457200" indent="-457200">
              <a:buFont typeface="+mj-lt"/>
              <a:buAutoNum type="arabicPeriod"/>
            </a:pPr>
            <a:r>
              <a:rPr kumimoji="1" lang="ja-JP" altLang="en-US" dirty="0"/>
              <a:t>今後の課題とまとめ</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4</a:t>
            </a:fld>
            <a:endParaRPr lang="en-US" i="1" dirty="0"/>
          </a:p>
        </p:txBody>
      </p:sp>
    </p:spTree>
    <p:extLst>
      <p:ext uri="{BB962C8B-B14F-4D97-AF65-F5344CB8AC3E}">
        <p14:creationId xmlns:p14="http://schemas.microsoft.com/office/powerpoint/2010/main" val="1435536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ブラシのシミュレーションのまとめ</a:t>
            </a:r>
          </a:p>
        </p:txBody>
      </p:sp>
      <p:sp>
        <p:nvSpPr>
          <p:cNvPr id="3" name="コンテンツ プレースホルダー 2"/>
          <p:cNvSpPr>
            <a:spLocks noGrp="1"/>
          </p:cNvSpPr>
          <p:nvPr>
            <p:ph idx="1"/>
          </p:nvPr>
        </p:nvSpPr>
        <p:spPr/>
        <p:txBody>
          <a:bodyPr/>
          <a:lstStyle/>
          <a:p>
            <a:r>
              <a:rPr kumimoji="1" lang="en-US" altLang="ja-JP" dirty="0"/>
              <a:t>Position Based Dynamics</a:t>
            </a:r>
            <a:endParaRPr lang="en-US" altLang="ja-JP" dirty="0"/>
          </a:p>
          <a:p>
            <a:pPr lvl="1"/>
            <a:r>
              <a:rPr lang="ja-JP" altLang="en-US" dirty="0"/>
              <a:t>伸び拘束、曲げ拘束、コリジョン拘束</a:t>
            </a:r>
            <a:endParaRPr kumimoji="1" lang="en-US" altLang="ja-JP" dirty="0"/>
          </a:p>
          <a:p>
            <a:r>
              <a:rPr lang="ja-JP" altLang="en-US" dirty="0"/>
              <a:t>ブラシ座標系の慣性力を調整</a:t>
            </a:r>
            <a:endParaRPr kumimoji="1" lang="en-US" altLang="ja-JP" dirty="0"/>
          </a:p>
          <a:p>
            <a:r>
              <a:rPr lang="ja-JP" altLang="en-US" dirty="0"/>
              <a:t>毛先同士のコリジョン、クラスタリング</a:t>
            </a:r>
            <a:endParaRPr lang="en-US" altLang="ja-JP" dirty="0"/>
          </a:p>
          <a:p>
            <a:pPr lvl="1"/>
            <a:r>
              <a:rPr kumimoji="1" lang="ja-JP" altLang="en-US" dirty="0"/>
              <a:t>最小密度を用いた拘束</a:t>
            </a:r>
            <a:endParaRPr kumimoji="1" lang="en-US" altLang="ja-JP" dirty="0"/>
          </a:p>
          <a:p>
            <a:r>
              <a:rPr lang="ja-JP" altLang="en-US" dirty="0"/>
              <a:t>サンプル点を追加</a:t>
            </a:r>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40</a:t>
            </a:fld>
            <a:endParaRPr lang="en-US" i="1" dirty="0"/>
          </a:p>
        </p:txBody>
      </p:sp>
    </p:spTree>
    <p:extLst>
      <p:ext uri="{BB962C8B-B14F-4D97-AF65-F5344CB8AC3E}">
        <p14:creationId xmlns:p14="http://schemas.microsoft.com/office/powerpoint/2010/main" val="2167682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solidFill>
                  <a:schemeClr val="tx1"/>
                </a:solidFill>
              </a:rPr>
              <a:t>最新研究の紹介</a:t>
            </a:r>
            <a:endParaRPr kumimoji="1" lang="en-US" altLang="ja-JP" dirty="0">
              <a:solidFill>
                <a:schemeClr val="tx1"/>
              </a:solidFill>
            </a:endParaRPr>
          </a:p>
          <a:p>
            <a:pPr marL="757238" lvl="1" indent="-457200"/>
            <a:r>
              <a:rPr lang="ja-JP" altLang="en-US" sz="1600" dirty="0">
                <a:solidFill>
                  <a:schemeClr val="tx1"/>
                </a:solidFill>
              </a:rPr>
              <a:t>全体の流れ</a:t>
            </a:r>
            <a:endParaRPr lang="en-US" altLang="ja-JP" sz="1600" dirty="0">
              <a:solidFill>
                <a:schemeClr val="tx1"/>
              </a:solidFill>
            </a:endParaRPr>
          </a:p>
          <a:p>
            <a:pPr marL="757238" lvl="1" indent="-457200"/>
            <a:r>
              <a:rPr kumimoji="1" lang="ja-JP" altLang="en-US" sz="1600" dirty="0">
                <a:solidFill>
                  <a:schemeClr val="tx1"/>
                </a:solidFill>
              </a:rPr>
              <a:t>ブラシのシミュレーション</a:t>
            </a:r>
            <a:endParaRPr kumimoji="1" lang="en-US" altLang="ja-JP" sz="1600" dirty="0">
              <a:solidFill>
                <a:schemeClr val="tx1"/>
              </a:solidFill>
            </a:endParaRPr>
          </a:p>
          <a:p>
            <a:pPr marL="757238" lvl="1" indent="-457200"/>
            <a:r>
              <a:rPr lang="ja-JP" altLang="en-US" sz="1600" dirty="0">
                <a:solidFill>
                  <a:srgbClr val="FF0000"/>
                </a:solidFill>
              </a:rPr>
              <a:t>流体のシミュレーション</a:t>
            </a:r>
            <a:r>
              <a:rPr lang="en-US" altLang="ja-JP" sz="1600" dirty="0">
                <a:solidFill>
                  <a:srgbClr val="FF0000"/>
                </a:solidFill>
              </a:rPr>
              <a:t>(</a:t>
            </a:r>
            <a:r>
              <a:rPr lang="ja-JP" altLang="en-US" sz="1600" dirty="0">
                <a:solidFill>
                  <a:srgbClr val="FF0000"/>
                </a:solidFill>
              </a:rPr>
              <a:t>グリッド</a:t>
            </a:r>
            <a:r>
              <a:rPr lang="en-US" altLang="ja-JP" sz="1600" dirty="0">
                <a:solidFill>
                  <a:srgbClr val="FF0000"/>
                </a:solidFill>
              </a:rPr>
              <a:t>, </a:t>
            </a:r>
            <a:r>
              <a:rPr lang="ja-JP" altLang="en-US" sz="1600" dirty="0">
                <a:solidFill>
                  <a:srgbClr val="FF0000"/>
                </a:solidFill>
              </a:rPr>
              <a:t>パーティクル</a:t>
            </a:r>
            <a:r>
              <a:rPr lang="en-US" altLang="ja-JP" sz="1600" dirty="0">
                <a:solidFill>
                  <a:srgbClr val="FF0000"/>
                </a:solidFill>
              </a:rPr>
              <a:t>)</a:t>
            </a:r>
          </a:p>
          <a:p>
            <a:pPr marL="757238" lvl="1" indent="-457200"/>
            <a:r>
              <a:rPr kumimoji="1" lang="ja-JP" altLang="en-US" sz="1600" dirty="0">
                <a:solidFill>
                  <a:schemeClr val="tx1"/>
                </a:solidFill>
              </a:rPr>
              <a:t>ブラシ ⇔ パーティクル ⇔ グリッド の流体のやり取り</a:t>
            </a:r>
            <a:endParaRPr kumimoji="1" lang="en-US" altLang="ja-JP" sz="1600" dirty="0">
              <a:solidFill>
                <a:schemeClr val="tx1"/>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41</a:t>
            </a:fld>
            <a:endParaRPr lang="en-US" i="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グリッドシミュレーション</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ブラシから離れた箇所</a:t>
            </a:r>
            <a:endParaRPr kumimoji="1" lang="en-US" altLang="ja-JP" dirty="0"/>
          </a:p>
          <a:p>
            <a:pPr lvl="1"/>
            <a:r>
              <a:rPr lang="ja-JP" altLang="en-US" dirty="0"/>
              <a:t>動きが遅い</a:t>
            </a:r>
            <a:endParaRPr lang="en-US" altLang="ja-JP" dirty="0"/>
          </a:p>
          <a:p>
            <a:pPr lvl="1"/>
            <a:endParaRPr kumimoji="1" lang="en-US" altLang="ja-JP" dirty="0"/>
          </a:p>
          <a:p>
            <a:r>
              <a:rPr lang="ja-JP" altLang="en-US" dirty="0"/>
              <a:t>パーティクルと比べて</a:t>
            </a:r>
            <a:endParaRPr lang="en-US" altLang="ja-JP" dirty="0"/>
          </a:p>
          <a:p>
            <a:pPr lvl="1"/>
            <a:r>
              <a:rPr lang="ja-JP" altLang="en-US" dirty="0"/>
              <a:t>計算負荷が低い</a:t>
            </a:r>
            <a:endParaRPr lang="en-US" altLang="ja-JP" dirty="0"/>
          </a:p>
          <a:p>
            <a:pPr lvl="1"/>
            <a:r>
              <a:rPr lang="ja-JP" altLang="en-US" dirty="0"/>
              <a:t>数値拡散しやすい</a:t>
            </a:r>
            <a:endParaRPr lang="en-US" altLang="ja-JP"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42</a:t>
            </a:fld>
            <a:endParaRPr lang="en-US" i="1" dirty="0"/>
          </a:p>
        </p:txBody>
      </p:sp>
      <p:sp>
        <p:nvSpPr>
          <p:cNvPr id="5" name="テキスト ボックス 4"/>
          <p:cNvSpPr txBox="1"/>
          <p:nvPr/>
        </p:nvSpPr>
        <p:spPr>
          <a:xfrm>
            <a:off x="4928320" y="1664840"/>
            <a:ext cx="1527982" cy="584775"/>
          </a:xfrm>
          <a:prstGeom prst="rect">
            <a:avLst/>
          </a:prstGeom>
          <a:noFill/>
        </p:spPr>
        <p:txBody>
          <a:bodyPr wrap="none" rtlCol="0">
            <a:spAutoFit/>
          </a:bodyPr>
          <a:lstStyle/>
          <a:p>
            <a:r>
              <a:rPr kumimoji="1" lang="en-US" altLang="ja-JP" sz="1600" dirty="0"/>
              <a:t>: </a:t>
            </a:r>
            <a:r>
              <a:rPr kumimoji="1" lang="ja-JP" altLang="en-US" sz="1600" dirty="0"/>
              <a:t>パーティクル</a:t>
            </a:r>
            <a:endParaRPr kumimoji="1" lang="en-US" altLang="ja-JP" sz="1600" dirty="0"/>
          </a:p>
          <a:p>
            <a:r>
              <a:rPr kumimoji="1" lang="en-US" altLang="ja-JP" sz="1600" dirty="0"/>
              <a:t>: </a:t>
            </a:r>
            <a:r>
              <a:rPr kumimoji="1" lang="ja-JP" altLang="en-US" sz="1600" dirty="0"/>
              <a:t>サンプル点</a:t>
            </a:r>
          </a:p>
        </p:txBody>
      </p:sp>
      <p:sp>
        <p:nvSpPr>
          <p:cNvPr id="6" name="テキスト ボックス 5"/>
          <p:cNvSpPr txBox="1"/>
          <p:nvPr/>
        </p:nvSpPr>
        <p:spPr>
          <a:xfrm>
            <a:off x="6665833" y="968831"/>
            <a:ext cx="877163" cy="369332"/>
          </a:xfrm>
          <a:prstGeom prst="rect">
            <a:avLst/>
          </a:prstGeom>
          <a:noFill/>
        </p:spPr>
        <p:txBody>
          <a:bodyPr wrap="none" rtlCol="0">
            <a:spAutoFit/>
          </a:bodyPr>
          <a:lstStyle/>
          <a:p>
            <a:r>
              <a:rPr kumimoji="1" lang="ja-JP" altLang="en-US" dirty="0"/>
              <a:t>ブラシ</a:t>
            </a:r>
          </a:p>
        </p:txBody>
      </p:sp>
      <p:sp>
        <p:nvSpPr>
          <p:cNvPr id="7" name="円/楕円 185"/>
          <p:cNvSpPr/>
          <p:nvPr/>
        </p:nvSpPr>
        <p:spPr>
          <a:xfrm>
            <a:off x="4817117" y="1732103"/>
            <a:ext cx="173281" cy="173281"/>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 name="正方形/長方形 7"/>
          <p:cNvSpPr/>
          <p:nvPr/>
        </p:nvSpPr>
        <p:spPr>
          <a:xfrm>
            <a:off x="7509412" y="271636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7509412" y="309010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p:nvSpPr>
        <p:spPr>
          <a:xfrm>
            <a:off x="7509412" y="346383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7509412" y="38375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正方形/長方形 11"/>
          <p:cNvSpPr/>
          <p:nvPr/>
        </p:nvSpPr>
        <p:spPr>
          <a:xfrm>
            <a:off x="7883148" y="271636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7883148" y="309010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8256885" y="271636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8256885" y="309010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7883148" y="346383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正方形/長方形 16"/>
          <p:cNvSpPr/>
          <p:nvPr/>
        </p:nvSpPr>
        <p:spPr>
          <a:xfrm>
            <a:off x="7883148" y="38375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8256885" y="346383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8256885" y="38375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5285966"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5285966"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5659703"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5659703"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6033440"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6033440"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6407177"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正方形/長方形 26"/>
          <p:cNvSpPr/>
          <p:nvPr/>
        </p:nvSpPr>
        <p:spPr>
          <a:xfrm>
            <a:off x="6407177"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5285966"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5285966"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5659703"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5659703"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6033440"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6033440"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6407177"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6407177"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6780913"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6780913"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7154651"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7154651"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6780913"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6780913"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正方形/長方形 41"/>
          <p:cNvSpPr/>
          <p:nvPr/>
        </p:nvSpPr>
        <p:spPr>
          <a:xfrm>
            <a:off x="7154651"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正方形/長方形 42"/>
          <p:cNvSpPr/>
          <p:nvPr/>
        </p:nvSpPr>
        <p:spPr>
          <a:xfrm>
            <a:off x="7154651"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44" name="グループ化 43"/>
          <p:cNvGrpSpPr/>
          <p:nvPr/>
        </p:nvGrpSpPr>
        <p:grpSpPr>
          <a:xfrm>
            <a:off x="6518060" y="1305980"/>
            <a:ext cx="1239312" cy="2329568"/>
            <a:chOff x="6545687" y="865838"/>
            <a:chExt cx="760621" cy="1429760"/>
          </a:xfrm>
        </p:grpSpPr>
        <p:sp>
          <p:nvSpPr>
            <p:cNvPr id="45" name="正方形/長方形 44"/>
            <p:cNvSpPr/>
            <p:nvPr/>
          </p:nvSpPr>
          <p:spPr>
            <a:xfrm>
              <a:off x="6589016" y="865838"/>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コネクタ 45"/>
            <p:cNvCxnSpPr>
              <a:stCxn id="47" idx="4"/>
              <a:endCxn id="54" idx="0"/>
            </p:cNvCxnSpPr>
            <p:nvPr/>
          </p:nvCxnSpPr>
          <p:spPr>
            <a:xfrm>
              <a:off x="6679037"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47" name="円/楕円 95"/>
            <p:cNvSpPr/>
            <p:nvPr/>
          </p:nvSpPr>
          <p:spPr>
            <a:xfrm>
              <a:off x="664093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8" name="直線コネクタ 47"/>
            <p:cNvCxnSpPr>
              <a:stCxn id="49" idx="4"/>
              <a:endCxn id="55" idx="0"/>
            </p:cNvCxnSpPr>
            <p:nvPr/>
          </p:nvCxnSpPr>
          <p:spPr>
            <a:xfrm>
              <a:off x="6852869"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49" name="円/楕円 96"/>
            <p:cNvSpPr/>
            <p:nvPr/>
          </p:nvSpPr>
          <p:spPr>
            <a:xfrm>
              <a:off x="6814769"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0" name="直線コネクタ 49"/>
            <p:cNvCxnSpPr>
              <a:stCxn id="52" idx="4"/>
              <a:endCxn id="56" idx="0"/>
            </p:cNvCxnSpPr>
            <p:nvPr/>
          </p:nvCxnSpPr>
          <p:spPr>
            <a:xfrm>
              <a:off x="7004267" y="1379838"/>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直線コネクタ 50"/>
            <p:cNvCxnSpPr>
              <a:stCxn id="53" idx="4"/>
              <a:endCxn id="57" idx="0"/>
            </p:cNvCxnSpPr>
            <p:nvPr/>
          </p:nvCxnSpPr>
          <p:spPr>
            <a:xfrm>
              <a:off x="7152906"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52" name="円/楕円 97"/>
            <p:cNvSpPr/>
            <p:nvPr/>
          </p:nvSpPr>
          <p:spPr>
            <a:xfrm>
              <a:off x="696616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3" name="円/楕円 98"/>
            <p:cNvSpPr/>
            <p:nvPr/>
          </p:nvSpPr>
          <p:spPr>
            <a:xfrm>
              <a:off x="7114806"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4" name="円/楕円 103"/>
            <p:cNvSpPr/>
            <p:nvPr/>
          </p:nvSpPr>
          <p:spPr>
            <a:xfrm>
              <a:off x="664093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5" name="円/楕円 104"/>
            <p:cNvSpPr/>
            <p:nvPr/>
          </p:nvSpPr>
          <p:spPr>
            <a:xfrm>
              <a:off x="6814769"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円/楕円 105"/>
            <p:cNvSpPr/>
            <p:nvPr/>
          </p:nvSpPr>
          <p:spPr>
            <a:xfrm>
              <a:off x="696616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7" name="円/楕円 106"/>
            <p:cNvSpPr/>
            <p:nvPr/>
          </p:nvSpPr>
          <p:spPr>
            <a:xfrm>
              <a:off x="7114806"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8" name="直線コネクタ 57"/>
            <p:cNvCxnSpPr>
              <a:stCxn id="55" idx="4"/>
              <a:endCxn id="63" idx="0"/>
            </p:cNvCxnSpPr>
            <p:nvPr/>
          </p:nvCxnSpPr>
          <p:spPr>
            <a:xfrm flipH="1">
              <a:off x="6814769"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直線コネクタ 58"/>
            <p:cNvCxnSpPr>
              <a:stCxn id="54" idx="4"/>
              <a:endCxn id="62" idx="0"/>
            </p:cNvCxnSpPr>
            <p:nvPr/>
          </p:nvCxnSpPr>
          <p:spPr>
            <a:xfrm flipH="1">
              <a:off x="6659987" y="1545039"/>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直線コネクタ 59"/>
            <p:cNvCxnSpPr>
              <a:stCxn id="56" idx="4"/>
              <a:endCxn id="64" idx="0"/>
            </p:cNvCxnSpPr>
            <p:nvPr/>
          </p:nvCxnSpPr>
          <p:spPr>
            <a:xfrm>
              <a:off x="7004267" y="1545039"/>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直線コネクタ 60"/>
            <p:cNvCxnSpPr>
              <a:stCxn id="57" idx="4"/>
              <a:endCxn id="65" idx="0"/>
            </p:cNvCxnSpPr>
            <p:nvPr/>
          </p:nvCxnSpPr>
          <p:spPr>
            <a:xfrm>
              <a:off x="7152906"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62" name="円/楕円 131"/>
            <p:cNvSpPr/>
            <p:nvPr/>
          </p:nvSpPr>
          <p:spPr>
            <a:xfrm>
              <a:off x="662188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3" name="円/楕円 134"/>
            <p:cNvSpPr/>
            <p:nvPr/>
          </p:nvSpPr>
          <p:spPr>
            <a:xfrm>
              <a:off x="6776669"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4" name="円/楕円 137"/>
            <p:cNvSpPr/>
            <p:nvPr/>
          </p:nvSpPr>
          <p:spPr>
            <a:xfrm>
              <a:off x="696616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円/楕円 139"/>
            <p:cNvSpPr/>
            <p:nvPr/>
          </p:nvSpPr>
          <p:spPr>
            <a:xfrm>
              <a:off x="7152906"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6" name="直線コネクタ 65"/>
            <p:cNvCxnSpPr>
              <a:stCxn id="62" idx="4"/>
              <a:endCxn id="67" idx="0"/>
            </p:cNvCxnSpPr>
            <p:nvPr/>
          </p:nvCxnSpPr>
          <p:spPr>
            <a:xfrm flipH="1">
              <a:off x="6640937" y="1711070"/>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67" name="円/楕円 152"/>
            <p:cNvSpPr/>
            <p:nvPr/>
          </p:nvSpPr>
          <p:spPr>
            <a:xfrm>
              <a:off x="660283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円/楕円 155"/>
            <p:cNvSpPr/>
            <p:nvPr/>
          </p:nvSpPr>
          <p:spPr>
            <a:xfrm>
              <a:off x="6738569"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9" name="直線コネクタ 68"/>
            <p:cNvCxnSpPr>
              <a:stCxn id="63" idx="4"/>
              <a:endCxn id="68" idx="0"/>
            </p:cNvCxnSpPr>
            <p:nvPr/>
          </p:nvCxnSpPr>
          <p:spPr>
            <a:xfrm flipH="1">
              <a:off x="6776669"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70" name="円/楕円 162"/>
            <p:cNvSpPr/>
            <p:nvPr/>
          </p:nvSpPr>
          <p:spPr>
            <a:xfrm>
              <a:off x="696616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1" name="直線コネクタ 70"/>
            <p:cNvCxnSpPr>
              <a:stCxn id="64" idx="4"/>
              <a:endCxn id="70" idx="0"/>
            </p:cNvCxnSpPr>
            <p:nvPr/>
          </p:nvCxnSpPr>
          <p:spPr>
            <a:xfrm>
              <a:off x="7004267" y="1711070"/>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72" name="円/楕円 166"/>
            <p:cNvSpPr/>
            <p:nvPr/>
          </p:nvSpPr>
          <p:spPr>
            <a:xfrm>
              <a:off x="7191006"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3" name="直線コネクタ 72"/>
            <p:cNvCxnSpPr>
              <a:stCxn id="65" idx="4"/>
              <a:endCxn id="72" idx="0"/>
            </p:cNvCxnSpPr>
            <p:nvPr/>
          </p:nvCxnSpPr>
          <p:spPr>
            <a:xfrm>
              <a:off x="7191006"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74" name="円/楕円 173"/>
            <p:cNvSpPr/>
            <p:nvPr/>
          </p:nvSpPr>
          <p:spPr>
            <a:xfrm>
              <a:off x="6574262"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5" name="円/楕円 174"/>
            <p:cNvSpPr/>
            <p:nvPr/>
          </p:nvSpPr>
          <p:spPr>
            <a:xfrm>
              <a:off x="6738569"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6" name="円/楕円 175"/>
            <p:cNvSpPr/>
            <p:nvPr/>
          </p:nvSpPr>
          <p:spPr>
            <a:xfrm>
              <a:off x="6967169"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7" name="円/楕円 176"/>
            <p:cNvSpPr/>
            <p:nvPr/>
          </p:nvSpPr>
          <p:spPr>
            <a:xfrm>
              <a:off x="7191006"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8" name="直線コネクタ 77"/>
            <p:cNvCxnSpPr>
              <a:stCxn id="67" idx="4"/>
              <a:endCxn id="74" idx="0"/>
            </p:cNvCxnSpPr>
            <p:nvPr/>
          </p:nvCxnSpPr>
          <p:spPr>
            <a:xfrm flipH="1">
              <a:off x="6612362" y="1901570"/>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79" name="直線コネクタ 78"/>
            <p:cNvCxnSpPr>
              <a:stCxn id="68" idx="4"/>
              <a:endCxn id="75" idx="0"/>
            </p:cNvCxnSpPr>
            <p:nvPr/>
          </p:nvCxnSpPr>
          <p:spPr>
            <a:xfrm>
              <a:off x="6776669" y="1901570"/>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80" name="直線コネクタ 79"/>
            <p:cNvCxnSpPr>
              <a:stCxn id="70" idx="4"/>
              <a:endCxn id="76" idx="0"/>
            </p:cNvCxnSpPr>
            <p:nvPr/>
          </p:nvCxnSpPr>
          <p:spPr>
            <a:xfrm>
              <a:off x="7004267" y="1901570"/>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直線コネクタ 80"/>
            <p:cNvCxnSpPr>
              <a:stCxn id="72" idx="4"/>
              <a:endCxn id="77" idx="0"/>
            </p:cNvCxnSpPr>
            <p:nvPr/>
          </p:nvCxnSpPr>
          <p:spPr>
            <a:xfrm>
              <a:off x="7229106" y="1901570"/>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82" name="円/楕円 195"/>
            <p:cNvSpPr/>
            <p:nvPr/>
          </p:nvSpPr>
          <p:spPr>
            <a:xfrm>
              <a:off x="6545687" y="22128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円/楕円 196"/>
            <p:cNvSpPr/>
            <p:nvPr/>
          </p:nvSpPr>
          <p:spPr>
            <a:xfrm>
              <a:off x="6717137"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円/楕円 197"/>
            <p:cNvSpPr/>
            <p:nvPr/>
          </p:nvSpPr>
          <p:spPr>
            <a:xfrm>
              <a:off x="7004267" y="220293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円/楕円 198"/>
            <p:cNvSpPr/>
            <p:nvPr/>
          </p:nvSpPr>
          <p:spPr>
            <a:xfrm>
              <a:off x="7230108"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6" name="直線コネクタ 85"/>
            <p:cNvCxnSpPr>
              <a:stCxn id="74" idx="4"/>
              <a:endCxn id="82" idx="0"/>
            </p:cNvCxnSpPr>
            <p:nvPr/>
          </p:nvCxnSpPr>
          <p:spPr>
            <a:xfrm flipH="1">
              <a:off x="6583787" y="2092070"/>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87" name="直線コネクタ 86"/>
            <p:cNvCxnSpPr>
              <a:stCxn id="75" idx="4"/>
              <a:endCxn id="83" idx="0"/>
            </p:cNvCxnSpPr>
            <p:nvPr/>
          </p:nvCxnSpPr>
          <p:spPr>
            <a:xfrm flipH="1">
              <a:off x="6755237" y="2098584"/>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88" name="直線コネクタ 87"/>
            <p:cNvCxnSpPr>
              <a:stCxn id="76" idx="4"/>
              <a:endCxn id="84" idx="0"/>
            </p:cNvCxnSpPr>
            <p:nvPr/>
          </p:nvCxnSpPr>
          <p:spPr>
            <a:xfrm>
              <a:off x="7005269" y="2092070"/>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直線コネクタ 88"/>
            <p:cNvCxnSpPr>
              <a:stCxn id="77" idx="4"/>
              <a:endCxn id="85" idx="0"/>
            </p:cNvCxnSpPr>
            <p:nvPr/>
          </p:nvCxnSpPr>
          <p:spPr>
            <a:xfrm>
              <a:off x="7229106" y="2098584"/>
              <a:ext cx="39102" cy="120814"/>
            </a:xfrm>
            <a:prstGeom prst="line">
              <a:avLst/>
            </a:prstGeom>
            <a:ln w="19050"/>
          </p:spPr>
          <p:style>
            <a:lnRef idx="1">
              <a:schemeClr val="dk1"/>
            </a:lnRef>
            <a:fillRef idx="0">
              <a:schemeClr val="dk1"/>
            </a:fillRef>
            <a:effectRef idx="0">
              <a:schemeClr val="dk1"/>
            </a:effectRef>
            <a:fontRef idx="minor">
              <a:schemeClr val="tx1"/>
            </a:fontRef>
          </p:style>
        </p:cxnSp>
      </p:grpSp>
      <p:sp>
        <p:nvSpPr>
          <p:cNvPr id="90" name="フリーフォーム 89"/>
          <p:cNvSpPr/>
          <p:nvPr/>
        </p:nvSpPr>
        <p:spPr>
          <a:xfrm>
            <a:off x="5267970" y="2894962"/>
            <a:ext cx="3386804" cy="1335789"/>
          </a:xfrm>
          <a:custGeom>
            <a:avLst/>
            <a:gdLst>
              <a:gd name="connsiteX0" fmla="*/ 755702 w 2433362"/>
              <a:gd name="connsiteY0" fmla="*/ 7557 h 959742"/>
              <a:gd name="connsiteX1" fmla="*/ 559220 w 2433362"/>
              <a:gd name="connsiteY1" fmla="*/ 60456 h 959742"/>
              <a:gd name="connsiteX2" fmla="*/ 370294 w 2433362"/>
              <a:gd name="connsiteY2" fmla="*/ 105798 h 959742"/>
              <a:gd name="connsiteX3" fmla="*/ 30228 w 2433362"/>
              <a:gd name="connsiteY3" fmla="*/ 136026 h 959742"/>
              <a:gd name="connsiteX4" fmla="*/ 0 w 2433362"/>
              <a:gd name="connsiteY4" fmla="*/ 944628 h 959742"/>
              <a:gd name="connsiteX5" fmla="*/ 2433362 w 2433362"/>
              <a:gd name="connsiteY5" fmla="*/ 959742 h 959742"/>
              <a:gd name="connsiteX6" fmla="*/ 2410691 w 2433362"/>
              <a:gd name="connsiteY6" fmla="*/ 0 h 959742"/>
              <a:gd name="connsiteX7" fmla="*/ 2259550 w 2433362"/>
              <a:gd name="connsiteY7" fmla="*/ 0 h 959742"/>
              <a:gd name="connsiteX8" fmla="*/ 2010169 w 2433362"/>
              <a:gd name="connsiteY8" fmla="*/ 52899 h 959742"/>
              <a:gd name="connsiteX9" fmla="*/ 1942155 w 2433362"/>
              <a:gd name="connsiteY9" fmla="*/ 377851 h 959742"/>
              <a:gd name="connsiteX10" fmla="*/ 1874142 w 2433362"/>
              <a:gd name="connsiteY10" fmla="*/ 657461 h 959742"/>
              <a:gd name="connsiteX11" fmla="*/ 1730559 w 2433362"/>
              <a:gd name="connsiteY11" fmla="*/ 733031 h 959742"/>
              <a:gd name="connsiteX12" fmla="*/ 1413164 w 2433362"/>
              <a:gd name="connsiteY12" fmla="*/ 808601 h 959742"/>
              <a:gd name="connsiteX13" fmla="*/ 959742 w 2433362"/>
              <a:gd name="connsiteY13" fmla="*/ 823715 h 959742"/>
              <a:gd name="connsiteX14" fmla="*/ 665018 w 2433362"/>
              <a:gd name="connsiteY14" fmla="*/ 672575 h 959742"/>
              <a:gd name="connsiteX15" fmla="*/ 687689 w 2433362"/>
              <a:gd name="connsiteY15" fmla="*/ 491206 h 959742"/>
              <a:gd name="connsiteX16" fmla="*/ 687689 w 2433362"/>
              <a:gd name="connsiteY16" fmla="*/ 272052 h 959742"/>
              <a:gd name="connsiteX17" fmla="*/ 717917 w 2433362"/>
              <a:gd name="connsiteY17" fmla="*/ 105798 h 959742"/>
              <a:gd name="connsiteX18" fmla="*/ 755702 w 2433362"/>
              <a:gd name="connsiteY18" fmla="*/ 7557 h 9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3362" h="959742">
                <a:moveTo>
                  <a:pt x="755702" y="7557"/>
                </a:moveTo>
                <a:lnTo>
                  <a:pt x="559220" y="60456"/>
                </a:lnTo>
                <a:lnTo>
                  <a:pt x="370294" y="105798"/>
                </a:lnTo>
                <a:lnTo>
                  <a:pt x="30228" y="136026"/>
                </a:lnTo>
                <a:lnTo>
                  <a:pt x="0" y="944628"/>
                </a:lnTo>
                <a:lnTo>
                  <a:pt x="2433362" y="959742"/>
                </a:lnTo>
                <a:lnTo>
                  <a:pt x="2410691" y="0"/>
                </a:lnTo>
                <a:lnTo>
                  <a:pt x="2259550" y="0"/>
                </a:lnTo>
                <a:lnTo>
                  <a:pt x="2010169" y="52899"/>
                </a:lnTo>
                <a:lnTo>
                  <a:pt x="1942155" y="377851"/>
                </a:lnTo>
                <a:lnTo>
                  <a:pt x="1874142" y="657461"/>
                </a:lnTo>
                <a:lnTo>
                  <a:pt x="1730559" y="733031"/>
                </a:lnTo>
                <a:lnTo>
                  <a:pt x="1413164" y="808601"/>
                </a:lnTo>
                <a:lnTo>
                  <a:pt x="959742" y="823715"/>
                </a:lnTo>
                <a:lnTo>
                  <a:pt x="665018" y="672575"/>
                </a:lnTo>
                <a:lnTo>
                  <a:pt x="687689" y="491206"/>
                </a:lnTo>
                <a:lnTo>
                  <a:pt x="687689" y="272052"/>
                </a:lnTo>
                <a:lnTo>
                  <a:pt x="717917" y="105798"/>
                </a:lnTo>
                <a:lnTo>
                  <a:pt x="755702" y="7557"/>
                </a:lnTo>
                <a:close/>
              </a:path>
            </a:pathLst>
          </a:cu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1" name="円/楕円 185"/>
          <p:cNvSpPr/>
          <p:nvPr/>
        </p:nvSpPr>
        <p:spPr>
          <a:xfrm>
            <a:off x="6340339" y="3122763"/>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2" name="円/楕円 185"/>
          <p:cNvSpPr/>
          <p:nvPr/>
        </p:nvSpPr>
        <p:spPr>
          <a:xfrm>
            <a:off x="6318888" y="3358384"/>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3" name="円/楕円 185"/>
          <p:cNvSpPr/>
          <p:nvPr/>
        </p:nvSpPr>
        <p:spPr>
          <a:xfrm>
            <a:off x="6327993" y="3615749"/>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4" name="円/楕円 185"/>
          <p:cNvSpPr/>
          <p:nvPr/>
        </p:nvSpPr>
        <p:spPr>
          <a:xfrm>
            <a:off x="6594897" y="3772724"/>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5" name="円/楕円 185"/>
          <p:cNvSpPr/>
          <p:nvPr/>
        </p:nvSpPr>
        <p:spPr>
          <a:xfrm>
            <a:off x="6869837" y="375762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6" name="円/楕円 185"/>
          <p:cNvSpPr/>
          <p:nvPr/>
        </p:nvSpPr>
        <p:spPr>
          <a:xfrm>
            <a:off x="7180672" y="3751006"/>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7" name="円/楕円 185"/>
          <p:cNvSpPr/>
          <p:nvPr/>
        </p:nvSpPr>
        <p:spPr>
          <a:xfrm>
            <a:off x="6961372" y="333555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8" name="円/楕円 185"/>
          <p:cNvSpPr/>
          <p:nvPr/>
        </p:nvSpPr>
        <p:spPr>
          <a:xfrm>
            <a:off x="7483472" y="3726636"/>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9" name="円/楕円 185"/>
          <p:cNvSpPr/>
          <p:nvPr/>
        </p:nvSpPr>
        <p:spPr>
          <a:xfrm>
            <a:off x="7363441" y="3259942"/>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0" name="円/楕円 185"/>
          <p:cNvSpPr/>
          <p:nvPr/>
        </p:nvSpPr>
        <p:spPr>
          <a:xfrm>
            <a:off x="7837916" y="3033150"/>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1" name="円/楕円 185"/>
          <p:cNvSpPr/>
          <p:nvPr/>
        </p:nvSpPr>
        <p:spPr>
          <a:xfrm>
            <a:off x="7007490" y="2995442"/>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2" name="円/楕円 185"/>
          <p:cNvSpPr/>
          <p:nvPr/>
        </p:nvSpPr>
        <p:spPr>
          <a:xfrm>
            <a:off x="7075844" y="360673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3" name="円/楕円 185"/>
          <p:cNvSpPr/>
          <p:nvPr/>
        </p:nvSpPr>
        <p:spPr>
          <a:xfrm>
            <a:off x="7756906" y="3290954"/>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4" name="円/楕円 131"/>
          <p:cNvSpPr/>
          <p:nvPr/>
        </p:nvSpPr>
        <p:spPr>
          <a:xfrm>
            <a:off x="4866242" y="2016628"/>
            <a:ext cx="124156" cy="12415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5" name="フリーフォーム 104"/>
          <p:cNvSpPr/>
          <p:nvPr/>
        </p:nvSpPr>
        <p:spPr>
          <a:xfrm>
            <a:off x="5251130" y="2902597"/>
            <a:ext cx="3386804" cy="1335789"/>
          </a:xfrm>
          <a:custGeom>
            <a:avLst/>
            <a:gdLst>
              <a:gd name="connsiteX0" fmla="*/ 755702 w 2433362"/>
              <a:gd name="connsiteY0" fmla="*/ 7557 h 959742"/>
              <a:gd name="connsiteX1" fmla="*/ 559220 w 2433362"/>
              <a:gd name="connsiteY1" fmla="*/ 60456 h 959742"/>
              <a:gd name="connsiteX2" fmla="*/ 370294 w 2433362"/>
              <a:gd name="connsiteY2" fmla="*/ 105798 h 959742"/>
              <a:gd name="connsiteX3" fmla="*/ 30228 w 2433362"/>
              <a:gd name="connsiteY3" fmla="*/ 136026 h 959742"/>
              <a:gd name="connsiteX4" fmla="*/ 0 w 2433362"/>
              <a:gd name="connsiteY4" fmla="*/ 944628 h 959742"/>
              <a:gd name="connsiteX5" fmla="*/ 2433362 w 2433362"/>
              <a:gd name="connsiteY5" fmla="*/ 959742 h 959742"/>
              <a:gd name="connsiteX6" fmla="*/ 2410691 w 2433362"/>
              <a:gd name="connsiteY6" fmla="*/ 0 h 959742"/>
              <a:gd name="connsiteX7" fmla="*/ 2259550 w 2433362"/>
              <a:gd name="connsiteY7" fmla="*/ 0 h 959742"/>
              <a:gd name="connsiteX8" fmla="*/ 2010169 w 2433362"/>
              <a:gd name="connsiteY8" fmla="*/ 52899 h 959742"/>
              <a:gd name="connsiteX9" fmla="*/ 1942155 w 2433362"/>
              <a:gd name="connsiteY9" fmla="*/ 377851 h 959742"/>
              <a:gd name="connsiteX10" fmla="*/ 1874142 w 2433362"/>
              <a:gd name="connsiteY10" fmla="*/ 657461 h 959742"/>
              <a:gd name="connsiteX11" fmla="*/ 1730559 w 2433362"/>
              <a:gd name="connsiteY11" fmla="*/ 733031 h 959742"/>
              <a:gd name="connsiteX12" fmla="*/ 1413164 w 2433362"/>
              <a:gd name="connsiteY12" fmla="*/ 808601 h 959742"/>
              <a:gd name="connsiteX13" fmla="*/ 959742 w 2433362"/>
              <a:gd name="connsiteY13" fmla="*/ 823715 h 959742"/>
              <a:gd name="connsiteX14" fmla="*/ 665018 w 2433362"/>
              <a:gd name="connsiteY14" fmla="*/ 672575 h 959742"/>
              <a:gd name="connsiteX15" fmla="*/ 687689 w 2433362"/>
              <a:gd name="connsiteY15" fmla="*/ 491206 h 959742"/>
              <a:gd name="connsiteX16" fmla="*/ 687689 w 2433362"/>
              <a:gd name="connsiteY16" fmla="*/ 272052 h 959742"/>
              <a:gd name="connsiteX17" fmla="*/ 717917 w 2433362"/>
              <a:gd name="connsiteY17" fmla="*/ 105798 h 959742"/>
              <a:gd name="connsiteX18" fmla="*/ 755702 w 2433362"/>
              <a:gd name="connsiteY18" fmla="*/ 7557 h 9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3362" h="959742">
                <a:moveTo>
                  <a:pt x="755702" y="7557"/>
                </a:moveTo>
                <a:lnTo>
                  <a:pt x="559220" y="60456"/>
                </a:lnTo>
                <a:lnTo>
                  <a:pt x="370294" y="105798"/>
                </a:lnTo>
                <a:lnTo>
                  <a:pt x="30228" y="136026"/>
                </a:lnTo>
                <a:lnTo>
                  <a:pt x="0" y="944628"/>
                </a:lnTo>
                <a:lnTo>
                  <a:pt x="2433362" y="959742"/>
                </a:lnTo>
                <a:lnTo>
                  <a:pt x="2410691" y="0"/>
                </a:lnTo>
                <a:lnTo>
                  <a:pt x="2259550" y="0"/>
                </a:lnTo>
                <a:lnTo>
                  <a:pt x="2010169" y="52899"/>
                </a:lnTo>
                <a:lnTo>
                  <a:pt x="1942155" y="377851"/>
                </a:lnTo>
                <a:lnTo>
                  <a:pt x="1874142" y="657461"/>
                </a:lnTo>
                <a:lnTo>
                  <a:pt x="1730559" y="733031"/>
                </a:lnTo>
                <a:lnTo>
                  <a:pt x="1413164" y="808601"/>
                </a:lnTo>
                <a:lnTo>
                  <a:pt x="959742" y="823715"/>
                </a:lnTo>
                <a:lnTo>
                  <a:pt x="665018" y="672575"/>
                </a:lnTo>
                <a:lnTo>
                  <a:pt x="687689" y="491206"/>
                </a:lnTo>
                <a:lnTo>
                  <a:pt x="687689" y="272052"/>
                </a:lnTo>
                <a:lnTo>
                  <a:pt x="717917" y="105798"/>
                </a:lnTo>
                <a:lnTo>
                  <a:pt x="755702" y="7557"/>
                </a:lnTo>
                <a:close/>
              </a:path>
            </a:pathLst>
          </a:custGeom>
          <a:noFill/>
          <a:ln w="762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49764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高解像度キャンバス</a:t>
            </a:r>
            <a:endParaRPr kumimoji="1" lang="ja-JP" altLang="en-US" dirty="0"/>
          </a:p>
        </p:txBody>
      </p:sp>
      <p:sp>
        <p:nvSpPr>
          <p:cNvPr id="3" name="コンテンツ プレースホルダー 2"/>
          <p:cNvSpPr>
            <a:spLocks noGrp="1"/>
          </p:cNvSpPr>
          <p:nvPr>
            <p:ph idx="1"/>
          </p:nvPr>
        </p:nvSpPr>
        <p:spPr/>
        <p:txBody>
          <a:bodyPr/>
          <a:lstStyle/>
          <a:p>
            <a:r>
              <a:rPr lang="ja-JP" altLang="en-US" dirty="0"/>
              <a:t>キャンバス</a:t>
            </a:r>
            <a:endParaRPr lang="en-US" altLang="ja-JP" dirty="0"/>
          </a:p>
          <a:p>
            <a:pPr lvl="1"/>
            <a:r>
              <a:rPr lang="en-US" altLang="ja-JP" dirty="0"/>
              <a:t>4096 x 4096 x 64</a:t>
            </a:r>
          </a:p>
          <a:p>
            <a:pPr lvl="1"/>
            <a:r>
              <a:rPr lang="en-US" altLang="ja-JP" dirty="0"/>
              <a:t>1</a:t>
            </a:r>
            <a:r>
              <a:rPr lang="ja-JP" altLang="en-US" dirty="0"/>
              <a:t>ピクセル⇔</a:t>
            </a:r>
            <a:r>
              <a:rPr lang="en-US" altLang="ja-JP" dirty="0"/>
              <a:t>1</a:t>
            </a:r>
            <a:r>
              <a:rPr lang="ja-JP" altLang="en-US" dirty="0"/>
              <a:t>グリッドセル</a:t>
            </a:r>
            <a:endParaRPr lang="en-US" altLang="ja-JP" dirty="0"/>
          </a:p>
          <a:p>
            <a:pPr lvl="1"/>
            <a:endParaRPr lang="en-US" altLang="ja-JP" dirty="0"/>
          </a:p>
          <a:p>
            <a:r>
              <a:rPr lang="ja-JP" altLang="en-US" dirty="0">
                <a:solidFill>
                  <a:srgbClr val="FF0000"/>
                </a:solidFill>
              </a:rPr>
              <a:t>シミュレーションの仕方を工夫</a:t>
            </a:r>
            <a:endParaRPr lang="en-US" altLang="ja-JP" dirty="0">
              <a:solidFill>
                <a:srgbClr val="FF0000"/>
              </a:solidFill>
            </a:endParaRPr>
          </a:p>
          <a:p>
            <a:pPr lvl="1"/>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43</a:t>
            </a:fld>
            <a:endParaRPr lang="en-US" i="1" dirty="0"/>
          </a:p>
        </p:txBody>
      </p:sp>
    </p:spTree>
    <p:extLst>
      <p:ext uri="{BB962C8B-B14F-4D97-AF65-F5344CB8AC3E}">
        <p14:creationId xmlns:p14="http://schemas.microsoft.com/office/powerpoint/2010/main" val="2925859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高解像度キャンバスのための工夫</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t>速度場</a:t>
                </a:r>
                <a14:m>
                  <m:oMath xmlns:m="http://schemas.openxmlformats.org/officeDocument/2006/math">
                    <m:r>
                      <a:rPr lang="en-US" altLang="ja-JP" sz="2400" b="1" i="1">
                        <a:latin typeface="Cambria Math" panose="02040503050406030204" pitchFamily="18" charset="0"/>
                      </a:rPr>
                      <m:t>𝒖</m:t>
                    </m:r>
                  </m:oMath>
                </a14:m>
                <a:r>
                  <a:rPr kumimoji="1" lang="ja-JP" altLang="en-US" dirty="0"/>
                  <a:t>の更新</a:t>
                </a:r>
                <a:endParaRPr kumimoji="1" lang="en-US" altLang="ja-JP" dirty="0"/>
              </a:p>
              <a:p>
                <a:endParaRPr lang="en-US" altLang="ja-JP" dirty="0"/>
              </a:p>
              <a:p>
                <a:r>
                  <a:rPr lang="ja-JP" altLang="en-US" dirty="0"/>
                  <a:t>絵具の固体化</a:t>
                </a:r>
                <a:endParaRPr lang="en-US" altLang="ja-JP" dirty="0"/>
              </a:p>
              <a:p>
                <a:endParaRPr lang="en-US" altLang="ja-JP" dirty="0"/>
              </a:p>
              <a:p>
                <a:r>
                  <a:rPr lang="ja-JP" altLang="en-US" dirty="0"/>
                  <a:t>シミュレーション範囲を限定</a:t>
                </a:r>
                <a:endParaRPr lang="en-US" altLang="ja-JP" dirty="0"/>
              </a:p>
              <a:p>
                <a:pPr lvl="1"/>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44</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5791481" y="1727153"/>
                <a:ext cx="2768002" cy="4461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1400" i="1" smtClean="0">
                              <a:latin typeface="Cambria Math" panose="02040503050406030204" pitchFamily="18" charset="0"/>
                            </a:rPr>
                          </m:ctrlPr>
                        </m:fPr>
                        <m:num>
                          <m:r>
                            <a:rPr kumimoji="1" lang="ja-JP" altLang="en-US" sz="1400" i="1" smtClean="0">
                              <a:latin typeface="Cambria Math" panose="02040503050406030204" pitchFamily="18" charset="0"/>
                            </a:rPr>
                            <m:t>𝜕</m:t>
                          </m:r>
                          <m:r>
                            <a:rPr kumimoji="1" lang="en-US" altLang="ja-JP" sz="1400" b="1" i="1" smtClean="0">
                              <a:latin typeface="Cambria Math" panose="02040503050406030204" pitchFamily="18" charset="0"/>
                            </a:rPr>
                            <m:t>𝒖</m:t>
                          </m:r>
                        </m:num>
                        <m:den>
                          <m:r>
                            <a:rPr kumimoji="1" lang="ja-JP" altLang="en-US" sz="140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i="1" smtClean="0">
                          <a:latin typeface="Cambria Math" panose="02040503050406030204" pitchFamily="18" charset="0"/>
                        </a:rPr>
                        <m:t>=</m:t>
                      </m:r>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r>
                            <a:rPr kumimoji="1" lang="en-US" altLang="ja-JP" sz="1400" b="1" i="1" smtClean="0">
                              <a:latin typeface="Cambria Math" panose="02040503050406030204" pitchFamily="18" charset="0"/>
                            </a:rPr>
                            <m:t>𝒖</m:t>
                          </m:r>
                          <m:r>
                            <a:rPr kumimoji="1" lang="en-US" altLang="ja-JP" sz="1400" b="1" i="1" smtClean="0">
                              <a:latin typeface="Cambria Math" panose="02040503050406030204" pitchFamily="18" charset="0"/>
                              <a:ea typeface="Cambria Math" panose="02040503050406030204" pitchFamily="18" charset="0"/>
                            </a:rPr>
                            <m:t>∙</m:t>
                          </m:r>
                          <m:r>
                            <a:rPr kumimoji="1" lang="ja-JP" altLang="en-US" sz="1400" b="1" i="1" smtClean="0">
                              <a:latin typeface="Cambria Math" panose="02040503050406030204" pitchFamily="18" charset="0"/>
                              <a:ea typeface="Cambria Math" panose="02040503050406030204" pitchFamily="18" charset="0"/>
                            </a:rPr>
                            <m:t>𝛁</m:t>
                          </m:r>
                        </m:e>
                      </m:d>
                      <m:r>
                        <a:rPr kumimoji="1" lang="en-US" altLang="ja-JP" sz="1400" b="1" i="1" smtClean="0">
                          <a:latin typeface="Cambria Math" panose="02040503050406030204" pitchFamily="18" charset="0"/>
                        </a:rPr>
                        <m:t>𝒖</m:t>
                      </m:r>
                      <m:r>
                        <a:rPr kumimoji="1" lang="en-US" altLang="ja-JP" sz="1400" b="1" i="1" smtClean="0">
                          <a:latin typeface="Cambria Math" panose="02040503050406030204" pitchFamily="18" charset="0"/>
                        </a:rPr>
                        <m:t>−</m:t>
                      </m:r>
                      <m:f>
                        <m:fPr>
                          <m:ctrlPr>
                            <a:rPr kumimoji="1" lang="en-US" altLang="ja-JP" sz="1400" b="1"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ja-JP" altLang="en-US" sz="1400" b="0" i="1" smtClean="0">
                              <a:latin typeface="Cambria Math" panose="02040503050406030204" pitchFamily="18" charset="0"/>
                            </a:rPr>
                            <m:t>𝜌</m:t>
                          </m:r>
                        </m:den>
                      </m:f>
                      <m:r>
                        <a:rPr kumimoji="1" lang="en-US" altLang="ja-JP" sz="1400" b="1" i="0" smtClean="0">
                          <a:latin typeface="Cambria Math" panose="02040503050406030204" pitchFamily="18" charset="0"/>
                          <a:ea typeface="Cambria Math" panose="02040503050406030204" pitchFamily="18" charset="0"/>
                        </a:rPr>
                        <m:t>𝛁</m:t>
                      </m:r>
                      <m:r>
                        <a:rPr kumimoji="1" lang="en-US" altLang="ja-JP" sz="1400" b="0" i="1" smtClean="0">
                          <a:latin typeface="Cambria Math" panose="02040503050406030204" pitchFamily="18" charset="0"/>
                          <a:ea typeface="Cambria Math" panose="02040503050406030204" pitchFamily="18" charset="0"/>
                        </a:rPr>
                        <m:t>𝑝</m:t>
                      </m:r>
                      <m:r>
                        <a:rPr kumimoji="1" lang="en-US" altLang="ja-JP" sz="1400" b="0" i="1" smtClean="0">
                          <a:latin typeface="Cambria Math" panose="02040503050406030204" pitchFamily="18" charset="0"/>
                          <a:ea typeface="Cambria Math" panose="02040503050406030204" pitchFamily="18" charset="0"/>
                        </a:rPr>
                        <m:t>+</m:t>
                      </m:r>
                      <m:r>
                        <a:rPr kumimoji="1" lang="ja-JP" altLang="en-US" sz="1400" b="0" i="1" smtClean="0">
                          <a:latin typeface="Cambria Math" panose="02040503050406030204" pitchFamily="18" charset="0"/>
                          <a:ea typeface="Cambria Math" panose="02040503050406030204" pitchFamily="18" charset="0"/>
                        </a:rPr>
                        <m:t>𝜐</m:t>
                      </m:r>
                      <m:sSup>
                        <m:sSupPr>
                          <m:ctrlPr>
                            <a:rPr kumimoji="1" lang="en-US" altLang="ja-JP" sz="1400" b="0" i="1" smtClean="0">
                              <a:latin typeface="Cambria Math" panose="02040503050406030204" pitchFamily="18" charset="0"/>
                              <a:ea typeface="Cambria Math" panose="02040503050406030204" pitchFamily="18" charset="0"/>
                            </a:rPr>
                          </m:ctrlPr>
                        </m:sSupPr>
                        <m:e>
                          <m:r>
                            <a:rPr kumimoji="1" lang="en-US" altLang="ja-JP" sz="1400" b="1" i="0" smtClean="0">
                              <a:latin typeface="Cambria Math" panose="02040503050406030204" pitchFamily="18" charset="0"/>
                              <a:ea typeface="Cambria Math" panose="02040503050406030204" pitchFamily="18" charset="0"/>
                            </a:rPr>
                            <m:t>𝛁</m:t>
                          </m:r>
                        </m:e>
                        <m:sup>
                          <m:r>
                            <a:rPr kumimoji="1" lang="en-US" altLang="ja-JP" sz="1400" b="0" i="1" smtClean="0">
                              <a:latin typeface="Cambria Math" panose="02040503050406030204" pitchFamily="18" charset="0"/>
                              <a:ea typeface="Cambria Math" panose="02040503050406030204" pitchFamily="18" charset="0"/>
                            </a:rPr>
                            <m:t>2</m:t>
                          </m:r>
                        </m:sup>
                      </m:sSup>
                      <m:r>
                        <a:rPr kumimoji="1" lang="en-US" altLang="ja-JP" sz="1400" b="1" i="1" smtClean="0">
                          <a:latin typeface="Cambria Math" panose="02040503050406030204" pitchFamily="18" charset="0"/>
                          <a:ea typeface="Cambria Math" panose="02040503050406030204" pitchFamily="18" charset="0"/>
                        </a:rPr>
                        <m:t>𝒖</m:t>
                      </m:r>
                      <m:r>
                        <a:rPr kumimoji="1" lang="en-US" altLang="ja-JP" sz="1400" b="1" i="1" smtClean="0">
                          <a:latin typeface="Cambria Math" panose="02040503050406030204" pitchFamily="18" charset="0"/>
                          <a:ea typeface="Cambria Math" panose="02040503050406030204" pitchFamily="18" charset="0"/>
                        </a:rPr>
                        <m:t>+</m:t>
                      </m:r>
                      <m:r>
                        <a:rPr kumimoji="1" lang="en-US" altLang="ja-JP" sz="1400" b="1" i="1" smtClean="0">
                          <a:latin typeface="Cambria Math" panose="02040503050406030204" pitchFamily="18" charset="0"/>
                        </a:rPr>
                        <m:t>𝒇</m:t>
                      </m:r>
                    </m:oMath>
                  </m:oMathPara>
                </a14:m>
                <a:endParaRPr kumimoji="1" lang="ja-JP" altLang="en-US" sz="1400" b="1"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791481" y="1727153"/>
                <a:ext cx="2768002" cy="446148"/>
              </a:xfrm>
              <a:prstGeom prst="rect">
                <a:avLst/>
              </a:prstGeom>
              <a:blipFill>
                <a:blip r:embed="rId4"/>
                <a:stretch>
                  <a:fillRect l="-881" r="-1542" b="-12162"/>
                </a:stretch>
              </a:blipFill>
            </p:spPr>
            <p:txBody>
              <a:bodyPr/>
              <a:lstStyle/>
              <a:p>
                <a:r>
                  <a:rPr lang="ja-JP" altLang="en-US">
                    <a:noFill/>
                  </a:rPr>
                  <a:t> </a:t>
                </a:r>
              </a:p>
            </p:txBody>
          </p:sp>
        </mc:Fallback>
      </mc:AlternateContent>
      <p:sp>
        <p:nvSpPr>
          <p:cNvPr id="6" name="テキスト ボックス 5"/>
          <p:cNvSpPr txBox="1"/>
          <p:nvPr/>
        </p:nvSpPr>
        <p:spPr>
          <a:xfrm>
            <a:off x="6342664" y="2128951"/>
            <a:ext cx="595035" cy="338554"/>
          </a:xfrm>
          <a:prstGeom prst="rect">
            <a:avLst/>
          </a:prstGeom>
          <a:noFill/>
        </p:spPr>
        <p:txBody>
          <a:bodyPr wrap="none" rtlCol="0">
            <a:spAutoFit/>
          </a:bodyPr>
          <a:lstStyle/>
          <a:p>
            <a:r>
              <a:rPr kumimoji="1" lang="ja-JP" altLang="en-US" sz="1600" dirty="0">
                <a:solidFill>
                  <a:srgbClr val="FF0000"/>
                </a:solidFill>
              </a:rPr>
              <a:t>移流</a:t>
            </a:r>
          </a:p>
        </p:txBody>
      </p:sp>
      <p:sp>
        <p:nvSpPr>
          <p:cNvPr id="7" name="テキスト ボックス 6"/>
          <p:cNvSpPr txBox="1"/>
          <p:nvPr/>
        </p:nvSpPr>
        <p:spPr>
          <a:xfrm>
            <a:off x="7092906" y="2140677"/>
            <a:ext cx="595035" cy="338554"/>
          </a:xfrm>
          <a:prstGeom prst="rect">
            <a:avLst/>
          </a:prstGeom>
          <a:noFill/>
        </p:spPr>
        <p:txBody>
          <a:bodyPr wrap="none" rtlCol="0">
            <a:spAutoFit/>
          </a:bodyPr>
          <a:lstStyle/>
          <a:p>
            <a:r>
              <a:rPr kumimoji="1" lang="ja-JP" altLang="en-US" sz="1600" dirty="0">
                <a:solidFill>
                  <a:srgbClr val="FF0000"/>
                </a:solidFill>
              </a:rPr>
              <a:t>圧力</a:t>
            </a:r>
          </a:p>
        </p:txBody>
      </p:sp>
      <p:sp>
        <p:nvSpPr>
          <p:cNvPr id="8" name="正方形/長方形 7"/>
          <p:cNvSpPr/>
          <p:nvPr/>
        </p:nvSpPr>
        <p:spPr>
          <a:xfrm>
            <a:off x="6226180" y="1827862"/>
            <a:ext cx="828004" cy="234990"/>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p:nvSpPr>
        <p:spPr>
          <a:xfrm>
            <a:off x="7175482" y="1727152"/>
            <a:ext cx="429885" cy="45787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202" name="グループ化 201"/>
          <p:cNvGrpSpPr/>
          <p:nvPr/>
        </p:nvGrpSpPr>
        <p:grpSpPr>
          <a:xfrm>
            <a:off x="6507955" y="3686574"/>
            <a:ext cx="1263850" cy="902750"/>
            <a:chOff x="5301162" y="3594697"/>
            <a:chExt cx="1263850" cy="902750"/>
          </a:xfrm>
        </p:grpSpPr>
        <p:sp>
          <p:nvSpPr>
            <p:cNvPr id="12" name="正方形/長方形 11"/>
            <p:cNvSpPr/>
            <p:nvPr/>
          </p:nvSpPr>
          <p:spPr>
            <a:xfrm>
              <a:off x="53011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54817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56622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58428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53011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53011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54817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54817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56622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56622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58428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58428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60233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62039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60233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60233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62039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62039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53011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53011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548171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548171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56622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56622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584281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正方形/長方形 41"/>
            <p:cNvSpPr/>
            <p:nvPr/>
          </p:nvSpPr>
          <p:spPr>
            <a:xfrm>
              <a:off x="584281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正方形/長方形 42"/>
            <p:cNvSpPr/>
            <p:nvPr/>
          </p:nvSpPr>
          <p:spPr>
            <a:xfrm>
              <a:off x="60233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正方形/長方形 43"/>
            <p:cNvSpPr/>
            <p:nvPr/>
          </p:nvSpPr>
          <p:spPr>
            <a:xfrm>
              <a:off x="60233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 name="正方形/長方形 44"/>
            <p:cNvSpPr/>
            <p:nvPr/>
          </p:nvSpPr>
          <p:spPr>
            <a:xfrm>
              <a:off x="620391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正方形/長方形 45"/>
            <p:cNvSpPr/>
            <p:nvPr/>
          </p:nvSpPr>
          <p:spPr>
            <a:xfrm>
              <a:off x="620391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正方形/長方形 47"/>
            <p:cNvSpPr/>
            <p:nvPr/>
          </p:nvSpPr>
          <p:spPr>
            <a:xfrm>
              <a:off x="63844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5" name="正方形/長方形 54"/>
            <p:cNvSpPr/>
            <p:nvPr/>
          </p:nvSpPr>
          <p:spPr>
            <a:xfrm>
              <a:off x="63844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正方形/長方形 55"/>
            <p:cNvSpPr/>
            <p:nvPr/>
          </p:nvSpPr>
          <p:spPr>
            <a:xfrm>
              <a:off x="63844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1" name="正方形/長方形 70"/>
            <p:cNvSpPr/>
            <p:nvPr/>
          </p:nvSpPr>
          <p:spPr>
            <a:xfrm>
              <a:off x="63844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2" name="正方形/長方形 71"/>
            <p:cNvSpPr/>
            <p:nvPr/>
          </p:nvSpPr>
          <p:spPr>
            <a:xfrm>
              <a:off x="63844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5" name="正方形/長方形 174"/>
            <p:cNvSpPr/>
            <p:nvPr/>
          </p:nvSpPr>
          <p:spPr>
            <a:xfrm>
              <a:off x="5671075" y="37752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7" name="正方形/長方形 176"/>
            <p:cNvSpPr/>
            <p:nvPr/>
          </p:nvSpPr>
          <p:spPr>
            <a:xfrm>
              <a:off x="5851625" y="37752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9" name="正方形/長方形 178"/>
            <p:cNvSpPr/>
            <p:nvPr/>
          </p:nvSpPr>
          <p:spPr>
            <a:xfrm>
              <a:off x="6032175" y="37752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0" name="正方形/長方形 189"/>
            <p:cNvSpPr/>
            <p:nvPr/>
          </p:nvSpPr>
          <p:spPr>
            <a:xfrm>
              <a:off x="5671075" y="395579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1" name="正方形/長方形 190"/>
            <p:cNvSpPr/>
            <p:nvPr/>
          </p:nvSpPr>
          <p:spPr>
            <a:xfrm>
              <a:off x="5671075" y="41363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2" name="正方形/長方形 191"/>
            <p:cNvSpPr/>
            <p:nvPr/>
          </p:nvSpPr>
          <p:spPr>
            <a:xfrm>
              <a:off x="5851625" y="395579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3" name="正方形/長方形 192"/>
            <p:cNvSpPr/>
            <p:nvPr/>
          </p:nvSpPr>
          <p:spPr>
            <a:xfrm>
              <a:off x="5851625" y="41363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4" name="正方形/長方形 193"/>
            <p:cNvSpPr/>
            <p:nvPr/>
          </p:nvSpPr>
          <p:spPr>
            <a:xfrm>
              <a:off x="6032175" y="395579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5" name="正方形/長方形 194"/>
            <p:cNvSpPr/>
            <p:nvPr/>
          </p:nvSpPr>
          <p:spPr>
            <a:xfrm>
              <a:off x="6032175" y="41363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57" name="グループ化 56"/>
          <p:cNvGrpSpPr/>
          <p:nvPr/>
        </p:nvGrpSpPr>
        <p:grpSpPr>
          <a:xfrm>
            <a:off x="6877868" y="2527959"/>
            <a:ext cx="1263850" cy="902750"/>
            <a:chOff x="5301162" y="3594697"/>
            <a:chExt cx="1263850" cy="902750"/>
          </a:xfrm>
        </p:grpSpPr>
        <p:sp>
          <p:nvSpPr>
            <p:cNvPr id="58" name="正方形/長方形 57"/>
            <p:cNvSpPr/>
            <p:nvPr/>
          </p:nvSpPr>
          <p:spPr>
            <a:xfrm>
              <a:off x="53011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9" name="正方形/長方形 58"/>
            <p:cNvSpPr/>
            <p:nvPr/>
          </p:nvSpPr>
          <p:spPr>
            <a:xfrm>
              <a:off x="54817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0" name="正方形/長方形 59"/>
            <p:cNvSpPr/>
            <p:nvPr/>
          </p:nvSpPr>
          <p:spPr>
            <a:xfrm>
              <a:off x="56622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1" name="正方形/長方形 60"/>
            <p:cNvSpPr/>
            <p:nvPr/>
          </p:nvSpPr>
          <p:spPr>
            <a:xfrm>
              <a:off x="58428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2" name="正方形/長方形 61"/>
            <p:cNvSpPr/>
            <p:nvPr/>
          </p:nvSpPr>
          <p:spPr>
            <a:xfrm>
              <a:off x="53011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3" name="正方形/長方形 62"/>
            <p:cNvSpPr/>
            <p:nvPr/>
          </p:nvSpPr>
          <p:spPr>
            <a:xfrm>
              <a:off x="53011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4" name="正方形/長方形 63"/>
            <p:cNvSpPr/>
            <p:nvPr/>
          </p:nvSpPr>
          <p:spPr>
            <a:xfrm>
              <a:off x="54817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正方形/長方形 64"/>
            <p:cNvSpPr/>
            <p:nvPr/>
          </p:nvSpPr>
          <p:spPr>
            <a:xfrm>
              <a:off x="54817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6" name="正方形/長方形 65"/>
            <p:cNvSpPr/>
            <p:nvPr/>
          </p:nvSpPr>
          <p:spPr>
            <a:xfrm>
              <a:off x="56622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7" name="正方形/長方形 66"/>
            <p:cNvSpPr/>
            <p:nvPr/>
          </p:nvSpPr>
          <p:spPr>
            <a:xfrm>
              <a:off x="566226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正方形/長方形 67"/>
            <p:cNvSpPr/>
            <p:nvPr/>
          </p:nvSpPr>
          <p:spPr>
            <a:xfrm>
              <a:off x="58428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0" name="正方形/長方形 69"/>
            <p:cNvSpPr/>
            <p:nvPr/>
          </p:nvSpPr>
          <p:spPr>
            <a:xfrm>
              <a:off x="60233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3" name="正方形/長方形 72"/>
            <p:cNvSpPr/>
            <p:nvPr/>
          </p:nvSpPr>
          <p:spPr>
            <a:xfrm>
              <a:off x="62039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4" name="正方形/長方形 73"/>
            <p:cNvSpPr/>
            <p:nvPr/>
          </p:nvSpPr>
          <p:spPr>
            <a:xfrm>
              <a:off x="60233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5" name="正方形/長方形 74"/>
            <p:cNvSpPr/>
            <p:nvPr/>
          </p:nvSpPr>
          <p:spPr>
            <a:xfrm>
              <a:off x="602336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6" name="正方形/長方形 75"/>
            <p:cNvSpPr/>
            <p:nvPr/>
          </p:nvSpPr>
          <p:spPr>
            <a:xfrm>
              <a:off x="62039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7" name="正方形/長方形 76"/>
            <p:cNvSpPr/>
            <p:nvPr/>
          </p:nvSpPr>
          <p:spPr>
            <a:xfrm>
              <a:off x="620391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8" name="正方形/長方形 77"/>
            <p:cNvSpPr/>
            <p:nvPr/>
          </p:nvSpPr>
          <p:spPr>
            <a:xfrm>
              <a:off x="5301162" y="413634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9" name="正方形/長方形 78"/>
            <p:cNvSpPr/>
            <p:nvPr/>
          </p:nvSpPr>
          <p:spPr>
            <a:xfrm>
              <a:off x="53011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0" name="正方形/長方形 79"/>
            <p:cNvSpPr/>
            <p:nvPr/>
          </p:nvSpPr>
          <p:spPr>
            <a:xfrm>
              <a:off x="5481712" y="413634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1" name="正方形/長方形 80"/>
            <p:cNvSpPr/>
            <p:nvPr/>
          </p:nvSpPr>
          <p:spPr>
            <a:xfrm>
              <a:off x="548171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2" name="正方形/長方形 81"/>
            <p:cNvSpPr/>
            <p:nvPr/>
          </p:nvSpPr>
          <p:spPr>
            <a:xfrm>
              <a:off x="5662262" y="413634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正方形/長方形 82"/>
            <p:cNvSpPr/>
            <p:nvPr/>
          </p:nvSpPr>
          <p:spPr>
            <a:xfrm>
              <a:off x="56622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正方形/長方形 83"/>
            <p:cNvSpPr/>
            <p:nvPr/>
          </p:nvSpPr>
          <p:spPr>
            <a:xfrm>
              <a:off x="584281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正方形/長方形 84"/>
            <p:cNvSpPr/>
            <p:nvPr/>
          </p:nvSpPr>
          <p:spPr>
            <a:xfrm>
              <a:off x="584281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6" name="正方形/長方形 85"/>
            <p:cNvSpPr/>
            <p:nvPr/>
          </p:nvSpPr>
          <p:spPr>
            <a:xfrm>
              <a:off x="602336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7" name="正方形/長方形 86"/>
            <p:cNvSpPr/>
            <p:nvPr/>
          </p:nvSpPr>
          <p:spPr>
            <a:xfrm>
              <a:off x="60233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正方形/長方形 87"/>
            <p:cNvSpPr/>
            <p:nvPr/>
          </p:nvSpPr>
          <p:spPr>
            <a:xfrm>
              <a:off x="620391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正方形/長方形 88"/>
            <p:cNvSpPr/>
            <p:nvPr/>
          </p:nvSpPr>
          <p:spPr>
            <a:xfrm>
              <a:off x="620391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0" name="正方形/長方形 89"/>
            <p:cNvSpPr/>
            <p:nvPr/>
          </p:nvSpPr>
          <p:spPr>
            <a:xfrm>
              <a:off x="63844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1" name="正方形/長方形 90"/>
            <p:cNvSpPr/>
            <p:nvPr/>
          </p:nvSpPr>
          <p:spPr>
            <a:xfrm>
              <a:off x="63844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2" name="正方形/長方形 91"/>
            <p:cNvSpPr/>
            <p:nvPr/>
          </p:nvSpPr>
          <p:spPr>
            <a:xfrm>
              <a:off x="638446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3" name="正方形/長方形 92"/>
            <p:cNvSpPr/>
            <p:nvPr/>
          </p:nvSpPr>
          <p:spPr>
            <a:xfrm>
              <a:off x="638446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4" name="正方形/長方形 93"/>
            <p:cNvSpPr/>
            <p:nvPr/>
          </p:nvSpPr>
          <p:spPr>
            <a:xfrm>
              <a:off x="63844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104" name="正方形/長方形 103"/>
          <p:cNvSpPr/>
          <p:nvPr/>
        </p:nvSpPr>
        <p:spPr>
          <a:xfrm>
            <a:off x="7419518" y="2889059"/>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テキスト ボックス 9"/>
          <p:cNvSpPr txBox="1"/>
          <p:nvPr/>
        </p:nvSpPr>
        <p:spPr>
          <a:xfrm>
            <a:off x="5697229" y="3154651"/>
            <a:ext cx="877163" cy="369332"/>
          </a:xfrm>
          <a:prstGeom prst="rect">
            <a:avLst/>
          </a:prstGeom>
          <a:noFill/>
        </p:spPr>
        <p:txBody>
          <a:bodyPr wrap="none" rtlCol="0">
            <a:spAutoFit/>
          </a:bodyPr>
          <a:lstStyle/>
          <a:p>
            <a:r>
              <a:rPr kumimoji="1" lang="ja-JP" altLang="en-US" dirty="0"/>
              <a:t>固体化</a:t>
            </a:r>
          </a:p>
        </p:txBody>
      </p:sp>
      <p:sp>
        <p:nvSpPr>
          <p:cNvPr id="11" name="右矢印 10"/>
          <p:cNvSpPr/>
          <p:nvPr/>
        </p:nvSpPr>
        <p:spPr>
          <a:xfrm>
            <a:off x="6477649" y="3220645"/>
            <a:ext cx="361100" cy="206130"/>
          </a:xfrm>
          <a:prstGeom prst="rightArrow">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6145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高解像度キャンバスのための工夫</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solidFill>
                      <a:srgbClr val="FF0000"/>
                    </a:solidFill>
                  </a:rPr>
                  <a:t>速度場</a:t>
                </a:r>
                <a14:m>
                  <m:oMath xmlns:m="http://schemas.openxmlformats.org/officeDocument/2006/math">
                    <m:r>
                      <a:rPr lang="en-US" altLang="ja-JP" sz="2400" b="1" i="1">
                        <a:solidFill>
                          <a:srgbClr val="FF0000"/>
                        </a:solidFill>
                        <a:latin typeface="Cambria Math" panose="02040503050406030204" pitchFamily="18" charset="0"/>
                      </a:rPr>
                      <m:t>𝒖</m:t>
                    </m:r>
                  </m:oMath>
                </a14:m>
                <a:r>
                  <a:rPr kumimoji="1" lang="ja-JP" altLang="en-US" dirty="0">
                    <a:solidFill>
                      <a:srgbClr val="FF0000"/>
                    </a:solidFill>
                  </a:rPr>
                  <a:t>の更新</a:t>
                </a:r>
                <a:endParaRPr kumimoji="1" lang="en-US" altLang="ja-JP" dirty="0">
                  <a:solidFill>
                    <a:srgbClr val="FF0000"/>
                  </a:solidFill>
                </a:endParaRPr>
              </a:p>
              <a:p>
                <a:endParaRPr lang="en-US" altLang="ja-JP" dirty="0">
                  <a:solidFill>
                    <a:srgbClr val="FF0000"/>
                  </a:solidFill>
                </a:endParaRPr>
              </a:p>
              <a:p>
                <a:r>
                  <a:rPr lang="ja-JP" altLang="en-US" dirty="0">
                    <a:solidFill>
                      <a:srgbClr val="FF0000"/>
                    </a:solidFill>
                  </a:rPr>
                  <a:t>絵具の固体化</a:t>
                </a:r>
                <a:endParaRPr lang="en-US" altLang="ja-JP" dirty="0">
                  <a:solidFill>
                    <a:srgbClr val="FF0000"/>
                  </a:solidFill>
                </a:endParaRPr>
              </a:p>
              <a:p>
                <a:endParaRPr lang="en-US" altLang="ja-JP" dirty="0"/>
              </a:p>
              <a:p>
                <a:r>
                  <a:rPr lang="ja-JP" altLang="en-US" dirty="0"/>
                  <a:t>シミュレーション範囲を限定</a:t>
                </a:r>
                <a:endParaRPr lang="en-US" altLang="ja-JP" dirty="0"/>
              </a:p>
              <a:p>
                <a:pPr lvl="1"/>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45</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5791481" y="1727153"/>
                <a:ext cx="2768002" cy="4461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1400" i="1" smtClean="0">
                              <a:latin typeface="Cambria Math" panose="02040503050406030204" pitchFamily="18" charset="0"/>
                            </a:rPr>
                          </m:ctrlPr>
                        </m:fPr>
                        <m:num>
                          <m:r>
                            <a:rPr kumimoji="1" lang="ja-JP" altLang="en-US" sz="1400" i="1" smtClean="0">
                              <a:latin typeface="Cambria Math" panose="02040503050406030204" pitchFamily="18" charset="0"/>
                            </a:rPr>
                            <m:t>𝜕</m:t>
                          </m:r>
                          <m:r>
                            <a:rPr kumimoji="1" lang="en-US" altLang="ja-JP" sz="1400" b="1" i="1" smtClean="0">
                              <a:latin typeface="Cambria Math" panose="02040503050406030204" pitchFamily="18" charset="0"/>
                            </a:rPr>
                            <m:t>𝒖</m:t>
                          </m:r>
                        </m:num>
                        <m:den>
                          <m:r>
                            <a:rPr kumimoji="1" lang="ja-JP" altLang="en-US" sz="140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i="1" smtClean="0">
                          <a:latin typeface="Cambria Math" panose="02040503050406030204" pitchFamily="18" charset="0"/>
                        </a:rPr>
                        <m:t>=</m:t>
                      </m:r>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r>
                            <a:rPr kumimoji="1" lang="en-US" altLang="ja-JP" sz="1400" b="1" i="1" smtClean="0">
                              <a:latin typeface="Cambria Math" panose="02040503050406030204" pitchFamily="18" charset="0"/>
                            </a:rPr>
                            <m:t>𝒖</m:t>
                          </m:r>
                          <m:r>
                            <a:rPr kumimoji="1" lang="en-US" altLang="ja-JP" sz="1400" b="1" i="1" smtClean="0">
                              <a:latin typeface="Cambria Math" panose="02040503050406030204" pitchFamily="18" charset="0"/>
                              <a:ea typeface="Cambria Math" panose="02040503050406030204" pitchFamily="18" charset="0"/>
                            </a:rPr>
                            <m:t>∙</m:t>
                          </m:r>
                          <m:r>
                            <a:rPr kumimoji="1" lang="ja-JP" altLang="en-US" sz="1400" b="1" i="1" smtClean="0">
                              <a:latin typeface="Cambria Math" panose="02040503050406030204" pitchFamily="18" charset="0"/>
                              <a:ea typeface="Cambria Math" panose="02040503050406030204" pitchFamily="18" charset="0"/>
                            </a:rPr>
                            <m:t>𝛁</m:t>
                          </m:r>
                        </m:e>
                      </m:d>
                      <m:r>
                        <a:rPr kumimoji="1" lang="en-US" altLang="ja-JP" sz="1400" b="1" i="1" smtClean="0">
                          <a:latin typeface="Cambria Math" panose="02040503050406030204" pitchFamily="18" charset="0"/>
                        </a:rPr>
                        <m:t>𝒖</m:t>
                      </m:r>
                      <m:r>
                        <a:rPr kumimoji="1" lang="en-US" altLang="ja-JP" sz="1400" b="1" i="1" smtClean="0">
                          <a:latin typeface="Cambria Math" panose="02040503050406030204" pitchFamily="18" charset="0"/>
                        </a:rPr>
                        <m:t>−</m:t>
                      </m:r>
                      <m:f>
                        <m:fPr>
                          <m:ctrlPr>
                            <a:rPr kumimoji="1" lang="en-US" altLang="ja-JP" sz="1400" b="1"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ja-JP" altLang="en-US" sz="1400" b="0" i="1" smtClean="0">
                              <a:latin typeface="Cambria Math" panose="02040503050406030204" pitchFamily="18" charset="0"/>
                            </a:rPr>
                            <m:t>𝜌</m:t>
                          </m:r>
                        </m:den>
                      </m:f>
                      <m:r>
                        <a:rPr kumimoji="1" lang="en-US" altLang="ja-JP" sz="1400" b="1" i="0" smtClean="0">
                          <a:latin typeface="Cambria Math" panose="02040503050406030204" pitchFamily="18" charset="0"/>
                          <a:ea typeface="Cambria Math" panose="02040503050406030204" pitchFamily="18" charset="0"/>
                        </a:rPr>
                        <m:t>𝛁</m:t>
                      </m:r>
                      <m:r>
                        <a:rPr kumimoji="1" lang="en-US" altLang="ja-JP" sz="1400" b="0" i="1" smtClean="0">
                          <a:latin typeface="Cambria Math" panose="02040503050406030204" pitchFamily="18" charset="0"/>
                          <a:ea typeface="Cambria Math" panose="02040503050406030204" pitchFamily="18" charset="0"/>
                        </a:rPr>
                        <m:t>𝑝</m:t>
                      </m:r>
                      <m:r>
                        <a:rPr kumimoji="1" lang="en-US" altLang="ja-JP" sz="1400" b="0" i="1" smtClean="0">
                          <a:latin typeface="Cambria Math" panose="02040503050406030204" pitchFamily="18" charset="0"/>
                          <a:ea typeface="Cambria Math" panose="02040503050406030204" pitchFamily="18" charset="0"/>
                        </a:rPr>
                        <m:t>+</m:t>
                      </m:r>
                      <m:r>
                        <a:rPr kumimoji="1" lang="ja-JP" altLang="en-US" sz="1400" b="0" i="1" smtClean="0">
                          <a:latin typeface="Cambria Math" panose="02040503050406030204" pitchFamily="18" charset="0"/>
                          <a:ea typeface="Cambria Math" panose="02040503050406030204" pitchFamily="18" charset="0"/>
                        </a:rPr>
                        <m:t>𝜐</m:t>
                      </m:r>
                      <m:sSup>
                        <m:sSupPr>
                          <m:ctrlPr>
                            <a:rPr kumimoji="1" lang="en-US" altLang="ja-JP" sz="1400" b="0" i="1" smtClean="0">
                              <a:latin typeface="Cambria Math" panose="02040503050406030204" pitchFamily="18" charset="0"/>
                              <a:ea typeface="Cambria Math" panose="02040503050406030204" pitchFamily="18" charset="0"/>
                            </a:rPr>
                          </m:ctrlPr>
                        </m:sSupPr>
                        <m:e>
                          <m:r>
                            <a:rPr kumimoji="1" lang="en-US" altLang="ja-JP" sz="1400" b="1" i="0" smtClean="0">
                              <a:latin typeface="Cambria Math" panose="02040503050406030204" pitchFamily="18" charset="0"/>
                              <a:ea typeface="Cambria Math" panose="02040503050406030204" pitchFamily="18" charset="0"/>
                            </a:rPr>
                            <m:t>𝛁</m:t>
                          </m:r>
                        </m:e>
                        <m:sup>
                          <m:r>
                            <a:rPr kumimoji="1" lang="en-US" altLang="ja-JP" sz="1400" b="0" i="1" smtClean="0">
                              <a:latin typeface="Cambria Math" panose="02040503050406030204" pitchFamily="18" charset="0"/>
                              <a:ea typeface="Cambria Math" panose="02040503050406030204" pitchFamily="18" charset="0"/>
                            </a:rPr>
                            <m:t>2</m:t>
                          </m:r>
                        </m:sup>
                      </m:sSup>
                      <m:r>
                        <a:rPr kumimoji="1" lang="en-US" altLang="ja-JP" sz="1400" b="1" i="1" smtClean="0">
                          <a:latin typeface="Cambria Math" panose="02040503050406030204" pitchFamily="18" charset="0"/>
                          <a:ea typeface="Cambria Math" panose="02040503050406030204" pitchFamily="18" charset="0"/>
                        </a:rPr>
                        <m:t>𝒖</m:t>
                      </m:r>
                      <m:r>
                        <a:rPr kumimoji="1" lang="en-US" altLang="ja-JP" sz="1400" b="1" i="1" smtClean="0">
                          <a:latin typeface="Cambria Math" panose="02040503050406030204" pitchFamily="18" charset="0"/>
                          <a:ea typeface="Cambria Math" panose="02040503050406030204" pitchFamily="18" charset="0"/>
                        </a:rPr>
                        <m:t>+</m:t>
                      </m:r>
                      <m:r>
                        <a:rPr kumimoji="1" lang="en-US" altLang="ja-JP" sz="1400" b="1" i="1" smtClean="0">
                          <a:latin typeface="Cambria Math" panose="02040503050406030204" pitchFamily="18" charset="0"/>
                        </a:rPr>
                        <m:t>𝒇</m:t>
                      </m:r>
                    </m:oMath>
                  </m:oMathPara>
                </a14:m>
                <a:endParaRPr kumimoji="1" lang="ja-JP" altLang="en-US" sz="1400" b="1"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791481" y="1727153"/>
                <a:ext cx="2768002" cy="446148"/>
              </a:xfrm>
              <a:prstGeom prst="rect">
                <a:avLst/>
              </a:prstGeom>
              <a:blipFill>
                <a:blip r:embed="rId4"/>
                <a:stretch>
                  <a:fillRect l="-881" r="-1542" b="-12162"/>
                </a:stretch>
              </a:blipFill>
            </p:spPr>
            <p:txBody>
              <a:bodyPr/>
              <a:lstStyle/>
              <a:p>
                <a:r>
                  <a:rPr lang="ja-JP" altLang="en-US">
                    <a:noFill/>
                  </a:rPr>
                  <a:t> </a:t>
                </a:r>
              </a:p>
            </p:txBody>
          </p:sp>
        </mc:Fallback>
      </mc:AlternateContent>
      <p:sp>
        <p:nvSpPr>
          <p:cNvPr id="6" name="テキスト ボックス 5"/>
          <p:cNvSpPr txBox="1"/>
          <p:nvPr/>
        </p:nvSpPr>
        <p:spPr>
          <a:xfrm>
            <a:off x="6342664" y="2128951"/>
            <a:ext cx="595035" cy="338554"/>
          </a:xfrm>
          <a:prstGeom prst="rect">
            <a:avLst/>
          </a:prstGeom>
          <a:noFill/>
        </p:spPr>
        <p:txBody>
          <a:bodyPr wrap="none" rtlCol="0">
            <a:spAutoFit/>
          </a:bodyPr>
          <a:lstStyle/>
          <a:p>
            <a:r>
              <a:rPr kumimoji="1" lang="ja-JP" altLang="en-US" sz="1600" dirty="0">
                <a:solidFill>
                  <a:srgbClr val="FF0000"/>
                </a:solidFill>
              </a:rPr>
              <a:t>移流</a:t>
            </a:r>
          </a:p>
        </p:txBody>
      </p:sp>
      <p:sp>
        <p:nvSpPr>
          <p:cNvPr id="7" name="テキスト ボックス 6"/>
          <p:cNvSpPr txBox="1"/>
          <p:nvPr/>
        </p:nvSpPr>
        <p:spPr>
          <a:xfrm>
            <a:off x="7092906" y="2140677"/>
            <a:ext cx="595035" cy="338554"/>
          </a:xfrm>
          <a:prstGeom prst="rect">
            <a:avLst/>
          </a:prstGeom>
          <a:noFill/>
        </p:spPr>
        <p:txBody>
          <a:bodyPr wrap="none" rtlCol="0">
            <a:spAutoFit/>
          </a:bodyPr>
          <a:lstStyle/>
          <a:p>
            <a:r>
              <a:rPr kumimoji="1" lang="ja-JP" altLang="en-US" sz="1600" dirty="0">
                <a:solidFill>
                  <a:srgbClr val="FF0000"/>
                </a:solidFill>
              </a:rPr>
              <a:t>圧力</a:t>
            </a:r>
          </a:p>
        </p:txBody>
      </p:sp>
      <p:sp>
        <p:nvSpPr>
          <p:cNvPr id="8" name="正方形/長方形 7"/>
          <p:cNvSpPr/>
          <p:nvPr/>
        </p:nvSpPr>
        <p:spPr>
          <a:xfrm>
            <a:off x="6226180" y="1827862"/>
            <a:ext cx="828004" cy="234990"/>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p:nvSpPr>
        <p:spPr>
          <a:xfrm>
            <a:off x="7175482" y="1727152"/>
            <a:ext cx="429885" cy="45787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202" name="グループ化 201"/>
          <p:cNvGrpSpPr/>
          <p:nvPr/>
        </p:nvGrpSpPr>
        <p:grpSpPr>
          <a:xfrm>
            <a:off x="6507955" y="3686574"/>
            <a:ext cx="1263850" cy="902750"/>
            <a:chOff x="5301162" y="3594697"/>
            <a:chExt cx="1263850" cy="902750"/>
          </a:xfrm>
        </p:grpSpPr>
        <p:sp>
          <p:nvSpPr>
            <p:cNvPr id="12" name="正方形/長方形 11"/>
            <p:cNvSpPr/>
            <p:nvPr/>
          </p:nvSpPr>
          <p:spPr>
            <a:xfrm>
              <a:off x="53011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54817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56622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58428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53011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53011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54817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54817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56622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56622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58428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58428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60233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62039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60233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60233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62039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62039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53011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53011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548171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548171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56622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56622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584281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正方形/長方形 41"/>
            <p:cNvSpPr/>
            <p:nvPr/>
          </p:nvSpPr>
          <p:spPr>
            <a:xfrm>
              <a:off x="584281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正方形/長方形 42"/>
            <p:cNvSpPr/>
            <p:nvPr/>
          </p:nvSpPr>
          <p:spPr>
            <a:xfrm>
              <a:off x="60233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正方形/長方形 43"/>
            <p:cNvSpPr/>
            <p:nvPr/>
          </p:nvSpPr>
          <p:spPr>
            <a:xfrm>
              <a:off x="60233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 name="正方形/長方形 44"/>
            <p:cNvSpPr/>
            <p:nvPr/>
          </p:nvSpPr>
          <p:spPr>
            <a:xfrm>
              <a:off x="620391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正方形/長方形 45"/>
            <p:cNvSpPr/>
            <p:nvPr/>
          </p:nvSpPr>
          <p:spPr>
            <a:xfrm>
              <a:off x="620391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正方形/長方形 47"/>
            <p:cNvSpPr/>
            <p:nvPr/>
          </p:nvSpPr>
          <p:spPr>
            <a:xfrm>
              <a:off x="63844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5" name="正方形/長方形 54"/>
            <p:cNvSpPr/>
            <p:nvPr/>
          </p:nvSpPr>
          <p:spPr>
            <a:xfrm>
              <a:off x="63844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正方形/長方形 55"/>
            <p:cNvSpPr/>
            <p:nvPr/>
          </p:nvSpPr>
          <p:spPr>
            <a:xfrm>
              <a:off x="63844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1" name="正方形/長方形 70"/>
            <p:cNvSpPr/>
            <p:nvPr/>
          </p:nvSpPr>
          <p:spPr>
            <a:xfrm>
              <a:off x="63844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2" name="正方形/長方形 71"/>
            <p:cNvSpPr/>
            <p:nvPr/>
          </p:nvSpPr>
          <p:spPr>
            <a:xfrm>
              <a:off x="63844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5" name="正方形/長方形 174"/>
            <p:cNvSpPr/>
            <p:nvPr/>
          </p:nvSpPr>
          <p:spPr>
            <a:xfrm>
              <a:off x="5671075" y="37752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7" name="正方形/長方形 176"/>
            <p:cNvSpPr/>
            <p:nvPr/>
          </p:nvSpPr>
          <p:spPr>
            <a:xfrm>
              <a:off x="5851625" y="37752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9" name="正方形/長方形 178"/>
            <p:cNvSpPr/>
            <p:nvPr/>
          </p:nvSpPr>
          <p:spPr>
            <a:xfrm>
              <a:off x="6032175" y="37752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0" name="正方形/長方形 189"/>
            <p:cNvSpPr/>
            <p:nvPr/>
          </p:nvSpPr>
          <p:spPr>
            <a:xfrm>
              <a:off x="5671075" y="395579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1" name="正方形/長方形 190"/>
            <p:cNvSpPr/>
            <p:nvPr/>
          </p:nvSpPr>
          <p:spPr>
            <a:xfrm>
              <a:off x="5671075" y="41363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2" name="正方形/長方形 191"/>
            <p:cNvSpPr/>
            <p:nvPr/>
          </p:nvSpPr>
          <p:spPr>
            <a:xfrm>
              <a:off x="5851625" y="395579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3" name="正方形/長方形 192"/>
            <p:cNvSpPr/>
            <p:nvPr/>
          </p:nvSpPr>
          <p:spPr>
            <a:xfrm>
              <a:off x="5851625" y="41363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4" name="正方形/長方形 193"/>
            <p:cNvSpPr/>
            <p:nvPr/>
          </p:nvSpPr>
          <p:spPr>
            <a:xfrm>
              <a:off x="6032175" y="395579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5" name="正方形/長方形 194"/>
            <p:cNvSpPr/>
            <p:nvPr/>
          </p:nvSpPr>
          <p:spPr>
            <a:xfrm>
              <a:off x="6032175" y="41363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57" name="グループ化 56"/>
          <p:cNvGrpSpPr/>
          <p:nvPr/>
        </p:nvGrpSpPr>
        <p:grpSpPr>
          <a:xfrm>
            <a:off x="6877868" y="2527959"/>
            <a:ext cx="1263850" cy="902750"/>
            <a:chOff x="5301162" y="3594697"/>
            <a:chExt cx="1263850" cy="902750"/>
          </a:xfrm>
        </p:grpSpPr>
        <p:sp>
          <p:nvSpPr>
            <p:cNvPr id="58" name="正方形/長方形 57"/>
            <p:cNvSpPr/>
            <p:nvPr/>
          </p:nvSpPr>
          <p:spPr>
            <a:xfrm>
              <a:off x="53011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9" name="正方形/長方形 58"/>
            <p:cNvSpPr/>
            <p:nvPr/>
          </p:nvSpPr>
          <p:spPr>
            <a:xfrm>
              <a:off x="54817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0" name="正方形/長方形 59"/>
            <p:cNvSpPr/>
            <p:nvPr/>
          </p:nvSpPr>
          <p:spPr>
            <a:xfrm>
              <a:off x="56622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1" name="正方形/長方形 60"/>
            <p:cNvSpPr/>
            <p:nvPr/>
          </p:nvSpPr>
          <p:spPr>
            <a:xfrm>
              <a:off x="58428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2" name="正方形/長方形 61"/>
            <p:cNvSpPr/>
            <p:nvPr/>
          </p:nvSpPr>
          <p:spPr>
            <a:xfrm>
              <a:off x="53011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3" name="正方形/長方形 62"/>
            <p:cNvSpPr/>
            <p:nvPr/>
          </p:nvSpPr>
          <p:spPr>
            <a:xfrm>
              <a:off x="53011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4" name="正方形/長方形 63"/>
            <p:cNvSpPr/>
            <p:nvPr/>
          </p:nvSpPr>
          <p:spPr>
            <a:xfrm>
              <a:off x="54817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正方形/長方形 64"/>
            <p:cNvSpPr/>
            <p:nvPr/>
          </p:nvSpPr>
          <p:spPr>
            <a:xfrm>
              <a:off x="54817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6" name="正方形/長方形 65"/>
            <p:cNvSpPr/>
            <p:nvPr/>
          </p:nvSpPr>
          <p:spPr>
            <a:xfrm>
              <a:off x="56622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7" name="正方形/長方形 66"/>
            <p:cNvSpPr/>
            <p:nvPr/>
          </p:nvSpPr>
          <p:spPr>
            <a:xfrm>
              <a:off x="566226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正方形/長方形 67"/>
            <p:cNvSpPr/>
            <p:nvPr/>
          </p:nvSpPr>
          <p:spPr>
            <a:xfrm>
              <a:off x="58428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0" name="正方形/長方形 69"/>
            <p:cNvSpPr/>
            <p:nvPr/>
          </p:nvSpPr>
          <p:spPr>
            <a:xfrm>
              <a:off x="60233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3" name="正方形/長方形 72"/>
            <p:cNvSpPr/>
            <p:nvPr/>
          </p:nvSpPr>
          <p:spPr>
            <a:xfrm>
              <a:off x="62039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4" name="正方形/長方形 73"/>
            <p:cNvSpPr/>
            <p:nvPr/>
          </p:nvSpPr>
          <p:spPr>
            <a:xfrm>
              <a:off x="60233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5" name="正方形/長方形 74"/>
            <p:cNvSpPr/>
            <p:nvPr/>
          </p:nvSpPr>
          <p:spPr>
            <a:xfrm>
              <a:off x="602336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6" name="正方形/長方形 75"/>
            <p:cNvSpPr/>
            <p:nvPr/>
          </p:nvSpPr>
          <p:spPr>
            <a:xfrm>
              <a:off x="62039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7" name="正方形/長方形 76"/>
            <p:cNvSpPr/>
            <p:nvPr/>
          </p:nvSpPr>
          <p:spPr>
            <a:xfrm>
              <a:off x="620391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8" name="正方形/長方形 77"/>
            <p:cNvSpPr/>
            <p:nvPr/>
          </p:nvSpPr>
          <p:spPr>
            <a:xfrm>
              <a:off x="5301162" y="413634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9" name="正方形/長方形 78"/>
            <p:cNvSpPr/>
            <p:nvPr/>
          </p:nvSpPr>
          <p:spPr>
            <a:xfrm>
              <a:off x="53011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0" name="正方形/長方形 79"/>
            <p:cNvSpPr/>
            <p:nvPr/>
          </p:nvSpPr>
          <p:spPr>
            <a:xfrm>
              <a:off x="5481712" y="413634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1" name="正方形/長方形 80"/>
            <p:cNvSpPr/>
            <p:nvPr/>
          </p:nvSpPr>
          <p:spPr>
            <a:xfrm>
              <a:off x="548171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2" name="正方形/長方形 81"/>
            <p:cNvSpPr/>
            <p:nvPr/>
          </p:nvSpPr>
          <p:spPr>
            <a:xfrm>
              <a:off x="5662262" y="413634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正方形/長方形 82"/>
            <p:cNvSpPr/>
            <p:nvPr/>
          </p:nvSpPr>
          <p:spPr>
            <a:xfrm>
              <a:off x="56622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正方形/長方形 83"/>
            <p:cNvSpPr/>
            <p:nvPr/>
          </p:nvSpPr>
          <p:spPr>
            <a:xfrm>
              <a:off x="584281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正方形/長方形 84"/>
            <p:cNvSpPr/>
            <p:nvPr/>
          </p:nvSpPr>
          <p:spPr>
            <a:xfrm>
              <a:off x="584281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6" name="正方形/長方形 85"/>
            <p:cNvSpPr/>
            <p:nvPr/>
          </p:nvSpPr>
          <p:spPr>
            <a:xfrm>
              <a:off x="602336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7" name="正方形/長方形 86"/>
            <p:cNvSpPr/>
            <p:nvPr/>
          </p:nvSpPr>
          <p:spPr>
            <a:xfrm>
              <a:off x="60233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正方形/長方形 87"/>
            <p:cNvSpPr/>
            <p:nvPr/>
          </p:nvSpPr>
          <p:spPr>
            <a:xfrm>
              <a:off x="620391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正方形/長方形 88"/>
            <p:cNvSpPr/>
            <p:nvPr/>
          </p:nvSpPr>
          <p:spPr>
            <a:xfrm>
              <a:off x="620391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0" name="正方形/長方形 89"/>
            <p:cNvSpPr/>
            <p:nvPr/>
          </p:nvSpPr>
          <p:spPr>
            <a:xfrm>
              <a:off x="63844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1" name="正方形/長方形 90"/>
            <p:cNvSpPr/>
            <p:nvPr/>
          </p:nvSpPr>
          <p:spPr>
            <a:xfrm>
              <a:off x="63844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2" name="正方形/長方形 91"/>
            <p:cNvSpPr/>
            <p:nvPr/>
          </p:nvSpPr>
          <p:spPr>
            <a:xfrm>
              <a:off x="638446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3" name="正方形/長方形 92"/>
            <p:cNvSpPr/>
            <p:nvPr/>
          </p:nvSpPr>
          <p:spPr>
            <a:xfrm>
              <a:off x="638446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4" name="正方形/長方形 93"/>
            <p:cNvSpPr/>
            <p:nvPr/>
          </p:nvSpPr>
          <p:spPr>
            <a:xfrm>
              <a:off x="63844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104" name="正方形/長方形 103"/>
          <p:cNvSpPr/>
          <p:nvPr/>
        </p:nvSpPr>
        <p:spPr>
          <a:xfrm>
            <a:off x="7419518" y="2889059"/>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テキスト ボックス 9"/>
          <p:cNvSpPr txBox="1"/>
          <p:nvPr/>
        </p:nvSpPr>
        <p:spPr>
          <a:xfrm>
            <a:off x="5697229" y="3154651"/>
            <a:ext cx="877163" cy="369332"/>
          </a:xfrm>
          <a:prstGeom prst="rect">
            <a:avLst/>
          </a:prstGeom>
          <a:noFill/>
        </p:spPr>
        <p:txBody>
          <a:bodyPr wrap="none" rtlCol="0">
            <a:spAutoFit/>
          </a:bodyPr>
          <a:lstStyle/>
          <a:p>
            <a:r>
              <a:rPr kumimoji="1" lang="ja-JP" altLang="en-US" dirty="0"/>
              <a:t>固体化</a:t>
            </a:r>
          </a:p>
        </p:txBody>
      </p:sp>
      <p:sp>
        <p:nvSpPr>
          <p:cNvPr id="11" name="右矢印 10"/>
          <p:cNvSpPr/>
          <p:nvPr/>
        </p:nvSpPr>
        <p:spPr>
          <a:xfrm>
            <a:off x="6477649" y="3220645"/>
            <a:ext cx="361100" cy="206130"/>
          </a:xfrm>
          <a:prstGeom prst="rightArrow">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5667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lstStyle/>
              <a:p>
                <a:r>
                  <a:rPr lang="ja-JP" altLang="en-US" dirty="0"/>
                  <a:t>速度場</a:t>
                </a:r>
                <a14:m>
                  <m:oMath xmlns:m="http://schemas.openxmlformats.org/officeDocument/2006/math">
                    <m:r>
                      <a:rPr lang="en-US" altLang="ja-JP" sz="2800" i="1">
                        <a:latin typeface="Cambria Math" panose="02040503050406030204" pitchFamily="18" charset="0"/>
                      </a:rPr>
                      <m:t>𝒖</m:t>
                    </m:r>
                  </m:oMath>
                </a14:m>
                <a:r>
                  <a:rPr lang="ja-JP" altLang="en-US" dirty="0"/>
                  <a:t>の更新</a:t>
                </a: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a:blip r:embed="rId3"/>
                <a:stretch>
                  <a:fillRect l="-140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t>ナビエ・ストークス方程式を解く</a:t>
                </a:r>
                <a:endParaRPr lang="en-US" altLang="ja-JP" dirty="0"/>
              </a:p>
              <a:p>
                <a:pPr lvl="1"/>
                <a:r>
                  <a:rPr lang="ja-JP" altLang="en-US" dirty="0"/>
                  <a:t>速度場</a:t>
                </a:r>
                <a14:m>
                  <m:oMath xmlns:m="http://schemas.openxmlformats.org/officeDocument/2006/math">
                    <m:r>
                      <a:rPr lang="en-US" altLang="ja-JP" sz="1800" b="1" i="1">
                        <a:latin typeface="Cambria Math" panose="02040503050406030204" pitchFamily="18" charset="0"/>
                      </a:rPr>
                      <m:t>𝒖</m:t>
                    </m:r>
                  </m:oMath>
                </a14:m>
                <a:r>
                  <a:rPr lang="en-US" altLang="ja-JP" b="1" i="1" dirty="0"/>
                  <a:t> </a:t>
                </a:r>
                <a:r>
                  <a:rPr lang="ja-JP" altLang="en-US" dirty="0"/>
                  <a:t>の時間変化を表す方程式</a:t>
                </a:r>
                <a:endParaRPr lang="en-US" altLang="ja-JP" dirty="0"/>
              </a:p>
              <a:p>
                <a:pPr lvl="1"/>
                <a:endParaRPr lang="en-US" altLang="ja-JP" dirty="0"/>
              </a:p>
              <a:p>
                <a:pPr lvl="1"/>
                <a:endParaRPr lang="en-US" altLang="ja-JP" dirty="0"/>
              </a:p>
              <a:p>
                <a:pPr lvl="1"/>
                <a:endParaRPr lang="en-US" altLang="ja-JP" dirty="0"/>
              </a:p>
              <a:p>
                <a:pPr lvl="1"/>
                <a:r>
                  <a:rPr lang="ja-JP" altLang="en-US" dirty="0"/>
                  <a:t> </a:t>
                </a:r>
                <a:r>
                  <a:rPr lang="ja-JP" altLang="en-US" dirty="0">
                    <a:solidFill>
                      <a:srgbClr val="FF0000"/>
                    </a:solidFill>
                  </a:rPr>
                  <a:t>移流</a:t>
                </a:r>
                <a:r>
                  <a:rPr lang="ja-JP" altLang="en-US" dirty="0"/>
                  <a:t>と</a:t>
                </a:r>
                <a:r>
                  <a:rPr lang="ja-JP" altLang="en-US" dirty="0">
                    <a:solidFill>
                      <a:srgbClr val="FF0000"/>
                    </a:solidFill>
                  </a:rPr>
                  <a:t>圧力</a:t>
                </a:r>
                <a:r>
                  <a:rPr lang="ja-JP" altLang="en-US" dirty="0"/>
                  <a:t>だけ計算</a:t>
                </a:r>
                <a:endParaRPr lang="en-US" altLang="ja-JP" dirty="0"/>
              </a:p>
              <a:p>
                <a:pPr marL="342900" lvl="1" indent="0">
                  <a:buNone/>
                </a:pPr>
                <a:endParaRPr lang="en-US" altLang="ja-JP" dirty="0"/>
              </a:p>
              <a:p>
                <a:endParaRPr kumimoji="1" lang="en-US" altLang="ja-JP"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4"/>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46</a:t>
            </a:fld>
            <a:endParaRPr lang="en-US" i="1" dirty="0"/>
          </a:p>
        </p:txBody>
      </p:sp>
      <mc:AlternateContent xmlns:mc="http://schemas.openxmlformats.org/markup-compatibility/2006" xmlns:a14="http://schemas.microsoft.com/office/drawing/2010/main">
        <mc:Choice Requires="a14">
          <p:sp>
            <p:nvSpPr>
              <p:cNvPr id="82" name="テキスト ボックス 81"/>
              <p:cNvSpPr txBox="1"/>
              <p:nvPr/>
            </p:nvSpPr>
            <p:spPr>
              <a:xfrm>
                <a:off x="1159568" y="2652920"/>
                <a:ext cx="3568669" cy="573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r>
                            <a:rPr kumimoji="1" lang="ja-JP" altLang="en-US" i="1" smtClean="0">
                              <a:latin typeface="Cambria Math" panose="02040503050406030204" pitchFamily="18" charset="0"/>
                            </a:rPr>
                            <m:t>𝜕</m:t>
                          </m:r>
                          <m:r>
                            <a:rPr kumimoji="1" lang="en-US" altLang="ja-JP" b="1" i="1" smtClean="0">
                              <a:latin typeface="Cambria Math" panose="02040503050406030204" pitchFamily="18" charset="0"/>
                            </a:rPr>
                            <m:t>𝒖</m:t>
                          </m:r>
                        </m:num>
                        <m:den>
                          <m:r>
                            <a:rPr kumimoji="1" lang="ja-JP" altLang="en-US" i="1" smtClean="0">
                              <a:latin typeface="Cambria Math" panose="02040503050406030204" pitchFamily="18" charset="0"/>
                            </a:rPr>
                            <m:t>𝜕</m:t>
                          </m:r>
                          <m:r>
                            <a:rPr kumimoji="1" lang="en-US" altLang="ja-JP" b="0" i="1" smtClean="0">
                              <a:latin typeface="Cambria Math" panose="02040503050406030204" pitchFamily="18" charset="0"/>
                            </a:rPr>
                            <m:t>𝑡</m:t>
                          </m:r>
                        </m:den>
                      </m:f>
                      <m:r>
                        <a:rPr kumimoji="1" lang="en-US" altLang="ja-JP" i="1" smtClean="0">
                          <a:latin typeface="Cambria Math" panose="02040503050406030204" pitchFamily="18" charset="0"/>
                        </a:rPr>
                        <m:t>=</m:t>
                      </m:r>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ja-JP" altLang="en-US" b="1" i="1" smtClean="0">
                              <a:latin typeface="Cambria Math" panose="02040503050406030204" pitchFamily="18" charset="0"/>
                              <a:ea typeface="Cambria Math" panose="02040503050406030204" pitchFamily="18" charset="0"/>
                            </a:rPr>
                            <m:t>𝛁</m:t>
                          </m:r>
                        </m:e>
                      </m:d>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rPr>
                        <m:t>−</m:t>
                      </m:r>
                      <m:f>
                        <m:fPr>
                          <m:ctrlPr>
                            <a:rPr kumimoji="1" lang="en-US" altLang="ja-JP" b="1"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ja-JP" altLang="en-US" b="0" i="1" smtClean="0">
                              <a:latin typeface="Cambria Math" panose="02040503050406030204" pitchFamily="18" charset="0"/>
                            </a:rPr>
                            <m:t>𝜌</m:t>
                          </m:r>
                        </m:den>
                      </m:f>
                      <m:r>
                        <a:rPr kumimoji="1" lang="en-US" altLang="ja-JP" b="1" i="0"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𝑝</m:t>
                      </m:r>
                      <m:r>
                        <a:rPr kumimoji="1" lang="en-US" altLang="ja-JP" b="0" i="1" smtClean="0">
                          <a:latin typeface="Cambria Math" panose="02040503050406030204" pitchFamily="18" charset="0"/>
                          <a:ea typeface="Cambria Math" panose="02040503050406030204" pitchFamily="18" charset="0"/>
                        </a:rPr>
                        <m:t>+</m:t>
                      </m:r>
                      <m:r>
                        <a:rPr kumimoji="1" lang="ja-JP" altLang="en-US" b="0" i="1" smtClean="0">
                          <a:latin typeface="Cambria Math" panose="02040503050406030204" pitchFamily="18" charset="0"/>
                          <a:ea typeface="Cambria Math" panose="02040503050406030204" pitchFamily="18" charset="0"/>
                        </a:rPr>
                        <m:t>𝜐</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1" i="0" smtClean="0">
                              <a:latin typeface="Cambria Math" panose="02040503050406030204" pitchFamily="18" charset="0"/>
                              <a:ea typeface="Cambria Math" panose="02040503050406030204" pitchFamily="18" charset="0"/>
                            </a:rPr>
                            <m:t>𝛁</m:t>
                          </m:r>
                        </m:e>
                        <m:sup>
                          <m:r>
                            <a:rPr kumimoji="1" lang="en-US" altLang="ja-JP" b="0" i="1" smtClean="0">
                              <a:latin typeface="Cambria Math" panose="02040503050406030204" pitchFamily="18" charset="0"/>
                              <a:ea typeface="Cambria Math" panose="02040503050406030204" pitchFamily="18" charset="0"/>
                            </a:rPr>
                            <m:t>2</m:t>
                          </m:r>
                        </m:sup>
                      </m:sSup>
                      <m:r>
                        <a:rPr kumimoji="1" lang="en-US" altLang="ja-JP" b="1" i="1" smtClean="0">
                          <a:latin typeface="Cambria Math" panose="02040503050406030204" pitchFamily="18" charset="0"/>
                          <a:ea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en-US" altLang="ja-JP" b="1" i="1" smtClean="0">
                          <a:latin typeface="Cambria Math" panose="02040503050406030204" pitchFamily="18" charset="0"/>
                        </a:rPr>
                        <m:t>𝒇</m:t>
                      </m:r>
                    </m:oMath>
                  </m:oMathPara>
                </a14:m>
                <a:endParaRPr kumimoji="1" lang="ja-JP" altLang="en-US" b="1" dirty="0"/>
              </a:p>
            </p:txBody>
          </p:sp>
        </mc:Choice>
        <mc:Fallback xmlns="">
          <p:sp>
            <p:nvSpPr>
              <p:cNvPr id="82" name="テキスト ボックス 81"/>
              <p:cNvSpPr txBox="1">
                <a:spLocks noRot="1" noChangeAspect="1" noMove="1" noResize="1" noEditPoints="1" noAdjustHandles="1" noChangeArrowheads="1" noChangeShapeType="1" noTextEdit="1"/>
              </p:cNvSpPr>
              <p:nvPr/>
            </p:nvSpPr>
            <p:spPr>
              <a:xfrm>
                <a:off x="1159568" y="2652920"/>
                <a:ext cx="3568669" cy="573555"/>
              </a:xfrm>
              <a:prstGeom prst="rect">
                <a:avLst/>
              </a:prstGeom>
              <a:blipFill>
                <a:blip r:embed="rId5"/>
                <a:stretch>
                  <a:fillRect/>
                </a:stretch>
              </a:blipFill>
            </p:spPr>
            <p:txBody>
              <a:bodyPr/>
              <a:lstStyle/>
              <a:p>
                <a:r>
                  <a:rPr lang="ja-JP" altLang="en-US">
                    <a:noFill/>
                  </a:rPr>
                  <a:t> </a:t>
                </a:r>
              </a:p>
            </p:txBody>
          </p:sp>
        </mc:Fallback>
      </mc:AlternateContent>
      <p:sp>
        <p:nvSpPr>
          <p:cNvPr id="85" name="テキスト ボックス 84"/>
          <p:cNvSpPr txBox="1"/>
          <p:nvPr/>
        </p:nvSpPr>
        <p:spPr>
          <a:xfrm>
            <a:off x="1971329" y="3298068"/>
            <a:ext cx="595035" cy="338554"/>
          </a:xfrm>
          <a:prstGeom prst="rect">
            <a:avLst/>
          </a:prstGeom>
          <a:noFill/>
        </p:spPr>
        <p:txBody>
          <a:bodyPr wrap="none" rtlCol="0">
            <a:spAutoFit/>
          </a:bodyPr>
          <a:lstStyle/>
          <a:p>
            <a:r>
              <a:rPr kumimoji="1" lang="ja-JP" altLang="en-US" sz="1600" dirty="0">
                <a:solidFill>
                  <a:srgbClr val="FF0000"/>
                </a:solidFill>
              </a:rPr>
              <a:t>移流</a:t>
            </a:r>
          </a:p>
        </p:txBody>
      </p:sp>
      <p:sp>
        <p:nvSpPr>
          <p:cNvPr id="86" name="テキスト ボックス 85"/>
          <p:cNvSpPr txBox="1"/>
          <p:nvPr/>
        </p:nvSpPr>
        <p:spPr>
          <a:xfrm>
            <a:off x="2934710" y="3290110"/>
            <a:ext cx="595035" cy="338554"/>
          </a:xfrm>
          <a:prstGeom prst="rect">
            <a:avLst/>
          </a:prstGeom>
          <a:noFill/>
        </p:spPr>
        <p:txBody>
          <a:bodyPr wrap="none" rtlCol="0">
            <a:spAutoFit/>
          </a:bodyPr>
          <a:lstStyle/>
          <a:p>
            <a:r>
              <a:rPr kumimoji="1" lang="ja-JP" altLang="en-US" sz="1600" dirty="0">
                <a:solidFill>
                  <a:srgbClr val="FF0000"/>
                </a:solidFill>
              </a:rPr>
              <a:t>圧力</a:t>
            </a:r>
          </a:p>
        </p:txBody>
      </p:sp>
      <p:sp>
        <p:nvSpPr>
          <p:cNvPr id="89" name="正方形/長方形 88"/>
          <p:cNvSpPr/>
          <p:nvPr/>
        </p:nvSpPr>
        <p:spPr>
          <a:xfrm>
            <a:off x="1782335" y="2763549"/>
            <a:ext cx="998290" cy="36512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0" name="正方形/長方形 89"/>
          <p:cNvSpPr/>
          <p:nvPr/>
        </p:nvSpPr>
        <p:spPr>
          <a:xfrm>
            <a:off x="2944075" y="2665431"/>
            <a:ext cx="576307" cy="601224"/>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92" name="グループ化 91"/>
          <p:cNvGrpSpPr/>
          <p:nvPr/>
        </p:nvGrpSpPr>
        <p:grpSpPr>
          <a:xfrm>
            <a:off x="6100416" y="2003548"/>
            <a:ext cx="2082536" cy="2082536"/>
            <a:chOff x="5650293" y="2834679"/>
            <a:chExt cx="1083300" cy="1083300"/>
          </a:xfrm>
        </p:grpSpPr>
        <p:sp>
          <p:nvSpPr>
            <p:cNvPr id="93" name="正方形/長方形 92"/>
            <p:cNvSpPr/>
            <p:nvPr/>
          </p:nvSpPr>
          <p:spPr>
            <a:xfrm>
              <a:off x="565029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4" name="正方形/長方形 93"/>
            <p:cNvSpPr/>
            <p:nvPr/>
          </p:nvSpPr>
          <p:spPr>
            <a:xfrm>
              <a:off x="565029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5" name="正方形/長方形 94"/>
            <p:cNvSpPr/>
            <p:nvPr/>
          </p:nvSpPr>
          <p:spPr>
            <a:xfrm>
              <a:off x="565029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6" name="正方形/長方形 95"/>
            <p:cNvSpPr/>
            <p:nvPr/>
          </p:nvSpPr>
          <p:spPr>
            <a:xfrm>
              <a:off x="565029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7" name="正方形/長方形 96"/>
            <p:cNvSpPr/>
            <p:nvPr/>
          </p:nvSpPr>
          <p:spPr>
            <a:xfrm>
              <a:off x="583084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8" name="正方形/長方形 97"/>
            <p:cNvSpPr/>
            <p:nvPr/>
          </p:nvSpPr>
          <p:spPr>
            <a:xfrm>
              <a:off x="583084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9" name="正方形/長方形 98"/>
            <p:cNvSpPr/>
            <p:nvPr/>
          </p:nvSpPr>
          <p:spPr>
            <a:xfrm>
              <a:off x="601139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0" name="正方形/長方形 99"/>
            <p:cNvSpPr/>
            <p:nvPr/>
          </p:nvSpPr>
          <p:spPr>
            <a:xfrm>
              <a:off x="601139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1" name="正方形/長方形 100"/>
            <p:cNvSpPr/>
            <p:nvPr/>
          </p:nvSpPr>
          <p:spPr>
            <a:xfrm>
              <a:off x="619194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2" name="正方形/長方形 101"/>
            <p:cNvSpPr/>
            <p:nvPr/>
          </p:nvSpPr>
          <p:spPr>
            <a:xfrm>
              <a:off x="619194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3" name="正方形/長方形 102"/>
            <p:cNvSpPr/>
            <p:nvPr/>
          </p:nvSpPr>
          <p:spPr>
            <a:xfrm>
              <a:off x="583084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4" name="正方形/長方形 103"/>
            <p:cNvSpPr/>
            <p:nvPr/>
          </p:nvSpPr>
          <p:spPr>
            <a:xfrm>
              <a:off x="583084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5" name="正方形/長方形 104"/>
            <p:cNvSpPr/>
            <p:nvPr/>
          </p:nvSpPr>
          <p:spPr>
            <a:xfrm>
              <a:off x="601139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6" name="正方形/長方形 105"/>
            <p:cNvSpPr/>
            <p:nvPr/>
          </p:nvSpPr>
          <p:spPr>
            <a:xfrm>
              <a:off x="601139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7" name="正方形/長方形 106"/>
            <p:cNvSpPr/>
            <p:nvPr/>
          </p:nvSpPr>
          <p:spPr>
            <a:xfrm>
              <a:off x="619194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8" name="正方形/長方形 107"/>
            <p:cNvSpPr/>
            <p:nvPr/>
          </p:nvSpPr>
          <p:spPr>
            <a:xfrm>
              <a:off x="619194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9" name="正方形/長方形 108"/>
            <p:cNvSpPr/>
            <p:nvPr/>
          </p:nvSpPr>
          <p:spPr>
            <a:xfrm>
              <a:off x="637249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0" name="正方形/長方形 109"/>
            <p:cNvSpPr/>
            <p:nvPr/>
          </p:nvSpPr>
          <p:spPr>
            <a:xfrm>
              <a:off x="637249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1" name="正方形/長方形 110"/>
            <p:cNvSpPr/>
            <p:nvPr/>
          </p:nvSpPr>
          <p:spPr>
            <a:xfrm>
              <a:off x="6553043" y="28346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2" name="正方形/長方形 111"/>
            <p:cNvSpPr/>
            <p:nvPr/>
          </p:nvSpPr>
          <p:spPr>
            <a:xfrm>
              <a:off x="6553043" y="30152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3" name="正方形/長方形 112"/>
            <p:cNvSpPr/>
            <p:nvPr/>
          </p:nvSpPr>
          <p:spPr>
            <a:xfrm>
              <a:off x="637249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4" name="正方形/長方形 113"/>
            <p:cNvSpPr/>
            <p:nvPr/>
          </p:nvSpPr>
          <p:spPr>
            <a:xfrm>
              <a:off x="637249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5" name="正方形/長方形 114"/>
            <p:cNvSpPr/>
            <p:nvPr/>
          </p:nvSpPr>
          <p:spPr>
            <a:xfrm>
              <a:off x="6553043" y="31957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6" name="正方形/長方形 115"/>
            <p:cNvSpPr/>
            <p:nvPr/>
          </p:nvSpPr>
          <p:spPr>
            <a:xfrm>
              <a:off x="6553043" y="33763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7" name="正方形/長方形 116"/>
            <p:cNvSpPr/>
            <p:nvPr/>
          </p:nvSpPr>
          <p:spPr>
            <a:xfrm>
              <a:off x="565029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8" name="正方形/長方形 117"/>
            <p:cNvSpPr/>
            <p:nvPr/>
          </p:nvSpPr>
          <p:spPr>
            <a:xfrm>
              <a:off x="565029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9" name="正方形/長方形 118"/>
            <p:cNvSpPr/>
            <p:nvPr/>
          </p:nvSpPr>
          <p:spPr>
            <a:xfrm>
              <a:off x="583084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0" name="正方形/長方形 119"/>
            <p:cNvSpPr/>
            <p:nvPr/>
          </p:nvSpPr>
          <p:spPr>
            <a:xfrm>
              <a:off x="583084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1" name="正方形/長方形 120"/>
            <p:cNvSpPr/>
            <p:nvPr/>
          </p:nvSpPr>
          <p:spPr>
            <a:xfrm>
              <a:off x="601139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2" name="正方形/長方形 121"/>
            <p:cNvSpPr/>
            <p:nvPr/>
          </p:nvSpPr>
          <p:spPr>
            <a:xfrm>
              <a:off x="601139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3" name="正方形/長方形 122"/>
            <p:cNvSpPr/>
            <p:nvPr/>
          </p:nvSpPr>
          <p:spPr>
            <a:xfrm>
              <a:off x="619194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4" name="正方形/長方形 123"/>
            <p:cNvSpPr/>
            <p:nvPr/>
          </p:nvSpPr>
          <p:spPr>
            <a:xfrm>
              <a:off x="619194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5" name="正方形/長方形 124"/>
            <p:cNvSpPr/>
            <p:nvPr/>
          </p:nvSpPr>
          <p:spPr>
            <a:xfrm>
              <a:off x="637249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6" name="正方形/長方形 125"/>
            <p:cNvSpPr/>
            <p:nvPr/>
          </p:nvSpPr>
          <p:spPr>
            <a:xfrm>
              <a:off x="637249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7" name="正方形/長方形 126"/>
            <p:cNvSpPr/>
            <p:nvPr/>
          </p:nvSpPr>
          <p:spPr>
            <a:xfrm>
              <a:off x="6553043" y="355687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28" name="正方形/長方形 127"/>
            <p:cNvSpPr/>
            <p:nvPr/>
          </p:nvSpPr>
          <p:spPr>
            <a:xfrm>
              <a:off x="6553043" y="3737429"/>
              <a:ext cx="180550" cy="1805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cxnSp>
        <p:nvCxnSpPr>
          <p:cNvPr id="129" name="直線矢印コネクタ 128"/>
          <p:cNvCxnSpPr/>
          <p:nvPr/>
        </p:nvCxnSpPr>
        <p:spPr>
          <a:xfrm flipV="1">
            <a:off x="7639612" y="1581709"/>
            <a:ext cx="231186" cy="17921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0" name="テキスト ボックス 129"/>
          <p:cNvSpPr txBox="1"/>
          <p:nvPr/>
        </p:nvSpPr>
        <p:spPr>
          <a:xfrm>
            <a:off x="6137743" y="1520687"/>
            <a:ext cx="1569660" cy="369332"/>
          </a:xfrm>
          <a:prstGeom prst="rect">
            <a:avLst/>
          </a:prstGeom>
          <a:noFill/>
        </p:spPr>
        <p:txBody>
          <a:bodyPr wrap="none" rtlCol="0">
            <a:spAutoFit/>
          </a:bodyPr>
          <a:lstStyle/>
          <a:p>
            <a:r>
              <a:rPr kumimoji="1" lang="ja-JP" altLang="en-US" dirty="0">
                <a:latin typeface="+mn-ea"/>
              </a:rPr>
              <a:t>速度ベクトル</a:t>
            </a:r>
            <a:endParaRPr kumimoji="1" lang="ja-JP" altLang="en-US" b="1" i="1" dirty="0">
              <a:latin typeface="+mn-ea"/>
            </a:endParaRPr>
          </a:p>
        </p:txBody>
      </p:sp>
      <p:cxnSp>
        <p:nvCxnSpPr>
          <p:cNvPr id="131" name="直線矢印コネクタ 130"/>
          <p:cNvCxnSpPr/>
          <p:nvPr/>
        </p:nvCxnSpPr>
        <p:spPr>
          <a:xfrm flipH="1">
            <a:off x="6233097" y="2138309"/>
            <a:ext cx="129369" cy="1220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2" name="直線矢印コネクタ 131"/>
          <p:cNvCxnSpPr/>
          <p:nvPr/>
        </p:nvCxnSpPr>
        <p:spPr>
          <a:xfrm flipH="1">
            <a:off x="6205236" y="2437970"/>
            <a:ext cx="90009" cy="17556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3" name="直線矢印コネクタ 132"/>
          <p:cNvCxnSpPr/>
          <p:nvPr/>
        </p:nvCxnSpPr>
        <p:spPr>
          <a:xfrm flipH="1">
            <a:off x="6517879" y="2159652"/>
            <a:ext cx="159516" cy="5381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4" name="直線矢印コネクタ 133"/>
          <p:cNvCxnSpPr/>
          <p:nvPr/>
        </p:nvCxnSpPr>
        <p:spPr>
          <a:xfrm flipH="1">
            <a:off x="6590294" y="2426843"/>
            <a:ext cx="56967" cy="23215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5" name="直線矢印コネクタ 134"/>
          <p:cNvCxnSpPr/>
          <p:nvPr/>
        </p:nvCxnSpPr>
        <p:spPr>
          <a:xfrm flipH="1">
            <a:off x="6882074" y="2168610"/>
            <a:ext cx="165216" cy="208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6" name="直線矢印コネクタ 135"/>
          <p:cNvCxnSpPr/>
          <p:nvPr/>
        </p:nvCxnSpPr>
        <p:spPr>
          <a:xfrm flipH="1">
            <a:off x="7209877" y="2155622"/>
            <a:ext cx="173544" cy="1934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7" name="直線矢印コネクタ 136"/>
          <p:cNvCxnSpPr/>
          <p:nvPr/>
        </p:nvCxnSpPr>
        <p:spPr>
          <a:xfrm flipH="1" flipV="1">
            <a:off x="7558236" y="2170375"/>
            <a:ext cx="172274" cy="732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8" name="直線矢印コネクタ 137"/>
          <p:cNvCxnSpPr/>
          <p:nvPr/>
        </p:nvCxnSpPr>
        <p:spPr>
          <a:xfrm flipH="1" flipV="1">
            <a:off x="7857488" y="2222692"/>
            <a:ext cx="160232" cy="2074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9" name="直線矢印コネクタ 138"/>
          <p:cNvCxnSpPr>
            <a:endCxn id="94" idx="0"/>
          </p:cNvCxnSpPr>
          <p:nvPr/>
        </p:nvCxnSpPr>
        <p:spPr>
          <a:xfrm flipH="1">
            <a:off x="6273961" y="2885608"/>
            <a:ext cx="8327" cy="15920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0" name="直線矢印コネクタ 139"/>
          <p:cNvCxnSpPr>
            <a:endCxn id="103" idx="2"/>
          </p:cNvCxnSpPr>
          <p:nvPr/>
        </p:nvCxnSpPr>
        <p:spPr>
          <a:xfrm flipH="1">
            <a:off x="6621050" y="2778495"/>
            <a:ext cx="11658" cy="26632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1" name="直線矢印コネクタ 140"/>
          <p:cNvCxnSpPr>
            <a:endCxn id="168" idx="43"/>
          </p:cNvCxnSpPr>
          <p:nvPr/>
        </p:nvCxnSpPr>
        <p:spPr>
          <a:xfrm flipH="1">
            <a:off x="6236709" y="3213204"/>
            <a:ext cx="1" cy="26357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2" name="直線矢印コネクタ 141"/>
          <p:cNvCxnSpPr>
            <a:endCxn id="104" idx="2"/>
          </p:cNvCxnSpPr>
          <p:nvPr/>
        </p:nvCxnSpPr>
        <p:spPr>
          <a:xfrm flipH="1">
            <a:off x="6621050" y="3145336"/>
            <a:ext cx="27799" cy="2465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3" name="直線矢印コネクタ 142"/>
          <p:cNvCxnSpPr/>
          <p:nvPr/>
        </p:nvCxnSpPr>
        <p:spPr>
          <a:xfrm>
            <a:off x="6273961" y="3456900"/>
            <a:ext cx="15812" cy="18842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4" name="直線矢印コネクタ 143"/>
          <p:cNvCxnSpPr>
            <a:endCxn id="168" idx="108"/>
          </p:cNvCxnSpPr>
          <p:nvPr/>
        </p:nvCxnSpPr>
        <p:spPr>
          <a:xfrm>
            <a:off x="6591776" y="3631396"/>
            <a:ext cx="248941" cy="477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5" name="直線矢印コネクタ 144"/>
          <p:cNvCxnSpPr>
            <a:endCxn id="168" idx="95"/>
          </p:cNvCxnSpPr>
          <p:nvPr/>
        </p:nvCxnSpPr>
        <p:spPr>
          <a:xfrm flipH="1">
            <a:off x="6773605" y="2595857"/>
            <a:ext cx="171604" cy="12590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6" name="直線矢印コネクタ 145"/>
          <p:cNvCxnSpPr/>
          <p:nvPr/>
        </p:nvCxnSpPr>
        <p:spPr>
          <a:xfrm flipH="1">
            <a:off x="6945589" y="2818706"/>
            <a:ext cx="50349" cy="1808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7" name="直線矢印コネクタ 146"/>
          <p:cNvCxnSpPr/>
          <p:nvPr/>
        </p:nvCxnSpPr>
        <p:spPr>
          <a:xfrm>
            <a:off x="6968181" y="3105127"/>
            <a:ext cx="4460" cy="15664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8" name="直線矢印コネクタ 147"/>
          <p:cNvCxnSpPr>
            <a:endCxn id="168" idx="89"/>
          </p:cNvCxnSpPr>
          <p:nvPr/>
        </p:nvCxnSpPr>
        <p:spPr>
          <a:xfrm flipH="1" flipV="1">
            <a:off x="7025274" y="2562375"/>
            <a:ext cx="264752" cy="1346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9" name="直線矢印コネクタ 148"/>
          <p:cNvCxnSpPr>
            <a:endCxn id="110" idx="1"/>
          </p:cNvCxnSpPr>
          <p:nvPr/>
        </p:nvCxnSpPr>
        <p:spPr>
          <a:xfrm flipH="1" flipV="1">
            <a:off x="7488773" y="2524182"/>
            <a:ext cx="193428" cy="9691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0" name="直線矢印コネクタ 149"/>
          <p:cNvCxnSpPr/>
          <p:nvPr/>
        </p:nvCxnSpPr>
        <p:spPr>
          <a:xfrm flipH="1" flipV="1">
            <a:off x="7912195" y="2417743"/>
            <a:ext cx="111320" cy="15303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1" name="直線矢印コネクタ 150"/>
          <p:cNvCxnSpPr/>
          <p:nvPr/>
        </p:nvCxnSpPr>
        <p:spPr>
          <a:xfrm flipH="1" flipV="1">
            <a:off x="7201079" y="2743497"/>
            <a:ext cx="119932" cy="1504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2" name="直線矢印コネクタ 151"/>
          <p:cNvCxnSpPr>
            <a:stCxn id="168" idx="79"/>
            <a:endCxn id="168" idx="80"/>
          </p:cNvCxnSpPr>
          <p:nvPr/>
        </p:nvCxnSpPr>
        <p:spPr>
          <a:xfrm flipH="1" flipV="1">
            <a:off x="7688005" y="2780489"/>
            <a:ext cx="8389" cy="1761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3" name="直線矢印コネクタ 152"/>
          <p:cNvCxnSpPr/>
          <p:nvPr/>
        </p:nvCxnSpPr>
        <p:spPr>
          <a:xfrm flipV="1">
            <a:off x="8016676" y="2763055"/>
            <a:ext cx="18942" cy="18784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4" name="直線矢印コネクタ 153"/>
          <p:cNvCxnSpPr/>
          <p:nvPr/>
        </p:nvCxnSpPr>
        <p:spPr>
          <a:xfrm flipV="1">
            <a:off x="7315495" y="3074523"/>
            <a:ext cx="4459" cy="17354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5" name="直線矢印コネクタ 154"/>
          <p:cNvCxnSpPr>
            <a:endCxn id="168" idx="77"/>
          </p:cNvCxnSpPr>
          <p:nvPr/>
        </p:nvCxnSpPr>
        <p:spPr>
          <a:xfrm flipV="1">
            <a:off x="7639612" y="3074104"/>
            <a:ext cx="40004" cy="19255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6" name="直線矢印コネクタ 155"/>
          <p:cNvCxnSpPr/>
          <p:nvPr/>
        </p:nvCxnSpPr>
        <p:spPr>
          <a:xfrm flipV="1">
            <a:off x="8026489" y="3090447"/>
            <a:ext cx="0" cy="20060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7" name="直線矢印コネクタ 156"/>
          <p:cNvCxnSpPr>
            <a:endCxn id="168" idx="117"/>
          </p:cNvCxnSpPr>
          <p:nvPr/>
        </p:nvCxnSpPr>
        <p:spPr>
          <a:xfrm flipV="1">
            <a:off x="7306675" y="3409663"/>
            <a:ext cx="112882" cy="23816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8" name="直線矢印コネクタ 157"/>
          <p:cNvCxnSpPr>
            <a:endCxn id="168" idx="111"/>
          </p:cNvCxnSpPr>
          <p:nvPr/>
        </p:nvCxnSpPr>
        <p:spPr>
          <a:xfrm>
            <a:off x="6906577" y="3628393"/>
            <a:ext cx="194198" cy="3294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9" name="直線矢印コネクタ 158"/>
          <p:cNvCxnSpPr>
            <a:endCxn id="125" idx="0"/>
          </p:cNvCxnSpPr>
          <p:nvPr/>
        </p:nvCxnSpPr>
        <p:spPr>
          <a:xfrm flipV="1">
            <a:off x="7651979" y="3391905"/>
            <a:ext cx="10339" cy="17868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60" name="直線矢印コネクタ 159"/>
          <p:cNvCxnSpPr/>
          <p:nvPr/>
        </p:nvCxnSpPr>
        <p:spPr>
          <a:xfrm flipV="1">
            <a:off x="8010793" y="3433455"/>
            <a:ext cx="18941" cy="18579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61" name="直線矢印コネクタ 160"/>
          <p:cNvCxnSpPr>
            <a:stCxn id="168" idx="60"/>
            <a:endCxn id="122" idx="3"/>
          </p:cNvCxnSpPr>
          <p:nvPr/>
        </p:nvCxnSpPr>
        <p:spPr>
          <a:xfrm flipV="1">
            <a:off x="6899440" y="3912540"/>
            <a:ext cx="242244" cy="927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62" name="直線矢印コネクタ 161"/>
          <p:cNvCxnSpPr>
            <a:endCxn id="120" idx="3"/>
          </p:cNvCxnSpPr>
          <p:nvPr/>
        </p:nvCxnSpPr>
        <p:spPr>
          <a:xfrm>
            <a:off x="6569275" y="3902067"/>
            <a:ext cx="225319" cy="1047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63" name="直線矢印コネクタ 162"/>
          <p:cNvCxnSpPr/>
          <p:nvPr/>
        </p:nvCxnSpPr>
        <p:spPr>
          <a:xfrm>
            <a:off x="6236129" y="3864430"/>
            <a:ext cx="173545" cy="3763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64" name="直線矢印コネクタ 163"/>
          <p:cNvCxnSpPr>
            <a:endCxn id="168" idx="66"/>
          </p:cNvCxnSpPr>
          <p:nvPr/>
        </p:nvCxnSpPr>
        <p:spPr>
          <a:xfrm flipV="1">
            <a:off x="7265621" y="3896225"/>
            <a:ext cx="179103" cy="6225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65" name="直線矢印コネクタ 164"/>
          <p:cNvCxnSpPr>
            <a:stCxn id="126" idx="1"/>
            <a:endCxn id="126" idx="0"/>
          </p:cNvCxnSpPr>
          <p:nvPr/>
        </p:nvCxnSpPr>
        <p:spPr>
          <a:xfrm flipV="1">
            <a:off x="7488773" y="3738995"/>
            <a:ext cx="173545" cy="17354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66" name="直線矢印コネクタ 165"/>
          <p:cNvCxnSpPr/>
          <p:nvPr/>
        </p:nvCxnSpPr>
        <p:spPr>
          <a:xfrm flipH="1" flipV="1">
            <a:off x="7976636" y="3777040"/>
            <a:ext cx="19459" cy="17919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67" name="テキスト ボックス 166"/>
              <p:cNvSpPr txBox="1"/>
              <p:nvPr/>
            </p:nvSpPr>
            <p:spPr>
              <a:xfrm>
                <a:off x="4959592" y="2919626"/>
                <a:ext cx="1119217" cy="400110"/>
              </a:xfrm>
              <a:prstGeom prst="rect">
                <a:avLst/>
              </a:prstGeom>
              <a:noFill/>
            </p:spPr>
            <p:txBody>
              <a:bodyPr wrap="none" rtlCol="0">
                <a:spAutoFit/>
              </a:bodyPr>
              <a:lstStyle/>
              <a:p>
                <a:r>
                  <a:rPr kumimoji="1" lang="ja-JP" altLang="en-US" sz="2000" dirty="0">
                    <a:latin typeface="+mn-ea"/>
                  </a:rPr>
                  <a:t>速度場</a:t>
                </a:r>
                <a14:m>
                  <m:oMath xmlns:m="http://schemas.openxmlformats.org/officeDocument/2006/math">
                    <m:r>
                      <a:rPr kumimoji="1" lang="en-US" altLang="ja-JP" sz="2000" b="1" i="1" smtClean="0">
                        <a:latin typeface="Cambria Math" panose="02040503050406030204" pitchFamily="18" charset="0"/>
                      </a:rPr>
                      <m:t>𝒖</m:t>
                    </m:r>
                  </m:oMath>
                </a14:m>
                <a:endParaRPr kumimoji="1" lang="ja-JP" altLang="en-US" sz="2000" b="1" i="1" dirty="0">
                  <a:latin typeface="+mn-ea"/>
                </a:endParaRPr>
              </a:p>
            </p:txBody>
          </p:sp>
        </mc:Choice>
        <mc:Fallback xmlns="">
          <p:sp>
            <p:nvSpPr>
              <p:cNvPr id="167" name="テキスト ボックス 166"/>
              <p:cNvSpPr txBox="1">
                <a:spLocks noRot="1" noChangeAspect="1" noMove="1" noResize="1" noEditPoints="1" noAdjustHandles="1" noChangeArrowheads="1" noChangeShapeType="1" noTextEdit="1"/>
              </p:cNvSpPr>
              <p:nvPr/>
            </p:nvSpPr>
            <p:spPr>
              <a:xfrm>
                <a:off x="4959592" y="2919626"/>
                <a:ext cx="1119217" cy="400110"/>
              </a:xfrm>
              <a:prstGeom prst="rect">
                <a:avLst/>
              </a:prstGeom>
              <a:blipFill>
                <a:blip r:embed="rId6"/>
                <a:stretch>
                  <a:fillRect l="-6011" t="-9091" b="-25758"/>
                </a:stretch>
              </a:blipFill>
            </p:spPr>
            <p:txBody>
              <a:bodyPr/>
              <a:lstStyle/>
              <a:p>
                <a:r>
                  <a:rPr lang="ja-JP" altLang="en-US">
                    <a:noFill/>
                  </a:rPr>
                  <a:t> </a:t>
                </a:r>
              </a:p>
            </p:txBody>
          </p:sp>
        </mc:Fallback>
      </mc:AlternateContent>
      <p:sp>
        <p:nvSpPr>
          <p:cNvPr id="168" name="フリーフォーム 167"/>
          <p:cNvSpPr/>
          <p:nvPr/>
        </p:nvSpPr>
        <p:spPr>
          <a:xfrm>
            <a:off x="6236709" y="2243594"/>
            <a:ext cx="1755774" cy="1803633"/>
          </a:xfrm>
          <a:custGeom>
            <a:avLst/>
            <a:gdLst>
              <a:gd name="connsiteX0" fmla="*/ 1518408 w 1755774"/>
              <a:gd name="connsiteY0" fmla="*/ 1635853 h 1803633"/>
              <a:gd name="connsiteX1" fmla="*/ 1585520 w 1755774"/>
              <a:gd name="connsiteY1" fmla="*/ 1568741 h 1803633"/>
              <a:gd name="connsiteX2" fmla="*/ 1644242 w 1755774"/>
              <a:gd name="connsiteY2" fmla="*/ 1493240 h 1803633"/>
              <a:gd name="connsiteX3" fmla="*/ 1677798 w 1755774"/>
              <a:gd name="connsiteY3" fmla="*/ 1459684 h 1803633"/>
              <a:gd name="connsiteX4" fmla="*/ 1702965 w 1755774"/>
              <a:gd name="connsiteY4" fmla="*/ 1392572 h 1803633"/>
              <a:gd name="connsiteX5" fmla="*/ 1711354 w 1755774"/>
              <a:gd name="connsiteY5" fmla="*/ 1300293 h 1803633"/>
              <a:gd name="connsiteX6" fmla="*/ 1719743 w 1755774"/>
              <a:gd name="connsiteY6" fmla="*/ 1266737 h 1803633"/>
              <a:gd name="connsiteX7" fmla="*/ 1744910 w 1755774"/>
              <a:gd name="connsiteY7" fmla="*/ 1132513 h 1803633"/>
              <a:gd name="connsiteX8" fmla="*/ 1744910 w 1755774"/>
              <a:gd name="connsiteY8" fmla="*/ 771787 h 1803633"/>
              <a:gd name="connsiteX9" fmla="*/ 1736521 w 1755774"/>
              <a:gd name="connsiteY9" fmla="*/ 746620 h 1803633"/>
              <a:gd name="connsiteX10" fmla="*/ 1728132 w 1755774"/>
              <a:gd name="connsiteY10" fmla="*/ 704675 h 1803633"/>
              <a:gd name="connsiteX11" fmla="*/ 1719743 w 1755774"/>
              <a:gd name="connsiteY11" fmla="*/ 679508 h 1803633"/>
              <a:gd name="connsiteX12" fmla="*/ 1711354 w 1755774"/>
              <a:gd name="connsiteY12" fmla="*/ 637563 h 1803633"/>
              <a:gd name="connsiteX13" fmla="*/ 1677798 w 1755774"/>
              <a:gd name="connsiteY13" fmla="*/ 520117 h 1803633"/>
              <a:gd name="connsiteX14" fmla="*/ 1669409 w 1755774"/>
              <a:gd name="connsiteY14" fmla="*/ 494950 h 1803633"/>
              <a:gd name="connsiteX15" fmla="*/ 1652631 w 1755774"/>
              <a:gd name="connsiteY15" fmla="*/ 461394 h 1803633"/>
              <a:gd name="connsiteX16" fmla="*/ 1635853 w 1755774"/>
              <a:gd name="connsiteY16" fmla="*/ 411060 h 1803633"/>
              <a:gd name="connsiteX17" fmla="*/ 1610687 w 1755774"/>
              <a:gd name="connsiteY17" fmla="*/ 268447 h 1803633"/>
              <a:gd name="connsiteX18" fmla="*/ 1560353 w 1755774"/>
              <a:gd name="connsiteY18" fmla="*/ 184558 h 1803633"/>
              <a:gd name="connsiteX19" fmla="*/ 1535186 w 1755774"/>
              <a:gd name="connsiteY19" fmla="*/ 151002 h 1803633"/>
              <a:gd name="connsiteX20" fmla="*/ 1484852 w 1755774"/>
              <a:gd name="connsiteY20" fmla="*/ 100668 h 1803633"/>
              <a:gd name="connsiteX21" fmla="*/ 1417740 w 1755774"/>
              <a:gd name="connsiteY21" fmla="*/ 58723 h 1803633"/>
              <a:gd name="connsiteX22" fmla="*/ 1367406 w 1755774"/>
              <a:gd name="connsiteY22" fmla="*/ 41945 h 1803633"/>
              <a:gd name="connsiteX23" fmla="*/ 1317072 w 1755774"/>
              <a:gd name="connsiteY23" fmla="*/ 25167 h 1803633"/>
              <a:gd name="connsiteX24" fmla="*/ 1249960 w 1755774"/>
              <a:gd name="connsiteY24" fmla="*/ 8389 h 1803633"/>
              <a:gd name="connsiteX25" fmla="*/ 1216404 w 1755774"/>
              <a:gd name="connsiteY25" fmla="*/ 0 h 1803633"/>
              <a:gd name="connsiteX26" fmla="*/ 578841 w 1755774"/>
              <a:gd name="connsiteY26" fmla="*/ 8389 h 1803633"/>
              <a:gd name="connsiteX27" fmla="*/ 545285 w 1755774"/>
              <a:gd name="connsiteY27" fmla="*/ 16778 h 1803633"/>
              <a:gd name="connsiteX28" fmla="*/ 478173 w 1755774"/>
              <a:gd name="connsiteY28" fmla="*/ 41945 h 1803633"/>
              <a:gd name="connsiteX29" fmla="*/ 377505 w 1755774"/>
              <a:gd name="connsiteY29" fmla="*/ 58723 h 1803633"/>
              <a:gd name="connsiteX30" fmla="*/ 352338 w 1755774"/>
              <a:gd name="connsiteY30" fmla="*/ 67112 h 1803633"/>
              <a:gd name="connsiteX31" fmla="*/ 318782 w 1755774"/>
              <a:gd name="connsiteY31" fmla="*/ 75501 h 1803633"/>
              <a:gd name="connsiteX32" fmla="*/ 285226 w 1755774"/>
              <a:gd name="connsiteY32" fmla="*/ 92279 h 1803633"/>
              <a:gd name="connsiteX33" fmla="*/ 234892 w 1755774"/>
              <a:gd name="connsiteY33" fmla="*/ 125835 h 1803633"/>
              <a:gd name="connsiteX34" fmla="*/ 201336 w 1755774"/>
              <a:gd name="connsiteY34" fmla="*/ 151002 h 1803633"/>
              <a:gd name="connsiteX35" fmla="*/ 159391 w 1755774"/>
              <a:gd name="connsiteY35" fmla="*/ 167780 h 1803633"/>
              <a:gd name="connsiteX36" fmla="*/ 134224 w 1755774"/>
              <a:gd name="connsiteY36" fmla="*/ 192947 h 1803633"/>
              <a:gd name="connsiteX37" fmla="*/ 100668 w 1755774"/>
              <a:gd name="connsiteY37" fmla="*/ 251669 h 1803633"/>
              <a:gd name="connsiteX38" fmla="*/ 75501 w 1755774"/>
              <a:gd name="connsiteY38" fmla="*/ 335559 h 1803633"/>
              <a:gd name="connsiteX39" fmla="*/ 58723 w 1755774"/>
              <a:gd name="connsiteY39" fmla="*/ 360726 h 1803633"/>
              <a:gd name="connsiteX40" fmla="*/ 33556 w 1755774"/>
              <a:gd name="connsiteY40" fmla="*/ 453005 h 1803633"/>
              <a:gd name="connsiteX41" fmla="*/ 25167 w 1755774"/>
              <a:gd name="connsiteY41" fmla="*/ 914400 h 1803633"/>
              <a:gd name="connsiteX42" fmla="*/ 16778 w 1755774"/>
              <a:gd name="connsiteY42" fmla="*/ 973123 h 1803633"/>
              <a:gd name="connsiteX43" fmla="*/ 0 w 1755774"/>
              <a:gd name="connsiteY43" fmla="*/ 1233181 h 1803633"/>
              <a:gd name="connsiteX44" fmla="*/ 8389 w 1755774"/>
              <a:gd name="connsiteY44" fmla="*/ 1426128 h 1803633"/>
              <a:gd name="connsiteX45" fmla="*/ 16778 w 1755774"/>
              <a:gd name="connsiteY45" fmla="*/ 1451295 h 1803633"/>
              <a:gd name="connsiteX46" fmla="*/ 75501 w 1755774"/>
              <a:gd name="connsiteY46" fmla="*/ 1493240 h 1803633"/>
              <a:gd name="connsiteX47" fmla="*/ 100668 w 1755774"/>
              <a:gd name="connsiteY47" fmla="*/ 1510018 h 1803633"/>
              <a:gd name="connsiteX48" fmla="*/ 125835 w 1755774"/>
              <a:gd name="connsiteY48" fmla="*/ 1535185 h 1803633"/>
              <a:gd name="connsiteX49" fmla="*/ 159391 w 1755774"/>
              <a:gd name="connsiteY49" fmla="*/ 1543574 h 1803633"/>
              <a:gd name="connsiteX50" fmla="*/ 218114 w 1755774"/>
              <a:gd name="connsiteY50" fmla="*/ 1577130 h 1803633"/>
              <a:gd name="connsiteX51" fmla="*/ 293615 w 1755774"/>
              <a:gd name="connsiteY51" fmla="*/ 1602297 h 1803633"/>
              <a:gd name="connsiteX52" fmla="*/ 385894 w 1755774"/>
              <a:gd name="connsiteY52" fmla="*/ 1652631 h 1803633"/>
              <a:gd name="connsiteX53" fmla="*/ 411061 w 1755774"/>
              <a:gd name="connsiteY53" fmla="*/ 1669409 h 1803633"/>
              <a:gd name="connsiteX54" fmla="*/ 436228 w 1755774"/>
              <a:gd name="connsiteY54" fmla="*/ 1677798 h 1803633"/>
              <a:gd name="connsiteX55" fmla="*/ 461395 w 1755774"/>
              <a:gd name="connsiteY55" fmla="*/ 1694576 h 1803633"/>
              <a:gd name="connsiteX56" fmla="*/ 528507 w 1755774"/>
              <a:gd name="connsiteY56" fmla="*/ 1711354 h 1803633"/>
              <a:gd name="connsiteX57" fmla="*/ 562063 w 1755774"/>
              <a:gd name="connsiteY57" fmla="*/ 1719743 h 1803633"/>
              <a:gd name="connsiteX58" fmla="*/ 604008 w 1755774"/>
              <a:gd name="connsiteY58" fmla="*/ 1736521 h 1803633"/>
              <a:gd name="connsiteX59" fmla="*/ 637564 w 1755774"/>
              <a:gd name="connsiteY59" fmla="*/ 1753299 h 1803633"/>
              <a:gd name="connsiteX60" fmla="*/ 662731 w 1755774"/>
              <a:gd name="connsiteY60" fmla="*/ 1761688 h 1803633"/>
              <a:gd name="connsiteX61" fmla="*/ 763398 w 1755774"/>
              <a:gd name="connsiteY61" fmla="*/ 1786855 h 1803633"/>
              <a:gd name="connsiteX62" fmla="*/ 989901 w 1755774"/>
              <a:gd name="connsiteY62" fmla="*/ 1803633 h 1803633"/>
              <a:gd name="connsiteX63" fmla="*/ 1082180 w 1755774"/>
              <a:gd name="connsiteY63" fmla="*/ 1795244 h 1803633"/>
              <a:gd name="connsiteX64" fmla="*/ 1107347 w 1755774"/>
              <a:gd name="connsiteY64" fmla="*/ 1778466 h 1803633"/>
              <a:gd name="connsiteX65" fmla="*/ 1157681 w 1755774"/>
              <a:gd name="connsiteY65" fmla="*/ 1702965 h 1803633"/>
              <a:gd name="connsiteX66" fmla="*/ 1208015 w 1755774"/>
              <a:gd name="connsiteY66" fmla="*/ 1652631 h 1803633"/>
              <a:gd name="connsiteX67" fmla="*/ 1233182 w 1755774"/>
              <a:gd name="connsiteY67" fmla="*/ 1627464 h 1803633"/>
              <a:gd name="connsiteX68" fmla="*/ 1283516 w 1755774"/>
              <a:gd name="connsiteY68" fmla="*/ 1585519 h 1803633"/>
              <a:gd name="connsiteX69" fmla="*/ 1308683 w 1755774"/>
              <a:gd name="connsiteY69" fmla="*/ 1518407 h 1803633"/>
              <a:gd name="connsiteX70" fmla="*/ 1325461 w 1755774"/>
              <a:gd name="connsiteY70" fmla="*/ 1451295 h 1803633"/>
              <a:gd name="connsiteX71" fmla="*/ 1333850 w 1755774"/>
              <a:gd name="connsiteY71" fmla="*/ 1140902 h 1803633"/>
              <a:gd name="connsiteX72" fmla="*/ 1359017 w 1755774"/>
              <a:gd name="connsiteY72" fmla="*/ 1065402 h 1803633"/>
              <a:gd name="connsiteX73" fmla="*/ 1367406 w 1755774"/>
              <a:gd name="connsiteY73" fmla="*/ 1040235 h 1803633"/>
              <a:gd name="connsiteX74" fmla="*/ 1400962 w 1755774"/>
              <a:gd name="connsiteY74" fmla="*/ 981512 h 1803633"/>
              <a:gd name="connsiteX75" fmla="*/ 1409351 w 1755774"/>
              <a:gd name="connsiteY75" fmla="*/ 947956 h 1803633"/>
              <a:gd name="connsiteX76" fmla="*/ 1434518 w 1755774"/>
              <a:gd name="connsiteY76" fmla="*/ 880844 h 1803633"/>
              <a:gd name="connsiteX77" fmla="*/ 1442907 w 1755774"/>
              <a:gd name="connsiteY77" fmla="*/ 830510 h 1803633"/>
              <a:gd name="connsiteX78" fmla="*/ 1451296 w 1755774"/>
              <a:gd name="connsiteY78" fmla="*/ 796954 h 1803633"/>
              <a:gd name="connsiteX79" fmla="*/ 1459685 w 1755774"/>
              <a:gd name="connsiteY79" fmla="*/ 713064 h 1803633"/>
              <a:gd name="connsiteX80" fmla="*/ 1451296 w 1755774"/>
              <a:gd name="connsiteY80" fmla="*/ 536895 h 1803633"/>
              <a:gd name="connsiteX81" fmla="*/ 1434518 w 1755774"/>
              <a:gd name="connsiteY81" fmla="*/ 511728 h 1803633"/>
              <a:gd name="connsiteX82" fmla="*/ 1350628 w 1755774"/>
              <a:gd name="connsiteY82" fmla="*/ 444616 h 1803633"/>
              <a:gd name="connsiteX83" fmla="*/ 1300294 w 1755774"/>
              <a:gd name="connsiteY83" fmla="*/ 419449 h 1803633"/>
              <a:gd name="connsiteX84" fmla="*/ 1233182 w 1755774"/>
              <a:gd name="connsiteY84" fmla="*/ 377504 h 1803633"/>
              <a:gd name="connsiteX85" fmla="*/ 1208015 w 1755774"/>
              <a:gd name="connsiteY85" fmla="*/ 360726 h 1803633"/>
              <a:gd name="connsiteX86" fmla="*/ 1115736 w 1755774"/>
              <a:gd name="connsiteY86" fmla="*/ 335559 h 1803633"/>
              <a:gd name="connsiteX87" fmla="*/ 1090569 w 1755774"/>
              <a:gd name="connsiteY87" fmla="*/ 327170 h 1803633"/>
              <a:gd name="connsiteX88" fmla="*/ 1031846 w 1755774"/>
              <a:gd name="connsiteY88" fmla="*/ 310392 h 1803633"/>
              <a:gd name="connsiteX89" fmla="*/ 788565 w 1755774"/>
              <a:gd name="connsiteY89" fmla="*/ 318781 h 1803633"/>
              <a:gd name="connsiteX90" fmla="*/ 738231 w 1755774"/>
              <a:gd name="connsiteY90" fmla="*/ 343948 h 1803633"/>
              <a:gd name="connsiteX91" fmla="*/ 704676 w 1755774"/>
              <a:gd name="connsiteY91" fmla="*/ 360726 h 1803633"/>
              <a:gd name="connsiteX92" fmla="*/ 679509 w 1755774"/>
              <a:gd name="connsiteY92" fmla="*/ 377504 h 1803633"/>
              <a:gd name="connsiteX93" fmla="*/ 629175 w 1755774"/>
              <a:gd name="connsiteY93" fmla="*/ 385893 h 1803633"/>
              <a:gd name="connsiteX94" fmla="*/ 578841 w 1755774"/>
              <a:gd name="connsiteY94" fmla="*/ 411060 h 1803633"/>
              <a:gd name="connsiteX95" fmla="*/ 536896 w 1755774"/>
              <a:gd name="connsiteY95" fmla="*/ 478172 h 1803633"/>
              <a:gd name="connsiteX96" fmla="*/ 511729 w 1755774"/>
              <a:gd name="connsiteY96" fmla="*/ 545284 h 1803633"/>
              <a:gd name="connsiteX97" fmla="*/ 494951 w 1755774"/>
              <a:gd name="connsiteY97" fmla="*/ 679508 h 1803633"/>
              <a:gd name="connsiteX98" fmla="*/ 486562 w 1755774"/>
              <a:gd name="connsiteY98" fmla="*/ 755009 h 1803633"/>
              <a:gd name="connsiteX99" fmla="*/ 478173 w 1755774"/>
              <a:gd name="connsiteY99" fmla="*/ 796954 h 1803633"/>
              <a:gd name="connsiteX100" fmla="*/ 469784 w 1755774"/>
              <a:gd name="connsiteY100" fmla="*/ 855677 h 1803633"/>
              <a:gd name="connsiteX101" fmla="*/ 453006 w 1755774"/>
              <a:gd name="connsiteY101" fmla="*/ 922789 h 1803633"/>
              <a:gd name="connsiteX102" fmla="*/ 444617 w 1755774"/>
              <a:gd name="connsiteY102" fmla="*/ 973123 h 1803633"/>
              <a:gd name="connsiteX103" fmla="*/ 427839 w 1755774"/>
              <a:gd name="connsiteY103" fmla="*/ 1090569 h 1803633"/>
              <a:gd name="connsiteX104" fmla="*/ 444617 w 1755774"/>
              <a:gd name="connsiteY104" fmla="*/ 1317071 h 1803633"/>
              <a:gd name="connsiteX105" fmla="*/ 461395 w 1755774"/>
              <a:gd name="connsiteY105" fmla="*/ 1342238 h 1803633"/>
              <a:gd name="connsiteX106" fmla="*/ 486562 w 1755774"/>
              <a:gd name="connsiteY106" fmla="*/ 1350627 h 1803633"/>
              <a:gd name="connsiteX107" fmla="*/ 520118 w 1755774"/>
              <a:gd name="connsiteY107" fmla="*/ 1375794 h 1803633"/>
              <a:gd name="connsiteX108" fmla="*/ 604008 w 1755774"/>
              <a:gd name="connsiteY108" fmla="*/ 1392572 h 1803633"/>
              <a:gd name="connsiteX109" fmla="*/ 645953 w 1755774"/>
              <a:gd name="connsiteY109" fmla="*/ 1400961 h 1803633"/>
              <a:gd name="connsiteX110" fmla="*/ 671120 w 1755774"/>
              <a:gd name="connsiteY110" fmla="*/ 1409350 h 1803633"/>
              <a:gd name="connsiteX111" fmla="*/ 864066 w 1755774"/>
              <a:gd name="connsiteY111" fmla="*/ 1417739 h 1803633"/>
              <a:gd name="connsiteX112" fmla="*/ 998290 w 1755774"/>
              <a:gd name="connsiteY112" fmla="*/ 1417739 h 1803633"/>
              <a:gd name="connsiteX113" fmla="*/ 1023457 w 1755774"/>
              <a:gd name="connsiteY113" fmla="*/ 1409350 h 1803633"/>
              <a:gd name="connsiteX114" fmla="*/ 1098958 w 1755774"/>
              <a:gd name="connsiteY114" fmla="*/ 1350627 h 1803633"/>
              <a:gd name="connsiteX115" fmla="*/ 1140903 w 1755774"/>
              <a:gd name="connsiteY115" fmla="*/ 1283515 h 1803633"/>
              <a:gd name="connsiteX116" fmla="*/ 1149292 w 1755774"/>
              <a:gd name="connsiteY116" fmla="*/ 1249959 h 1803633"/>
              <a:gd name="connsiteX117" fmla="*/ 1182848 w 1755774"/>
              <a:gd name="connsiteY117" fmla="*/ 1166069 h 1803633"/>
              <a:gd name="connsiteX118" fmla="*/ 1191237 w 1755774"/>
              <a:gd name="connsiteY118" fmla="*/ 1115736 h 1803633"/>
              <a:gd name="connsiteX119" fmla="*/ 1199626 w 1755774"/>
              <a:gd name="connsiteY119" fmla="*/ 1082180 h 1803633"/>
              <a:gd name="connsiteX120" fmla="*/ 1182848 w 1755774"/>
              <a:gd name="connsiteY120" fmla="*/ 922789 h 1803633"/>
              <a:gd name="connsiteX121" fmla="*/ 1166070 w 1755774"/>
              <a:gd name="connsiteY121" fmla="*/ 864066 h 1803633"/>
              <a:gd name="connsiteX122" fmla="*/ 1132514 w 1755774"/>
              <a:gd name="connsiteY122" fmla="*/ 813732 h 1803633"/>
              <a:gd name="connsiteX123" fmla="*/ 1098958 w 1755774"/>
              <a:gd name="connsiteY123" fmla="*/ 763398 h 1803633"/>
              <a:gd name="connsiteX124" fmla="*/ 1082180 w 1755774"/>
              <a:gd name="connsiteY124" fmla="*/ 738231 h 1803633"/>
              <a:gd name="connsiteX125" fmla="*/ 998290 w 1755774"/>
              <a:gd name="connsiteY125" fmla="*/ 696286 h 1803633"/>
              <a:gd name="connsiteX126" fmla="*/ 973123 w 1755774"/>
              <a:gd name="connsiteY126" fmla="*/ 687897 h 1803633"/>
              <a:gd name="connsiteX127" fmla="*/ 931178 w 1755774"/>
              <a:gd name="connsiteY127" fmla="*/ 679508 h 1803633"/>
              <a:gd name="connsiteX128" fmla="*/ 880844 w 1755774"/>
              <a:gd name="connsiteY128" fmla="*/ 662730 h 1803633"/>
              <a:gd name="connsiteX129" fmla="*/ 855677 w 1755774"/>
              <a:gd name="connsiteY129" fmla="*/ 654341 h 1803633"/>
              <a:gd name="connsiteX130" fmla="*/ 805343 w 1755774"/>
              <a:gd name="connsiteY130" fmla="*/ 662730 h 180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755774" h="1803633">
                <a:moveTo>
                  <a:pt x="1518408" y="1635853"/>
                </a:moveTo>
                <a:cubicBezTo>
                  <a:pt x="1540779" y="1613482"/>
                  <a:pt x="1564588" y="1592464"/>
                  <a:pt x="1585520" y="1568741"/>
                </a:cubicBezTo>
                <a:cubicBezTo>
                  <a:pt x="1606614" y="1544834"/>
                  <a:pt x="1621697" y="1515785"/>
                  <a:pt x="1644242" y="1493240"/>
                </a:cubicBezTo>
                <a:cubicBezTo>
                  <a:pt x="1655427" y="1482055"/>
                  <a:pt x="1668307" y="1472339"/>
                  <a:pt x="1677798" y="1459684"/>
                </a:cubicBezTo>
                <a:cubicBezTo>
                  <a:pt x="1694249" y="1437750"/>
                  <a:pt x="1696599" y="1418038"/>
                  <a:pt x="1702965" y="1392572"/>
                </a:cubicBezTo>
                <a:cubicBezTo>
                  <a:pt x="1705761" y="1361812"/>
                  <a:pt x="1707272" y="1330909"/>
                  <a:pt x="1711354" y="1300293"/>
                </a:cubicBezTo>
                <a:cubicBezTo>
                  <a:pt x="1712878" y="1288865"/>
                  <a:pt x="1717618" y="1278069"/>
                  <a:pt x="1719743" y="1266737"/>
                </a:cubicBezTo>
                <a:cubicBezTo>
                  <a:pt x="1747753" y="1117349"/>
                  <a:pt x="1725106" y="1211730"/>
                  <a:pt x="1744910" y="1132513"/>
                </a:cubicBezTo>
                <a:cubicBezTo>
                  <a:pt x="1759763" y="969136"/>
                  <a:pt x="1759023" y="1018758"/>
                  <a:pt x="1744910" y="771787"/>
                </a:cubicBezTo>
                <a:cubicBezTo>
                  <a:pt x="1744406" y="762959"/>
                  <a:pt x="1738666" y="755199"/>
                  <a:pt x="1736521" y="746620"/>
                </a:cubicBezTo>
                <a:cubicBezTo>
                  <a:pt x="1733063" y="732787"/>
                  <a:pt x="1731590" y="718508"/>
                  <a:pt x="1728132" y="704675"/>
                </a:cubicBezTo>
                <a:cubicBezTo>
                  <a:pt x="1725987" y="696096"/>
                  <a:pt x="1721888" y="688087"/>
                  <a:pt x="1719743" y="679508"/>
                </a:cubicBezTo>
                <a:cubicBezTo>
                  <a:pt x="1716285" y="665675"/>
                  <a:pt x="1714560" y="651456"/>
                  <a:pt x="1711354" y="637563"/>
                </a:cubicBezTo>
                <a:cubicBezTo>
                  <a:pt x="1695553" y="569094"/>
                  <a:pt x="1697828" y="580208"/>
                  <a:pt x="1677798" y="520117"/>
                </a:cubicBezTo>
                <a:cubicBezTo>
                  <a:pt x="1675002" y="511728"/>
                  <a:pt x="1673364" y="502859"/>
                  <a:pt x="1669409" y="494950"/>
                </a:cubicBezTo>
                <a:cubicBezTo>
                  <a:pt x="1663816" y="483765"/>
                  <a:pt x="1657275" y="473005"/>
                  <a:pt x="1652631" y="461394"/>
                </a:cubicBezTo>
                <a:cubicBezTo>
                  <a:pt x="1646063" y="444973"/>
                  <a:pt x="1635853" y="411060"/>
                  <a:pt x="1635853" y="411060"/>
                </a:cubicBezTo>
                <a:cubicBezTo>
                  <a:pt x="1632024" y="384257"/>
                  <a:pt x="1618951" y="284976"/>
                  <a:pt x="1610687" y="268447"/>
                </a:cubicBezTo>
                <a:cubicBezTo>
                  <a:pt x="1591168" y="229410"/>
                  <a:pt x="1590725" y="225053"/>
                  <a:pt x="1560353" y="184558"/>
                </a:cubicBezTo>
                <a:cubicBezTo>
                  <a:pt x="1551964" y="173373"/>
                  <a:pt x="1544539" y="161394"/>
                  <a:pt x="1535186" y="151002"/>
                </a:cubicBezTo>
                <a:cubicBezTo>
                  <a:pt x="1519313" y="133365"/>
                  <a:pt x="1504973" y="113244"/>
                  <a:pt x="1484852" y="100668"/>
                </a:cubicBezTo>
                <a:cubicBezTo>
                  <a:pt x="1462481" y="86686"/>
                  <a:pt x="1442767" y="67065"/>
                  <a:pt x="1417740" y="58723"/>
                </a:cubicBezTo>
                <a:lnTo>
                  <a:pt x="1367406" y="41945"/>
                </a:lnTo>
                <a:cubicBezTo>
                  <a:pt x="1350628" y="36352"/>
                  <a:pt x="1334230" y="29456"/>
                  <a:pt x="1317072" y="25167"/>
                </a:cubicBezTo>
                <a:lnTo>
                  <a:pt x="1249960" y="8389"/>
                </a:lnTo>
                <a:lnTo>
                  <a:pt x="1216404" y="0"/>
                </a:lnTo>
                <a:lnTo>
                  <a:pt x="578841" y="8389"/>
                </a:lnTo>
                <a:cubicBezTo>
                  <a:pt x="567315" y="8677"/>
                  <a:pt x="556371" y="13611"/>
                  <a:pt x="545285" y="16778"/>
                </a:cubicBezTo>
                <a:cubicBezTo>
                  <a:pt x="504052" y="28559"/>
                  <a:pt x="531360" y="24216"/>
                  <a:pt x="478173" y="41945"/>
                </a:cubicBezTo>
                <a:cubicBezTo>
                  <a:pt x="444916" y="53031"/>
                  <a:pt x="412705" y="54323"/>
                  <a:pt x="377505" y="58723"/>
                </a:cubicBezTo>
                <a:cubicBezTo>
                  <a:pt x="369116" y="61519"/>
                  <a:pt x="360841" y="64683"/>
                  <a:pt x="352338" y="67112"/>
                </a:cubicBezTo>
                <a:cubicBezTo>
                  <a:pt x="341252" y="70279"/>
                  <a:pt x="329577" y="71453"/>
                  <a:pt x="318782" y="75501"/>
                </a:cubicBezTo>
                <a:cubicBezTo>
                  <a:pt x="307073" y="79892"/>
                  <a:pt x="295949" y="85845"/>
                  <a:pt x="285226" y="92279"/>
                </a:cubicBezTo>
                <a:cubicBezTo>
                  <a:pt x="267935" y="102654"/>
                  <a:pt x="251024" y="113736"/>
                  <a:pt x="234892" y="125835"/>
                </a:cubicBezTo>
                <a:cubicBezTo>
                  <a:pt x="223707" y="134224"/>
                  <a:pt x="213558" y="144212"/>
                  <a:pt x="201336" y="151002"/>
                </a:cubicBezTo>
                <a:cubicBezTo>
                  <a:pt x="188172" y="158315"/>
                  <a:pt x="173373" y="162187"/>
                  <a:pt x="159391" y="167780"/>
                </a:cubicBezTo>
                <a:cubicBezTo>
                  <a:pt x="151002" y="176169"/>
                  <a:pt x="141819" y="183833"/>
                  <a:pt x="134224" y="192947"/>
                </a:cubicBezTo>
                <a:cubicBezTo>
                  <a:pt x="123160" y="206224"/>
                  <a:pt x="106263" y="236749"/>
                  <a:pt x="100668" y="251669"/>
                </a:cubicBezTo>
                <a:cubicBezTo>
                  <a:pt x="90619" y="278466"/>
                  <a:pt x="91892" y="310973"/>
                  <a:pt x="75501" y="335559"/>
                </a:cubicBezTo>
                <a:cubicBezTo>
                  <a:pt x="69908" y="343948"/>
                  <a:pt x="62818" y="351513"/>
                  <a:pt x="58723" y="360726"/>
                </a:cubicBezTo>
                <a:cubicBezTo>
                  <a:pt x="43242" y="395559"/>
                  <a:pt x="40733" y="417121"/>
                  <a:pt x="33556" y="453005"/>
                </a:cubicBezTo>
                <a:cubicBezTo>
                  <a:pt x="30760" y="606803"/>
                  <a:pt x="30126" y="760656"/>
                  <a:pt x="25167" y="914400"/>
                </a:cubicBezTo>
                <a:cubicBezTo>
                  <a:pt x="24529" y="934163"/>
                  <a:pt x="18187" y="953400"/>
                  <a:pt x="16778" y="973123"/>
                </a:cubicBezTo>
                <a:cubicBezTo>
                  <a:pt x="-9968" y="1347563"/>
                  <a:pt x="22375" y="1009433"/>
                  <a:pt x="0" y="1233181"/>
                </a:cubicBezTo>
                <a:cubicBezTo>
                  <a:pt x="2796" y="1297497"/>
                  <a:pt x="3452" y="1361941"/>
                  <a:pt x="8389" y="1426128"/>
                </a:cubicBezTo>
                <a:cubicBezTo>
                  <a:pt x="9067" y="1434945"/>
                  <a:pt x="11873" y="1443937"/>
                  <a:pt x="16778" y="1451295"/>
                </a:cubicBezTo>
                <a:cubicBezTo>
                  <a:pt x="35698" y="1479675"/>
                  <a:pt x="47240" y="1477091"/>
                  <a:pt x="75501" y="1493240"/>
                </a:cubicBezTo>
                <a:cubicBezTo>
                  <a:pt x="84255" y="1498242"/>
                  <a:pt x="92923" y="1503563"/>
                  <a:pt x="100668" y="1510018"/>
                </a:cubicBezTo>
                <a:cubicBezTo>
                  <a:pt x="109782" y="1517613"/>
                  <a:pt x="115534" y="1529299"/>
                  <a:pt x="125835" y="1535185"/>
                </a:cubicBezTo>
                <a:cubicBezTo>
                  <a:pt x="135845" y="1540905"/>
                  <a:pt x="148596" y="1539526"/>
                  <a:pt x="159391" y="1543574"/>
                </a:cubicBezTo>
                <a:cubicBezTo>
                  <a:pt x="218220" y="1565635"/>
                  <a:pt x="169436" y="1552791"/>
                  <a:pt x="218114" y="1577130"/>
                </a:cubicBezTo>
                <a:cubicBezTo>
                  <a:pt x="270628" y="1603387"/>
                  <a:pt x="245554" y="1586277"/>
                  <a:pt x="293615" y="1602297"/>
                </a:cubicBezTo>
                <a:cubicBezTo>
                  <a:pt x="342149" y="1618475"/>
                  <a:pt x="339278" y="1621554"/>
                  <a:pt x="385894" y="1652631"/>
                </a:cubicBezTo>
                <a:cubicBezTo>
                  <a:pt x="394283" y="1658224"/>
                  <a:pt x="401496" y="1666221"/>
                  <a:pt x="411061" y="1669409"/>
                </a:cubicBezTo>
                <a:cubicBezTo>
                  <a:pt x="419450" y="1672205"/>
                  <a:pt x="428319" y="1673843"/>
                  <a:pt x="436228" y="1677798"/>
                </a:cubicBezTo>
                <a:cubicBezTo>
                  <a:pt x="445246" y="1682307"/>
                  <a:pt x="451920" y="1691130"/>
                  <a:pt x="461395" y="1694576"/>
                </a:cubicBezTo>
                <a:cubicBezTo>
                  <a:pt x="483066" y="1702456"/>
                  <a:pt x="506136" y="1705761"/>
                  <a:pt x="528507" y="1711354"/>
                </a:cubicBezTo>
                <a:cubicBezTo>
                  <a:pt x="539692" y="1714150"/>
                  <a:pt x="551358" y="1715461"/>
                  <a:pt x="562063" y="1719743"/>
                </a:cubicBezTo>
                <a:cubicBezTo>
                  <a:pt x="576045" y="1725336"/>
                  <a:pt x="590247" y="1730405"/>
                  <a:pt x="604008" y="1736521"/>
                </a:cubicBezTo>
                <a:cubicBezTo>
                  <a:pt x="615436" y="1741600"/>
                  <a:pt x="626070" y="1748373"/>
                  <a:pt x="637564" y="1753299"/>
                </a:cubicBezTo>
                <a:cubicBezTo>
                  <a:pt x="645692" y="1756782"/>
                  <a:pt x="654261" y="1759147"/>
                  <a:pt x="662731" y="1761688"/>
                </a:cubicBezTo>
                <a:cubicBezTo>
                  <a:pt x="696439" y="1771801"/>
                  <a:pt x="728614" y="1781886"/>
                  <a:pt x="763398" y="1786855"/>
                </a:cubicBezTo>
                <a:cubicBezTo>
                  <a:pt x="843328" y="1798274"/>
                  <a:pt x="904546" y="1798891"/>
                  <a:pt x="989901" y="1803633"/>
                </a:cubicBezTo>
                <a:cubicBezTo>
                  <a:pt x="1020661" y="1800837"/>
                  <a:pt x="1051979" y="1801716"/>
                  <a:pt x="1082180" y="1795244"/>
                </a:cubicBezTo>
                <a:cubicBezTo>
                  <a:pt x="1092039" y="1793131"/>
                  <a:pt x="1100218" y="1785595"/>
                  <a:pt x="1107347" y="1778466"/>
                </a:cubicBezTo>
                <a:cubicBezTo>
                  <a:pt x="1145370" y="1740443"/>
                  <a:pt x="1121737" y="1746896"/>
                  <a:pt x="1157681" y="1702965"/>
                </a:cubicBezTo>
                <a:cubicBezTo>
                  <a:pt x="1172706" y="1684601"/>
                  <a:pt x="1191237" y="1669409"/>
                  <a:pt x="1208015" y="1652631"/>
                </a:cubicBezTo>
                <a:cubicBezTo>
                  <a:pt x="1216404" y="1644242"/>
                  <a:pt x="1223311" y="1634045"/>
                  <a:pt x="1233182" y="1627464"/>
                </a:cubicBezTo>
                <a:cubicBezTo>
                  <a:pt x="1268220" y="1604105"/>
                  <a:pt x="1251220" y="1617815"/>
                  <a:pt x="1283516" y="1585519"/>
                </a:cubicBezTo>
                <a:cubicBezTo>
                  <a:pt x="1288648" y="1572689"/>
                  <a:pt x="1304299" y="1535942"/>
                  <a:pt x="1308683" y="1518407"/>
                </a:cubicBezTo>
                <a:lnTo>
                  <a:pt x="1325461" y="1451295"/>
                </a:lnTo>
                <a:cubicBezTo>
                  <a:pt x="1328257" y="1347831"/>
                  <a:pt x="1324884" y="1244015"/>
                  <a:pt x="1333850" y="1140902"/>
                </a:cubicBezTo>
                <a:cubicBezTo>
                  <a:pt x="1336148" y="1114474"/>
                  <a:pt x="1350628" y="1090569"/>
                  <a:pt x="1359017" y="1065402"/>
                </a:cubicBezTo>
                <a:cubicBezTo>
                  <a:pt x="1361813" y="1057013"/>
                  <a:pt x="1362501" y="1047593"/>
                  <a:pt x="1367406" y="1040235"/>
                </a:cubicBezTo>
                <a:cubicBezTo>
                  <a:pt x="1381314" y="1019373"/>
                  <a:pt x="1391839" y="1005840"/>
                  <a:pt x="1400962" y="981512"/>
                </a:cubicBezTo>
                <a:cubicBezTo>
                  <a:pt x="1405010" y="970717"/>
                  <a:pt x="1406184" y="959042"/>
                  <a:pt x="1409351" y="947956"/>
                </a:cubicBezTo>
                <a:cubicBezTo>
                  <a:pt x="1415926" y="924942"/>
                  <a:pt x="1425654" y="903005"/>
                  <a:pt x="1434518" y="880844"/>
                </a:cubicBezTo>
                <a:cubicBezTo>
                  <a:pt x="1437314" y="864066"/>
                  <a:pt x="1439571" y="847189"/>
                  <a:pt x="1442907" y="830510"/>
                </a:cubicBezTo>
                <a:cubicBezTo>
                  <a:pt x="1445168" y="819204"/>
                  <a:pt x="1449665" y="808368"/>
                  <a:pt x="1451296" y="796954"/>
                </a:cubicBezTo>
                <a:cubicBezTo>
                  <a:pt x="1455270" y="769134"/>
                  <a:pt x="1456889" y="741027"/>
                  <a:pt x="1459685" y="713064"/>
                </a:cubicBezTo>
                <a:cubicBezTo>
                  <a:pt x="1456889" y="654341"/>
                  <a:pt x="1458588" y="595231"/>
                  <a:pt x="1451296" y="536895"/>
                </a:cubicBezTo>
                <a:cubicBezTo>
                  <a:pt x="1450045" y="526891"/>
                  <a:pt x="1441079" y="519383"/>
                  <a:pt x="1434518" y="511728"/>
                </a:cubicBezTo>
                <a:cubicBezTo>
                  <a:pt x="1407480" y="480184"/>
                  <a:pt x="1387638" y="466205"/>
                  <a:pt x="1350628" y="444616"/>
                </a:cubicBezTo>
                <a:cubicBezTo>
                  <a:pt x="1334425" y="435164"/>
                  <a:pt x="1316581" y="428756"/>
                  <a:pt x="1300294" y="419449"/>
                </a:cubicBezTo>
                <a:cubicBezTo>
                  <a:pt x="1277389" y="406361"/>
                  <a:pt x="1255132" y="392137"/>
                  <a:pt x="1233182" y="377504"/>
                </a:cubicBezTo>
                <a:cubicBezTo>
                  <a:pt x="1224793" y="371911"/>
                  <a:pt x="1217228" y="364821"/>
                  <a:pt x="1208015" y="360726"/>
                </a:cubicBezTo>
                <a:cubicBezTo>
                  <a:pt x="1161737" y="340158"/>
                  <a:pt x="1160848" y="346837"/>
                  <a:pt x="1115736" y="335559"/>
                </a:cubicBezTo>
                <a:cubicBezTo>
                  <a:pt x="1107157" y="333414"/>
                  <a:pt x="1099072" y="329599"/>
                  <a:pt x="1090569" y="327170"/>
                </a:cubicBezTo>
                <a:cubicBezTo>
                  <a:pt x="1016833" y="306103"/>
                  <a:pt x="1092188" y="330506"/>
                  <a:pt x="1031846" y="310392"/>
                </a:cubicBezTo>
                <a:cubicBezTo>
                  <a:pt x="950752" y="313188"/>
                  <a:pt x="869549" y="313720"/>
                  <a:pt x="788565" y="318781"/>
                </a:cubicBezTo>
                <a:cubicBezTo>
                  <a:pt x="766978" y="320130"/>
                  <a:pt x="755768" y="333927"/>
                  <a:pt x="738231" y="343948"/>
                </a:cubicBezTo>
                <a:cubicBezTo>
                  <a:pt x="727373" y="350152"/>
                  <a:pt x="715534" y="354522"/>
                  <a:pt x="704676" y="360726"/>
                </a:cubicBezTo>
                <a:cubicBezTo>
                  <a:pt x="695922" y="365728"/>
                  <a:pt x="689074" y="374316"/>
                  <a:pt x="679509" y="377504"/>
                </a:cubicBezTo>
                <a:cubicBezTo>
                  <a:pt x="663372" y="382883"/>
                  <a:pt x="645779" y="382203"/>
                  <a:pt x="629175" y="385893"/>
                </a:cubicBezTo>
                <a:cubicBezTo>
                  <a:pt x="603126" y="391682"/>
                  <a:pt x="601466" y="395977"/>
                  <a:pt x="578841" y="411060"/>
                </a:cubicBezTo>
                <a:cubicBezTo>
                  <a:pt x="558759" y="471307"/>
                  <a:pt x="588189" y="392684"/>
                  <a:pt x="536896" y="478172"/>
                </a:cubicBezTo>
                <a:cubicBezTo>
                  <a:pt x="529373" y="490711"/>
                  <a:pt x="517517" y="527920"/>
                  <a:pt x="511729" y="545284"/>
                </a:cubicBezTo>
                <a:cubicBezTo>
                  <a:pt x="506136" y="590025"/>
                  <a:pt x="499930" y="634694"/>
                  <a:pt x="494951" y="679508"/>
                </a:cubicBezTo>
                <a:cubicBezTo>
                  <a:pt x="492155" y="704675"/>
                  <a:pt x="490143" y="729942"/>
                  <a:pt x="486562" y="755009"/>
                </a:cubicBezTo>
                <a:cubicBezTo>
                  <a:pt x="484546" y="769124"/>
                  <a:pt x="480517" y="782889"/>
                  <a:pt x="478173" y="796954"/>
                </a:cubicBezTo>
                <a:cubicBezTo>
                  <a:pt x="474922" y="816458"/>
                  <a:pt x="473662" y="836288"/>
                  <a:pt x="469784" y="855677"/>
                </a:cubicBezTo>
                <a:cubicBezTo>
                  <a:pt x="465262" y="878288"/>
                  <a:pt x="456797" y="900044"/>
                  <a:pt x="453006" y="922789"/>
                </a:cubicBezTo>
                <a:cubicBezTo>
                  <a:pt x="450210" y="939567"/>
                  <a:pt x="447022" y="956285"/>
                  <a:pt x="444617" y="973123"/>
                </a:cubicBezTo>
                <a:cubicBezTo>
                  <a:pt x="423619" y="1120106"/>
                  <a:pt x="447855" y="970471"/>
                  <a:pt x="427839" y="1090569"/>
                </a:cubicBezTo>
                <a:cubicBezTo>
                  <a:pt x="433432" y="1166070"/>
                  <a:pt x="434611" y="1242028"/>
                  <a:pt x="444617" y="1317071"/>
                </a:cubicBezTo>
                <a:cubicBezTo>
                  <a:pt x="445950" y="1327065"/>
                  <a:pt x="453522" y="1335940"/>
                  <a:pt x="461395" y="1342238"/>
                </a:cubicBezTo>
                <a:cubicBezTo>
                  <a:pt x="468300" y="1347762"/>
                  <a:pt x="478173" y="1347831"/>
                  <a:pt x="486562" y="1350627"/>
                </a:cubicBezTo>
                <a:cubicBezTo>
                  <a:pt x="497747" y="1359016"/>
                  <a:pt x="506951" y="1371091"/>
                  <a:pt x="520118" y="1375794"/>
                </a:cubicBezTo>
                <a:cubicBezTo>
                  <a:pt x="546974" y="1385385"/>
                  <a:pt x="576045" y="1386979"/>
                  <a:pt x="604008" y="1392572"/>
                </a:cubicBezTo>
                <a:cubicBezTo>
                  <a:pt x="617990" y="1395368"/>
                  <a:pt x="632426" y="1396452"/>
                  <a:pt x="645953" y="1400961"/>
                </a:cubicBezTo>
                <a:cubicBezTo>
                  <a:pt x="654342" y="1403757"/>
                  <a:pt x="662303" y="1408672"/>
                  <a:pt x="671120" y="1409350"/>
                </a:cubicBezTo>
                <a:cubicBezTo>
                  <a:pt x="735306" y="1414287"/>
                  <a:pt x="799751" y="1414943"/>
                  <a:pt x="864066" y="1417739"/>
                </a:cubicBezTo>
                <a:cubicBezTo>
                  <a:pt x="920823" y="1436658"/>
                  <a:pt x="892781" y="1430928"/>
                  <a:pt x="998290" y="1417739"/>
                </a:cubicBezTo>
                <a:cubicBezTo>
                  <a:pt x="1007064" y="1416642"/>
                  <a:pt x="1015548" y="1413305"/>
                  <a:pt x="1023457" y="1409350"/>
                </a:cubicBezTo>
                <a:cubicBezTo>
                  <a:pt x="1060004" y="1391076"/>
                  <a:pt x="1072268" y="1381129"/>
                  <a:pt x="1098958" y="1350627"/>
                </a:cubicBezTo>
                <a:cubicBezTo>
                  <a:pt x="1116279" y="1330831"/>
                  <a:pt x="1131601" y="1308321"/>
                  <a:pt x="1140903" y="1283515"/>
                </a:cubicBezTo>
                <a:cubicBezTo>
                  <a:pt x="1144951" y="1272720"/>
                  <a:pt x="1145244" y="1260754"/>
                  <a:pt x="1149292" y="1249959"/>
                </a:cubicBezTo>
                <a:cubicBezTo>
                  <a:pt x="1175328" y="1180529"/>
                  <a:pt x="1160208" y="1256629"/>
                  <a:pt x="1182848" y="1166069"/>
                </a:cubicBezTo>
                <a:cubicBezTo>
                  <a:pt x="1186973" y="1149568"/>
                  <a:pt x="1187901" y="1132415"/>
                  <a:pt x="1191237" y="1115736"/>
                </a:cubicBezTo>
                <a:cubicBezTo>
                  <a:pt x="1193498" y="1104430"/>
                  <a:pt x="1196830" y="1093365"/>
                  <a:pt x="1199626" y="1082180"/>
                </a:cubicBezTo>
                <a:cubicBezTo>
                  <a:pt x="1192552" y="983139"/>
                  <a:pt x="1198088" y="991367"/>
                  <a:pt x="1182848" y="922789"/>
                </a:cubicBezTo>
                <a:cubicBezTo>
                  <a:pt x="1181239" y="915549"/>
                  <a:pt x="1171260" y="873408"/>
                  <a:pt x="1166070" y="864066"/>
                </a:cubicBezTo>
                <a:cubicBezTo>
                  <a:pt x="1156277" y="846439"/>
                  <a:pt x="1138891" y="832862"/>
                  <a:pt x="1132514" y="813732"/>
                </a:cubicBezTo>
                <a:cubicBezTo>
                  <a:pt x="1117771" y="769504"/>
                  <a:pt x="1133869" y="805291"/>
                  <a:pt x="1098958" y="763398"/>
                </a:cubicBezTo>
                <a:cubicBezTo>
                  <a:pt x="1092503" y="755653"/>
                  <a:pt x="1089309" y="745360"/>
                  <a:pt x="1082180" y="738231"/>
                </a:cubicBezTo>
                <a:cubicBezTo>
                  <a:pt x="1052365" y="708416"/>
                  <a:pt x="1039260" y="709943"/>
                  <a:pt x="998290" y="696286"/>
                </a:cubicBezTo>
                <a:cubicBezTo>
                  <a:pt x="989901" y="693490"/>
                  <a:pt x="981794" y="689631"/>
                  <a:pt x="973123" y="687897"/>
                </a:cubicBezTo>
                <a:cubicBezTo>
                  <a:pt x="959141" y="685101"/>
                  <a:pt x="944934" y="683260"/>
                  <a:pt x="931178" y="679508"/>
                </a:cubicBezTo>
                <a:cubicBezTo>
                  <a:pt x="914116" y="674855"/>
                  <a:pt x="897622" y="668323"/>
                  <a:pt x="880844" y="662730"/>
                </a:cubicBezTo>
                <a:lnTo>
                  <a:pt x="855677" y="654341"/>
                </a:lnTo>
                <a:lnTo>
                  <a:pt x="805343" y="662730"/>
                </a:lnTo>
              </a:path>
            </a:pathLst>
          </a:custGeom>
          <a:noFill/>
          <a:ln w="76200">
            <a:solidFill>
              <a:srgbClr val="F79646">
                <a:alpha val="69804"/>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17848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移流</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流れに沿って移動する効果</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47</a:t>
            </a:fld>
            <a:endParaRPr lang="en-US" i="1" dirty="0"/>
          </a:p>
        </p:txBody>
      </p:sp>
      <mc:AlternateContent xmlns:mc="http://schemas.openxmlformats.org/markup-compatibility/2006" xmlns:a14="http://schemas.microsoft.com/office/drawing/2010/main">
        <mc:Choice Requires="a14">
          <p:sp>
            <p:nvSpPr>
              <p:cNvPr id="81" name="テキスト ボックス 80"/>
              <p:cNvSpPr txBox="1"/>
              <p:nvPr/>
            </p:nvSpPr>
            <p:spPr>
              <a:xfrm>
                <a:off x="952775" y="2156456"/>
                <a:ext cx="3568669" cy="573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r>
                            <a:rPr kumimoji="1" lang="ja-JP" altLang="en-US" i="1" smtClean="0">
                              <a:latin typeface="Cambria Math" panose="02040503050406030204" pitchFamily="18" charset="0"/>
                            </a:rPr>
                            <m:t>𝜕</m:t>
                          </m:r>
                          <m:r>
                            <a:rPr kumimoji="1" lang="en-US" altLang="ja-JP" b="1" i="1" smtClean="0">
                              <a:latin typeface="Cambria Math" panose="02040503050406030204" pitchFamily="18" charset="0"/>
                            </a:rPr>
                            <m:t>𝒖</m:t>
                          </m:r>
                        </m:num>
                        <m:den>
                          <m:r>
                            <a:rPr kumimoji="1" lang="ja-JP" altLang="en-US" i="1" smtClean="0">
                              <a:latin typeface="Cambria Math" panose="02040503050406030204" pitchFamily="18" charset="0"/>
                            </a:rPr>
                            <m:t>𝜕</m:t>
                          </m:r>
                          <m:r>
                            <a:rPr kumimoji="1" lang="en-US" altLang="ja-JP" b="0" i="1" smtClean="0">
                              <a:latin typeface="Cambria Math" panose="02040503050406030204" pitchFamily="18" charset="0"/>
                            </a:rPr>
                            <m:t>𝑡</m:t>
                          </m:r>
                        </m:den>
                      </m:f>
                      <m:r>
                        <a:rPr kumimoji="1" lang="en-US" altLang="ja-JP" i="1" smtClean="0">
                          <a:latin typeface="Cambria Math" panose="02040503050406030204" pitchFamily="18" charset="0"/>
                        </a:rPr>
                        <m:t>=</m:t>
                      </m:r>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ja-JP" altLang="en-US" b="1" i="1" smtClean="0">
                              <a:latin typeface="Cambria Math" panose="02040503050406030204" pitchFamily="18" charset="0"/>
                              <a:ea typeface="Cambria Math" panose="02040503050406030204" pitchFamily="18" charset="0"/>
                            </a:rPr>
                            <m:t>𝛁</m:t>
                          </m:r>
                        </m:e>
                      </m:d>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rPr>
                        <m:t>−</m:t>
                      </m:r>
                      <m:f>
                        <m:fPr>
                          <m:ctrlPr>
                            <a:rPr kumimoji="1" lang="en-US" altLang="ja-JP" b="1"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ja-JP" altLang="en-US" b="0" i="1" smtClean="0">
                              <a:latin typeface="Cambria Math" panose="02040503050406030204" pitchFamily="18" charset="0"/>
                            </a:rPr>
                            <m:t>𝜌</m:t>
                          </m:r>
                        </m:den>
                      </m:f>
                      <m:r>
                        <a:rPr kumimoji="1" lang="en-US" altLang="ja-JP" b="1" i="0"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𝑝</m:t>
                      </m:r>
                      <m:r>
                        <a:rPr kumimoji="1" lang="en-US" altLang="ja-JP" b="0" i="1" smtClean="0">
                          <a:latin typeface="Cambria Math" panose="02040503050406030204" pitchFamily="18" charset="0"/>
                          <a:ea typeface="Cambria Math" panose="02040503050406030204" pitchFamily="18" charset="0"/>
                        </a:rPr>
                        <m:t>+</m:t>
                      </m:r>
                      <m:r>
                        <a:rPr kumimoji="1" lang="ja-JP" altLang="en-US" b="0" i="1" smtClean="0">
                          <a:latin typeface="Cambria Math" panose="02040503050406030204" pitchFamily="18" charset="0"/>
                          <a:ea typeface="Cambria Math" panose="02040503050406030204" pitchFamily="18" charset="0"/>
                        </a:rPr>
                        <m:t>𝜐</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1" i="0" smtClean="0">
                              <a:latin typeface="Cambria Math" panose="02040503050406030204" pitchFamily="18" charset="0"/>
                              <a:ea typeface="Cambria Math" panose="02040503050406030204" pitchFamily="18" charset="0"/>
                            </a:rPr>
                            <m:t>𝛁</m:t>
                          </m:r>
                        </m:e>
                        <m:sup>
                          <m:r>
                            <a:rPr kumimoji="1" lang="en-US" altLang="ja-JP" b="0" i="1" smtClean="0">
                              <a:latin typeface="Cambria Math" panose="02040503050406030204" pitchFamily="18" charset="0"/>
                              <a:ea typeface="Cambria Math" panose="02040503050406030204" pitchFamily="18" charset="0"/>
                            </a:rPr>
                            <m:t>2</m:t>
                          </m:r>
                        </m:sup>
                      </m:sSup>
                      <m:r>
                        <a:rPr kumimoji="1" lang="en-US" altLang="ja-JP" b="1" i="1" smtClean="0">
                          <a:latin typeface="Cambria Math" panose="02040503050406030204" pitchFamily="18" charset="0"/>
                          <a:ea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en-US" altLang="ja-JP" b="1" i="1" smtClean="0">
                          <a:latin typeface="Cambria Math" panose="02040503050406030204" pitchFamily="18" charset="0"/>
                        </a:rPr>
                        <m:t>𝒇</m:t>
                      </m:r>
                    </m:oMath>
                  </m:oMathPara>
                </a14:m>
                <a:endParaRPr kumimoji="1" lang="ja-JP" altLang="en-US" b="1" dirty="0"/>
              </a:p>
            </p:txBody>
          </p:sp>
        </mc:Choice>
        <mc:Fallback xmlns="">
          <p:sp>
            <p:nvSpPr>
              <p:cNvPr id="81" name="テキスト ボックス 80"/>
              <p:cNvSpPr txBox="1">
                <a:spLocks noRot="1" noChangeAspect="1" noMove="1" noResize="1" noEditPoints="1" noAdjustHandles="1" noChangeArrowheads="1" noChangeShapeType="1" noTextEdit="1"/>
              </p:cNvSpPr>
              <p:nvPr/>
            </p:nvSpPr>
            <p:spPr>
              <a:xfrm>
                <a:off x="952775" y="2156456"/>
                <a:ext cx="3568669" cy="573555"/>
              </a:xfrm>
              <a:prstGeom prst="rect">
                <a:avLst/>
              </a:prstGeom>
              <a:blipFill>
                <a:blip r:embed="rId3"/>
                <a:stretch>
                  <a:fillRect/>
                </a:stretch>
              </a:blipFill>
            </p:spPr>
            <p:txBody>
              <a:bodyPr/>
              <a:lstStyle/>
              <a:p>
                <a:r>
                  <a:rPr lang="ja-JP" altLang="en-US">
                    <a:noFill/>
                  </a:rPr>
                  <a:t> </a:t>
                </a:r>
              </a:p>
            </p:txBody>
          </p:sp>
        </mc:Fallback>
      </mc:AlternateContent>
      <p:sp>
        <p:nvSpPr>
          <p:cNvPr id="82" name="テキスト ボックス 81"/>
          <p:cNvSpPr txBox="1"/>
          <p:nvPr/>
        </p:nvSpPr>
        <p:spPr>
          <a:xfrm>
            <a:off x="1848425" y="2655994"/>
            <a:ext cx="595035" cy="338554"/>
          </a:xfrm>
          <a:prstGeom prst="rect">
            <a:avLst/>
          </a:prstGeom>
          <a:noFill/>
        </p:spPr>
        <p:txBody>
          <a:bodyPr wrap="none" rtlCol="0">
            <a:spAutoFit/>
          </a:bodyPr>
          <a:lstStyle/>
          <a:p>
            <a:r>
              <a:rPr kumimoji="1" lang="ja-JP" altLang="en-US" sz="1600" dirty="0">
                <a:solidFill>
                  <a:srgbClr val="FF0000"/>
                </a:solidFill>
              </a:rPr>
              <a:t>移流</a:t>
            </a:r>
          </a:p>
        </p:txBody>
      </p:sp>
      <p:sp>
        <p:nvSpPr>
          <p:cNvPr id="84" name="正方形/長方形 83"/>
          <p:cNvSpPr/>
          <p:nvPr/>
        </p:nvSpPr>
        <p:spPr>
          <a:xfrm>
            <a:off x="1575542" y="2267085"/>
            <a:ext cx="998290" cy="36512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85" name="下矢印 84"/>
          <p:cNvSpPr/>
          <p:nvPr/>
        </p:nvSpPr>
        <p:spPr>
          <a:xfrm rot="19060143">
            <a:off x="5936149" y="1747156"/>
            <a:ext cx="418586" cy="952377"/>
          </a:xfrm>
          <a:prstGeom prst="downArrow">
            <a:avLst/>
          </a:prstGeom>
          <a:solidFill>
            <a:schemeClr val="accent2">
              <a:lumMod val="40000"/>
              <a:lumOff val="60000"/>
              <a:alpha val="50980"/>
            </a:schemeClr>
          </a:solidFill>
          <a:ln>
            <a:solidFill>
              <a:schemeClr val="accent2">
                <a:alpha val="30196"/>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6" name="下矢印 85"/>
          <p:cNvSpPr/>
          <p:nvPr/>
        </p:nvSpPr>
        <p:spPr>
          <a:xfrm rot="19060143">
            <a:off x="5590813" y="2030450"/>
            <a:ext cx="418586" cy="952377"/>
          </a:xfrm>
          <a:prstGeom prst="downArrow">
            <a:avLst/>
          </a:prstGeom>
          <a:solidFill>
            <a:schemeClr val="accent2">
              <a:lumMod val="40000"/>
              <a:lumOff val="60000"/>
              <a:alpha val="50980"/>
            </a:schemeClr>
          </a:solidFill>
          <a:ln>
            <a:solidFill>
              <a:schemeClr val="accent2">
                <a:alpha val="30196"/>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7" name="下矢印 86"/>
          <p:cNvSpPr/>
          <p:nvPr/>
        </p:nvSpPr>
        <p:spPr>
          <a:xfrm rot="19060143">
            <a:off x="5214077" y="2305195"/>
            <a:ext cx="418586" cy="952377"/>
          </a:xfrm>
          <a:prstGeom prst="downArrow">
            <a:avLst/>
          </a:prstGeom>
          <a:solidFill>
            <a:schemeClr val="accent2">
              <a:lumMod val="40000"/>
              <a:lumOff val="60000"/>
              <a:alpha val="50980"/>
            </a:schemeClr>
          </a:solidFill>
          <a:ln>
            <a:solidFill>
              <a:schemeClr val="accent2">
                <a:alpha val="30196"/>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8" name="下矢印 87"/>
          <p:cNvSpPr/>
          <p:nvPr/>
        </p:nvSpPr>
        <p:spPr>
          <a:xfrm rot="17947445">
            <a:off x="6747506" y="2357959"/>
            <a:ext cx="418586" cy="952377"/>
          </a:xfrm>
          <a:prstGeom prst="downArrow">
            <a:avLst/>
          </a:prstGeom>
          <a:solidFill>
            <a:schemeClr val="accent2">
              <a:lumMod val="40000"/>
              <a:lumOff val="60000"/>
              <a:alpha val="50980"/>
            </a:schemeClr>
          </a:solidFill>
          <a:ln>
            <a:solidFill>
              <a:schemeClr val="accent2">
                <a:alpha val="30196"/>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9" name="下矢印 88"/>
          <p:cNvSpPr/>
          <p:nvPr/>
        </p:nvSpPr>
        <p:spPr>
          <a:xfrm rot="17947445">
            <a:off x="6402170" y="2641253"/>
            <a:ext cx="418586" cy="952377"/>
          </a:xfrm>
          <a:prstGeom prst="downArrow">
            <a:avLst/>
          </a:prstGeom>
          <a:solidFill>
            <a:schemeClr val="accent2">
              <a:lumMod val="40000"/>
              <a:lumOff val="60000"/>
              <a:alpha val="50980"/>
            </a:schemeClr>
          </a:solidFill>
          <a:ln>
            <a:solidFill>
              <a:schemeClr val="accent2">
                <a:alpha val="30196"/>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90" name="下矢印 89"/>
          <p:cNvSpPr/>
          <p:nvPr/>
        </p:nvSpPr>
        <p:spPr>
          <a:xfrm rot="17947445">
            <a:off x="6025434" y="2915998"/>
            <a:ext cx="418586" cy="952377"/>
          </a:xfrm>
          <a:prstGeom prst="downArrow">
            <a:avLst/>
          </a:prstGeom>
          <a:solidFill>
            <a:schemeClr val="accent2">
              <a:lumMod val="40000"/>
              <a:lumOff val="60000"/>
              <a:alpha val="50980"/>
            </a:schemeClr>
          </a:solidFill>
          <a:ln>
            <a:solidFill>
              <a:schemeClr val="accent2">
                <a:alpha val="30196"/>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91" name="下矢印 90"/>
          <p:cNvSpPr/>
          <p:nvPr/>
        </p:nvSpPr>
        <p:spPr>
          <a:xfrm rot="17110413">
            <a:off x="7727514" y="2833347"/>
            <a:ext cx="418586" cy="952377"/>
          </a:xfrm>
          <a:prstGeom prst="downArrow">
            <a:avLst/>
          </a:prstGeom>
          <a:solidFill>
            <a:schemeClr val="accent2">
              <a:lumMod val="40000"/>
              <a:lumOff val="60000"/>
              <a:alpha val="50980"/>
            </a:schemeClr>
          </a:solidFill>
          <a:ln>
            <a:solidFill>
              <a:schemeClr val="accent2">
                <a:alpha val="30196"/>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92" name="下矢印 91"/>
          <p:cNvSpPr/>
          <p:nvPr/>
        </p:nvSpPr>
        <p:spPr>
          <a:xfrm rot="17110413">
            <a:off x="7382178" y="3116641"/>
            <a:ext cx="418586" cy="952377"/>
          </a:xfrm>
          <a:prstGeom prst="downArrow">
            <a:avLst/>
          </a:prstGeom>
          <a:solidFill>
            <a:schemeClr val="accent2">
              <a:lumMod val="40000"/>
              <a:lumOff val="60000"/>
              <a:alpha val="50980"/>
            </a:schemeClr>
          </a:solidFill>
          <a:ln>
            <a:solidFill>
              <a:schemeClr val="accent2">
                <a:alpha val="30196"/>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93" name="下矢印 92"/>
          <p:cNvSpPr/>
          <p:nvPr/>
        </p:nvSpPr>
        <p:spPr>
          <a:xfrm rot="17110413">
            <a:off x="7005442" y="3391386"/>
            <a:ext cx="418586" cy="952377"/>
          </a:xfrm>
          <a:prstGeom prst="downArrow">
            <a:avLst/>
          </a:prstGeom>
          <a:solidFill>
            <a:schemeClr val="accent2">
              <a:lumMod val="40000"/>
              <a:lumOff val="60000"/>
              <a:alpha val="50980"/>
            </a:schemeClr>
          </a:solidFill>
          <a:ln>
            <a:solidFill>
              <a:schemeClr val="accent2">
                <a:alpha val="30196"/>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99" name="二等辺三角形 98"/>
          <p:cNvSpPr/>
          <p:nvPr/>
        </p:nvSpPr>
        <p:spPr>
          <a:xfrm>
            <a:off x="7442670" y="3171149"/>
            <a:ext cx="408712" cy="352338"/>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101" name="直線矢印コネクタ 100"/>
          <p:cNvCxnSpPr/>
          <p:nvPr/>
        </p:nvCxnSpPr>
        <p:spPr>
          <a:xfrm>
            <a:off x="6314227" y="2224086"/>
            <a:ext cx="187241" cy="20872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a:off x="5629409" y="3006318"/>
            <a:ext cx="187241" cy="20872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a:off x="6359149" y="3309535"/>
            <a:ext cx="268154" cy="18028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a:off x="7854791" y="3523487"/>
            <a:ext cx="368861" cy="12416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二等辺三角形 27"/>
          <p:cNvSpPr/>
          <p:nvPr/>
        </p:nvSpPr>
        <p:spPr>
          <a:xfrm>
            <a:off x="5905515" y="1877115"/>
            <a:ext cx="408712" cy="352338"/>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9" name="二等辺三角形 28"/>
          <p:cNvSpPr/>
          <p:nvPr/>
        </p:nvSpPr>
        <p:spPr>
          <a:xfrm>
            <a:off x="6000859" y="2968136"/>
            <a:ext cx="408712" cy="352338"/>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二等辺三角形 29"/>
          <p:cNvSpPr/>
          <p:nvPr/>
        </p:nvSpPr>
        <p:spPr>
          <a:xfrm>
            <a:off x="5226798" y="2674174"/>
            <a:ext cx="408712" cy="352338"/>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55914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圧力</a:t>
            </a:r>
          </a:p>
        </p:txBody>
      </p:sp>
      <p:sp>
        <p:nvSpPr>
          <p:cNvPr id="3" name="コンテンツ プレースホルダー 2"/>
          <p:cNvSpPr>
            <a:spLocks noGrp="1"/>
          </p:cNvSpPr>
          <p:nvPr>
            <p:ph idx="1"/>
          </p:nvPr>
        </p:nvSpPr>
        <p:spPr/>
        <p:txBody>
          <a:bodyPr/>
          <a:lstStyle/>
          <a:p>
            <a:r>
              <a:rPr lang="ja-JP" altLang="en-US" dirty="0"/>
              <a:t>非圧縮条件を満たすように働く力</a:t>
            </a:r>
            <a:endParaRPr lang="en-US" altLang="ja-JP" dirty="0"/>
          </a:p>
          <a:p>
            <a:endParaRPr lang="en-US" altLang="ja-JP" dirty="0"/>
          </a:p>
          <a:p>
            <a:endParaRPr lang="en-US" altLang="ja-JP" dirty="0"/>
          </a:p>
          <a:p>
            <a:pPr lvl="1"/>
            <a:r>
              <a:rPr lang="ja-JP" altLang="en-US" dirty="0"/>
              <a:t>非圧縮条件</a:t>
            </a:r>
            <a:endParaRPr lang="en-US" altLang="ja-JP" dirty="0"/>
          </a:p>
          <a:p>
            <a:pPr lvl="2"/>
            <a:r>
              <a:rPr lang="ja-JP" altLang="en-US" dirty="0"/>
              <a:t>流体の密度が常に一定</a:t>
            </a:r>
            <a:endParaRPr lang="en-US" altLang="ja-JP" dirty="0"/>
          </a:p>
          <a:p>
            <a:pPr lvl="2"/>
            <a:r>
              <a:rPr lang="ja-JP" altLang="en-US" dirty="0"/>
              <a:t>水、音速を超えない空気</a:t>
            </a:r>
            <a:endParaRPr lang="en-US" altLang="ja-JP" dirty="0"/>
          </a:p>
          <a:p>
            <a:pPr lvl="2"/>
            <a:r>
              <a:rPr lang="ja-JP" altLang="en-US" dirty="0">
                <a:solidFill>
                  <a:srgbClr val="FF0000"/>
                </a:solidFill>
              </a:rPr>
              <a:t>自然な流体表現を行うために必要</a:t>
            </a:r>
            <a:endParaRPr lang="en-US" altLang="ja-JP" dirty="0">
              <a:solidFill>
                <a:srgbClr val="FF000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48</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2609823" y="2110067"/>
                <a:ext cx="3568669" cy="573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rPr>
                          </m:ctrlPr>
                        </m:fPr>
                        <m:num>
                          <m:r>
                            <a:rPr kumimoji="1" lang="ja-JP" altLang="en-US" i="1" smtClean="0">
                              <a:latin typeface="Cambria Math" panose="02040503050406030204" pitchFamily="18" charset="0"/>
                            </a:rPr>
                            <m:t>𝜕</m:t>
                          </m:r>
                          <m:r>
                            <a:rPr kumimoji="1" lang="en-US" altLang="ja-JP" b="1" i="1" smtClean="0">
                              <a:latin typeface="Cambria Math" panose="02040503050406030204" pitchFamily="18" charset="0"/>
                            </a:rPr>
                            <m:t>𝒖</m:t>
                          </m:r>
                        </m:num>
                        <m:den>
                          <m:r>
                            <a:rPr kumimoji="1" lang="ja-JP" altLang="en-US" i="1" smtClean="0">
                              <a:latin typeface="Cambria Math" panose="02040503050406030204" pitchFamily="18" charset="0"/>
                            </a:rPr>
                            <m:t>𝜕</m:t>
                          </m:r>
                          <m:r>
                            <a:rPr kumimoji="1" lang="en-US" altLang="ja-JP" b="0" i="1" smtClean="0">
                              <a:latin typeface="Cambria Math" panose="02040503050406030204" pitchFamily="18" charset="0"/>
                            </a:rPr>
                            <m:t>𝑡</m:t>
                          </m:r>
                        </m:den>
                      </m:f>
                      <m:r>
                        <a:rPr kumimoji="1" lang="en-US" altLang="ja-JP" i="1" smtClean="0">
                          <a:latin typeface="Cambria Math" panose="02040503050406030204" pitchFamily="18" charset="0"/>
                        </a:rPr>
                        <m:t>=</m:t>
                      </m:r>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ja-JP" altLang="en-US" b="1" i="1" smtClean="0">
                              <a:latin typeface="Cambria Math" panose="02040503050406030204" pitchFamily="18" charset="0"/>
                              <a:ea typeface="Cambria Math" panose="02040503050406030204" pitchFamily="18" charset="0"/>
                            </a:rPr>
                            <m:t>𝛁</m:t>
                          </m:r>
                        </m:e>
                      </m:d>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rPr>
                        <m:t>−</m:t>
                      </m:r>
                      <m:f>
                        <m:fPr>
                          <m:ctrlPr>
                            <a:rPr kumimoji="1" lang="en-US" altLang="ja-JP" b="1"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ja-JP" altLang="en-US" b="0" i="1" smtClean="0">
                              <a:latin typeface="Cambria Math" panose="02040503050406030204" pitchFamily="18" charset="0"/>
                            </a:rPr>
                            <m:t>𝜌</m:t>
                          </m:r>
                        </m:den>
                      </m:f>
                      <m:r>
                        <a:rPr kumimoji="1" lang="en-US" altLang="ja-JP" b="1" i="0"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𝑝</m:t>
                      </m:r>
                      <m:r>
                        <a:rPr kumimoji="1" lang="en-US" altLang="ja-JP" b="0" i="1" smtClean="0">
                          <a:latin typeface="Cambria Math" panose="02040503050406030204" pitchFamily="18" charset="0"/>
                          <a:ea typeface="Cambria Math" panose="02040503050406030204" pitchFamily="18" charset="0"/>
                        </a:rPr>
                        <m:t>+</m:t>
                      </m:r>
                      <m:r>
                        <a:rPr kumimoji="1" lang="ja-JP" altLang="en-US" b="0" i="1" smtClean="0">
                          <a:latin typeface="Cambria Math" panose="02040503050406030204" pitchFamily="18" charset="0"/>
                          <a:ea typeface="Cambria Math" panose="02040503050406030204" pitchFamily="18" charset="0"/>
                        </a:rPr>
                        <m:t>𝜐</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1" i="0" smtClean="0">
                              <a:latin typeface="Cambria Math" panose="02040503050406030204" pitchFamily="18" charset="0"/>
                              <a:ea typeface="Cambria Math" panose="02040503050406030204" pitchFamily="18" charset="0"/>
                            </a:rPr>
                            <m:t>𝛁</m:t>
                          </m:r>
                        </m:e>
                        <m:sup>
                          <m:r>
                            <a:rPr kumimoji="1" lang="en-US" altLang="ja-JP" b="0" i="1" smtClean="0">
                              <a:latin typeface="Cambria Math" panose="02040503050406030204" pitchFamily="18" charset="0"/>
                              <a:ea typeface="Cambria Math" panose="02040503050406030204" pitchFamily="18" charset="0"/>
                            </a:rPr>
                            <m:t>2</m:t>
                          </m:r>
                        </m:sup>
                      </m:sSup>
                      <m:r>
                        <a:rPr kumimoji="1" lang="en-US" altLang="ja-JP" b="1" i="1" smtClean="0">
                          <a:latin typeface="Cambria Math" panose="02040503050406030204" pitchFamily="18" charset="0"/>
                          <a:ea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en-US" altLang="ja-JP" b="1" i="1" smtClean="0">
                          <a:latin typeface="Cambria Math" panose="02040503050406030204" pitchFamily="18" charset="0"/>
                        </a:rPr>
                        <m:t>𝒇</m:t>
                      </m:r>
                    </m:oMath>
                  </m:oMathPara>
                </a14:m>
                <a:endParaRPr kumimoji="1" lang="ja-JP" altLang="en-US" b="1"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609823" y="2110067"/>
                <a:ext cx="3568669" cy="573555"/>
              </a:xfrm>
              <a:prstGeom prst="rect">
                <a:avLst/>
              </a:prstGeom>
              <a:blipFill>
                <a:blip r:embed="rId3"/>
                <a:stretch>
                  <a:fillRect/>
                </a:stretch>
              </a:blipFill>
            </p:spPr>
            <p:txBody>
              <a:bodyPr/>
              <a:lstStyle/>
              <a:p>
                <a:r>
                  <a:rPr lang="ja-JP" altLang="en-US">
                    <a:noFill/>
                  </a:rPr>
                  <a:t> </a:t>
                </a:r>
              </a:p>
            </p:txBody>
          </p:sp>
        </mc:Fallback>
      </mc:AlternateContent>
      <p:sp>
        <p:nvSpPr>
          <p:cNvPr id="7" name="テキスト ボックス 6"/>
          <p:cNvSpPr txBox="1"/>
          <p:nvPr/>
        </p:nvSpPr>
        <p:spPr>
          <a:xfrm>
            <a:off x="4384965" y="2747257"/>
            <a:ext cx="595035" cy="338554"/>
          </a:xfrm>
          <a:prstGeom prst="rect">
            <a:avLst/>
          </a:prstGeom>
          <a:noFill/>
        </p:spPr>
        <p:txBody>
          <a:bodyPr wrap="none" rtlCol="0">
            <a:spAutoFit/>
          </a:bodyPr>
          <a:lstStyle/>
          <a:p>
            <a:r>
              <a:rPr kumimoji="1" lang="ja-JP" altLang="en-US" sz="1600" dirty="0">
                <a:solidFill>
                  <a:srgbClr val="FF0000"/>
                </a:solidFill>
              </a:rPr>
              <a:t>圧力</a:t>
            </a:r>
          </a:p>
        </p:txBody>
      </p:sp>
      <p:sp>
        <p:nvSpPr>
          <p:cNvPr id="9" name="正方形/長方形 8"/>
          <p:cNvSpPr/>
          <p:nvPr/>
        </p:nvSpPr>
        <p:spPr>
          <a:xfrm>
            <a:off x="4394330" y="2122578"/>
            <a:ext cx="576307" cy="601224"/>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402999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ナビエ・ストークス方程式を解く</a:t>
            </a:r>
            <a:endParaRPr kumimoji="1" lang="ja-JP" altLang="en-US" dirty="0"/>
          </a:p>
        </p:txBody>
      </p:sp>
      <p:sp>
        <p:nvSpPr>
          <p:cNvPr id="3" name="コンテンツ プレースホルダー 2"/>
          <p:cNvSpPr>
            <a:spLocks noGrp="1"/>
          </p:cNvSpPr>
          <p:nvPr>
            <p:ph idx="1"/>
          </p:nvPr>
        </p:nvSpPr>
        <p:spPr>
          <a:xfrm>
            <a:off x="588556" y="1614882"/>
            <a:ext cx="8229600" cy="2815986"/>
          </a:xfrm>
        </p:spPr>
        <p:txBody>
          <a:bodyPr/>
          <a:lstStyle/>
          <a:p>
            <a:r>
              <a:rPr lang="ja-JP" altLang="en-US" dirty="0"/>
              <a:t>全部一度に解くのは難しい</a:t>
            </a:r>
            <a:endParaRPr lang="en-US" altLang="ja-JP" dirty="0"/>
          </a:p>
          <a:p>
            <a:r>
              <a:rPr lang="ja-JP" altLang="en-US" dirty="0"/>
              <a:t>別々に考える</a:t>
            </a:r>
            <a:endParaRPr lang="en-US" altLang="ja-JP" dirty="0"/>
          </a:p>
          <a:p>
            <a:r>
              <a:rPr lang="ja-JP" altLang="en-US" dirty="0"/>
              <a:t>毎ステップの更新</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49</a:t>
            </a:fld>
            <a:endParaRPr lang="en-US" i="1" dirty="0"/>
          </a:p>
        </p:txBody>
      </p:sp>
      <p:sp>
        <p:nvSpPr>
          <p:cNvPr id="5" name="テキスト ボックス 4"/>
          <p:cNvSpPr txBox="1"/>
          <p:nvPr/>
        </p:nvSpPr>
        <p:spPr>
          <a:xfrm>
            <a:off x="3136636" y="3290248"/>
            <a:ext cx="101339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ja-JP" altLang="en-US" dirty="0"/>
              <a:t>移流</a:t>
            </a:r>
          </a:p>
        </p:txBody>
      </p:sp>
      <p:sp>
        <p:nvSpPr>
          <p:cNvPr id="6" name="テキスト ボックス 5"/>
          <p:cNvSpPr txBox="1"/>
          <p:nvPr/>
        </p:nvSpPr>
        <p:spPr>
          <a:xfrm>
            <a:off x="5231250" y="3290248"/>
            <a:ext cx="99129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ja-JP" altLang="en-US" dirty="0"/>
              <a:t>圧力</a:t>
            </a:r>
          </a:p>
        </p:txBody>
      </p:sp>
      <p:cxnSp>
        <p:nvCxnSpPr>
          <p:cNvPr id="7" name="直線矢印コネクタ 6"/>
          <p:cNvCxnSpPr>
            <a:stCxn id="5" idx="3"/>
            <a:endCxn id="6" idx="1"/>
          </p:cNvCxnSpPr>
          <p:nvPr/>
        </p:nvCxnSpPr>
        <p:spPr>
          <a:xfrm>
            <a:off x="4150027" y="3474914"/>
            <a:ext cx="108122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直線矢印コネクタ 8"/>
          <p:cNvCxnSpPr>
            <a:stCxn id="6" idx="3"/>
          </p:cNvCxnSpPr>
          <p:nvPr/>
        </p:nvCxnSpPr>
        <p:spPr>
          <a:xfrm>
            <a:off x="6222549" y="3474914"/>
            <a:ext cx="108122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テキスト ボックス 12"/>
              <p:cNvSpPr txBox="1"/>
              <p:nvPr/>
            </p:nvSpPr>
            <p:spPr>
              <a:xfrm>
                <a:off x="6425883" y="3063532"/>
                <a:ext cx="6952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smtClean="0">
                              <a:latin typeface="Cambria Math" panose="02040503050406030204" pitchFamily="18" charset="0"/>
                              <a:ea typeface="Cambria Math" panose="02040503050406030204" pitchFamily="18" charset="0"/>
                            </a:rPr>
                          </m:ctrlPr>
                        </m:sSubPr>
                        <m:e>
                          <m:r>
                            <a:rPr kumimoji="1" lang="en-US" altLang="ja-JP" sz="2400" b="1" i="1" smtClean="0">
                              <a:latin typeface="Cambria Math" panose="02040503050406030204" pitchFamily="18" charset="0"/>
                              <a:ea typeface="Cambria Math" panose="02040503050406030204" pitchFamily="18" charset="0"/>
                            </a:rPr>
                            <m:t>𝒖</m:t>
                          </m:r>
                        </m:e>
                        <m:sub>
                          <m:r>
                            <a:rPr kumimoji="1" lang="en-US" altLang="ja-JP" sz="2400" b="0" i="1" smtClean="0">
                              <a:latin typeface="Cambria Math" panose="02040503050406030204" pitchFamily="18" charset="0"/>
                              <a:ea typeface="Cambria Math" panose="02040503050406030204" pitchFamily="18" charset="0"/>
                            </a:rPr>
                            <m:t>𝑡</m:t>
                          </m:r>
                          <m:r>
                            <a:rPr kumimoji="1" lang="en-US" altLang="ja-JP" sz="2400" b="0" i="1" smtClean="0">
                              <a:latin typeface="Cambria Math" panose="02040503050406030204" pitchFamily="18" charset="0"/>
                              <a:ea typeface="Cambria Math" panose="02040503050406030204" pitchFamily="18" charset="0"/>
                            </a:rPr>
                            <m:t>+1</m:t>
                          </m:r>
                        </m:sub>
                      </m:sSub>
                    </m:oMath>
                  </m:oMathPara>
                </a14:m>
                <a:endParaRPr kumimoji="1" lang="ja-JP" altLang="en-US" sz="24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6425883" y="3063532"/>
                <a:ext cx="695255" cy="369332"/>
              </a:xfrm>
              <a:prstGeom prst="rect">
                <a:avLst/>
              </a:prstGeom>
              <a:blipFill>
                <a:blip r:embed="rId3"/>
                <a:stretch>
                  <a:fillRect l="-5263" r="-2632" b="-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4489685" y="3060694"/>
                <a:ext cx="4019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400" i="1" smtClean="0">
                              <a:latin typeface="Cambria Math" panose="02040503050406030204" pitchFamily="18" charset="0"/>
                            </a:rPr>
                          </m:ctrlPr>
                        </m:sSubSupPr>
                        <m:e>
                          <m:r>
                            <a:rPr kumimoji="1" lang="en-US" altLang="ja-JP" sz="2400" b="1" i="1" smtClean="0">
                              <a:latin typeface="Cambria Math" panose="02040503050406030204" pitchFamily="18" charset="0"/>
                            </a:rPr>
                            <m:t>𝒖</m:t>
                          </m:r>
                        </m:e>
                        <m:sub>
                          <m:r>
                            <a:rPr kumimoji="1" lang="ja-JP" altLang="en-US" sz="2400" b="0" i="1" smtClean="0">
                              <a:latin typeface="Cambria Math" panose="02040503050406030204" pitchFamily="18" charset="0"/>
                            </a:rPr>
                            <m:t>𝑡</m:t>
                          </m:r>
                        </m:sub>
                        <m:sup>
                          <m:r>
                            <a:rPr kumimoji="1" lang="en-US" altLang="ja-JP" sz="2400" b="0" i="1" smtClean="0">
                              <a:latin typeface="Cambria Math" panose="02040503050406030204" pitchFamily="18" charset="0"/>
                            </a:rPr>
                            <m:t>′</m:t>
                          </m:r>
                        </m:sup>
                      </m:sSubSup>
                    </m:oMath>
                  </m:oMathPara>
                </a14:m>
                <a:endParaRPr kumimoji="1" lang="ja-JP" altLang="en-US"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4489685" y="3060694"/>
                <a:ext cx="401905" cy="369332"/>
              </a:xfrm>
              <a:prstGeom prst="rect">
                <a:avLst/>
              </a:prstGeom>
              <a:blipFill>
                <a:blip r:embed="rId4"/>
                <a:stretch>
                  <a:fillRect l="-9091" r="-1515" b="-18033"/>
                </a:stretch>
              </a:blipFill>
            </p:spPr>
            <p:txBody>
              <a:bodyPr/>
              <a:lstStyle/>
              <a:p>
                <a:r>
                  <a:rPr lang="ja-JP" altLang="en-US">
                    <a:noFill/>
                  </a:rPr>
                  <a:t> </a:t>
                </a:r>
              </a:p>
            </p:txBody>
          </p:sp>
        </mc:Fallback>
      </mc:AlternateContent>
      <p:cxnSp>
        <p:nvCxnSpPr>
          <p:cNvPr id="15" name="直線矢印コネクタ 14"/>
          <p:cNvCxnSpPr>
            <a:endCxn id="5" idx="1"/>
          </p:cNvCxnSpPr>
          <p:nvPr/>
        </p:nvCxnSpPr>
        <p:spPr>
          <a:xfrm>
            <a:off x="1923233" y="3474914"/>
            <a:ext cx="121340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p:cNvSpPr txBox="1"/>
              <p:nvPr/>
            </p:nvSpPr>
            <p:spPr>
              <a:xfrm>
                <a:off x="2485153" y="3050480"/>
                <a:ext cx="30098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smtClean="0">
                              <a:latin typeface="Cambria Math" panose="02040503050406030204" pitchFamily="18" charset="0"/>
                              <a:ea typeface="Cambria Math" panose="02040503050406030204" pitchFamily="18" charset="0"/>
                            </a:rPr>
                          </m:ctrlPr>
                        </m:sSubPr>
                        <m:e>
                          <m:r>
                            <a:rPr kumimoji="1" lang="en-US" altLang="ja-JP" sz="2400" b="1" i="1" smtClean="0">
                              <a:latin typeface="Cambria Math" panose="02040503050406030204" pitchFamily="18" charset="0"/>
                              <a:ea typeface="Cambria Math" panose="02040503050406030204" pitchFamily="18" charset="0"/>
                            </a:rPr>
                            <m:t>𝒖</m:t>
                          </m:r>
                        </m:e>
                        <m:sub>
                          <m:r>
                            <a:rPr kumimoji="1" lang="en-US" altLang="ja-JP" sz="2400" b="0" i="1" smtClean="0">
                              <a:latin typeface="Cambria Math" panose="02040503050406030204" pitchFamily="18" charset="0"/>
                              <a:ea typeface="Cambria Math" panose="02040503050406030204" pitchFamily="18" charset="0"/>
                            </a:rPr>
                            <m:t>𝑡</m:t>
                          </m:r>
                        </m:sub>
                      </m:sSub>
                    </m:oMath>
                  </m:oMathPara>
                </a14:m>
                <a:endParaRPr kumimoji="1" lang="ja-JP" altLang="en-US" sz="24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2485153" y="3050480"/>
                <a:ext cx="300980" cy="369332"/>
              </a:xfrm>
              <a:prstGeom prst="rect">
                <a:avLst/>
              </a:prstGeom>
              <a:blipFill>
                <a:blip r:embed="rId5"/>
                <a:stretch>
                  <a:fillRect l="-26531" r="-22449" b="-16393"/>
                </a:stretch>
              </a:blipFill>
            </p:spPr>
            <p:txBody>
              <a:bodyPr/>
              <a:lstStyle/>
              <a:p>
                <a:r>
                  <a:rPr lang="ja-JP" altLang="en-US">
                    <a:noFill/>
                  </a:rPr>
                  <a:t> </a:t>
                </a:r>
              </a:p>
            </p:txBody>
          </p:sp>
        </mc:Fallback>
      </mc:AlternateContent>
      <p:sp>
        <p:nvSpPr>
          <p:cNvPr id="19" name="正方形/長方形 18"/>
          <p:cNvSpPr/>
          <p:nvPr/>
        </p:nvSpPr>
        <p:spPr>
          <a:xfrm>
            <a:off x="5340306" y="3721451"/>
            <a:ext cx="748894" cy="723618"/>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0" name="テキスト ボックス 19"/>
              <p:cNvSpPr txBox="1"/>
              <p:nvPr/>
            </p:nvSpPr>
            <p:spPr>
              <a:xfrm>
                <a:off x="3105639" y="3780681"/>
                <a:ext cx="10443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ja-JP" altLang="en-US" b="1" i="1" smtClean="0">
                              <a:latin typeface="Cambria Math" panose="02040503050406030204" pitchFamily="18" charset="0"/>
                              <a:ea typeface="Cambria Math" panose="02040503050406030204" pitchFamily="18" charset="0"/>
                            </a:rPr>
                            <m:t>𝛁</m:t>
                          </m:r>
                        </m:e>
                      </m:d>
                      <m:r>
                        <a:rPr kumimoji="1" lang="en-US" altLang="ja-JP" b="1" i="1" smtClean="0">
                          <a:latin typeface="Cambria Math" panose="02040503050406030204" pitchFamily="18" charset="0"/>
                        </a:rPr>
                        <m:t>𝒖</m:t>
                      </m:r>
                    </m:oMath>
                  </m:oMathPara>
                </a14:m>
                <a:endParaRPr kumimoji="1" lang="ja-JP" altLang="en-US" b="1" dirty="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3105639" y="3780681"/>
                <a:ext cx="1044388" cy="276999"/>
              </a:xfrm>
              <a:prstGeom prst="rect">
                <a:avLst/>
              </a:prstGeom>
              <a:blipFill>
                <a:blip r:embed="rId6"/>
                <a:stretch>
                  <a:fillRect r="-2326" b="-10870"/>
                </a:stretch>
              </a:blipFill>
            </p:spPr>
            <p:txBody>
              <a:bodyPr/>
              <a:lstStyle/>
              <a:p>
                <a:r>
                  <a:rPr lang="ja-JP" altLang="en-US">
                    <a:noFill/>
                  </a:rPr>
                  <a:t> </a:t>
                </a:r>
              </a:p>
            </p:txBody>
          </p:sp>
        </mc:Fallback>
      </mc:AlternateContent>
      <p:sp>
        <p:nvSpPr>
          <p:cNvPr id="21" name="正方形/長方形 20"/>
          <p:cNvSpPr/>
          <p:nvPr/>
        </p:nvSpPr>
        <p:spPr>
          <a:xfrm>
            <a:off x="3139801" y="3736617"/>
            <a:ext cx="998290" cy="36512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3" name="テキスト ボックス 22"/>
              <p:cNvSpPr txBox="1"/>
              <p:nvPr/>
            </p:nvSpPr>
            <p:spPr>
              <a:xfrm>
                <a:off x="5362206" y="3798590"/>
                <a:ext cx="726994" cy="567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rPr>
                        <m:t>−</m:t>
                      </m:r>
                      <m:f>
                        <m:fPr>
                          <m:ctrlPr>
                            <a:rPr kumimoji="1" lang="en-US" altLang="ja-JP" b="1"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ja-JP" altLang="en-US" b="0" i="1" smtClean="0">
                              <a:latin typeface="Cambria Math" panose="02040503050406030204" pitchFamily="18" charset="0"/>
                            </a:rPr>
                            <m:t>𝜌</m:t>
                          </m:r>
                        </m:den>
                      </m:f>
                      <m:r>
                        <a:rPr kumimoji="1" lang="en-US" altLang="ja-JP" b="1" i="0"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𝑝</m:t>
                      </m:r>
                    </m:oMath>
                  </m:oMathPara>
                </a14:m>
                <a:endParaRPr kumimoji="1" lang="ja-JP" altLang="en-US" b="1"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5362206" y="3798590"/>
                <a:ext cx="726994" cy="567271"/>
              </a:xfrm>
              <a:prstGeom prst="rect">
                <a:avLst/>
              </a:prstGeom>
              <a:blipFill>
                <a:blip r:embed="rId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034236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ペイントシミュレータとは</a:t>
            </a:r>
            <a:r>
              <a:rPr lang="en-US" altLang="ja-JP" dirty="0"/>
              <a:t>?</a:t>
            </a:r>
            <a:endParaRPr kumimoji="1" lang="ja-JP" altLang="en-US" dirty="0"/>
          </a:p>
        </p:txBody>
      </p:sp>
      <p:sp>
        <p:nvSpPr>
          <p:cNvPr id="6" name="コンテンツ プレースホルダ 5"/>
          <p:cNvSpPr>
            <a:spLocks noGrp="1"/>
          </p:cNvSpPr>
          <p:nvPr>
            <p:ph idx="1"/>
          </p:nvPr>
        </p:nvSpPr>
        <p:spPr/>
        <p:txBody>
          <a:bodyPr/>
          <a:lstStyle/>
          <a:p>
            <a:r>
              <a:rPr kumimoji="1" lang="ja-JP" altLang="en-US" dirty="0"/>
              <a:t>絵を描く行為</a:t>
            </a:r>
            <a:r>
              <a:rPr lang="ja-JP" altLang="en-US" dirty="0"/>
              <a:t>のコンピュータ上での再現</a:t>
            </a:r>
            <a:endParaRPr lang="en-US" altLang="ja-JP" dirty="0"/>
          </a:p>
          <a:p>
            <a:pPr lvl="1"/>
            <a:r>
              <a:rPr lang="ja-JP" altLang="en-US" dirty="0"/>
              <a:t>利点</a:t>
            </a:r>
            <a:endParaRPr lang="en-US" altLang="ja-JP" dirty="0"/>
          </a:p>
          <a:p>
            <a:pPr lvl="2"/>
            <a:r>
              <a:rPr lang="ja-JP" altLang="en-US" dirty="0"/>
              <a:t>現実の描き方の技法をそのまま生かせる</a:t>
            </a:r>
            <a:endParaRPr lang="en-US" altLang="ja-JP" dirty="0"/>
          </a:p>
          <a:p>
            <a:pPr lvl="2"/>
            <a:r>
              <a:rPr lang="en-US" altLang="ja-JP" dirty="0"/>
              <a:t>Undo/Redo, </a:t>
            </a:r>
            <a:r>
              <a:rPr lang="ja-JP" altLang="en-US" dirty="0"/>
              <a:t>コピー</a:t>
            </a:r>
            <a:endParaRPr kumimoji="1" lang="en-US" altLang="ja-JP" dirty="0"/>
          </a:p>
          <a:p>
            <a:pPr lvl="2"/>
            <a:r>
              <a:rPr lang="ja-JP" altLang="en-US" dirty="0"/>
              <a:t>描いた手順をすべて記録</a:t>
            </a:r>
            <a:endParaRPr lang="en-US" altLang="ja-JP"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5</a:t>
            </a:fld>
            <a:endParaRPr lang="en-US" i="1" dirty="0"/>
          </a:p>
        </p:txBody>
      </p:sp>
    </p:spTree>
    <p:extLst>
      <p:ext uri="{BB962C8B-B14F-4D97-AF65-F5344CB8AC3E}">
        <p14:creationId xmlns:p14="http://schemas.microsoft.com/office/powerpoint/2010/main" val="3361168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グリッドシミュレーションの流れ</a:t>
            </a:r>
          </a:p>
        </p:txBody>
      </p:sp>
      <p:sp>
        <p:nvSpPr>
          <p:cNvPr id="35" name="コンテンツ プレースホルダー 34"/>
          <p:cNvSpPr>
            <a:spLocks noGrp="1"/>
          </p:cNvSpPr>
          <p:nvPr>
            <p:ph idx="1"/>
          </p:nvPr>
        </p:nvSpPr>
        <p:spPr/>
        <p:txBody>
          <a:bodyPr/>
          <a:lstStyle/>
          <a:p>
            <a:r>
              <a:rPr lang="ja-JP" altLang="en-US" dirty="0"/>
              <a:t>毎</a:t>
            </a:r>
            <a:r>
              <a:rPr kumimoji="1" lang="ja-JP" altLang="en-US" dirty="0"/>
              <a:t>ステップの更新</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50</a:t>
            </a:fld>
            <a:endParaRPr lang="en-US" i="1" dirty="0"/>
          </a:p>
        </p:txBody>
      </p:sp>
      <p:sp>
        <p:nvSpPr>
          <p:cNvPr id="9" name="テキスト ボックス 8"/>
          <p:cNvSpPr txBox="1"/>
          <p:nvPr/>
        </p:nvSpPr>
        <p:spPr>
          <a:xfrm>
            <a:off x="1073935" y="2251074"/>
            <a:ext cx="1107996"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kumimoji="1" lang="ja-JP" altLang="en-US" dirty="0"/>
              <a:t>リソース</a:t>
            </a:r>
            <a:endParaRPr kumimoji="1" lang="en-US" altLang="ja-JP" dirty="0"/>
          </a:p>
          <a:p>
            <a:pPr algn="ctr"/>
            <a:r>
              <a:rPr kumimoji="1" lang="ja-JP" altLang="en-US" dirty="0"/>
              <a:t>移流</a:t>
            </a:r>
          </a:p>
        </p:txBody>
      </p:sp>
      <p:cxnSp>
        <p:nvCxnSpPr>
          <p:cNvPr id="11" name="直線矢印コネクタ 10"/>
          <p:cNvCxnSpPr>
            <a:stCxn id="20" idx="3"/>
            <a:endCxn id="13" idx="1"/>
          </p:cNvCxnSpPr>
          <p:nvPr/>
        </p:nvCxnSpPr>
        <p:spPr>
          <a:xfrm>
            <a:off x="6222549" y="2568907"/>
            <a:ext cx="1296114" cy="894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7518663" y="2254690"/>
            <a:ext cx="1019831"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kumimoji="1" lang="en-US" altLang="ja-JP" dirty="0"/>
              <a:t>Dryness</a:t>
            </a:r>
          </a:p>
          <a:p>
            <a:pPr algn="ctr"/>
            <a:r>
              <a:rPr kumimoji="1" lang="ja-JP" altLang="en-US" dirty="0"/>
              <a:t>更新</a:t>
            </a:r>
          </a:p>
        </p:txBody>
      </p:sp>
      <mc:AlternateContent xmlns:mc="http://schemas.openxmlformats.org/markup-compatibility/2006" xmlns:a14="http://schemas.microsoft.com/office/drawing/2010/main">
        <mc:Choice Requires="a14">
          <p:sp>
            <p:nvSpPr>
              <p:cNvPr id="12" name="正方形/長方形 11"/>
              <p:cNvSpPr/>
              <p:nvPr/>
            </p:nvSpPr>
            <p:spPr>
              <a:xfrm>
                <a:off x="3700410" y="3676765"/>
                <a:ext cx="1718740" cy="369332"/>
              </a:xfrm>
              <a:prstGeom prst="rect">
                <a:avLst/>
              </a:prstGeom>
            </p:spPr>
            <p:txBody>
              <a:bodyPr wrap="none">
                <a:spAutoFit/>
              </a:bodyPr>
              <a:lstStyle/>
              <a:p>
                <a:r>
                  <a:rPr kumimoji="1" lang="ja-JP" altLang="en-US" i="1" dirty="0">
                    <a:latin typeface="+mn-ea"/>
                  </a:rPr>
                  <a:t>速度場</a:t>
                </a:r>
                <a14:m>
                  <m:oMath xmlns:m="http://schemas.openxmlformats.org/officeDocument/2006/math">
                    <m:r>
                      <a:rPr kumimoji="1" lang="en-US" altLang="ja-JP" b="1" i="1" smtClean="0">
                        <a:latin typeface="Cambria Math" panose="02040503050406030204" pitchFamily="18" charset="0"/>
                      </a:rPr>
                      <m:t>𝒖</m:t>
                    </m:r>
                  </m:oMath>
                </a14:m>
                <a:r>
                  <a:rPr kumimoji="1" lang="ja-JP" altLang="en-US" dirty="0">
                    <a:latin typeface="+mn-ea"/>
                  </a:rPr>
                  <a:t>を更新</a:t>
                </a:r>
                <a:endParaRPr lang="ja-JP" altLang="en-US"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3700410" y="3676765"/>
                <a:ext cx="1718740" cy="369332"/>
              </a:xfrm>
              <a:prstGeom prst="rect">
                <a:avLst/>
              </a:prstGeom>
              <a:blipFill>
                <a:blip r:embed="rId3"/>
                <a:stretch>
                  <a:fillRect l="-2837" t="-4918" r="-3191" b="-27869"/>
                </a:stretch>
              </a:blipFill>
            </p:spPr>
            <p:txBody>
              <a:bodyPr/>
              <a:lstStyle/>
              <a:p>
                <a:r>
                  <a:rPr lang="ja-JP" altLang="en-US">
                    <a:noFill/>
                  </a:rPr>
                  <a:t> </a:t>
                </a:r>
              </a:p>
            </p:txBody>
          </p:sp>
        </mc:Fallback>
      </mc:AlternateContent>
      <p:sp>
        <p:nvSpPr>
          <p:cNvPr id="17" name="正方形/長方形 16"/>
          <p:cNvSpPr/>
          <p:nvPr/>
        </p:nvSpPr>
        <p:spPr>
          <a:xfrm>
            <a:off x="3055730" y="2178885"/>
            <a:ext cx="3252791" cy="1490428"/>
          </a:xfrm>
          <a:prstGeom prst="rect">
            <a:avLst/>
          </a:prstGeom>
          <a:noFill/>
          <a:ln>
            <a:solidFill>
              <a:schemeClr val="bg1">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1" name="テキスト ボックス 20"/>
              <p:cNvSpPr txBox="1"/>
              <p:nvPr/>
            </p:nvSpPr>
            <p:spPr>
              <a:xfrm>
                <a:off x="6562209" y="2176632"/>
                <a:ext cx="6952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smtClean="0">
                              <a:latin typeface="Cambria Math" panose="02040503050406030204" pitchFamily="18" charset="0"/>
                              <a:ea typeface="Cambria Math" panose="02040503050406030204" pitchFamily="18" charset="0"/>
                            </a:rPr>
                          </m:ctrlPr>
                        </m:sSubPr>
                        <m:e>
                          <m:r>
                            <a:rPr kumimoji="1" lang="en-US" altLang="ja-JP" sz="2400" b="1" i="1" smtClean="0">
                              <a:latin typeface="Cambria Math" panose="02040503050406030204" pitchFamily="18" charset="0"/>
                              <a:ea typeface="Cambria Math" panose="02040503050406030204" pitchFamily="18" charset="0"/>
                            </a:rPr>
                            <m:t>𝒖</m:t>
                          </m:r>
                        </m:e>
                        <m:sub>
                          <m:r>
                            <a:rPr kumimoji="1" lang="en-US" altLang="ja-JP" sz="2400" b="0" i="1" smtClean="0">
                              <a:latin typeface="Cambria Math" panose="02040503050406030204" pitchFamily="18" charset="0"/>
                              <a:ea typeface="Cambria Math" panose="02040503050406030204" pitchFamily="18" charset="0"/>
                            </a:rPr>
                            <m:t>𝑡</m:t>
                          </m:r>
                          <m:r>
                            <a:rPr kumimoji="1" lang="en-US" altLang="ja-JP" sz="2400" b="0" i="1" smtClean="0">
                              <a:latin typeface="Cambria Math" panose="02040503050406030204" pitchFamily="18" charset="0"/>
                              <a:ea typeface="Cambria Math" panose="02040503050406030204" pitchFamily="18" charset="0"/>
                            </a:rPr>
                            <m:t>+1</m:t>
                          </m:r>
                        </m:sub>
                      </m:sSub>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6562209" y="2176632"/>
                <a:ext cx="695255" cy="369332"/>
              </a:xfrm>
              <a:prstGeom prst="rect">
                <a:avLst/>
              </a:prstGeom>
              <a:blipFill>
                <a:blip r:embed="rId4"/>
                <a:stretch>
                  <a:fillRect l="-5217" r="-1739" b="-18033"/>
                </a:stretch>
              </a:blipFill>
            </p:spPr>
            <p:txBody>
              <a:bodyPr/>
              <a:lstStyle/>
              <a:p>
                <a:r>
                  <a:rPr lang="ja-JP" altLang="en-US">
                    <a:noFill/>
                  </a:rPr>
                  <a:t> </a:t>
                </a:r>
              </a:p>
            </p:txBody>
          </p:sp>
        </mc:Fallback>
      </mc:AlternateContent>
      <p:cxnSp>
        <p:nvCxnSpPr>
          <p:cNvPr id="29" name="直線矢印コネクタ 28"/>
          <p:cNvCxnSpPr>
            <a:stCxn id="9" idx="3"/>
            <a:endCxn id="19" idx="1"/>
          </p:cNvCxnSpPr>
          <p:nvPr/>
        </p:nvCxnSpPr>
        <p:spPr>
          <a:xfrm flipV="1">
            <a:off x="2181931" y="2568907"/>
            <a:ext cx="954705" cy="533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テキスト ボックス 31"/>
              <p:cNvSpPr txBox="1"/>
              <p:nvPr/>
            </p:nvSpPr>
            <p:spPr>
              <a:xfrm>
                <a:off x="2495996" y="2198291"/>
                <a:ext cx="30098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smtClean="0">
                              <a:latin typeface="Cambria Math" panose="02040503050406030204" pitchFamily="18" charset="0"/>
                              <a:ea typeface="Cambria Math" panose="02040503050406030204" pitchFamily="18" charset="0"/>
                            </a:rPr>
                          </m:ctrlPr>
                        </m:sSubPr>
                        <m:e>
                          <m:r>
                            <a:rPr kumimoji="1" lang="en-US" altLang="ja-JP" sz="2400" b="1" i="1" smtClean="0">
                              <a:latin typeface="Cambria Math" panose="02040503050406030204" pitchFamily="18" charset="0"/>
                              <a:ea typeface="Cambria Math" panose="02040503050406030204" pitchFamily="18" charset="0"/>
                            </a:rPr>
                            <m:t>𝒖</m:t>
                          </m:r>
                        </m:e>
                        <m:sub>
                          <m:r>
                            <a:rPr kumimoji="1" lang="en-US" altLang="ja-JP" sz="2400" b="0" i="1" smtClean="0">
                              <a:latin typeface="Cambria Math" panose="02040503050406030204" pitchFamily="18" charset="0"/>
                              <a:ea typeface="Cambria Math" panose="02040503050406030204" pitchFamily="18" charset="0"/>
                            </a:rPr>
                            <m:t>𝑡</m:t>
                          </m:r>
                        </m:sub>
                      </m:sSub>
                    </m:oMath>
                  </m:oMathPara>
                </a14:m>
                <a:endParaRPr kumimoji="1" lang="ja-JP" altLang="en-US" dirty="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2495996" y="2198291"/>
                <a:ext cx="300980" cy="369332"/>
              </a:xfrm>
              <a:prstGeom prst="rect">
                <a:avLst/>
              </a:prstGeom>
              <a:blipFill>
                <a:blip r:embed="rId5"/>
                <a:stretch>
                  <a:fillRect l="-26000" r="-20000" b="-18333"/>
                </a:stretch>
              </a:blipFill>
            </p:spPr>
            <p:txBody>
              <a:bodyPr/>
              <a:lstStyle/>
              <a:p>
                <a:r>
                  <a:rPr lang="ja-JP" altLang="en-US">
                    <a:noFill/>
                  </a:rPr>
                  <a:t> </a:t>
                </a:r>
              </a:p>
            </p:txBody>
          </p:sp>
        </mc:Fallback>
      </mc:AlternateContent>
      <p:sp>
        <p:nvSpPr>
          <p:cNvPr id="19" name="テキスト ボックス 18"/>
          <p:cNvSpPr txBox="1"/>
          <p:nvPr/>
        </p:nvSpPr>
        <p:spPr>
          <a:xfrm>
            <a:off x="3136636" y="2384241"/>
            <a:ext cx="101339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ja-JP" altLang="en-US" dirty="0"/>
              <a:t>移流</a:t>
            </a:r>
          </a:p>
        </p:txBody>
      </p:sp>
      <p:sp>
        <p:nvSpPr>
          <p:cNvPr id="20" name="テキスト ボックス 19"/>
          <p:cNvSpPr txBox="1"/>
          <p:nvPr/>
        </p:nvSpPr>
        <p:spPr>
          <a:xfrm>
            <a:off x="5231250" y="2384241"/>
            <a:ext cx="99129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ja-JP" altLang="en-US" dirty="0"/>
              <a:t>圧力</a:t>
            </a:r>
          </a:p>
        </p:txBody>
      </p:sp>
      <p:cxnSp>
        <p:nvCxnSpPr>
          <p:cNvPr id="22" name="直線矢印コネクタ 21"/>
          <p:cNvCxnSpPr>
            <a:stCxn id="19" idx="3"/>
            <a:endCxn id="20" idx="1"/>
          </p:cNvCxnSpPr>
          <p:nvPr/>
        </p:nvCxnSpPr>
        <p:spPr>
          <a:xfrm>
            <a:off x="4150027" y="2568907"/>
            <a:ext cx="108122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テキスト ボックス 22"/>
              <p:cNvSpPr txBox="1"/>
              <p:nvPr/>
            </p:nvSpPr>
            <p:spPr>
              <a:xfrm>
                <a:off x="4489685" y="2154687"/>
                <a:ext cx="4019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400" i="1" smtClean="0">
                              <a:latin typeface="Cambria Math" panose="02040503050406030204" pitchFamily="18" charset="0"/>
                            </a:rPr>
                          </m:ctrlPr>
                        </m:sSubSupPr>
                        <m:e>
                          <m:r>
                            <a:rPr kumimoji="1" lang="en-US" altLang="ja-JP" sz="2400" b="1" i="1" smtClean="0">
                              <a:latin typeface="Cambria Math" panose="02040503050406030204" pitchFamily="18" charset="0"/>
                            </a:rPr>
                            <m:t>𝒖</m:t>
                          </m:r>
                        </m:e>
                        <m:sub>
                          <m:r>
                            <a:rPr kumimoji="1" lang="ja-JP" altLang="en-US" sz="2400" b="0" i="1" smtClean="0">
                              <a:latin typeface="Cambria Math" panose="02040503050406030204" pitchFamily="18" charset="0"/>
                            </a:rPr>
                            <m:t>𝑡</m:t>
                          </m:r>
                        </m:sub>
                        <m:sup>
                          <m:r>
                            <a:rPr kumimoji="1" lang="en-US" altLang="ja-JP" sz="2400" b="0" i="1" smtClean="0">
                              <a:latin typeface="Cambria Math" panose="02040503050406030204" pitchFamily="18" charset="0"/>
                            </a:rPr>
                            <m:t>′</m:t>
                          </m:r>
                        </m:sup>
                      </m:sSubSup>
                    </m:oMath>
                  </m:oMathPara>
                </a14:m>
                <a:endParaRPr kumimoji="1" lang="ja-JP" altLang="en-US"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4489685" y="2154687"/>
                <a:ext cx="401905" cy="369332"/>
              </a:xfrm>
              <a:prstGeom prst="rect">
                <a:avLst/>
              </a:prstGeom>
              <a:blipFill>
                <a:blip r:embed="rId6"/>
                <a:stretch>
                  <a:fillRect l="-9091" r="-1515" b="-18033"/>
                </a:stretch>
              </a:blipFill>
            </p:spPr>
            <p:txBody>
              <a:bodyPr/>
              <a:lstStyle/>
              <a:p>
                <a:r>
                  <a:rPr lang="ja-JP" altLang="en-US">
                    <a:noFill/>
                  </a:rPr>
                  <a:t> </a:t>
                </a:r>
              </a:p>
            </p:txBody>
          </p:sp>
        </mc:Fallback>
      </mc:AlternateContent>
      <p:sp>
        <p:nvSpPr>
          <p:cNvPr id="24" name="正方形/長方形 23"/>
          <p:cNvSpPr/>
          <p:nvPr/>
        </p:nvSpPr>
        <p:spPr>
          <a:xfrm>
            <a:off x="5340306" y="2815444"/>
            <a:ext cx="748894" cy="723618"/>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5" name="テキスト ボックス 24"/>
              <p:cNvSpPr txBox="1"/>
              <p:nvPr/>
            </p:nvSpPr>
            <p:spPr>
              <a:xfrm>
                <a:off x="3105639" y="2874674"/>
                <a:ext cx="10443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ja-JP" altLang="en-US" b="1" i="1" smtClean="0">
                              <a:latin typeface="Cambria Math" panose="02040503050406030204" pitchFamily="18" charset="0"/>
                              <a:ea typeface="Cambria Math" panose="02040503050406030204" pitchFamily="18" charset="0"/>
                            </a:rPr>
                            <m:t>𝛁</m:t>
                          </m:r>
                        </m:e>
                      </m:d>
                      <m:r>
                        <a:rPr kumimoji="1" lang="en-US" altLang="ja-JP" b="1" i="1" smtClean="0">
                          <a:latin typeface="Cambria Math" panose="02040503050406030204" pitchFamily="18" charset="0"/>
                        </a:rPr>
                        <m:t>𝒖</m:t>
                      </m:r>
                    </m:oMath>
                  </m:oMathPara>
                </a14:m>
                <a:endParaRPr kumimoji="1" lang="ja-JP" altLang="en-US" b="1"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3105639" y="2874674"/>
                <a:ext cx="1044388" cy="276999"/>
              </a:xfrm>
              <a:prstGeom prst="rect">
                <a:avLst/>
              </a:prstGeom>
              <a:blipFill>
                <a:blip r:embed="rId7"/>
                <a:stretch>
                  <a:fillRect r="-2326" b="-11111"/>
                </a:stretch>
              </a:blipFill>
            </p:spPr>
            <p:txBody>
              <a:bodyPr/>
              <a:lstStyle/>
              <a:p>
                <a:r>
                  <a:rPr lang="ja-JP" altLang="en-US">
                    <a:noFill/>
                  </a:rPr>
                  <a:t> </a:t>
                </a:r>
              </a:p>
            </p:txBody>
          </p:sp>
        </mc:Fallback>
      </mc:AlternateContent>
      <p:sp>
        <p:nvSpPr>
          <p:cNvPr id="26" name="正方形/長方形 25"/>
          <p:cNvSpPr/>
          <p:nvPr/>
        </p:nvSpPr>
        <p:spPr>
          <a:xfrm>
            <a:off x="3139801" y="2830610"/>
            <a:ext cx="998290" cy="36512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7" name="テキスト ボックス 26"/>
              <p:cNvSpPr txBox="1"/>
              <p:nvPr/>
            </p:nvSpPr>
            <p:spPr>
              <a:xfrm>
                <a:off x="5362206" y="2892583"/>
                <a:ext cx="726994" cy="567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rPr>
                        <m:t>−</m:t>
                      </m:r>
                      <m:f>
                        <m:fPr>
                          <m:ctrlPr>
                            <a:rPr kumimoji="1" lang="en-US" altLang="ja-JP" b="1"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ja-JP" altLang="en-US" b="0" i="1" smtClean="0">
                              <a:latin typeface="Cambria Math" panose="02040503050406030204" pitchFamily="18" charset="0"/>
                            </a:rPr>
                            <m:t>𝜌</m:t>
                          </m:r>
                        </m:den>
                      </m:f>
                      <m:r>
                        <a:rPr kumimoji="1" lang="en-US" altLang="ja-JP" b="1" i="0"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𝑝</m:t>
                      </m:r>
                    </m:oMath>
                  </m:oMathPara>
                </a14:m>
                <a:endParaRPr kumimoji="1" lang="ja-JP" altLang="en-US" b="1"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5362206" y="2892583"/>
                <a:ext cx="726994" cy="567271"/>
              </a:xfrm>
              <a:prstGeom prst="rect">
                <a:avLst/>
              </a:prstGeom>
              <a:blipFill>
                <a:blip r:embed="rId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477354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グリッドシミュレーションの流れ</a:t>
            </a:r>
          </a:p>
        </p:txBody>
      </p:sp>
      <p:sp>
        <p:nvSpPr>
          <p:cNvPr id="35" name="コンテンツ プレースホルダー 34"/>
          <p:cNvSpPr>
            <a:spLocks noGrp="1"/>
          </p:cNvSpPr>
          <p:nvPr>
            <p:ph idx="1"/>
          </p:nvPr>
        </p:nvSpPr>
        <p:spPr/>
        <p:txBody>
          <a:bodyPr/>
          <a:lstStyle/>
          <a:p>
            <a:r>
              <a:rPr lang="ja-JP" altLang="en-US" dirty="0"/>
              <a:t>毎</a:t>
            </a:r>
            <a:r>
              <a:rPr kumimoji="1" lang="ja-JP" altLang="en-US" dirty="0"/>
              <a:t>ステップの更新</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51</a:t>
            </a:fld>
            <a:endParaRPr lang="en-US" i="1" dirty="0"/>
          </a:p>
        </p:txBody>
      </p:sp>
      <p:sp>
        <p:nvSpPr>
          <p:cNvPr id="9" name="テキスト ボックス 8"/>
          <p:cNvSpPr txBox="1"/>
          <p:nvPr/>
        </p:nvSpPr>
        <p:spPr>
          <a:xfrm>
            <a:off x="1073935" y="2251074"/>
            <a:ext cx="1107996"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kumimoji="1" lang="ja-JP" altLang="en-US" dirty="0"/>
              <a:t>リソース</a:t>
            </a:r>
            <a:endParaRPr kumimoji="1" lang="en-US" altLang="ja-JP" dirty="0"/>
          </a:p>
          <a:p>
            <a:pPr algn="ctr"/>
            <a:r>
              <a:rPr kumimoji="1" lang="ja-JP" altLang="en-US" dirty="0"/>
              <a:t>移流</a:t>
            </a:r>
          </a:p>
        </p:txBody>
      </p:sp>
      <p:cxnSp>
        <p:nvCxnSpPr>
          <p:cNvPr id="11" name="直線矢印コネクタ 10"/>
          <p:cNvCxnSpPr>
            <a:stCxn id="20" idx="3"/>
            <a:endCxn id="13" idx="1"/>
          </p:cNvCxnSpPr>
          <p:nvPr/>
        </p:nvCxnSpPr>
        <p:spPr>
          <a:xfrm>
            <a:off x="6222549" y="2568907"/>
            <a:ext cx="1296114" cy="894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7518663" y="2254690"/>
            <a:ext cx="1019831"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kumimoji="1" lang="en-US" altLang="ja-JP" dirty="0"/>
              <a:t>Dryness</a:t>
            </a:r>
          </a:p>
          <a:p>
            <a:pPr algn="ctr"/>
            <a:r>
              <a:rPr kumimoji="1" lang="ja-JP" altLang="en-US" dirty="0"/>
              <a:t>更新</a:t>
            </a:r>
          </a:p>
        </p:txBody>
      </p:sp>
      <mc:AlternateContent xmlns:mc="http://schemas.openxmlformats.org/markup-compatibility/2006" xmlns:a14="http://schemas.microsoft.com/office/drawing/2010/main">
        <mc:Choice Requires="a14">
          <p:sp>
            <p:nvSpPr>
              <p:cNvPr id="12" name="正方形/長方形 11"/>
              <p:cNvSpPr/>
              <p:nvPr/>
            </p:nvSpPr>
            <p:spPr>
              <a:xfrm>
                <a:off x="3700410" y="3676765"/>
                <a:ext cx="1718740" cy="369332"/>
              </a:xfrm>
              <a:prstGeom prst="rect">
                <a:avLst/>
              </a:prstGeom>
            </p:spPr>
            <p:txBody>
              <a:bodyPr wrap="none">
                <a:spAutoFit/>
              </a:bodyPr>
              <a:lstStyle/>
              <a:p>
                <a:r>
                  <a:rPr kumimoji="1" lang="ja-JP" altLang="en-US" i="1" dirty="0">
                    <a:latin typeface="+mn-ea"/>
                  </a:rPr>
                  <a:t>速度場</a:t>
                </a:r>
                <a14:m>
                  <m:oMath xmlns:m="http://schemas.openxmlformats.org/officeDocument/2006/math">
                    <m:r>
                      <a:rPr kumimoji="1" lang="en-US" altLang="ja-JP" b="1" i="1" smtClean="0">
                        <a:latin typeface="Cambria Math" panose="02040503050406030204" pitchFamily="18" charset="0"/>
                      </a:rPr>
                      <m:t>𝒖</m:t>
                    </m:r>
                  </m:oMath>
                </a14:m>
                <a:r>
                  <a:rPr kumimoji="1" lang="ja-JP" altLang="en-US" dirty="0">
                    <a:latin typeface="+mn-ea"/>
                  </a:rPr>
                  <a:t>を更新</a:t>
                </a:r>
                <a:endParaRPr lang="ja-JP" altLang="en-US"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3700410" y="3676765"/>
                <a:ext cx="1718740" cy="369332"/>
              </a:xfrm>
              <a:prstGeom prst="rect">
                <a:avLst/>
              </a:prstGeom>
              <a:blipFill>
                <a:blip r:embed="rId3"/>
                <a:stretch>
                  <a:fillRect l="-2837" t="-4918" r="-3191" b="-27869"/>
                </a:stretch>
              </a:blipFill>
            </p:spPr>
            <p:txBody>
              <a:bodyPr/>
              <a:lstStyle/>
              <a:p>
                <a:r>
                  <a:rPr lang="ja-JP" altLang="en-US">
                    <a:noFill/>
                  </a:rPr>
                  <a:t> </a:t>
                </a:r>
              </a:p>
            </p:txBody>
          </p:sp>
        </mc:Fallback>
      </mc:AlternateContent>
      <p:sp>
        <p:nvSpPr>
          <p:cNvPr id="17" name="正方形/長方形 16"/>
          <p:cNvSpPr/>
          <p:nvPr/>
        </p:nvSpPr>
        <p:spPr>
          <a:xfrm>
            <a:off x="3055730" y="2178885"/>
            <a:ext cx="3252791" cy="1490428"/>
          </a:xfrm>
          <a:prstGeom prst="rect">
            <a:avLst/>
          </a:prstGeom>
          <a:noFill/>
          <a:ln>
            <a:solidFill>
              <a:schemeClr val="bg1">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1" name="テキスト ボックス 20"/>
              <p:cNvSpPr txBox="1"/>
              <p:nvPr/>
            </p:nvSpPr>
            <p:spPr>
              <a:xfrm>
                <a:off x="6562209" y="2176632"/>
                <a:ext cx="6952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smtClean="0">
                              <a:latin typeface="Cambria Math" panose="02040503050406030204" pitchFamily="18" charset="0"/>
                              <a:ea typeface="Cambria Math" panose="02040503050406030204" pitchFamily="18" charset="0"/>
                            </a:rPr>
                          </m:ctrlPr>
                        </m:sSubPr>
                        <m:e>
                          <m:r>
                            <a:rPr kumimoji="1" lang="en-US" altLang="ja-JP" sz="2400" b="1" i="1" smtClean="0">
                              <a:latin typeface="Cambria Math" panose="02040503050406030204" pitchFamily="18" charset="0"/>
                              <a:ea typeface="Cambria Math" panose="02040503050406030204" pitchFamily="18" charset="0"/>
                            </a:rPr>
                            <m:t>𝒖</m:t>
                          </m:r>
                        </m:e>
                        <m:sub>
                          <m:r>
                            <a:rPr kumimoji="1" lang="en-US" altLang="ja-JP" sz="2400" b="0" i="1" smtClean="0">
                              <a:latin typeface="Cambria Math" panose="02040503050406030204" pitchFamily="18" charset="0"/>
                              <a:ea typeface="Cambria Math" panose="02040503050406030204" pitchFamily="18" charset="0"/>
                            </a:rPr>
                            <m:t>𝑡</m:t>
                          </m:r>
                          <m:r>
                            <a:rPr kumimoji="1" lang="en-US" altLang="ja-JP" sz="2400" b="0" i="1" smtClean="0">
                              <a:latin typeface="Cambria Math" panose="02040503050406030204" pitchFamily="18" charset="0"/>
                              <a:ea typeface="Cambria Math" panose="02040503050406030204" pitchFamily="18" charset="0"/>
                            </a:rPr>
                            <m:t>+1</m:t>
                          </m:r>
                        </m:sub>
                      </m:sSub>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6562209" y="2176632"/>
                <a:ext cx="695255" cy="369332"/>
              </a:xfrm>
              <a:prstGeom prst="rect">
                <a:avLst/>
              </a:prstGeom>
              <a:blipFill>
                <a:blip r:embed="rId4"/>
                <a:stretch>
                  <a:fillRect l="-5217" r="-1739" b="-18033"/>
                </a:stretch>
              </a:blipFill>
            </p:spPr>
            <p:txBody>
              <a:bodyPr/>
              <a:lstStyle/>
              <a:p>
                <a:r>
                  <a:rPr lang="ja-JP" altLang="en-US">
                    <a:noFill/>
                  </a:rPr>
                  <a:t> </a:t>
                </a:r>
              </a:p>
            </p:txBody>
          </p:sp>
        </mc:Fallback>
      </mc:AlternateContent>
      <p:cxnSp>
        <p:nvCxnSpPr>
          <p:cNvPr id="29" name="直線矢印コネクタ 28"/>
          <p:cNvCxnSpPr>
            <a:stCxn id="9" idx="3"/>
            <a:endCxn id="19" idx="1"/>
          </p:cNvCxnSpPr>
          <p:nvPr/>
        </p:nvCxnSpPr>
        <p:spPr>
          <a:xfrm flipV="1">
            <a:off x="2181931" y="2568907"/>
            <a:ext cx="954705" cy="533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テキスト ボックス 31"/>
              <p:cNvSpPr txBox="1"/>
              <p:nvPr/>
            </p:nvSpPr>
            <p:spPr>
              <a:xfrm>
                <a:off x="2495996" y="2198291"/>
                <a:ext cx="30098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smtClean="0">
                              <a:latin typeface="Cambria Math" panose="02040503050406030204" pitchFamily="18" charset="0"/>
                              <a:ea typeface="Cambria Math" panose="02040503050406030204" pitchFamily="18" charset="0"/>
                            </a:rPr>
                          </m:ctrlPr>
                        </m:sSubPr>
                        <m:e>
                          <m:r>
                            <a:rPr kumimoji="1" lang="en-US" altLang="ja-JP" sz="2400" b="1" i="1" smtClean="0">
                              <a:latin typeface="Cambria Math" panose="02040503050406030204" pitchFamily="18" charset="0"/>
                              <a:ea typeface="Cambria Math" panose="02040503050406030204" pitchFamily="18" charset="0"/>
                            </a:rPr>
                            <m:t>𝒖</m:t>
                          </m:r>
                        </m:e>
                        <m:sub>
                          <m:r>
                            <a:rPr kumimoji="1" lang="en-US" altLang="ja-JP" sz="2400" b="0" i="1" smtClean="0">
                              <a:latin typeface="Cambria Math" panose="02040503050406030204" pitchFamily="18" charset="0"/>
                              <a:ea typeface="Cambria Math" panose="02040503050406030204" pitchFamily="18" charset="0"/>
                            </a:rPr>
                            <m:t>𝑡</m:t>
                          </m:r>
                        </m:sub>
                      </m:sSub>
                    </m:oMath>
                  </m:oMathPara>
                </a14:m>
                <a:endParaRPr kumimoji="1" lang="ja-JP" altLang="en-US" dirty="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2495996" y="2198291"/>
                <a:ext cx="300980" cy="369332"/>
              </a:xfrm>
              <a:prstGeom prst="rect">
                <a:avLst/>
              </a:prstGeom>
              <a:blipFill>
                <a:blip r:embed="rId5"/>
                <a:stretch>
                  <a:fillRect l="-26000" r="-20000" b="-18333"/>
                </a:stretch>
              </a:blipFill>
            </p:spPr>
            <p:txBody>
              <a:bodyPr/>
              <a:lstStyle/>
              <a:p>
                <a:r>
                  <a:rPr lang="ja-JP" altLang="en-US">
                    <a:noFill/>
                  </a:rPr>
                  <a:t> </a:t>
                </a:r>
              </a:p>
            </p:txBody>
          </p:sp>
        </mc:Fallback>
      </mc:AlternateContent>
      <p:sp>
        <p:nvSpPr>
          <p:cNvPr id="19" name="テキスト ボックス 18"/>
          <p:cNvSpPr txBox="1"/>
          <p:nvPr/>
        </p:nvSpPr>
        <p:spPr>
          <a:xfrm>
            <a:off x="3136636" y="2384241"/>
            <a:ext cx="1013391"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kumimoji="1" lang="ja-JP" altLang="en-US" dirty="0"/>
              <a:t>移流</a:t>
            </a:r>
          </a:p>
        </p:txBody>
      </p:sp>
      <p:sp>
        <p:nvSpPr>
          <p:cNvPr id="20" name="テキスト ボックス 19"/>
          <p:cNvSpPr txBox="1"/>
          <p:nvPr/>
        </p:nvSpPr>
        <p:spPr>
          <a:xfrm>
            <a:off x="5231250" y="2384241"/>
            <a:ext cx="99129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ja-JP" altLang="en-US" dirty="0"/>
              <a:t>圧力</a:t>
            </a:r>
          </a:p>
        </p:txBody>
      </p:sp>
      <p:cxnSp>
        <p:nvCxnSpPr>
          <p:cNvPr id="22" name="直線矢印コネクタ 21"/>
          <p:cNvCxnSpPr>
            <a:stCxn id="19" idx="3"/>
            <a:endCxn id="20" idx="1"/>
          </p:cNvCxnSpPr>
          <p:nvPr/>
        </p:nvCxnSpPr>
        <p:spPr>
          <a:xfrm>
            <a:off x="4150027" y="2568907"/>
            <a:ext cx="108122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テキスト ボックス 22"/>
              <p:cNvSpPr txBox="1"/>
              <p:nvPr/>
            </p:nvSpPr>
            <p:spPr>
              <a:xfrm>
                <a:off x="4489685" y="2154687"/>
                <a:ext cx="4019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400" i="1" smtClean="0">
                              <a:latin typeface="Cambria Math" panose="02040503050406030204" pitchFamily="18" charset="0"/>
                            </a:rPr>
                          </m:ctrlPr>
                        </m:sSubSupPr>
                        <m:e>
                          <m:r>
                            <a:rPr kumimoji="1" lang="en-US" altLang="ja-JP" sz="2400" b="1" i="1" smtClean="0">
                              <a:latin typeface="Cambria Math" panose="02040503050406030204" pitchFamily="18" charset="0"/>
                            </a:rPr>
                            <m:t>𝒖</m:t>
                          </m:r>
                        </m:e>
                        <m:sub>
                          <m:r>
                            <a:rPr kumimoji="1" lang="ja-JP" altLang="en-US" sz="2400" b="0" i="1" smtClean="0">
                              <a:latin typeface="Cambria Math" panose="02040503050406030204" pitchFamily="18" charset="0"/>
                            </a:rPr>
                            <m:t>𝑡</m:t>
                          </m:r>
                        </m:sub>
                        <m:sup>
                          <m:r>
                            <a:rPr kumimoji="1" lang="en-US" altLang="ja-JP" sz="2400" b="0" i="1" smtClean="0">
                              <a:latin typeface="Cambria Math" panose="02040503050406030204" pitchFamily="18" charset="0"/>
                            </a:rPr>
                            <m:t>′</m:t>
                          </m:r>
                        </m:sup>
                      </m:sSubSup>
                    </m:oMath>
                  </m:oMathPara>
                </a14:m>
                <a:endParaRPr kumimoji="1" lang="ja-JP" altLang="en-US"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4489685" y="2154687"/>
                <a:ext cx="401905" cy="369332"/>
              </a:xfrm>
              <a:prstGeom prst="rect">
                <a:avLst/>
              </a:prstGeom>
              <a:blipFill>
                <a:blip r:embed="rId6"/>
                <a:stretch>
                  <a:fillRect l="-9091" r="-1515" b="-180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p:cNvSpPr txBox="1"/>
              <p:nvPr/>
            </p:nvSpPr>
            <p:spPr>
              <a:xfrm>
                <a:off x="3105639" y="2874674"/>
                <a:ext cx="10443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ja-JP" altLang="en-US" b="1" i="1" smtClean="0">
                              <a:latin typeface="Cambria Math" panose="02040503050406030204" pitchFamily="18" charset="0"/>
                              <a:ea typeface="Cambria Math" panose="02040503050406030204" pitchFamily="18" charset="0"/>
                            </a:rPr>
                            <m:t>𝛁</m:t>
                          </m:r>
                        </m:e>
                      </m:d>
                      <m:r>
                        <a:rPr kumimoji="1" lang="en-US" altLang="ja-JP" b="1" i="1" smtClean="0">
                          <a:latin typeface="Cambria Math" panose="02040503050406030204" pitchFamily="18" charset="0"/>
                        </a:rPr>
                        <m:t>𝒖</m:t>
                      </m:r>
                    </m:oMath>
                  </m:oMathPara>
                </a14:m>
                <a:endParaRPr kumimoji="1" lang="ja-JP" altLang="en-US" b="1"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3105639" y="2874674"/>
                <a:ext cx="1044388" cy="276999"/>
              </a:xfrm>
              <a:prstGeom prst="rect">
                <a:avLst/>
              </a:prstGeom>
              <a:blipFill>
                <a:blip r:embed="rId7"/>
                <a:stretch>
                  <a:fillRect r="-2326" b="-11111"/>
                </a:stretch>
              </a:blipFill>
            </p:spPr>
            <p:txBody>
              <a:bodyPr/>
              <a:lstStyle/>
              <a:p>
                <a:r>
                  <a:rPr lang="ja-JP" altLang="en-US">
                    <a:noFill/>
                  </a:rPr>
                  <a:t> </a:t>
                </a:r>
              </a:p>
            </p:txBody>
          </p:sp>
        </mc:Fallback>
      </mc:AlternateContent>
      <p:sp>
        <p:nvSpPr>
          <p:cNvPr id="26" name="正方形/長方形 25"/>
          <p:cNvSpPr/>
          <p:nvPr/>
        </p:nvSpPr>
        <p:spPr>
          <a:xfrm>
            <a:off x="3139801" y="2830610"/>
            <a:ext cx="998290" cy="36512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7" name="テキスト ボックス 26"/>
              <p:cNvSpPr txBox="1"/>
              <p:nvPr/>
            </p:nvSpPr>
            <p:spPr>
              <a:xfrm>
                <a:off x="5362206" y="2892583"/>
                <a:ext cx="726994" cy="567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rPr>
                        <m:t>−</m:t>
                      </m:r>
                      <m:f>
                        <m:fPr>
                          <m:ctrlPr>
                            <a:rPr kumimoji="1" lang="en-US" altLang="ja-JP" b="1"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ja-JP" altLang="en-US" b="0" i="1" smtClean="0">
                              <a:latin typeface="Cambria Math" panose="02040503050406030204" pitchFamily="18" charset="0"/>
                            </a:rPr>
                            <m:t>𝜌</m:t>
                          </m:r>
                        </m:den>
                      </m:f>
                      <m:r>
                        <a:rPr kumimoji="1" lang="en-US" altLang="ja-JP" b="1" i="0"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𝑝</m:t>
                      </m:r>
                    </m:oMath>
                  </m:oMathPara>
                </a14:m>
                <a:endParaRPr kumimoji="1" lang="ja-JP" altLang="en-US" b="1"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5362206" y="2892583"/>
                <a:ext cx="726994" cy="567271"/>
              </a:xfrm>
              <a:prstGeom prst="rect">
                <a:avLst/>
              </a:prstGeom>
              <a:blipFill>
                <a:blip r:embed="rId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038716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lstStyle/>
              <a:p>
                <a:r>
                  <a:rPr lang="ja-JP" altLang="en-US" dirty="0"/>
                  <a:t>速度場</a:t>
                </a:r>
                <a14:m>
                  <m:oMath xmlns:m="http://schemas.openxmlformats.org/officeDocument/2006/math">
                    <m:sSub>
                      <m:sSubPr>
                        <m:ctrlPr>
                          <a:rPr lang="el-GR" altLang="ja-JP" sz="2800" i="1">
                            <a:latin typeface="Cambria Math" panose="02040503050406030204" pitchFamily="18" charset="0"/>
                            <a:ea typeface="Cambria Math" panose="02040503050406030204" pitchFamily="18" charset="0"/>
                          </a:rPr>
                        </m:ctrlPr>
                      </m:sSubPr>
                      <m:e>
                        <m:r>
                          <a:rPr lang="en-US" altLang="ja-JP" sz="2800" i="1">
                            <a:latin typeface="Cambria Math" panose="02040503050406030204" pitchFamily="18" charset="0"/>
                            <a:ea typeface="Cambria Math" panose="02040503050406030204" pitchFamily="18" charset="0"/>
                          </a:rPr>
                          <m:t>𝒖</m:t>
                        </m:r>
                      </m:e>
                      <m:sub>
                        <m:r>
                          <a:rPr lang="en-US" altLang="ja-JP" sz="2800" i="1">
                            <a:latin typeface="Cambria Math" panose="02040503050406030204" pitchFamily="18" charset="0"/>
                            <a:ea typeface="Cambria Math" panose="02040503050406030204" pitchFamily="18" charset="0"/>
                          </a:rPr>
                          <m:t>𝑡</m:t>
                        </m:r>
                      </m:sub>
                    </m:sSub>
                  </m:oMath>
                </a14:m>
                <a:r>
                  <a:rPr lang="ja-JP" altLang="en-US" dirty="0"/>
                  <a:t>を利用したトリリニア補間</a:t>
                </a:r>
                <a:endParaRPr lang="en-US" altLang="ja-JP" dirty="0"/>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a:blip r:embed="rId3"/>
                <a:stretch>
                  <a:fillRect l="-1407"/>
                </a:stretch>
              </a:blipFill>
            </p:spPr>
            <p:txBody>
              <a:bodyPr/>
              <a:lstStyle/>
              <a:p>
                <a:r>
                  <a:rPr lang="ja-JP" altLang="en-US">
                    <a:noFill/>
                  </a:rPr>
                  <a:t> </a:t>
                </a:r>
              </a:p>
            </p:txBody>
          </p:sp>
        </mc:Fallback>
      </mc:AlternateContent>
      <p:sp>
        <p:nvSpPr>
          <p:cNvPr id="3" name="コンテンツ プレースホルダ 2"/>
          <p:cNvSpPr>
            <a:spLocks noGrp="1"/>
          </p:cNvSpPr>
          <p:nvPr>
            <p:ph idx="1"/>
          </p:nvPr>
        </p:nvSpPr>
        <p:spPr/>
        <p:txBody>
          <a:bodyPr/>
          <a:lstStyle/>
          <a:p>
            <a:pPr marL="0" indent="0">
              <a:buNone/>
            </a:pP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52</a:t>
            </a:fld>
            <a:endParaRPr lang="en-US" i="1" dirty="0"/>
          </a:p>
        </p:txBody>
      </p:sp>
      <p:grpSp>
        <p:nvGrpSpPr>
          <p:cNvPr id="41" name="グループ化 40"/>
          <p:cNvGrpSpPr/>
          <p:nvPr/>
        </p:nvGrpSpPr>
        <p:grpSpPr>
          <a:xfrm>
            <a:off x="5529235" y="2280330"/>
            <a:ext cx="2037066" cy="1821663"/>
            <a:chOff x="5411481" y="1653880"/>
            <a:chExt cx="2882503" cy="2577703"/>
          </a:xfrm>
        </p:grpSpPr>
        <p:cxnSp>
          <p:nvCxnSpPr>
            <p:cNvPr id="10" name="直線コネクタ 9"/>
            <p:cNvCxnSpPr/>
            <p:nvPr/>
          </p:nvCxnSpPr>
          <p:spPr>
            <a:xfrm flipV="1">
              <a:off x="5521500" y="1730080"/>
              <a:ext cx="956781" cy="622697"/>
            </a:xfrm>
            <a:prstGeom prst="line">
              <a:avLst/>
            </a:prstGeom>
            <a:ln w="3810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sp>
          <p:nvSpPr>
            <p:cNvPr id="12" name="正方形/長方形 11"/>
            <p:cNvSpPr/>
            <p:nvPr/>
          </p:nvSpPr>
          <p:spPr>
            <a:xfrm>
              <a:off x="5521500" y="2352777"/>
              <a:ext cx="1758910" cy="1758911"/>
            </a:xfrm>
            <a:prstGeom prst="rect">
              <a:avLst/>
            </a:prstGeom>
            <a:noFill/>
            <a:ln w="38100">
              <a:solidFill>
                <a:schemeClr val="bg1">
                  <a:lumMod val="6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6400955" y="1730080"/>
              <a:ext cx="1758910" cy="1758910"/>
            </a:xfrm>
            <a:prstGeom prst="rect">
              <a:avLst/>
            </a:prstGeom>
            <a:noFill/>
            <a:ln w="38100">
              <a:solidFill>
                <a:schemeClr val="bg1">
                  <a:lumMod val="6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 name="直線コネクタ 18"/>
            <p:cNvCxnSpPr/>
            <p:nvPr/>
          </p:nvCxnSpPr>
          <p:spPr>
            <a:xfrm flipV="1">
              <a:off x="7240281" y="1730080"/>
              <a:ext cx="956781" cy="622697"/>
            </a:xfrm>
            <a:prstGeom prst="line">
              <a:avLst/>
            </a:prstGeom>
            <a:ln w="3810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flipV="1">
              <a:off x="7240281" y="3482680"/>
              <a:ext cx="956781" cy="622697"/>
            </a:xfrm>
            <a:prstGeom prst="line">
              <a:avLst/>
            </a:prstGeom>
            <a:ln w="3810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21" name="直線コネクタ 20"/>
            <p:cNvCxnSpPr/>
            <p:nvPr/>
          </p:nvCxnSpPr>
          <p:spPr>
            <a:xfrm flipV="1">
              <a:off x="5487681" y="3482680"/>
              <a:ext cx="956781" cy="622697"/>
            </a:xfrm>
            <a:prstGeom prst="line">
              <a:avLst/>
            </a:prstGeom>
            <a:ln w="3810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sp>
          <p:nvSpPr>
            <p:cNvPr id="22" name="円/楕円 21"/>
            <p:cNvSpPr/>
            <p:nvPr/>
          </p:nvSpPr>
          <p:spPr>
            <a:xfrm>
              <a:off x="5411481" y="22634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円/楕円 22"/>
            <p:cNvSpPr/>
            <p:nvPr/>
          </p:nvSpPr>
          <p:spPr>
            <a:xfrm>
              <a:off x="6325881" y="16538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4" name="円/楕円 23"/>
            <p:cNvSpPr/>
            <p:nvPr/>
          </p:nvSpPr>
          <p:spPr>
            <a:xfrm>
              <a:off x="8078481" y="16538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5" name="円/楕円 24"/>
            <p:cNvSpPr/>
            <p:nvPr/>
          </p:nvSpPr>
          <p:spPr>
            <a:xfrm>
              <a:off x="7164081" y="22634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6" name="円/楕円 25"/>
            <p:cNvSpPr/>
            <p:nvPr/>
          </p:nvSpPr>
          <p:spPr>
            <a:xfrm>
              <a:off x="6325881" y="34064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円/楕円 26"/>
            <p:cNvSpPr/>
            <p:nvPr/>
          </p:nvSpPr>
          <p:spPr>
            <a:xfrm>
              <a:off x="5411481" y="40160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8" name="円/楕円 27"/>
            <p:cNvSpPr/>
            <p:nvPr/>
          </p:nvSpPr>
          <p:spPr>
            <a:xfrm>
              <a:off x="7164081" y="40160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9" name="円/楕円 28"/>
            <p:cNvSpPr/>
            <p:nvPr/>
          </p:nvSpPr>
          <p:spPr>
            <a:xfrm>
              <a:off x="8052113" y="3381238"/>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30" name="直線コネクタ 29"/>
            <p:cNvCxnSpPr/>
            <p:nvPr/>
          </p:nvCxnSpPr>
          <p:spPr>
            <a:xfrm flipV="1">
              <a:off x="6096310" y="2359087"/>
              <a:ext cx="0" cy="1752600"/>
            </a:xfrm>
            <a:prstGeom prst="line">
              <a:avLst/>
            </a:prstGeom>
            <a:ln w="1905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V="1">
              <a:off x="7054062" y="1736390"/>
              <a:ext cx="0" cy="1752600"/>
            </a:xfrm>
            <a:prstGeom prst="line">
              <a:avLst/>
            </a:prstGeom>
            <a:ln w="1905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35" name="直線コネクタ 34"/>
            <p:cNvCxnSpPr/>
            <p:nvPr/>
          </p:nvCxnSpPr>
          <p:spPr>
            <a:xfrm flipV="1">
              <a:off x="6097281" y="2505177"/>
              <a:ext cx="956781" cy="622697"/>
            </a:xfrm>
            <a:prstGeom prst="line">
              <a:avLst/>
            </a:prstGeom>
            <a:ln w="1905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sp>
          <p:nvSpPr>
            <p:cNvPr id="36" name="円/楕円 35"/>
            <p:cNvSpPr/>
            <p:nvPr/>
          </p:nvSpPr>
          <p:spPr>
            <a:xfrm>
              <a:off x="6444462" y="2646861"/>
              <a:ext cx="304800" cy="304800"/>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 name="円/楕円 30"/>
            <p:cNvSpPr/>
            <p:nvPr/>
          </p:nvSpPr>
          <p:spPr>
            <a:xfrm>
              <a:off x="6057900" y="2320987"/>
              <a:ext cx="76200" cy="76200"/>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2" name="円/楕円 31"/>
            <p:cNvSpPr/>
            <p:nvPr/>
          </p:nvSpPr>
          <p:spPr>
            <a:xfrm>
              <a:off x="6057900" y="4073587"/>
              <a:ext cx="76200" cy="76200"/>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4" name="円/楕円 33"/>
            <p:cNvSpPr/>
            <p:nvPr/>
          </p:nvSpPr>
          <p:spPr>
            <a:xfrm>
              <a:off x="7015962" y="1698290"/>
              <a:ext cx="76200" cy="76200"/>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7" name="円/楕円 36"/>
            <p:cNvSpPr/>
            <p:nvPr/>
          </p:nvSpPr>
          <p:spPr>
            <a:xfrm>
              <a:off x="7015962" y="3450890"/>
              <a:ext cx="76200" cy="76200"/>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9" name="円/楕円 38"/>
            <p:cNvSpPr/>
            <p:nvPr/>
          </p:nvSpPr>
          <p:spPr>
            <a:xfrm>
              <a:off x="7015962" y="2478983"/>
              <a:ext cx="70638" cy="70638"/>
            </a:xfrm>
            <a:prstGeom prst="ellipse">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0" name="円/楕円 39"/>
            <p:cNvSpPr/>
            <p:nvPr/>
          </p:nvSpPr>
          <p:spPr>
            <a:xfrm>
              <a:off x="6063462" y="3092555"/>
              <a:ext cx="70638" cy="70638"/>
            </a:xfrm>
            <a:prstGeom prst="ellipse">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cxnSp>
        <p:nvCxnSpPr>
          <p:cNvPr id="143" name="直線矢印コネクタ 142"/>
          <p:cNvCxnSpPr>
            <a:stCxn id="137" idx="0"/>
            <a:endCxn id="36" idx="2"/>
          </p:cNvCxnSpPr>
          <p:nvPr/>
        </p:nvCxnSpPr>
        <p:spPr>
          <a:xfrm flipV="1">
            <a:off x="1823319" y="3089771"/>
            <a:ext cx="4435924" cy="99269"/>
          </a:xfrm>
          <a:prstGeom prst="straightConnector1">
            <a:avLst/>
          </a:prstGeom>
          <a:ln w="5715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4" name="テキスト ボックス 143"/>
          <p:cNvSpPr txBox="1"/>
          <p:nvPr/>
        </p:nvSpPr>
        <p:spPr>
          <a:xfrm>
            <a:off x="5681531" y="1865007"/>
            <a:ext cx="1800493" cy="369332"/>
          </a:xfrm>
          <a:prstGeom prst="rect">
            <a:avLst/>
          </a:prstGeom>
          <a:noFill/>
        </p:spPr>
        <p:txBody>
          <a:bodyPr wrap="none" rtlCol="0">
            <a:spAutoFit/>
          </a:bodyPr>
          <a:lstStyle/>
          <a:p>
            <a:r>
              <a:rPr kumimoji="1" lang="ja-JP" altLang="en-US" dirty="0"/>
              <a:t>トリリニア補間</a:t>
            </a:r>
          </a:p>
        </p:txBody>
      </p:sp>
      <p:grpSp>
        <p:nvGrpSpPr>
          <p:cNvPr id="6" name="グループ化 5"/>
          <p:cNvGrpSpPr/>
          <p:nvPr/>
        </p:nvGrpSpPr>
        <p:grpSpPr>
          <a:xfrm>
            <a:off x="1332710" y="2103797"/>
            <a:ext cx="2352695" cy="2063267"/>
            <a:chOff x="1234567" y="2453527"/>
            <a:chExt cx="2589887" cy="2271280"/>
          </a:xfrm>
        </p:grpSpPr>
        <p:sp>
          <p:nvSpPr>
            <p:cNvPr id="66" name="円/楕円 65"/>
            <p:cNvSpPr/>
            <p:nvPr/>
          </p:nvSpPr>
          <p:spPr>
            <a:xfrm>
              <a:off x="2408454" y="3648874"/>
              <a:ext cx="96930" cy="96930"/>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77" name="グループ化 76"/>
            <p:cNvGrpSpPr/>
            <p:nvPr/>
          </p:nvGrpSpPr>
          <p:grpSpPr>
            <a:xfrm>
              <a:off x="1234567" y="2453527"/>
              <a:ext cx="2589887" cy="2271280"/>
              <a:chOff x="852082" y="2187220"/>
              <a:chExt cx="2589887" cy="2271280"/>
            </a:xfrm>
          </p:grpSpPr>
          <p:cxnSp>
            <p:nvCxnSpPr>
              <p:cNvPr id="49" name="直線コネクタ 48"/>
              <p:cNvCxnSpPr/>
              <p:nvPr/>
            </p:nvCxnSpPr>
            <p:spPr>
              <a:xfrm flipV="1">
                <a:off x="852082" y="2187220"/>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50" name="正方形/長方形 49"/>
              <p:cNvSpPr/>
              <p:nvPr/>
            </p:nvSpPr>
            <p:spPr>
              <a:xfrm>
                <a:off x="852082" y="2781071"/>
                <a:ext cx="1677429" cy="1677429"/>
              </a:xfrm>
              <a:prstGeom prst="rect">
                <a:avLst/>
              </a:prstGeom>
              <a:noFill/>
              <a:ln w="19050">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2" name="直線コネクタ 51"/>
              <p:cNvCxnSpPr/>
              <p:nvPr/>
            </p:nvCxnSpPr>
            <p:spPr>
              <a:xfrm flipV="1">
                <a:off x="2529511" y="2187220"/>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flipV="1">
                <a:off x="2529511" y="3858631"/>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74" name="直線コネクタ 73"/>
              <p:cNvCxnSpPr/>
              <p:nvPr/>
            </p:nvCxnSpPr>
            <p:spPr>
              <a:xfrm>
                <a:off x="1752600" y="2190750"/>
                <a:ext cx="167742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6" name="直線コネクタ 75"/>
              <p:cNvCxnSpPr/>
              <p:nvPr/>
            </p:nvCxnSpPr>
            <p:spPr>
              <a:xfrm>
                <a:off x="3429000" y="2190750"/>
                <a:ext cx="0" cy="167742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cxnSp>
          <p:nvCxnSpPr>
            <p:cNvPr id="117" name="直線コネクタ 116"/>
            <p:cNvCxnSpPr/>
            <p:nvPr/>
          </p:nvCxnSpPr>
          <p:spPr>
            <a:xfrm>
              <a:off x="1845469" y="3579872"/>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8" name="直線コネクタ 117"/>
            <p:cNvCxnSpPr/>
            <p:nvPr/>
          </p:nvCxnSpPr>
          <p:spPr>
            <a:xfrm>
              <a:off x="1879602" y="3410564"/>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flipV="1">
              <a:off x="1845469" y="3410564"/>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20" name="直線コネクタ 119"/>
            <p:cNvCxnSpPr/>
            <p:nvPr/>
          </p:nvCxnSpPr>
          <p:spPr>
            <a:xfrm flipV="1">
              <a:off x="1633285" y="3855474"/>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21" name="直線コネクタ 120"/>
            <p:cNvCxnSpPr/>
            <p:nvPr/>
          </p:nvCxnSpPr>
          <p:spPr>
            <a:xfrm>
              <a:off x="1762125" y="3479521"/>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2" name="直線コネクタ 121"/>
            <p:cNvCxnSpPr/>
            <p:nvPr/>
          </p:nvCxnSpPr>
          <p:spPr>
            <a:xfrm flipV="1">
              <a:off x="1633285" y="3641845"/>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23" name="直線コネクタ 122"/>
            <p:cNvCxnSpPr/>
            <p:nvPr/>
          </p:nvCxnSpPr>
          <p:spPr>
            <a:xfrm>
              <a:off x="1879602" y="3641845"/>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5" name="直線コネクタ 124"/>
            <p:cNvCxnSpPr/>
            <p:nvPr/>
          </p:nvCxnSpPr>
          <p:spPr>
            <a:xfrm>
              <a:off x="1879602" y="3855474"/>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6" name="直線コネクタ 125"/>
            <p:cNvCxnSpPr/>
            <p:nvPr/>
          </p:nvCxnSpPr>
          <p:spPr>
            <a:xfrm>
              <a:off x="2091786" y="3419562"/>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8" name="直線コネクタ 127"/>
            <p:cNvCxnSpPr/>
            <p:nvPr/>
          </p:nvCxnSpPr>
          <p:spPr>
            <a:xfrm>
              <a:off x="1762125" y="3479521"/>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9" name="直線コネクタ 128"/>
            <p:cNvCxnSpPr/>
            <p:nvPr/>
          </p:nvCxnSpPr>
          <p:spPr>
            <a:xfrm>
              <a:off x="2214946" y="3489793"/>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0" name="直線コネクタ 129"/>
            <p:cNvCxnSpPr/>
            <p:nvPr/>
          </p:nvCxnSpPr>
          <p:spPr>
            <a:xfrm flipV="1">
              <a:off x="2082605" y="3645972"/>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31" name="直線コネクタ 130"/>
            <p:cNvCxnSpPr/>
            <p:nvPr/>
          </p:nvCxnSpPr>
          <p:spPr>
            <a:xfrm>
              <a:off x="1638965" y="3806282"/>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2" name="直線コネクタ 131"/>
            <p:cNvCxnSpPr/>
            <p:nvPr/>
          </p:nvCxnSpPr>
          <p:spPr>
            <a:xfrm flipV="1">
              <a:off x="1845469" y="3643119"/>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33" name="直線コネクタ 132"/>
            <p:cNvCxnSpPr/>
            <p:nvPr/>
          </p:nvCxnSpPr>
          <p:spPr>
            <a:xfrm>
              <a:off x="1762125" y="3722000"/>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110" name="グループ化 109"/>
            <p:cNvGrpSpPr/>
            <p:nvPr/>
          </p:nvGrpSpPr>
          <p:grpSpPr>
            <a:xfrm>
              <a:off x="2367080" y="3555254"/>
              <a:ext cx="258377" cy="226591"/>
              <a:chOff x="852082" y="2187220"/>
              <a:chExt cx="2589887" cy="2271280"/>
            </a:xfrm>
          </p:grpSpPr>
          <p:cxnSp>
            <p:nvCxnSpPr>
              <p:cNvPr id="111" name="直線コネクタ 110"/>
              <p:cNvCxnSpPr/>
              <p:nvPr/>
            </p:nvCxnSpPr>
            <p:spPr>
              <a:xfrm flipV="1">
                <a:off x="852082" y="2187220"/>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112" name="正方形/長方形 111"/>
              <p:cNvSpPr/>
              <p:nvPr/>
            </p:nvSpPr>
            <p:spPr>
              <a:xfrm>
                <a:off x="852082" y="2781071"/>
                <a:ext cx="1677429" cy="1677429"/>
              </a:xfrm>
              <a:prstGeom prst="rect">
                <a:avLst/>
              </a:prstGeom>
              <a:noFill/>
              <a:ln w="19050">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13" name="直線コネクタ 112"/>
              <p:cNvCxnSpPr/>
              <p:nvPr/>
            </p:nvCxnSpPr>
            <p:spPr>
              <a:xfrm flipV="1">
                <a:off x="2529511" y="2187220"/>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flipV="1">
                <a:off x="2529511" y="3858631"/>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1752600" y="2190750"/>
                <a:ext cx="167742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3429000" y="2190750"/>
                <a:ext cx="0" cy="167742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cxnSp>
          <p:nvCxnSpPr>
            <p:cNvPr id="134" name="直線コネクタ 133"/>
            <p:cNvCxnSpPr/>
            <p:nvPr/>
          </p:nvCxnSpPr>
          <p:spPr>
            <a:xfrm flipV="1">
              <a:off x="1836288" y="3860807"/>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35" name="直線コネクタ 134"/>
            <p:cNvCxnSpPr/>
            <p:nvPr/>
          </p:nvCxnSpPr>
          <p:spPr>
            <a:xfrm>
              <a:off x="1762125" y="3932341"/>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6" name="直線コネクタ 135"/>
            <p:cNvCxnSpPr/>
            <p:nvPr/>
          </p:nvCxnSpPr>
          <p:spPr>
            <a:xfrm>
              <a:off x="1983581" y="3479521"/>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04" name="直線コネクタ 103"/>
            <p:cNvCxnSpPr/>
            <p:nvPr/>
          </p:nvCxnSpPr>
          <p:spPr>
            <a:xfrm flipV="1">
              <a:off x="1633285" y="3409611"/>
              <a:ext cx="246317" cy="160310"/>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105" name="正方形/長方形 104"/>
            <p:cNvSpPr/>
            <p:nvPr/>
          </p:nvSpPr>
          <p:spPr>
            <a:xfrm>
              <a:off x="1633285" y="3569921"/>
              <a:ext cx="452821" cy="452820"/>
            </a:xfrm>
            <a:prstGeom prst="rect">
              <a:avLst/>
            </a:prstGeom>
            <a:noFill/>
            <a:ln w="19050">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6" name="直線コネクタ 105"/>
            <p:cNvCxnSpPr/>
            <p:nvPr/>
          </p:nvCxnSpPr>
          <p:spPr>
            <a:xfrm flipV="1">
              <a:off x="2086106" y="3409611"/>
              <a:ext cx="246317" cy="160310"/>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107" name="直線コネクタ 106"/>
            <p:cNvCxnSpPr/>
            <p:nvPr/>
          </p:nvCxnSpPr>
          <p:spPr>
            <a:xfrm flipV="1">
              <a:off x="2086106" y="3860807"/>
              <a:ext cx="246317" cy="160310"/>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108" name="直線コネクタ 107"/>
            <p:cNvCxnSpPr/>
            <p:nvPr/>
          </p:nvCxnSpPr>
          <p:spPr>
            <a:xfrm>
              <a:off x="1876379" y="3410564"/>
              <a:ext cx="45282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直線コネクタ 108"/>
            <p:cNvCxnSpPr/>
            <p:nvPr/>
          </p:nvCxnSpPr>
          <p:spPr>
            <a:xfrm>
              <a:off x="2328922" y="3410564"/>
              <a:ext cx="0" cy="45282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37" name="円/楕円 136"/>
            <p:cNvSpPr/>
            <p:nvPr/>
          </p:nvSpPr>
          <p:spPr>
            <a:xfrm>
              <a:off x="1737729" y="3648181"/>
              <a:ext cx="73819" cy="73819"/>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139" name="直線矢印コネクタ 138"/>
            <p:cNvCxnSpPr>
              <a:stCxn id="66" idx="3"/>
              <a:endCxn id="137" idx="6"/>
            </p:cNvCxnSpPr>
            <p:nvPr/>
          </p:nvCxnSpPr>
          <p:spPr>
            <a:xfrm flipH="1" flipV="1">
              <a:off x="1811548" y="3685091"/>
              <a:ext cx="611101" cy="46518"/>
            </a:xfrm>
            <a:prstGeom prst="straightConnector1">
              <a:avLst/>
            </a:prstGeom>
            <a:ln w="571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3" name="テキスト ボックス 72"/>
                <p:cNvSpPr txBox="1"/>
                <p:nvPr/>
              </p:nvSpPr>
              <p:spPr>
                <a:xfrm>
                  <a:off x="2216985" y="3791416"/>
                  <a:ext cx="7089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rPr>
                          <m:t>−</m:t>
                        </m:r>
                        <m:sSub>
                          <m:sSubPr>
                            <m:ctrlPr>
                              <a:rPr kumimoji="1" lang="el-GR" altLang="ja-JP" i="1">
                                <a:latin typeface="Cambria Math" panose="02040503050406030204" pitchFamily="18" charset="0"/>
                                <a:ea typeface="Cambria Math" panose="02040503050406030204" pitchFamily="18" charset="0"/>
                              </a:rPr>
                            </m:ctrlPr>
                          </m:sSubPr>
                          <m:e>
                            <m:r>
                              <a:rPr kumimoji="1" lang="en-US" altLang="ja-JP" b="1" i="1">
                                <a:latin typeface="Cambria Math" panose="02040503050406030204" pitchFamily="18" charset="0"/>
                                <a:ea typeface="Cambria Math" panose="02040503050406030204" pitchFamily="18" charset="0"/>
                              </a:rPr>
                              <m:t>𝒖</m:t>
                            </m:r>
                          </m:e>
                          <m:sub>
                            <m:r>
                              <a:rPr kumimoji="1" lang="en-US" altLang="ja-JP" i="1">
                                <a:latin typeface="Cambria Math" panose="02040503050406030204" pitchFamily="18" charset="0"/>
                                <a:ea typeface="Cambria Math" panose="02040503050406030204" pitchFamily="18" charset="0"/>
                              </a:rPr>
                              <m:t>𝑡</m:t>
                            </m:r>
                          </m:sub>
                        </m:sSub>
                        <m:r>
                          <m:rPr>
                            <m:sty m:val="p"/>
                          </m:rPr>
                          <a:rPr kumimoji="1" lang="el-GR" altLang="ja-JP" i="1" smtClean="0">
                            <a:latin typeface="Cambria Math" panose="02040503050406030204" pitchFamily="18" charset="0"/>
                            <a:ea typeface="Cambria Math" panose="02040503050406030204" pitchFamily="18" charset="0"/>
                          </a:rPr>
                          <m:t>Δ</m:t>
                        </m:r>
                        <m:r>
                          <a:rPr kumimoji="1" lang="en-US" altLang="ja-JP" b="0" i="1" smtClean="0">
                            <a:latin typeface="Cambria Math" panose="02040503050406030204" pitchFamily="18" charset="0"/>
                            <a:ea typeface="Cambria Math" panose="02040503050406030204" pitchFamily="18" charset="0"/>
                          </a:rPr>
                          <m:t>𝑡</m:t>
                        </m:r>
                      </m:oMath>
                    </m:oMathPara>
                  </a14:m>
                  <a:endParaRPr kumimoji="1" lang="ja-JP" altLang="en-US" dirty="0"/>
                </a:p>
              </p:txBody>
            </p:sp>
          </mc:Choice>
          <mc:Fallback xmlns="">
            <p:sp>
              <p:nvSpPr>
                <p:cNvPr id="73" name="テキスト ボックス 72"/>
                <p:cNvSpPr txBox="1">
                  <a:spLocks noRot="1" noChangeAspect="1" noMove="1" noResize="1" noEditPoints="1" noAdjustHandles="1" noChangeArrowheads="1" noChangeShapeType="1" noTextEdit="1"/>
                </p:cNvSpPr>
                <p:nvPr/>
              </p:nvSpPr>
              <p:spPr>
                <a:xfrm>
                  <a:off x="2216985" y="3791416"/>
                  <a:ext cx="708977" cy="276999"/>
                </a:xfrm>
                <a:prstGeom prst="rect">
                  <a:avLst/>
                </a:prstGeom>
                <a:blipFill>
                  <a:blip r:embed="rId4"/>
                  <a:stretch>
                    <a:fillRect l="-5660" r="-11321" b="-28571"/>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 name="正方形/長方形 4"/>
              <p:cNvSpPr/>
              <p:nvPr/>
            </p:nvSpPr>
            <p:spPr>
              <a:xfrm>
                <a:off x="6283143" y="3112459"/>
                <a:ext cx="5177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000" i="1">
                              <a:latin typeface="Cambria Math" panose="02040503050406030204" pitchFamily="18" charset="0"/>
                            </a:rPr>
                          </m:ctrlPr>
                        </m:sSubSupPr>
                        <m:e>
                          <m:r>
                            <a:rPr kumimoji="1" lang="en-US" altLang="ja-JP" sz="2000" b="1" i="1">
                              <a:latin typeface="Cambria Math" panose="02040503050406030204" pitchFamily="18" charset="0"/>
                            </a:rPr>
                            <m:t>𝒖</m:t>
                          </m:r>
                        </m:e>
                        <m:sub>
                          <m:r>
                            <a:rPr kumimoji="1" lang="ja-JP" altLang="en-US" sz="2000" i="1">
                              <a:latin typeface="Cambria Math" panose="02040503050406030204" pitchFamily="18" charset="0"/>
                            </a:rPr>
                            <m:t>𝑡</m:t>
                          </m:r>
                        </m:sub>
                        <m:sup>
                          <m:r>
                            <a:rPr kumimoji="1" lang="en-US" altLang="ja-JP" sz="2000" i="1">
                              <a:latin typeface="Cambria Math" panose="02040503050406030204" pitchFamily="18" charset="0"/>
                            </a:rPr>
                            <m:t>′</m:t>
                          </m:r>
                        </m:sup>
                      </m:sSubSup>
                    </m:oMath>
                  </m:oMathPara>
                </a14:m>
                <a:endParaRPr lang="ja-JP" altLang="en-US" sz="2000" dirty="0"/>
              </a:p>
            </p:txBody>
          </p:sp>
        </mc:Choice>
        <mc:Fallback xmlns="">
          <p:sp>
            <p:nvSpPr>
              <p:cNvPr id="5" name="正方形/長方形 4"/>
              <p:cNvSpPr>
                <a:spLocks noRot="1" noChangeAspect="1" noMove="1" noResize="1" noEditPoints="1" noAdjustHandles="1" noChangeArrowheads="1" noChangeShapeType="1" noTextEdit="1"/>
              </p:cNvSpPr>
              <p:nvPr/>
            </p:nvSpPr>
            <p:spPr>
              <a:xfrm>
                <a:off x="6283143" y="3112459"/>
                <a:ext cx="517706" cy="400110"/>
              </a:xfrm>
              <a:prstGeom prst="rect">
                <a:avLst/>
              </a:prstGeom>
              <a:blipFill>
                <a:blip r:embed="rId5"/>
                <a:stretch>
                  <a:fillRect b="-461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01359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a:t>
            </a:r>
            <a:r>
              <a:rPr kumimoji="1" lang="ja-JP" altLang="en-US" dirty="0"/>
              <a:t>次元の移流で考えてみる</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t>スカラー値</a:t>
                </a:r>
                <a:r>
                  <a:rPr lang="en-US" altLang="ja-JP" dirty="0"/>
                  <a:t>: </a:t>
                </a:r>
                <a14:m>
                  <m:oMath xmlns:m="http://schemas.openxmlformats.org/officeDocument/2006/math">
                    <m:r>
                      <a:rPr lang="en-US" altLang="ja-JP" b="0" i="1" smtClean="0">
                        <a:latin typeface="Cambria Math" panose="02040503050406030204" pitchFamily="18" charset="0"/>
                      </a:rPr>
                      <m:t>𝑓</m:t>
                    </m:r>
                  </m:oMath>
                </a14:m>
                <a:endParaRPr lang="en-US" altLang="ja-JP" i="1" dirty="0"/>
              </a:p>
              <a:p>
                <a:endParaRPr lang="en-US" altLang="ja-JP" i="1" dirty="0"/>
              </a:p>
              <a:p>
                <a:endParaRPr lang="en-US" altLang="ja-JP" i="1" dirty="0"/>
              </a:p>
              <a:p>
                <a:r>
                  <a:rPr kumimoji="1" lang="ja-JP" altLang="en-US" dirty="0"/>
                  <a:t>式変形してみると</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53</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3203903" y="1860825"/>
                <a:ext cx="1650773" cy="7023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400" i="1" smtClean="0">
                              <a:latin typeface="Cambria Math" panose="02040503050406030204" pitchFamily="18" charset="0"/>
                            </a:rPr>
                          </m:ctrlPr>
                        </m:fPr>
                        <m:num>
                          <m:r>
                            <a:rPr kumimoji="1" lang="ja-JP" altLang="en-US" sz="2400" i="1" smtClean="0">
                              <a:latin typeface="Cambria Math" panose="02040503050406030204" pitchFamily="18" charset="0"/>
                            </a:rPr>
                            <m:t>𝜕</m:t>
                          </m:r>
                          <m:r>
                            <a:rPr kumimoji="1" lang="en-US" altLang="ja-JP" sz="2400" b="0" i="1" smtClean="0">
                              <a:latin typeface="Cambria Math" panose="02040503050406030204" pitchFamily="18" charset="0"/>
                            </a:rPr>
                            <m:t>𝑓</m:t>
                          </m:r>
                        </m:num>
                        <m:den>
                          <m:r>
                            <a:rPr kumimoji="1" lang="ja-JP" altLang="en-US" sz="2400" i="1" smtClean="0">
                              <a:latin typeface="Cambria Math" panose="02040503050406030204" pitchFamily="18" charset="0"/>
                            </a:rPr>
                            <m:t>𝜕</m:t>
                          </m:r>
                          <m:r>
                            <a:rPr kumimoji="1" lang="en-US" altLang="ja-JP" sz="2400" b="0" i="1" smtClean="0">
                              <a:latin typeface="Cambria Math" panose="02040503050406030204" pitchFamily="18" charset="0"/>
                            </a:rPr>
                            <m:t>𝑡</m:t>
                          </m:r>
                        </m:den>
                      </m:f>
                      <m:r>
                        <a:rPr kumimoji="1" lang="en-US" altLang="ja-JP" sz="2400" i="1" smtClean="0">
                          <a:latin typeface="Cambria Math" panose="02040503050406030204" pitchFamily="18" charset="0"/>
                        </a:rPr>
                        <m:t>=</m:t>
                      </m:r>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𝑢</m:t>
                      </m:r>
                      <m:f>
                        <m:fPr>
                          <m:ctrlPr>
                            <a:rPr kumimoji="1" lang="en-US" altLang="ja-JP" sz="2400" b="0" i="1" smtClean="0">
                              <a:latin typeface="Cambria Math" panose="02040503050406030204" pitchFamily="18" charset="0"/>
                            </a:rPr>
                          </m:ctrlPr>
                        </m:fPr>
                        <m:num>
                          <m:r>
                            <a:rPr kumimoji="1" lang="ja-JP" altLang="en-US" sz="2400" b="0" i="1" smtClean="0">
                              <a:latin typeface="Cambria Math" panose="02040503050406030204" pitchFamily="18" charset="0"/>
                            </a:rPr>
                            <m:t>𝜕</m:t>
                          </m:r>
                          <m:r>
                            <a:rPr kumimoji="1" lang="en-US" altLang="ja-JP" sz="2400" b="0" i="1" smtClean="0">
                              <a:latin typeface="Cambria Math" panose="02040503050406030204" pitchFamily="18" charset="0"/>
                            </a:rPr>
                            <m:t>𝑓</m:t>
                          </m:r>
                        </m:num>
                        <m:den>
                          <m:r>
                            <a:rPr kumimoji="1" lang="ja-JP" altLang="en-US" sz="2400" b="0" i="1" smtClean="0">
                              <a:latin typeface="Cambria Math" panose="02040503050406030204" pitchFamily="18" charset="0"/>
                            </a:rPr>
                            <m:t>𝜕</m:t>
                          </m:r>
                          <m:r>
                            <a:rPr kumimoji="1" lang="en-US" altLang="ja-JP" sz="2400" b="0" i="1" smtClean="0">
                              <a:latin typeface="Cambria Math" panose="02040503050406030204" pitchFamily="18" charset="0"/>
                            </a:rPr>
                            <m:t>𝑥</m:t>
                          </m:r>
                        </m:den>
                      </m:f>
                    </m:oMath>
                  </m:oMathPara>
                </a14:m>
                <a:endParaRPr kumimoji="1" lang="ja-JP" altLang="en-US"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3203903" y="1860825"/>
                <a:ext cx="1650773" cy="702308"/>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3240700" y="3241499"/>
                <a:ext cx="2890535" cy="1539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m:t>
                      </m:r>
                      <m:f>
                        <m:fPr>
                          <m:ctrlPr>
                            <a:rPr kumimoji="1" lang="en-US" altLang="ja-JP" sz="2000" b="0" i="1" smtClean="0">
                              <a:latin typeface="Cambria Math" panose="02040503050406030204" pitchFamily="18" charset="0"/>
                              <a:ea typeface="Cambria Math" panose="02040503050406030204" pitchFamily="18" charset="0"/>
                            </a:rPr>
                          </m:ctrlPr>
                        </m:fPr>
                        <m:num>
                          <m:sSub>
                            <m:sSubPr>
                              <m:ctrlPr>
                                <a:rPr kumimoji="1" lang="en-US" altLang="ja-JP" sz="2000" b="0" i="1" smtClean="0">
                                  <a:latin typeface="Cambria Math" panose="02040503050406030204" pitchFamily="18" charset="0"/>
                                  <a:ea typeface="Cambria Math" panose="02040503050406030204" pitchFamily="18" charset="0"/>
                                </a:rPr>
                              </m:ctrlPr>
                            </m:sSubPr>
                            <m:e>
                              <m:r>
                                <a:rPr kumimoji="1" lang="en-US" altLang="ja-JP" sz="2000" b="0" i="1" smtClean="0">
                                  <a:latin typeface="Cambria Math" panose="02040503050406030204" pitchFamily="18" charset="0"/>
                                  <a:ea typeface="Cambria Math" panose="02040503050406030204" pitchFamily="18" charset="0"/>
                                </a:rPr>
                                <m:t>𝑓</m:t>
                              </m:r>
                            </m:e>
                            <m:sub>
                              <m:r>
                                <a:rPr kumimoji="1" lang="en-US" altLang="ja-JP" sz="2000" b="0" i="1" smtClean="0">
                                  <a:latin typeface="Cambria Math" panose="02040503050406030204" pitchFamily="18" charset="0"/>
                                  <a:ea typeface="Cambria Math" panose="02040503050406030204" pitchFamily="18" charset="0"/>
                                </a:rPr>
                                <m:t>𝑡</m:t>
                              </m:r>
                              <m: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𝑡</m:t>
                              </m:r>
                            </m:sub>
                          </m:sSub>
                          <m:r>
                            <a:rPr kumimoji="1" lang="en-US" altLang="ja-JP" sz="2000" b="0" i="1" smtClean="0">
                              <a:latin typeface="Cambria Math" panose="02040503050406030204" pitchFamily="18" charset="0"/>
                              <a:ea typeface="Cambria Math" panose="02040503050406030204" pitchFamily="18" charset="0"/>
                            </a:rPr>
                            <m:t>−</m:t>
                          </m:r>
                          <m:sSub>
                            <m:sSubPr>
                              <m:ctrlPr>
                                <a:rPr kumimoji="1" lang="en-US" altLang="ja-JP" sz="2000" b="0" i="1" smtClean="0">
                                  <a:latin typeface="Cambria Math" panose="02040503050406030204" pitchFamily="18" charset="0"/>
                                  <a:ea typeface="Cambria Math" panose="02040503050406030204" pitchFamily="18" charset="0"/>
                                </a:rPr>
                              </m:ctrlPr>
                            </m:sSubPr>
                            <m:e>
                              <m:r>
                                <a:rPr kumimoji="1" lang="en-US" altLang="ja-JP" sz="2000" b="0" i="1" smtClean="0">
                                  <a:latin typeface="Cambria Math" panose="02040503050406030204" pitchFamily="18" charset="0"/>
                                  <a:ea typeface="Cambria Math" panose="02040503050406030204" pitchFamily="18" charset="0"/>
                                </a:rPr>
                                <m:t>𝑓</m:t>
                              </m:r>
                            </m:e>
                            <m:sub>
                              <m:r>
                                <a:rPr kumimoji="1" lang="en-US" altLang="ja-JP" sz="2000" b="0" i="1" smtClean="0">
                                  <a:latin typeface="Cambria Math" panose="02040503050406030204" pitchFamily="18" charset="0"/>
                                  <a:ea typeface="Cambria Math" panose="02040503050406030204" pitchFamily="18" charset="0"/>
                                </a:rPr>
                                <m:t>𝑡</m:t>
                              </m:r>
                            </m:sub>
                          </m:sSub>
                        </m:num>
                        <m:den>
                          <m: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𝑡</m:t>
                          </m:r>
                        </m:den>
                      </m:f>
                      <m: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𝑢</m:t>
                      </m:r>
                      <m:f>
                        <m:fPr>
                          <m:ctrlPr>
                            <a:rPr kumimoji="1" lang="en-US" altLang="ja-JP" sz="2000" b="0" i="1" smtClean="0">
                              <a:latin typeface="Cambria Math" panose="02040503050406030204" pitchFamily="18" charset="0"/>
                              <a:ea typeface="Cambria Math" panose="02040503050406030204" pitchFamily="18" charset="0"/>
                            </a:rPr>
                          </m:ctrlPr>
                        </m:fPr>
                        <m:num>
                          <m:r>
                            <a:rPr kumimoji="1" lang="ja-JP" altLang="en-US"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𝑓</m:t>
                          </m:r>
                        </m:num>
                        <m:den>
                          <m:r>
                            <a:rPr kumimoji="1" lang="ja-JP" altLang="en-US"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𝑥</m:t>
                          </m:r>
                        </m:den>
                      </m:f>
                    </m:oMath>
                  </m:oMathPara>
                </a14:m>
                <a:endParaRPr kumimoji="1" lang="en-US" altLang="ja-JP" sz="20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m:t>
                      </m:r>
                      <m:sSub>
                        <m:sSubPr>
                          <m:ctrlPr>
                            <a:rPr kumimoji="1" lang="en-US" altLang="ja-JP" sz="2000" b="0" i="1" smtClean="0">
                              <a:solidFill>
                                <a:srgbClr val="FF0000"/>
                              </a:solidFill>
                              <a:latin typeface="Cambria Math" panose="02040503050406030204" pitchFamily="18" charset="0"/>
                              <a:ea typeface="Cambria Math" panose="02040503050406030204" pitchFamily="18" charset="0"/>
                            </a:rPr>
                          </m:ctrlPr>
                        </m:sSubPr>
                        <m:e>
                          <m:r>
                            <a:rPr kumimoji="1" lang="en-US" altLang="ja-JP" sz="2000" b="0" i="1" smtClean="0">
                              <a:solidFill>
                                <a:srgbClr val="FF0000"/>
                              </a:solidFill>
                              <a:latin typeface="Cambria Math" panose="02040503050406030204" pitchFamily="18" charset="0"/>
                              <a:ea typeface="Cambria Math" panose="02040503050406030204" pitchFamily="18" charset="0"/>
                            </a:rPr>
                            <m:t>𝑓</m:t>
                          </m:r>
                        </m:e>
                        <m:sub>
                          <m:r>
                            <a:rPr kumimoji="1" lang="en-US" altLang="ja-JP" sz="2000" b="0" i="1" smtClean="0">
                              <a:solidFill>
                                <a:srgbClr val="FF0000"/>
                              </a:solidFill>
                              <a:latin typeface="Cambria Math" panose="02040503050406030204" pitchFamily="18" charset="0"/>
                              <a:ea typeface="Cambria Math" panose="02040503050406030204" pitchFamily="18" charset="0"/>
                            </a:rPr>
                            <m:t>𝑡</m:t>
                          </m:r>
                          <m:r>
                            <a:rPr kumimoji="1" lang="en-US" altLang="ja-JP" sz="2000" b="0" i="1" smtClean="0">
                              <a:solidFill>
                                <a:srgbClr val="FF0000"/>
                              </a:solidFill>
                              <a:latin typeface="Cambria Math" panose="02040503050406030204" pitchFamily="18" charset="0"/>
                              <a:ea typeface="Cambria Math" panose="02040503050406030204" pitchFamily="18" charset="0"/>
                            </a:rPr>
                            <m:t>+∆</m:t>
                          </m:r>
                          <m:r>
                            <a:rPr kumimoji="1" lang="en-US" altLang="ja-JP" sz="2000" b="0" i="1" smtClean="0">
                              <a:solidFill>
                                <a:srgbClr val="FF0000"/>
                              </a:solidFill>
                              <a:latin typeface="Cambria Math" panose="02040503050406030204" pitchFamily="18" charset="0"/>
                              <a:ea typeface="Cambria Math" panose="02040503050406030204" pitchFamily="18" charset="0"/>
                            </a:rPr>
                            <m:t>𝑡</m:t>
                          </m:r>
                        </m:sub>
                      </m:sSub>
                      <m:r>
                        <a:rPr kumimoji="1" lang="en-US" altLang="ja-JP" sz="2000" b="0" i="1" smtClean="0">
                          <a:solidFill>
                            <a:srgbClr val="FF0000"/>
                          </a:solidFill>
                          <a:latin typeface="Cambria Math" panose="02040503050406030204" pitchFamily="18" charset="0"/>
                          <a:ea typeface="Cambria Math" panose="02040503050406030204" pitchFamily="18" charset="0"/>
                        </a:rPr>
                        <m:t>=</m:t>
                      </m:r>
                      <m:sSub>
                        <m:sSubPr>
                          <m:ctrlPr>
                            <a:rPr kumimoji="1" lang="en-US" altLang="ja-JP" sz="2000" b="0" i="1" smtClean="0">
                              <a:solidFill>
                                <a:srgbClr val="FF0000"/>
                              </a:solidFill>
                              <a:latin typeface="Cambria Math" panose="02040503050406030204" pitchFamily="18" charset="0"/>
                              <a:ea typeface="Cambria Math" panose="02040503050406030204" pitchFamily="18" charset="0"/>
                            </a:rPr>
                          </m:ctrlPr>
                        </m:sSubPr>
                        <m:e>
                          <m:r>
                            <a:rPr kumimoji="1" lang="en-US" altLang="ja-JP" sz="2000" b="0" i="1" smtClean="0">
                              <a:solidFill>
                                <a:srgbClr val="FF0000"/>
                              </a:solidFill>
                              <a:latin typeface="Cambria Math" panose="02040503050406030204" pitchFamily="18" charset="0"/>
                              <a:ea typeface="Cambria Math" panose="02040503050406030204" pitchFamily="18" charset="0"/>
                            </a:rPr>
                            <m:t>𝑓</m:t>
                          </m:r>
                        </m:e>
                        <m:sub>
                          <m:r>
                            <a:rPr kumimoji="1" lang="en-US" altLang="ja-JP" sz="2000" b="0" i="1" smtClean="0">
                              <a:solidFill>
                                <a:srgbClr val="FF0000"/>
                              </a:solidFill>
                              <a:latin typeface="Cambria Math" panose="02040503050406030204" pitchFamily="18" charset="0"/>
                              <a:ea typeface="Cambria Math" panose="02040503050406030204" pitchFamily="18" charset="0"/>
                            </a:rPr>
                            <m:t>𝑡</m:t>
                          </m:r>
                        </m:sub>
                      </m:sSub>
                      <m:r>
                        <a:rPr kumimoji="1" lang="en-US" altLang="ja-JP" sz="2000" b="0" i="1" smtClean="0">
                          <a:solidFill>
                            <a:srgbClr val="FF0000"/>
                          </a:solidFill>
                          <a:latin typeface="Cambria Math" panose="02040503050406030204" pitchFamily="18" charset="0"/>
                          <a:ea typeface="Cambria Math" panose="02040503050406030204" pitchFamily="18" charset="0"/>
                        </a:rPr>
                        <m:t>−</m:t>
                      </m:r>
                      <m:r>
                        <a:rPr kumimoji="1" lang="en-US" altLang="ja-JP" sz="2000" b="0" i="1" smtClean="0">
                          <a:solidFill>
                            <a:srgbClr val="FF0000"/>
                          </a:solidFill>
                          <a:latin typeface="Cambria Math" panose="02040503050406030204" pitchFamily="18" charset="0"/>
                          <a:ea typeface="Cambria Math" panose="02040503050406030204" pitchFamily="18" charset="0"/>
                        </a:rPr>
                        <m:t>𝑢</m:t>
                      </m:r>
                      <m:r>
                        <a:rPr kumimoji="1" lang="en-US" altLang="ja-JP" sz="2000" b="0" i="1" smtClean="0">
                          <a:solidFill>
                            <a:srgbClr val="FF0000"/>
                          </a:solidFill>
                          <a:latin typeface="Cambria Math" panose="02040503050406030204" pitchFamily="18" charset="0"/>
                          <a:ea typeface="Cambria Math" panose="02040503050406030204" pitchFamily="18" charset="0"/>
                        </a:rPr>
                        <m:t>∆</m:t>
                      </m:r>
                      <m:r>
                        <a:rPr kumimoji="1" lang="en-US" altLang="ja-JP" sz="2000" b="0" i="1" smtClean="0">
                          <a:solidFill>
                            <a:srgbClr val="FF0000"/>
                          </a:solidFill>
                          <a:latin typeface="Cambria Math" panose="02040503050406030204" pitchFamily="18" charset="0"/>
                          <a:ea typeface="Cambria Math" panose="02040503050406030204" pitchFamily="18" charset="0"/>
                        </a:rPr>
                        <m:t>𝑡</m:t>
                      </m:r>
                      <m:f>
                        <m:fPr>
                          <m:ctrlPr>
                            <a:rPr kumimoji="1" lang="en-US" altLang="ja-JP" sz="2000" b="0" i="1" smtClean="0">
                              <a:solidFill>
                                <a:srgbClr val="FF0000"/>
                              </a:solidFill>
                              <a:latin typeface="Cambria Math" panose="02040503050406030204" pitchFamily="18" charset="0"/>
                              <a:ea typeface="Cambria Math" panose="02040503050406030204" pitchFamily="18" charset="0"/>
                            </a:rPr>
                          </m:ctrlPr>
                        </m:fPr>
                        <m:num>
                          <m:r>
                            <a:rPr kumimoji="1" lang="ja-JP" altLang="en-US" sz="2000" b="0" i="1" smtClean="0">
                              <a:solidFill>
                                <a:srgbClr val="FF0000"/>
                              </a:solidFill>
                              <a:latin typeface="Cambria Math" panose="02040503050406030204" pitchFamily="18" charset="0"/>
                              <a:ea typeface="Cambria Math" panose="02040503050406030204" pitchFamily="18" charset="0"/>
                            </a:rPr>
                            <m:t>𝜕</m:t>
                          </m:r>
                          <m:r>
                            <a:rPr kumimoji="1" lang="en-US" altLang="ja-JP" sz="2000" b="0" i="1" smtClean="0">
                              <a:solidFill>
                                <a:srgbClr val="FF0000"/>
                              </a:solidFill>
                              <a:latin typeface="Cambria Math" panose="02040503050406030204" pitchFamily="18" charset="0"/>
                              <a:ea typeface="Cambria Math" panose="02040503050406030204" pitchFamily="18" charset="0"/>
                            </a:rPr>
                            <m:t>𝑓</m:t>
                          </m:r>
                        </m:num>
                        <m:den>
                          <m:r>
                            <a:rPr kumimoji="1" lang="ja-JP" altLang="en-US" sz="2000" b="0" i="1" smtClean="0">
                              <a:solidFill>
                                <a:srgbClr val="FF0000"/>
                              </a:solidFill>
                              <a:latin typeface="Cambria Math" panose="02040503050406030204" pitchFamily="18" charset="0"/>
                              <a:ea typeface="Cambria Math" panose="02040503050406030204" pitchFamily="18" charset="0"/>
                            </a:rPr>
                            <m:t>𝜕</m:t>
                          </m:r>
                          <m:r>
                            <a:rPr kumimoji="1" lang="en-US" altLang="ja-JP" sz="2000" b="0" i="1" smtClean="0">
                              <a:solidFill>
                                <a:srgbClr val="FF0000"/>
                              </a:solidFill>
                              <a:latin typeface="Cambria Math" panose="02040503050406030204" pitchFamily="18" charset="0"/>
                              <a:ea typeface="Cambria Math" panose="02040503050406030204" pitchFamily="18" charset="0"/>
                            </a:rPr>
                            <m:t>𝑥</m:t>
                          </m:r>
                        </m:den>
                      </m:f>
                    </m:oMath>
                  </m:oMathPara>
                </a14:m>
                <a:endParaRPr kumimoji="1" lang="en-US" altLang="ja-JP" sz="2400" b="0" dirty="0"/>
              </a:p>
              <a:p>
                <a:endParaRPr kumimoji="1" lang="en-US" altLang="ja-JP" sz="2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3240700" y="3241499"/>
                <a:ext cx="2890535" cy="1539909"/>
              </a:xfrm>
              <a:prstGeom prst="rect">
                <a:avLst/>
              </a:prstGeom>
              <a:blipFill>
                <a:blip r:embed="rId5"/>
                <a:stretch>
                  <a:fillRect/>
                </a:stretch>
              </a:blipFill>
            </p:spPr>
            <p:txBody>
              <a:bodyPr/>
              <a:lstStyle/>
              <a:p>
                <a:r>
                  <a:rPr lang="ja-JP" altLang="en-US">
                    <a:noFill/>
                  </a:rPr>
                  <a:t> </a:t>
                </a:r>
              </a:p>
            </p:txBody>
          </p:sp>
        </mc:Fallback>
      </mc:AlternateContent>
      <p:grpSp>
        <p:nvGrpSpPr>
          <p:cNvPr id="33" name="グループ化 32"/>
          <p:cNvGrpSpPr/>
          <p:nvPr/>
        </p:nvGrpSpPr>
        <p:grpSpPr>
          <a:xfrm>
            <a:off x="5388845" y="1418587"/>
            <a:ext cx="2874313" cy="1635574"/>
            <a:chOff x="1642312" y="1837189"/>
            <a:chExt cx="5253438" cy="2989370"/>
          </a:xfrm>
        </p:grpSpPr>
        <p:cxnSp>
          <p:nvCxnSpPr>
            <p:cNvPr id="7" name="直線コネクタ 6"/>
            <p:cNvCxnSpPr/>
            <p:nvPr/>
          </p:nvCxnSpPr>
          <p:spPr>
            <a:xfrm flipV="1">
              <a:off x="2080470" y="1837189"/>
              <a:ext cx="0" cy="2457974"/>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直線コネクタ 7"/>
            <p:cNvCxnSpPr/>
            <p:nvPr/>
          </p:nvCxnSpPr>
          <p:spPr>
            <a:xfrm>
              <a:off x="2080470" y="4295163"/>
              <a:ext cx="4815280" cy="11532"/>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直線矢印コネクタ 8"/>
            <p:cNvCxnSpPr/>
            <p:nvPr/>
          </p:nvCxnSpPr>
          <p:spPr>
            <a:xfrm flipV="1">
              <a:off x="1837189" y="3034229"/>
              <a:ext cx="16778" cy="125834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p:cNvCxnSpPr/>
            <p:nvPr/>
          </p:nvCxnSpPr>
          <p:spPr>
            <a:xfrm flipV="1">
              <a:off x="2080470" y="4483701"/>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V="1">
              <a:off x="2955064" y="2282003"/>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12" name="グループ化 11"/>
            <p:cNvGrpSpPr/>
            <p:nvPr/>
          </p:nvGrpSpPr>
          <p:grpSpPr>
            <a:xfrm>
              <a:off x="2080470" y="2709644"/>
              <a:ext cx="4239416" cy="1206684"/>
              <a:chOff x="2080470" y="2709644"/>
              <a:chExt cx="4239416" cy="1206684"/>
            </a:xfrm>
          </p:grpSpPr>
          <p:cxnSp>
            <p:nvCxnSpPr>
              <p:cNvPr id="13" name="直線コネクタ 12"/>
              <p:cNvCxnSpPr/>
              <p:nvPr/>
            </p:nvCxnSpPr>
            <p:spPr>
              <a:xfrm>
                <a:off x="2080470" y="2709644"/>
                <a:ext cx="1308682" cy="0"/>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14" name="直線コネクタ 13"/>
              <p:cNvCxnSpPr/>
              <p:nvPr/>
            </p:nvCxnSpPr>
            <p:spPr>
              <a:xfrm>
                <a:off x="4935703" y="3916328"/>
                <a:ext cx="1384183" cy="0"/>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a:off x="3389152" y="2735296"/>
                <a:ext cx="1546551" cy="1181032"/>
              </a:xfrm>
              <a:prstGeom prst="line">
                <a:avLst/>
              </a:prstGeom>
              <a:ln w="38100">
                <a:prstDash val="soli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6" name="テキスト ボックス 15"/>
                <p:cNvSpPr txBox="1"/>
                <p:nvPr/>
              </p:nvSpPr>
              <p:spPr>
                <a:xfrm>
                  <a:off x="1642312" y="2290836"/>
                  <a:ext cx="263917" cy="3693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𝑓</m:t>
                        </m:r>
                      </m:oMath>
                    </m:oMathPara>
                  </a14:m>
                  <a:endParaRPr kumimoji="1" lang="ja-JP" altLang="en-US" sz="24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1642312" y="2290836"/>
                  <a:ext cx="263917" cy="369333"/>
                </a:xfrm>
                <a:prstGeom prst="rect">
                  <a:avLst/>
                </a:prstGeom>
                <a:blipFill>
                  <a:blip r:embed="rId6"/>
                  <a:stretch>
                    <a:fillRect l="-100000" r="-108333" b="-1470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3066714" y="4151524"/>
                  <a:ext cx="768022" cy="675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𝑥</m:t>
                        </m:r>
                      </m:oMath>
                    </m:oMathPara>
                  </a14:m>
                  <a:endParaRPr kumimoji="1" lang="ja-JP" altLang="en-US" sz="24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3066714" y="4151524"/>
                  <a:ext cx="768022" cy="675035"/>
                </a:xfrm>
                <a:prstGeom prst="rect">
                  <a:avLst/>
                </a:prstGeom>
                <a:blipFill>
                  <a:blip r:embed="rId7"/>
                  <a:stretch>
                    <a:fillRect b="-16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3932247" y="1949826"/>
                  <a:ext cx="1886024" cy="675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400" i="1">
                            <a:latin typeface="Cambria Math" panose="02040503050406030204" pitchFamily="18" charset="0"/>
                          </a:rPr>
                          <m:t>速度</m:t>
                        </m:r>
                        <m:r>
                          <a:rPr kumimoji="1" lang="en-US" altLang="ja-JP" sz="2400" b="0" i="1" smtClean="0">
                            <a:latin typeface="Cambria Math" panose="02040503050406030204" pitchFamily="18" charset="0"/>
                          </a:rPr>
                          <m:t>𝑢</m:t>
                        </m:r>
                      </m:oMath>
                    </m:oMathPara>
                  </a14:m>
                  <a:endParaRPr kumimoji="1" lang="ja-JP" altLang="en-US" sz="24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3932247" y="1949826"/>
                  <a:ext cx="1886024" cy="675035"/>
                </a:xfrm>
                <a:prstGeom prst="rect">
                  <a:avLst/>
                </a:prstGeom>
                <a:blipFill>
                  <a:blip r:embed="rId8"/>
                  <a:stretch>
                    <a:fillRect l="-1775" t="-10000" b="-23333"/>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2646187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lstStyle/>
              <a:p>
                <a14:m>
                  <m:oMath xmlns:m="http://schemas.openxmlformats.org/officeDocument/2006/math">
                    <m:sSub>
                      <m:sSubPr>
                        <m:ctrlPr>
                          <a:rPr lang="en-US" altLang="ja-JP" sz="2800" b="0" i="1" smtClean="0">
                            <a:latin typeface="Cambria Math" panose="02040503050406030204" pitchFamily="18" charset="0"/>
                            <a:ea typeface="Cambria Math" panose="02040503050406030204" pitchFamily="18" charset="0"/>
                          </a:rPr>
                        </m:ctrlPr>
                      </m:sSubPr>
                      <m:e>
                        <m:r>
                          <a:rPr lang="en-US" altLang="ja-JP" sz="2800" b="0" i="1">
                            <a:latin typeface="Cambria Math" panose="02040503050406030204" pitchFamily="18" charset="0"/>
                            <a:ea typeface="Cambria Math" panose="02040503050406030204" pitchFamily="18" charset="0"/>
                          </a:rPr>
                          <m:t>𝑓</m:t>
                        </m:r>
                      </m:e>
                      <m:sub>
                        <m:r>
                          <a:rPr lang="en-US" altLang="ja-JP" sz="2800" b="0" i="1">
                            <a:latin typeface="Cambria Math" panose="02040503050406030204" pitchFamily="18" charset="0"/>
                            <a:ea typeface="Cambria Math" panose="02040503050406030204" pitchFamily="18" charset="0"/>
                          </a:rPr>
                          <m:t>𝑡</m:t>
                        </m:r>
                        <m:r>
                          <a:rPr lang="en-US" altLang="ja-JP" sz="2800" b="0" i="1">
                            <a:latin typeface="Cambria Math" panose="02040503050406030204" pitchFamily="18" charset="0"/>
                            <a:ea typeface="Cambria Math" panose="02040503050406030204" pitchFamily="18" charset="0"/>
                          </a:rPr>
                          <m:t>+∆</m:t>
                        </m:r>
                        <m:r>
                          <a:rPr lang="en-US" altLang="ja-JP" sz="2800" b="0" i="1">
                            <a:latin typeface="Cambria Math" panose="02040503050406030204" pitchFamily="18" charset="0"/>
                            <a:ea typeface="Cambria Math" panose="02040503050406030204" pitchFamily="18" charset="0"/>
                          </a:rPr>
                          <m:t>𝑡</m:t>
                        </m:r>
                      </m:sub>
                    </m:sSub>
                  </m:oMath>
                </a14:m>
                <a:r>
                  <a:rPr kumimoji="1" lang="ja-JP" altLang="en-US" dirty="0">
                    <a:latin typeface="+mn-ea"/>
                    <a:ea typeface="+mn-ea"/>
                  </a:rPr>
                  <a:t>のグラフ</a:t>
                </a: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a:blip r:embed="rId3"/>
                <a:stretch>
                  <a:fillRect l="-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コンテンツ プレースホルダー 59"/>
              <p:cNvSpPr>
                <a:spLocks noGrp="1"/>
              </p:cNvSpPr>
              <p:nvPr>
                <p:ph idx="1"/>
              </p:nvPr>
            </p:nvSpPr>
            <p:spPr>
              <a:xfrm>
                <a:off x="5799602" y="2140794"/>
                <a:ext cx="2887198" cy="2301427"/>
              </a:xfrm>
            </p:spPr>
            <p:txBody>
              <a:bodyPr/>
              <a:lstStyle/>
              <a:p>
                <a:r>
                  <a:rPr kumimoji="1" lang="ja-JP" altLang="en-US" dirty="0">
                    <a:solidFill>
                      <a:schemeClr val="tx1"/>
                    </a:solidFill>
                  </a:rPr>
                  <a:t>グラフが</a:t>
                </a:r>
                <a14:m>
                  <m:oMath xmlns:m="http://schemas.openxmlformats.org/officeDocument/2006/math">
                    <m:r>
                      <a:rPr lang="en-US" altLang="ja-JP" sz="2000" i="1">
                        <a:latin typeface="Cambria Math" panose="02040503050406030204" pitchFamily="18" charset="0"/>
                        <a:ea typeface="Cambria Math" panose="02040503050406030204" pitchFamily="18" charset="0"/>
                      </a:rPr>
                      <m:t>𝑢</m:t>
                    </m:r>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𝑡</m:t>
                    </m:r>
                  </m:oMath>
                </a14:m>
                <a:r>
                  <a:rPr kumimoji="1" lang="ja-JP" altLang="en-US" dirty="0">
                    <a:solidFill>
                      <a:schemeClr val="tx1"/>
                    </a:solidFill>
                  </a:rPr>
                  <a:t>進む</a:t>
                </a:r>
                <a:endParaRPr kumimoji="1" lang="en-US" altLang="ja-JP" dirty="0">
                  <a:solidFill>
                    <a:schemeClr val="tx1"/>
                  </a:solidFill>
                </a:endParaRPr>
              </a:p>
              <a:p>
                <a14:m>
                  <m:oMath xmlns:m="http://schemas.openxmlformats.org/officeDocument/2006/math">
                    <m:r>
                      <a:rPr lang="en-US" altLang="ja-JP" sz="2000" i="1" smtClean="0">
                        <a:solidFill>
                          <a:srgbClr val="FF0000"/>
                        </a:solidFill>
                        <a:latin typeface="Cambria Math" panose="02040503050406030204" pitchFamily="18" charset="0"/>
                        <a:ea typeface="Cambria Math" panose="02040503050406030204" pitchFamily="18" charset="0"/>
                      </a:rPr>
                      <m:t>𝑓</m:t>
                    </m:r>
                  </m:oMath>
                </a14:m>
                <a:r>
                  <a:rPr kumimoji="1" lang="ja-JP" altLang="en-US" dirty="0">
                    <a:solidFill>
                      <a:srgbClr val="FF0000"/>
                    </a:solidFill>
                  </a:rPr>
                  <a:t>が速度</a:t>
                </a:r>
                <a14:m>
                  <m:oMath xmlns:m="http://schemas.openxmlformats.org/officeDocument/2006/math">
                    <m:r>
                      <a:rPr lang="en-US" altLang="ja-JP" sz="2000" i="1" smtClean="0">
                        <a:solidFill>
                          <a:srgbClr val="FF0000"/>
                        </a:solidFill>
                        <a:latin typeface="Cambria Math" panose="02040503050406030204" pitchFamily="18" charset="0"/>
                        <a:ea typeface="Cambria Math" panose="02040503050406030204" pitchFamily="18" charset="0"/>
                      </a:rPr>
                      <m:t>𝑢</m:t>
                    </m:r>
                  </m:oMath>
                </a14:m>
                <a:r>
                  <a:rPr kumimoji="1" lang="ja-JP" altLang="en-US" dirty="0">
                    <a:solidFill>
                      <a:srgbClr val="FF0000"/>
                    </a:solidFill>
                  </a:rPr>
                  <a:t>で移動</a:t>
                </a:r>
                <a:endParaRPr kumimoji="1" lang="en-US" altLang="ja-JP" dirty="0">
                  <a:solidFill>
                    <a:srgbClr val="FF0000"/>
                  </a:solidFill>
                </a:endParaRPr>
              </a:p>
            </p:txBody>
          </p:sp>
        </mc:Choice>
        <mc:Fallback xmlns="">
          <p:sp>
            <p:nvSpPr>
              <p:cNvPr id="60" name="コンテンツ プレースホルダー 59"/>
              <p:cNvSpPr>
                <a:spLocks noGrp="1" noRot="1" noChangeAspect="1" noMove="1" noResize="1" noEditPoints="1" noAdjustHandles="1" noChangeArrowheads="1" noChangeShapeType="1" noTextEdit="1"/>
              </p:cNvSpPr>
              <p:nvPr>
                <p:ph idx="1"/>
              </p:nvPr>
            </p:nvSpPr>
            <p:spPr>
              <a:xfrm>
                <a:off x="5799602" y="2140794"/>
                <a:ext cx="2887198" cy="2301427"/>
              </a:xfrm>
              <a:blipFill>
                <a:blip r:embed="rId4"/>
                <a:stretch>
                  <a:fillRect l="-2110"/>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54</a:t>
            </a:fld>
            <a:endParaRPr lang="en-US" i="1" dirty="0"/>
          </a:p>
        </p:txBody>
      </p:sp>
      <p:cxnSp>
        <p:nvCxnSpPr>
          <p:cNvPr id="5" name="直線コネクタ 4"/>
          <p:cNvCxnSpPr/>
          <p:nvPr/>
        </p:nvCxnSpPr>
        <p:spPr>
          <a:xfrm flipV="1">
            <a:off x="848381" y="1628574"/>
            <a:ext cx="37415" cy="2762999"/>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直線コネクタ 5"/>
          <p:cNvCxnSpPr/>
          <p:nvPr/>
        </p:nvCxnSpPr>
        <p:spPr>
          <a:xfrm>
            <a:off x="848381" y="4391572"/>
            <a:ext cx="4951221" cy="20077"/>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直線矢印コネクタ 6"/>
          <p:cNvCxnSpPr/>
          <p:nvPr/>
        </p:nvCxnSpPr>
        <p:spPr>
          <a:xfrm flipV="1">
            <a:off x="605100" y="3130638"/>
            <a:ext cx="16778" cy="125834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p:nvPr/>
        </p:nvCxnSpPr>
        <p:spPr>
          <a:xfrm flipV="1">
            <a:off x="848381" y="4580110"/>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直線矢印コネクタ 8"/>
          <p:cNvCxnSpPr/>
          <p:nvPr/>
        </p:nvCxnSpPr>
        <p:spPr>
          <a:xfrm flipV="1">
            <a:off x="1687903" y="1734361"/>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885796" y="1988771"/>
            <a:ext cx="4821694" cy="2128721"/>
            <a:chOff x="1252735" y="1963760"/>
            <a:chExt cx="4821694" cy="2128721"/>
          </a:xfrm>
        </p:grpSpPr>
        <p:cxnSp>
          <p:nvCxnSpPr>
            <p:cNvPr id="11" name="直線コネクタ 10"/>
            <p:cNvCxnSpPr/>
            <p:nvPr/>
          </p:nvCxnSpPr>
          <p:spPr>
            <a:xfrm>
              <a:off x="1252735" y="1963760"/>
              <a:ext cx="467087" cy="3814"/>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a:off x="3462840" y="4077908"/>
              <a:ext cx="2611589" cy="14573"/>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13" name="直線コネクタ 12"/>
            <p:cNvCxnSpPr/>
            <p:nvPr/>
          </p:nvCxnSpPr>
          <p:spPr>
            <a:xfrm>
              <a:off x="1710892" y="1963760"/>
              <a:ext cx="1761890" cy="2121087"/>
            </a:xfrm>
            <a:prstGeom prst="line">
              <a:avLst/>
            </a:prstGeom>
            <a:ln w="38100">
              <a:prstDash val="soli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4" name="テキスト ボックス 13"/>
              <p:cNvSpPr txBox="1"/>
              <p:nvPr/>
            </p:nvSpPr>
            <p:spPr>
              <a:xfrm>
                <a:off x="508962" y="2686248"/>
                <a:ext cx="26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𝑓</m:t>
                      </m:r>
                    </m:oMath>
                  </m:oMathPara>
                </a14:m>
                <a:endParaRPr kumimoji="1" lang="ja-JP" altLang="en-US" sz="24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508962" y="2686248"/>
                <a:ext cx="263918" cy="369332"/>
              </a:xfrm>
              <a:prstGeom prst="rect">
                <a:avLst/>
              </a:prstGeom>
              <a:blipFill>
                <a:blip r:embed="rId5"/>
                <a:stretch>
                  <a:fillRect l="-36364" r="-31818" b="-3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2013083" y="4353966"/>
                <a:ext cx="25776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𝑥</m:t>
                      </m:r>
                    </m:oMath>
                  </m:oMathPara>
                </a14:m>
                <a:endParaRPr kumimoji="1" lang="ja-JP" altLang="en-US" sz="24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2013083" y="4353966"/>
                <a:ext cx="257763" cy="369332"/>
              </a:xfrm>
              <a:prstGeom prst="rect">
                <a:avLst/>
              </a:prstGeom>
              <a:blipFill>
                <a:blip r:embed="rId6"/>
                <a:stretch>
                  <a:fillRect l="-11628" r="-9302" b="-16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2747712" y="1508557"/>
                <a:ext cx="884666" cy="3713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400" i="1">
                          <a:latin typeface="Cambria Math" panose="02040503050406030204" pitchFamily="18" charset="0"/>
                        </a:rPr>
                        <m:t>速度</m:t>
                      </m:r>
                      <m:r>
                        <a:rPr kumimoji="1" lang="en-US" altLang="ja-JP" sz="2400" i="1">
                          <a:latin typeface="Cambria Math" panose="02040503050406030204" pitchFamily="18" charset="0"/>
                        </a:rPr>
                        <m:t>𝑢</m:t>
                      </m:r>
                    </m:oMath>
                  </m:oMathPara>
                </a14:m>
                <a:endParaRPr kumimoji="1" lang="ja-JP" altLang="en-US" sz="24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2747712" y="1508557"/>
                <a:ext cx="884666" cy="371320"/>
              </a:xfrm>
              <a:prstGeom prst="rect">
                <a:avLst/>
              </a:prstGeom>
              <a:blipFill>
                <a:blip r:embed="rId7"/>
                <a:stretch>
                  <a:fillRect l="-10345" t="-8197" r="-2759"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正方形/長方形 33"/>
              <p:cNvSpPr/>
              <p:nvPr/>
            </p:nvSpPr>
            <p:spPr>
              <a:xfrm>
                <a:off x="2214699" y="2769894"/>
                <a:ext cx="45358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𝑓</m:t>
                          </m:r>
                        </m:e>
                        <m:sub>
                          <m:r>
                            <a:rPr kumimoji="1" lang="en-US" altLang="ja-JP" sz="2000" i="1">
                              <a:latin typeface="Cambria Math" panose="02040503050406030204" pitchFamily="18" charset="0"/>
                              <a:ea typeface="Cambria Math" panose="02040503050406030204" pitchFamily="18" charset="0"/>
                            </a:rPr>
                            <m:t>𝑡</m:t>
                          </m:r>
                        </m:sub>
                      </m:sSub>
                    </m:oMath>
                  </m:oMathPara>
                </a14:m>
                <a:endParaRPr lang="ja-JP" altLang="en-US" sz="2000" dirty="0"/>
              </a:p>
            </p:txBody>
          </p:sp>
        </mc:Choice>
        <mc:Fallback xmlns="">
          <p:sp>
            <p:nvSpPr>
              <p:cNvPr id="34" name="正方形/長方形 33"/>
              <p:cNvSpPr>
                <a:spLocks noRot="1" noChangeAspect="1" noMove="1" noResize="1" noEditPoints="1" noAdjustHandles="1" noChangeArrowheads="1" noChangeShapeType="1" noTextEdit="1"/>
              </p:cNvSpPr>
              <p:nvPr/>
            </p:nvSpPr>
            <p:spPr>
              <a:xfrm>
                <a:off x="2214699" y="2769894"/>
                <a:ext cx="453586" cy="400110"/>
              </a:xfrm>
              <a:prstGeom prst="rect">
                <a:avLst/>
              </a:prstGeom>
              <a:blipFill>
                <a:blip r:embed="rId8"/>
                <a:stretch>
                  <a:fillRect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正方形/長方形 36"/>
              <p:cNvSpPr/>
              <p:nvPr/>
            </p:nvSpPr>
            <p:spPr>
              <a:xfrm>
                <a:off x="5707490" y="1200186"/>
                <a:ext cx="2815835" cy="7946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𝑓</m:t>
                          </m:r>
                        </m:e>
                        <m:sub>
                          <m:r>
                            <a:rPr kumimoji="1" lang="en-US" altLang="ja-JP" sz="2400" i="1">
                              <a:latin typeface="Cambria Math" panose="02040503050406030204" pitchFamily="18" charset="0"/>
                              <a:ea typeface="Cambria Math" panose="02040503050406030204" pitchFamily="18" charset="0"/>
                            </a:rPr>
                            <m:t>𝑡</m:t>
                          </m:r>
                          <m:r>
                            <a:rPr kumimoji="1" lang="en-US" altLang="ja-JP"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𝑡</m:t>
                          </m:r>
                        </m:sub>
                      </m:sSub>
                      <m:r>
                        <a:rPr kumimoji="1" lang="en-US" altLang="ja-JP" sz="2400" i="1">
                          <a:latin typeface="Cambria Math" panose="02040503050406030204" pitchFamily="18" charset="0"/>
                          <a:ea typeface="Cambria Math" panose="02040503050406030204" pitchFamily="18" charset="0"/>
                        </a:rPr>
                        <m:t>=</m:t>
                      </m:r>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𝑓</m:t>
                          </m:r>
                        </m:e>
                        <m:sub>
                          <m:r>
                            <a:rPr kumimoji="1" lang="en-US" altLang="ja-JP" sz="2400" i="1">
                              <a:latin typeface="Cambria Math" panose="02040503050406030204" pitchFamily="18" charset="0"/>
                              <a:ea typeface="Cambria Math" panose="02040503050406030204" pitchFamily="18" charset="0"/>
                            </a:rPr>
                            <m:t>𝑡</m:t>
                          </m:r>
                        </m:sub>
                      </m:sSub>
                      <m:r>
                        <a:rPr kumimoji="1" lang="en-US" altLang="ja-JP"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𝑢</m:t>
                      </m:r>
                      <m:r>
                        <a:rPr kumimoji="1" lang="en-US" altLang="ja-JP"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𝑡</m:t>
                      </m:r>
                      <m:f>
                        <m:fPr>
                          <m:ctrlPr>
                            <a:rPr kumimoji="1" lang="en-US" altLang="ja-JP" sz="2400" i="1">
                              <a:latin typeface="Cambria Math" panose="02040503050406030204" pitchFamily="18" charset="0"/>
                              <a:ea typeface="Cambria Math" panose="02040503050406030204" pitchFamily="18" charset="0"/>
                            </a:rPr>
                          </m:ctrlPr>
                        </m:fPr>
                        <m:num>
                          <m:r>
                            <a:rPr kumimoji="1" lang="ja-JP" altLang="en-US"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𝑓</m:t>
                          </m:r>
                        </m:num>
                        <m:den>
                          <m:r>
                            <a:rPr kumimoji="1" lang="ja-JP" altLang="en-US"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𝑥</m:t>
                          </m:r>
                        </m:den>
                      </m:f>
                    </m:oMath>
                  </m:oMathPara>
                </a14:m>
                <a:endParaRPr lang="ja-JP" altLang="en-US" sz="2400" dirty="0"/>
              </a:p>
            </p:txBody>
          </p:sp>
        </mc:Choice>
        <mc:Fallback xmlns="">
          <p:sp>
            <p:nvSpPr>
              <p:cNvPr id="37" name="正方形/長方形 36"/>
              <p:cNvSpPr>
                <a:spLocks noRot="1" noChangeAspect="1" noMove="1" noResize="1" noEditPoints="1" noAdjustHandles="1" noChangeArrowheads="1" noChangeShapeType="1" noTextEdit="1"/>
              </p:cNvSpPr>
              <p:nvPr/>
            </p:nvSpPr>
            <p:spPr>
              <a:xfrm>
                <a:off x="5707490" y="1200186"/>
                <a:ext cx="2815835" cy="794641"/>
              </a:xfrm>
              <a:prstGeom prst="rect">
                <a:avLst/>
              </a:prstGeom>
              <a:blipFill>
                <a:blip r:embed="rId9"/>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214283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lstStyle/>
              <a:p>
                <a14:m>
                  <m:oMath xmlns:m="http://schemas.openxmlformats.org/officeDocument/2006/math">
                    <m:sSub>
                      <m:sSubPr>
                        <m:ctrlPr>
                          <a:rPr lang="en-US" altLang="ja-JP" sz="2800" b="0" i="1" smtClean="0">
                            <a:latin typeface="Cambria Math" panose="02040503050406030204" pitchFamily="18" charset="0"/>
                            <a:ea typeface="Cambria Math" panose="02040503050406030204" pitchFamily="18" charset="0"/>
                          </a:rPr>
                        </m:ctrlPr>
                      </m:sSubPr>
                      <m:e>
                        <m:r>
                          <a:rPr lang="en-US" altLang="ja-JP" sz="2800" b="0" i="1">
                            <a:latin typeface="Cambria Math" panose="02040503050406030204" pitchFamily="18" charset="0"/>
                            <a:ea typeface="Cambria Math" panose="02040503050406030204" pitchFamily="18" charset="0"/>
                          </a:rPr>
                          <m:t>𝑓</m:t>
                        </m:r>
                      </m:e>
                      <m:sub>
                        <m:r>
                          <a:rPr lang="en-US" altLang="ja-JP" sz="2800" b="0" i="1">
                            <a:latin typeface="Cambria Math" panose="02040503050406030204" pitchFamily="18" charset="0"/>
                            <a:ea typeface="Cambria Math" panose="02040503050406030204" pitchFamily="18" charset="0"/>
                          </a:rPr>
                          <m:t>𝑡</m:t>
                        </m:r>
                        <m:r>
                          <a:rPr lang="en-US" altLang="ja-JP" sz="2800" b="0" i="1">
                            <a:latin typeface="Cambria Math" panose="02040503050406030204" pitchFamily="18" charset="0"/>
                            <a:ea typeface="Cambria Math" panose="02040503050406030204" pitchFamily="18" charset="0"/>
                          </a:rPr>
                          <m:t>+∆</m:t>
                        </m:r>
                        <m:r>
                          <a:rPr lang="en-US" altLang="ja-JP" sz="2800" b="0" i="1">
                            <a:latin typeface="Cambria Math" panose="02040503050406030204" pitchFamily="18" charset="0"/>
                            <a:ea typeface="Cambria Math" panose="02040503050406030204" pitchFamily="18" charset="0"/>
                          </a:rPr>
                          <m:t>𝑡</m:t>
                        </m:r>
                      </m:sub>
                    </m:sSub>
                  </m:oMath>
                </a14:m>
                <a:r>
                  <a:rPr kumimoji="1" lang="ja-JP" altLang="en-US" dirty="0">
                    <a:latin typeface="+mn-ea"/>
                    <a:ea typeface="+mn-ea"/>
                  </a:rPr>
                  <a:t>のグラフ</a:t>
                </a: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a:blip r:embed="rId3"/>
                <a:stretch>
                  <a:fillRect l="-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コンテンツ プレースホルダー 59"/>
              <p:cNvSpPr>
                <a:spLocks noGrp="1"/>
              </p:cNvSpPr>
              <p:nvPr>
                <p:ph idx="1"/>
              </p:nvPr>
            </p:nvSpPr>
            <p:spPr>
              <a:xfrm>
                <a:off x="5799602" y="2140794"/>
                <a:ext cx="2887198" cy="2301427"/>
              </a:xfrm>
            </p:spPr>
            <p:txBody>
              <a:bodyPr/>
              <a:lstStyle/>
              <a:p>
                <a:r>
                  <a:rPr kumimoji="1" lang="ja-JP" altLang="en-US" dirty="0">
                    <a:solidFill>
                      <a:schemeClr val="tx1"/>
                    </a:solidFill>
                  </a:rPr>
                  <a:t>グラフが</a:t>
                </a:r>
                <a14:m>
                  <m:oMath xmlns:m="http://schemas.openxmlformats.org/officeDocument/2006/math">
                    <m:r>
                      <a:rPr lang="en-US" altLang="ja-JP" sz="2000" i="1">
                        <a:latin typeface="Cambria Math" panose="02040503050406030204" pitchFamily="18" charset="0"/>
                        <a:ea typeface="Cambria Math" panose="02040503050406030204" pitchFamily="18" charset="0"/>
                      </a:rPr>
                      <m:t>𝑢</m:t>
                    </m:r>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𝑡</m:t>
                    </m:r>
                  </m:oMath>
                </a14:m>
                <a:r>
                  <a:rPr kumimoji="1" lang="ja-JP" altLang="en-US" dirty="0">
                    <a:solidFill>
                      <a:schemeClr val="tx1"/>
                    </a:solidFill>
                  </a:rPr>
                  <a:t>進む</a:t>
                </a:r>
                <a:endParaRPr kumimoji="1" lang="en-US" altLang="ja-JP" dirty="0">
                  <a:solidFill>
                    <a:schemeClr val="tx1"/>
                  </a:solidFill>
                </a:endParaRPr>
              </a:p>
              <a:p>
                <a14:m>
                  <m:oMath xmlns:m="http://schemas.openxmlformats.org/officeDocument/2006/math">
                    <m:r>
                      <a:rPr lang="en-US" altLang="ja-JP" sz="2000" i="1" smtClean="0">
                        <a:solidFill>
                          <a:srgbClr val="FF0000"/>
                        </a:solidFill>
                        <a:latin typeface="Cambria Math" panose="02040503050406030204" pitchFamily="18" charset="0"/>
                        <a:ea typeface="Cambria Math" panose="02040503050406030204" pitchFamily="18" charset="0"/>
                      </a:rPr>
                      <m:t>𝑓</m:t>
                    </m:r>
                  </m:oMath>
                </a14:m>
                <a:r>
                  <a:rPr kumimoji="1" lang="ja-JP" altLang="en-US" dirty="0">
                    <a:solidFill>
                      <a:srgbClr val="FF0000"/>
                    </a:solidFill>
                  </a:rPr>
                  <a:t>が速度</a:t>
                </a:r>
                <a14:m>
                  <m:oMath xmlns:m="http://schemas.openxmlformats.org/officeDocument/2006/math">
                    <m:r>
                      <a:rPr lang="en-US" altLang="ja-JP" sz="2000" i="1" smtClean="0">
                        <a:solidFill>
                          <a:srgbClr val="FF0000"/>
                        </a:solidFill>
                        <a:latin typeface="Cambria Math" panose="02040503050406030204" pitchFamily="18" charset="0"/>
                        <a:ea typeface="Cambria Math" panose="02040503050406030204" pitchFamily="18" charset="0"/>
                      </a:rPr>
                      <m:t>𝑢</m:t>
                    </m:r>
                  </m:oMath>
                </a14:m>
                <a:r>
                  <a:rPr kumimoji="1" lang="ja-JP" altLang="en-US" dirty="0">
                    <a:solidFill>
                      <a:srgbClr val="FF0000"/>
                    </a:solidFill>
                  </a:rPr>
                  <a:t>で移動</a:t>
                </a:r>
                <a:endParaRPr kumimoji="1" lang="en-US" altLang="ja-JP" dirty="0">
                  <a:solidFill>
                    <a:srgbClr val="FF0000"/>
                  </a:solidFill>
                </a:endParaRPr>
              </a:p>
            </p:txBody>
          </p:sp>
        </mc:Choice>
        <mc:Fallback xmlns="">
          <p:sp>
            <p:nvSpPr>
              <p:cNvPr id="60" name="コンテンツ プレースホルダー 59"/>
              <p:cNvSpPr>
                <a:spLocks noGrp="1" noRot="1" noChangeAspect="1" noMove="1" noResize="1" noEditPoints="1" noAdjustHandles="1" noChangeArrowheads="1" noChangeShapeType="1" noTextEdit="1"/>
              </p:cNvSpPr>
              <p:nvPr>
                <p:ph idx="1"/>
              </p:nvPr>
            </p:nvSpPr>
            <p:spPr>
              <a:xfrm>
                <a:off x="5799602" y="2140794"/>
                <a:ext cx="2887198" cy="2301427"/>
              </a:xfrm>
              <a:blipFill>
                <a:blip r:embed="rId4"/>
                <a:stretch>
                  <a:fillRect l="-2110"/>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55</a:t>
            </a:fld>
            <a:endParaRPr lang="en-US" i="1" dirty="0"/>
          </a:p>
        </p:txBody>
      </p:sp>
      <p:cxnSp>
        <p:nvCxnSpPr>
          <p:cNvPr id="5" name="直線コネクタ 4"/>
          <p:cNvCxnSpPr/>
          <p:nvPr/>
        </p:nvCxnSpPr>
        <p:spPr>
          <a:xfrm flipV="1">
            <a:off x="848381" y="1628574"/>
            <a:ext cx="37415" cy="2762999"/>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直線コネクタ 5"/>
          <p:cNvCxnSpPr/>
          <p:nvPr/>
        </p:nvCxnSpPr>
        <p:spPr>
          <a:xfrm>
            <a:off x="848381" y="4391572"/>
            <a:ext cx="4951221" cy="20077"/>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直線矢印コネクタ 6"/>
          <p:cNvCxnSpPr/>
          <p:nvPr/>
        </p:nvCxnSpPr>
        <p:spPr>
          <a:xfrm flipV="1">
            <a:off x="605100" y="3130638"/>
            <a:ext cx="16778" cy="125834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p:nvPr/>
        </p:nvCxnSpPr>
        <p:spPr>
          <a:xfrm flipV="1">
            <a:off x="848381" y="4580110"/>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直線矢印コネクタ 8"/>
          <p:cNvCxnSpPr/>
          <p:nvPr/>
        </p:nvCxnSpPr>
        <p:spPr>
          <a:xfrm flipV="1">
            <a:off x="1687903" y="1734361"/>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885796" y="1988771"/>
            <a:ext cx="4821694" cy="2128721"/>
            <a:chOff x="1252735" y="1963760"/>
            <a:chExt cx="4821694" cy="2128721"/>
          </a:xfrm>
        </p:grpSpPr>
        <p:cxnSp>
          <p:nvCxnSpPr>
            <p:cNvPr id="11" name="直線コネクタ 10"/>
            <p:cNvCxnSpPr/>
            <p:nvPr/>
          </p:nvCxnSpPr>
          <p:spPr>
            <a:xfrm>
              <a:off x="1252735" y="1963760"/>
              <a:ext cx="467087" cy="3814"/>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a:off x="3462840" y="4077908"/>
              <a:ext cx="2611589" cy="14573"/>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13" name="直線コネクタ 12"/>
            <p:cNvCxnSpPr/>
            <p:nvPr/>
          </p:nvCxnSpPr>
          <p:spPr>
            <a:xfrm>
              <a:off x="1710892" y="1963760"/>
              <a:ext cx="1761890" cy="2121087"/>
            </a:xfrm>
            <a:prstGeom prst="line">
              <a:avLst/>
            </a:prstGeom>
            <a:ln w="38100">
              <a:prstDash val="soli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4" name="テキスト ボックス 13"/>
              <p:cNvSpPr txBox="1"/>
              <p:nvPr/>
            </p:nvSpPr>
            <p:spPr>
              <a:xfrm>
                <a:off x="508962" y="2686248"/>
                <a:ext cx="26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𝑓</m:t>
                      </m:r>
                    </m:oMath>
                  </m:oMathPara>
                </a14:m>
                <a:endParaRPr kumimoji="1" lang="ja-JP" altLang="en-US" sz="24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508962" y="2686248"/>
                <a:ext cx="263918" cy="369332"/>
              </a:xfrm>
              <a:prstGeom prst="rect">
                <a:avLst/>
              </a:prstGeom>
              <a:blipFill>
                <a:blip r:embed="rId5"/>
                <a:stretch>
                  <a:fillRect l="-36364" r="-31818" b="-3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2013083" y="4353966"/>
                <a:ext cx="25776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𝑥</m:t>
                      </m:r>
                    </m:oMath>
                  </m:oMathPara>
                </a14:m>
                <a:endParaRPr kumimoji="1" lang="ja-JP" altLang="en-US" sz="24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2013083" y="4353966"/>
                <a:ext cx="257763" cy="369332"/>
              </a:xfrm>
              <a:prstGeom prst="rect">
                <a:avLst/>
              </a:prstGeom>
              <a:blipFill>
                <a:blip r:embed="rId6"/>
                <a:stretch>
                  <a:fillRect l="-11628" r="-9302" b="-16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2747712" y="1508557"/>
                <a:ext cx="884666" cy="3713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400" i="1">
                          <a:latin typeface="Cambria Math" panose="02040503050406030204" pitchFamily="18" charset="0"/>
                        </a:rPr>
                        <m:t>速度</m:t>
                      </m:r>
                      <m:r>
                        <a:rPr kumimoji="1" lang="en-US" altLang="ja-JP" sz="2400" i="1">
                          <a:latin typeface="Cambria Math" panose="02040503050406030204" pitchFamily="18" charset="0"/>
                        </a:rPr>
                        <m:t>𝑢</m:t>
                      </m:r>
                    </m:oMath>
                  </m:oMathPara>
                </a14:m>
                <a:endParaRPr kumimoji="1" lang="ja-JP" altLang="en-US" sz="24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2747712" y="1508557"/>
                <a:ext cx="884666" cy="371320"/>
              </a:xfrm>
              <a:prstGeom prst="rect">
                <a:avLst/>
              </a:prstGeom>
              <a:blipFill>
                <a:blip r:embed="rId7"/>
                <a:stretch>
                  <a:fillRect l="-10345" t="-8197" r="-2759"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正方形/長方形 33"/>
              <p:cNvSpPr/>
              <p:nvPr/>
            </p:nvSpPr>
            <p:spPr>
              <a:xfrm>
                <a:off x="2214699" y="2769894"/>
                <a:ext cx="45358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𝑓</m:t>
                          </m:r>
                        </m:e>
                        <m:sub>
                          <m:r>
                            <a:rPr kumimoji="1" lang="en-US" altLang="ja-JP" sz="2000" i="1">
                              <a:latin typeface="Cambria Math" panose="02040503050406030204" pitchFamily="18" charset="0"/>
                              <a:ea typeface="Cambria Math" panose="02040503050406030204" pitchFamily="18" charset="0"/>
                            </a:rPr>
                            <m:t>𝑡</m:t>
                          </m:r>
                        </m:sub>
                      </m:sSub>
                    </m:oMath>
                  </m:oMathPara>
                </a14:m>
                <a:endParaRPr lang="ja-JP" altLang="en-US" sz="2000" dirty="0"/>
              </a:p>
            </p:txBody>
          </p:sp>
        </mc:Choice>
        <mc:Fallback xmlns="">
          <p:sp>
            <p:nvSpPr>
              <p:cNvPr id="34" name="正方形/長方形 33"/>
              <p:cNvSpPr>
                <a:spLocks noRot="1" noChangeAspect="1" noMove="1" noResize="1" noEditPoints="1" noAdjustHandles="1" noChangeArrowheads="1" noChangeShapeType="1" noTextEdit="1"/>
              </p:cNvSpPr>
              <p:nvPr/>
            </p:nvSpPr>
            <p:spPr>
              <a:xfrm>
                <a:off x="2214699" y="2769894"/>
                <a:ext cx="453586" cy="400110"/>
              </a:xfrm>
              <a:prstGeom prst="rect">
                <a:avLst/>
              </a:prstGeom>
              <a:blipFill>
                <a:blip r:embed="rId8"/>
                <a:stretch>
                  <a:fillRect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正方形/長方形 36"/>
              <p:cNvSpPr/>
              <p:nvPr/>
            </p:nvSpPr>
            <p:spPr>
              <a:xfrm>
                <a:off x="5707490" y="1200186"/>
                <a:ext cx="2815835" cy="7946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𝑓</m:t>
                          </m:r>
                        </m:e>
                        <m:sub>
                          <m:r>
                            <a:rPr kumimoji="1" lang="en-US" altLang="ja-JP" sz="2400" i="1">
                              <a:latin typeface="Cambria Math" panose="02040503050406030204" pitchFamily="18" charset="0"/>
                              <a:ea typeface="Cambria Math" panose="02040503050406030204" pitchFamily="18" charset="0"/>
                            </a:rPr>
                            <m:t>𝑡</m:t>
                          </m:r>
                          <m:r>
                            <a:rPr kumimoji="1" lang="en-US" altLang="ja-JP"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𝑡</m:t>
                          </m:r>
                        </m:sub>
                      </m:sSub>
                      <m:r>
                        <a:rPr kumimoji="1" lang="en-US" altLang="ja-JP" sz="2400" i="1">
                          <a:latin typeface="Cambria Math" panose="02040503050406030204" pitchFamily="18" charset="0"/>
                          <a:ea typeface="Cambria Math" panose="02040503050406030204" pitchFamily="18" charset="0"/>
                        </a:rPr>
                        <m:t>=</m:t>
                      </m:r>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𝑓</m:t>
                          </m:r>
                        </m:e>
                        <m:sub>
                          <m:r>
                            <a:rPr kumimoji="1" lang="en-US" altLang="ja-JP" sz="2400" i="1">
                              <a:latin typeface="Cambria Math" panose="02040503050406030204" pitchFamily="18" charset="0"/>
                              <a:ea typeface="Cambria Math" panose="02040503050406030204" pitchFamily="18" charset="0"/>
                            </a:rPr>
                            <m:t>𝑡</m:t>
                          </m:r>
                        </m:sub>
                      </m:sSub>
                      <m:r>
                        <a:rPr kumimoji="1" lang="en-US" altLang="ja-JP"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𝑢</m:t>
                      </m:r>
                      <m:r>
                        <a:rPr kumimoji="1" lang="en-US" altLang="ja-JP"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𝑡</m:t>
                      </m:r>
                      <m:f>
                        <m:fPr>
                          <m:ctrlPr>
                            <a:rPr kumimoji="1" lang="en-US" altLang="ja-JP" sz="2400" i="1">
                              <a:latin typeface="Cambria Math" panose="02040503050406030204" pitchFamily="18" charset="0"/>
                              <a:ea typeface="Cambria Math" panose="02040503050406030204" pitchFamily="18" charset="0"/>
                            </a:rPr>
                          </m:ctrlPr>
                        </m:fPr>
                        <m:num>
                          <m:r>
                            <a:rPr kumimoji="1" lang="ja-JP" altLang="en-US"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𝑓</m:t>
                          </m:r>
                        </m:num>
                        <m:den>
                          <m:r>
                            <a:rPr kumimoji="1" lang="ja-JP" altLang="en-US"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𝑥</m:t>
                          </m:r>
                        </m:den>
                      </m:f>
                    </m:oMath>
                  </m:oMathPara>
                </a14:m>
                <a:endParaRPr lang="ja-JP" altLang="en-US" sz="2400" dirty="0"/>
              </a:p>
            </p:txBody>
          </p:sp>
        </mc:Choice>
        <mc:Fallback xmlns="">
          <p:sp>
            <p:nvSpPr>
              <p:cNvPr id="37" name="正方形/長方形 36"/>
              <p:cNvSpPr>
                <a:spLocks noRot="1" noChangeAspect="1" noMove="1" noResize="1" noEditPoints="1" noAdjustHandles="1" noChangeArrowheads="1" noChangeShapeType="1" noTextEdit="1"/>
              </p:cNvSpPr>
              <p:nvPr/>
            </p:nvSpPr>
            <p:spPr>
              <a:xfrm>
                <a:off x="5707490" y="1200186"/>
                <a:ext cx="2815835" cy="794641"/>
              </a:xfrm>
              <a:prstGeom prst="rect">
                <a:avLst/>
              </a:prstGeom>
              <a:blipFill>
                <a:blip r:embed="rId9"/>
                <a:stretch>
                  <a:fillRect/>
                </a:stretch>
              </a:blipFill>
            </p:spPr>
            <p:txBody>
              <a:bodyPr/>
              <a:lstStyle/>
              <a:p>
                <a:r>
                  <a:rPr lang="ja-JP" altLang="en-US">
                    <a:noFill/>
                  </a:rPr>
                  <a:t> </a:t>
                </a:r>
              </a:p>
            </p:txBody>
          </p:sp>
        </mc:Fallback>
      </mc:AlternateContent>
      <p:grpSp>
        <p:nvGrpSpPr>
          <p:cNvPr id="64" name="グループ化 63"/>
          <p:cNvGrpSpPr/>
          <p:nvPr/>
        </p:nvGrpSpPr>
        <p:grpSpPr>
          <a:xfrm>
            <a:off x="885796" y="1955214"/>
            <a:ext cx="4821694" cy="2115944"/>
            <a:chOff x="885796" y="1963029"/>
            <a:chExt cx="4821694" cy="2115944"/>
          </a:xfrm>
        </p:grpSpPr>
        <p:grpSp>
          <p:nvGrpSpPr>
            <p:cNvPr id="46" name="グループ化 45"/>
            <p:cNvGrpSpPr/>
            <p:nvPr/>
          </p:nvGrpSpPr>
          <p:grpSpPr>
            <a:xfrm>
              <a:off x="885796" y="1963029"/>
              <a:ext cx="4821694" cy="2115944"/>
              <a:chOff x="1066242" y="1299898"/>
              <a:chExt cx="4821694" cy="2115944"/>
            </a:xfrm>
          </p:grpSpPr>
          <p:grpSp>
            <p:nvGrpSpPr>
              <p:cNvPr id="31" name="グループ化 30"/>
              <p:cNvGrpSpPr/>
              <p:nvPr/>
            </p:nvGrpSpPr>
            <p:grpSpPr>
              <a:xfrm>
                <a:off x="1066242" y="1299898"/>
                <a:ext cx="4821694" cy="2115944"/>
                <a:chOff x="474868" y="1961213"/>
                <a:chExt cx="5303863" cy="2115944"/>
              </a:xfrm>
            </p:grpSpPr>
            <p:cxnSp>
              <p:nvCxnSpPr>
                <p:cNvPr id="32" name="直線コネクタ 31"/>
                <p:cNvCxnSpPr/>
                <p:nvPr/>
              </p:nvCxnSpPr>
              <p:spPr>
                <a:xfrm>
                  <a:off x="474868" y="1961213"/>
                  <a:ext cx="1682673" cy="0"/>
                </a:xfrm>
                <a:prstGeom prst="line">
                  <a:avLst/>
                </a:prstGeom>
                <a:ln w="38100">
                  <a:solidFill>
                    <a:srgbClr val="FF0000">
                      <a:alpha val="69020"/>
                    </a:srgbClr>
                  </a:solidFill>
                  <a:prstDash val="solid"/>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a:off x="4095620" y="4071986"/>
                  <a:ext cx="1683111" cy="5171"/>
                </a:xfrm>
                <a:prstGeom prst="line">
                  <a:avLst/>
                </a:prstGeom>
                <a:ln w="38100">
                  <a:solidFill>
                    <a:srgbClr val="FF0000">
                      <a:alpha val="69020"/>
                    </a:srgbClr>
                  </a:solidFill>
                  <a:prstDash val="solid"/>
                </a:ln>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a:xfrm>
                  <a:off x="2157541" y="1967839"/>
                  <a:ext cx="1978360" cy="2109318"/>
                </a:xfrm>
                <a:prstGeom prst="line">
                  <a:avLst/>
                </a:prstGeom>
                <a:ln w="38100">
                  <a:solidFill>
                    <a:srgbClr val="FF0000">
                      <a:alpha val="69020"/>
                    </a:srgbClr>
                  </a:solidFill>
                  <a:prstDash val="soli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3" name="正方形/長方形 22"/>
                  <p:cNvSpPr/>
                  <p:nvPr/>
                </p:nvSpPr>
                <p:spPr>
                  <a:xfrm>
                    <a:off x="3514717" y="2110039"/>
                    <a:ext cx="7888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rgbClr val="FF0000"/>
                                  </a:solidFill>
                                  <a:latin typeface="Cambria Math" panose="02040503050406030204" pitchFamily="18" charset="0"/>
                                  <a:ea typeface="Cambria Math" panose="02040503050406030204" pitchFamily="18" charset="0"/>
                                </a:rPr>
                              </m:ctrlPr>
                            </m:sSubPr>
                            <m:e>
                              <m:r>
                                <a:rPr kumimoji="1" lang="en-US" altLang="ja-JP" sz="2000" i="1">
                                  <a:solidFill>
                                    <a:srgbClr val="FF0000"/>
                                  </a:solidFill>
                                  <a:latin typeface="Cambria Math" panose="02040503050406030204" pitchFamily="18" charset="0"/>
                                  <a:ea typeface="Cambria Math" panose="02040503050406030204" pitchFamily="18" charset="0"/>
                                </a:rPr>
                                <m:t>𝑓</m:t>
                              </m:r>
                            </m:e>
                            <m:sub>
                              <m:r>
                                <a:rPr kumimoji="1" lang="en-US" altLang="ja-JP" sz="2000" i="1">
                                  <a:solidFill>
                                    <a:srgbClr val="FF0000"/>
                                  </a:solidFill>
                                  <a:latin typeface="Cambria Math" panose="02040503050406030204" pitchFamily="18" charset="0"/>
                                  <a:ea typeface="Cambria Math" panose="02040503050406030204" pitchFamily="18" charset="0"/>
                                </a:rPr>
                                <m:t>𝑡</m:t>
                              </m:r>
                              <m:r>
                                <a:rPr kumimoji="1" lang="en-US" altLang="ja-JP" sz="2000" b="0" i="1" smtClean="0">
                                  <a:solidFill>
                                    <a:srgbClr val="FF0000"/>
                                  </a:solidFill>
                                  <a:latin typeface="Cambria Math" panose="02040503050406030204" pitchFamily="18" charset="0"/>
                                  <a:ea typeface="Cambria Math" panose="02040503050406030204" pitchFamily="18" charset="0"/>
                                </a:rPr>
                                <m:t>+∆</m:t>
                              </m:r>
                              <m:r>
                                <a:rPr kumimoji="1" lang="en-US" altLang="ja-JP" sz="2000" b="0" i="1" smtClean="0">
                                  <a:solidFill>
                                    <a:srgbClr val="FF0000"/>
                                  </a:solidFill>
                                  <a:latin typeface="Cambria Math" panose="02040503050406030204" pitchFamily="18" charset="0"/>
                                  <a:ea typeface="Cambria Math" panose="02040503050406030204" pitchFamily="18" charset="0"/>
                                </a:rPr>
                                <m:t>𝑡</m:t>
                              </m:r>
                            </m:sub>
                          </m:sSub>
                        </m:oMath>
                      </m:oMathPara>
                    </a14:m>
                    <a:endParaRPr lang="ja-JP" altLang="en-US" sz="2000" dirty="0">
                      <a:solidFill>
                        <a:srgbClr val="FF0000"/>
                      </a:solidFill>
                    </a:endParaRPr>
                  </a:p>
                </p:txBody>
              </p:sp>
            </mc:Choice>
            <mc:Fallback xmlns="">
              <p:sp>
                <p:nvSpPr>
                  <p:cNvPr id="23" name="正方形/長方形 22"/>
                  <p:cNvSpPr>
                    <a:spLocks noRot="1" noChangeAspect="1" noMove="1" noResize="1" noEditPoints="1" noAdjustHandles="1" noChangeArrowheads="1" noChangeShapeType="1" noTextEdit="1"/>
                  </p:cNvSpPr>
                  <p:nvPr/>
                </p:nvSpPr>
                <p:spPr>
                  <a:xfrm>
                    <a:off x="3514717" y="2110039"/>
                    <a:ext cx="788806" cy="400110"/>
                  </a:xfrm>
                  <a:prstGeom prst="rect">
                    <a:avLst/>
                  </a:prstGeom>
                  <a:blipFill>
                    <a:blip r:embed="rId10"/>
                    <a:stretch>
                      <a:fillRect b="-18462"/>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5" name="正方形/長方形 44"/>
                <p:cNvSpPr/>
                <p:nvPr/>
              </p:nvSpPr>
              <p:spPr>
                <a:xfrm>
                  <a:off x="2763099" y="2985198"/>
                  <a:ext cx="6225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solidFill>
                              <a:srgbClr val="FF0000"/>
                            </a:solidFill>
                            <a:latin typeface="Cambria Math" panose="02040503050406030204" pitchFamily="18" charset="0"/>
                            <a:ea typeface="Cambria Math" panose="02040503050406030204" pitchFamily="18" charset="0"/>
                          </a:rPr>
                          <m:t>𝑢</m:t>
                        </m:r>
                        <m:r>
                          <a:rPr lang="en-US" altLang="ja-JP" i="1" smtClean="0">
                            <a:solidFill>
                              <a:srgbClr val="FF0000"/>
                            </a:solidFill>
                            <a:latin typeface="Cambria Math" panose="02040503050406030204" pitchFamily="18" charset="0"/>
                            <a:ea typeface="Cambria Math" panose="02040503050406030204" pitchFamily="18" charset="0"/>
                          </a:rPr>
                          <m:t>∆</m:t>
                        </m:r>
                        <m:r>
                          <a:rPr lang="en-US" altLang="ja-JP" i="1" smtClean="0">
                            <a:solidFill>
                              <a:srgbClr val="FF0000"/>
                            </a:solidFill>
                            <a:latin typeface="Cambria Math" panose="02040503050406030204" pitchFamily="18" charset="0"/>
                            <a:ea typeface="Cambria Math" panose="02040503050406030204" pitchFamily="18" charset="0"/>
                          </a:rPr>
                          <m:t>𝑡</m:t>
                        </m:r>
                      </m:oMath>
                    </m:oMathPara>
                  </a14:m>
                  <a:endParaRPr lang="ja-JP" altLang="en-US" dirty="0">
                    <a:solidFill>
                      <a:srgbClr val="FF0000"/>
                    </a:solidFill>
                  </a:endParaRPr>
                </a:p>
              </p:txBody>
            </p:sp>
          </mc:Choice>
          <mc:Fallback xmlns="">
            <p:sp>
              <p:nvSpPr>
                <p:cNvPr id="45" name="正方形/長方形 44"/>
                <p:cNvSpPr>
                  <a:spLocks noRot="1" noChangeAspect="1" noMove="1" noResize="1" noEditPoints="1" noAdjustHandles="1" noChangeArrowheads="1" noChangeShapeType="1" noTextEdit="1"/>
                </p:cNvSpPr>
                <p:nvPr/>
              </p:nvSpPr>
              <p:spPr>
                <a:xfrm>
                  <a:off x="2763099" y="2985198"/>
                  <a:ext cx="622542" cy="369332"/>
                </a:xfrm>
                <a:prstGeom prst="rect">
                  <a:avLst/>
                </a:prstGeom>
                <a:blipFill>
                  <a:blip r:embed="rId11"/>
                  <a:stretch>
                    <a:fillRect/>
                  </a:stretch>
                </a:blipFill>
              </p:spPr>
              <p:txBody>
                <a:bodyPr/>
                <a:lstStyle/>
                <a:p>
                  <a:r>
                    <a:rPr lang="ja-JP" altLang="en-US">
                      <a:noFill/>
                    </a:rPr>
                    <a:t> </a:t>
                  </a:r>
                </a:p>
              </p:txBody>
            </p:sp>
          </mc:Fallback>
        </mc:AlternateContent>
        <p:cxnSp>
          <p:nvCxnSpPr>
            <p:cNvPr id="53" name="直線矢印コネクタ 52"/>
            <p:cNvCxnSpPr/>
            <p:nvPr/>
          </p:nvCxnSpPr>
          <p:spPr>
            <a:xfrm flipV="1">
              <a:off x="2724521" y="3354528"/>
              <a:ext cx="699698" cy="1"/>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24359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lstStyle/>
              <a:p>
                <a14:m>
                  <m:oMath xmlns:m="http://schemas.openxmlformats.org/officeDocument/2006/math">
                    <m:sSub>
                      <m:sSubPr>
                        <m:ctrlPr>
                          <a:rPr lang="en-US" altLang="ja-JP" sz="2800" b="0" i="1" smtClean="0">
                            <a:latin typeface="Cambria Math" panose="02040503050406030204" pitchFamily="18" charset="0"/>
                            <a:ea typeface="Cambria Math" panose="02040503050406030204" pitchFamily="18" charset="0"/>
                          </a:rPr>
                        </m:ctrlPr>
                      </m:sSubPr>
                      <m:e>
                        <m:r>
                          <a:rPr lang="en-US" altLang="ja-JP" sz="2800" b="0" i="1">
                            <a:latin typeface="Cambria Math" panose="02040503050406030204" pitchFamily="18" charset="0"/>
                            <a:ea typeface="Cambria Math" panose="02040503050406030204" pitchFamily="18" charset="0"/>
                          </a:rPr>
                          <m:t>𝑓</m:t>
                        </m:r>
                      </m:e>
                      <m:sub>
                        <m:r>
                          <a:rPr lang="en-US" altLang="ja-JP" sz="2800" b="0" i="1">
                            <a:latin typeface="Cambria Math" panose="02040503050406030204" pitchFamily="18" charset="0"/>
                            <a:ea typeface="Cambria Math" panose="02040503050406030204" pitchFamily="18" charset="0"/>
                          </a:rPr>
                          <m:t>𝑡</m:t>
                        </m:r>
                        <m:r>
                          <a:rPr lang="en-US" altLang="ja-JP" sz="2800" b="0" i="1">
                            <a:latin typeface="Cambria Math" panose="02040503050406030204" pitchFamily="18" charset="0"/>
                            <a:ea typeface="Cambria Math" panose="02040503050406030204" pitchFamily="18" charset="0"/>
                          </a:rPr>
                          <m:t>+∆</m:t>
                        </m:r>
                        <m:r>
                          <a:rPr lang="en-US" altLang="ja-JP" sz="2800" b="0" i="1">
                            <a:latin typeface="Cambria Math" panose="02040503050406030204" pitchFamily="18" charset="0"/>
                            <a:ea typeface="Cambria Math" panose="02040503050406030204" pitchFamily="18" charset="0"/>
                          </a:rPr>
                          <m:t>𝑡</m:t>
                        </m:r>
                      </m:sub>
                    </m:sSub>
                  </m:oMath>
                </a14:m>
                <a:r>
                  <a:rPr kumimoji="1" lang="ja-JP" altLang="en-US" dirty="0">
                    <a:latin typeface="+mn-ea"/>
                    <a:ea typeface="+mn-ea"/>
                  </a:rPr>
                  <a:t>のグラフ</a:t>
                </a: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a:blip r:embed="rId3"/>
                <a:stretch>
                  <a:fillRect l="-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コンテンツ プレースホルダー 59"/>
              <p:cNvSpPr>
                <a:spLocks noGrp="1"/>
              </p:cNvSpPr>
              <p:nvPr>
                <p:ph idx="1"/>
              </p:nvPr>
            </p:nvSpPr>
            <p:spPr>
              <a:xfrm>
                <a:off x="5799602" y="2140794"/>
                <a:ext cx="2887198" cy="2301427"/>
              </a:xfrm>
            </p:spPr>
            <p:txBody>
              <a:bodyPr/>
              <a:lstStyle/>
              <a:p>
                <a:r>
                  <a:rPr kumimoji="1" lang="ja-JP" altLang="en-US" dirty="0">
                    <a:solidFill>
                      <a:schemeClr val="tx1"/>
                    </a:solidFill>
                  </a:rPr>
                  <a:t>グラフが</a:t>
                </a:r>
                <a14:m>
                  <m:oMath xmlns:m="http://schemas.openxmlformats.org/officeDocument/2006/math">
                    <m:r>
                      <a:rPr lang="en-US" altLang="ja-JP" sz="2000" i="1">
                        <a:latin typeface="Cambria Math" panose="02040503050406030204" pitchFamily="18" charset="0"/>
                        <a:ea typeface="Cambria Math" panose="02040503050406030204" pitchFamily="18" charset="0"/>
                      </a:rPr>
                      <m:t>𝑢</m:t>
                    </m:r>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𝑡</m:t>
                    </m:r>
                  </m:oMath>
                </a14:m>
                <a:r>
                  <a:rPr kumimoji="1" lang="ja-JP" altLang="en-US" dirty="0">
                    <a:solidFill>
                      <a:schemeClr val="tx1"/>
                    </a:solidFill>
                  </a:rPr>
                  <a:t>進む</a:t>
                </a:r>
                <a:endParaRPr kumimoji="1" lang="en-US" altLang="ja-JP" dirty="0">
                  <a:solidFill>
                    <a:schemeClr val="tx1"/>
                  </a:solidFill>
                </a:endParaRPr>
              </a:p>
              <a:p>
                <a14:m>
                  <m:oMath xmlns:m="http://schemas.openxmlformats.org/officeDocument/2006/math">
                    <m:r>
                      <a:rPr lang="en-US" altLang="ja-JP" sz="2000" i="1" smtClean="0">
                        <a:solidFill>
                          <a:srgbClr val="FF0000"/>
                        </a:solidFill>
                        <a:latin typeface="Cambria Math" panose="02040503050406030204" pitchFamily="18" charset="0"/>
                        <a:ea typeface="Cambria Math" panose="02040503050406030204" pitchFamily="18" charset="0"/>
                      </a:rPr>
                      <m:t>𝑓</m:t>
                    </m:r>
                  </m:oMath>
                </a14:m>
                <a:r>
                  <a:rPr kumimoji="1" lang="ja-JP" altLang="en-US" dirty="0">
                    <a:solidFill>
                      <a:srgbClr val="FF0000"/>
                    </a:solidFill>
                  </a:rPr>
                  <a:t>が速度</a:t>
                </a:r>
                <a14:m>
                  <m:oMath xmlns:m="http://schemas.openxmlformats.org/officeDocument/2006/math">
                    <m:r>
                      <a:rPr lang="en-US" altLang="ja-JP" sz="2000" i="1" smtClean="0">
                        <a:solidFill>
                          <a:srgbClr val="FF0000"/>
                        </a:solidFill>
                        <a:latin typeface="Cambria Math" panose="02040503050406030204" pitchFamily="18" charset="0"/>
                        <a:ea typeface="Cambria Math" panose="02040503050406030204" pitchFamily="18" charset="0"/>
                      </a:rPr>
                      <m:t>𝑢</m:t>
                    </m:r>
                  </m:oMath>
                </a14:m>
                <a:r>
                  <a:rPr kumimoji="1" lang="ja-JP" altLang="en-US" dirty="0">
                    <a:solidFill>
                      <a:srgbClr val="FF0000"/>
                    </a:solidFill>
                  </a:rPr>
                  <a:t>で移動</a:t>
                </a:r>
                <a:endParaRPr kumimoji="1" lang="en-US" altLang="ja-JP" dirty="0">
                  <a:solidFill>
                    <a:srgbClr val="FF0000"/>
                  </a:solidFill>
                </a:endParaRPr>
              </a:p>
            </p:txBody>
          </p:sp>
        </mc:Choice>
        <mc:Fallback xmlns="">
          <p:sp>
            <p:nvSpPr>
              <p:cNvPr id="60" name="コンテンツ プレースホルダー 59"/>
              <p:cNvSpPr>
                <a:spLocks noGrp="1" noRot="1" noChangeAspect="1" noMove="1" noResize="1" noEditPoints="1" noAdjustHandles="1" noChangeArrowheads="1" noChangeShapeType="1" noTextEdit="1"/>
              </p:cNvSpPr>
              <p:nvPr>
                <p:ph idx="1"/>
              </p:nvPr>
            </p:nvSpPr>
            <p:spPr>
              <a:xfrm>
                <a:off x="5799602" y="2140794"/>
                <a:ext cx="2887198" cy="2301427"/>
              </a:xfrm>
              <a:blipFill>
                <a:blip r:embed="rId4"/>
                <a:stretch>
                  <a:fillRect l="-2110"/>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56</a:t>
            </a:fld>
            <a:endParaRPr lang="en-US" i="1" dirty="0"/>
          </a:p>
        </p:txBody>
      </p:sp>
      <p:cxnSp>
        <p:nvCxnSpPr>
          <p:cNvPr id="5" name="直線コネクタ 4"/>
          <p:cNvCxnSpPr/>
          <p:nvPr/>
        </p:nvCxnSpPr>
        <p:spPr>
          <a:xfrm flipV="1">
            <a:off x="848381" y="1628574"/>
            <a:ext cx="37415" cy="2762999"/>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直線コネクタ 5"/>
          <p:cNvCxnSpPr/>
          <p:nvPr/>
        </p:nvCxnSpPr>
        <p:spPr>
          <a:xfrm>
            <a:off x="848381" y="4391572"/>
            <a:ext cx="4951221" cy="20077"/>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直線矢印コネクタ 6"/>
          <p:cNvCxnSpPr/>
          <p:nvPr/>
        </p:nvCxnSpPr>
        <p:spPr>
          <a:xfrm flipV="1">
            <a:off x="605100" y="3130638"/>
            <a:ext cx="16778" cy="125834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p:nvPr/>
        </p:nvCxnSpPr>
        <p:spPr>
          <a:xfrm flipV="1">
            <a:off x="848381" y="4580110"/>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直線矢印コネクタ 8"/>
          <p:cNvCxnSpPr/>
          <p:nvPr/>
        </p:nvCxnSpPr>
        <p:spPr>
          <a:xfrm flipV="1">
            <a:off x="1687903" y="1734361"/>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885796" y="1988771"/>
            <a:ext cx="4821694" cy="2128721"/>
            <a:chOff x="1252735" y="1963760"/>
            <a:chExt cx="4821694" cy="2128721"/>
          </a:xfrm>
        </p:grpSpPr>
        <p:cxnSp>
          <p:nvCxnSpPr>
            <p:cNvPr id="11" name="直線コネクタ 10"/>
            <p:cNvCxnSpPr/>
            <p:nvPr/>
          </p:nvCxnSpPr>
          <p:spPr>
            <a:xfrm>
              <a:off x="1252735" y="1963760"/>
              <a:ext cx="467087" cy="3814"/>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a:off x="3462840" y="4077908"/>
              <a:ext cx="2611589" cy="14573"/>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13" name="直線コネクタ 12"/>
            <p:cNvCxnSpPr/>
            <p:nvPr/>
          </p:nvCxnSpPr>
          <p:spPr>
            <a:xfrm>
              <a:off x="1710892" y="1963760"/>
              <a:ext cx="1761890" cy="2121087"/>
            </a:xfrm>
            <a:prstGeom prst="line">
              <a:avLst/>
            </a:prstGeom>
            <a:ln w="38100">
              <a:prstDash val="soli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4" name="テキスト ボックス 13"/>
              <p:cNvSpPr txBox="1"/>
              <p:nvPr/>
            </p:nvSpPr>
            <p:spPr>
              <a:xfrm>
                <a:off x="508962" y="2686248"/>
                <a:ext cx="26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𝑓</m:t>
                      </m:r>
                    </m:oMath>
                  </m:oMathPara>
                </a14:m>
                <a:endParaRPr kumimoji="1" lang="ja-JP" altLang="en-US" sz="24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508962" y="2686248"/>
                <a:ext cx="263918" cy="369332"/>
              </a:xfrm>
              <a:prstGeom prst="rect">
                <a:avLst/>
              </a:prstGeom>
              <a:blipFill>
                <a:blip r:embed="rId5"/>
                <a:stretch>
                  <a:fillRect l="-36364" r="-31818" b="-3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2013083" y="4353966"/>
                <a:ext cx="25776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𝑥</m:t>
                      </m:r>
                    </m:oMath>
                  </m:oMathPara>
                </a14:m>
                <a:endParaRPr kumimoji="1" lang="ja-JP" altLang="en-US" sz="24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2013083" y="4353966"/>
                <a:ext cx="257763" cy="369332"/>
              </a:xfrm>
              <a:prstGeom prst="rect">
                <a:avLst/>
              </a:prstGeom>
              <a:blipFill>
                <a:blip r:embed="rId6"/>
                <a:stretch>
                  <a:fillRect l="-11628" r="-9302" b="-16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2747712" y="1508557"/>
                <a:ext cx="884666" cy="3713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400" i="1">
                          <a:latin typeface="Cambria Math" panose="02040503050406030204" pitchFamily="18" charset="0"/>
                        </a:rPr>
                        <m:t>速度</m:t>
                      </m:r>
                      <m:r>
                        <a:rPr kumimoji="1" lang="en-US" altLang="ja-JP" sz="2400" i="1">
                          <a:latin typeface="Cambria Math" panose="02040503050406030204" pitchFamily="18" charset="0"/>
                        </a:rPr>
                        <m:t>𝑢</m:t>
                      </m:r>
                    </m:oMath>
                  </m:oMathPara>
                </a14:m>
                <a:endParaRPr kumimoji="1" lang="ja-JP" altLang="en-US" sz="24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2747712" y="1508557"/>
                <a:ext cx="884666" cy="371320"/>
              </a:xfrm>
              <a:prstGeom prst="rect">
                <a:avLst/>
              </a:prstGeom>
              <a:blipFill>
                <a:blip r:embed="rId7"/>
                <a:stretch>
                  <a:fillRect l="-10345" t="-8197" r="-2759" b="-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正方形/長方形 33"/>
              <p:cNvSpPr/>
              <p:nvPr/>
            </p:nvSpPr>
            <p:spPr>
              <a:xfrm>
                <a:off x="2214699" y="2777328"/>
                <a:ext cx="45358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𝑓</m:t>
                          </m:r>
                        </m:e>
                        <m:sub>
                          <m:r>
                            <a:rPr kumimoji="1" lang="en-US" altLang="ja-JP" sz="2000" i="1">
                              <a:latin typeface="Cambria Math" panose="02040503050406030204" pitchFamily="18" charset="0"/>
                              <a:ea typeface="Cambria Math" panose="02040503050406030204" pitchFamily="18" charset="0"/>
                            </a:rPr>
                            <m:t>𝑡</m:t>
                          </m:r>
                        </m:sub>
                      </m:sSub>
                    </m:oMath>
                  </m:oMathPara>
                </a14:m>
                <a:endParaRPr lang="ja-JP" altLang="en-US" sz="2000" dirty="0"/>
              </a:p>
            </p:txBody>
          </p:sp>
        </mc:Choice>
        <mc:Fallback xmlns="">
          <p:sp>
            <p:nvSpPr>
              <p:cNvPr id="34" name="正方形/長方形 33"/>
              <p:cNvSpPr>
                <a:spLocks noRot="1" noChangeAspect="1" noMove="1" noResize="1" noEditPoints="1" noAdjustHandles="1" noChangeArrowheads="1" noChangeShapeType="1" noTextEdit="1"/>
              </p:cNvSpPr>
              <p:nvPr/>
            </p:nvSpPr>
            <p:spPr>
              <a:xfrm>
                <a:off x="2214699" y="2777328"/>
                <a:ext cx="453586" cy="400110"/>
              </a:xfrm>
              <a:prstGeom prst="rect">
                <a:avLst/>
              </a:prstGeom>
              <a:blipFill>
                <a:blip r:embed="rId8"/>
                <a:stretch>
                  <a:fillRect b="-184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正方形/長方形 36"/>
              <p:cNvSpPr/>
              <p:nvPr/>
            </p:nvSpPr>
            <p:spPr>
              <a:xfrm>
                <a:off x="5707490" y="1200186"/>
                <a:ext cx="2815835" cy="7946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𝑓</m:t>
                          </m:r>
                        </m:e>
                        <m:sub>
                          <m:r>
                            <a:rPr kumimoji="1" lang="en-US" altLang="ja-JP" sz="2400" i="1">
                              <a:latin typeface="Cambria Math" panose="02040503050406030204" pitchFamily="18" charset="0"/>
                              <a:ea typeface="Cambria Math" panose="02040503050406030204" pitchFamily="18" charset="0"/>
                            </a:rPr>
                            <m:t>𝑡</m:t>
                          </m:r>
                          <m:r>
                            <a:rPr kumimoji="1" lang="en-US" altLang="ja-JP"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𝑡</m:t>
                          </m:r>
                        </m:sub>
                      </m:sSub>
                      <m:r>
                        <a:rPr kumimoji="1" lang="en-US" altLang="ja-JP" sz="2400" i="1">
                          <a:latin typeface="Cambria Math" panose="02040503050406030204" pitchFamily="18" charset="0"/>
                          <a:ea typeface="Cambria Math" panose="02040503050406030204" pitchFamily="18" charset="0"/>
                        </a:rPr>
                        <m:t>=</m:t>
                      </m:r>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𝑓</m:t>
                          </m:r>
                        </m:e>
                        <m:sub>
                          <m:r>
                            <a:rPr kumimoji="1" lang="en-US" altLang="ja-JP" sz="2400" i="1">
                              <a:latin typeface="Cambria Math" panose="02040503050406030204" pitchFamily="18" charset="0"/>
                              <a:ea typeface="Cambria Math" panose="02040503050406030204" pitchFamily="18" charset="0"/>
                            </a:rPr>
                            <m:t>𝑡</m:t>
                          </m:r>
                        </m:sub>
                      </m:sSub>
                      <m:r>
                        <a:rPr kumimoji="1" lang="en-US" altLang="ja-JP"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𝑢</m:t>
                      </m:r>
                      <m:r>
                        <a:rPr kumimoji="1" lang="en-US" altLang="ja-JP"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𝑡</m:t>
                      </m:r>
                      <m:f>
                        <m:fPr>
                          <m:ctrlPr>
                            <a:rPr kumimoji="1" lang="en-US" altLang="ja-JP" sz="2400" i="1">
                              <a:latin typeface="Cambria Math" panose="02040503050406030204" pitchFamily="18" charset="0"/>
                              <a:ea typeface="Cambria Math" panose="02040503050406030204" pitchFamily="18" charset="0"/>
                            </a:rPr>
                          </m:ctrlPr>
                        </m:fPr>
                        <m:num>
                          <m:r>
                            <a:rPr kumimoji="1" lang="ja-JP" altLang="en-US"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𝑓</m:t>
                          </m:r>
                        </m:num>
                        <m:den>
                          <m:r>
                            <a:rPr kumimoji="1" lang="ja-JP" altLang="en-US" sz="2400" i="1">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ea typeface="Cambria Math" panose="02040503050406030204" pitchFamily="18" charset="0"/>
                            </a:rPr>
                            <m:t>𝑥</m:t>
                          </m:r>
                        </m:den>
                      </m:f>
                    </m:oMath>
                  </m:oMathPara>
                </a14:m>
                <a:endParaRPr lang="ja-JP" altLang="en-US" sz="2400" dirty="0"/>
              </a:p>
            </p:txBody>
          </p:sp>
        </mc:Choice>
        <mc:Fallback xmlns="">
          <p:sp>
            <p:nvSpPr>
              <p:cNvPr id="37" name="正方形/長方形 36"/>
              <p:cNvSpPr>
                <a:spLocks noRot="1" noChangeAspect="1" noMove="1" noResize="1" noEditPoints="1" noAdjustHandles="1" noChangeArrowheads="1" noChangeShapeType="1" noTextEdit="1"/>
              </p:cNvSpPr>
              <p:nvPr/>
            </p:nvSpPr>
            <p:spPr>
              <a:xfrm>
                <a:off x="5707490" y="1200186"/>
                <a:ext cx="2815835" cy="794641"/>
              </a:xfrm>
              <a:prstGeom prst="rect">
                <a:avLst/>
              </a:prstGeom>
              <a:blipFill>
                <a:blip r:embed="rId9"/>
                <a:stretch>
                  <a:fillRect/>
                </a:stretch>
              </a:blipFill>
            </p:spPr>
            <p:txBody>
              <a:bodyPr/>
              <a:lstStyle/>
              <a:p>
                <a:r>
                  <a:rPr lang="ja-JP" altLang="en-US">
                    <a:noFill/>
                  </a:rPr>
                  <a:t> </a:t>
                </a:r>
              </a:p>
            </p:txBody>
          </p:sp>
        </mc:Fallback>
      </mc:AlternateContent>
      <p:grpSp>
        <p:nvGrpSpPr>
          <p:cNvPr id="64" name="グループ化 63"/>
          <p:cNvGrpSpPr/>
          <p:nvPr/>
        </p:nvGrpSpPr>
        <p:grpSpPr>
          <a:xfrm>
            <a:off x="885796" y="1955214"/>
            <a:ext cx="4821694" cy="2115944"/>
            <a:chOff x="885796" y="1963029"/>
            <a:chExt cx="4821694" cy="2115944"/>
          </a:xfrm>
        </p:grpSpPr>
        <p:grpSp>
          <p:nvGrpSpPr>
            <p:cNvPr id="46" name="グループ化 45"/>
            <p:cNvGrpSpPr/>
            <p:nvPr/>
          </p:nvGrpSpPr>
          <p:grpSpPr>
            <a:xfrm>
              <a:off x="885796" y="1963029"/>
              <a:ext cx="4821694" cy="2115944"/>
              <a:chOff x="1066242" y="1299898"/>
              <a:chExt cx="4821694" cy="2115944"/>
            </a:xfrm>
          </p:grpSpPr>
          <p:grpSp>
            <p:nvGrpSpPr>
              <p:cNvPr id="31" name="グループ化 30"/>
              <p:cNvGrpSpPr/>
              <p:nvPr/>
            </p:nvGrpSpPr>
            <p:grpSpPr>
              <a:xfrm>
                <a:off x="1066242" y="1299898"/>
                <a:ext cx="4821694" cy="2115944"/>
                <a:chOff x="474868" y="1961213"/>
                <a:chExt cx="5303863" cy="2115944"/>
              </a:xfrm>
            </p:grpSpPr>
            <p:cxnSp>
              <p:nvCxnSpPr>
                <p:cNvPr id="32" name="直線コネクタ 31"/>
                <p:cNvCxnSpPr/>
                <p:nvPr/>
              </p:nvCxnSpPr>
              <p:spPr>
                <a:xfrm>
                  <a:off x="474868" y="1961213"/>
                  <a:ext cx="1682673" cy="0"/>
                </a:xfrm>
                <a:prstGeom prst="line">
                  <a:avLst/>
                </a:prstGeom>
                <a:ln w="38100">
                  <a:solidFill>
                    <a:srgbClr val="FF0000">
                      <a:alpha val="69020"/>
                    </a:srgbClr>
                  </a:solidFill>
                  <a:prstDash val="solid"/>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a:off x="4095620" y="4071986"/>
                  <a:ext cx="1683111" cy="5171"/>
                </a:xfrm>
                <a:prstGeom prst="line">
                  <a:avLst/>
                </a:prstGeom>
                <a:ln w="38100">
                  <a:solidFill>
                    <a:srgbClr val="FF0000">
                      <a:alpha val="69020"/>
                    </a:srgbClr>
                  </a:solidFill>
                  <a:prstDash val="solid"/>
                </a:ln>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a:xfrm>
                  <a:off x="2157541" y="1967839"/>
                  <a:ext cx="1978360" cy="2109318"/>
                </a:xfrm>
                <a:prstGeom prst="line">
                  <a:avLst/>
                </a:prstGeom>
                <a:ln w="38100">
                  <a:solidFill>
                    <a:srgbClr val="FF0000">
                      <a:alpha val="69020"/>
                    </a:srgbClr>
                  </a:solidFill>
                  <a:prstDash val="soli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3" name="正方形/長方形 22"/>
                  <p:cNvSpPr/>
                  <p:nvPr/>
                </p:nvSpPr>
                <p:spPr>
                  <a:xfrm>
                    <a:off x="3514717" y="2110039"/>
                    <a:ext cx="7888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rgbClr val="FF0000"/>
                                  </a:solidFill>
                                  <a:latin typeface="Cambria Math" panose="02040503050406030204" pitchFamily="18" charset="0"/>
                                  <a:ea typeface="Cambria Math" panose="02040503050406030204" pitchFamily="18" charset="0"/>
                                </a:rPr>
                              </m:ctrlPr>
                            </m:sSubPr>
                            <m:e>
                              <m:r>
                                <a:rPr kumimoji="1" lang="en-US" altLang="ja-JP" sz="2000" i="1">
                                  <a:solidFill>
                                    <a:srgbClr val="FF0000"/>
                                  </a:solidFill>
                                  <a:latin typeface="Cambria Math" panose="02040503050406030204" pitchFamily="18" charset="0"/>
                                  <a:ea typeface="Cambria Math" panose="02040503050406030204" pitchFamily="18" charset="0"/>
                                </a:rPr>
                                <m:t>𝑓</m:t>
                              </m:r>
                            </m:e>
                            <m:sub>
                              <m:r>
                                <a:rPr kumimoji="1" lang="en-US" altLang="ja-JP" sz="2000" i="1">
                                  <a:solidFill>
                                    <a:srgbClr val="FF0000"/>
                                  </a:solidFill>
                                  <a:latin typeface="Cambria Math" panose="02040503050406030204" pitchFamily="18" charset="0"/>
                                  <a:ea typeface="Cambria Math" panose="02040503050406030204" pitchFamily="18" charset="0"/>
                                </a:rPr>
                                <m:t>𝑡</m:t>
                              </m:r>
                              <m:r>
                                <a:rPr kumimoji="1" lang="en-US" altLang="ja-JP" sz="2000" b="0" i="1" smtClean="0">
                                  <a:solidFill>
                                    <a:srgbClr val="FF0000"/>
                                  </a:solidFill>
                                  <a:latin typeface="Cambria Math" panose="02040503050406030204" pitchFamily="18" charset="0"/>
                                  <a:ea typeface="Cambria Math" panose="02040503050406030204" pitchFamily="18" charset="0"/>
                                </a:rPr>
                                <m:t>+∆</m:t>
                              </m:r>
                              <m:r>
                                <a:rPr kumimoji="1" lang="en-US" altLang="ja-JP" sz="2000" b="0" i="1" smtClean="0">
                                  <a:solidFill>
                                    <a:srgbClr val="FF0000"/>
                                  </a:solidFill>
                                  <a:latin typeface="Cambria Math" panose="02040503050406030204" pitchFamily="18" charset="0"/>
                                  <a:ea typeface="Cambria Math" panose="02040503050406030204" pitchFamily="18" charset="0"/>
                                </a:rPr>
                                <m:t>𝑡</m:t>
                              </m:r>
                            </m:sub>
                          </m:sSub>
                        </m:oMath>
                      </m:oMathPara>
                    </a14:m>
                    <a:endParaRPr lang="ja-JP" altLang="en-US" sz="2000" dirty="0">
                      <a:solidFill>
                        <a:srgbClr val="FF0000"/>
                      </a:solidFill>
                    </a:endParaRPr>
                  </a:p>
                </p:txBody>
              </p:sp>
            </mc:Choice>
            <mc:Fallback xmlns="">
              <p:sp>
                <p:nvSpPr>
                  <p:cNvPr id="23" name="正方形/長方形 22"/>
                  <p:cNvSpPr>
                    <a:spLocks noRot="1" noChangeAspect="1" noMove="1" noResize="1" noEditPoints="1" noAdjustHandles="1" noChangeArrowheads="1" noChangeShapeType="1" noTextEdit="1"/>
                  </p:cNvSpPr>
                  <p:nvPr/>
                </p:nvSpPr>
                <p:spPr>
                  <a:xfrm>
                    <a:off x="3514717" y="2110039"/>
                    <a:ext cx="788806" cy="400110"/>
                  </a:xfrm>
                  <a:prstGeom prst="rect">
                    <a:avLst/>
                  </a:prstGeom>
                  <a:blipFill>
                    <a:blip r:embed="rId10"/>
                    <a:stretch>
                      <a:fillRect b="-18462"/>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5" name="正方形/長方形 44"/>
                <p:cNvSpPr/>
                <p:nvPr/>
              </p:nvSpPr>
              <p:spPr>
                <a:xfrm>
                  <a:off x="2763099" y="2985198"/>
                  <a:ext cx="6225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solidFill>
                              <a:srgbClr val="FF0000"/>
                            </a:solidFill>
                            <a:latin typeface="Cambria Math" panose="02040503050406030204" pitchFamily="18" charset="0"/>
                            <a:ea typeface="Cambria Math" panose="02040503050406030204" pitchFamily="18" charset="0"/>
                          </a:rPr>
                          <m:t>𝑢</m:t>
                        </m:r>
                        <m:r>
                          <a:rPr lang="en-US" altLang="ja-JP" i="1" smtClean="0">
                            <a:solidFill>
                              <a:srgbClr val="FF0000"/>
                            </a:solidFill>
                            <a:latin typeface="Cambria Math" panose="02040503050406030204" pitchFamily="18" charset="0"/>
                            <a:ea typeface="Cambria Math" panose="02040503050406030204" pitchFamily="18" charset="0"/>
                          </a:rPr>
                          <m:t>∆</m:t>
                        </m:r>
                        <m:r>
                          <a:rPr lang="en-US" altLang="ja-JP" i="1" smtClean="0">
                            <a:solidFill>
                              <a:srgbClr val="FF0000"/>
                            </a:solidFill>
                            <a:latin typeface="Cambria Math" panose="02040503050406030204" pitchFamily="18" charset="0"/>
                            <a:ea typeface="Cambria Math" panose="02040503050406030204" pitchFamily="18" charset="0"/>
                          </a:rPr>
                          <m:t>𝑡</m:t>
                        </m:r>
                      </m:oMath>
                    </m:oMathPara>
                  </a14:m>
                  <a:endParaRPr lang="ja-JP" altLang="en-US" dirty="0">
                    <a:solidFill>
                      <a:srgbClr val="FF0000"/>
                    </a:solidFill>
                  </a:endParaRPr>
                </a:p>
              </p:txBody>
            </p:sp>
          </mc:Choice>
          <mc:Fallback xmlns="">
            <p:sp>
              <p:nvSpPr>
                <p:cNvPr id="45" name="正方形/長方形 44"/>
                <p:cNvSpPr>
                  <a:spLocks noRot="1" noChangeAspect="1" noMove="1" noResize="1" noEditPoints="1" noAdjustHandles="1" noChangeArrowheads="1" noChangeShapeType="1" noTextEdit="1"/>
                </p:cNvSpPr>
                <p:nvPr/>
              </p:nvSpPr>
              <p:spPr>
                <a:xfrm>
                  <a:off x="2763099" y="2985198"/>
                  <a:ext cx="622542" cy="369332"/>
                </a:xfrm>
                <a:prstGeom prst="rect">
                  <a:avLst/>
                </a:prstGeom>
                <a:blipFill>
                  <a:blip r:embed="rId11"/>
                  <a:stretch>
                    <a:fillRect/>
                  </a:stretch>
                </a:blipFill>
              </p:spPr>
              <p:txBody>
                <a:bodyPr/>
                <a:lstStyle/>
                <a:p>
                  <a:r>
                    <a:rPr lang="ja-JP" altLang="en-US">
                      <a:noFill/>
                    </a:rPr>
                    <a:t> </a:t>
                  </a:r>
                </a:p>
              </p:txBody>
            </p:sp>
          </mc:Fallback>
        </mc:AlternateContent>
        <p:cxnSp>
          <p:nvCxnSpPr>
            <p:cNvPr id="53" name="直線矢印コネクタ 52"/>
            <p:cNvCxnSpPr/>
            <p:nvPr/>
          </p:nvCxnSpPr>
          <p:spPr>
            <a:xfrm flipV="1">
              <a:off x="2724521" y="3354528"/>
              <a:ext cx="699698" cy="1"/>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grpSp>
        <p:nvGrpSpPr>
          <p:cNvPr id="28" name="グループ化 27"/>
          <p:cNvGrpSpPr/>
          <p:nvPr/>
        </p:nvGrpSpPr>
        <p:grpSpPr>
          <a:xfrm>
            <a:off x="885796" y="1919411"/>
            <a:ext cx="4821694" cy="2129239"/>
            <a:chOff x="-41313" y="1963029"/>
            <a:chExt cx="4821694" cy="2129239"/>
          </a:xfrm>
        </p:grpSpPr>
        <p:grpSp>
          <p:nvGrpSpPr>
            <p:cNvPr id="29" name="グループ化 28"/>
            <p:cNvGrpSpPr/>
            <p:nvPr/>
          </p:nvGrpSpPr>
          <p:grpSpPr>
            <a:xfrm>
              <a:off x="-41313" y="1963029"/>
              <a:ext cx="4821694" cy="2129239"/>
              <a:chOff x="139133" y="1299898"/>
              <a:chExt cx="4821694" cy="2129239"/>
            </a:xfrm>
          </p:grpSpPr>
          <p:grpSp>
            <p:nvGrpSpPr>
              <p:cNvPr id="36" name="グループ化 35"/>
              <p:cNvGrpSpPr/>
              <p:nvPr/>
            </p:nvGrpSpPr>
            <p:grpSpPr>
              <a:xfrm>
                <a:off x="139133" y="1299898"/>
                <a:ext cx="4821694" cy="2129239"/>
                <a:chOff x="-544952" y="1961213"/>
                <a:chExt cx="5303863" cy="2129239"/>
              </a:xfrm>
            </p:grpSpPr>
            <p:cxnSp>
              <p:nvCxnSpPr>
                <p:cNvPr id="39" name="直線コネクタ 38"/>
                <p:cNvCxnSpPr/>
                <p:nvPr/>
              </p:nvCxnSpPr>
              <p:spPr>
                <a:xfrm>
                  <a:off x="-544952" y="1961213"/>
                  <a:ext cx="2702493" cy="0"/>
                </a:xfrm>
                <a:prstGeom prst="line">
                  <a:avLst/>
                </a:prstGeom>
                <a:ln w="38100">
                  <a:solidFill>
                    <a:srgbClr val="0070C0">
                      <a:alpha val="69020"/>
                    </a:srgbClr>
                  </a:solidFill>
                  <a:prstDash val="solid"/>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a:off x="4095620" y="4071986"/>
                  <a:ext cx="663291" cy="18466"/>
                </a:xfrm>
                <a:prstGeom prst="line">
                  <a:avLst/>
                </a:prstGeom>
                <a:ln w="38100">
                  <a:solidFill>
                    <a:srgbClr val="0070C0">
                      <a:alpha val="69020"/>
                    </a:srgbClr>
                  </a:solidFill>
                  <a:prstDash val="solid"/>
                </a:ln>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a:off x="2157541" y="1967839"/>
                  <a:ext cx="1978360" cy="2109318"/>
                </a:xfrm>
                <a:prstGeom prst="line">
                  <a:avLst/>
                </a:prstGeom>
                <a:ln w="38100">
                  <a:solidFill>
                    <a:srgbClr val="0070C0">
                      <a:alpha val="69020"/>
                    </a:srgbClr>
                  </a:solidFill>
                  <a:prstDash val="soli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8" name="正方形/長方形 37"/>
                  <p:cNvSpPr/>
                  <p:nvPr/>
                </p:nvSpPr>
                <p:spPr>
                  <a:xfrm>
                    <a:off x="3538731" y="2148393"/>
                    <a:ext cx="112402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rgbClr val="0070C0"/>
                                  </a:solidFill>
                                  <a:latin typeface="Cambria Math" panose="02040503050406030204" pitchFamily="18" charset="0"/>
                                  <a:ea typeface="Cambria Math" panose="02040503050406030204" pitchFamily="18" charset="0"/>
                                </a:rPr>
                              </m:ctrlPr>
                            </m:sSubPr>
                            <m:e>
                              <m:r>
                                <a:rPr kumimoji="1" lang="en-US" altLang="ja-JP" sz="2000" i="1">
                                  <a:solidFill>
                                    <a:srgbClr val="0070C0"/>
                                  </a:solidFill>
                                  <a:latin typeface="Cambria Math" panose="02040503050406030204" pitchFamily="18" charset="0"/>
                                  <a:ea typeface="Cambria Math" panose="02040503050406030204" pitchFamily="18" charset="0"/>
                                </a:rPr>
                                <m:t>𝑓</m:t>
                              </m:r>
                            </m:e>
                            <m:sub>
                              <m:r>
                                <a:rPr kumimoji="1" lang="en-US" altLang="ja-JP" sz="2000" i="1">
                                  <a:solidFill>
                                    <a:srgbClr val="0070C0"/>
                                  </a:solidFill>
                                  <a:latin typeface="Cambria Math" panose="02040503050406030204" pitchFamily="18" charset="0"/>
                                  <a:ea typeface="Cambria Math" panose="02040503050406030204" pitchFamily="18" charset="0"/>
                                </a:rPr>
                                <m:t>𝑡</m:t>
                              </m:r>
                              <m:r>
                                <a:rPr kumimoji="1" lang="en-US" altLang="ja-JP" sz="2000" i="1">
                                  <a:solidFill>
                                    <a:srgbClr val="0070C0"/>
                                  </a:solidFill>
                                  <a:latin typeface="Cambria Math" panose="02040503050406030204" pitchFamily="18" charset="0"/>
                                  <a:ea typeface="Cambria Math" panose="02040503050406030204" pitchFamily="18" charset="0"/>
                                </a:rPr>
                                <m:t>+∆</m:t>
                              </m:r>
                              <m:r>
                                <a:rPr kumimoji="1" lang="en-US" altLang="ja-JP" sz="2000" i="1">
                                  <a:solidFill>
                                    <a:srgbClr val="0070C0"/>
                                  </a:solidFill>
                                  <a:latin typeface="Cambria Math" panose="02040503050406030204" pitchFamily="18" charset="0"/>
                                  <a:ea typeface="Cambria Math" panose="02040503050406030204" pitchFamily="18" charset="0"/>
                                </a:rPr>
                                <m:t>𝑡</m:t>
                              </m:r>
                              <m:r>
                                <a:rPr kumimoji="1" lang="en-US" altLang="ja-JP" sz="2000" i="1">
                                  <a:solidFill>
                                    <a:srgbClr val="0070C0"/>
                                  </a:solidFill>
                                  <a:latin typeface="Cambria Math" panose="02040503050406030204" pitchFamily="18" charset="0"/>
                                  <a:ea typeface="Cambria Math" panose="02040503050406030204" pitchFamily="18" charset="0"/>
                                </a:rPr>
                                <m:t>+∆</m:t>
                              </m:r>
                              <m:r>
                                <a:rPr kumimoji="1" lang="en-US" altLang="ja-JP" sz="2000" i="1">
                                  <a:solidFill>
                                    <a:srgbClr val="0070C0"/>
                                  </a:solidFill>
                                  <a:latin typeface="Cambria Math" panose="02040503050406030204" pitchFamily="18" charset="0"/>
                                  <a:ea typeface="Cambria Math" panose="02040503050406030204" pitchFamily="18" charset="0"/>
                                </a:rPr>
                                <m:t>𝑡</m:t>
                              </m:r>
                            </m:sub>
                          </m:sSub>
                        </m:oMath>
                      </m:oMathPara>
                    </a14:m>
                    <a:endParaRPr lang="ja-JP" altLang="en-US" sz="2000" dirty="0">
                      <a:solidFill>
                        <a:srgbClr val="0070C0"/>
                      </a:solidFill>
                    </a:endParaRPr>
                  </a:p>
                </p:txBody>
              </p:sp>
            </mc:Choice>
            <mc:Fallback xmlns="">
              <p:sp>
                <p:nvSpPr>
                  <p:cNvPr id="38" name="正方形/長方形 37"/>
                  <p:cNvSpPr>
                    <a:spLocks noRot="1" noChangeAspect="1" noMove="1" noResize="1" noEditPoints="1" noAdjustHandles="1" noChangeArrowheads="1" noChangeShapeType="1" noTextEdit="1"/>
                  </p:cNvSpPr>
                  <p:nvPr/>
                </p:nvSpPr>
                <p:spPr>
                  <a:xfrm>
                    <a:off x="3538731" y="2148393"/>
                    <a:ext cx="1124026" cy="400110"/>
                  </a:xfrm>
                  <a:prstGeom prst="rect">
                    <a:avLst/>
                  </a:prstGeom>
                  <a:blipFill>
                    <a:blip r:embed="rId12"/>
                    <a:stretch>
                      <a:fillRect b="-16667"/>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30" name="正方形/長方形 29"/>
                <p:cNvSpPr/>
                <p:nvPr/>
              </p:nvSpPr>
              <p:spPr>
                <a:xfrm>
                  <a:off x="2855669" y="3039703"/>
                  <a:ext cx="6225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solidFill>
                              <a:srgbClr val="0070C0"/>
                            </a:solidFill>
                            <a:latin typeface="Cambria Math" panose="02040503050406030204" pitchFamily="18" charset="0"/>
                            <a:ea typeface="Cambria Math" panose="02040503050406030204" pitchFamily="18" charset="0"/>
                          </a:rPr>
                          <m:t>𝑢</m:t>
                        </m:r>
                        <m:r>
                          <a:rPr lang="en-US" altLang="ja-JP" i="1" smtClean="0">
                            <a:solidFill>
                              <a:srgbClr val="0070C0"/>
                            </a:solidFill>
                            <a:latin typeface="Cambria Math" panose="02040503050406030204" pitchFamily="18" charset="0"/>
                            <a:ea typeface="Cambria Math" panose="02040503050406030204" pitchFamily="18" charset="0"/>
                          </a:rPr>
                          <m:t>∆</m:t>
                        </m:r>
                        <m:r>
                          <a:rPr lang="en-US" altLang="ja-JP" i="1" smtClean="0">
                            <a:solidFill>
                              <a:srgbClr val="0070C0"/>
                            </a:solidFill>
                            <a:latin typeface="Cambria Math" panose="02040503050406030204" pitchFamily="18" charset="0"/>
                            <a:ea typeface="Cambria Math" panose="02040503050406030204" pitchFamily="18" charset="0"/>
                          </a:rPr>
                          <m:t>𝑡</m:t>
                        </m:r>
                      </m:oMath>
                    </m:oMathPara>
                  </a14:m>
                  <a:endParaRPr lang="ja-JP" altLang="en-US" dirty="0">
                    <a:solidFill>
                      <a:srgbClr val="0070C0"/>
                    </a:solidFill>
                  </a:endParaRPr>
                </a:p>
              </p:txBody>
            </p:sp>
          </mc:Choice>
          <mc:Fallback xmlns="">
            <p:sp>
              <p:nvSpPr>
                <p:cNvPr id="30" name="正方形/長方形 29"/>
                <p:cNvSpPr>
                  <a:spLocks noRot="1" noChangeAspect="1" noMove="1" noResize="1" noEditPoints="1" noAdjustHandles="1" noChangeArrowheads="1" noChangeShapeType="1" noTextEdit="1"/>
                </p:cNvSpPr>
                <p:nvPr/>
              </p:nvSpPr>
              <p:spPr>
                <a:xfrm>
                  <a:off x="2855669" y="3039703"/>
                  <a:ext cx="622542" cy="369332"/>
                </a:xfrm>
                <a:prstGeom prst="rect">
                  <a:avLst/>
                </a:prstGeom>
                <a:blipFill>
                  <a:blip r:embed="rId13"/>
                  <a:stretch>
                    <a:fillRect/>
                  </a:stretch>
                </a:blipFill>
              </p:spPr>
              <p:txBody>
                <a:bodyPr/>
                <a:lstStyle/>
                <a:p>
                  <a:r>
                    <a:rPr lang="ja-JP" altLang="en-US">
                      <a:noFill/>
                    </a:rPr>
                    <a:t> </a:t>
                  </a:r>
                </a:p>
              </p:txBody>
            </p:sp>
          </mc:Fallback>
        </mc:AlternateContent>
        <p:cxnSp>
          <p:nvCxnSpPr>
            <p:cNvPr id="35" name="直線矢印コネクタ 34"/>
            <p:cNvCxnSpPr/>
            <p:nvPr/>
          </p:nvCxnSpPr>
          <p:spPr>
            <a:xfrm flipV="1">
              <a:off x="2817091" y="3409033"/>
              <a:ext cx="699698" cy="1"/>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05869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Semi-Lagrange</a:t>
            </a:r>
            <a:r>
              <a:rPr lang="ja-JP" altLang="en-US" dirty="0"/>
              <a:t>法 </a:t>
            </a:r>
            <a:r>
              <a:rPr lang="en-US" altLang="ja-JP" dirty="0"/>
              <a:t>[</a:t>
            </a:r>
            <a:r>
              <a:rPr lang="en-US" altLang="ja-JP" dirty="0" err="1"/>
              <a:t>Stam</a:t>
            </a:r>
            <a:r>
              <a:rPr lang="en-US" altLang="ja-JP" dirty="0"/>
              <a:t> 99]</a:t>
            </a:r>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a:xfrm>
                <a:off x="5690720" y="1626236"/>
                <a:ext cx="2996079" cy="2815986"/>
              </a:xfrm>
            </p:spPr>
            <p:txBody>
              <a:bodyPr/>
              <a:lstStyle/>
              <a:p>
                <a14:m>
                  <m:oMath xmlns:m="http://schemas.openxmlformats.org/officeDocument/2006/math">
                    <m:r>
                      <a:rPr lang="en-US" altLang="ja-JP" sz="2000" i="1">
                        <a:latin typeface="Cambria Math" panose="02040503050406030204" pitchFamily="18" charset="0"/>
                        <a:ea typeface="Cambria Math" panose="02040503050406030204" pitchFamily="18" charset="0"/>
                      </a:rPr>
                      <m:t>𝑢</m:t>
                    </m:r>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𝑡</m:t>
                    </m:r>
                  </m:oMath>
                </a14:m>
                <a:r>
                  <a:rPr lang="ja-JP" altLang="en-US" dirty="0"/>
                  <a:t>戻って、</a:t>
                </a:r>
                <a:br>
                  <a:rPr lang="en-US" altLang="ja-JP" dirty="0"/>
                </a:br>
                <a:r>
                  <a:rPr lang="ja-JP" altLang="en-US" dirty="0"/>
                  <a:t>グリッドの値で</a:t>
                </a:r>
                <a:br>
                  <a:rPr lang="en-US" altLang="ja-JP" dirty="0"/>
                </a:br>
                <a:r>
                  <a:rPr lang="ja-JP" altLang="en-US" dirty="0"/>
                  <a:t>線形補間</a:t>
                </a:r>
                <a:endParaRPr lang="en-US" altLang="ja-JP" dirty="0"/>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xfrm>
                <a:off x="5690720" y="1626236"/>
                <a:ext cx="2996079" cy="2815986"/>
              </a:xfrm>
              <a:blipFill>
                <a:blip r:embed="rId3"/>
                <a:stretch>
                  <a:fillRect l="-1833"/>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57</a:t>
            </a:fld>
            <a:endParaRPr lang="en-US" i="1" dirty="0"/>
          </a:p>
        </p:txBody>
      </p:sp>
      <p:cxnSp>
        <p:nvCxnSpPr>
          <p:cNvPr id="8" name="直線コネクタ 7"/>
          <p:cNvCxnSpPr/>
          <p:nvPr/>
        </p:nvCxnSpPr>
        <p:spPr>
          <a:xfrm flipV="1">
            <a:off x="880845" y="1782657"/>
            <a:ext cx="0" cy="245797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a:off x="880845" y="4240631"/>
            <a:ext cx="4365259" cy="11532"/>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V="1">
            <a:off x="637564" y="2979697"/>
            <a:ext cx="16778" cy="125834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4" name="直線矢印コネクタ 83"/>
          <p:cNvCxnSpPr/>
          <p:nvPr/>
        </p:nvCxnSpPr>
        <p:spPr>
          <a:xfrm flipV="1">
            <a:off x="880845" y="4429169"/>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51" name="グループ化 50"/>
          <p:cNvGrpSpPr/>
          <p:nvPr/>
        </p:nvGrpSpPr>
        <p:grpSpPr>
          <a:xfrm>
            <a:off x="880845" y="2655112"/>
            <a:ext cx="4239416" cy="1206684"/>
            <a:chOff x="2080470" y="2709644"/>
            <a:chExt cx="4239416" cy="1206684"/>
          </a:xfrm>
        </p:grpSpPr>
        <p:cxnSp>
          <p:nvCxnSpPr>
            <p:cNvPr id="42" name="直線コネクタ 41"/>
            <p:cNvCxnSpPr/>
            <p:nvPr/>
          </p:nvCxnSpPr>
          <p:spPr>
            <a:xfrm>
              <a:off x="2080470" y="2709644"/>
              <a:ext cx="1308682" cy="0"/>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a:off x="4935703" y="3916328"/>
              <a:ext cx="1384183" cy="0"/>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45" name="直線コネクタ 44"/>
            <p:cNvCxnSpPr/>
            <p:nvPr/>
          </p:nvCxnSpPr>
          <p:spPr>
            <a:xfrm>
              <a:off x="3389152" y="2735296"/>
              <a:ext cx="1546551" cy="1181032"/>
            </a:xfrm>
            <a:prstGeom prst="line">
              <a:avLst/>
            </a:prstGeom>
            <a:ln w="38100">
              <a:prstDash val="sysDash"/>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02" name="テキスト ボックス 101"/>
              <p:cNvSpPr txBox="1"/>
              <p:nvPr/>
            </p:nvSpPr>
            <p:spPr>
              <a:xfrm>
                <a:off x="541426" y="2535307"/>
                <a:ext cx="26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𝑓</m:t>
                      </m:r>
                    </m:oMath>
                  </m:oMathPara>
                </a14:m>
                <a:endParaRPr kumimoji="1" lang="ja-JP" altLang="en-US" sz="2400" dirty="0"/>
              </a:p>
            </p:txBody>
          </p:sp>
        </mc:Choice>
        <mc:Fallback xmlns="">
          <p:sp>
            <p:nvSpPr>
              <p:cNvPr id="102" name="テキスト ボックス 101"/>
              <p:cNvSpPr txBox="1">
                <a:spLocks noRot="1" noChangeAspect="1" noMove="1" noResize="1" noEditPoints="1" noAdjustHandles="1" noChangeArrowheads="1" noChangeShapeType="1" noTextEdit="1"/>
              </p:cNvSpPr>
              <p:nvPr/>
            </p:nvSpPr>
            <p:spPr>
              <a:xfrm>
                <a:off x="541426" y="2535307"/>
                <a:ext cx="263918" cy="369332"/>
              </a:xfrm>
              <a:prstGeom prst="rect">
                <a:avLst/>
              </a:prstGeom>
              <a:blipFill>
                <a:blip r:embed="rId4"/>
                <a:stretch>
                  <a:fillRect l="-39535" r="-32558" b="-3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3" name="テキスト ボックス 102"/>
              <p:cNvSpPr txBox="1"/>
              <p:nvPr/>
            </p:nvSpPr>
            <p:spPr>
              <a:xfrm>
                <a:off x="2045547" y="4203025"/>
                <a:ext cx="25776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𝑥</m:t>
                      </m:r>
                    </m:oMath>
                  </m:oMathPara>
                </a14:m>
                <a:endParaRPr kumimoji="1" lang="ja-JP" altLang="en-US" sz="2400" dirty="0"/>
              </a:p>
            </p:txBody>
          </p:sp>
        </mc:Choice>
        <mc:Fallback xmlns="">
          <p:sp>
            <p:nvSpPr>
              <p:cNvPr id="103" name="テキスト ボックス 102"/>
              <p:cNvSpPr txBox="1">
                <a:spLocks noRot="1" noChangeAspect="1" noMove="1" noResize="1" noEditPoints="1" noAdjustHandles="1" noChangeArrowheads="1" noChangeShapeType="1" noTextEdit="1"/>
              </p:cNvSpPr>
              <p:nvPr/>
            </p:nvSpPr>
            <p:spPr>
              <a:xfrm>
                <a:off x="2045547" y="4203025"/>
                <a:ext cx="257763" cy="369332"/>
              </a:xfrm>
              <a:prstGeom prst="rect">
                <a:avLst/>
              </a:prstGeom>
              <a:blipFill>
                <a:blip r:embed="rId5"/>
                <a:stretch>
                  <a:fillRect l="-14286" r="-9524" b="-1639"/>
                </a:stretch>
              </a:blipFill>
            </p:spPr>
            <p:txBody>
              <a:bodyPr/>
              <a:lstStyle/>
              <a:p>
                <a:r>
                  <a:rPr lang="ja-JP" altLang="en-US">
                    <a:noFill/>
                  </a:rPr>
                  <a:t> </a:t>
                </a:r>
              </a:p>
            </p:txBody>
          </p:sp>
        </mc:Fallback>
      </mc:AlternateContent>
      <p:sp>
        <p:nvSpPr>
          <p:cNvPr id="57" name="楕円 56"/>
          <p:cNvSpPr/>
          <p:nvPr/>
        </p:nvSpPr>
        <p:spPr>
          <a:xfrm>
            <a:off x="1429107" y="2568971"/>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7" name="楕円 126"/>
          <p:cNvSpPr/>
          <p:nvPr/>
        </p:nvSpPr>
        <p:spPr>
          <a:xfrm>
            <a:off x="2067203" y="2578758"/>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8" name="楕円 137"/>
          <p:cNvSpPr/>
          <p:nvPr/>
        </p:nvSpPr>
        <p:spPr>
          <a:xfrm>
            <a:off x="2646587" y="3007336"/>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0" name="楕円 139"/>
          <p:cNvSpPr/>
          <p:nvPr/>
        </p:nvSpPr>
        <p:spPr>
          <a:xfrm>
            <a:off x="3167124" y="3404801"/>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1" name="楕円 140"/>
          <p:cNvSpPr/>
          <p:nvPr/>
        </p:nvSpPr>
        <p:spPr>
          <a:xfrm>
            <a:off x="3664771" y="3791189"/>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2" name="楕円 141"/>
          <p:cNvSpPr/>
          <p:nvPr/>
        </p:nvSpPr>
        <p:spPr>
          <a:xfrm>
            <a:off x="4323307" y="3792970"/>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5" name="楕円 144"/>
          <p:cNvSpPr/>
          <p:nvPr/>
        </p:nvSpPr>
        <p:spPr>
          <a:xfrm>
            <a:off x="5044759" y="3800976"/>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0" name="直線コネクタ 59"/>
          <p:cNvCxnSpPr>
            <a:stCxn id="57" idx="4"/>
          </p:cNvCxnSpPr>
          <p:nvPr/>
        </p:nvCxnSpPr>
        <p:spPr>
          <a:xfrm flipH="1">
            <a:off x="1494461" y="2711584"/>
            <a:ext cx="5953" cy="1526461"/>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46" name="直線コネクタ 145"/>
          <p:cNvCxnSpPr/>
          <p:nvPr/>
        </p:nvCxnSpPr>
        <p:spPr>
          <a:xfrm flipH="1">
            <a:off x="2132556" y="2714170"/>
            <a:ext cx="5953" cy="1526461"/>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47" name="直線コネクタ 146"/>
          <p:cNvCxnSpPr/>
          <p:nvPr/>
        </p:nvCxnSpPr>
        <p:spPr>
          <a:xfrm flipH="1">
            <a:off x="3742031" y="3949559"/>
            <a:ext cx="1" cy="30260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48" name="直線コネクタ 147"/>
          <p:cNvCxnSpPr/>
          <p:nvPr/>
        </p:nvCxnSpPr>
        <p:spPr>
          <a:xfrm flipH="1">
            <a:off x="4395334" y="3924051"/>
            <a:ext cx="1" cy="30260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49" name="直線コネクタ 148"/>
          <p:cNvCxnSpPr/>
          <p:nvPr/>
        </p:nvCxnSpPr>
        <p:spPr>
          <a:xfrm flipH="1">
            <a:off x="5120260" y="3965015"/>
            <a:ext cx="1" cy="30260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50" name="直線コネクタ 149"/>
          <p:cNvCxnSpPr>
            <a:stCxn id="140" idx="4"/>
          </p:cNvCxnSpPr>
          <p:nvPr/>
        </p:nvCxnSpPr>
        <p:spPr>
          <a:xfrm>
            <a:off x="3238431" y="3547414"/>
            <a:ext cx="10394" cy="684157"/>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51" name="直線コネクタ 150"/>
          <p:cNvCxnSpPr/>
          <p:nvPr/>
        </p:nvCxnSpPr>
        <p:spPr>
          <a:xfrm>
            <a:off x="2715544" y="3163794"/>
            <a:ext cx="6964" cy="1076837"/>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3" name="直線矢印コネクタ 32"/>
          <p:cNvCxnSpPr/>
          <p:nvPr/>
        </p:nvCxnSpPr>
        <p:spPr>
          <a:xfrm flipV="1">
            <a:off x="1078700" y="2114049"/>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4" name="テキスト ボックス 33"/>
              <p:cNvSpPr txBox="1"/>
              <p:nvPr/>
            </p:nvSpPr>
            <p:spPr>
              <a:xfrm>
                <a:off x="2131272" y="1900938"/>
                <a:ext cx="26911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𝑢</m:t>
                      </m:r>
                    </m:oMath>
                  </m:oMathPara>
                </a14:m>
                <a:endParaRPr kumimoji="1" lang="ja-JP" altLang="en-US" sz="2400" dirty="0"/>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2131272" y="1900938"/>
                <a:ext cx="269112" cy="369332"/>
              </a:xfrm>
              <a:prstGeom prst="rect">
                <a:avLst/>
              </a:prstGeom>
              <a:blipFill>
                <a:blip r:embed="rId6"/>
                <a:stretch>
                  <a:fillRect l="-13636" r="-9091" b="-1667"/>
                </a:stretch>
              </a:blipFill>
            </p:spPr>
            <p:txBody>
              <a:bodyPr/>
              <a:lstStyle/>
              <a:p>
                <a:r>
                  <a:rPr lang="ja-JP" altLang="en-US">
                    <a:noFill/>
                  </a:rPr>
                  <a:t> </a:t>
                </a:r>
              </a:p>
            </p:txBody>
          </p:sp>
        </mc:Fallback>
      </mc:AlternateContent>
      <p:sp>
        <p:nvSpPr>
          <p:cNvPr id="35" name="楕円 34"/>
          <p:cNvSpPr/>
          <p:nvPr/>
        </p:nvSpPr>
        <p:spPr>
          <a:xfrm>
            <a:off x="2936176" y="2053786"/>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テキスト ボックス 35"/>
          <p:cNvSpPr txBox="1"/>
          <p:nvPr/>
        </p:nvSpPr>
        <p:spPr>
          <a:xfrm>
            <a:off x="3063229" y="1944965"/>
            <a:ext cx="2287806" cy="369332"/>
          </a:xfrm>
          <a:prstGeom prst="rect">
            <a:avLst/>
          </a:prstGeom>
          <a:noFill/>
        </p:spPr>
        <p:txBody>
          <a:bodyPr wrap="none" rtlCol="0">
            <a:spAutoFit/>
          </a:bodyPr>
          <a:lstStyle/>
          <a:p>
            <a:r>
              <a:rPr kumimoji="1" lang="en-US" altLang="ja-JP" dirty="0"/>
              <a:t>: 1</a:t>
            </a:r>
            <a:r>
              <a:rPr kumimoji="1" lang="ja-JP" altLang="en-US" dirty="0"/>
              <a:t>次元グリッドの値</a:t>
            </a:r>
            <a:endParaRPr kumimoji="1" lang="en-US" altLang="ja-JP" dirty="0"/>
          </a:p>
        </p:txBody>
      </p:sp>
    </p:spTree>
    <p:extLst>
      <p:ext uri="{BB962C8B-B14F-4D97-AF65-F5344CB8AC3E}">
        <p14:creationId xmlns:p14="http://schemas.microsoft.com/office/powerpoint/2010/main" val="3900830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Semi-Lagrange</a:t>
            </a:r>
            <a:r>
              <a:rPr lang="ja-JP" altLang="en-US" dirty="0"/>
              <a:t>法 </a:t>
            </a:r>
            <a:r>
              <a:rPr lang="en-US" altLang="ja-JP" dirty="0"/>
              <a:t>[</a:t>
            </a:r>
            <a:r>
              <a:rPr lang="en-US" altLang="ja-JP" dirty="0" err="1"/>
              <a:t>Stam</a:t>
            </a:r>
            <a:r>
              <a:rPr lang="en-US" altLang="ja-JP" dirty="0"/>
              <a:t> 99]</a:t>
            </a:r>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a:xfrm>
                <a:off x="5690720" y="1626236"/>
                <a:ext cx="2996079" cy="2815986"/>
              </a:xfrm>
            </p:spPr>
            <p:txBody>
              <a:bodyPr/>
              <a:lstStyle/>
              <a:p>
                <a14:m>
                  <m:oMath xmlns:m="http://schemas.openxmlformats.org/officeDocument/2006/math">
                    <m:r>
                      <a:rPr lang="en-US" altLang="ja-JP" sz="2000" i="1">
                        <a:latin typeface="Cambria Math" panose="02040503050406030204" pitchFamily="18" charset="0"/>
                        <a:ea typeface="Cambria Math" panose="02040503050406030204" pitchFamily="18" charset="0"/>
                      </a:rPr>
                      <m:t>𝑢</m:t>
                    </m:r>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𝑡</m:t>
                    </m:r>
                  </m:oMath>
                </a14:m>
                <a:r>
                  <a:rPr lang="ja-JP" altLang="en-US" dirty="0"/>
                  <a:t>戻って、</a:t>
                </a:r>
                <a:br>
                  <a:rPr lang="en-US" altLang="ja-JP" dirty="0"/>
                </a:br>
                <a:r>
                  <a:rPr lang="ja-JP" altLang="en-US" dirty="0"/>
                  <a:t>グリッド値で</a:t>
                </a:r>
                <a:br>
                  <a:rPr lang="en-US" altLang="ja-JP" dirty="0"/>
                </a:br>
                <a:r>
                  <a:rPr lang="ja-JP" altLang="en-US" dirty="0"/>
                  <a:t>線形補間</a:t>
                </a:r>
                <a:endParaRPr lang="en-US" altLang="ja-JP" dirty="0"/>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xfrm>
                <a:off x="5690720" y="1626236"/>
                <a:ext cx="2996079" cy="2815986"/>
              </a:xfrm>
              <a:blipFill>
                <a:blip r:embed="rId3"/>
                <a:stretch>
                  <a:fillRect l="-1833"/>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58</a:t>
            </a:fld>
            <a:endParaRPr lang="en-US" i="1" dirty="0"/>
          </a:p>
        </p:txBody>
      </p:sp>
      <p:cxnSp>
        <p:nvCxnSpPr>
          <p:cNvPr id="8" name="直線コネクタ 7"/>
          <p:cNvCxnSpPr/>
          <p:nvPr/>
        </p:nvCxnSpPr>
        <p:spPr>
          <a:xfrm flipV="1">
            <a:off x="880845" y="1782657"/>
            <a:ext cx="0" cy="245797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a:off x="880845" y="4240631"/>
            <a:ext cx="4365259" cy="11532"/>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V="1">
            <a:off x="637564" y="2979697"/>
            <a:ext cx="16778" cy="125834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4" name="直線矢印コネクタ 83"/>
          <p:cNvCxnSpPr/>
          <p:nvPr/>
        </p:nvCxnSpPr>
        <p:spPr>
          <a:xfrm flipV="1">
            <a:off x="880845" y="4429169"/>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6" name="直線矢印コネクタ 85"/>
          <p:cNvCxnSpPr/>
          <p:nvPr/>
        </p:nvCxnSpPr>
        <p:spPr>
          <a:xfrm flipV="1">
            <a:off x="1078700" y="2114049"/>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51" name="グループ化 50"/>
          <p:cNvGrpSpPr/>
          <p:nvPr/>
        </p:nvGrpSpPr>
        <p:grpSpPr>
          <a:xfrm>
            <a:off x="880845" y="2655112"/>
            <a:ext cx="4239416" cy="1206684"/>
            <a:chOff x="2080470" y="2709644"/>
            <a:chExt cx="4239416" cy="1206684"/>
          </a:xfrm>
        </p:grpSpPr>
        <p:cxnSp>
          <p:nvCxnSpPr>
            <p:cNvPr id="42" name="直線コネクタ 41"/>
            <p:cNvCxnSpPr/>
            <p:nvPr/>
          </p:nvCxnSpPr>
          <p:spPr>
            <a:xfrm>
              <a:off x="2080470" y="2709644"/>
              <a:ext cx="1308682" cy="0"/>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a:off x="4935703" y="3916328"/>
              <a:ext cx="1384183" cy="0"/>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45" name="直線コネクタ 44"/>
            <p:cNvCxnSpPr/>
            <p:nvPr/>
          </p:nvCxnSpPr>
          <p:spPr>
            <a:xfrm>
              <a:off x="3389152" y="2735296"/>
              <a:ext cx="1546551" cy="1181032"/>
            </a:xfrm>
            <a:prstGeom prst="line">
              <a:avLst/>
            </a:prstGeom>
            <a:ln w="38100">
              <a:prstDash val="sysDash"/>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02" name="テキスト ボックス 101"/>
              <p:cNvSpPr txBox="1"/>
              <p:nvPr/>
            </p:nvSpPr>
            <p:spPr>
              <a:xfrm>
                <a:off x="541426" y="2535307"/>
                <a:ext cx="26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𝑓</m:t>
                      </m:r>
                    </m:oMath>
                  </m:oMathPara>
                </a14:m>
                <a:endParaRPr kumimoji="1" lang="ja-JP" altLang="en-US" sz="2400" dirty="0"/>
              </a:p>
            </p:txBody>
          </p:sp>
        </mc:Choice>
        <mc:Fallback xmlns="">
          <p:sp>
            <p:nvSpPr>
              <p:cNvPr id="102" name="テキスト ボックス 101"/>
              <p:cNvSpPr txBox="1">
                <a:spLocks noRot="1" noChangeAspect="1" noMove="1" noResize="1" noEditPoints="1" noAdjustHandles="1" noChangeArrowheads="1" noChangeShapeType="1" noTextEdit="1"/>
              </p:cNvSpPr>
              <p:nvPr/>
            </p:nvSpPr>
            <p:spPr>
              <a:xfrm>
                <a:off x="541426" y="2535307"/>
                <a:ext cx="263918" cy="369332"/>
              </a:xfrm>
              <a:prstGeom prst="rect">
                <a:avLst/>
              </a:prstGeom>
              <a:blipFill>
                <a:blip r:embed="rId4"/>
                <a:stretch>
                  <a:fillRect l="-39535" r="-32558" b="-3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3" name="テキスト ボックス 102"/>
              <p:cNvSpPr txBox="1"/>
              <p:nvPr/>
            </p:nvSpPr>
            <p:spPr>
              <a:xfrm>
                <a:off x="2045547" y="4203025"/>
                <a:ext cx="25776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𝑥</m:t>
                      </m:r>
                    </m:oMath>
                  </m:oMathPara>
                </a14:m>
                <a:endParaRPr kumimoji="1" lang="ja-JP" altLang="en-US" sz="2400" dirty="0"/>
              </a:p>
            </p:txBody>
          </p:sp>
        </mc:Choice>
        <mc:Fallback xmlns="">
          <p:sp>
            <p:nvSpPr>
              <p:cNvPr id="103" name="テキスト ボックス 102"/>
              <p:cNvSpPr txBox="1">
                <a:spLocks noRot="1" noChangeAspect="1" noMove="1" noResize="1" noEditPoints="1" noAdjustHandles="1" noChangeArrowheads="1" noChangeShapeType="1" noTextEdit="1"/>
              </p:cNvSpPr>
              <p:nvPr/>
            </p:nvSpPr>
            <p:spPr>
              <a:xfrm>
                <a:off x="2045547" y="4203025"/>
                <a:ext cx="257763" cy="369332"/>
              </a:xfrm>
              <a:prstGeom prst="rect">
                <a:avLst/>
              </a:prstGeom>
              <a:blipFill>
                <a:blip r:embed="rId5"/>
                <a:stretch>
                  <a:fillRect l="-14286" r="-9524" b="-16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4" name="テキスト ボックス 123"/>
              <p:cNvSpPr txBox="1"/>
              <p:nvPr/>
            </p:nvSpPr>
            <p:spPr>
              <a:xfrm>
                <a:off x="2131272" y="1900938"/>
                <a:ext cx="26911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𝑢</m:t>
                      </m:r>
                    </m:oMath>
                  </m:oMathPara>
                </a14:m>
                <a:endParaRPr kumimoji="1" lang="ja-JP" altLang="en-US" sz="2400" dirty="0"/>
              </a:p>
            </p:txBody>
          </p:sp>
        </mc:Choice>
        <mc:Fallback xmlns="">
          <p:sp>
            <p:nvSpPr>
              <p:cNvPr id="124" name="テキスト ボックス 123"/>
              <p:cNvSpPr txBox="1">
                <a:spLocks noRot="1" noChangeAspect="1" noMove="1" noResize="1" noEditPoints="1" noAdjustHandles="1" noChangeArrowheads="1" noChangeShapeType="1" noTextEdit="1"/>
              </p:cNvSpPr>
              <p:nvPr/>
            </p:nvSpPr>
            <p:spPr>
              <a:xfrm>
                <a:off x="2131272" y="1900938"/>
                <a:ext cx="269112" cy="369332"/>
              </a:xfrm>
              <a:prstGeom prst="rect">
                <a:avLst/>
              </a:prstGeom>
              <a:blipFill>
                <a:blip r:embed="rId6"/>
                <a:stretch>
                  <a:fillRect l="-13636" r="-9091" b="-1667"/>
                </a:stretch>
              </a:blipFill>
            </p:spPr>
            <p:txBody>
              <a:bodyPr/>
              <a:lstStyle/>
              <a:p>
                <a:r>
                  <a:rPr lang="ja-JP" altLang="en-US">
                    <a:noFill/>
                  </a:rPr>
                  <a:t> </a:t>
                </a:r>
              </a:p>
            </p:txBody>
          </p:sp>
        </mc:Fallback>
      </mc:AlternateContent>
      <p:sp>
        <p:nvSpPr>
          <p:cNvPr id="57" name="楕円 56"/>
          <p:cNvSpPr/>
          <p:nvPr/>
        </p:nvSpPr>
        <p:spPr>
          <a:xfrm>
            <a:off x="1429107" y="2568971"/>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7" name="楕円 126"/>
          <p:cNvSpPr/>
          <p:nvPr/>
        </p:nvSpPr>
        <p:spPr>
          <a:xfrm>
            <a:off x="2067203" y="2578758"/>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8" name="楕円 137"/>
          <p:cNvSpPr/>
          <p:nvPr/>
        </p:nvSpPr>
        <p:spPr>
          <a:xfrm>
            <a:off x="2646587" y="3007336"/>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0" name="楕円 139"/>
          <p:cNvSpPr/>
          <p:nvPr/>
        </p:nvSpPr>
        <p:spPr>
          <a:xfrm>
            <a:off x="3167124" y="3404801"/>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1" name="楕円 140"/>
          <p:cNvSpPr/>
          <p:nvPr/>
        </p:nvSpPr>
        <p:spPr>
          <a:xfrm>
            <a:off x="3664771" y="3791189"/>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2" name="楕円 141"/>
          <p:cNvSpPr/>
          <p:nvPr/>
        </p:nvSpPr>
        <p:spPr>
          <a:xfrm>
            <a:off x="4323307" y="3792970"/>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5" name="楕円 144"/>
          <p:cNvSpPr/>
          <p:nvPr/>
        </p:nvSpPr>
        <p:spPr>
          <a:xfrm>
            <a:off x="5044759" y="3800976"/>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0" name="直線コネクタ 59"/>
          <p:cNvCxnSpPr>
            <a:stCxn id="57" idx="4"/>
          </p:cNvCxnSpPr>
          <p:nvPr/>
        </p:nvCxnSpPr>
        <p:spPr>
          <a:xfrm flipH="1">
            <a:off x="1494461" y="2711584"/>
            <a:ext cx="5953" cy="1526461"/>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46" name="直線コネクタ 145"/>
          <p:cNvCxnSpPr/>
          <p:nvPr/>
        </p:nvCxnSpPr>
        <p:spPr>
          <a:xfrm flipH="1">
            <a:off x="2132556" y="2714170"/>
            <a:ext cx="5953" cy="1526461"/>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47" name="直線コネクタ 146"/>
          <p:cNvCxnSpPr/>
          <p:nvPr/>
        </p:nvCxnSpPr>
        <p:spPr>
          <a:xfrm flipH="1">
            <a:off x="3742031" y="3949559"/>
            <a:ext cx="1" cy="30260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48" name="直線コネクタ 147"/>
          <p:cNvCxnSpPr/>
          <p:nvPr/>
        </p:nvCxnSpPr>
        <p:spPr>
          <a:xfrm flipH="1">
            <a:off x="4395334" y="3924051"/>
            <a:ext cx="1" cy="30260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49" name="直線コネクタ 148"/>
          <p:cNvCxnSpPr/>
          <p:nvPr/>
        </p:nvCxnSpPr>
        <p:spPr>
          <a:xfrm flipH="1">
            <a:off x="5120260" y="3965015"/>
            <a:ext cx="1" cy="30260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50" name="直線コネクタ 149"/>
          <p:cNvCxnSpPr>
            <a:stCxn id="140" idx="4"/>
          </p:cNvCxnSpPr>
          <p:nvPr/>
        </p:nvCxnSpPr>
        <p:spPr>
          <a:xfrm>
            <a:off x="3238431" y="3547414"/>
            <a:ext cx="10394" cy="684157"/>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51" name="直線コネクタ 150"/>
          <p:cNvCxnSpPr/>
          <p:nvPr/>
        </p:nvCxnSpPr>
        <p:spPr>
          <a:xfrm>
            <a:off x="2715544" y="3163794"/>
            <a:ext cx="6964" cy="1076837"/>
          </a:xfrm>
          <a:prstGeom prst="line">
            <a:avLst/>
          </a:prstGeom>
          <a:ln w="12700">
            <a:prstDash val="sysDash"/>
          </a:ln>
        </p:spPr>
        <p:style>
          <a:lnRef idx="1">
            <a:schemeClr val="dk1"/>
          </a:lnRef>
          <a:fillRef idx="0">
            <a:schemeClr val="dk1"/>
          </a:fillRef>
          <a:effectRef idx="0">
            <a:schemeClr val="dk1"/>
          </a:effectRef>
          <a:fontRef idx="minor">
            <a:schemeClr val="tx1"/>
          </a:fontRef>
        </p:style>
      </p:cxnSp>
      <p:sp>
        <p:nvSpPr>
          <p:cNvPr id="152" name="楕円 151"/>
          <p:cNvSpPr/>
          <p:nvPr/>
        </p:nvSpPr>
        <p:spPr>
          <a:xfrm>
            <a:off x="2936176" y="2053786"/>
            <a:ext cx="142613" cy="142613"/>
          </a:xfrm>
          <a:prstGeom prst="ellipse">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7" name="テキスト ボックス 66"/>
          <p:cNvSpPr txBox="1"/>
          <p:nvPr/>
        </p:nvSpPr>
        <p:spPr>
          <a:xfrm>
            <a:off x="3063229" y="1944965"/>
            <a:ext cx="2287806" cy="923330"/>
          </a:xfrm>
          <a:prstGeom prst="rect">
            <a:avLst/>
          </a:prstGeom>
          <a:noFill/>
        </p:spPr>
        <p:txBody>
          <a:bodyPr wrap="none" rtlCol="0">
            <a:spAutoFit/>
          </a:bodyPr>
          <a:lstStyle/>
          <a:p>
            <a:r>
              <a:rPr kumimoji="1" lang="en-US" altLang="ja-JP" dirty="0"/>
              <a:t>: 1</a:t>
            </a:r>
            <a:r>
              <a:rPr kumimoji="1" lang="ja-JP" altLang="en-US" dirty="0"/>
              <a:t>次元グリッドの値</a:t>
            </a:r>
            <a:endParaRPr kumimoji="1" lang="en-US" altLang="ja-JP" dirty="0"/>
          </a:p>
          <a:p>
            <a:r>
              <a:rPr kumimoji="1" lang="en-US" altLang="ja-JP" dirty="0"/>
              <a:t>: </a:t>
            </a:r>
            <a:r>
              <a:rPr kumimoji="1" lang="ja-JP" altLang="en-US" dirty="0"/>
              <a:t>グリッド値による</a:t>
            </a:r>
            <a:br>
              <a:rPr kumimoji="1" lang="en-US" altLang="ja-JP" dirty="0"/>
            </a:br>
            <a:r>
              <a:rPr kumimoji="1" lang="en-US" altLang="ja-JP" dirty="0"/>
              <a:t>  </a:t>
            </a:r>
            <a:r>
              <a:rPr kumimoji="1" lang="ja-JP" altLang="en-US" dirty="0"/>
              <a:t>線形補間</a:t>
            </a:r>
          </a:p>
        </p:txBody>
      </p:sp>
      <p:cxnSp>
        <p:nvCxnSpPr>
          <p:cNvPr id="33" name="直線コネクタ 32"/>
          <p:cNvCxnSpPr/>
          <p:nvPr/>
        </p:nvCxnSpPr>
        <p:spPr>
          <a:xfrm flipH="1" flipV="1">
            <a:off x="2436306" y="4245199"/>
            <a:ext cx="279238" cy="7262"/>
          </a:xfrm>
          <a:prstGeom prst="line">
            <a:avLst/>
          </a:prstGeom>
          <a:ln w="3810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35" name="直線コネクタ 34"/>
          <p:cNvCxnSpPr/>
          <p:nvPr/>
        </p:nvCxnSpPr>
        <p:spPr>
          <a:xfrm flipH="1" flipV="1">
            <a:off x="1841963" y="4238107"/>
            <a:ext cx="279238" cy="7262"/>
          </a:xfrm>
          <a:prstGeom prst="line">
            <a:avLst/>
          </a:prstGeom>
          <a:ln w="3810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36" name="直線コネクタ 35"/>
          <p:cNvCxnSpPr/>
          <p:nvPr/>
        </p:nvCxnSpPr>
        <p:spPr>
          <a:xfrm flipH="1" flipV="1">
            <a:off x="1215222" y="4238107"/>
            <a:ext cx="279238" cy="7262"/>
          </a:xfrm>
          <a:prstGeom prst="line">
            <a:avLst/>
          </a:prstGeom>
          <a:ln w="3810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37" name="直線コネクタ 36"/>
          <p:cNvCxnSpPr/>
          <p:nvPr/>
        </p:nvCxnSpPr>
        <p:spPr>
          <a:xfrm flipH="1" flipV="1">
            <a:off x="2967049" y="4238107"/>
            <a:ext cx="279238" cy="7262"/>
          </a:xfrm>
          <a:prstGeom prst="line">
            <a:avLst/>
          </a:prstGeom>
          <a:ln w="3810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38" name="直線コネクタ 37"/>
          <p:cNvCxnSpPr/>
          <p:nvPr/>
        </p:nvCxnSpPr>
        <p:spPr>
          <a:xfrm flipH="1" flipV="1">
            <a:off x="3462792" y="4238186"/>
            <a:ext cx="279238" cy="7262"/>
          </a:xfrm>
          <a:prstGeom prst="line">
            <a:avLst/>
          </a:prstGeom>
          <a:ln w="3810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39" name="直線コネクタ 38"/>
          <p:cNvCxnSpPr/>
          <p:nvPr/>
        </p:nvCxnSpPr>
        <p:spPr>
          <a:xfrm flipH="1" flipV="1">
            <a:off x="4115375" y="4255492"/>
            <a:ext cx="279238" cy="7262"/>
          </a:xfrm>
          <a:prstGeom prst="line">
            <a:avLst/>
          </a:prstGeom>
          <a:ln w="3810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40" name="直線コネクタ 39"/>
          <p:cNvCxnSpPr/>
          <p:nvPr/>
        </p:nvCxnSpPr>
        <p:spPr>
          <a:xfrm flipH="1" flipV="1">
            <a:off x="4845748" y="4245448"/>
            <a:ext cx="279238" cy="7262"/>
          </a:xfrm>
          <a:prstGeom prst="line">
            <a:avLst/>
          </a:prstGeom>
          <a:ln w="3810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41" name="直線コネクタ 40"/>
          <p:cNvCxnSpPr/>
          <p:nvPr/>
        </p:nvCxnSpPr>
        <p:spPr>
          <a:xfrm flipH="1">
            <a:off x="1242058" y="2672930"/>
            <a:ext cx="5953" cy="1526461"/>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flipH="1">
            <a:off x="1881837" y="2709687"/>
            <a:ext cx="5953" cy="1526461"/>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44" name="直線コネクタ 43"/>
          <p:cNvCxnSpPr/>
          <p:nvPr/>
        </p:nvCxnSpPr>
        <p:spPr>
          <a:xfrm>
            <a:off x="2450465" y="2904639"/>
            <a:ext cx="1" cy="1329004"/>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a:off x="3001746" y="3348549"/>
            <a:ext cx="3809" cy="882764"/>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a:off x="3497262" y="3702212"/>
            <a:ext cx="3809" cy="585353"/>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49" name="直線コネクタ 48"/>
          <p:cNvCxnSpPr/>
          <p:nvPr/>
        </p:nvCxnSpPr>
        <p:spPr>
          <a:xfrm flipH="1">
            <a:off x="4156634" y="3872282"/>
            <a:ext cx="5788" cy="383210"/>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4882320" y="3861796"/>
            <a:ext cx="3809" cy="369517"/>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sp>
        <p:nvSpPr>
          <p:cNvPr id="53" name="楕円 52"/>
          <p:cNvSpPr/>
          <p:nvPr/>
        </p:nvSpPr>
        <p:spPr>
          <a:xfrm>
            <a:off x="2946284" y="2327738"/>
            <a:ext cx="106838" cy="106838"/>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4" name="楕円 53"/>
          <p:cNvSpPr/>
          <p:nvPr/>
        </p:nvSpPr>
        <p:spPr>
          <a:xfrm>
            <a:off x="1189937" y="2596645"/>
            <a:ext cx="106838" cy="106838"/>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5" name="楕円 54"/>
          <p:cNvSpPr/>
          <p:nvPr/>
        </p:nvSpPr>
        <p:spPr>
          <a:xfrm>
            <a:off x="1818470" y="2595711"/>
            <a:ext cx="106838" cy="106838"/>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楕円 55"/>
          <p:cNvSpPr/>
          <p:nvPr/>
        </p:nvSpPr>
        <p:spPr>
          <a:xfrm>
            <a:off x="2397047" y="2826595"/>
            <a:ext cx="106838" cy="106838"/>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8" name="楕円 57"/>
          <p:cNvSpPr/>
          <p:nvPr/>
        </p:nvSpPr>
        <p:spPr>
          <a:xfrm>
            <a:off x="2940898" y="3268286"/>
            <a:ext cx="106838" cy="106838"/>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9" name="楕円 58"/>
          <p:cNvSpPr/>
          <p:nvPr/>
        </p:nvSpPr>
        <p:spPr>
          <a:xfrm>
            <a:off x="3447652" y="3624158"/>
            <a:ext cx="106838" cy="106838"/>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1" name="楕円 60"/>
          <p:cNvSpPr/>
          <p:nvPr/>
        </p:nvSpPr>
        <p:spPr>
          <a:xfrm>
            <a:off x="4102841" y="3792970"/>
            <a:ext cx="106838" cy="106838"/>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2" name="楕円 61"/>
          <p:cNvSpPr/>
          <p:nvPr/>
        </p:nvSpPr>
        <p:spPr>
          <a:xfrm>
            <a:off x="4823192" y="3808377"/>
            <a:ext cx="106838" cy="106838"/>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431620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Semi-Lagrange</a:t>
            </a:r>
            <a:r>
              <a:rPr lang="ja-JP" altLang="en-US" dirty="0"/>
              <a:t>法 </a:t>
            </a:r>
            <a:r>
              <a:rPr lang="en-US" altLang="ja-JP" dirty="0"/>
              <a:t>[</a:t>
            </a:r>
            <a:r>
              <a:rPr lang="en-US" altLang="ja-JP" dirty="0" err="1"/>
              <a:t>Stam</a:t>
            </a:r>
            <a:r>
              <a:rPr lang="en-US" altLang="ja-JP" dirty="0"/>
              <a:t> 99]</a:t>
            </a:r>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a:xfrm>
                <a:off x="5690720" y="1626236"/>
                <a:ext cx="2996079" cy="2815986"/>
              </a:xfrm>
            </p:spPr>
            <p:txBody>
              <a:bodyPr/>
              <a:lstStyle/>
              <a:p>
                <a14:m>
                  <m:oMath xmlns:m="http://schemas.openxmlformats.org/officeDocument/2006/math">
                    <m:r>
                      <a:rPr lang="en-US" altLang="ja-JP" sz="2000" i="1">
                        <a:latin typeface="Cambria Math" panose="02040503050406030204" pitchFamily="18" charset="0"/>
                        <a:ea typeface="Cambria Math" panose="02040503050406030204" pitchFamily="18" charset="0"/>
                      </a:rPr>
                      <m:t>𝑢</m:t>
                    </m:r>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𝑡</m:t>
                    </m:r>
                  </m:oMath>
                </a14:m>
                <a:r>
                  <a:rPr lang="ja-JP" altLang="en-US" dirty="0"/>
                  <a:t>戻って、</a:t>
                </a:r>
                <a:br>
                  <a:rPr lang="en-US" altLang="ja-JP" dirty="0"/>
                </a:br>
                <a:r>
                  <a:rPr lang="ja-JP" altLang="en-US" dirty="0"/>
                  <a:t>グリッド値で</a:t>
                </a:r>
                <a:br>
                  <a:rPr lang="en-US" altLang="ja-JP" dirty="0"/>
                </a:br>
                <a:r>
                  <a:rPr lang="ja-JP" altLang="en-US" dirty="0"/>
                  <a:t>線形補間</a:t>
                </a:r>
                <a:endParaRPr lang="en-US" altLang="ja-JP" dirty="0"/>
              </a:p>
              <a:p>
                <a14:m>
                  <m:oMath xmlns:m="http://schemas.openxmlformats.org/officeDocument/2006/math">
                    <m:r>
                      <a:rPr lang="en-US" altLang="ja-JP" sz="2400" i="1" smtClean="0">
                        <a:solidFill>
                          <a:srgbClr val="FF0000"/>
                        </a:solidFill>
                        <a:latin typeface="Cambria Math" panose="02040503050406030204" pitchFamily="18" charset="0"/>
                        <a:ea typeface="Cambria Math" panose="02040503050406030204" pitchFamily="18" charset="0"/>
                      </a:rPr>
                      <m:t>𝑢</m:t>
                    </m:r>
                    <m:r>
                      <a:rPr lang="en-US" altLang="ja-JP" sz="2400" i="1" smtClean="0">
                        <a:solidFill>
                          <a:srgbClr val="FF0000"/>
                        </a:solidFill>
                        <a:latin typeface="Cambria Math" panose="02040503050406030204" pitchFamily="18" charset="0"/>
                        <a:ea typeface="Cambria Math" panose="02040503050406030204" pitchFamily="18" charset="0"/>
                      </a:rPr>
                      <m:t>∆</m:t>
                    </m:r>
                    <m:r>
                      <a:rPr lang="en-US" altLang="ja-JP" sz="2400" i="1" smtClean="0">
                        <a:solidFill>
                          <a:srgbClr val="FF0000"/>
                        </a:solidFill>
                        <a:latin typeface="Cambria Math" panose="02040503050406030204" pitchFamily="18" charset="0"/>
                        <a:ea typeface="Cambria Math" panose="02040503050406030204" pitchFamily="18" charset="0"/>
                      </a:rPr>
                      <m:t>𝑡</m:t>
                    </m:r>
                  </m:oMath>
                </a14:m>
                <a:r>
                  <a:rPr lang="ja-JP" altLang="en-US" dirty="0">
                    <a:solidFill>
                      <a:srgbClr val="FF0000"/>
                    </a:solidFill>
                  </a:rPr>
                  <a:t>進む</a:t>
                </a:r>
                <a:endParaRPr lang="en-US" altLang="ja-JP" dirty="0">
                  <a:solidFill>
                    <a:srgbClr val="FF0000"/>
                  </a:solidFill>
                </a:endParaRPr>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xfrm>
                <a:off x="5690720" y="1626236"/>
                <a:ext cx="2996079" cy="2815986"/>
              </a:xfrm>
              <a:blipFill>
                <a:blip r:embed="rId3"/>
                <a:stretch>
                  <a:fillRect l="-2851"/>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59</a:t>
            </a:fld>
            <a:endParaRPr lang="en-US" i="1" dirty="0"/>
          </a:p>
        </p:txBody>
      </p:sp>
      <p:cxnSp>
        <p:nvCxnSpPr>
          <p:cNvPr id="8" name="直線コネクタ 7"/>
          <p:cNvCxnSpPr/>
          <p:nvPr/>
        </p:nvCxnSpPr>
        <p:spPr>
          <a:xfrm flipV="1">
            <a:off x="880845" y="1782657"/>
            <a:ext cx="0" cy="245797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a:off x="880845" y="4240631"/>
            <a:ext cx="4365259" cy="11532"/>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V="1">
            <a:off x="637564" y="2979697"/>
            <a:ext cx="16778" cy="125834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4" name="直線矢印コネクタ 83"/>
          <p:cNvCxnSpPr/>
          <p:nvPr/>
        </p:nvCxnSpPr>
        <p:spPr>
          <a:xfrm flipV="1">
            <a:off x="880845" y="4429169"/>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6" name="直線矢印コネクタ 85"/>
          <p:cNvCxnSpPr/>
          <p:nvPr/>
        </p:nvCxnSpPr>
        <p:spPr>
          <a:xfrm flipV="1">
            <a:off x="1078700" y="2114049"/>
            <a:ext cx="1059809" cy="53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51" name="グループ化 50"/>
          <p:cNvGrpSpPr/>
          <p:nvPr/>
        </p:nvGrpSpPr>
        <p:grpSpPr>
          <a:xfrm>
            <a:off x="911817" y="2672037"/>
            <a:ext cx="4239416" cy="1206684"/>
            <a:chOff x="2111442" y="3582322"/>
            <a:chExt cx="4239416" cy="1206684"/>
          </a:xfrm>
        </p:grpSpPr>
        <p:cxnSp>
          <p:nvCxnSpPr>
            <p:cNvPr id="42" name="直線コネクタ 41"/>
            <p:cNvCxnSpPr/>
            <p:nvPr/>
          </p:nvCxnSpPr>
          <p:spPr>
            <a:xfrm>
              <a:off x="2111442" y="3582322"/>
              <a:ext cx="1308682" cy="0"/>
            </a:xfrm>
            <a:prstGeom prst="line">
              <a:avLst/>
            </a:prstGeom>
            <a:ln w="38100">
              <a:solidFill>
                <a:srgbClr val="000000">
                  <a:alpha val="25098"/>
                </a:srgbClr>
              </a:solidFill>
              <a:prstDash val="sysDash"/>
            </a:ln>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a:off x="4966675" y="4789006"/>
              <a:ext cx="1384183" cy="0"/>
            </a:xfrm>
            <a:prstGeom prst="line">
              <a:avLst/>
            </a:prstGeom>
            <a:ln w="38100">
              <a:solidFill>
                <a:srgbClr val="000000">
                  <a:alpha val="25098"/>
                </a:srgbClr>
              </a:solidFill>
              <a:prstDash val="sysDash"/>
            </a:ln>
          </p:spPr>
          <p:style>
            <a:lnRef idx="1">
              <a:schemeClr val="dk1"/>
            </a:lnRef>
            <a:fillRef idx="0">
              <a:schemeClr val="dk1"/>
            </a:fillRef>
            <a:effectRef idx="0">
              <a:schemeClr val="dk1"/>
            </a:effectRef>
            <a:fontRef idx="minor">
              <a:schemeClr val="tx1"/>
            </a:fontRef>
          </p:style>
        </p:cxnSp>
        <p:cxnSp>
          <p:nvCxnSpPr>
            <p:cNvPr id="45" name="直線コネクタ 44"/>
            <p:cNvCxnSpPr/>
            <p:nvPr/>
          </p:nvCxnSpPr>
          <p:spPr>
            <a:xfrm>
              <a:off x="3420124" y="3607974"/>
              <a:ext cx="1546551" cy="1181032"/>
            </a:xfrm>
            <a:prstGeom prst="line">
              <a:avLst/>
            </a:prstGeom>
            <a:ln w="38100">
              <a:solidFill>
                <a:srgbClr val="000000">
                  <a:alpha val="25098"/>
                </a:srgbClr>
              </a:solidFill>
              <a:prstDash val="sysDash"/>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02" name="テキスト ボックス 101"/>
              <p:cNvSpPr txBox="1"/>
              <p:nvPr/>
            </p:nvSpPr>
            <p:spPr>
              <a:xfrm>
                <a:off x="541426" y="2535307"/>
                <a:ext cx="26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𝑓</m:t>
                      </m:r>
                    </m:oMath>
                  </m:oMathPara>
                </a14:m>
                <a:endParaRPr kumimoji="1" lang="ja-JP" altLang="en-US" sz="2400" dirty="0"/>
              </a:p>
            </p:txBody>
          </p:sp>
        </mc:Choice>
        <mc:Fallback xmlns="">
          <p:sp>
            <p:nvSpPr>
              <p:cNvPr id="102" name="テキスト ボックス 101"/>
              <p:cNvSpPr txBox="1">
                <a:spLocks noRot="1" noChangeAspect="1" noMove="1" noResize="1" noEditPoints="1" noAdjustHandles="1" noChangeArrowheads="1" noChangeShapeType="1" noTextEdit="1"/>
              </p:cNvSpPr>
              <p:nvPr/>
            </p:nvSpPr>
            <p:spPr>
              <a:xfrm>
                <a:off x="541426" y="2535307"/>
                <a:ext cx="263918" cy="369332"/>
              </a:xfrm>
              <a:prstGeom prst="rect">
                <a:avLst/>
              </a:prstGeom>
              <a:blipFill>
                <a:blip r:embed="rId4"/>
                <a:stretch>
                  <a:fillRect l="-39535" r="-32558" b="-3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3" name="テキスト ボックス 102"/>
              <p:cNvSpPr txBox="1"/>
              <p:nvPr/>
            </p:nvSpPr>
            <p:spPr>
              <a:xfrm>
                <a:off x="2045547" y="4203025"/>
                <a:ext cx="25776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𝑥</m:t>
                      </m:r>
                    </m:oMath>
                  </m:oMathPara>
                </a14:m>
                <a:endParaRPr kumimoji="1" lang="ja-JP" altLang="en-US" sz="2400" dirty="0"/>
              </a:p>
            </p:txBody>
          </p:sp>
        </mc:Choice>
        <mc:Fallback xmlns="">
          <p:sp>
            <p:nvSpPr>
              <p:cNvPr id="103" name="テキスト ボックス 102"/>
              <p:cNvSpPr txBox="1">
                <a:spLocks noRot="1" noChangeAspect="1" noMove="1" noResize="1" noEditPoints="1" noAdjustHandles="1" noChangeArrowheads="1" noChangeShapeType="1" noTextEdit="1"/>
              </p:cNvSpPr>
              <p:nvPr/>
            </p:nvSpPr>
            <p:spPr>
              <a:xfrm>
                <a:off x="2045547" y="4203025"/>
                <a:ext cx="257763" cy="369332"/>
              </a:xfrm>
              <a:prstGeom prst="rect">
                <a:avLst/>
              </a:prstGeom>
              <a:blipFill>
                <a:blip r:embed="rId5"/>
                <a:stretch>
                  <a:fillRect l="-14286" r="-9524" b="-16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4" name="テキスト ボックス 123"/>
              <p:cNvSpPr txBox="1"/>
              <p:nvPr/>
            </p:nvSpPr>
            <p:spPr>
              <a:xfrm>
                <a:off x="2131272" y="1900938"/>
                <a:ext cx="26911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𝑢</m:t>
                      </m:r>
                    </m:oMath>
                  </m:oMathPara>
                </a14:m>
                <a:endParaRPr kumimoji="1" lang="ja-JP" altLang="en-US" sz="2400" dirty="0"/>
              </a:p>
            </p:txBody>
          </p:sp>
        </mc:Choice>
        <mc:Fallback xmlns="">
          <p:sp>
            <p:nvSpPr>
              <p:cNvPr id="124" name="テキスト ボックス 123"/>
              <p:cNvSpPr txBox="1">
                <a:spLocks noRot="1" noChangeAspect="1" noMove="1" noResize="1" noEditPoints="1" noAdjustHandles="1" noChangeArrowheads="1" noChangeShapeType="1" noTextEdit="1"/>
              </p:cNvSpPr>
              <p:nvPr/>
            </p:nvSpPr>
            <p:spPr>
              <a:xfrm>
                <a:off x="2131272" y="1900938"/>
                <a:ext cx="269112" cy="369332"/>
              </a:xfrm>
              <a:prstGeom prst="rect">
                <a:avLst/>
              </a:prstGeom>
              <a:blipFill>
                <a:blip r:embed="rId6"/>
                <a:stretch>
                  <a:fillRect l="-13636" r="-9091" b="-1667"/>
                </a:stretch>
              </a:blipFill>
            </p:spPr>
            <p:txBody>
              <a:bodyPr/>
              <a:lstStyle/>
              <a:p>
                <a:r>
                  <a:rPr lang="ja-JP" altLang="en-US">
                    <a:noFill/>
                  </a:rPr>
                  <a:t> </a:t>
                </a:r>
              </a:p>
            </p:txBody>
          </p:sp>
        </mc:Fallback>
      </mc:AlternateContent>
      <p:cxnSp>
        <p:nvCxnSpPr>
          <p:cNvPr id="60" name="直線コネクタ 59"/>
          <p:cNvCxnSpPr/>
          <p:nvPr/>
        </p:nvCxnSpPr>
        <p:spPr>
          <a:xfrm flipH="1">
            <a:off x="1494461" y="2711584"/>
            <a:ext cx="5953" cy="1526461"/>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146" name="直線コネクタ 145"/>
          <p:cNvCxnSpPr/>
          <p:nvPr/>
        </p:nvCxnSpPr>
        <p:spPr>
          <a:xfrm flipH="1">
            <a:off x="2132556" y="2714170"/>
            <a:ext cx="5953" cy="1526461"/>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148" name="直線コネクタ 147"/>
          <p:cNvCxnSpPr/>
          <p:nvPr/>
        </p:nvCxnSpPr>
        <p:spPr>
          <a:xfrm flipH="1">
            <a:off x="4395334" y="3924051"/>
            <a:ext cx="1" cy="302604"/>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cxnSp>
        <p:nvCxnSpPr>
          <p:cNvPr id="149" name="直線コネクタ 148"/>
          <p:cNvCxnSpPr/>
          <p:nvPr/>
        </p:nvCxnSpPr>
        <p:spPr>
          <a:xfrm>
            <a:off x="5120261" y="3924051"/>
            <a:ext cx="0" cy="343568"/>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sp>
        <p:nvSpPr>
          <p:cNvPr id="152" name="楕円 151"/>
          <p:cNvSpPr/>
          <p:nvPr/>
        </p:nvSpPr>
        <p:spPr>
          <a:xfrm>
            <a:off x="2936176" y="2053786"/>
            <a:ext cx="142613" cy="142613"/>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7" name="テキスト ボックス 66"/>
          <p:cNvSpPr txBox="1"/>
          <p:nvPr/>
        </p:nvSpPr>
        <p:spPr>
          <a:xfrm>
            <a:off x="3063229" y="1944965"/>
            <a:ext cx="2287806" cy="369332"/>
          </a:xfrm>
          <a:prstGeom prst="rect">
            <a:avLst/>
          </a:prstGeom>
          <a:noFill/>
        </p:spPr>
        <p:txBody>
          <a:bodyPr wrap="none" rtlCol="0">
            <a:spAutoFit/>
          </a:bodyPr>
          <a:lstStyle/>
          <a:p>
            <a:r>
              <a:rPr kumimoji="1" lang="en-US" altLang="ja-JP" dirty="0"/>
              <a:t>: 1</a:t>
            </a:r>
            <a:r>
              <a:rPr kumimoji="1" lang="ja-JP" altLang="en-US" dirty="0"/>
              <a:t>次元グリッドの値</a:t>
            </a:r>
            <a:endParaRPr kumimoji="1" lang="en-US" altLang="ja-JP" dirty="0"/>
          </a:p>
        </p:txBody>
      </p:sp>
      <p:cxnSp>
        <p:nvCxnSpPr>
          <p:cNvPr id="47" name="直線コネクタ 46"/>
          <p:cNvCxnSpPr/>
          <p:nvPr/>
        </p:nvCxnSpPr>
        <p:spPr>
          <a:xfrm>
            <a:off x="3765145" y="3709413"/>
            <a:ext cx="3809" cy="585353"/>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grpSp>
        <p:nvGrpSpPr>
          <p:cNvPr id="63" name="グループ化 62"/>
          <p:cNvGrpSpPr/>
          <p:nvPr/>
        </p:nvGrpSpPr>
        <p:grpSpPr>
          <a:xfrm>
            <a:off x="891331" y="2672037"/>
            <a:ext cx="4365259" cy="1213624"/>
            <a:chOff x="1771286" y="2702704"/>
            <a:chExt cx="4365259" cy="1213624"/>
          </a:xfrm>
        </p:grpSpPr>
        <p:cxnSp>
          <p:nvCxnSpPr>
            <p:cNvPr id="64" name="直線コネクタ 63"/>
            <p:cNvCxnSpPr/>
            <p:nvPr/>
          </p:nvCxnSpPr>
          <p:spPr>
            <a:xfrm>
              <a:off x="1771286" y="2702704"/>
              <a:ext cx="1617866" cy="6940"/>
            </a:xfrm>
            <a:prstGeom prst="line">
              <a:avLst/>
            </a:prstGeom>
            <a:ln w="38100">
              <a:solidFill>
                <a:srgbClr val="FF0000"/>
              </a:solidFill>
              <a:prstDash val="solid"/>
            </a:ln>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a:xfrm>
              <a:off x="4935703" y="3916328"/>
              <a:ext cx="1200842" cy="0"/>
            </a:xfrm>
            <a:prstGeom prst="line">
              <a:avLst/>
            </a:prstGeom>
            <a:ln w="38100">
              <a:solidFill>
                <a:srgbClr val="FF0000"/>
              </a:solidFill>
              <a:prstDash val="solid"/>
            </a:ln>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a:xfrm>
              <a:off x="3372135" y="2716824"/>
              <a:ext cx="1563568" cy="1199504"/>
            </a:xfrm>
            <a:prstGeom prst="line">
              <a:avLst/>
            </a:prstGeom>
            <a:ln w="38100">
              <a:solidFill>
                <a:srgbClr val="FF0000"/>
              </a:solidFill>
              <a:prstDash val="solid"/>
            </a:ln>
          </p:spPr>
          <p:style>
            <a:lnRef idx="1">
              <a:schemeClr val="dk1"/>
            </a:lnRef>
            <a:fillRef idx="0">
              <a:schemeClr val="dk1"/>
            </a:fillRef>
            <a:effectRef idx="0">
              <a:schemeClr val="dk1"/>
            </a:effectRef>
            <a:fontRef idx="minor">
              <a:schemeClr val="tx1"/>
            </a:fontRef>
          </p:style>
        </p:cxnSp>
      </p:grpSp>
      <p:sp>
        <p:nvSpPr>
          <p:cNvPr id="68" name="楕円 67"/>
          <p:cNvSpPr/>
          <p:nvPr/>
        </p:nvSpPr>
        <p:spPr>
          <a:xfrm>
            <a:off x="1418757" y="2592564"/>
            <a:ext cx="142613" cy="142613"/>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9" name="楕円 68"/>
          <p:cNvSpPr/>
          <p:nvPr/>
        </p:nvSpPr>
        <p:spPr>
          <a:xfrm>
            <a:off x="2066148" y="2577360"/>
            <a:ext cx="142613" cy="142613"/>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0" name="直線コネクタ 69"/>
          <p:cNvCxnSpPr/>
          <p:nvPr/>
        </p:nvCxnSpPr>
        <p:spPr>
          <a:xfrm>
            <a:off x="2717500" y="2904040"/>
            <a:ext cx="1" cy="1329004"/>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sp>
        <p:nvSpPr>
          <p:cNvPr id="72" name="楕円 71"/>
          <p:cNvSpPr/>
          <p:nvPr/>
        </p:nvSpPr>
        <p:spPr>
          <a:xfrm>
            <a:off x="2646193" y="2788939"/>
            <a:ext cx="142613" cy="142613"/>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3" name="直線コネクタ 72"/>
          <p:cNvCxnSpPr/>
          <p:nvPr/>
        </p:nvCxnSpPr>
        <p:spPr>
          <a:xfrm>
            <a:off x="3244382" y="3357867"/>
            <a:ext cx="3809" cy="882764"/>
          </a:xfrm>
          <a:prstGeom prst="line">
            <a:avLst/>
          </a:prstGeom>
          <a:ln w="12700">
            <a:solidFill>
              <a:srgbClr val="FF0000"/>
            </a:solidFill>
            <a:prstDash val="sysDash"/>
          </a:ln>
        </p:spPr>
        <p:style>
          <a:lnRef idx="1">
            <a:schemeClr val="dk1"/>
          </a:lnRef>
          <a:fillRef idx="0">
            <a:schemeClr val="dk1"/>
          </a:fillRef>
          <a:effectRef idx="0">
            <a:schemeClr val="dk1"/>
          </a:effectRef>
          <a:fontRef idx="minor">
            <a:schemeClr val="tx1"/>
          </a:fontRef>
        </p:style>
      </p:cxnSp>
      <p:sp>
        <p:nvSpPr>
          <p:cNvPr id="75" name="楕円 74"/>
          <p:cNvSpPr/>
          <p:nvPr/>
        </p:nvSpPr>
        <p:spPr>
          <a:xfrm>
            <a:off x="3180105" y="3232511"/>
            <a:ext cx="142613" cy="142613"/>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6" name="楕円 75"/>
          <p:cNvSpPr/>
          <p:nvPr/>
        </p:nvSpPr>
        <p:spPr>
          <a:xfrm>
            <a:off x="4321556" y="3807414"/>
            <a:ext cx="142613" cy="142613"/>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7" name="楕円 76"/>
          <p:cNvSpPr/>
          <p:nvPr/>
        </p:nvSpPr>
        <p:spPr>
          <a:xfrm>
            <a:off x="5048954" y="3781438"/>
            <a:ext cx="142613" cy="142613"/>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8" name="楕円 77"/>
          <p:cNvSpPr/>
          <p:nvPr/>
        </p:nvSpPr>
        <p:spPr>
          <a:xfrm>
            <a:off x="3710269" y="3580148"/>
            <a:ext cx="142613" cy="142613"/>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74881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ペイントシミュレータとは</a:t>
            </a:r>
            <a:r>
              <a:rPr lang="en-US" altLang="ja-JP" dirty="0"/>
              <a:t>?</a:t>
            </a:r>
            <a:endParaRPr kumimoji="1" lang="ja-JP" altLang="en-US" dirty="0"/>
          </a:p>
        </p:txBody>
      </p:sp>
      <p:sp>
        <p:nvSpPr>
          <p:cNvPr id="6" name="コンテンツ プレースホルダ 5"/>
          <p:cNvSpPr>
            <a:spLocks noGrp="1"/>
          </p:cNvSpPr>
          <p:nvPr>
            <p:ph idx="1"/>
          </p:nvPr>
        </p:nvSpPr>
        <p:spPr/>
        <p:txBody>
          <a:bodyPr/>
          <a:lstStyle/>
          <a:p>
            <a:r>
              <a:rPr lang="ja-JP" altLang="en-US" dirty="0"/>
              <a:t>種類</a:t>
            </a:r>
            <a:endParaRPr lang="en-US" altLang="ja-JP" dirty="0"/>
          </a:p>
          <a:p>
            <a:pPr lvl="1"/>
            <a:r>
              <a:rPr lang="ja-JP" altLang="en-US" dirty="0"/>
              <a:t>線画</a:t>
            </a:r>
            <a:endParaRPr lang="en-US" altLang="ja-JP" dirty="0"/>
          </a:p>
          <a:p>
            <a:pPr lvl="1"/>
            <a:r>
              <a:rPr lang="ja-JP" altLang="en-US" dirty="0"/>
              <a:t>水墨画</a:t>
            </a:r>
            <a:endParaRPr lang="en-US" altLang="ja-JP" dirty="0"/>
          </a:p>
          <a:p>
            <a:pPr lvl="1"/>
            <a:r>
              <a:rPr lang="ja-JP" altLang="en-US" dirty="0"/>
              <a:t>水彩画</a:t>
            </a:r>
            <a:endParaRPr lang="en-US" altLang="ja-JP" dirty="0"/>
          </a:p>
          <a:p>
            <a:pPr lvl="1"/>
            <a:r>
              <a:rPr lang="ja-JP" altLang="en-US" dirty="0"/>
              <a:t>クレヨン画</a:t>
            </a:r>
            <a:endParaRPr lang="en-US" altLang="ja-JP" dirty="0"/>
          </a:p>
          <a:p>
            <a:pPr lvl="1"/>
            <a:r>
              <a:rPr lang="ja-JP" altLang="en-US" dirty="0">
                <a:solidFill>
                  <a:srgbClr val="FF0000"/>
                </a:solidFill>
              </a:rPr>
              <a:t>油絵</a:t>
            </a:r>
            <a:endParaRPr lang="en-US" altLang="ja-JP" dirty="0">
              <a:solidFill>
                <a:srgbClr val="FF0000"/>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6</a:t>
            </a:fld>
            <a:endParaRPr lang="en-US" i="1" dirty="0"/>
          </a:p>
        </p:txBody>
      </p:sp>
      <p:pic>
        <p:nvPicPr>
          <p:cNvPr id="3" name="図 2"/>
          <p:cNvPicPr>
            <a:picLocks noChangeAspect="1"/>
          </p:cNvPicPr>
          <p:nvPr/>
        </p:nvPicPr>
        <p:blipFill>
          <a:blip r:embed="rId3"/>
          <a:stretch>
            <a:fillRect/>
          </a:stretch>
        </p:blipFill>
        <p:spPr>
          <a:xfrm>
            <a:off x="2882900" y="1626236"/>
            <a:ext cx="2457915" cy="1580088"/>
          </a:xfrm>
          <a:prstGeom prst="rect">
            <a:avLst/>
          </a:prstGeom>
        </p:spPr>
      </p:pic>
      <p:pic>
        <p:nvPicPr>
          <p:cNvPr id="7" name="図 6"/>
          <p:cNvPicPr>
            <a:picLocks noChangeAspect="1"/>
          </p:cNvPicPr>
          <p:nvPr/>
        </p:nvPicPr>
        <p:blipFill>
          <a:blip r:embed="rId4"/>
          <a:stretch>
            <a:fillRect/>
          </a:stretch>
        </p:blipFill>
        <p:spPr>
          <a:xfrm>
            <a:off x="5340815" y="2268344"/>
            <a:ext cx="2768600" cy="2078529"/>
          </a:xfrm>
          <a:prstGeom prst="rect">
            <a:avLst/>
          </a:prstGeom>
        </p:spPr>
      </p:pic>
      <p:pic>
        <p:nvPicPr>
          <p:cNvPr id="8" name="図 7"/>
          <p:cNvPicPr>
            <a:picLocks noChangeAspect="1"/>
          </p:cNvPicPr>
          <p:nvPr/>
        </p:nvPicPr>
        <p:blipFill>
          <a:blip r:embed="rId5"/>
          <a:stretch>
            <a:fillRect/>
          </a:stretch>
        </p:blipFill>
        <p:spPr>
          <a:xfrm>
            <a:off x="3048000" y="3284101"/>
            <a:ext cx="1905000" cy="1562100"/>
          </a:xfrm>
          <a:prstGeom prst="rect">
            <a:avLst/>
          </a:prstGeom>
        </p:spPr>
      </p:pic>
    </p:spTree>
    <p:extLst>
      <p:ext uri="{BB962C8B-B14F-4D97-AF65-F5344CB8AC3E}">
        <p14:creationId xmlns:p14="http://schemas.microsoft.com/office/powerpoint/2010/main" val="1943436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a:t>
            </a:r>
            <a:r>
              <a:rPr lang="ja-JP" altLang="en-US" dirty="0"/>
              <a:t>次元速度場の移流</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速度場自身を移流させる</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60</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1585541" y="2212238"/>
                <a:ext cx="5972917" cy="22228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sz="2400" i="1" smtClean="0">
                              <a:latin typeface="Cambria Math" panose="02040503050406030204" pitchFamily="18" charset="0"/>
                            </a:rPr>
                          </m:ctrlPr>
                        </m:dPr>
                        <m:e>
                          <m:m>
                            <m:mPr>
                              <m:mcs>
                                <m:mc>
                                  <m:mcPr>
                                    <m:count m:val="1"/>
                                    <m:mcJc m:val="center"/>
                                  </m:mcPr>
                                </m:mc>
                              </m:mcs>
                              <m:ctrlPr>
                                <a:rPr kumimoji="1" lang="en-US" altLang="ja-JP" sz="2400" i="1" smtClean="0">
                                  <a:latin typeface="Cambria Math" panose="02040503050406030204" pitchFamily="18" charset="0"/>
                                </a:rPr>
                              </m:ctrlPr>
                            </m:mPr>
                            <m:mr>
                              <m:e>
                                <m:f>
                                  <m:fPr>
                                    <m:ctrlPr>
                                      <a:rPr kumimoji="1" lang="en-US" altLang="ja-JP" sz="2400" i="1" smtClean="0">
                                        <a:latin typeface="Cambria Math" panose="02040503050406030204" pitchFamily="18" charset="0"/>
                                      </a:rPr>
                                    </m:ctrlPr>
                                  </m:fPr>
                                  <m:num>
                                    <m:r>
                                      <a:rPr kumimoji="1" lang="ja-JP" altLang="en-US" sz="2400" i="1" smtClean="0">
                                        <a:latin typeface="Cambria Math" panose="02040503050406030204" pitchFamily="18" charset="0"/>
                                      </a:rPr>
                                      <m:t>𝜕</m:t>
                                    </m:r>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𝑢</m:t>
                                        </m:r>
                                      </m:e>
                                      <m:sub>
                                        <m:r>
                                          <a:rPr kumimoji="1" lang="en-US" altLang="ja-JP" sz="2400" b="0" i="1" smtClean="0">
                                            <a:latin typeface="Cambria Math" panose="02040503050406030204" pitchFamily="18" charset="0"/>
                                          </a:rPr>
                                          <m:t>𝑥</m:t>
                                        </m:r>
                                      </m:sub>
                                    </m:sSub>
                                  </m:num>
                                  <m:den>
                                    <m:r>
                                      <a:rPr kumimoji="1" lang="ja-JP" altLang="en-US" sz="2400" i="1" smtClean="0">
                                        <a:latin typeface="Cambria Math" panose="02040503050406030204" pitchFamily="18" charset="0"/>
                                      </a:rPr>
                                      <m:t>𝜕</m:t>
                                    </m:r>
                                    <m:r>
                                      <a:rPr kumimoji="1" lang="en-US" altLang="ja-JP" sz="2400" b="0" i="1" smtClean="0">
                                        <a:latin typeface="Cambria Math" panose="02040503050406030204" pitchFamily="18" charset="0"/>
                                      </a:rPr>
                                      <m:t>𝑡</m:t>
                                    </m:r>
                                  </m:den>
                                </m:f>
                              </m:e>
                            </m:mr>
                            <m:mr>
                              <m:e>
                                <m:f>
                                  <m:fPr>
                                    <m:ctrlPr>
                                      <a:rPr kumimoji="1" lang="en-US" altLang="ja-JP" sz="2400" i="1" smtClean="0">
                                        <a:latin typeface="Cambria Math" panose="02040503050406030204" pitchFamily="18" charset="0"/>
                                      </a:rPr>
                                    </m:ctrlPr>
                                  </m:fPr>
                                  <m:num>
                                    <m:r>
                                      <a:rPr kumimoji="1" lang="ja-JP" altLang="en-US" sz="2400" i="1" smtClean="0">
                                        <a:latin typeface="Cambria Math" panose="02040503050406030204" pitchFamily="18" charset="0"/>
                                      </a:rPr>
                                      <m:t>𝜕</m:t>
                                    </m:r>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𝑢</m:t>
                                        </m:r>
                                      </m:e>
                                      <m:sub>
                                        <m:r>
                                          <a:rPr kumimoji="1" lang="en-US" altLang="ja-JP" sz="2400" b="0" i="1" smtClean="0">
                                            <a:latin typeface="Cambria Math" panose="02040503050406030204" pitchFamily="18" charset="0"/>
                                          </a:rPr>
                                          <m:t>𝑦</m:t>
                                        </m:r>
                                      </m:sub>
                                    </m:sSub>
                                  </m:num>
                                  <m:den>
                                    <m:r>
                                      <a:rPr kumimoji="1" lang="ja-JP" altLang="en-US" sz="2400" i="1" smtClean="0">
                                        <a:latin typeface="Cambria Math" panose="02040503050406030204" pitchFamily="18" charset="0"/>
                                      </a:rPr>
                                      <m:t>𝜕</m:t>
                                    </m:r>
                                    <m:r>
                                      <a:rPr kumimoji="1" lang="en-US" altLang="ja-JP" sz="2400" b="0" i="1" smtClean="0">
                                        <a:latin typeface="Cambria Math" panose="02040503050406030204" pitchFamily="18" charset="0"/>
                                      </a:rPr>
                                      <m:t>𝑡</m:t>
                                    </m:r>
                                  </m:den>
                                </m:f>
                              </m:e>
                            </m:mr>
                            <m:mr>
                              <m:e>
                                <m:f>
                                  <m:fPr>
                                    <m:ctrlPr>
                                      <a:rPr kumimoji="1" lang="en-US" altLang="ja-JP" sz="2400" i="1" smtClean="0">
                                        <a:latin typeface="Cambria Math" panose="02040503050406030204" pitchFamily="18" charset="0"/>
                                      </a:rPr>
                                    </m:ctrlPr>
                                  </m:fPr>
                                  <m:num>
                                    <m:r>
                                      <a:rPr kumimoji="1" lang="ja-JP" altLang="en-US" sz="2400" i="1" smtClean="0">
                                        <a:latin typeface="Cambria Math" panose="02040503050406030204" pitchFamily="18" charset="0"/>
                                      </a:rPr>
                                      <m:t>𝜕</m:t>
                                    </m:r>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𝑢</m:t>
                                        </m:r>
                                      </m:e>
                                      <m:sub>
                                        <m:r>
                                          <a:rPr kumimoji="1" lang="en-US" altLang="ja-JP" sz="2400" b="0" i="1" smtClean="0">
                                            <a:latin typeface="Cambria Math" panose="02040503050406030204" pitchFamily="18" charset="0"/>
                                          </a:rPr>
                                          <m:t>𝑧</m:t>
                                        </m:r>
                                      </m:sub>
                                    </m:sSub>
                                  </m:num>
                                  <m:den>
                                    <m:r>
                                      <a:rPr kumimoji="1" lang="ja-JP" altLang="en-US" sz="2400" i="1" smtClean="0">
                                        <a:latin typeface="Cambria Math" panose="02040503050406030204" pitchFamily="18" charset="0"/>
                                      </a:rPr>
                                      <m:t>𝜕</m:t>
                                    </m:r>
                                    <m:r>
                                      <a:rPr kumimoji="1" lang="en-US" altLang="ja-JP" sz="2400" b="0" i="1" smtClean="0">
                                        <a:latin typeface="Cambria Math" panose="02040503050406030204" pitchFamily="18" charset="0"/>
                                      </a:rPr>
                                      <m:t>𝑡</m:t>
                                    </m:r>
                                  </m:den>
                                </m:f>
                              </m:e>
                            </m:mr>
                          </m:m>
                        </m:e>
                      </m:d>
                      <m:r>
                        <a:rPr kumimoji="1" lang="en-US" altLang="ja-JP" sz="2400" i="1" smtClean="0">
                          <a:latin typeface="Cambria Math" panose="02040503050406030204" pitchFamily="18" charset="0"/>
                        </a:rPr>
                        <m:t>=</m:t>
                      </m:r>
                      <m:d>
                        <m:dPr>
                          <m:ctrlPr>
                            <a:rPr kumimoji="1" lang="en-US" altLang="ja-JP" sz="2400" i="1" smtClean="0">
                              <a:latin typeface="Cambria Math" panose="02040503050406030204" pitchFamily="18" charset="0"/>
                            </a:rPr>
                          </m:ctrlPr>
                        </m:dPr>
                        <m:e>
                          <m:m>
                            <m:mPr>
                              <m:mcs>
                                <m:mc>
                                  <m:mcPr>
                                    <m:count m:val="1"/>
                                    <m:mcJc m:val="center"/>
                                  </m:mcPr>
                                </m:mc>
                              </m:mcs>
                              <m:ctrlPr>
                                <a:rPr kumimoji="1" lang="en-US" altLang="ja-JP" sz="2400" i="1" smtClean="0">
                                  <a:latin typeface="Cambria Math" panose="02040503050406030204" pitchFamily="18" charset="0"/>
                                </a:rPr>
                              </m:ctrlPr>
                            </m:mPr>
                            <m:mr>
                              <m:e>
                                <m:r>
                                  <a:rPr kumimoji="1" lang="en-US" altLang="ja-JP" sz="2400" i="1">
                                    <a:latin typeface="Cambria Math" panose="02040503050406030204" pitchFamily="18" charset="0"/>
                                  </a:rPr>
                                  <m:t>−</m:t>
                                </m:r>
                                <m:d>
                                  <m:dPr>
                                    <m:ctrlPr>
                                      <a:rPr kumimoji="1" lang="en-US" altLang="ja-JP" sz="2400" i="1">
                                        <a:latin typeface="Cambria Math" panose="02040503050406030204" pitchFamily="18" charset="0"/>
                                      </a:rPr>
                                    </m:ctrlPr>
                                  </m:dPr>
                                  <m:e>
                                    <m:r>
                                      <a:rPr kumimoji="1" lang="en-US" altLang="ja-JP" sz="2400" b="1" i="1">
                                        <a:latin typeface="Cambria Math" panose="02040503050406030204" pitchFamily="18" charset="0"/>
                                      </a:rPr>
                                      <m:t>𝒖</m:t>
                                    </m:r>
                                    <m:r>
                                      <a:rPr kumimoji="1" lang="en-US" altLang="ja-JP" sz="2400" b="1" i="1">
                                        <a:latin typeface="Cambria Math" panose="02040503050406030204" pitchFamily="18" charset="0"/>
                                        <a:ea typeface="Cambria Math" panose="02040503050406030204" pitchFamily="18" charset="0"/>
                                      </a:rPr>
                                      <m:t>∙</m:t>
                                    </m:r>
                                    <m:r>
                                      <a:rPr kumimoji="1" lang="ja-JP" altLang="en-US" sz="2400" b="0" i="1" smtClean="0">
                                        <a:latin typeface="Cambria Math" panose="02040503050406030204" pitchFamily="18" charset="0"/>
                                        <a:ea typeface="Cambria Math" panose="02040503050406030204" pitchFamily="18" charset="0"/>
                                      </a:rPr>
                                      <m:t>𝛻</m:t>
                                    </m:r>
                                    <m:sSub>
                                      <m:sSubPr>
                                        <m:ctrlPr>
                                          <a:rPr kumimoji="1" lang="en-US" altLang="ja-JP" sz="2400" b="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𝑢</m:t>
                                        </m:r>
                                      </m:e>
                                      <m:sub>
                                        <m:r>
                                          <a:rPr kumimoji="1" lang="en-US" altLang="ja-JP" sz="2400" b="0" i="1" smtClean="0">
                                            <a:latin typeface="Cambria Math" panose="02040503050406030204" pitchFamily="18" charset="0"/>
                                            <a:ea typeface="Cambria Math" panose="02040503050406030204" pitchFamily="18" charset="0"/>
                                          </a:rPr>
                                          <m:t>𝑥</m:t>
                                        </m:r>
                                      </m:sub>
                                    </m:sSub>
                                  </m:e>
                                </m:d>
                                <m:r>
                                  <m:rPr>
                                    <m:nor/>
                                  </m:rPr>
                                  <a:rPr kumimoji="1" lang="ja-JP" altLang="en-US" sz="2400" b="1" dirty="0" smtClean="0"/>
                                  <m:t> </m:t>
                                </m:r>
                              </m:e>
                            </m:mr>
                            <m:mr>
                              <m:e>
                                <m:r>
                                  <a:rPr kumimoji="1" lang="en-US" altLang="ja-JP" sz="2400" i="1">
                                    <a:latin typeface="Cambria Math" panose="02040503050406030204" pitchFamily="18" charset="0"/>
                                  </a:rPr>
                                  <m:t>−</m:t>
                                </m:r>
                                <m:d>
                                  <m:dPr>
                                    <m:ctrlPr>
                                      <a:rPr kumimoji="1" lang="en-US" altLang="ja-JP" sz="2400" i="1">
                                        <a:latin typeface="Cambria Math" panose="02040503050406030204" pitchFamily="18" charset="0"/>
                                      </a:rPr>
                                    </m:ctrlPr>
                                  </m:dPr>
                                  <m:e>
                                    <m:r>
                                      <a:rPr kumimoji="1" lang="en-US" altLang="ja-JP" sz="2400" b="1" i="1">
                                        <a:latin typeface="Cambria Math" panose="02040503050406030204" pitchFamily="18" charset="0"/>
                                      </a:rPr>
                                      <m:t>𝒖</m:t>
                                    </m:r>
                                    <m:r>
                                      <a:rPr kumimoji="1" lang="en-US" altLang="ja-JP" sz="2400" b="1" i="1">
                                        <a:latin typeface="Cambria Math" panose="02040503050406030204" pitchFamily="18" charset="0"/>
                                        <a:ea typeface="Cambria Math" panose="02040503050406030204" pitchFamily="18" charset="0"/>
                                      </a:rPr>
                                      <m:t>∙</m:t>
                                    </m:r>
                                    <m:r>
                                      <a:rPr kumimoji="1" lang="ja-JP" altLang="en-US" sz="2400" i="1">
                                        <a:latin typeface="Cambria Math" panose="02040503050406030204" pitchFamily="18" charset="0"/>
                                        <a:ea typeface="Cambria Math" panose="02040503050406030204" pitchFamily="18" charset="0"/>
                                      </a:rPr>
                                      <m:t>𝛻</m:t>
                                    </m:r>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𝑢</m:t>
                                        </m:r>
                                      </m:e>
                                      <m:sub>
                                        <m:r>
                                          <a:rPr kumimoji="1" lang="en-US" altLang="ja-JP" sz="2400" i="1">
                                            <a:latin typeface="Cambria Math" panose="02040503050406030204" pitchFamily="18" charset="0"/>
                                            <a:ea typeface="Cambria Math" panose="02040503050406030204" pitchFamily="18" charset="0"/>
                                          </a:rPr>
                                          <m:t>𝑥</m:t>
                                        </m:r>
                                      </m:sub>
                                    </m:sSub>
                                  </m:e>
                                </m:d>
                              </m:e>
                            </m:mr>
                            <m:mr>
                              <m:e>
                                <m:r>
                                  <a:rPr kumimoji="1" lang="en-US" altLang="ja-JP" sz="2400" i="1">
                                    <a:latin typeface="Cambria Math" panose="02040503050406030204" pitchFamily="18" charset="0"/>
                                  </a:rPr>
                                  <m:t>−</m:t>
                                </m:r>
                                <m:d>
                                  <m:dPr>
                                    <m:ctrlPr>
                                      <a:rPr kumimoji="1" lang="en-US" altLang="ja-JP" sz="2400" i="1">
                                        <a:latin typeface="Cambria Math" panose="02040503050406030204" pitchFamily="18" charset="0"/>
                                      </a:rPr>
                                    </m:ctrlPr>
                                  </m:dPr>
                                  <m:e>
                                    <m:r>
                                      <a:rPr kumimoji="1" lang="en-US" altLang="ja-JP" sz="2400" b="1" i="1">
                                        <a:latin typeface="Cambria Math" panose="02040503050406030204" pitchFamily="18" charset="0"/>
                                      </a:rPr>
                                      <m:t>𝒖</m:t>
                                    </m:r>
                                    <m:r>
                                      <a:rPr kumimoji="1" lang="en-US" altLang="ja-JP" sz="2400" b="1" i="1">
                                        <a:latin typeface="Cambria Math" panose="02040503050406030204" pitchFamily="18" charset="0"/>
                                        <a:ea typeface="Cambria Math" panose="02040503050406030204" pitchFamily="18" charset="0"/>
                                      </a:rPr>
                                      <m:t>∙</m:t>
                                    </m:r>
                                    <m:r>
                                      <a:rPr kumimoji="1" lang="ja-JP" altLang="en-US" sz="2400" i="1">
                                        <a:latin typeface="Cambria Math" panose="02040503050406030204" pitchFamily="18" charset="0"/>
                                        <a:ea typeface="Cambria Math" panose="02040503050406030204" pitchFamily="18" charset="0"/>
                                      </a:rPr>
                                      <m:t>𝛻</m:t>
                                    </m:r>
                                    <m:sSub>
                                      <m:sSubPr>
                                        <m:ctrlPr>
                                          <a:rPr kumimoji="1" lang="en-US" altLang="ja-JP" sz="2400" i="1">
                                            <a:latin typeface="Cambria Math" panose="02040503050406030204" pitchFamily="18" charset="0"/>
                                            <a:ea typeface="Cambria Math" panose="02040503050406030204" pitchFamily="18" charset="0"/>
                                          </a:rPr>
                                        </m:ctrlPr>
                                      </m:sSubPr>
                                      <m:e>
                                        <m:r>
                                          <a:rPr kumimoji="1" lang="en-US" altLang="ja-JP" sz="2400" i="1">
                                            <a:latin typeface="Cambria Math" panose="02040503050406030204" pitchFamily="18" charset="0"/>
                                            <a:ea typeface="Cambria Math" panose="02040503050406030204" pitchFamily="18" charset="0"/>
                                          </a:rPr>
                                          <m:t>𝑢</m:t>
                                        </m:r>
                                      </m:e>
                                      <m:sub>
                                        <m:r>
                                          <a:rPr kumimoji="1" lang="en-US" altLang="ja-JP" sz="2400" i="1">
                                            <a:latin typeface="Cambria Math" panose="02040503050406030204" pitchFamily="18" charset="0"/>
                                            <a:ea typeface="Cambria Math" panose="02040503050406030204" pitchFamily="18" charset="0"/>
                                          </a:rPr>
                                          <m:t>𝑥</m:t>
                                        </m:r>
                                      </m:sub>
                                    </m:sSub>
                                  </m:e>
                                </m:d>
                              </m:e>
                            </m:mr>
                          </m:m>
                        </m:e>
                      </m:d>
                      <m:r>
                        <a:rPr kumimoji="1" lang="en-US" altLang="ja-JP" sz="2400" i="1" smtClean="0">
                          <a:latin typeface="Cambria Math" panose="02040503050406030204" pitchFamily="18" charset="0"/>
                          <a:ea typeface="Cambria Math" panose="02040503050406030204" pitchFamily="18" charset="0"/>
                        </a:rPr>
                        <m:t>⇔</m:t>
                      </m:r>
                      <m:f>
                        <m:fPr>
                          <m:ctrlPr>
                            <a:rPr kumimoji="1" lang="en-US" altLang="ja-JP" sz="2400" i="1" smtClean="0">
                              <a:latin typeface="Cambria Math" panose="02040503050406030204" pitchFamily="18" charset="0"/>
                              <a:ea typeface="Cambria Math" panose="02040503050406030204" pitchFamily="18" charset="0"/>
                            </a:rPr>
                          </m:ctrlPr>
                        </m:fPr>
                        <m:num>
                          <m:r>
                            <a:rPr kumimoji="1" lang="ja-JP" altLang="en-US" sz="2400" i="1" smtClean="0">
                              <a:latin typeface="Cambria Math" panose="02040503050406030204" pitchFamily="18" charset="0"/>
                              <a:ea typeface="Cambria Math" panose="02040503050406030204" pitchFamily="18" charset="0"/>
                            </a:rPr>
                            <m:t>𝜕</m:t>
                          </m:r>
                          <m:r>
                            <a:rPr kumimoji="1" lang="en-US" altLang="ja-JP" sz="2400" b="1" i="1" smtClean="0">
                              <a:latin typeface="Cambria Math" panose="02040503050406030204" pitchFamily="18" charset="0"/>
                              <a:ea typeface="Cambria Math" panose="02040503050406030204" pitchFamily="18" charset="0"/>
                            </a:rPr>
                            <m:t>𝒖</m:t>
                          </m:r>
                        </m:num>
                        <m:den>
                          <m:r>
                            <a:rPr kumimoji="1" lang="ja-JP" altLang="en-US" sz="240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𝑡</m:t>
                          </m:r>
                        </m:den>
                      </m:f>
                      <m:r>
                        <a:rPr kumimoji="1" lang="en-US" altLang="ja-JP" sz="2400" b="0" i="1" smtClean="0">
                          <a:latin typeface="Cambria Math" panose="02040503050406030204" pitchFamily="18" charset="0"/>
                          <a:ea typeface="Cambria Math" panose="02040503050406030204" pitchFamily="18" charset="0"/>
                        </a:rPr>
                        <m:t>=</m:t>
                      </m:r>
                      <m:r>
                        <a:rPr kumimoji="1" lang="en-US" altLang="ja-JP" sz="2400" i="1">
                          <a:latin typeface="Cambria Math" panose="02040503050406030204" pitchFamily="18" charset="0"/>
                        </a:rPr>
                        <m:t>−</m:t>
                      </m:r>
                      <m:d>
                        <m:dPr>
                          <m:ctrlPr>
                            <a:rPr kumimoji="1" lang="en-US" altLang="ja-JP" sz="2400" i="1">
                              <a:latin typeface="Cambria Math" panose="02040503050406030204" pitchFamily="18" charset="0"/>
                            </a:rPr>
                          </m:ctrlPr>
                        </m:dPr>
                        <m:e>
                          <m:r>
                            <a:rPr kumimoji="1" lang="en-US" altLang="ja-JP" sz="2400" b="1" i="1">
                              <a:latin typeface="Cambria Math" panose="02040503050406030204" pitchFamily="18" charset="0"/>
                            </a:rPr>
                            <m:t>𝒖</m:t>
                          </m:r>
                          <m:r>
                            <a:rPr kumimoji="1" lang="en-US" altLang="ja-JP" sz="2400" b="1" i="1">
                              <a:latin typeface="Cambria Math" panose="02040503050406030204" pitchFamily="18" charset="0"/>
                              <a:ea typeface="Cambria Math" panose="02040503050406030204" pitchFamily="18" charset="0"/>
                            </a:rPr>
                            <m:t>∙</m:t>
                          </m:r>
                          <m:r>
                            <a:rPr kumimoji="1" lang="ja-JP" altLang="en-US" sz="2400" b="1" i="1">
                              <a:latin typeface="Cambria Math" panose="02040503050406030204" pitchFamily="18" charset="0"/>
                              <a:ea typeface="Cambria Math" panose="02040503050406030204" pitchFamily="18" charset="0"/>
                            </a:rPr>
                            <m:t>𝛁</m:t>
                          </m:r>
                        </m:e>
                      </m:d>
                      <m:r>
                        <a:rPr kumimoji="1" lang="en-US" altLang="ja-JP" sz="2400" b="1" i="1">
                          <a:latin typeface="Cambria Math" panose="02040503050406030204" pitchFamily="18" charset="0"/>
                        </a:rPr>
                        <m:t>𝒖</m:t>
                      </m:r>
                    </m:oMath>
                  </m:oMathPara>
                </a14:m>
                <a:endParaRPr kumimoji="1" lang="ja-JP" altLang="en-US"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585541" y="2212238"/>
                <a:ext cx="5972917" cy="2222853"/>
              </a:xfrm>
              <a:prstGeom prst="rect">
                <a:avLst/>
              </a:prstGeom>
              <a:blipFill>
                <a:blip r:embed="rId3"/>
                <a:stretch>
                  <a:fillRect/>
                </a:stretch>
              </a:blipFill>
            </p:spPr>
            <p:txBody>
              <a:bodyPr/>
              <a:lstStyle/>
              <a:p>
                <a:r>
                  <a:rPr lang="ja-JP" altLang="en-US">
                    <a:noFill/>
                  </a:rPr>
                  <a:t> </a:t>
                </a:r>
              </a:p>
            </p:txBody>
          </p:sp>
        </mc:Fallback>
      </mc:AlternateContent>
      <p:sp>
        <p:nvSpPr>
          <p:cNvPr id="6" name="正方形/長方形 5"/>
          <p:cNvSpPr/>
          <p:nvPr/>
        </p:nvSpPr>
        <p:spPr>
          <a:xfrm>
            <a:off x="6159838" y="3141101"/>
            <a:ext cx="1398620" cy="36512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160230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トリリニア補間</a:t>
            </a:r>
            <a:endParaRPr lang="en-US" altLang="ja-JP" dirty="0"/>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p:txBody>
              <a:bodyPr/>
              <a:lstStyle/>
              <a:p>
                <a:r>
                  <a:rPr lang="ja-JP" altLang="en-US" dirty="0"/>
                  <a:t>速度場</a:t>
                </a:r>
                <a14:m>
                  <m:oMath xmlns:m="http://schemas.openxmlformats.org/officeDocument/2006/math">
                    <m:sSub>
                      <m:sSubPr>
                        <m:ctrlPr>
                          <a:rPr lang="el-GR" altLang="ja-JP" sz="2000" i="1">
                            <a:latin typeface="Cambria Math" panose="02040503050406030204" pitchFamily="18" charset="0"/>
                            <a:ea typeface="Cambria Math" panose="02040503050406030204" pitchFamily="18" charset="0"/>
                          </a:rPr>
                        </m:ctrlPr>
                      </m:sSubPr>
                      <m:e>
                        <m:r>
                          <a:rPr lang="en-US" altLang="ja-JP" sz="2000" b="1" i="1">
                            <a:latin typeface="Cambria Math" panose="02040503050406030204" pitchFamily="18" charset="0"/>
                            <a:ea typeface="Cambria Math" panose="02040503050406030204" pitchFamily="18" charset="0"/>
                          </a:rPr>
                          <m:t>𝒖</m:t>
                        </m:r>
                      </m:e>
                      <m:sub>
                        <m:r>
                          <a:rPr lang="en-US" altLang="ja-JP" sz="2000" i="1">
                            <a:latin typeface="Cambria Math" panose="02040503050406030204" pitchFamily="18" charset="0"/>
                            <a:ea typeface="Cambria Math" panose="02040503050406030204" pitchFamily="18" charset="0"/>
                          </a:rPr>
                          <m:t>𝑡</m:t>
                        </m:r>
                      </m:sub>
                    </m:sSub>
                  </m:oMath>
                </a14:m>
                <a:r>
                  <a:rPr lang="ja-JP" altLang="en-US" dirty="0"/>
                  <a:t>自身を利用したトリリニア補間</a:t>
                </a:r>
                <a:endParaRPr lang="en-US" altLang="ja-JP" dirty="0"/>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61</a:t>
            </a:fld>
            <a:endParaRPr lang="en-US" i="1" dirty="0"/>
          </a:p>
        </p:txBody>
      </p:sp>
      <p:grpSp>
        <p:nvGrpSpPr>
          <p:cNvPr id="41" name="グループ化 40"/>
          <p:cNvGrpSpPr/>
          <p:nvPr/>
        </p:nvGrpSpPr>
        <p:grpSpPr>
          <a:xfrm>
            <a:off x="5700165" y="2457057"/>
            <a:ext cx="2349540" cy="2101096"/>
            <a:chOff x="5411481" y="1653880"/>
            <a:chExt cx="2882503" cy="2577703"/>
          </a:xfrm>
        </p:grpSpPr>
        <p:cxnSp>
          <p:nvCxnSpPr>
            <p:cNvPr id="10" name="直線コネクタ 9"/>
            <p:cNvCxnSpPr/>
            <p:nvPr/>
          </p:nvCxnSpPr>
          <p:spPr>
            <a:xfrm flipV="1">
              <a:off x="5521500" y="1730080"/>
              <a:ext cx="956781" cy="622697"/>
            </a:xfrm>
            <a:prstGeom prst="line">
              <a:avLst/>
            </a:prstGeom>
            <a:ln w="3810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sp>
          <p:nvSpPr>
            <p:cNvPr id="12" name="正方形/長方形 11"/>
            <p:cNvSpPr/>
            <p:nvPr/>
          </p:nvSpPr>
          <p:spPr>
            <a:xfrm>
              <a:off x="5521500" y="2352777"/>
              <a:ext cx="1758910" cy="1758911"/>
            </a:xfrm>
            <a:prstGeom prst="rect">
              <a:avLst/>
            </a:prstGeom>
            <a:noFill/>
            <a:ln w="38100">
              <a:solidFill>
                <a:schemeClr val="bg1">
                  <a:lumMod val="6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6400955" y="1730080"/>
              <a:ext cx="1758910" cy="1758910"/>
            </a:xfrm>
            <a:prstGeom prst="rect">
              <a:avLst/>
            </a:prstGeom>
            <a:noFill/>
            <a:ln w="38100">
              <a:solidFill>
                <a:schemeClr val="bg1">
                  <a:lumMod val="6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 name="直線コネクタ 18"/>
            <p:cNvCxnSpPr/>
            <p:nvPr/>
          </p:nvCxnSpPr>
          <p:spPr>
            <a:xfrm flipV="1">
              <a:off x="7240281" y="1730080"/>
              <a:ext cx="956781" cy="622697"/>
            </a:xfrm>
            <a:prstGeom prst="line">
              <a:avLst/>
            </a:prstGeom>
            <a:ln w="3810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flipV="1">
              <a:off x="7240281" y="3482680"/>
              <a:ext cx="956781" cy="622697"/>
            </a:xfrm>
            <a:prstGeom prst="line">
              <a:avLst/>
            </a:prstGeom>
            <a:ln w="3810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21" name="直線コネクタ 20"/>
            <p:cNvCxnSpPr/>
            <p:nvPr/>
          </p:nvCxnSpPr>
          <p:spPr>
            <a:xfrm flipV="1">
              <a:off x="5487681" y="3482680"/>
              <a:ext cx="956781" cy="622697"/>
            </a:xfrm>
            <a:prstGeom prst="line">
              <a:avLst/>
            </a:prstGeom>
            <a:ln w="3810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sp>
          <p:nvSpPr>
            <p:cNvPr id="22" name="円/楕円 21"/>
            <p:cNvSpPr/>
            <p:nvPr/>
          </p:nvSpPr>
          <p:spPr>
            <a:xfrm>
              <a:off x="5411481" y="22634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円/楕円 22"/>
            <p:cNvSpPr/>
            <p:nvPr/>
          </p:nvSpPr>
          <p:spPr>
            <a:xfrm>
              <a:off x="6325881" y="16538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4" name="円/楕円 23"/>
            <p:cNvSpPr/>
            <p:nvPr/>
          </p:nvSpPr>
          <p:spPr>
            <a:xfrm>
              <a:off x="8078481" y="16538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5" name="円/楕円 24"/>
            <p:cNvSpPr/>
            <p:nvPr/>
          </p:nvSpPr>
          <p:spPr>
            <a:xfrm>
              <a:off x="7164081" y="22634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6" name="円/楕円 25"/>
            <p:cNvSpPr/>
            <p:nvPr/>
          </p:nvSpPr>
          <p:spPr>
            <a:xfrm>
              <a:off x="6325881" y="34064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円/楕円 26"/>
            <p:cNvSpPr/>
            <p:nvPr/>
          </p:nvSpPr>
          <p:spPr>
            <a:xfrm>
              <a:off x="5411481" y="40160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8" name="円/楕円 27"/>
            <p:cNvSpPr/>
            <p:nvPr/>
          </p:nvSpPr>
          <p:spPr>
            <a:xfrm>
              <a:off x="7164081" y="4016080"/>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9" name="円/楕円 28"/>
            <p:cNvSpPr/>
            <p:nvPr/>
          </p:nvSpPr>
          <p:spPr>
            <a:xfrm>
              <a:off x="8052113" y="3381238"/>
              <a:ext cx="215503" cy="21550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30" name="直線コネクタ 29"/>
            <p:cNvCxnSpPr/>
            <p:nvPr/>
          </p:nvCxnSpPr>
          <p:spPr>
            <a:xfrm flipV="1">
              <a:off x="6096310" y="2359087"/>
              <a:ext cx="0" cy="1752600"/>
            </a:xfrm>
            <a:prstGeom prst="line">
              <a:avLst/>
            </a:prstGeom>
            <a:ln w="1905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V="1">
              <a:off x="7054062" y="1736390"/>
              <a:ext cx="0" cy="1752600"/>
            </a:xfrm>
            <a:prstGeom prst="line">
              <a:avLst/>
            </a:prstGeom>
            <a:ln w="1905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35" name="直線コネクタ 34"/>
            <p:cNvCxnSpPr/>
            <p:nvPr/>
          </p:nvCxnSpPr>
          <p:spPr>
            <a:xfrm flipV="1">
              <a:off x="6097281" y="2505177"/>
              <a:ext cx="956781" cy="622697"/>
            </a:xfrm>
            <a:prstGeom prst="line">
              <a:avLst/>
            </a:prstGeom>
            <a:ln w="1905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sp>
          <p:nvSpPr>
            <p:cNvPr id="36" name="円/楕円 35"/>
            <p:cNvSpPr/>
            <p:nvPr/>
          </p:nvSpPr>
          <p:spPr>
            <a:xfrm>
              <a:off x="6444462" y="2646861"/>
              <a:ext cx="304800" cy="304800"/>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 name="円/楕円 30"/>
            <p:cNvSpPr/>
            <p:nvPr/>
          </p:nvSpPr>
          <p:spPr>
            <a:xfrm>
              <a:off x="6057900" y="2320987"/>
              <a:ext cx="76200" cy="76200"/>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2" name="円/楕円 31"/>
            <p:cNvSpPr/>
            <p:nvPr/>
          </p:nvSpPr>
          <p:spPr>
            <a:xfrm>
              <a:off x="6057900" y="4073587"/>
              <a:ext cx="76200" cy="76200"/>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4" name="円/楕円 33"/>
            <p:cNvSpPr/>
            <p:nvPr/>
          </p:nvSpPr>
          <p:spPr>
            <a:xfrm>
              <a:off x="7015962" y="1698290"/>
              <a:ext cx="76200" cy="76200"/>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7" name="円/楕円 36"/>
            <p:cNvSpPr/>
            <p:nvPr/>
          </p:nvSpPr>
          <p:spPr>
            <a:xfrm>
              <a:off x="7015962" y="3450890"/>
              <a:ext cx="76200" cy="76200"/>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9" name="円/楕円 38"/>
            <p:cNvSpPr/>
            <p:nvPr/>
          </p:nvSpPr>
          <p:spPr>
            <a:xfrm>
              <a:off x="7015962" y="2478983"/>
              <a:ext cx="70638" cy="70638"/>
            </a:xfrm>
            <a:prstGeom prst="ellipse">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0" name="円/楕円 39"/>
            <p:cNvSpPr/>
            <p:nvPr/>
          </p:nvSpPr>
          <p:spPr>
            <a:xfrm>
              <a:off x="6063462" y="3092555"/>
              <a:ext cx="70638" cy="70638"/>
            </a:xfrm>
            <a:prstGeom prst="ellipse">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66" name="円/楕円 65"/>
          <p:cNvSpPr/>
          <p:nvPr/>
        </p:nvSpPr>
        <p:spPr>
          <a:xfrm>
            <a:off x="2408454" y="3648874"/>
            <a:ext cx="96930" cy="96930"/>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77" name="グループ化 76"/>
          <p:cNvGrpSpPr/>
          <p:nvPr/>
        </p:nvGrpSpPr>
        <p:grpSpPr>
          <a:xfrm>
            <a:off x="1234567" y="2453527"/>
            <a:ext cx="2589887" cy="2271280"/>
            <a:chOff x="852082" y="2187220"/>
            <a:chExt cx="2589887" cy="2271280"/>
          </a:xfrm>
        </p:grpSpPr>
        <p:cxnSp>
          <p:nvCxnSpPr>
            <p:cNvPr id="49" name="直線コネクタ 48"/>
            <p:cNvCxnSpPr/>
            <p:nvPr/>
          </p:nvCxnSpPr>
          <p:spPr>
            <a:xfrm flipV="1">
              <a:off x="852082" y="2187220"/>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50" name="正方形/長方形 49"/>
            <p:cNvSpPr/>
            <p:nvPr/>
          </p:nvSpPr>
          <p:spPr>
            <a:xfrm>
              <a:off x="852082" y="2781071"/>
              <a:ext cx="1677429" cy="1677429"/>
            </a:xfrm>
            <a:prstGeom prst="rect">
              <a:avLst/>
            </a:prstGeom>
            <a:noFill/>
            <a:ln w="19050">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2" name="直線コネクタ 51"/>
            <p:cNvCxnSpPr/>
            <p:nvPr/>
          </p:nvCxnSpPr>
          <p:spPr>
            <a:xfrm flipV="1">
              <a:off x="2529511" y="2187220"/>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flipV="1">
              <a:off x="2529511" y="3858631"/>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74" name="直線コネクタ 73"/>
            <p:cNvCxnSpPr/>
            <p:nvPr/>
          </p:nvCxnSpPr>
          <p:spPr>
            <a:xfrm>
              <a:off x="1752600" y="2190750"/>
              <a:ext cx="167742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6" name="直線コネクタ 75"/>
            <p:cNvCxnSpPr/>
            <p:nvPr/>
          </p:nvCxnSpPr>
          <p:spPr>
            <a:xfrm>
              <a:off x="3429000" y="2190750"/>
              <a:ext cx="0" cy="167742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cxnSp>
        <p:nvCxnSpPr>
          <p:cNvPr id="117" name="直線コネクタ 116"/>
          <p:cNvCxnSpPr/>
          <p:nvPr/>
        </p:nvCxnSpPr>
        <p:spPr>
          <a:xfrm>
            <a:off x="1845469" y="3579872"/>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8" name="直線コネクタ 117"/>
          <p:cNvCxnSpPr/>
          <p:nvPr/>
        </p:nvCxnSpPr>
        <p:spPr>
          <a:xfrm>
            <a:off x="1879602" y="3410564"/>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flipV="1">
            <a:off x="1845469" y="3410564"/>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20" name="直線コネクタ 119"/>
          <p:cNvCxnSpPr/>
          <p:nvPr/>
        </p:nvCxnSpPr>
        <p:spPr>
          <a:xfrm flipV="1">
            <a:off x="1633285" y="3855474"/>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21" name="直線コネクタ 120"/>
          <p:cNvCxnSpPr/>
          <p:nvPr/>
        </p:nvCxnSpPr>
        <p:spPr>
          <a:xfrm>
            <a:off x="1762125" y="3479521"/>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2" name="直線コネクタ 121"/>
          <p:cNvCxnSpPr/>
          <p:nvPr/>
        </p:nvCxnSpPr>
        <p:spPr>
          <a:xfrm flipV="1">
            <a:off x="1633285" y="3641845"/>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23" name="直線コネクタ 122"/>
          <p:cNvCxnSpPr/>
          <p:nvPr/>
        </p:nvCxnSpPr>
        <p:spPr>
          <a:xfrm>
            <a:off x="1879602" y="3641845"/>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5" name="直線コネクタ 124"/>
          <p:cNvCxnSpPr/>
          <p:nvPr/>
        </p:nvCxnSpPr>
        <p:spPr>
          <a:xfrm>
            <a:off x="1879602" y="3855474"/>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6" name="直線コネクタ 125"/>
          <p:cNvCxnSpPr/>
          <p:nvPr/>
        </p:nvCxnSpPr>
        <p:spPr>
          <a:xfrm>
            <a:off x="2091786" y="3419562"/>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8" name="直線コネクタ 127"/>
          <p:cNvCxnSpPr/>
          <p:nvPr/>
        </p:nvCxnSpPr>
        <p:spPr>
          <a:xfrm>
            <a:off x="1762125" y="3479521"/>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9" name="直線コネクタ 128"/>
          <p:cNvCxnSpPr/>
          <p:nvPr/>
        </p:nvCxnSpPr>
        <p:spPr>
          <a:xfrm>
            <a:off x="2214946" y="3489793"/>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0" name="直線コネクタ 129"/>
          <p:cNvCxnSpPr/>
          <p:nvPr/>
        </p:nvCxnSpPr>
        <p:spPr>
          <a:xfrm flipV="1">
            <a:off x="2082605" y="3645972"/>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31" name="直線コネクタ 130"/>
          <p:cNvCxnSpPr/>
          <p:nvPr/>
        </p:nvCxnSpPr>
        <p:spPr>
          <a:xfrm>
            <a:off x="1638965" y="3806282"/>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2" name="直線コネクタ 131"/>
          <p:cNvCxnSpPr/>
          <p:nvPr/>
        </p:nvCxnSpPr>
        <p:spPr>
          <a:xfrm flipV="1">
            <a:off x="1845469" y="3643119"/>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33" name="直線コネクタ 132"/>
          <p:cNvCxnSpPr/>
          <p:nvPr/>
        </p:nvCxnSpPr>
        <p:spPr>
          <a:xfrm>
            <a:off x="1762125" y="3722000"/>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110" name="グループ化 109"/>
          <p:cNvGrpSpPr/>
          <p:nvPr/>
        </p:nvGrpSpPr>
        <p:grpSpPr>
          <a:xfrm>
            <a:off x="2367080" y="3555254"/>
            <a:ext cx="258377" cy="226591"/>
            <a:chOff x="852082" y="2187220"/>
            <a:chExt cx="2589887" cy="2271280"/>
          </a:xfrm>
        </p:grpSpPr>
        <p:cxnSp>
          <p:nvCxnSpPr>
            <p:cNvPr id="111" name="直線コネクタ 110"/>
            <p:cNvCxnSpPr/>
            <p:nvPr/>
          </p:nvCxnSpPr>
          <p:spPr>
            <a:xfrm flipV="1">
              <a:off x="852082" y="2187220"/>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112" name="正方形/長方形 111"/>
            <p:cNvSpPr/>
            <p:nvPr/>
          </p:nvSpPr>
          <p:spPr>
            <a:xfrm>
              <a:off x="852082" y="2781071"/>
              <a:ext cx="1677429" cy="1677429"/>
            </a:xfrm>
            <a:prstGeom prst="rect">
              <a:avLst/>
            </a:prstGeom>
            <a:noFill/>
            <a:ln w="19050">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13" name="直線コネクタ 112"/>
            <p:cNvCxnSpPr/>
            <p:nvPr/>
          </p:nvCxnSpPr>
          <p:spPr>
            <a:xfrm flipV="1">
              <a:off x="2529511" y="2187220"/>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flipV="1">
              <a:off x="2529511" y="3858631"/>
              <a:ext cx="912458" cy="59385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1752600" y="2190750"/>
              <a:ext cx="167742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3429000" y="2190750"/>
              <a:ext cx="0" cy="167742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cxnSp>
        <p:nvCxnSpPr>
          <p:cNvPr id="134" name="直線コネクタ 133"/>
          <p:cNvCxnSpPr/>
          <p:nvPr/>
        </p:nvCxnSpPr>
        <p:spPr>
          <a:xfrm flipV="1">
            <a:off x="1836288" y="3860807"/>
            <a:ext cx="246317" cy="160310"/>
          </a:xfrm>
          <a:prstGeom prst="line">
            <a:avLst/>
          </a:prstGeom>
          <a:ln w="9525">
            <a:solidFill>
              <a:schemeClr val="bg1">
                <a:lumMod val="75000"/>
              </a:schemeClr>
            </a:solidFill>
            <a:prstDash val="solid"/>
          </a:ln>
        </p:spPr>
        <p:style>
          <a:lnRef idx="1">
            <a:schemeClr val="dk1"/>
          </a:lnRef>
          <a:fillRef idx="0">
            <a:schemeClr val="dk1"/>
          </a:fillRef>
          <a:effectRef idx="0">
            <a:schemeClr val="dk1"/>
          </a:effectRef>
          <a:fontRef idx="minor">
            <a:schemeClr val="tx1"/>
          </a:fontRef>
        </p:style>
      </p:cxnSp>
      <p:cxnSp>
        <p:nvCxnSpPr>
          <p:cNvPr id="135" name="直線コネクタ 134"/>
          <p:cNvCxnSpPr/>
          <p:nvPr/>
        </p:nvCxnSpPr>
        <p:spPr>
          <a:xfrm>
            <a:off x="1762125" y="3932341"/>
            <a:ext cx="452821" cy="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6" name="直線コネクタ 135"/>
          <p:cNvCxnSpPr/>
          <p:nvPr/>
        </p:nvCxnSpPr>
        <p:spPr>
          <a:xfrm>
            <a:off x="1983581" y="3479521"/>
            <a:ext cx="0" cy="452820"/>
          </a:xfrm>
          <a:prstGeom prst="line">
            <a:avLst/>
          </a:prstGeom>
          <a:ln w="952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04" name="直線コネクタ 103"/>
          <p:cNvCxnSpPr/>
          <p:nvPr/>
        </p:nvCxnSpPr>
        <p:spPr>
          <a:xfrm flipV="1">
            <a:off x="1633285" y="3409611"/>
            <a:ext cx="246317" cy="160310"/>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105" name="正方形/長方形 104"/>
          <p:cNvSpPr/>
          <p:nvPr/>
        </p:nvSpPr>
        <p:spPr>
          <a:xfrm>
            <a:off x="1633285" y="3569921"/>
            <a:ext cx="452821" cy="452820"/>
          </a:xfrm>
          <a:prstGeom prst="rect">
            <a:avLst/>
          </a:prstGeom>
          <a:noFill/>
          <a:ln w="19050">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6" name="直線コネクタ 105"/>
          <p:cNvCxnSpPr/>
          <p:nvPr/>
        </p:nvCxnSpPr>
        <p:spPr>
          <a:xfrm flipV="1">
            <a:off x="2086106" y="3409611"/>
            <a:ext cx="246317" cy="160310"/>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107" name="直線コネクタ 106"/>
          <p:cNvCxnSpPr/>
          <p:nvPr/>
        </p:nvCxnSpPr>
        <p:spPr>
          <a:xfrm flipV="1">
            <a:off x="2086106" y="3860807"/>
            <a:ext cx="246317" cy="160310"/>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108" name="直線コネクタ 107"/>
          <p:cNvCxnSpPr/>
          <p:nvPr/>
        </p:nvCxnSpPr>
        <p:spPr>
          <a:xfrm>
            <a:off x="1876379" y="3410564"/>
            <a:ext cx="45282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直線コネクタ 108"/>
          <p:cNvCxnSpPr/>
          <p:nvPr/>
        </p:nvCxnSpPr>
        <p:spPr>
          <a:xfrm>
            <a:off x="2328922" y="3410564"/>
            <a:ext cx="0" cy="45282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37" name="円/楕円 136"/>
          <p:cNvSpPr/>
          <p:nvPr/>
        </p:nvSpPr>
        <p:spPr>
          <a:xfrm>
            <a:off x="1737729" y="3648181"/>
            <a:ext cx="73819" cy="73819"/>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139" name="直線矢印コネクタ 138"/>
          <p:cNvCxnSpPr>
            <a:stCxn id="66" idx="3"/>
            <a:endCxn id="137" idx="6"/>
          </p:cNvCxnSpPr>
          <p:nvPr/>
        </p:nvCxnSpPr>
        <p:spPr>
          <a:xfrm flipH="1" flipV="1">
            <a:off x="1811548" y="3685091"/>
            <a:ext cx="611101" cy="46518"/>
          </a:xfrm>
          <a:prstGeom prst="straightConnector1">
            <a:avLst/>
          </a:prstGeom>
          <a:ln w="571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43" name="直線矢印コネクタ 142"/>
          <p:cNvCxnSpPr/>
          <p:nvPr/>
        </p:nvCxnSpPr>
        <p:spPr>
          <a:xfrm flipV="1">
            <a:off x="1812022" y="3489796"/>
            <a:ext cx="4438314" cy="123718"/>
          </a:xfrm>
          <a:prstGeom prst="straightConnector1">
            <a:avLst/>
          </a:prstGeom>
          <a:ln w="5715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4" name="テキスト ボックス 143"/>
          <p:cNvSpPr txBox="1"/>
          <p:nvPr/>
        </p:nvSpPr>
        <p:spPr>
          <a:xfrm>
            <a:off x="5894019" y="1981188"/>
            <a:ext cx="1980029" cy="400110"/>
          </a:xfrm>
          <a:prstGeom prst="rect">
            <a:avLst/>
          </a:prstGeom>
          <a:noFill/>
        </p:spPr>
        <p:txBody>
          <a:bodyPr wrap="none" rtlCol="0">
            <a:spAutoFit/>
          </a:bodyPr>
          <a:lstStyle/>
          <a:p>
            <a:r>
              <a:rPr kumimoji="1" lang="ja-JP" altLang="en-US" sz="2000" dirty="0"/>
              <a:t>トリリニア補間</a:t>
            </a:r>
          </a:p>
        </p:txBody>
      </p:sp>
      <mc:AlternateContent xmlns:mc="http://schemas.openxmlformats.org/markup-compatibility/2006" xmlns:a14="http://schemas.microsoft.com/office/drawing/2010/main">
        <mc:Choice Requires="a14">
          <p:sp>
            <p:nvSpPr>
              <p:cNvPr id="73" name="テキスト ボックス 72"/>
              <p:cNvSpPr txBox="1"/>
              <p:nvPr/>
            </p:nvSpPr>
            <p:spPr>
              <a:xfrm>
                <a:off x="2216985" y="3791416"/>
                <a:ext cx="7089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rPr>
                        <m:t>−</m:t>
                      </m:r>
                      <m:sSub>
                        <m:sSubPr>
                          <m:ctrlPr>
                            <a:rPr kumimoji="1" lang="el-GR" altLang="ja-JP" i="1">
                              <a:latin typeface="Cambria Math" panose="02040503050406030204" pitchFamily="18" charset="0"/>
                              <a:ea typeface="Cambria Math" panose="02040503050406030204" pitchFamily="18" charset="0"/>
                            </a:rPr>
                          </m:ctrlPr>
                        </m:sSubPr>
                        <m:e>
                          <m:r>
                            <a:rPr kumimoji="1" lang="en-US" altLang="ja-JP" b="1" i="1">
                              <a:latin typeface="Cambria Math" panose="02040503050406030204" pitchFamily="18" charset="0"/>
                              <a:ea typeface="Cambria Math" panose="02040503050406030204" pitchFamily="18" charset="0"/>
                            </a:rPr>
                            <m:t>𝒖</m:t>
                          </m:r>
                        </m:e>
                        <m:sub>
                          <m:r>
                            <a:rPr kumimoji="1" lang="en-US" altLang="ja-JP" i="1">
                              <a:latin typeface="Cambria Math" panose="02040503050406030204" pitchFamily="18" charset="0"/>
                              <a:ea typeface="Cambria Math" panose="02040503050406030204" pitchFamily="18" charset="0"/>
                            </a:rPr>
                            <m:t>𝑡</m:t>
                          </m:r>
                        </m:sub>
                      </m:sSub>
                      <m:r>
                        <m:rPr>
                          <m:sty m:val="p"/>
                        </m:rPr>
                        <a:rPr kumimoji="1" lang="el-GR" altLang="ja-JP" i="1" smtClean="0">
                          <a:latin typeface="Cambria Math" panose="02040503050406030204" pitchFamily="18" charset="0"/>
                          <a:ea typeface="Cambria Math" panose="02040503050406030204" pitchFamily="18" charset="0"/>
                        </a:rPr>
                        <m:t>Δ</m:t>
                      </m:r>
                      <m:r>
                        <a:rPr kumimoji="1" lang="en-US" altLang="ja-JP" b="0" i="1" smtClean="0">
                          <a:latin typeface="Cambria Math" panose="02040503050406030204" pitchFamily="18" charset="0"/>
                          <a:ea typeface="Cambria Math" panose="02040503050406030204" pitchFamily="18" charset="0"/>
                        </a:rPr>
                        <m:t>𝑡</m:t>
                      </m:r>
                    </m:oMath>
                  </m:oMathPara>
                </a14:m>
                <a:endParaRPr kumimoji="1" lang="ja-JP" altLang="en-US" dirty="0"/>
              </a:p>
            </p:txBody>
          </p:sp>
        </mc:Choice>
        <mc:Fallback xmlns="">
          <p:sp>
            <p:nvSpPr>
              <p:cNvPr id="73" name="テキスト ボックス 72"/>
              <p:cNvSpPr txBox="1">
                <a:spLocks noRot="1" noChangeAspect="1" noMove="1" noResize="1" noEditPoints="1" noAdjustHandles="1" noChangeArrowheads="1" noChangeShapeType="1" noTextEdit="1"/>
              </p:cNvSpPr>
              <p:nvPr/>
            </p:nvSpPr>
            <p:spPr>
              <a:xfrm>
                <a:off x="2216985" y="3791416"/>
                <a:ext cx="708977" cy="276999"/>
              </a:xfrm>
              <a:prstGeom prst="rect">
                <a:avLst/>
              </a:prstGeom>
              <a:blipFill>
                <a:blip r:embed="rId4"/>
                <a:stretch>
                  <a:fillRect l="-862" r="-6034" b="-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正方形/長方形 4"/>
              <p:cNvSpPr/>
              <p:nvPr/>
            </p:nvSpPr>
            <p:spPr>
              <a:xfrm>
                <a:off x="6587399" y="3460697"/>
                <a:ext cx="5177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000" i="1">
                              <a:latin typeface="Cambria Math" panose="02040503050406030204" pitchFamily="18" charset="0"/>
                            </a:rPr>
                          </m:ctrlPr>
                        </m:sSubSupPr>
                        <m:e>
                          <m:r>
                            <a:rPr kumimoji="1" lang="en-US" altLang="ja-JP" sz="2000" b="1" i="1">
                              <a:latin typeface="Cambria Math" panose="02040503050406030204" pitchFamily="18" charset="0"/>
                            </a:rPr>
                            <m:t>𝒖</m:t>
                          </m:r>
                        </m:e>
                        <m:sub>
                          <m:r>
                            <a:rPr kumimoji="1" lang="ja-JP" altLang="en-US" sz="2000" i="1">
                              <a:latin typeface="Cambria Math" panose="02040503050406030204" pitchFamily="18" charset="0"/>
                            </a:rPr>
                            <m:t>𝑡</m:t>
                          </m:r>
                        </m:sub>
                        <m:sup>
                          <m:r>
                            <a:rPr kumimoji="1" lang="en-US" altLang="ja-JP" sz="2000" i="1">
                              <a:latin typeface="Cambria Math" panose="02040503050406030204" pitchFamily="18" charset="0"/>
                            </a:rPr>
                            <m:t>′</m:t>
                          </m:r>
                        </m:sup>
                      </m:sSubSup>
                    </m:oMath>
                  </m:oMathPara>
                </a14:m>
                <a:endParaRPr lang="ja-JP" altLang="en-US" sz="2000" dirty="0"/>
              </a:p>
            </p:txBody>
          </p:sp>
        </mc:Choice>
        <mc:Fallback xmlns="">
          <p:sp>
            <p:nvSpPr>
              <p:cNvPr id="5" name="正方形/長方形 4"/>
              <p:cNvSpPr>
                <a:spLocks noRot="1" noChangeAspect="1" noMove="1" noResize="1" noEditPoints="1" noAdjustHandles="1" noChangeArrowheads="1" noChangeShapeType="1" noTextEdit="1"/>
              </p:cNvSpPr>
              <p:nvPr/>
            </p:nvSpPr>
            <p:spPr>
              <a:xfrm>
                <a:off x="6587399" y="3460697"/>
                <a:ext cx="517706" cy="400110"/>
              </a:xfrm>
              <a:prstGeom prst="rect">
                <a:avLst/>
              </a:prstGeom>
              <a:blipFill>
                <a:blip r:embed="rId5"/>
                <a:stretch>
                  <a:fillRect b="-461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61155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グリッドシミュレーションの流れ</a:t>
            </a:r>
          </a:p>
        </p:txBody>
      </p:sp>
      <p:sp>
        <p:nvSpPr>
          <p:cNvPr id="35" name="コンテンツ プレースホルダー 34"/>
          <p:cNvSpPr>
            <a:spLocks noGrp="1"/>
          </p:cNvSpPr>
          <p:nvPr>
            <p:ph idx="1"/>
          </p:nvPr>
        </p:nvSpPr>
        <p:spPr/>
        <p:txBody>
          <a:bodyPr/>
          <a:lstStyle/>
          <a:p>
            <a:r>
              <a:rPr lang="ja-JP" altLang="en-US" dirty="0"/>
              <a:t>毎</a:t>
            </a:r>
            <a:r>
              <a:rPr kumimoji="1" lang="ja-JP" altLang="en-US" dirty="0"/>
              <a:t>ステップの更新</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62</a:t>
            </a:fld>
            <a:endParaRPr lang="en-US" i="1" dirty="0"/>
          </a:p>
        </p:txBody>
      </p:sp>
      <p:sp>
        <p:nvSpPr>
          <p:cNvPr id="9" name="テキスト ボックス 8"/>
          <p:cNvSpPr txBox="1"/>
          <p:nvPr/>
        </p:nvSpPr>
        <p:spPr>
          <a:xfrm>
            <a:off x="1073935" y="2251074"/>
            <a:ext cx="1107996"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kumimoji="1" lang="ja-JP" altLang="en-US" dirty="0"/>
              <a:t>リソース</a:t>
            </a:r>
            <a:endParaRPr kumimoji="1" lang="en-US" altLang="ja-JP" dirty="0"/>
          </a:p>
          <a:p>
            <a:pPr algn="ctr"/>
            <a:r>
              <a:rPr kumimoji="1" lang="ja-JP" altLang="en-US" dirty="0"/>
              <a:t>移流</a:t>
            </a:r>
          </a:p>
        </p:txBody>
      </p:sp>
      <p:cxnSp>
        <p:nvCxnSpPr>
          <p:cNvPr id="11" name="直線矢印コネクタ 10"/>
          <p:cNvCxnSpPr>
            <a:stCxn id="20" idx="3"/>
            <a:endCxn id="13" idx="1"/>
          </p:cNvCxnSpPr>
          <p:nvPr/>
        </p:nvCxnSpPr>
        <p:spPr>
          <a:xfrm>
            <a:off x="6222549" y="2568907"/>
            <a:ext cx="1296114" cy="894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7518663" y="2254690"/>
            <a:ext cx="1019831"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kumimoji="1" lang="en-US" altLang="ja-JP" dirty="0"/>
              <a:t>Dryness</a:t>
            </a:r>
          </a:p>
          <a:p>
            <a:pPr algn="ctr"/>
            <a:r>
              <a:rPr kumimoji="1" lang="ja-JP" altLang="en-US" dirty="0"/>
              <a:t>更新</a:t>
            </a:r>
          </a:p>
        </p:txBody>
      </p:sp>
      <mc:AlternateContent xmlns:mc="http://schemas.openxmlformats.org/markup-compatibility/2006" xmlns:a14="http://schemas.microsoft.com/office/drawing/2010/main">
        <mc:Choice Requires="a14">
          <p:sp>
            <p:nvSpPr>
              <p:cNvPr id="12" name="正方形/長方形 11"/>
              <p:cNvSpPr/>
              <p:nvPr/>
            </p:nvSpPr>
            <p:spPr>
              <a:xfrm>
                <a:off x="3700410" y="3676765"/>
                <a:ext cx="1718740" cy="369332"/>
              </a:xfrm>
              <a:prstGeom prst="rect">
                <a:avLst/>
              </a:prstGeom>
            </p:spPr>
            <p:txBody>
              <a:bodyPr wrap="none">
                <a:spAutoFit/>
              </a:bodyPr>
              <a:lstStyle/>
              <a:p>
                <a:r>
                  <a:rPr kumimoji="1" lang="ja-JP" altLang="en-US" i="1" dirty="0">
                    <a:latin typeface="+mn-ea"/>
                  </a:rPr>
                  <a:t>速度場</a:t>
                </a:r>
                <a14:m>
                  <m:oMath xmlns:m="http://schemas.openxmlformats.org/officeDocument/2006/math">
                    <m:r>
                      <a:rPr kumimoji="1" lang="en-US" altLang="ja-JP" b="1" i="1" smtClean="0">
                        <a:latin typeface="Cambria Math" panose="02040503050406030204" pitchFamily="18" charset="0"/>
                      </a:rPr>
                      <m:t>𝒖</m:t>
                    </m:r>
                  </m:oMath>
                </a14:m>
                <a:r>
                  <a:rPr kumimoji="1" lang="ja-JP" altLang="en-US" dirty="0">
                    <a:latin typeface="+mn-ea"/>
                  </a:rPr>
                  <a:t>を更新</a:t>
                </a:r>
                <a:endParaRPr lang="ja-JP" altLang="en-US"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3700410" y="3676765"/>
                <a:ext cx="1718740" cy="369332"/>
              </a:xfrm>
              <a:prstGeom prst="rect">
                <a:avLst/>
              </a:prstGeom>
              <a:blipFill>
                <a:blip r:embed="rId3"/>
                <a:stretch>
                  <a:fillRect l="-2837" t="-4918" r="-3191" b="-27869"/>
                </a:stretch>
              </a:blipFill>
            </p:spPr>
            <p:txBody>
              <a:bodyPr/>
              <a:lstStyle/>
              <a:p>
                <a:r>
                  <a:rPr lang="ja-JP" altLang="en-US">
                    <a:noFill/>
                  </a:rPr>
                  <a:t> </a:t>
                </a:r>
              </a:p>
            </p:txBody>
          </p:sp>
        </mc:Fallback>
      </mc:AlternateContent>
      <p:sp>
        <p:nvSpPr>
          <p:cNvPr id="17" name="正方形/長方形 16"/>
          <p:cNvSpPr/>
          <p:nvPr/>
        </p:nvSpPr>
        <p:spPr>
          <a:xfrm>
            <a:off x="3055730" y="2178885"/>
            <a:ext cx="3252791" cy="1490428"/>
          </a:xfrm>
          <a:prstGeom prst="rect">
            <a:avLst/>
          </a:prstGeom>
          <a:noFill/>
          <a:ln>
            <a:solidFill>
              <a:schemeClr val="bg1">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1" name="テキスト ボックス 20"/>
              <p:cNvSpPr txBox="1"/>
              <p:nvPr/>
            </p:nvSpPr>
            <p:spPr>
              <a:xfrm>
                <a:off x="6562209" y="2176632"/>
                <a:ext cx="6952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smtClean="0">
                              <a:latin typeface="Cambria Math" panose="02040503050406030204" pitchFamily="18" charset="0"/>
                              <a:ea typeface="Cambria Math" panose="02040503050406030204" pitchFamily="18" charset="0"/>
                            </a:rPr>
                          </m:ctrlPr>
                        </m:sSubPr>
                        <m:e>
                          <m:r>
                            <a:rPr kumimoji="1" lang="en-US" altLang="ja-JP" sz="2400" b="1" i="1" smtClean="0">
                              <a:latin typeface="Cambria Math" panose="02040503050406030204" pitchFamily="18" charset="0"/>
                              <a:ea typeface="Cambria Math" panose="02040503050406030204" pitchFamily="18" charset="0"/>
                            </a:rPr>
                            <m:t>𝒖</m:t>
                          </m:r>
                        </m:e>
                        <m:sub>
                          <m:r>
                            <a:rPr kumimoji="1" lang="en-US" altLang="ja-JP" sz="2400" b="0" i="1" smtClean="0">
                              <a:latin typeface="Cambria Math" panose="02040503050406030204" pitchFamily="18" charset="0"/>
                              <a:ea typeface="Cambria Math" panose="02040503050406030204" pitchFamily="18" charset="0"/>
                            </a:rPr>
                            <m:t>𝑡</m:t>
                          </m:r>
                          <m:r>
                            <a:rPr kumimoji="1" lang="en-US" altLang="ja-JP" sz="2400" b="0" i="1" smtClean="0">
                              <a:latin typeface="Cambria Math" panose="02040503050406030204" pitchFamily="18" charset="0"/>
                              <a:ea typeface="Cambria Math" panose="02040503050406030204" pitchFamily="18" charset="0"/>
                            </a:rPr>
                            <m:t>+1</m:t>
                          </m:r>
                        </m:sub>
                      </m:sSub>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6562209" y="2176632"/>
                <a:ext cx="695255" cy="369332"/>
              </a:xfrm>
              <a:prstGeom prst="rect">
                <a:avLst/>
              </a:prstGeom>
              <a:blipFill>
                <a:blip r:embed="rId4"/>
                <a:stretch>
                  <a:fillRect l="-5217" r="-1739" b="-18033"/>
                </a:stretch>
              </a:blipFill>
            </p:spPr>
            <p:txBody>
              <a:bodyPr/>
              <a:lstStyle/>
              <a:p>
                <a:r>
                  <a:rPr lang="ja-JP" altLang="en-US">
                    <a:noFill/>
                  </a:rPr>
                  <a:t> </a:t>
                </a:r>
              </a:p>
            </p:txBody>
          </p:sp>
        </mc:Fallback>
      </mc:AlternateContent>
      <p:cxnSp>
        <p:nvCxnSpPr>
          <p:cNvPr id="29" name="直線矢印コネクタ 28"/>
          <p:cNvCxnSpPr>
            <a:stCxn id="9" idx="3"/>
            <a:endCxn id="19" idx="1"/>
          </p:cNvCxnSpPr>
          <p:nvPr/>
        </p:nvCxnSpPr>
        <p:spPr>
          <a:xfrm flipV="1">
            <a:off x="2181931" y="2568907"/>
            <a:ext cx="954705" cy="533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テキスト ボックス 31"/>
              <p:cNvSpPr txBox="1"/>
              <p:nvPr/>
            </p:nvSpPr>
            <p:spPr>
              <a:xfrm>
                <a:off x="2495996" y="2198291"/>
                <a:ext cx="30098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smtClean="0">
                              <a:latin typeface="Cambria Math" panose="02040503050406030204" pitchFamily="18" charset="0"/>
                              <a:ea typeface="Cambria Math" panose="02040503050406030204" pitchFamily="18" charset="0"/>
                            </a:rPr>
                          </m:ctrlPr>
                        </m:sSubPr>
                        <m:e>
                          <m:r>
                            <a:rPr kumimoji="1" lang="en-US" altLang="ja-JP" sz="2400" b="1" i="1" smtClean="0">
                              <a:latin typeface="Cambria Math" panose="02040503050406030204" pitchFamily="18" charset="0"/>
                              <a:ea typeface="Cambria Math" panose="02040503050406030204" pitchFamily="18" charset="0"/>
                            </a:rPr>
                            <m:t>𝒖</m:t>
                          </m:r>
                        </m:e>
                        <m:sub>
                          <m:r>
                            <a:rPr kumimoji="1" lang="en-US" altLang="ja-JP" sz="2400" b="0" i="1" smtClean="0">
                              <a:latin typeface="Cambria Math" panose="02040503050406030204" pitchFamily="18" charset="0"/>
                              <a:ea typeface="Cambria Math" panose="02040503050406030204" pitchFamily="18" charset="0"/>
                            </a:rPr>
                            <m:t>𝑡</m:t>
                          </m:r>
                        </m:sub>
                      </m:sSub>
                    </m:oMath>
                  </m:oMathPara>
                </a14:m>
                <a:endParaRPr kumimoji="1" lang="ja-JP" altLang="en-US" dirty="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2495996" y="2198291"/>
                <a:ext cx="300980" cy="369332"/>
              </a:xfrm>
              <a:prstGeom prst="rect">
                <a:avLst/>
              </a:prstGeom>
              <a:blipFill>
                <a:blip r:embed="rId5"/>
                <a:stretch>
                  <a:fillRect l="-26000" r="-20000" b="-18333"/>
                </a:stretch>
              </a:blipFill>
            </p:spPr>
            <p:txBody>
              <a:bodyPr/>
              <a:lstStyle/>
              <a:p>
                <a:r>
                  <a:rPr lang="ja-JP" altLang="en-US">
                    <a:noFill/>
                  </a:rPr>
                  <a:t> </a:t>
                </a:r>
              </a:p>
            </p:txBody>
          </p:sp>
        </mc:Fallback>
      </mc:AlternateContent>
      <p:sp>
        <p:nvSpPr>
          <p:cNvPr id="19" name="テキスト ボックス 18"/>
          <p:cNvSpPr txBox="1"/>
          <p:nvPr/>
        </p:nvSpPr>
        <p:spPr>
          <a:xfrm>
            <a:off x="3136636" y="2384241"/>
            <a:ext cx="101339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ja-JP" altLang="en-US" dirty="0"/>
              <a:t>移流</a:t>
            </a:r>
          </a:p>
        </p:txBody>
      </p:sp>
      <p:sp>
        <p:nvSpPr>
          <p:cNvPr id="20" name="テキスト ボックス 19"/>
          <p:cNvSpPr txBox="1"/>
          <p:nvPr/>
        </p:nvSpPr>
        <p:spPr>
          <a:xfrm>
            <a:off x="5231250" y="2384241"/>
            <a:ext cx="991299"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kumimoji="1" lang="ja-JP" altLang="en-US" dirty="0"/>
              <a:t>圧力</a:t>
            </a:r>
          </a:p>
        </p:txBody>
      </p:sp>
      <p:cxnSp>
        <p:nvCxnSpPr>
          <p:cNvPr id="22" name="直線矢印コネクタ 21"/>
          <p:cNvCxnSpPr>
            <a:stCxn id="19" idx="3"/>
            <a:endCxn id="20" idx="1"/>
          </p:cNvCxnSpPr>
          <p:nvPr/>
        </p:nvCxnSpPr>
        <p:spPr>
          <a:xfrm>
            <a:off x="4150027" y="2568907"/>
            <a:ext cx="108122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テキスト ボックス 22"/>
              <p:cNvSpPr txBox="1"/>
              <p:nvPr/>
            </p:nvSpPr>
            <p:spPr>
              <a:xfrm>
                <a:off x="4489685" y="2154687"/>
                <a:ext cx="4019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400" i="1" smtClean="0">
                              <a:latin typeface="Cambria Math" panose="02040503050406030204" pitchFamily="18" charset="0"/>
                            </a:rPr>
                          </m:ctrlPr>
                        </m:sSubSupPr>
                        <m:e>
                          <m:r>
                            <a:rPr kumimoji="1" lang="en-US" altLang="ja-JP" sz="2400" b="1" i="1" smtClean="0">
                              <a:latin typeface="Cambria Math" panose="02040503050406030204" pitchFamily="18" charset="0"/>
                            </a:rPr>
                            <m:t>𝒖</m:t>
                          </m:r>
                        </m:e>
                        <m:sub>
                          <m:r>
                            <a:rPr kumimoji="1" lang="ja-JP" altLang="en-US" sz="2400" b="0" i="1" smtClean="0">
                              <a:latin typeface="Cambria Math" panose="02040503050406030204" pitchFamily="18" charset="0"/>
                            </a:rPr>
                            <m:t>𝑡</m:t>
                          </m:r>
                        </m:sub>
                        <m:sup>
                          <m:r>
                            <a:rPr kumimoji="1" lang="en-US" altLang="ja-JP" sz="2400" b="0" i="1" smtClean="0">
                              <a:latin typeface="Cambria Math" panose="02040503050406030204" pitchFamily="18" charset="0"/>
                            </a:rPr>
                            <m:t>′</m:t>
                          </m:r>
                        </m:sup>
                      </m:sSubSup>
                    </m:oMath>
                  </m:oMathPara>
                </a14:m>
                <a:endParaRPr kumimoji="1" lang="ja-JP" altLang="en-US"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4489685" y="2154687"/>
                <a:ext cx="401905" cy="369332"/>
              </a:xfrm>
              <a:prstGeom prst="rect">
                <a:avLst/>
              </a:prstGeom>
              <a:blipFill>
                <a:blip r:embed="rId6"/>
                <a:stretch>
                  <a:fillRect l="-9091" r="-1515" b="-18033"/>
                </a:stretch>
              </a:blipFill>
            </p:spPr>
            <p:txBody>
              <a:bodyPr/>
              <a:lstStyle/>
              <a:p>
                <a:r>
                  <a:rPr lang="ja-JP" altLang="en-US">
                    <a:noFill/>
                  </a:rPr>
                  <a:t> </a:t>
                </a:r>
              </a:p>
            </p:txBody>
          </p:sp>
        </mc:Fallback>
      </mc:AlternateContent>
      <p:sp>
        <p:nvSpPr>
          <p:cNvPr id="24" name="正方形/長方形 23"/>
          <p:cNvSpPr/>
          <p:nvPr/>
        </p:nvSpPr>
        <p:spPr>
          <a:xfrm>
            <a:off x="5340306" y="2815444"/>
            <a:ext cx="748894" cy="723618"/>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5" name="テキスト ボックス 24"/>
              <p:cNvSpPr txBox="1"/>
              <p:nvPr/>
            </p:nvSpPr>
            <p:spPr>
              <a:xfrm>
                <a:off x="3105639" y="2874674"/>
                <a:ext cx="10443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ja-JP" altLang="en-US" b="1" i="1" smtClean="0">
                              <a:latin typeface="Cambria Math" panose="02040503050406030204" pitchFamily="18" charset="0"/>
                              <a:ea typeface="Cambria Math" panose="02040503050406030204" pitchFamily="18" charset="0"/>
                            </a:rPr>
                            <m:t>𝛁</m:t>
                          </m:r>
                        </m:e>
                      </m:d>
                      <m:r>
                        <a:rPr kumimoji="1" lang="en-US" altLang="ja-JP" b="1" i="1" smtClean="0">
                          <a:latin typeface="Cambria Math" panose="02040503050406030204" pitchFamily="18" charset="0"/>
                        </a:rPr>
                        <m:t>𝒖</m:t>
                      </m:r>
                    </m:oMath>
                  </m:oMathPara>
                </a14:m>
                <a:endParaRPr kumimoji="1" lang="ja-JP" altLang="en-US" b="1"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3105639" y="2874674"/>
                <a:ext cx="1044388" cy="276999"/>
              </a:xfrm>
              <a:prstGeom prst="rect">
                <a:avLst/>
              </a:prstGeom>
              <a:blipFill>
                <a:blip r:embed="rId7"/>
                <a:stretch>
                  <a:fillRect r="-2326" b="-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5362206" y="2892583"/>
                <a:ext cx="726994" cy="567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rPr>
                        <m:t>−</m:t>
                      </m:r>
                      <m:f>
                        <m:fPr>
                          <m:ctrlPr>
                            <a:rPr kumimoji="1" lang="en-US" altLang="ja-JP" b="1"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ja-JP" altLang="en-US" b="0" i="1" smtClean="0">
                              <a:latin typeface="Cambria Math" panose="02040503050406030204" pitchFamily="18" charset="0"/>
                            </a:rPr>
                            <m:t>𝜌</m:t>
                          </m:r>
                        </m:den>
                      </m:f>
                      <m:r>
                        <a:rPr kumimoji="1" lang="en-US" altLang="ja-JP" b="1" i="0"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𝑝</m:t>
                      </m:r>
                    </m:oMath>
                  </m:oMathPara>
                </a14:m>
                <a:endParaRPr kumimoji="1" lang="ja-JP" altLang="en-US" b="1"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5362206" y="2892583"/>
                <a:ext cx="726994" cy="567271"/>
              </a:xfrm>
              <a:prstGeom prst="rect">
                <a:avLst/>
              </a:prstGeom>
              <a:blipFill>
                <a:blip r:embed="rId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62985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非圧縮条件</a:t>
            </a:r>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p:txBody>
              <a:bodyPr/>
              <a:lstStyle/>
              <a:p>
                <a:r>
                  <a:rPr lang="ja-JP" altLang="en-US" dirty="0"/>
                  <a:t>流体の密度が常に一定</a:t>
                </a:r>
                <a:endParaRPr lang="en-US" altLang="ja-JP" dirty="0"/>
              </a:p>
              <a:p>
                <a:r>
                  <a:rPr lang="ja-JP" altLang="en-US" dirty="0"/>
                  <a:t>速度で考えると</a:t>
                </a:r>
                <a:r>
                  <a:rPr lang="en-US" altLang="ja-JP" dirty="0"/>
                  <a:t>?</a:t>
                </a:r>
              </a:p>
              <a:p>
                <a:pPr lvl="1"/>
                <a:r>
                  <a:rPr lang="ja-JP" altLang="en-US" dirty="0"/>
                  <a:t>発散が</a:t>
                </a:r>
                <a:r>
                  <a:rPr lang="en-US" altLang="ja-JP" dirty="0"/>
                  <a:t>0</a:t>
                </a:r>
              </a:p>
              <a:p>
                <a:pPr marL="342900" lvl="1" indent="0">
                  <a:buNone/>
                </a:pPr>
                <a:endParaRPr lang="en-US" altLang="ja-JP" dirty="0"/>
              </a:p>
              <a:p>
                <a:r>
                  <a:rPr lang="ja-JP" altLang="en-US" dirty="0">
                    <a:solidFill>
                      <a:srgbClr val="FF0000"/>
                    </a:solidFill>
                  </a:rPr>
                  <a:t>速度場</a:t>
                </a:r>
                <a14:m>
                  <m:oMath xmlns:m="http://schemas.openxmlformats.org/officeDocument/2006/math">
                    <m:r>
                      <a:rPr lang="en-US" altLang="ja-JP" sz="2000" b="1" i="1" smtClean="0">
                        <a:solidFill>
                          <a:srgbClr val="FF0000"/>
                        </a:solidFill>
                        <a:latin typeface="Cambria Math" panose="02040503050406030204" pitchFamily="18" charset="0"/>
                        <a:ea typeface="Cambria Math" panose="02040503050406030204" pitchFamily="18" charset="0"/>
                      </a:rPr>
                      <m:t>𝒖</m:t>
                    </m:r>
                  </m:oMath>
                </a14:m>
                <a:r>
                  <a:rPr lang="ja-JP" altLang="en-US" dirty="0">
                    <a:solidFill>
                      <a:srgbClr val="FF0000"/>
                    </a:solidFill>
                  </a:rPr>
                  <a:t>の各グリッドセルの流出入量の差が</a:t>
                </a:r>
                <a:r>
                  <a:rPr lang="en-US" altLang="ja-JP" dirty="0">
                    <a:solidFill>
                      <a:srgbClr val="FF0000"/>
                    </a:solidFill>
                  </a:rPr>
                  <a:t>0</a:t>
                </a:r>
              </a:p>
              <a:p>
                <a:pPr lvl="1"/>
                <a:r>
                  <a:rPr lang="ja-JP" altLang="en-US" dirty="0">
                    <a:solidFill>
                      <a:srgbClr val="FF0000"/>
                    </a:solidFill>
                  </a:rPr>
                  <a:t>近似手法で解く</a:t>
                </a:r>
                <a:endParaRPr lang="en-US" altLang="ja-JP" dirty="0">
                  <a:solidFill>
                    <a:srgbClr val="FF0000"/>
                  </a:solidFill>
                </a:endParaRPr>
              </a:p>
              <a:p>
                <a:endParaRPr lang="en-US" altLang="ja-JP" dirty="0"/>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63</a:t>
            </a:fld>
            <a:endParaRPr lang="en-US" i="1" dirty="0"/>
          </a:p>
        </p:txBody>
      </p:sp>
      <mc:AlternateContent xmlns:mc="http://schemas.openxmlformats.org/markup-compatibility/2006" xmlns:a14="http://schemas.microsoft.com/office/drawing/2010/main">
        <mc:Choice Requires="a14">
          <p:sp>
            <p:nvSpPr>
              <p:cNvPr id="82" name="テキスト ボックス 81"/>
              <p:cNvSpPr txBox="1"/>
              <p:nvPr/>
            </p:nvSpPr>
            <p:spPr>
              <a:xfrm>
                <a:off x="2447314" y="2405031"/>
                <a:ext cx="3978569" cy="6379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1" i="0" smtClean="0">
                          <a:latin typeface="Cambria Math" panose="02040503050406030204" pitchFamily="18" charset="0"/>
                          <a:ea typeface="Cambria Math" panose="02040503050406030204" pitchFamily="18" charset="0"/>
                        </a:rPr>
                        <m:t>𝛁</m:t>
                      </m:r>
                      <m:r>
                        <a:rPr kumimoji="1" lang="en-US" altLang="ja-JP" sz="2000" i="1" smtClean="0">
                          <a:latin typeface="Cambria Math" panose="02040503050406030204" pitchFamily="18" charset="0"/>
                          <a:ea typeface="Cambria Math" panose="02040503050406030204" pitchFamily="18" charset="0"/>
                        </a:rPr>
                        <m:t>∙</m:t>
                      </m:r>
                      <m:r>
                        <a:rPr kumimoji="1" lang="en-US" altLang="ja-JP" sz="2000" b="1" i="1" smtClean="0">
                          <a:latin typeface="Cambria Math" panose="02040503050406030204" pitchFamily="18" charset="0"/>
                          <a:ea typeface="Cambria Math" panose="02040503050406030204" pitchFamily="18" charset="0"/>
                        </a:rPr>
                        <m:t>𝒖</m:t>
                      </m:r>
                      <m:r>
                        <a:rPr kumimoji="1" lang="en-US" altLang="ja-JP" sz="2000" i="1" smtClean="0">
                          <a:latin typeface="Cambria Math" panose="02040503050406030204" pitchFamily="18" charset="0"/>
                        </a:rPr>
                        <m:t>=</m:t>
                      </m:r>
                      <m:f>
                        <m:fPr>
                          <m:ctrlPr>
                            <a:rPr kumimoji="1" lang="en-US" altLang="ja-JP" sz="2000" i="1" smtClean="0">
                              <a:latin typeface="Cambria Math" panose="02040503050406030204" pitchFamily="18" charset="0"/>
                            </a:rPr>
                          </m:ctrlPr>
                        </m:fPr>
                        <m:num>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smtClean="0">
                                  <a:latin typeface="Cambria Math" panose="02040503050406030204" pitchFamily="18" charset="0"/>
                                  <a:ea typeface="Cambria Math" panose="02040503050406030204" pitchFamily="18" charset="0"/>
                                </a:rPr>
                              </m:ctrlPr>
                            </m:sSubPr>
                            <m:e>
                              <m:r>
                                <a:rPr kumimoji="1" lang="en-US" altLang="ja-JP" sz="2000" b="0" i="1" smtClean="0">
                                  <a:latin typeface="Cambria Math" panose="02040503050406030204" pitchFamily="18" charset="0"/>
                                  <a:ea typeface="Cambria Math" panose="02040503050406030204" pitchFamily="18" charset="0"/>
                                </a:rPr>
                                <m:t>𝑢</m:t>
                              </m:r>
                            </m:e>
                            <m:sub>
                              <m:r>
                                <a:rPr kumimoji="1" lang="en-US" altLang="ja-JP" sz="2000" b="0" i="1" smtClean="0">
                                  <a:latin typeface="Cambria Math" panose="02040503050406030204" pitchFamily="18" charset="0"/>
                                  <a:ea typeface="Cambria Math" panose="02040503050406030204" pitchFamily="18" charset="0"/>
                                </a:rPr>
                                <m:t>𝑥</m:t>
                              </m:r>
                            </m:sub>
                          </m:sSub>
                        </m:num>
                        <m:den>
                          <m:r>
                            <a:rPr kumimoji="1" lang="en-US" altLang="ja-JP" sz="2000" i="1">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𝑥</m:t>
                          </m:r>
                        </m:den>
                      </m:f>
                      <m:r>
                        <a:rPr kumimoji="1" lang="en-US" altLang="ja-JP" sz="2000" i="1" smtClean="0">
                          <a:latin typeface="Cambria Math" panose="02040503050406030204" pitchFamily="18" charset="0"/>
                          <a:ea typeface="Cambria Math" panose="02040503050406030204" pitchFamily="18" charset="0"/>
                        </a:rPr>
                        <m:t>+</m:t>
                      </m:r>
                      <m:f>
                        <m:fPr>
                          <m:ctrlPr>
                            <a:rPr kumimoji="1" lang="en-US" altLang="ja-JP" sz="2000" i="1" smtClean="0">
                              <a:latin typeface="Cambria Math" panose="02040503050406030204" pitchFamily="18" charset="0"/>
                              <a:ea typeface="Cambria Math" panose="02040503050406030204" pitchFamily="18" charset="0"/>
                            </a:rPr>
                          </m:ctrlPr>
                        </m:fPr>
                        <m:num>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b="0" i="1">
                                  <a:latin typeface="Cambria Math" panose="02040503050406030204" pitchFamily="18" charset="0"/>
                                  <a:ea typeface="Cambria Math" panose="02040503050406030204" pitchFamily="18" charset="0"/>
                                </a:rPr>
                                <m:t>𝑢</m:t>
                              </m:r>
                            </m:e>
                            <m:sub>
                              <m:r>
                                <a:rPr kumimoji="1" lang="en-US" altLang="ja-JP" sz="2000" i="1">
                                  <a:latin typeface="Cambria Math" panose="02040503050406030204" pitchFamily="18" charset="0"/>
                                  <a:ea typeface="Cambria Math" panose="02040503050406030204" pitchFamily="18" charset="0"/>
                                </a:rPr>
                                <m:t>𝑥</m:t>
                              </m:r>
                            </m:sub>
                          </m:sSub>
                        </m:num>
                        <m:den>
                          <m:r>
                            <a:rPr kumimoji="1" lang="en-US" altLang="ja-JP" sz="2000" i="1">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𝑦</m:t>
                          </m:r>
                        </m:den>
                      </m:f>
                      <m:r>
                        <a:rPr kumimoji="1" lang="en-US" altLang="ja-JP" sz="2000" i="1" smtClean="0">
                          <a:latin typeface="Cambria Math" panose="02040503050406030204" pitchFamily="18" charset="0"/>
                          <a:ea typeface="Cambria Math" panose="02040503050406030204" pitchFamily="18" charset="0"/>
                        </a:rPr>
                        <m:t>+</m:t>
                      </m:r>
                      <m:f>
                        <m:fPr>
                          <m:ctrlPr>
                            <a:rPr kumimoji="1" lang="en-US" altLang="ja-JP" sz="2000" i="1" smtClean="0">
                              <a:latin typeface="Cambria Math" panose="02040503050406030204" pitchFamily="18" charset="0"/>
                              <a:ea typeface="Cambria Math" panose="02040503050406030204" pitchFamily="18" charset="0"/>
                            </a:rPr>
                          </m:ctrlPr>
                        </m:fPr>
                        <m:num>
                          <m:r>
                            <a:rPr kumimoji="1" lang="en-US" altLang="ja-JP" sz="2000" i="1">
                              <a:latin typeface="Cambria Math" panose="02040503050406030204" pitchFamily="18" charset="0"/>
                              <a:ea typeface="Cambria Math" panose="02040503050406030204" pitchFamily="18" charset="0"/>
                            </a:rPr>
                            <m:t>𝜕</m:t>
                          </m:r>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b="0" i="1">
                                  <a:latin typeface="Cambria Math" panose="02040503050406030204" pitchFamily="18" charset="0"/>
                                  <a:ea typeface="Cambria Math" panose="02040503050406030204" pitchFamily="18" charset="0"/>
                                </a:rPr>
                                <m:t>𝑢</m:t>
                              </m:r>
                            </m:e>
                            <m:sub>
                              <m:r>
                                <a:rPr kumimoji="1" lang="en-US" altLang="ja-JP" sz="2000" i="1">
                                  <a:latin typeface="Cambria Math" panose="02040503050406030204" pitchFamily="18" charset="0"/>
                                  <a:ea typeface="Cambria Math" panose="02040503050406030204" pitchFamily="18" charset="0"/>
                                </a:rPr>
                                <m:t>𝑥</m:t>
                              </m:r>
                            </m:sub>
                          </m:sSub>
                        </m:num>
                        <m:den>
                          <m:r>
                            <a:rPr kumimoji="1" lang="en-US" altLang="ja-JP" sz="2000" i="1">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𝑧</m:t>
                          </m:r>
                        </m:den>
                      </m:f>
                      <m:r>
                        <a:rPr kumimoji="1" lang="en-US" altLang="ja-JP" sz="2000" b="0" i="1" smtClean="0">
                          <a:latin typeface="Cambria Math" panose="02040503050406030204" pitchFamily="18" charset="0"/>
                          <a:ea typeface="Cambria Math" panose="02040503050406030204" pitchFamily="18" charset="0"/>
                        </a:rPr>
                        <m:t>=0</m:t>
                      </m:r>
                    </m:oMath>
                  </m:oMathPara>
                </a14:m>
                <a:br>
                  <a:rPr kumimoji="1" lang="en-US" altLang="ja-JP" sz="2000" b="0" i="1" dirty="0">
                    <a:latin typeface="Cambria Math" panose="02040503050406030204" pitchFamily="18" charset="0"/>
                    <a:ea typeface="Cambria Math" panose="02040503050406030204" pitchFamily="18" charset="0"/>
                  </a:rPr>
                </a:br>
                <a:endParaRPr kumimoji="1" lang="en-US" altLang="ja-JP" sz="2400" dirty="0"/>
              </a:p>
            </p:txBody>
          </p:sp>
        </mc:Choice>
        <mc:Fallback xmlns="">
          <p:sp>
            <p:nvSpPr>
              <p:cNvPr id="82" name="テキスト ボックス 81"/>
              <p:cNvSpPr txBox="1">
                <a:spLocks noRot="1" noChangeAspect="1" noMove="1" noResize="1" noEditPoints="1" noAdjustHandles="1" noChangeArrowheads="1" noChangeShapeType="1" noTextEdit="1"/>
              </p:cNvSpPr>
              <p:nvPr/>
            </p:nvSpPr>
            <p:spPr>
              <a:xfrm>
                <a:off x="2447314" y="2405031"/>
                <a:ext cx="3978569" cy="637932"/>
              </a:xfrm>
              <a:prstGeom prst="rect">
                <a:avLst/>
              </a:prstGeom>
              <a:blipFill>
                <a:blip r:embed="rId4"/>
                <a:stretch>
                  <a:fillRect/>
                </a:stretch>
              </a:blipFill>
            </p:spPr>
            <p:txBody>
              <a:bodyPr/>
              <a:lstStyle/>
              <a:p>
                <a:r>
                  <a:rPr lang="ja-JP" altLang="en-US">
                    <a:noFill/>
                  </a:rPr>
                  <a:t> </a:t>
                </a:r>
              </a:p>
            </p:txBody>
          </p:sp>
        </mc:Fallback>
      </mc:AlternateContent>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スカラー圧力場</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p:txBody>
              <a:bodyPr/>
              <a:lstStyle/>
              <a:p>
                <a:r>
                  <a:rPr lang="ja-JP" altLang="en-US" dirty="0"/>
                  <a:t>移流後の</a:t>
                </a:r>
                <a14:m>
                  <m:oMath xmlns:m="http://schemas.openxmlformats.org/officeDocument/2006/math">
                    <m:sSubSup>
                      <m:sSubSupPr>
                        <m:ctrlPr>
                          <a:rPr lang="en-US" altLang="ja-JP" sz="2000" i="1">
                            <a:latin typeface="Cambria Math" panose="02040503050406030204" pitchFamily="18" charset="0"/>
                          </a:rPr>
                        </m:ctrlPr>
                      </m:sSubSupPr>
                      <m:e>
                        <m:r>
                          <a:rPr lang="en-US" altLang="ja-JP" sz="2000" b="1" i="1">
                            <a:latin typeface="Cambria Math" panose="02040503050406030204" pitchFamily="18" charset="0"/>
                          </a:rPr>
                          <m:t>𝒖</m:t>
                        </m:r>
                      </m:e>
                      <m:sub>
                        <m:r>
                          <a:rPr lang="ja-JP" altLang="en-US" sz="2000" i="1">
                            <a:latin typeface="Cambria Math" panose="02040503050406030204" pitchFamily="18" charset="0"/>
                          </a:rPr>
                          <m:t>𝑡</m:t>
                        </m:r>
                      </m:sub>
                      <m:sup>
                        <m:r>
                          <a:rPr lang="en-US" altLang="ja-JP" sz="2000" i="1">
                            <a:latin typeface="Cambria Math" panose="02040503050406030204" pitchFamily="18" charset="0"/>
                          </a:rPr>
                          <m:t>′</m:t>
                        </m:r>
                      </m:sup>
                    </m:sSubSup>
                  </m:oMath>
                </a14:m>
                <a:r>
                  <a:rPr lang="ja-JP" altLang="en-US" dirty="0"/>
                  <a:t>は、非圧縮条件を満たさない</a:t>
                </a:r>
                <a:endParaRPr lang="en-US" altLang="ja-JP" dirty="0"/>
              </a:p>
              <a:p>
                <a:r>
                  <a:rPr lang="en-US" altLang="ja-JP" dirty="0"/>
                  <a:t>Helmholtz</a:t>
                </a:r>
                <a:r>
                  <a:rPr lang="ja-JP" altLang="en-US" dirty="0"/>
                  <a:t>分解</a:t>
                </a:r>
                <a:endParaRPr lang="en-US" altLang="ja-JP" dirty="0"/>
              </a:p>
              <a:p>
                <a:pPr lvl="1"/>
                <a:endParaRPr lang="en-US" altLang="ja-JP" dirty="0"/>
              </a:p>
              <a:p>
                <a:pPr lvl="1"/>
                <a:r>
                  <a:rPr lang="ja-JP" altLang="en-US" dirty="0"/>
                  <a:t>スカラー圧力場</a:t>
                </a:r>
                <a14:m>
                  <m:oMath xmlns:m="http://schemas.openxmlformats.org/officeDocument/2006/math">
                    <m:r>
                      <a:rPr lang="en-US" altLang="ja-JP" b="0" i="1">
                        <a:latin typeface="Cambria Math" panose="02040503050406030204" pitchFamily="18" charset="0"/>
                        <a:ea typeface="Cambria Math" panose="02040503050406030204" pitchFamily="18" charset="0"/>
                      </a:rPr>
                      <m:t>𝑝</m:t>
                    </m:r>
                  </m:oMath>
                </a14:m>
                <a:r>
                  <a:rPr lang="ja-JP" altLang="en-US" dirty="0"/>
                  <a:t>を求める</a:t>
                </a:r>
                <a:endParaRPr lang="en-US" altLang="ja-JP" dirty="0"/>
              </a:p>
              <a:p>
                <a:r>
                  <a:rPr lang="ja-JP" altLang="en-US" dirty="0"/>
                  <a:t>スカラー圧力場</a:t>
                </a:r>
                <a14:m>
                  <m:oMath xmlns:m="http://schemas.openxmlformats.org/officeDocument/2006/math">
                    <m:r>
                      <a:rPr lang="en-US" altLang="ja-JP" b="0" i="1">
                        <a:latin typeface="Cambria Math" panose="02040503050406030204" pitchFamily="18" charset="0"/>
                        <a:ea typeface="Cambria Math" panose="02040503050406030204" pitchFamily="18" charset="0"/>
                      </a:rPr>
                      <m:t>𝑝</m:t>
                    </m:r>
                  </m:oMath>
                </a14:m>
                <a:r>
                  <a:rPr lang="ja-JP" altLang="en-US" dirty="0"/>
                  <a:t>の微分を計算し、速度場</a:t>
                </a:r>
                <a14:m>
                  <m:oMath xmlns:m="http://schemas.openxmlformats.org/officeDocument/2006/math">
                    <m:sSubSup>
                      <m:sSubSupPr>
                        <m:ctrlPr>
                          <a:rPr lang="en-US" altLang="ja-JP" sz="2000" i="1">
                            <a:latin typeface="Cambria Math" panose="02040503050406030204" pitchFamily="18" charset="0"/>
                          </a:rPr>
                        </m:ctrlPr>
                      </m:sSubSupPr>
                      <m:e>
                        <m:r>
                          <a:rPr lang="en-US" altLang="ja-JP" sz="2000" b="1" i="1">
                            <a:latin typeface="Cambria Math" panose="02040503050406030204" pitchFamily="18" charset="0"/>
                          </a:rPr>
                          <m:t>𝒖</m:t>
                        </m:r>
                      </m:e>
                      <m:sub>
                        <m:r>
                          <a:rPr lang="ja-JP" altLang="en-US" sz="2000" i="1">
                            <a:latin typeface="Cambria Math" panose="02040503050406030204" pitchFamily="18" charset="0"/>
                          </a:rPr>
                          <m:t>𝑡</m:t>
                        </m:r>
                      </m:sub>
                      <m:sup>
                        <m:r>
                          <a:rPr lang="en-US" altLang="ja-JP" sz="2000" i="1">
                            <a:latin typeface="Cambria Math" panose="02040503050406030204" pitchFamily="18" charset="0"/>
                          </a:rPr>
                          <m:t>′</m:t>
                        </m:r>
                      </m:sup>
                    </m:sSubSup>
                  </m:oMath>
                </a14:m>
                <a:r>
                  <a:rPr lang="ja-JP" altLang="en-US" dirty="0"/>
                  <a:t>から引く</a:t>
                </a:r>
                <a:endParaRPr lang="en-US" altLang="ja-JP" dirty="0"/>
              </a:p>
              <a:p>
                <a:pPr marL="342900" lvl="1" indent="0">
                  <a:buNone/>
                </a:pPr>
                <a:endParaRPr lang="en-US" altLang="ja-JP" dirty="0"/>
              </a:p>
              <a:p>
                <a:pPr lvl="1"/>
                <a:endParaRPr lang="en-US" altLang="ja-JP" dirty="0"/>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64</a:t>
            </a:fld>
            <a:endParaRPr lang="en-US" i="1" dirty="0"/>
          </a:p>
        </p:txBody>
      </p:sp>
      <mc:AlternateContent xmlns:mc="http://schemas.openxmlformats.org/markup-compatibility/2006" xmlns:a14="http://schemas.microsoft.com/office/drawing/2010/main">
        <mc:Choice Requires="a14">
          <p:sp>
            <p:nvSpPr>
              <p:cNvPr id="8" name="テキスト ボックス 7"/>
              <p:cNvSpPr txBox="1"/>
              <p:nvPr/>
            </p:nvSpPr>
            <p:spPr>
              <a:xfrm>
                <a:off x="3310358" y="3800545"/>
                <a:ext cx="252328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a:latin typeface="Cambria Math" panose="02040503050406030204" pitchFamily="18" charset="0"/>
                              <a:ea typeface="Cambria Math" panose="02040503050406030204" pitchFamily="18" charset="0"/>
                            </a:rPr>
                          </m:ctrlPr>
                        </m:sSubPr>
                        <m:e>
                          <m:r>
                            <a:rPr kumimoji="1" lang="en-US" altLang="ja-JP" sz="2400" b="1" i="1">
                              <a:latin typeface="Cambria Math" panose="02040503050406030204" pitchFamily="18" charset="0"/>
                              <a:ea typeface="Cambria Math" panose="02040503050406030204" pitchFamily="18" charset="0"/>
                            </a:rPr>
                            <m:t>𝒖</m:t>
                          </m:r>
                        </m:e>
                        <m:sub>
                          <m:r>
                            <a:rPr kumimoji="1" lang="en-US" altLang="ja-JP" sz="2400" i="1">
                              <a:latin typeface="Cambria Math" panose="02040503050406030204" pitchFamily="18" charset="0"/>
                              <a:ea typeface="Cambria Math" panose="02040503050406030204" pitchFamily="18" charset="0"/>
                            </a:rPr>
                            <m:t>𝑡</m:t>
                          </m:r>
                          <m:r>
                            <a:rPr kumimoji="1" lang="en-US" altLang="ja-JP" sz="2400" i="1">
                              <a:latin typeface="Cambria Math" panose="02040503050406030204" pitchFamily="18" charset="0"/>
                              <a:ea typeface="Cambria Math" panose="02040503050406030204" pitchFamily="18" charset="0"/>
                            </a:rPr>
                            <m:t>+1</m:t>
                          </m:r>
                        </m:sub>
                      </m:sSub>
                      <m:r>
                        <a:rPr kumimoji="1" lang="en-US" altLang="ja-JP" sz="2400" i="1" smtClean="0">
                          <a:latin typeface="Cambria Math" panose="02040503050406030204" pitchFamily="18" charset="0"/>
                        </a:rPr>
                        <m:t>=</m:t>
                      </m:r>
                      <m:sSubSup>
                        <m:sSubSupPr>
                          <m:ctrlPr>
                            <a:rPr kumimoji="1" lang="en-US" altLang="ja-JP" sz="2400" i="1">
                              <a:latin typeface="Cambria Math" panose="02040503050406030204" pitchFamily="18" charset="0"/>
                            </a:rPr>
                          </m:ctrlPr>
                        </m:sSubSupPr>
                        <m:e>
                          <m:r>
                            <a:rPr kumimoji="1" lang="en-US" altLang="ja-JP" sz="2400" b="1" i="1">
                              <a:latin typeface="Cambria Math" panose="02040503050406030204" pitchFamily="18" charset="0"/>
                            </a:rPr>
                            <m:t>𝒖</m:t>
                          </m:r>
                        </m:e>
                        <m:sub>
                          <m:r>
                            <a:rPr kumimoji="1" lang="ja-JP" altLang="en-US" sz="2400" i="1">
                              <a:latin typeface="Cambria Math" panose="02040503050406030204" pitchFamily="18" charset="0"/>
                            </a:rPr>
                            <m:t>𝑡</m:t>
                          </m:r>
                        </m:sub>
                        <m:sup>
                          <m:r>
                            <a:rPr kumimoji="1" lang="en-US" altLang="ja-JP" sz="2400" i="1">
                              <a:latin typeface="Cambria Math" panose="02040503050406030204" pitchFamily="18" charset="0"/>
                            </a:rPr>
                            <m:t>′</m:t>
                          </m:r>
                        </m:sup>
                      </m:sSubSup>
                      <m:r>
                        <a:rPr kumimoji="1" lang="en-US" altLang="ja-JP" sz="2400" b="1" i="1" smtClean="0">
                          <a:latin typeface="Cambria Math" panose="02040503050406030204" pitchFamily="18" charset="0"/>
                          <a:ea typeface="Cambria Math" panose="02040503050406030204" pitchFamily="18" charset="0"/>
                        </a:rPr>
                        <m:t>−</m:t>
                      </m:r>
                      <m:r>
                        <a:rPr kumimoji="1" lang="ja-JP" altLang="en-US" sz="2400" b="1"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𝑝</m:t>
                      </m:r>
                    </m:oMath>
                  </m:oMathPara>
                </a14:m>
                <a:endParaRPr kumimoji="1" lang="ja-JP" altLang="en-US" sz="24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3310358" y="3800545"/>
                <a:ext cx="2523283" cy="369332"/>
              </a:xfrm>
              <a:prstGeom prst="rect">
                <a:avLst/>
              </a:prstGeom>
              <a:blipFill>
                <a:blip r:embed="rId4"/>
                <a:stretch>
                  <a:fillRect b="-2786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2742251" y="2403145"/>
                <a:ext cx="365949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400" b="1" i="1" smtClean="0">
                          <a:latin typeface="Cambria Math" panose="02040503050406030204" pitchFamily="18" charset="0"/>
                          <a:ea typeface="Cambria Math" panose="02040503050406030204" pitchFamily="18" charset="0"/>
                        </a:rPr>
                        <m:t>𝛁</m:t>
                      </m:r>
                      <m:r>
                        <a:rPr kumimoji="1" lang="ja-JP" altLang="en-US" sz="2400" b="1" i="1" smtClean="0">
                          <a:latin typeface="Cambria Math" panose="02040503050406030204" pitchFamily="18" charset="0"/>
                          <a:ea typeface="Cambria Math" panose="02040503050406030204" pitchFamily="18" charset="0"/>
                        </a:rPr>
                        <m:t>∙</m:t>
                      </m:r>
                      <m:d>
                        <m:dPr>
                          <m:ctrlPr>
                            <a:rPr kumimoji="1" lang="en-US" altLang="ja-JP" sz="2400" i="1" smtClean="0">
                              <a:latin typeface="Cambria Math" panose="02040503050406030204" pitchFamily="18" charset="0"/>
                            </a:rPr>
                          </m:ctrlPr>
                        </m:dPr>
                        <m:e>
                          <m:sSubSup>
                            <m:sSubSupPr>
                              <m:ctrlPr>
                                <a:rPr kumimoji="1" lang="en-US" altLang="ja-JP" sz="2400" i="1">
                                  <a:latin typeface="Cambria Math" panose="02040503050406030204" pitchFamily="18" charset="0"/>
                                </a:rPr>
                              </m:ctrlPr>
                            </m:sSubSupPr>
                            <m:e>
                              <m:r>
                                <a:rPr kumimoji="1" lang="en-US" altLang="ja-JP" sz="2400" b="1" i="1">
                                  <a:latin typeface="Cambria Math" panose="02040503050406030204" pitchFamily="18" charset="0"/>
                                </a:rPr>
                                <m:t>𝒖</m:t>
                              </m:r>
                            </m:e>
                            <m:sub>
                              <m:r>
                                <a:rPr kumimoji="1" lang="ja-JP" altLang="en-US" sz="2400" i="1">
                                  <a:latin typeface="Cambria Math" panose="02040503050406030204" pitchFamily="18" charset="0"/>
                                </a:rPr>
                                <m:t>𝑡</m:t>
                              </m:r>
                            </m:sub>
                            <m:sup>
                              <m:r>
                                <a:rPr kumimoji="1" lang="en-US" altLang="ja-JP" sz="2400" i="1">
                                  <a:latin typeface="Cambria Math" panose="02040503050406030204" pitchFamily="18" charset="0"/>
                                </a:rPr>
                                <m:t>′</m:t>
                              </m:r>
                            </m:sup>
                          </m:sSubSup>
                          <m:r>
                            <a:rPr kumimoji="1" lang="en-US" altLang="ja-JP" sz="2400" b="1" i="1">
                              <a:latin typeface="Cambria Math" panose="02040503050406030204" pitchFamily="18" charset="0"/>
                              <a:ea typeface="Cambria Math" panose="02040503050406030204" pitchFamily="18" charset="0"/>
                            </a:rPr>
                            <m:t>−</m:t>
                          </m:r>
                          <m:r>
                            <a:rPr kumimoji="1" lang="ja-JP" altLang="en-US" sz="2400" b="1" i="1">
                              <a:latin typeface="Cambria Math" panose="02040503050406030204" pitchFamily="18" charset="0"/>
                              <a:ea typeface="Cambria Math" panose="02040503050406030204" pitchFamily="18" charset="0"/>
                            </a:rPr>
                            <m:t>𝛁</m:t>
                          </m:r>
                          <m:r>
                            <a:rPr kumimoji="1" lang="en-US" altLang="ja-JP" sz="2400" b="0" i="1">
                              <a:latin typeface="Cambria Math" panose="02040503050406030204" pitchFamily="18" charset="0"/>
                              <a:ea typeface="Cambria Math" panose="02040503050406030204" pitchFamily="18" charset="0"/>
                            </a:rPr>
                            <m:t>𝑝</m:t>
                          </m:r>
                        </m:e>
                      </m:d>
                      <m:r>
                        <a:rPr kumimoji="1" lang="en-US" altLang="ja-JP" sz="2400" i="1" smtClean="0">
                          <a:latin typeface="Cambria Math" panose="02040503050406030204" pitchFamily="18" charset="0"/>
                        </a:rPr>
                        <m:t>=0</m:t>
                      </m:r>
                    </m:oMath>
                  </m:oMathPara>
                </a14:m>
                <a:endParaRPr kumimoji="1" lang="ja-JP" altLang="en-US" sz="2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742251" y="2403145"/>
                <a:ext cx="3659495" cy="369332"/>
              </a:xfrm>
              <a:prstGeom prst="rect">
                <a:avLst/>
              </a:prstGeom>
              <a:blipFill>
                <a:blip r:embed="rId5"/>
                <a:stretch>
                  <a:fillRect b="-27869"/>
                </a:stretch>
              </a:blipFill>
            </p:spPr>
            <p:txBody>
              <a:bodyPr/>
              <a:lstStyle/>
              <a:p>
                <a:r>
                  <a:rPr lang="ja-JP" altLang="en-US">
                    <a:noFill/>
                  </a:rPr>
                  <a:t> </a:t>
                </a:r>
              </a:p>
            </p:txBody>
          </p:sp>
        </mc:Fallback>
      </mc:AlternateContent>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スカラー圧力場</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dirty="0"/>
                  <a:t>以下のエネルギーを最小化して、スカラー圧力場</a:t>
                </a:r>
                <a14:m>
                  <m:oMath xmlns:m="http://schemas.openxmlformats.org/officeDocument/2006/math">
                    <m:r>
                      <a:rPr lang="en-US" altLang="ja-JP" i="1">
                        <a:latin typeface="Cambria Math" panose="02040503050406030204" pitchFamily="18" charset="0"/>
                        <a:ea typeface="Cambria Math" panose="02040503050406030204" pitchFamily="18" charset="0"/>
                      </a:rPr>
                      <m:t>𝑝</m:t>
                    </m:r>
                  </m:oMath>
                </a14:m>
                <a:r>
                  <a:rPr kumimoji="1" lang="ja-JP" altLang="en-US" dirty="0"/>
                  <a:t>を求める</a:t>
                </a:r>
                <a:endParaRPr kumimoji="1" lang="en-US" altLang="ja-JP" dirty="0"/>
              </a:p>
              <a:p>
                <a:endParaRPr lang="en-US" altLang="ja-JP" dirty="0"/>
              </a:p>
              <a:p>
                <a:endParaRPr lang="en-US" altLang="ja-JP" dirty="0"/>
              </a:p>
              <a:p>
                <a:r>
                  <a:rPr kumimoji="1" lang="ja-JP" altLang="en-US" dirty="0"/>
                  <a:t>大規模疎行列で表される方程式</a:t>
                </a:r>
                <a:endParaRPr kumimoji="1" lang="en-US" altLang="ja-JP" dirty="0"/>
              </a:p>
              <a:p>
                <a:pPr lvl="1"/>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65</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3339290" y="2055616"/>
                <a:ext cx="2465419" cy="7173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𝐸</m:t>
                      </m:r>
                      <m:d>
                        <m:dPr>
                          <m:ctrlPr>
                            <a:rPr kumimoji="1" lang="en-US" altLang="ja-JP" sz="2000" b="0" i="1" smtClean="0">
                              <a:latin typeface="Cambria Math" panose="02040503050406030204" pitchFamily="18" charset="0"/>
                            </a:rPr>
                          </m:ctrlPr>
                        </m:dPr>
                        <m:e>
                          <m:r>
                            <a:rPr kumimoji="1" lang="en-US" altLang="ja-JP" sz="2000" b="0" i="1" smtClean="0">
                              <a:latin typeface="Cambria Math" panose="02040503050406030204" pitchFamily="18" charset="0"/>
                            </a:rPr>
                            <m:t>𝑝</m:t>
                          </m:r>
                        </m:e>
                      </m:d>
                      <m:r>
                        <a:rPr kumimoji="1" lang="en-US" altLang="ja-JP" sz="2000" i="1" smtClean="0">
                          <a:latin typeface="Cambria Math" panose="02040503050406030204" pitchFamily="18" charset="0"/>
                        </a:rPr>
                        <m:t>=</m:t>
                      </m:r>
                      <m:nary>
                        <m:naryPr>
                          <m:ctrlPr>
                            <a:rPr kumimoji="1" lang="en-US" altLang="ja-JP" sz="2000" i="1" smtClean="0">
                              <a:latin typeface="Cambria Math" panose="02040503050406030204" pitchFamily="18" charset="0"/>
                            </a:rPr>
                          </m:ctrlPr>
                        </m:naryPr>
                        <m:sub>
                          <m:r>
                            <m:rPr>
                              <m:sty m:val="p"/>
                              <m:brk m:alnAt="23"/>
                            </m:rPr>
                            <a:rPr kumimoji="1" lang="el-GR" altLang="ja-JP" sz="2000" i="1" smtClean="0">
                              <a:latin typeface="Cambria Math" panose="02040503050406030204" pitchFamily="18" charset="0"/>
                              <a:ea typeface="Cambria Math" panose="02040503050406030204" pitchFamily="18" charset="0"/>
                            </a:rPr>
                            <m:t>Ω</m:t>
                          </m:r>
                        </m:sub>
                        <m:sup/>
                        <m:e>
                          <m:d>
                            <m:dPr>
                              <m:begChr m:val="‖"/>
                              <m:endChr m:val="‖"/>
                              <m:ctrlPr>
                                <a:rPr kumimoji="1" lang="en-US" altLang="ja-JP" sz="2000" i="1" smtClean="0">
                                  <a:latin typeface="Cambria Math" panose="02040503050406030204" pitchFamily="18" charset="0"/>
                                </a:rPr>
                              </m:ctrlPr>
                            </m:dPr>
                            <m:e>
                              <m:sSubSup>
                                <m:sSubSupPr>
                                  <m:ctrlPr>
                                    <a:rPr kumimoji="1" lang="en-US" altLang="ja-JP" sz="2000" i="1">
                                      <a:latin typeface="Cambria Math" panose="02040503050406030204" pitchFamily="18" charset="0"/>
                                    </a:rPr>
                                  </m:ctrlPr>
                                </m:sSubSupPr>
                                <m:e>
                                  <m:r>
                                    <a:rPr kumimoji="1" lang="en-US" altLang="ja-JP" sz="2000" b="1" i="1">
                                      <a:latin typeface="Cambria Math" panose="02040503050406030204" pitchFamily="18" charset="0"/>
                                    </a:rPr>
                                    <m:t>𝒖</m:t>
                                  </m:r>
                                </m:e>
                                <m:sub>
                                  <m:r>
                                    <a:rPr kumimoji="1" lang="ja-JP" altLang="en-US" sz="2000" i="1">
                                      <a:latin typeface="Cambria Math" panose="02040503050406030204" pitchFamily="18" charset="0"/>
                                    </a:rPr>
                                    <m:t>𝑡</m:t>
                                  </m:r>
                                </m:sub>
                                <m:sup>
                                  <m:r>
                                    <a:rPr kumimoji="1" lang="en-US" altLang="ja-JP" sz="2000" i="1">
                                      <a:latin typeface="Cambria Math" panose="02040503050406030204" pitchFamily="18" charset="0"/>
                                    </a:rPr>
                                    <m:t>′</m:t>
                                  </m:r>
                                </m:sup>
                              </m:sSubSup>
                              <m:r>
                                <a:rPr kumimoji="1" lang="en-US" altLang="ja-JP" sz="2000" b="0" i="1" smtClean="0">
                                  <a:latin typeface="Cambria Math" panose="02040503050406030204" pitchFamily="18" charset="0"/>
                                </a:rPr>
                                <m:t>−</m:t>
                              </m:r>
                              <m:r>
                                <a:rPr kumimoji="1" lang="ja-JP" altLang="en-US" sz="2000" b="1"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ea typeface="Cambria Math" panose="02040503050406030204" pitchFamily="18" charset="0"/>
                                </a:rPr>
                                <m:t>𝑝</m:t>
                              </m:r>
                            </m:e>
                          </m:d>
                        </m:e>
                      </m:nary>
                    </m:oMath>
                  </m:oMathPara>
                </a14:m>
                <a:endParaRPr kumimoji="1" lang="ja-JP" altLang="en-US" sz="20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3339290" y="2055616"/>
                <a:ext cx="2465419" cy="717376"/>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1199150" y="3453718"/>
                <a:ext cx="3659495"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000" b="1" i="1" smtClean="0">
                          <a:latin typeface="Cambria Math" panose="02040503050406030204" pitchFamily="18" charset="0"/>
                          <a:ea typeface="Cambria Math" panose="02040503050406030204" pitchFamily="18" charset="0"/>
                        </a:rPr>
                        <m:t>𝛁</m:t>
                      </m:r>
                      <m:r>
                        <a:rPr kumimoji="1" lang="ja-JP" altLang="en-US" sz="2000" b="1" i="1" smtClean="0">
                          <a:latin typeface="Cambria Math" panose="02040503050406030204" pitchFamily="18" charset="0"/>
                          <a:ea typeface="Cambria Math" panose="02040503050406030204" pitchFamily="18" charset="0"/>
                        </a:rPr>
                        <m:t>∙</m:t>
                      </m:r>
                      <m:d>
                        <m:dPr>
                          <m:ctrlPr>
                            <a:rPr kumimoji="1" lang="en-US" altLang="ja-JP" sz="2000" i="1" smtClean="0">
                              <a:latin typeface="Cambria Math" panose="02040503050406030204" pitchFamily="18" charset="0"/>
                            </a:rPr>
                          </m:ctrlPr>
                        </m:dPr>
                        <m:e>
                          <m:sSubSup>
                            <m:sSubSupPr>
                              <m:ctrlPr>
                                <a:rPr kumimoji="1" lang="en-US" altLang="ja-JP" sz="2000" i="1">
                                  <a:latin typeface="Cambria Math" panose="02040503050406030204" pitchFamily="18" charset="0"/>
                                </a:rPr>
                              </m:ctrlPr>
                            </m:sSubSupPr>
                            <m:e>
                              <m:r>
                                <a:rPr kumimoji="1" lang="en-US" altLang="ja-JP" sz="2000" b="1" i="1">
                                  <a:latin typeface="Cambria Math" panose="02040503050406030204" pitchFamily="18" charset="0"/>
                                </a:rPr>
                                <m:t>𝒖</m:t>
                              </m:r>
                            </m:e>
                            <m:sub>
                              <m:r>
                                <a:rPr kumimoji="1" lang="ja-JP" altLang="en-US" sz="2000" i="1">
                                  <a:latin typeface="Cambria Math" panose="02040503050406030204" pitchFamily="18" charset="0"/>
                                </a:rPr>
                                <m:t>𝑡</m:t>
                              </m:r>
                            </m:sub>
                            <m:sup>
                              <m:r>
                                <a:rPr kumimoji="1" lang="en-US" altLang="ja-JP" sz="2000" i="1">
                                  <a:latin typeface="Cambria Math" panose="02040503050406030204" pitchFamily="18" charset="0"/>
                                </a:rPr>
                                <m:t>′</m:t>
                              </m:r>
                            </m:sup>
                          </m:sSubSup>
                          <m:r>
                            <a:rPr kumimoji="1" lang="en-US" altLang="ja-JP" sz="2000" b="1" i="1">
                              <a:latin typeface="Cambria Math" panose="02040503050406030204" pitchFamily="18" charset="0"/>
                              <a:ea typeface="Cambria Math" panose="02040503050406030204" pitchFamily="18" charset="0"/>
                            </a:rPr>
                            <m:t>−</m:t>
                          </m:r>
                          <m:r>
                            <a:rPr kumimoji="1" lang="ja-JP" altLang="en-US" sz="2000" b="1" i="1">
                              <a:latin typeface="Cambria Math" panose="02040503050406030204" pitchFamily="18" charset="0"/>
                              <a:ea typeface="Cambria Math" panose="02040503050406030204" pitchFamily="18" charset="0"/>
                            </a:rPr>
                            <m:t>𝛁</m:t>
                          </m:r>
                          <m:r>
                            <a:rPr kumimoji="1" lang="en-US" altLang="ja-JP" sz="2000" b="0" i="1">
                              <a:latin typeface="Cambria Math" panose="02040503050406030204" pitchFamily="18" charset="0"/>
                              <a:ea typeface="Cambria Math" panose="02040503050406030204" pitchFamily="18" charset="0"/>
                            </a:rPr>
                            <m:t>𝑝</m:t>
                          </m:r>
                        </m:e>
                      </m:d>
                      <m:r>
                        <a:rPr kumimoji="1" lang="en-US" altLang="ja-JP" sz="2000" i="1" smtClean="0">
                          <a:latin typeface="Cambria Math" panose="02040503050406030204" pitchFamily="18" charset="0"/>
                        </a:rPr>
                        <m:t>=0</m:t>
                      </m:r>
                      <m:r>
                        <a:rPr kumimoji="1" lang="en-US" altLang="ja-JP" sz="2000" i="1" smtClean="0">
                          <a:latin typeface="Cambria Math" panose="02040503050406030204" pitchFamily="18" charset="0"/>
                          <a:ea typeface="Cambria Math" panose="02040503050406030204" pitchFamily="18" charset="0"/>
                        </a:rPr>
                        <m:t>⇔</m:t>
                      </m:r>
                      <m:r>
                        <a:rPr kumimoji="1" lang="en-US" altLang="ja-JP" sz="2000" b="1" i="0"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𝑝</m:t>
                      </m:r>
                      <m:r>
                        <a:rPr kumimoji="1" lang="en-US" altLang="ja-JP" sz="2000" b="0" i="1" smtClean="0">
                          <a:latin typeface="Cambria Math" panose="02040503050406030204" pitchFamily="18" charset="0"/>
                          <a:ea typeface="Cambria Math" panose="02040503050406030204" pitchFamily="18" charset="0"/>
                        </a:rPr>
                        <m:t>=</m:t>
                      </m:r>
                      <m:r>
                        <a:rPr kumimoji="1" lang="en-US" altLang="ja-JP" sz="2000" b="1" i="0" smtClean="0">
                          <a:latin typeface="Cambria Math" panose="02040503050406030204" pitchFamily="18" charset="0"/>
                          <a:ea typeface="Cambria Math" panose="02040503050406030204" pitchFamily="18" charset="0"/>
                        </a:rPr>
                        <m:t>𝛁</m:t>
                      </m:r>
                      <m:r>
                        <a:rPr kumimoji="1" lang="en-US" altLang="ja-JP" sz="2000" b="1" i="1" smtClean="0">
                          <a:latin typeface="Cambria Math" panose="02040503050406030204" pitchFamily="18" charset="0"/>
                          <a:ea typeface="Cambria Math" panose="02040503050406030204" pitchFamily="18" charset="0"/>
                        </a:rPr>
                        <m:t>∙</m:t>
                      </m:r>
                      <m:sSubSup>
                        <m:sSubSupPr>
                          <m:ctrlPr>
                            <a:rPr kumimoji="1" lang="en-US" altLang="ja-JP" sz="2000" i="1">
                              <a:latin typeface="Cambria Math" panose="02040503050406030204" pitchFamily="18" charset="0"/>
                            </a:rPr>
                          </m:ctrlPr>
                        </m:sSubSupPr>
                        <m:e>
                          <m:r>
                            <a:rPr kumimoji="1" lang="en-US" altLang="ja-JP" sz="2000" b="1" i="1">
                              <a:latin typeface="Cambria Math" panose="02040503050406030204" pitchFamily="18" charset="0"/>
                            </a:rPr>
                            <m:t>𝒖</m:t>
                          </m:r>
                        </m:e>
                        <m:sub>
                          <m:r>
                            <a:rPr kumimoji="1" lang="ja-JP" altLang="en-US" sz="2000" i="1">
                              <a:latin typeface="Cambria Math" panose="02040503050406030204" pitchFamily="18" charset="0"/>
                            </a:rPr>
                            <m:t>𝑡</m:t>
                          </m:r>
                        </m:sub>
                        <m:sup>
                          <m:r>
                            <a:rPr kumimoji="1" lang="en-US" altLang="ja-JP" sz="2000" i="1">
                              <a:latin typeface="Cambria Math" panose="02040503050406030204" pitchFamily="18" charset="0"/>
                            </a:rPr>
                            <m:t>′</m:t>
                          </m:r>
                        </m:sup>
                      </m:sSubSup>
                    </m:oMath>
                  </m:oMathPara>
                </a14:m>
                <a:endParaRPr kumimoji="1" lang="ja-JP" altLang="en-US" sz="2000" b="1"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199150" y="3453718"/>
                <a:ext cx="3659495" cy="307777"/>
              </a:xfrm>
              <a:prstGeom prst="rect">
                <a:avLst/>
              </a:prstGeom>
              <a:blipFill>
                <a:blip r:embed="rId5"/>
                <a:stretch>
                  <a:fillRect l="-1000"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3594745" y="3977889"/>
                <a:ext cx="3785011" cy="369332"/>
              </a:xfrm>
              <a:prstGeom prst="rect">
                <a:avLst/>
              </a:prstGeom>
              <a:noFill/>
            </p:spPr>
            <p:txBody>
              <a:bodyPr wrap="none" rtlCol="0">
                <a:spAutoFit/>
              </a:bodyPr>
              <a:lstStyle/>
              <a:p>
                <a:r>
                  <a:rPr kumimoji="1" lang="ja-JP" altLang="en-US" dirty="0"/>
                  <a:t>ラプラシアン</a:t>
                </a:r>
                <a14:m>
                  <m:oMath xmlns:m="http://schemas.openxmlformats.org/officeDocument/2006/math">
                    <m:r>
                      <a:rPr kumimoji="1" lang="en-US" altLang="ja-JP" b="1">
                        <a:latin typeface="Cambria Math" panose="02040503050406030204" pitchFamily="18" charset="0"/>
                        <a:ea typeface="Cambria Math" panose="02040503050406030204" pitchFamily="18" charset="0"/>
                      </a:rPr>
                      <m:t>∆</m:t>
                    </m:r>
                  </m:oMath>
                </a14:m>
                <a:r>
                  <a:rPr kumimoji="1" lang="ja-JP" altLang="en-US" dirty="0"/>
                  <a:t>は、行列で記述可能</a:t>
                </a: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594745" y="3977889"/>
                <a:ext cx="3785011" cy="369332"/>
              </a:xfrm>
              <a:prstGeom prst="rect">
                <a:avLst/>
              </a:prstGeom>
              <a:blipFill>
                <a:blip r:embed="rId6"/>
                <a:stretch>
                  <a:fillRect l="-1449" t="-6667" r="-644" b="-3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791710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近似手法</a:t>
            </a:r>
          </a:p>
        </p:txBody>
      </p:sp>
      <p:sp>
        <p:nvSpPr>
          <p:cNvPr id="3" name="コンテンツ プレースホルダ 2"/>
          <p:cNvSpPr>
            <a:spLocks noGrp="1"/>
          </p:cNvSpPr>
          <p:nvPr>
            <p:ph idx="1"/>
          </p:nvPr>
        </p:nvSpPr>
        <p:spPr/>
        <p:txBody>
          <a:bodyPr/>
          <a:lstStyle/>
          <a:p>
            <a:r>
              <a:rPr kumimoji="1" lang="ja-JP" altLang="en-US" dirty="0"/>
              <a:t>定点法</a:t>
            </a:r>
            <a:r>
              <a:rPr kumimoji="1" lang="en-US" altLang="ja-JP" dirty="0"/>
              <a:t>+</a:t>
            </a:r>
            <a:r>
              <a:rPr kumimoji="1" lang="ja-JP" altLang="en-US" dirty="0"/>
              <a:t>ヤコビイテレーション</a:t>
            </a:r>
            <a:endParaRPr kumimoji="1" lang="en-US" altLang="ja-JP"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66</a:t>
            </a:fld>
            <a:endParaRPr lang="en-US" i="1" dirty="0"/>
          </a:p>
        </p:txBody>
      </p:sp>
      <mc:AlternateContent xmlns:mc="http://schemas.openxmlformats.org/markup-compatibility/2006" xmlns:a14="http://schemas.microsoft.com/office/drawing/2010/main">
        <mc:Choice Requires="a14">
          <p:sp>
            <p:nvSpPr>
              <p:cNvPr id="6" name="テキスト ボックス 5"/>
              <p:cNvSpPr txBox="1"/>
              <p:nvPr/>
            </p:nvSpPr>
            <p:spPr>
              <a:xfrm>
                <a:off x="2213977" y="2133217"/>
                <a:ext cx="4119013" cy="222958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kumimoji="1" lang="en-US" altLang="ja-JP" sz="2000" b="1" i="0" smtClean="0">
                          <a:latin typeface="Cambria Math" panose="02040503050406030204" pitchFamily="18" charset="0"/>
                        </a:rPr>
                        <m:t>𝐟𝐨𝐫</m:t>
                      </m:r>
                      <m:r>
                        <a:rPr kumimoji="1" lang="en-US" altLang="ja-JP" sz="2000" b="0" i="1" smtClean="0">
                          <a:latin typeface="Cambria Math" panose="02040503050406030204" pitchFamily="18" charset="0"/>
                        </a:rPr>
                        <m:t> </m:t>
                      </m:r>
                      <m:r>
                        <a:rPr kumimoji="1" lang="en-US" altLang="ja-JP" sz="2000" b="0" i="1" smtClean="0">
                          <a:latin typeface="Cambria Math" panose="02040503050406030204" pitchFamily="18" charset="0"/>
                        </a:rPr>
                        <m:t>𝑙</m:t>
                      </m:r>
                      <m:r>
                        <a:rPr kumimoji="1" lang="en-US" altLang="ja-JP" sz="2000" b="0" i="1" smtClean="0">
                          <a:latin typeface="Cambria Math" panose="02040503050406030204" pitchFamily="18" charset="0"/>
                        </a:rPr>
                        <m:t>=1,2,3 </m:t>
                      </m:r>
                      <m:r>
                        <a:rPr kumimoji="1" lang="en-US" altLang="ja-JP" sz="2000" b="1" i="0" smtClean="0">
                          <a:latin typeface="Cambria Math" panose="02040503050406030204" pitchFamily="18" charset="0"/>
                        </a:rPr>
                        <m:t>𝐝𝐨</m:t>
                      </m:r>
                    </m:oMath>
                  </m:oMathPara>
                </a14:m>
                <a:endParaRPr kumimoji="1" lang="en-US" altLang="ja-JP" sz="2000" b="1" dirty="0">
                  <a:latin typeface="Cambria Math" panose="02040503050406030204" pitchFamily="18" charset="0"/>
                </a:endParaRPr>
              </a:p>
              <a:p>
                <a:r>
                  <a:rPr kumimoji="1" lang="en-US" altLang="ja-JP" sz="2000" b="1" dirty="0">
                    <a:latin typeface="Cambria Math" panose="02040503050406030204" pitchFamily="18" charset="0"/>
                  </a:rPr>
                  <a:t>	</a:t>
                </a:r>
                <a14:m>
                  <m:oMath xmlns:m="http://schemas.openxmlformats.org/officeDocument/2006/math">
                    <m:r>
                      <a:rPr kumimoji="1" lang="en-US" altLang="ja-JP" sz="2000" b="0" i="1" smtClean="0">
                        <a:latin typeface="Cambria Math" panose="02040503050406030204" pitchFamily="18" charset="0"/>
                      </a:rPr>
                      <m:t>𝑝</m:t>
                    </m:r>
                    <m:r>
                      <a:rPr kumimoji="1" lang="en-US" altLang="ja-JP" sz="2000" b="1" i="1" smtClean="0">
                        <a:latin typeface="Cambria Math" panose="02040503050406030204" pitchFamily="18" charset="0"/>
                      </a:rPr>
                      <m:t>=</m:t>
                    </m:r>
                    <m:r>
                      <m:rPr>
                        <m:sty m:val="p"/>
                      </m:rPr>
                      <a:rPr kumimoji="1" lang="ja-JP" altLang="el-GR" sz="2000" b="0" i="0" smtClean="0">
                        <a:latin typeface="Cambria Math" panose="02040503050406030204" pitchFamily="18" charset="0"/>
                      </a:rPr>
                      <m:t>α</m:t>
                    </m:r>
                    <m:r>
                      <a:rPr kumimoji="1" lang="en-US" altLang="ja-JP" sz="2000" b="0" i="1" smtClean="0">
                        <a:latin typeface="Cambria Math" panose="02040503050406030204" pitchFamily="18" charset="0"/>
                      </a:rPr>
                      <m:t>𝑝</m:t>
                    </m:r>
                    <m:r>
                      <a:rPr kumimoji="1" lang="en-US" altLang="ja-JP" sz="2000" b="0" i="1" smtClean="0">
                        <a:latin typeface="Cambria Math" panose="02040503050406030204" pitchFamily="18" charset="0"/>
                      </a:rPr>
                      <m:t>;</m:t>
                    </m:r>
                  </m:oMath>
                </a14:m>
                <a:endParaRPr kumimoji="1" lang="en-US" altLang="ja-JP" sz="2000" b="1" dirty="0">
                  <a:latin typeface="Cambria Math" panose="02040503050406030204" pitchFamily="18" charset="0"/>
                </a:endParaRPr>
              </a:p>
              <a:p>
                <a:r>
                  <a:rPr kumimoji="1" lang="en-US" altLang="ja-JP" sz="2000" b="1" dirty="0">
                    <a:latin typeface="Cambria Math" panose="02040503050406030204" pitchFamily="18" charset="0"/>
                  </a:rPr>
                  <a:t>	</a:t>
                </a:r>
                <a14:m>
                  <m:oMath xmlns:m="http://schemas.openxmlformats.org/officeDocument/2006/math">
                    <m:r>
                      <a:rPr kumimoji="1" lang="en-US" altLang="ja-JP" sz="2000" b="0" i="1" smtClean="0">
                        <a:latin typeface="Cambria Math" panose="02040503050406030204" pitchFamily="18" charset="0"/>
                      </a:rPr>
                      <m:t>𝑑</m:t>
                    </m:r>
                    <m:r>
                      <a:rPr kumimoji="1" lang="en-US" altLang="ja-JP" sz="2000" b="1" i="1">
                        <a:latin typeface="Cambria Math" panose="02040503050406030204" pitchFamily="18" charset="0"/>
                      </a:rPr>
                      <m:t>=</m:t>
                    </m:r>
                    <m:r>
                      <a:rPr kumimoji="1" lang="en-US" altLang="ja-JP" sz="2000" b="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ea typeface="Cambria Math" panose="02040503050406030204" pitchFamily="18" charset="0"/>
                      </a:rPr>
                      <m:t>∙</m:t>
                    </m:r>
                    <m:r>
                      <a:rPr kumimoji="1" lang="en-US" altLang="ja-JP" sz="2000" b="1" i="1">
                        <a:latin typeface="Cambria Math" panose="02040503050406030204" pitchFamily="18" charset="0"/>
                        <a:ea typeface="Cambria Math" panose="02040503050406030204" pitchFamily="18" charset="0"/>
                      </a:rPr>
                      <m:t>𝒖</m:t>
                    </m:r>
                    <m:r>
                      <a:rPr kumimoji="1" lang="en-US" altLang="ja-JP" sz="2000" b="0" i="0" smtClean="0">
                        <a:latin typeface="Cambria Math" panose="02040503050406030204" pitchFamily="18" charset="0"/>
                        <a:ea typeface="Cambria Math" panose="02040503050406030204" pitchFamily="18" charset="0"/>
                      </a:rPr>
                      <m:t>;</m:t>
                    </m:r>
                  </m:oMath>
                </a14:m>
                <a:endParaRPr kumimoji="1" lang="en-US" altLang="ja-JP" sz="2000" b="1" dirty="0">
                  <a:latin typeface="Cambria Math" panose="02040503050406030204" pitchFamily="18" charset="0"/>
                </a:endParaRPr>
              </a:p>
              <a:p>
                <a:r>
                  <a:rPr kumimoji="1" lang="en-US" altLang="ja-JP" sz="2000" b="1" dirty="0">
                    <a:latin typeface="Cambria Math" panose="02040503050406030204" pitchFamily="18" charset="0"/>
                  </a:rPr>
                  <a:t>	</a:t>
                </a:r>
                <a14:m>
                  <m:oMath xmlns:m="http://schemas.openxmlformats.org/officeDocument/2006/math">
                    <m:r>
                      <a:rPr kumimoji="1" lang="en-US" altLang="ja-JP" sz="2000" b="0" i="1" smtClean="0">
                        <a:latin typeface="Cambria Math" panose="02040503050406030204" pitchFamily="18" charset="0"/>
                      </a:rPr>
                      <m:t>𝑝</m:t>
                    </m:r>
                    <m:r>
                      <a:rPr kumimoji="1" lang="en-US" altLang="ja-JP" sz="2000" b="1" i="1">
                        <a:latin typeface="Cambria Math" panose="02040503050406030204" pitchFamily="18" charset="0"/>
                      </a:rPr>
                      <m:t>=</m:t>
                    </m:r>
                    <m:r>
                      <a:rPr kumimoji="1" lang="en-US" altLang="ja-JP" sz="2000" b="1" i="0" smtClean="0">
                        <a:latin typeface="Cambria Math" panose="02040503050406030204" pitchFamily="18" charset="0"/>
                      </a:rPr>
                      <m:t>𝐎𝐧𝐞</m:t>
                    </m:r>
                    <m:r>
                      <a:rPr kumimoji="1" lang="en-US" altLang="ja-JP" sz="2000" b="1" i="0" smtClean="0">
                        <a:latin typeface="Cambria Math" panose="02040503050406030204" pitchFamily="18" charset="0"/>
                      </a:rPr>
                      <m:t>_</m:t>
                    </m:r>
                    <m:r>
                      <a:rPr kumimoji="1" lang="en-US" altLang="ja-JP" sz="2000" b="1" i="0" smtClean="0">
                        <a:latin typeface="Cambria Math" panose="02040503050406030204" pitchFamily="18" charset="0"/>
                      </a:rPr>
                      <m:t>𝐉𝐚𝐜𝐨𝐛𝐢</m:t>
                    </m:r>
                    <m:r>
                      <a:rPr kumimoji="1" lang="en-US" altLang="ja-JP" sz="2000" b="1" i="0" smtClean="0">
                        <a:latin typeface="Cambria Math" panose="02040503050406030204" pitchFamily="18" charset="0"/>
                      </a:rPr>
                      <m:t>_</m:t>
                    </m:r>
                    <m:r>
                      <a:rPr kumimoji="1" lang="en-US" altLang="ja-JP" sz="2000" b="1" i="0" smtClean="0">
                        <a:latin typeface="Cambria Math" panose="02040503050406030204" pitchFamily="18" charset="0"/>
                      </a:rPr>
                      <m:t>𝐈𝐭𝐞𝐫𝐚𝐭𝐢𝐨𝐧</m:t>
                    </m:r>
                    <m:r>
                      <a:rPr kumimoji="1" lang="en-US" altLang="ja-JP" sz="2000" b="1" i="0" smtClean="0">
                        <a:latin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𝑝</m:t>
                    </m:r>
                    <m: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𝑑</m:t>
                    </m:r>
                    <m:r>
                      <a:rPr kumimoji="1" lang="en-US" altLang="ja-JP" sz="2000" b="1" i="0" smtClean="0">
                        <a:latin typeface="Cambria Math" panose="02040503050406030204" pitchFamily="18" charset="0"/>
                        <a:ea typeface="Cambria Math" panose="02040503050406030204" pitchFamily="18" charset="0"/>
                      </a:rPr>
                      <m:t>)</m:t>
                    </m:r>
                    <m:r>
                      <a:rPr kumimoji="1" lang="en-US" altLang="ja-JP" sz="2000">
                        <a:latin typeface="Cambria Math" panose="02040503050406030204" pitchFamily="18" charset="0"/>
                        <a:ea typeface="Cambria Math" panose="02040503050406030204" pitchFamily="18" charset="0"/>
                      </a:rPr>
                      <m:t>;</m:t>
                    </m:r>
                  </m:oMath>
                </a14:m>
                <a:endParaRPr kumimoji="1" lang="en-US" altLang="ja-JP" sz="2000" b="1" dirty="0">
                  <a:latin typeface="Cambria Math" panose="02040503050406030204" pitchFamily="18" charset="0"/>
                </a:endParaRPr>
              </a:p>
              <a:p>
                <a:r>
                  <a:rPr kumimoji="1" lang="en-US" altLang="ja-JP" sz="2000" b="1" dirty="0">
                    <a:latin typeface="Cambria Math" panose="02040503050406030204" pitchFamily="18" charset="0"/>
                  </a:rPr>
                  <a:t>	</a:t>
                </a:r>
                <a14:m>
                  <m:oMath xmlns:m="http://schemas.openxmlformats.org/officeDocument/2006/math">
                    <m:r>
                      <a:rPr kumimoji="1" lang="en-US" altLang="ja-JP" sz="2000" i="1">
                        <a:latin typeface="Cambria Math" panose="02040503050406030204" pitchFamily="18" charset="0"/>
                      </a:rPr>
                      <m:t>𝑝</m:t>
                    </m:r>
                    <m:r>
                      <a:rPr kumimoji="1" lang="en-US" altLang="ja-JP" sz="2000" b="1" i="1">
                        <a:latin typeface="Cambria Math" panose="02040503050406030204" pitchFamily="18" charset="0"/>
                      </a:rPr>
                      <m:t>=</m:t>
                    </m:r>
                    <m:r>
                      <a:rPr kumimoji="1" lang="en-US" altLang="ja-JP" sz="2000" b="1">
                        <a:latin typeface="Cambria Math" panose="02040503050406030204" pitchFamily="18" charset="0"/>
                      </a:rPr>
                      <m:t>𝐎𝐧𝐞</m:t>
                    </m:r>
                    <m:r>
                      <a:rPr kumimoji="1" lang="en-US" altLang="ja-JP" sz="2000" b="1">
                        <a:latin typeface="Cambria Math" panose="02040503050406030204" pitchFamily="18" charset="0"/>
                      </a:rPr>
                      <m:t>_</m:t>
                    </m:r>
                    <m:r>
                      <a:rPr kumimoji="1" lang="en-US" altLang="ja-JP" sz="2000" b="1">
                        <a:latin typeface="Cambria Math" panose="02040503050406030204" pitchFamily="18" charset="0"/>
                      </a:rPr>
                      <m:t>𝐉𝐚𝐜𝐨𝐛𝐢</m:t>
                    </m:r>
                    <m:r>
                      <a:rPr kumimoji="1" lang="en-US" altLang="ja-JP" sz="2000" b="1">
                        <a:latin typeface="Cambria Math" panose="02040503050406030204" pitchFamily="18" charset="0"/>
                      </a:rPr>
                      <m:t>_</m:t>
                    </m:r>
                    <m:r>
                      <a:rPr kumimoji="1" lang="en-US" altLang="ja-JP" sz="2000" b="1">
                        <a:latin typeface="Cambria Math" panose="02040503050406030204" pitchFamily="18" charset="0"/>
                      </a:rPr>
                      <m:t>𝐈𝐭𝐞𝐫𝐚𝐭𝐢𝐨𝐧</m:t>
                    </m:r>
                    <m:r>
                      <a:rPr kumimoji="1" lang="en-US" altLang="ja-JP" sz="2000" b="1">
                        <a:latin typeface="Cambria Math" panose="02040503050406030204" pitchFamily="18" charset="0"/>
                      </a:rPr>
                      <m:t>(</m:t>
                    </m:r>
                    <m:r>
                      <a:rPr kumimoji="1" lang="en-US" altLang="ja-JP" sz="2000" i="1">
                        <a:latin typeface="Cambria Math" panose="02040503050406030204" pitchFamily="18" charset="0"/>
                        <a:ea typeface="Cambria Math" panose="02040503050406030204" pitchFamily="18" charset="0"/>
                      </a:rPr>
                      <m:t>𝑝</m:t>
                    </m:r>
                    <m:r>
                      <a:rPr kumimoji="1" lang="en-US" altLang="ja-JP" sz="2000" i="1">
                        <a:latin typeface="Cambria Math" panose="02040503050406030204" pitchFamily="18" charset="0"/>
                        <a:ea typeface="Cambria Math" panose="02040503050406030204" pitchFamily="18" charset="0"/>
                      </a:rPr>
                      <m:t>,</m:t>
                    </m:r>
                    <m:r>
                      <a:rPr kumimoji="1" lang="en-US" altLang="ja-JP" sz="2000" i="1">
                        <a:latin typeface="Cambria Math" panose="02040503050406030204" pitchFamily="18" charset="0"/>
                        <a:ea typeface="Cambria Math" panose="02040503050406030204" pitchFamily="18" charset="0"/>
                      </a:rPr>
                      <m:t>𝑑</m:t>
                    </m:r>
                    <m:r>
                      <a:rPr kumimoji="1" lang="en-US" altLang="ja-JP" sz="2000" b="1">
                        <a:latin typeface="Cambria Math" panose="02040503050406030204" pitchFamily="18" charset="0"/>
                        <a:ea typeface="Cambria Math" panose="02040503050406030204" pitchFamily="18" charset="0"/>
                      </a:rPr>
                      <m:t>)</m:t>
                    </m:r>
                    <m:r>
                      <a:rPr kumimoji="1" lang="en-US" altLang="ja-JP" sz="2000">
                        <a:latin typeface="Cambria Math" panose="02040503050406030204" pitchFamily="18" charset="0"/>
                        <a:ea typeface="Cambria Math" panose="02040503050406030204" pitchFamily="18" charset="0"/>
                      </a:rPr>
                      <m:t>;</m:t>
                    </m:r>
                  </m:oMath>
                </a14:m>
                <a:endParaRPr kumimoji="1" lang="en-US" altLang="ja-JP" sz="2000" dirty="0">
                  <a:latin typeface="Cambria Math" panose="02040503050406030204" pitchFamily="18" charset="0"/>
                  <a:ea typeface="Cambria Math" panose="02040503050406030204" pitchFamily="18" charset="0"/>
                </a:endParaRPr>
              </a:p>
              <a:p>
                <a:r>
                  <a:rPr kumimoji="1" lang="en-US" altLang="ja-JP" sz="2000" b="1" dirty="0"/>
                  <a:t>	</a:t>
                </a:r>
                <a14:m>
                  <m:oMath xmlns:m="http://schemas.openxmlformats.org/officeDocument/2006/math">
                    <m:r>
                      <m:rPr>
                        <m:nor/>
                      </m:rPr>
                      <a:rPr kumimoji="1" lang="en-US" altLang="ja-JP" sz="2000" b="1" dirty="0">
                        <a:latin typeface="Cambria Math" panose="02040503050406030204" pitchFamily="18" charset="0"/>
                      </a:rPr>
                      <m:t>	</m:t>
                    </m:r>
                    <m:r>
                      <a:rPr kumimoji="1" lang="en-US" altLang="ja-JP" sz="2000" b="1" i="1">
                        <a:latin typeface="Cambria Math" panose="02040503050406030204" pitchFamily="18" charset="0"/>
                        <a:ea typeface="Cambria Math" panose="02040503050406030204" pitchFamily="18" charset="0"/>
                      </a:rPr>
                      <m:t>𝒖</m:t>
                    </m:r>
                    <m:r>
                      <a:rPr kumimoji="1" lang="en-US" altLang="ja-JP" sz="2000" b="1" i="1" smtClean="0">
                        <a:latin typeface="Cambria Math" panose="02040503050406030204" pitchFamily="18" charset="0"/>
                        <a:ea typeface="Cambria Math" panose="02040503050406030204" pitchFamily="18" charset="0"/>
                      </a:rPr>
                      <m:t>←</m:t>
                    </m:r>
                    <m:r>
                      <a:rPr kumimoji="1" lang="en-US" altLang="ja-JP" sz="2000" b="1" i="1">
                        <a:latin typeface="Cambria Math" panose="02040503050406030204" pitchFamily="18" charset="0"/>
                        <a:ea typeface="Cambria Math" panose="02040503050406030204" pitchFamily="18" charset="0"/>
                      </a:rPr>
                      <m:t>𝒖</m:t>
                    </m:r>
                    <m:r>
                      <a:rPr kumimoji="1" lang="en-US" altLang="ja-JP" sz="2000" b="1" i="0" smtClean="0">
                        <a:latin typeface="Cambria Math" panose="02040503050406030204" pitchFamily="18" charset="0"/>
                        <a:ea typeface="Cambria Math" panose="02040503050406030204" pitchFamily="18" charset="0"/>
                      </a:rPr>
                      <m:t>−</m:t>
                    </m:r>
                    <m:r>
                      <a:rPr kumimoji="1" lang="en-US" altLang="ja-JP" sz="2000" b="1">
                        <a:latin typeface="Cambria Math" panose="02040503050406030204" pitchFamily="18" charset="0"/>
                        <a:ea typeface="Cambria Math" panose="02040503050406030204" pitchFamily="18" charset="0"/>
                      </a:rPr>
                      <m:t>𝛁</m:t>
                    </m:r>
                    <m:r>
                      <a:rPr kumimoji="1" lang="en-US" altLang="ja-JP" sz="2000" i="1" smtClean="0">
                        <a:latin typeface="Cambria Math" panose="02040503050406030204" pitchFamily="18" charset="0"/>
                        <a:ea typeface="Cambria Math" panose="02040503050406030204" pitchFamily="18" charset="0"/>
                      </a:rPr>
                      <m:t>𝑝</m:t>
                    </m:r>
                    <m:r>
                      <a:rPr kumimoji="1" lang="en-US" altLang="ja-JP" sz="2000">
                        <a:latin typeface="Cambria Math" panose="02040503050406030204" pitchFamily="18" charset="0"/>
                        <a:ea typeface="Cambria Math" panose="02040503050406030204" pitchFamily="18" charset="0"/>
                      </a:rPr>
                      <m:t>;</m:t>
                    </m:r>
                  </m:oMath>
                </a14:m>
                <a:endParaRPr kumimoji="1" lang="en-US" altLang="ja-JP" sz="2000" b="1" dirty="0">
                  <a:latin typeface="Cambria Math" panose="02040503050406030204" pitchFamily="18" charset="0"/>
                </a:endParaRPr>
              </a:p>
              <a:p>
                <a:r>
                  <a:rPr kumimoji="1" lang="en-US" altLang="ja-JP" sz="2000" b="1" dirty="0">
                    <a:latin typeface="Cambria Math" panose="02040503050406030204" pitchFamily="18" charset="0"/>
                  </a:rPr>
                  <a:t> return</a:t>
                </a:r>
                <a:r>
                  <a:rPr kumimoji="1" lang="en-US" altLang="ja-JP" sz="2000" i="1" dirty="0">
                    <a:latin typeface="Cambria Math" panose="02040503050406030204" pitchFamily="18" charset="0"/>
                  </a:rPr>
                  <a:t> </a:t>
                </a:r>
                <a14:m>
                  <m:oMath xmlns:m="http://schemas.openxmlformats.org/officeDocument/2006/math">
                    <m:r>
                      <m:rPr>
                        <m:nor/>
                      </m:rPr>
                      <a:rPr kumimoji="1" lang="en-US" altLang="ja-JP" sz="2000" b="1" dirty="0">
                        <a:latin typeface="Cambria Math" panose="02040503050406030204" pitchFamily="18" charset="0"/>
                      </a:rPr>
                      <m:t>	</m:t>
                    </m:r>
                    <m:r>
                      <a:rPr kumimoji="1" lang="en-US" altLang="ja-JP" sz="2000" b="1" i="1">
                        <a:latin typeface="Cambria Math" panose="02040503050406030204" pitchFamily="18" charset="0"/>
                        <a:ea typeface="Cambria Math" panose="02040503050406030204" pitchFamily="18" charset="0"/>
                      </a:rPr>
                      <m:t>𝒖</m:t>
                    </m:r>
                  </m:oMath>
                </a14:m>
                <a:r>
                  <a:rPr kumimoji="1" lang="en-US" altLang="ja-JP" sz="2000" dirty="0">
                    <a:latin typeface="Cambria Math" panose="02040503050406030204" pitchFamily="18" charset="0"/>
                  </a:rPr>
                  <a:t>;</a:t>
                </a:r>
                <a:endParaRPr kumimoji="1" lang="ja-JP" altLang="en-US" sz="20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213977" y="2133217"/>
                <a:ext cx="4119013" cy="2229585"/>
              </a:xfrm>
              <a:prstGeom prst="rect">
                <a:avLst/>
              </a:prstGeom>
              <a:blipFill>
                <a:blip r:embed="rId3"/>
                <a:stretch>
                  <a:fillRect l="-2367" r="-888" b="-5738"/>
                </a:stretch>
              </a:blipFill>
            </p:spPr>
            <p:txBody>
              <a:bodyPr/>
              <a:lstStyle/>
              <a:p>
                <a:r>
                  <a:rPr lang="ja-JP" altLang="en-US">
                    <a:noFill/>
                  </a:rPr>
                  <a:t> </a:t>
                </a:r>
              </a:p>
            </p:txBody>
          </p:sp>
        </mc:Fallback>
      </mc:AlternateContent>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グリッドシミュレーションの流れ</a:t>
            </a:r>
          </a:p>
        </p:txBody>
      </p:sp>
      <p:sp>
        <p:nvSpPr>
          <p:cNvPr id="35" name="コンテンツ プレースホルダー 34"/>
          <p:cNvSpPr>
            <a:spLocks noGrp="1"/>
          </p:cNvSpPr>
          <p:nvPr>
            <p:ph idx="1"/>
          </p:nvPr>
        </p:nvSpPr>
        <p:spPr/>
        <p:txBody>
          <a:bodyPr/>
          <a:lstStyle/>
          <a:p>
            <a:r>
              <a:rPr lang="ja-JP" altLang="en-US" dirty="0"/>
              <a:t>毎</a:t>
            </a:r>
            <a:r>
              <a:rPr kumimoji="1" lang="ja-JP" altLang="en-US" dirty="0"/>
              <a:t>ステップの更新</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67</a:t>
            </a:fld>
            <a:endParaRPr lang="en-US" i="1" dirty="0"/>
          </a:p>
        </p:txBody>
      </p:sp>
      <p:sp>
        <p:nvSpPr>
          <p:cNvPr id="9" name="テキスト ボックス 8"/>
          <p:cNvSpPr txBox="1"/>
          <p:nvPr/>
        </p:nvSpPr>
        <p:spPr>
          <a:xfrm>
            <a:off x="1073935" y="2251074"/>
            <a:ext cx="1107996"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kumimoji="1" lang="ja-JP" altLang="en-US" dirty="0"/>
              <a:t>リソース</a:t>
            </a:r>
            <a:endParaRPr kumimoji="1" lang="en-US" altLang="ja-JP" dirty="0"/>
          </a:p>
          <a:p>
            <a:pPr algn="ctr"/>
            <a:r>
              <a:rPr kumimoji="1" lang="ja-JP" altLang="en-US" dirty="0"/>
              <a:t>移流</a:t>
            </a:r>
          </a:p>
        </p:txBody>
      </p:sp>
      <p:cxnSp>
        <p:nvCxnSpPr>
          <p:cNvPr id="11" name="直線矢印コネクタ 10"/>
          <p:cNvCxnSpPr>
            <a:stCxn id="20" idx="3"/>
            <a:endCxn id="13" idx="1"/>
          </p:cNvCxnSpPr>
          <p:nvPr/>
        </p:nvCxnSpPr>
        <p:spPr>
          <a:xfrm>
            <a:off x="6222549" y="2568907"/>
            <a:ext cx="1296114" cy="894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7518663" y="2254690"/>
            <a:ext cx="1019831"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kumimoji="1" lang="en-US" altLang="ja-JP" dirty="0"/>
              <a:t>Dryness</a:t>
            </a:r>
          </a:p>
          <a:p>
            <a:pPr algn="ctr"/>
            <a:r>
              <a:rPr kumimoji="1" lang="ja-JP" altLang="en-US" dirty="0"/>
              <a:t>更新</a:t>
            </a:r>
          </a:p>
        </p:txBody>
      </p:sp>
      <mc:AlternateContent xmlns:mc="http://schemas.openxmlformats.org/markup-compatibility/2006" xmlns:a14="http://schemas.microsoft.com/office/drawing/2010/main">
        <mc:Choice Requires="a14">
          <p:sp>
            <p:nvSpPr>
              <p:cNvPr id="12" name="正方形/長方形 11"/>
              <p:cNvSpPr/>
              <p:nvPr/>
            </p:nvSpPr>
            <p:spPr>
              <a:xfrm>
                <a:off x="3700410" y="3676765"/>
                <a:ext cx="1718740" cy="369332"/>
              </a:xfrm>
              <a:prstGeom prst="rect">
                <a:avLst/>
              </a:prstGeom>
            </p:spPr>
            <p:txBody>
              <a:bodyPr wrap="none">
                <a:spAutoFit/>
              </a:bodyPr>
              <a:lstStyle/>
              <a:p>
                <a:r>
                  <a:rPr kumimoji="1" lang="ja-JP" altLang="en-US" i="1" dirty="0">
                    <a:latin typeface="+mn-ea"/>
                  </a:rPr>
                  <a:t>速度場</a:t>
                </a:r>
                <a14:m>
                  <m:oMath xmlns:m="http://schemas.openxmlformats.org/officeDocument/2006/math">
                    <m:r>
                      <a:rPr kumimoji="1" lang="en-US" altLang="ja-JP" b="1" i="1" smtClean="0">
                        <a:latin typeface="Cambria Math" panose="02040503050406030204" pitchFamily="18" charset="0"/>
                      </a:rPr>
                      <m:t>𝒖</m:t>
                    </m:r>
                  </m:oMath>
                </a14:m>
                <a:r>
                  <a:rPr kumimoji="1" lang="ja-JP" altLang="en-US" dirty="0">
                    <a:latin typeface="+mn-ea"/>
                  </a:rPr>
                  <a:t>を更新</a:t>
                </a:r>
                <a:endParaRPr lang="ja-JP" altLang="en-US"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3700410" y="3676765"/>
                <a:ext cx="1718740" cy="369332"/>
              </a:xfrm>
              <a:prstGeom prst="rect">
                <a:avLst/>
              </a:prstGeom>
              <a:blipFill>
                <a:blip r:embed="rId3"/>
                <a:stretch>
                  <a:fillRect l="-2837" t="-4918" r="-3191" b="-27869"/>
                </a:stretch>
              </a:blipFill>
            </p:spPr>
            <p:txBody>
              <a:bodyPr/>
              <a:lstStyle/>
              <a:p>
                <a:r>
                  <a:rPr lang="ja-JP" altLang="en-US">
                    <a:noFill/>
                  </a:rPr>
                  <a:t> </a:t>
                </a:r>
              </a:p>
            </p:txBody>
          </p:sp>
        </mc:Fallback>
      </mc:AlternateContent>
      <p:sp>
        <p:nvSpPr>
          <p:cNvPr id="17" name="正方形/長方形 16"/>
          <p:cNvSpPr/>
          <p:nvPr/>
        </p:nvSpPr>
        <p:spPr>
          <a:xfrm>
            <a:off x="3055730" y="2178885"/>
            <a:ext cx="3252791" cy="1490428"/>
          </a:xfrm>
          <a:prstGeom prst="rect">
            <a:avLst/>
          </a:prstGeom>
          <a:noFill/>
          <a:ln>
            <a:solidFill>
              <a:schemeClr val="bg1">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1" name="テキスト ボックス 20"/>
              <p:cNvSpPr txBox="1"/>
              <p:nvPr/>
            </p:nvSpPr>
            <p:spPr>
              <a:xfrm>
                <a:off x="6562209" y="2176632"/>
                <a:ext cx="6952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smtClean="0">
                              <a:latin typeface="Cambria Math" panose="02040503050406030204" pitchFamily="18" charset="0"/>
                              <a:ea typeface="Cambria Math" panose="02040503050406030204" pitchFamily="18" charset="0"/>
                            </a:rPr>
                          </m:ctrlPr>
                        </m:sSubPr>
                        <m:e>
                          <m:r>
                            <a:rPr kumimoji="1" lang="en-US" altLang="ja-JP" sz="2400" b="1" i="1" smtClean="0">
                              <a:latin typeface="Cambria Math" panose="02040503050406030204" pitchFamily="18" charset="0"/>
                              <a:ea typeface="Cambria Math" panose="02040503050406030204" pitchFamily="18" charset="0"/>
                            </a:rPr>
                            <m:t>𝒖</m:t>
                          </m:r>
                        </m:e>
                        <m:sub>
                          <m:r>
                            <a:rPr kumimoji="1" lang="en-US" altLang="ja-JP" sz="2400" b="0" i="1" smtClean="0">
                              <a:latin typeface="Cambria Math" panose="02040503050406030204" pitchFamily="18" charset="0"/>
                              <a:ea typeface="Cambria Math" panose="02040503050406030204" pitchFamily="18" charset="0"/>
                            </a:rPr>
                            <m:t>𝑡</m:t>
                          </m:r>
                          <m:r>
                            <a:rPr kumimoji="1" lang="en-US" altLang="ja-JP" sz="2400" b="0" i="1" smtClean="0">
                              <a:latin typeface="Cambria Math" panose="02040503050406030204" pitchFamily="18" charset="0"/>
                              <a:ea typeface="Cambria Math" panose="02040503050406030204" pitchFamily="18" charset="0"/>
                            </a:rPr>
                            <m:t>+1</m:t>
                          </m:r>
                        </m:sub>
                      </m:sSub>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6562209" y="2176632"/>
                <a:ext cx="695255" cy="369332"/>
              </a:xfrm>
              <a:prstGeom prst="rect">
                <a:avLst/>
              </a:prstGeom>
              <a:blipFill>
                <a:blip r:embed="rId4"/>
                <a:stretch>
                  <a:fillRect l="-5217" r="-1739" b="-18033"/>
                </a:stretch>
              </a:blipFill>
            </p:spPr>
            <p:txBody>
              <a:bodyPr/>
              <a:lstStyle/>
              <a:p>
                <a:r>
                  <a:rPr lang="ja-JP" altLang="en-US">
                    <a:noFill/>
                  </a:rPr>
                  <a:t> </a:t>
                </a:r>
              </a:p>
            </p:txBody>
          </p:sp>
        </mc:Fallback>
      </mc:AlternateContent>
      <p:cxnSp>
        <p:nvCxnSpPr>
          <p:cNvPr id="29" name="直線矢印コネクタ 28"/>
          <p:cNvCxnSpPr>
            <a:stCxn id="9" idx="3"/>
            <a:endCxn id="19" idx="1"/>
          </p:cNvCxnSpPr>
          <p:nvPr/>
        </p:nvCxnSpPr>
        <p:spPr>
          <a:xfrm flipV="1">
            <a:off x="2181931" y="2568907"/>
            <a:ext cx="954705" cy="533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テキスト ボックス 31"/>
              <p:cNvSpPr txBox="1"/>
              <p:nvPr/>
            </p:nvSpPr>
            <p:spPr>
              <a:xfrm>
                <a:off x="2495996" y="2198291"/>
                <a:ext cx="30098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l-GR" altLang="ja-JP" sz="2400" i="1" smtClean="0">
                              <a:latin typeface="Cambria Math" panose="02040503050406030204" pitchFamily="18" charset="0"/>
                              <a:ea typeface="Cambria Math" panose="02040503050406030204" pitchFamily="18" charset="0"/>
                            </a:rPr>
                          </m:ctrlPr>
                        </m:sSubPr>
                        <m:e>
                          <m:r>
                            <a:rPr kumimoji="1" lang="en-US" altLang="ja-JP" sz="2400" b="1" i="1" smtClean="0">
                              <a:latin typeface="Cambria Math" panose="02040503050406030204" pitchFamily="18" charset="0"/>
                              <a:ea typeface="Cambria Math" panose="02040503050406030204" pitchFamily="18" charset="0"/>
                            </a:rPr>
                            <m:t>𝒖</m:t>
                          </m:r>
                        </m:e>
                        <m:sub>
                          <m:r>
                            <a:rPr kumimoji="1" lang="en-US" altLang="ja-JP" sz="2400" b="0" i="1" smtClean="0">
                              <a:latin typeface="Cambria Math" panose="02040503050406030204" pitchFamily="18" charset="0"/>
                              <a:ea typeface="Cambria Math" panose="02040503050406030204" pitchFamily="18" charset="0"/>
                            </a:rPr>
                            <m:t>𝑡</m:t>
                          </m:r>
                        </m:sub>
                      </m:sSub>
                    </m:oMath>
                  </m:oMathPara>
                </a14:m>
                <a:endParaRPr kumimoji="1" lang="ja-JP" altLang="en-US" dirty="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2495996" y="2198291"/>
                <a:ext cx="300980" cy="369332"/>
              </a:xfrm>
              <a:prstGeom prst="rect">
                <a:avLst/>
              </a:prstGeom>
              <a:blipFill>
                <a:blip r:embed="rId5"/>
                <a:stretch>
                  <a:fillRect l="-26000" r="-20000" b="-18333"/>
                </a:stretch>
              </a:blipFill>
            </p:spPr>
            <p:txBody>
              <a:bodyPr/>
              <a:lstStyle/>
              <a:p>
                <a:r>
                  <a:rPr lang="ja-JP" altLang="en-US">
                    <a:noFill/>
                  </a:rPr>
                  <a:t> </a:t>
                </a:r>
              </a:p>
            </p:txBody>
          </p:sp>
        </mc:Fallback>
      </mc:AlternateContent>
      <p:sp>
        <p:nvSpPr>
          <p:cNvPr id="19" name="テキスト ボックス 18"/>
          <p:cNvSpPr txBox="1"/>
          <p:nvPr/>
        </p:nvSpPr>
        <p:spPr>
          <a:xfrm>
            <a:off x="3136636" y="2384241"/>
            <a:ext cx="101339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ja-JP" altLang="en-US" dirty="0"/>
              <a:t>移流</a:t>
            </a:r>
          </a:p>
        </p:txBody>
      </p:sp>
      <p:sp>
        <p:nvSpPr>
          <p:cNvPr id="20" name="テキスト ボックス 19"/>
          <p:cNvSpPr txBox="1"/>
          <p:nvPr/>
        </p:nvSpPr>
        <p:spPr>
          <a:xfrm>
            <a:off x="5231250" y="2384241"/>
            <a:ext cx="99129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ja-JP" altLang="en-US" dirty="0"/>
              <a:t>圧力</a:t>
            </a:r>
          </a:p>
        </p:txBody>
      </p:sp>
      <p:cxnSp>
        <p:nvCxnSpPr>
          <p:cNvPr id="22" name="直線矢印コネクタ 21"/>
          <p:cNvCxnSpPr>
            <a:stCxn id="19" idx="3"/>
            <a:endCxn id="20" idx="1"/>
          </p:cNvCxnSpPr>
          <p:nvPr/>
        </p:nvCxnSpPr>
        <p:spPr>
          <a:xfrm>
            <a:off x="4150027" y="2568907"/>
            <a:ext cx="108122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テキスト ボックス 22"/>
              <p:cNvSpPr txBox="1"/>
              <p:nvPr/>
            </p:nvSpPr>
            <p:spPr>
              <a:xfrm>
                <a:off x="4489685" y="2154687"/>
                <a:ext cx="4019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400" i="1" smtClean="0">
                              <a:latin typeface="Cambria Math" panose="02040503050406030204" pitchFamily="18" charset="0"/>
                            </a:rPr>
                          </m:ctrlPr>
                        </m:sSubSupPr>
                        <m:e>
                          <m:r>
                            <a:rPr kumimoji="1" lang="en-US" altLang="ja-JP" sz="2400" b="1" i="1" smtClean="0">
                              <a:latin typeface="Cambria Math" panose="02040503050406030204" pitchFamily="18" charset="0"/>
                            </a:rPr>
                            <m:t>𝒖</m:t>
                          </m:r>
                        </m:e>
                        <m:sub>
                          <m:r>
                            <a:rPr kumimoji="1" lang="ja-JP" altLang="en-US" sz="2400" b="0" i="1" smtClean="0">
                              <a:latin typeface="Cambria Math" panose="02040503050406030204" pitchFamily="18" charset="0"/>
                            </a:rPr>
                            <m:t>𝑡</m:t>
                          </m:r>
                        </m:sub>
                        <m:sup>
                          <m:r>
                            <a:rPr kumimoji="1" lang="en-US" altLang="ja-JP" sz="2400" b="0" i="1" smtClean="0">
                              <a:latin typeface="Cambria Math" panose="02040503050406030204" pitchFamily="18" charset="0"/>
                            </a:rPr>
                            <m:t>′</m:t>
                          </m:r>
                        </m:sup>
                      </m:sSubSup>
                    </m:oMath>
                  </m:oMathPara>
                </a14:m>
                <a:endParaRPr kumimoji="1" lang="ja-JP" altLang="en-US"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4489685" y="2154687"/>
                <a:ext cx="401905" cy="369332"/>
              </a:xfrm>
              <a:prstGeom prst="rect">
                <a:avLst/>
              </a:prstGeom>
              <a:blipFill>
                <a:blip r:embed="rId6"/>
                <a:stretch>
                  <a:fillRect l="-9091" r="-1515" b="-180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p:cNvSpPr txBox="1"/>
              <p:nvPr/>
            </p:nvSpPr>
            <p:spPr>
              <a:xfrm>
                <a:off x="3105639" y="2874674"/>
                <a:ext cx="10443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𝒖</m:t>
                          </m:r>
                          <m:r>
                            <a:rPr kumimoji="1" lang="en-US" altLang="ja-JP" b="1" i="1" smtClean="0">
                              <a:latin typeface="Cambria Math" panose="02040503050406030204" pitchFamily="18" charset="0"/>
                              <a:ea typeface="Cambria Math" panose="02040503050406030204" pitchFamily="18" charset="0"/>
                            </a:rPr>
                            <m:t>∙</m:t>
                          </m:r>
                          <m:r>
                            <a:rPr kumimoji="1" lang="ja-JP" altLang="en-US" b="1" i="1" smtClean="0">
                              <a:latin typeface="Cambria Math" panose="02040503050406030204" pitchFamily="18" charset="0"/>
                              <a:ea typeface="Cambria Math" panose="02040503050406030204" pitchFamily="18" charset="0"/>
                            </a:rPr>
                            <m:t>𝛁</m:t>
                          </m:r>
                        </m:e>
                      </m:d>
                      <m:r>
                        <a:rPr kumimoji="1" lang="en-US" altLang="ja-JP" b="1" i="1" smtClean="0">
                          <a:latin typeface="Cambria Math" panose="02040503050406030204" pitchFamily="18" charset="0"/>
                        </a:rPr>
                        <m:t>𝒖</m:t>
                      </m:r>
                    </m:oMath>
                  </m:oMathPara>
                </a14:m>
                <a:endParaRPr kumimoji="1" lang="ja-JP" altLang="en-US" b="1"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3105639" y="2874674"/>
                <a:ext cx="1044388" cy="276999"/>
              </a:xfrm>
              <a:prstGeom prst="rect">
                <a:avLst/>
              </a:prstGeom>
              <a:blipFill>
                <a:blip r:embed="rId7"/>
                <a:stretch>
                  <a:fillRect r="-2326" b="-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5362206" y="2892583"/>
                <a:ext cx="726994" cy="567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rPr>
                        <m:t>−</m:t>
                      </m:r>
                      <m:f>
                        <m:fPr>
                          <m:ctrlPr>
                            <a:rPr kumimoji="1" lang="en-US" altLang="ja-JP" b="1"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ja-JP" altLang="en-US" b="0" i="1" smtClean="0">
                              <a:latin typeface="Cambria Math" panose="02040503050406030204" pitchFamily="18" charset="0"/>
                            </a:rPr>
                            <m:t>𝜌</m:t>
                          </m:r>
                        </m:den>
                      </m:f>
                      <m:r>
                        <a:rPr kumimoji="1" lang="en-US" altLang="ja-JP" b="1" i="0"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𝑝</m:t>
                      </m:r>
                    </m:oMath>
                  </m:oMathPara>
                </a14:m>
                <a:endParaRPr kumimoji="1" lang="ja-JP" altLang="en-US" b="1"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5362206" y="2892583"/>
                <a:ext cx="726994" cy="567271"/>
              </a:xfrm>
              <a:prstGeom prst="rect">
                <a:avLst/>
              </a:prstGeom>
              <a:blipFill>
                <a:blip r:embed="rId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856343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Dryness (</a:t>
            </a:r>
            <a:r>
              <a:rPr lang="ja-JP" altLang="en-US" dirty="0"/>
              <a:t>乾燥度</a:t>
            </a:r>
            <a:r>
              <a:rPr lang="en-US" altLang="ja-JP" dirty="0"/>
              <a:t>)</a:t>
            </a:r>
            <a:endParaRPr kumimoji="1" lang="ja-JP" altLang="en-US" dirty="0"/>
          </a:p>
        </p:txBody>
      </p:sp>
      <p:sp>
        <p:nvSpPr>
          <p:cNvPr id="3" name="コンテンツ プレースホルダ 2"/>
          <p:cNvSpPr>
            <a:spLocks noGrp="1"/>
          </p:cNvSpPr>
          <p:nvPr>
            <p:ph idx="1"/>
          </p:nvPr>
        </p:nvSpPr>
        <p:spPr/>
        <p:txBody>
          <a:bodyPr/>
          <a:lstStyle/>
          <a:p>
            <a:r>
              <a:rPr lang="ja-JP" altLang="en-US" dirty="0"/>
              <a:t>各グリッドセルの</a:t>
            </a:r>
            <a:r>
              <a:rPr lang="en-US" altLang="ja-JP" dirty="0"/>
              <a:t>dryness</a:t>
            </a:r>
            <a:r>
              <a:rPr lang="ja-JP" altLang="en-US" dirty="0"/>
              <a:t>を加算</a:t>
            </a:r>
            <a:endParaRPr lang="en-US" altLang="ja-JP" dirty="0"/>
          </a:p>
          <a:p>
            <a:r>
              <a:rPr lang="ja-JP" altLang="en-US" dirty="0"/>
              <a:t>閾値を超えたら</a:t>
            </a:r>
            <a:endParaRPr lang="en-US" altLang="ja-JP" dirty="0"/>
          </a:p>
          <a:p>
            <a:pPr lvl="1"/>
            <a:r>
              <a:rPr lang="ja-JP" altLang="en-US" dirty="0"/>
              <a:t>固体のグリッドセル</a:t>
            </a:r>
            <a:endParaRPr lang="en-US" altLang="ja-JP" dirty="0"/>
          </a:p>
          <a:p>
            <a:pPr lvl="1"/>
            <a:r>
              <a:rPr lang="ja-JP" altLang="en-US" dirty="0"/>
              <a:t>境界条件</a:t>
            </a:r>
            <a:endParaRPr lang="en-US" altLang="ja-JP" dirty="0"/>
          </a:p>
          <a:p>
            <a:pPr lvl="2"/>
            <a:r>
              <a:rPr lang="ja-JP" altLang="en-US" dirty="0"/>
              <a:t>境界で速度</a:t>
            </a:r>
            <a:r>
              <a:rPr lang="en-US" altLang="ja-JP" dirty="0"/>
              <a:t>0</a:t>
            </a:r>
          </a:p>
          <a:p>
            <a:pPr lvl="2"/>
            <a:r>
              <a:rPr lang="ja-JP" altLang="en-US" dirty="0"/>
              <a:t>圧力の微分値が</a:t>
            </a:r>
            <a:r>
              <a:rPr lang="en-US" altLang="ja-JP" dirty="0"/>
              <a:t>0</a:t>
            </a:r>
          </a:p>
          <a:p>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68</a:t>
            </a:fld>
            <a:endParaRPr lang="en-US" i="1" dirty="0"/>
          </a:p>
        </p:txBody>
      </p:sp>
      <p:grpSp>
        <p:nvGrpSpPr>
          <p:cNvPr id="160" name="グループ化 159"/>
          <p:cNvGrpSpPr/>
          <p:nvPr/>
        </p:nvGrpSpPr>
        <p:grpSpPr>
          <a:xfrm>
            <a:off x="5407967" y="1214100"/>
            <a:ext cx="2442865" cy="2442865"/>
            <a:chOff x="5552649" y="1968201"/>
            <a:chExt cx="2076967" cy="2076967"/>
          </a:xfrm>
        </p:grpSpPr>
        <p:sp>
          <p:nvSpPr>
            <p:cNvPr id="6" name="正方形/長方形 5"/>
            <p:cNvSpPr/>
            <p:nvPr/>
          </p:nvSpPr>
          <p:spPr>
            <a:xfrm>
              <a:off x="5552649" y="1968201"/>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5552649" y="2227822"/>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正方形/長方形 7"/>
            <p:cNvSpPr/>
            <p:nvPr/>
          </p:nvSpPr>
          <p:spPr>
            <a:xfrm>
              <a:off x="5812270" y="1968201"/>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812270" y="2227822"/>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p:nvSpPr>
          <p:spPr>
            <a:xfrm>
              <a:off x="6071891" y="1968201"/>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6071891" y="2227822"/>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正方形/長方形 11"/>
            <p:cNvSpPr/>
            <p:nvPr/>
          </p:nvSpPr>
          <p:spPr>
            <a:xfrm>
              <a:off x="6331512" y="1968201"/>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6331512" y="2227822"/>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5552649" y="2487443"/>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5552649" y="2747064"/>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5812270" y="2487443"/>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正方形/長方形 16"/>
            <p:cNvSpPr/>
            <p:nvPr/>
          </p:nvSpPr>
          <p:spPr>
            <a:xfrm>
              <a:off x="5812270" y="2747064"/>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6071891" y="2487443"/>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6071891" y="2747064"/>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6331512" y="2487443"/>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6331512" y="2747064"/>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6591133" y="1968201"/>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6591133" y="2227822"/>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6850753" y="1968201"/>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6850753" y="2227822"/>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6591133" y="2487443"/>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正方形/長方形 26"/>
            <p:cNvSpPr/>
            <p:nvPr/>
          </p:nvSpPr>
          <p:spPr>
            <a:xfrm>
              <a:off x="6591133" y="2747064"/>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6850753" y="2487443"/>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6850753" y="2747064"/>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5552649" y="3006685"/>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5552649" y="3266305"/>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5812270" y="3006685"/>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5812270" y="3266305"/>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6071891" y="3006685"/>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6071891" y="3266305"/>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6331512" y="3006685"/>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6331512" y="3266305"/>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6591133" y="3006685"/>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6591133" y="3266305"/>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6850753" y="3006685"/>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6850753" y="3266305"/>
              <a:ext cx="259621" cy="259621"/>
            </a:xfrm>
            <a:prstGeom prst="rect">
              <a:avLst/>
            </a:prstGeom>
            <a:solidFill>
              <a:schemeClr val="bg1">
                <a:lumMod val="50000"/>
              </a:schemeClr>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4" name="正方形/長方形 113"/>
            <p:cNvSpPr/>
            <p:nvPr/>
          </p:nvSpPr>
          <p:spPr>
            <a:xfrm>
              <a:off x="7110374" y="1968201"/>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5" name="正方形/長方形 114"/>
            <p:cNvSpPr/>
            <p:nvPr/>
          </p:nvSpPr>
          <p:spPr>
            <a:xfrm>
              <a:off x="7110374" y="2227822"/>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6" name="正方形/長方形 115"/>
            <p:cNvSpPr/>
            <p:nvPr/>
          </p:nvSpPr>
          <p:spPr>
            <a:xfrm>
              <a:off x="7110374" y="2487443"/>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7" name="正方形/長方形 116"/>
            <p:cNvSpPr/>
            <p:nvPr/>
          </p:nvSpPr>
          <p:spPr>
            <a:xfrm>
              <a:off x="7110374" y="2747064"/>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8" name="正方形/長方形 117"/>
            <p:cNvSpPr/>
            <p:nvPr/>
          </p:nvSpPr>
          <p:spPr>
            <a:xfrm>
              <a:off x="7110374" y="3006685"/>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9" name="正方形/長方形 118"/>
            <p:cNvSpPr/>
            <p:nvPr/>
          </p:nvSpPr>
          <p:spPr>
            <a:xfrm>
              <a:off x="7110374" y="3266305"/>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0" name="正方形/長方形 119"/>
            <p:cNvSpPr/>
            <p:nvPr/>
          </p:nvSpPr>
          <p:spPr>
            <a:xfrm>
              <a:off x="5552649" y="3525926"/>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1" name="正方形/長方形 120"/>
            <p:cNvSpPr/>
            <p:nvPr/>
          </p:nvSpPr>
          <p:spPr>
            <a:xfrm>
              <a:off x="5812270" y="3525926"/>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2" name="正方形/長方形 121"/>
            <p:cNvSpPr/>
            <p:nvPr/>
          </p:nvSpPr>
          <p:spPr>
            <a:xfrm>
              <a:off x="6071891" y="3525926"/>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3" name="正方形/長方形 122"/>
            <p:cNvSpPr/>
            <p:nvPr/>
          </p:nvSpPr>
          <p:spPr>
            <a:xfrm>
              <a:off x="6331512" y="3525926"/>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4" name="正方形/長方形 123"/>
            <p:cNvSpPr/>
            <p:nvPr/>
          </p:nvSpPr>
          <p:spPr>
            <a:xfrm>
              <a:off x="6591133" y="3525926"/>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5" name="正方形/長方形 124"/>
            <p:cNvSpPr/>
            <p:nvPr/>
          </p:nvSpPr>
          <p:spPr>
            <a:xfrm>
              <a:off x="6850753" y="3525926"/>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6" name="正方形/長方形 125"/>
            <p:cNvSpPr/>
            <p:nvPr/>
          </p:nvSpPr>
          <p:spPr>
            <a:xfrm>
              <a:off x="7110374" y="3525926"/>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7" name="正方形/長方形 126"/>
            <p:cNvSpPr/>
            <p:nvPr/>
          </p:nvSpPr>
          <p:spPr>
            <a:xfrm>
              <a:off x="7369995" y="1968201"/>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8" name="正方形/長方形 127"/>
            <p:cNvSpPr/>
            <p:nvPr/>
          </p:nvSpPr>
          <p:spPr>
            <a:xfrm>
              <a:off x="7369995" y="2227822"/>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9" name="正方形/長方形 128"/>
            <p:cNvSpPr/>
            <p:nvPr/>
          </p:nvSpPr>
          <p:spPr>
            <a:xfrm>
              <a:off x="7369995" y="2487443"/>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0" name="正方形/長方形 129"/>
            <p:cNvSpPr/>
            <p:nvPr/>
          </p:nvSpPr>
          <p:spPr>
            <a:xfrm>
              <a:off x="7369995" y="2747064"/>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1" name="正方形/長方形 130"/>
            <p:cNvSpPr/>
            <p:nvPr/>
          </p:nvSpPr>
          <p:spPr>
            <a:xfrm>
              <a:off x="7369995" y="3006685"/>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2" name="正方形/長方形 131"/>
            <p:cNvSpPr/>
            <p:nvPr/>
          </p:nvSpPr>
          <p:spPr>
            <a:xfrm>
              <a:off x="7369995" y="3266305"/>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3" name="正方形/長方形 132"/>
            <p:cNvSpPr/>
            <p:nvPr/>
          </p:nvSpPr>
          <p:spPr>
            <a:xfrm>
              <a:off x="7369995" y="3525926"/>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1" name="正方形/長方形 140"/>
            <p:cNvSpPr/>
            <p:nvPr/>
          </p:nvSpPr>
          <p:spPr>
            <a:xfrm>
              <a:off x="5552649" y="3785547"/>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2" name="正方形/長方形 141"/>
            <p:cNvSpPr/>
            <p:nvPr/>
          </p:nvSpPr>
          <p:spPr>
            <a:xfrm>
              <a:off x="5812270" y="3785547"/>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3" name="正方形/長方形 142"/>
            <p:cNvSpPr/>
            <p:nvPr/>
          </p:nvSpPr>
          <p:spPr>
            <a:xfrm>
              <a:off x="6071891" y="3785547"/>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4" name="正方形/長方形 143"/>
            <p:cNvSpPr/>
            <p:nvPr/>
          </p:nvSpPr>
          <p:spPr>
            <a:xfrm>
              <a:off x="6331512" y="3785547"/>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5" name="正方形/長方形 144"/>
            <p:cNvSpPr/>
            <p:nvPr/>
          </p:nvSpPr>
          <p:spPr>
            <a:xfrm>
              <a:off x="6591133" y="3785547"/>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6" name="正方形/長方形 145"/>
            <p:cNvSpPr/>
            <p:nvPr/>
          </p:nvSpPr>
          <p:spPr>
            <a:xfrm>
              <a:off x="6850753" y="3785547"/>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7" name="正方形/長方形 146"/>
            <p:cNvSpPr/>
            <p:nvPr/>
          </p:nvSpPr>
          <p:spPr>
            <a:xfrm>
              <a:off x="7110374" y="3785547"/>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8" name="正方形/長方形 147"/>
            <p:cNvSpPr/>
            <p:nvPr/>
          </p:nvSpPr>
          <p:spPr>
            <a:xfrm>
              <a:off x="7369995" y="3785547"/>
              <a:ext cx="259621" cy="259621"/>
            </a:xfrm>
            <a:prstGeom prst="rect">
              <a:avLst/>
            </a:prstGeom>
            <a:no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0" name="テキスト ボックス 149"/>
            <p:cNvSpPr txBox="1"/>
            <p:nvPr/>
          </p:nvSpPr>
          <p:spPr>
            <a:xfrm>
              <a:off x="6161625" y="3006685"/>
              <a:ext cx="948749" cy="314013"/>
            </a:xfrm>
            <a:prstGeom prst="rect">
              <a:avLst/>
            </a:prstGeom>
            <a:noFill/>
          </p:spPr>
          <p:txBody>
            <a:bodyPr wrap="square" rtlCol="0">
              <a:spAutoFit/>
            </a:bodyPr>
            <a:lstStyle/>
            <a:p>
              <a:r>
                <a:rPr kumimoji="1" lang="ja-JP" altLang="en-US" dirty="0">
                  <a:solidFill>
                    <a:schemeClr val="bg1"/>
                  </a:solidFill>
                </a:rPr>
                <a:t>固体セル</a:t>
              </a:r>
            </a:p>
          </p:txBody>
        </p:sp>
        <p:cxnSp>
          <p:nvCxnSpPr>
            <p:cNvPr id="151" name="直線矢印コネクタ 150"/>
            <p:cNvCxnSpPr/>
            <p:nvPr/>
          </p:nvCxnSpPr>
          <p:spPr>
            <a:xfrm>
              <a:off x="6071891" y="2614613"/>
              <a:ext cx="199941"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2" name="直線矢印コネクタ 151"/>
            <p:cNvCxnSpPr/>
            <p:nvPr/>
          </p:nvCxnSpPr>
          <p:spPr>
            <a:xfrm flipV="1">
              <a:off x="6217920" y="2287502"/>
              <a:ext cx="0" cy="19994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8" name="円/楕円 152"/>
            <p:cNvSpPr/>
            <p:nvPr/>
          </p:nvSpPr>
          <p:spPr>
            <a:xfrm>
              <a:off x="6157532" y="2809875"/>
              <a:ext cx="114300" cy="114300"/>
            </a:xfrm>
            <a:prstGeom prst="ellipse">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9" name="円/楕円 152"/>
            <p:cNvSpPr/>
            <p:nvPr/>
          </p:nvSpPr>
          <p:spPr>
            <a:xfrm>
              <a:off x="5889539" y="2809875"/>
              <a:ext cx="114300" cy="114300"/>
            </a:xfrm>
            <a:prstGeom prst="ellipse">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56" name="テキスト ボックス 155"/>
          <p:cNvSpPr txBox="1"/>
          <p:nvPr/>
        </p:nvSpPr>
        <p:spPr>
          <a:xfrm>
            <a:off x="5713325" y="3864471"/>
            <a:ext cx="1992853" cy="707886"/>
          </a:xfrm>
          <a:prstGeom prst="rect">
            <a:avLst/>
          </a:prstGeom>
          <a:noFill/>
        </p:spPr>
        <p:txBody>
          <a:bodyPr wrap="none" rtlCol="0">
            <a:spAutoFit/>
          </a:bodyPr>
          <a:lstStyle/>
          <a:p>
            <a:r>
              <a:rPr kumimoji="1" lang="ja-JP" altLang="en-US" sz="2000" dirty="0"/>
              <a:t>速度</a:t>
            </a:r>
            <a:r>
              <a:rPr kumimoji="1" lang="en-US" altLang="ja-JP" sz="2000" dirty="0"/>
              <a:t>x     ,y   </a:t>
            </a:r>
            <a:r>
              <a:rPr kumimoji="1" lang="ja-JP" altLang="en-US" sz="2000" dirty="0"/>
              <a:t>は</a:t>
            </a:r>
            <a:r>
              <a:rPr kumimoji="1" lang="en-US" altLang="ja-JP" sz="2000" dirty="0"/>
              <a:t>0</a:t>
            </a:r>
          </a:p>
          <a:p>
            <a:r>
              <a:rPr kumimoji="1" lang="ja-JP" altLang="en-US" sz="2000" dirty="0"/>
              <a:t>圧力    は同値</a:t>
            </a:r>
          </a:p>
        </p:txBody>
      </p:sp>
      <p:sp>
        <p:nvSpPr>
          <p:cNvPr id="161" name="円/楕円 152"/>
          <p:cNvSpPr/>
          <p:nvPr/>
        </p:nvSpPr>
        <p:spPr>
          <a:xfrm>
            <a:off x="6324600" y="4267557"/>
            <a:ext cx="175145" cy="175145"/>
          </a:xfrm>
          <a:prstGeom prst="ellipse">
            <a:avLst/>
          </a:prstGeom>
          <a:solidFill>
            <a:srgbClr val="92D05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2" name="直線矢印コネクタ 161"/>
          <p:cNvCxnSpPr/>
          <p:nvPr/>
        </p:nvCxnSpPr>
        <p:spPr>
          <a:xfrm>
            <a:off x="6477000" y="4038957"/>
            <a:ext cx="235164"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3" name="直線矢印コネクタ 162"/>
          <p:cNvCxnSpPr/>
          <p:nvPr/>
        </p:nvCxnSpPr>
        <p:spPr>
          <a:xfrm flipV="1">
            <a:off x="7083552" y="3921375"/>
            <a:ext cx="0" cy="2351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高解像度キャンバスのための工夫</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t>速度場</a:t>
                </a:r>
                <a14:m>
                  <m:oMath xmlns:m="http://schemas.openxmlformats.org/officeDocument/2006/math">
                    <m:r>
                      <a:rPr lang="en-US" altLang="ja-JP" sz="2400" b="1" i="1">
                        <a:latin typeface="Cambria Math" panose="02040503050406030204" pitchFamily="18" charset="0"/>
                      </a:rPr>
                      <m:t>𝒖</m:t>
                    </m:r>
                  </m:oMath>
                </a14:m>
                <a:r>
                  <a:rPr kumimoji="1" lang="ja-JP" altLang="en-US" dirty="0"/>
                  <a:t>の更新</a:t>
                </a:r>
                <a:endParaRPr kumimoji="1" lang="en-US" altLang="ja-JP" dirty="0"/>
              </a:p>
              <a:p>
                <a:endParaRPr lang="en-US" altLang="ja-JP" dirty="0"/>
              </a:p>
              <a:p>
                <a:r>
                  <a:rPr lang="ja-JP" altLang="en-US" dirty="0"/>
                  <a:t>絵具の固体化</a:t>
                </a:r>
                <a:endParaRPr lang="en-US" altLang="ja-JP" dirty="0"/>
              </a:p>
              <a:p>
                <a:endParaRPr lang="en-US" altLang="ja-JP" dirty="0"/>
              </a:p>
              <a:p>
                <a:r>
                  <a:rPr lang="ja-JP" altLang="en-US" dirty="0">
                    <a:solidFill>
                      <a:srgbClr val="FF0000"/>
                    </a:solidFill>
                  </a:rPr>
                  <a:t>シミュレーション範囲を限定</a:t>
                </a:r>
                <a:endParaRPr lang="en-US" altLang="ja-JP" dirty="0">
                  <a:solidFill>
                    <a:srgbClr val="FF0000"/>
                  </a:solidFill>
                </a:endParaRPr>
              </a:p>
              <a:p>
                <a:pPr lvl="1"/>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69</a:t>
            </a:fld>
            <a:endParaRPr lang="en-US" i="1" dirty="0"/>
          </a:p>
        </p:txBody>
      </p:sp>
      <mc:AlternateContent xmlns:mc="http://schemas.openxmlformats.org/markup-compatibility/2006" xmlns:a14="http://schemas.microsoft.com/office/drawing/2010/main">
        <mc:Choice Requires="a14">
          <p:sp>
            <p:nvSpPr>
              <p:cNvPr id="5" name="テキスト ボックス 4"/>
              <p:cNvSpPr txBox="1"/>
              <p:nvPr/>
            </p:nvSpPr>
            <p:spPr>
              <a:xfrm>
                <a:off x="5791481" y="1727153"/>
                <a:ext cx="2768002" cy="4461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1400" i="1" smtClean="0">
                              <a:latin typeface="Cambria Math" panose="02040503050406030204" pitchFamily="18" charset="0"/>
                            </a:rPr>
                          </m:ctrlPr>
                        </m:fPr>
                        <m:num>
                          <m:r>
                            <a:rPr kumimoji="1" lang="ja-JP" altLang="en-US" sz="1400" i="1" smtClean="0">
                              <a:latin typeface="Cambria Math" panose="02040503050406030204" pitchFamily="18" charset="0"/>
                            </a:rPr>
                            <m:t>𝜕</m:t>
                          </m:r>
                          <m:r>
                            <a:rPr kumimoji="1" lang="en-US" altLang="ja-JP" sz="1400" b="1" i="1" smtClean="0">
                              <a:latin typeface="Cambria Math" panose="02040503050406030204" pitchFamily="18" charset="0"/>
                            </a:rPr>
                            <m:t>𝒖</m:t>
                          </m:r>
                        </m:num>
                        <m:den>
                          <m:r>
                            <a:rPr kumimoji="1" lang="ja-JP" altLang="en-US" sz="1400" i="1" smtClean="0">
                              <a:latin typeface="Cambria Math" panose="02040503050406030204" pitchFamily="18" charset="0"/>
                            </a:rPr>
                            <m:t>𝜕</m:t>
                          </m:r>
                          <m:r>
                            <a:rPr kumimoji="1" lang="en-US" altLang="ja-JP" sz="1400" b="0" i="1" smtClean="0">
                              <a:latin typeface="Cambria Math" panose="02040503050406030204" pitchFamily="18" charset="0"/>
                            </a:rPr>
                            <m:t>𝑡</m:t>
                          </m:r>
                        </m:den>
                      </m:f>
                      <m:r>
                        <a:rPr kumimoji="1" lang="en-US" altLang="ja-JP" sz="1400" i="1" smtClean="0">
                          <a:latin typeface="Cambria Math" panose="02040503050406030204" pitchFamily="18" charset="0"/>
                        </a:rPr>
                        <m:t>=</m:t>
                      </m:r>
                      <m:r>
                        <a:rPr kumimoji="1" lang="en-US" altLang="ja-JP" sz="1400" b="0" i="1" smtClean="0">
                          <a:latin typeface="Cambria Math" panose="02040503050406030204" pitchFamily="18" charset="0"/>
                        </a:rPr>
                        <m:t>−</m:t>
                      </m:r>
                      <m:d>
                        <m:dPr>
                          <m:ctrlPr>
                            <a:rPr kumimoji="1" lang="en-US" altLang="ja-JP" sz="1400" b="0" i="1" smtClean="0">
                              <a:latin typeface="Cambria Math" panose="02040503050406030204" pitchFamily="18" charset="0"/>
                            </a:rPr>
                          </m:ctrlPr>
                        </m:dPr>
                        <m:e>
                          <m:r>
                            <a:rPr kumimoji="1" lang="en-US" altLang="ja-JP" sz="1400" b="1" i="1" smtClean="0">
                              <a:latin typeface="Cambria Math" panose="02040503050406030204" pitchFamily="18" charset="0"/>
                            </a:rPr>
                            <m:t>𝒖</m:t>
                          </m:r>
                          <m:r>
                            <a:rPr kumimoji="1" lang="en-US" altLang="ja-JP" sz="1400" b="1" i="1" smtClean="0">
                              <a:latin typeface="Cambria Math" panose="02040503050406030204" pitchFamily="18" charset="0"/>
                              <a:ea typeface="Cambria Math" panose="02040503050406030204" pitchFamily="18" charset="0"/>
                            </a:rPr>
                            <m:t>∙</m:t>
                          </m:r>
                          <m:r>
                            <a:rPr kumimoji="1" lang="ja-JP" altLang="en-US" sz="1400" b="1" i="1" smtClean="0">
                              <a:latin typeface="Cambria Math" panose="02040503050406030204" pitchFamily="18" charset="0"/>
                              <a:ea typeface="Cambria Math" panose="02040503050406030204" pitchFamily="18" charset="0"/>
                            </a:rPr>
                            <m:t>𝛁</m:t>
                          </m:r>
                        </m:e>
                      </m:d>
                      <m:r>
                        <a:rPr kumimoji="1" lang="en-US" altLang="ja-JP" sz="1400" b="1" i="1" smtClean="0">
                          <a:latin typeface="Cambria Math" panose="02040503050406030204" pitchFamily="18" charset="0"/>
                        </a:rPr>
                        <m:t>𝒖</m:t>
                      </m:r>
                      <m:r>
                        <a:rPr kumimoji="1" lang="en-US" altLang="ja-JP" sz="1400" b="1" i="1" smtClean="0">
                          <a:latin typeface="Cambria Math" panose="02040503050406030204" pitchFamily="18" charset="0"/>
                        </a:rPr>
                        <m:t>−</m:t>
                      </m:r>
                      <m:f>
                        <m:fPr>
                          <m:ctrlPr>
                            <a:rPr kumimoji="1" lang="en-US" altLang="ja-JP" sz="1400" b="1" i="1" smtClean="0">
                              <a:latin typeface="Cambria Math" panose="02040503050406030204" pitchFamily="18" charset="0"/>
                            </a:rPr>
                          </m:ctrlPr>
                        </m:fPr>
                        <m:num>
                          <m:r>
                            <a:rPr kumimoji="1" lang="en-US" altLang="ja-JP" sz="1400" b="0" i="1" smtClean="0">
                              <a:latin typeface="Cambria Math" panose="02040503050406030204" pitchFamily="18" charset="0"/>
                            </a:rPr>
                            <m:t>1</m:t>
                          </m:r>
                        </m:num>
                        <m:den>
                          <m:r>
                            <a:rPr kumimoji="1" lang="ja-JP" altLang="en-US" sz="1400" b="0" i="1" smtClean="0">
                              <a:latin typeface="Cambria Math" panose="02040503050406030204" pitchFamily="18" charset="0"/>
                            </a:rPr>
                            <m:t>𝜌</m:t>
                          </m:r>
                        </m:den>
                      </m:f>
                      <m:r>
                        <a:rPr kumimoji="1" lang="en-US" altLang="ja-JP" sz="1400" b="1" i="0" smtClean="0">
                          <a:latin typeface="Cambria Math" panose="02040503050406030204" pitchFamily="18" charset="0"/>
                          <a:ea typeface="Cambria Math" panose="02040503050406030204" pitchFamily="18" charset="0"/>
                        </a:rPr>
                        <m:t>𝛁</m:t>
                      </m:r>
                      <m:r>
                        <a:rPr kumimoji="1" lang="en-US" altLang="ja-JP" sz="1400" b="0" i="1" smtClean="0">
                          <a:latin typeface="Cambria Math" panose="02040503050406030204" pitchFamily="18" charset="0"/>
                          <a:ea typeface="Cambria Math" panose="02040503050406030204" pitchFamily="18" charset="0"/>
                        </a:rPr>
                        <m:t>𝑝</m:t>
                      </m:r>
                      <m:r>
                        <a:rPr kumimoji="1" lang="en-US" altLang="ja-JP" sz="1400" b="0" i="1" smtClean="0">
                          <a:latin typeface="Cambria Math" panose="02040503050406030204" pitchFamily="18" charset="0"/>
                          <a:ea typeface="Cambria Math" panose="02040503050406030204" pitchFamily="18" charset="0"/>
                        </a:rPr>
                        <m:t>+</m:t>
                      </m:r>
                      <m:r>
                        <a:rPr kumimoji="1" lang="ja-JP" altLang="en-US" sz="1400" b="0" i="1" smtClean="0">
                          <a:latin typeface="Cambria Math" panose="02040503050406030204" pitchFamily="18" charset="0"/>
                          <a:ea typeface="Cambria Math" panose="02040503050406030204" pitchFamily="18" charset="0"/>
                        </a:rPr>
                        <m:t>𝜐</m:t>
                      </m:r>
                      <m:sSup>
                        <m:sSupPr>
                          <m:ctrlPr>
                            <a:rPr kumimoji="1" lang="en-US" altLang="ja-JP" sz="1400" b="0" i="1" smtClean="0">
                              <a:latin typeface="Cambria Math" panose="02040503050406030204" pitchFamily="18" charset="0"/>
                              <a:ea typeface="Cambria Math" panose="02040503050406030204" pitchFamily="18" charset="0"/>
                            </a:rPr>
                          </m:ctrlPr>
                        </m:sSupPr>
                        <m:e>
                          <m:r>
                            <a:rPr kumimoji="1" lang="en-US" altLang="ja-JP" sz="1400" b="1" i="0" smtClean="0">
                              <a:latin typeface="Cambria Math" panose="02040503050406030204" pitchFamily="18" charset="0"/>
                              <a:ea typeface="Cambria Math" panose="02040503050406030204" pitchFamily="18" charset="0"/>
                            </a:rPr>
                            <m:t>𝛁</m:t>
                          </m:r>
                        </m:e>
                        <m:sup>
                          <m:r>
                            <a:rPr kumimoji="1" lang="en-US" altLang="ja-JP" sz="1400" b="0" i="1" smtClean="0">
                              <a:latin typeface="Cambria Math" panose="02040503050406030204" pitchFamily="18" charset="0"/>
                              <a:ea typeface="Cambria Math" panose="02040503050406030204" pitchFamily="18" charset="0"/>
                            </a:rPr>
                            <m:t>2</m:t>
                          </m:r>
                        </m:sup>
                      </m:sSup>
                      <m:r>
                        <a:rPr kumimoji="1" lang="en-US" altLang="ja-JP" sz="1400" b="1" i="1" smtClean="0">
                          <a:latin typeface="Cambria Math" panose="02040503050406030204" pitchFamily="18" charset="0"/>
                          <a:ea typeface="Cambria Math" panose="02040503050406030204" pitchFamily="18" charset="0"/>
                        </a:rPr>
                        <m:t>𝒖</m:t>
                      </m:r>
                      <m:r>
                        <a:rPr kumimoji="1" lang="en-US" altLang="ja-JP" sz="1400" b="1" i="1" smtClean="0">
                          <a:latin typeface="Cambria Math" panose="02040503050406030204" pitchFamily="18" charset="0"/>
                          <a:ea typeface="Cambria Math" panose="02040503050406030204" pitchFamily="18" charset="0"/>
                        </a:rPr>
                        <m:t>+</m:t>
                      </m:r>
                      <m:r>
                        <a:rPr kumimoji="1" lang="en-US" altLang="ja-JP" sz="1400" b="1" i="1" smtClean="0">
                          <a:latin typeface="Cambria Math" panose="02040503050406030204" pitchFamily="18" charset="0"/>
                        </a:rPr>
                        <m:t>𝒇</m:t>
                      </m:r>
                    </m:oMath>
                  </m:oMathPara>
                </a14:m>
                <a:endParaRPr kumimoji="1" lang="ja-JP" altLang="en-US" sz="1400" b="1"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791481" y="1727153"/>
                <a:ext cx="2768002" cy="446148"/>
              </a:xfrm>
              <a:prstGeom prst="rect">
                <a:avLst/>
              </a:prstGeom>
              <a:blipFill>
                <a:blip r:embed="rId4"/>
                <a:stretch>
                  <a:fillRect l="-881" r="-1542" b="-12162"/>
                </a:stretch>
              </a:blipFill>
            </p:spPr>
            <p:txBody>
              <a:bodyPr/>
              <a:lstStyle/>
              <a:p>
                <a:r>
                  <a:rPr lang="ja-JP" altLang="en-US">
                    <a:noFill/>
                  </a:rPr>
                  <a:t> </a:t>
                </a:r>
              </a:p>
            </p:txBody>
          </p:sp>
        </mc:Fallback>
      </mc:AlternateContent>
      <p:sp>
        <p:nvSpPr>
          <p:cNvPr id="6" name="テキスト ボックス 5"/>
          <p:cNvSpPr txBox="1"/>
          <p:nvPr/>
        </p:nvSpPr>
        <p:spPr>
          <a:xfrm>
            <a:off x="6342664" y="2128951"/>
            <a:ext cx="595035" cy="338554"/>
          </a:xfrm>
          <a:prstGeom prst="rect">
            <a:avLst/>
          </a:prstGeom>
          <a:noFill/>
        </p:spPr>
        <p:txBody>
          <a:bodyPr wrap="none" rtlCol="0">
            <a:spAutoFit/>
          </a:bodyPr>
          <a:lstStyle/>
          <a:p>
            <a:r>
              <a:rPr kumimoji="1" lang="ja-JP" altLang="en-US" sz="1600" dirty="0">
                <a:solidFill>
                  <a:srgbClr val="FF0000"/>
                </a:solidFill>
              </a:rPr>
              <a:t>移流</a:t>
            </a:r>
          </a:p>
        </p:txBody>
      </p:sp>
      <p:sp>
        <p:nvSpPr>
          <p:cNvPr id="7" name="テキスト ボックス 6"/>
          <p:cNvSpPr txBox="1"/>
          <p:nvPr/>
        </p:nvSpPr>
        <p:spPr>
          <a:xfrm>
            <a:off x="7092906" y="2140677"/>
            <a:ext cx="595035" cy="338554"/>
          </a:xfrm>
          <a:prstGeom prst="rect">
            <a:avLst/>
          </a:prstGeom>
          <a:noFill/>
        </p:spPr>
        <p:txBody>
          <a:bodyPr wrap="none" rtlCol="0">
            <a:spAutoFit/>
          </a:bodyPr>
          <a:lstStyle/>
          <a:p>
            <a:r>
              <a:rPr kumimoji="1" lang="ja-JP" altLang="en-US" sz="1600" dirty="0">
                <a:solidFill>
                  <a:srgbClr val="FF0000"/>
                </a:solidFill>
              </a:rPr>
              <a:t>圧力</a:t>
            </a:r>
          </a:p>
        </p:txBody>
      </p:sp>
      <p:sp>
        <p:nvSpPr>
          <p:cNvPr id="8" name="正方形/長方形 7"/>
          <p:cNvSpPr/>
          <p:nvPr/>
        </p:nvSpPr>
        <p:spPr>
          <a:xfrm>
            <a:off x="6226180" y="1827862"/>
            <a:ext cx="828004" cy="234990"/>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p:nvSpPr>
        <p:spPr>
          <a:xfrm>
            <a:off x="7175482" y="1727152"/>
            <a:ext cx="429885" cy="45787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202" name="グループ化 201"/>
          <p:cNvGrpSpPr/>
          <p:nvPr/>
        </p:nvGrpSpPr>
        <p:grpSpPr>
          <a:xfrm>
            <a:off x="6507955" y="3686574"/>
            <a:ext cx="1263850" cy="902750"/>
            <a:chOff x="5301162" y="3594697"/>
            <a:chExt cx="1263850" cy="902750"/>
          </a:xfrm>
        </p:grpSpPr>
        <p:sp>
          <p:nvSpPr>
            <p:cNvPr id="12" name="正方形/長方形 11"/>
            <p:cNvSpPr/>
            <p:nvPr/>
          </p:nvSpPr>
          <p:spPr>
            <a:xfrm>
              <a:off x="53011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54817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56622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58428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53011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53011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54817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54817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56622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56622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58428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58428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60233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62039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60233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60233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62039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62039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53011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53011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548171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548171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56622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56622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584281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正方形/長方形 41"/>
            <p:cNvSpPr/>
            <p:nvPr/>
          </p:nvSpPr>
          <p:spPr>
            <a:xfrm>
              <a:off x="584281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正方形/長方形 42"/>
            <p:cNvSpPr/>
            <p:nvPr/>
          </p:nvSpPr>
          <p:spPr>
            <a:xfrm>
              <a:off x="60233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正方形/長方形 43"/>
            <p:cNvSpPr/>
            <p:nvPr/>
          </p:nvSpPr>
          <p:spPr>
            <a:xfrm>
              <a:off x="60233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 name="正方形/長方形 44"/>
            <p:cNvSpPr/>
            <p:nvPr/>
          </p:nvSpPr>
          <p:spPr>
            <a:xfrm>
              <a:off x="620391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正方形/長方形 45"/>
            <p:cNvSpPr/>
            <p:nvPr/>
          </p:nvSpPr>
          <p:spPr>
            <a:xfrm>
              <a:off x="620391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正方形/長方形 47"/>
            <p:cNvSpPr/>
            <p:nvPr/>
          </p:nvSpPr>
          <p:spPr>
            <a:xfrm>
              <a:off x="63844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5" name="正方形/長方形 54"/>
            <p:cNvSpPr/>
            <p:nvPr/>
          </p:nvSpPr>
          <p:spPr>
            <a:xfrm>
              <a:off x="63844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正方形/長方形 55"/>
            <p:cNvSpPr/>
            <p:nvPr/>
          </p:nvSpPr>
          <p:spPr>
            <a:xfrm>
              <a:off x="63844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1" name="正方形/長方形 70"/>
            <p:cNvSpPr/>
            <p:nvPr/>
          </p:nvSpPr>
          <p:spPr>
            <a:xfrm>
              <a:off x="6384462" y="41363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2" name="正方形/長方形 71"/>
            <p:cNvSpPr/>
            <p:nvPr/>
          </p:nvSpPr>
          <p:spPr>
            <a:xfrm>
              <a:off x="6384462" y="43168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5" name="正方形/長方形 174"/>
            <p:cNvSpPr/>
            <p:nvPr/>
          </p:nvSpPr>
          <p:spPr>
            <a:xfrm>
              <a:off x="5671075" y="37752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7" name="正方形/長方形 176"/>
            <p:cNvSpPr/>
            <p:nvPr/>
          </p:nvSpPr>
          <p:spPr>
            <a:xfrm>
              <a:off x="5851625" y="37752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9" name="正方形/長方形 178"/>
            <p:cNvSpPr/>
            <p:nvPr/>
          </p:nvSpPr>
          <p:spPr>
            <a:xfrm>
              <a:off x="6032175" y="37752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0" name="正方形/長方形 189"/>
            <p:cNvSpPr/>
            <p:nvPr/>
          </p:nvSpPr>
          <p:spPr>
            <a:xfrm>
              <a:off x="5671075" y="395579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1" name="正方形/長方形 190"/>
            <p:cNvSpPr/>
            <p:nvPr/>
          </p:nvSpPr>
          <p:spPr>
            <a:xfrm>
              <a:off x="5671075" y="41363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2" name="正方形/長方形 191"/>
            <p:cNvSpPr/>
            <p:nvPr/>
          </p:nvSpPr>
          <p:spPr>
            <a:xfrm>
              <a:off x="5851625" y="395579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3" name="正方形/長方形 192"/>
            <p:cNvSpPr/>
            <p:nvPr/>
          </p:nvSpPr>
          <p:spPr>
            <a:xfrm>
              <a:off x="5851625" y="41363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4" name="正方形/長方形 193"/>
            <p:cNvSpPr/>
            <p:nvPr/>
          </p:nvSpPr>
          <p:spPr>
            <a:xfrm>
              <a:off x="6032175" y="395579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5" name="正方形/長方形 194"/>
            <p:cNvSpPr/>
            <p:nvPr/>
          </p:nvSpPr>
          <p:spPr>
            <a:xfrm>
              <a:off x="6032175" y="4136347"/>
              <a:ext cx="180550" cy="1805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57" name="グループ化 56"/>
          <p:cNvGrpSpPr/>
          <p:nvPr/>
        </p:nvGrpSpPr>
        <p:grpSpPr>
          <a:xfrm>
            <a:off x="6877868" y="2527959"/>
            <a:ext cx="1263850" cy="902750"/>
            <a:chOff x="5301162" y="3594697"/>
            <a:chExt cx="1263850" cy="902750"/>
          </a:xfrm>
        </p:grpSpPr>
        <p:sp>
          <p:nvSpPr>
            <p:cNvPr id="58" name="正方形/長方形 57"/>
            <p:cNvSpPr/>
            <p:nvPr/>
          </p:nvSpPr>
          <p:spPr>
            <a:xfrm>
              <a:off x="53011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9" name="正方形/長方形 58"/>
            <p:cNvSpPr/>
            <p:nvPr/>
          </p:nvSpPr>
          <p:spPr>
            <a:xfrm>
              <a:off x="54817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0" name="正方形/長方形 59"/>
            <p:cNvSpPr/>
            <p:nvPr/>
          </p:nvSpPr>
          <p:spPr>
            <a:xfrm>
              <a:off x="56622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1" name="正方形/長方形 60"/>
            <p:cNvSpPr/>
            <p:nvPr/>
          </p:nvSpPr>
          <p:spPr>
            <a:xfrm>
              <a:off x="58428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2" name="正方形/長方形 61"/>
            <p:cNvSpPr/>
            <p:nvPr/>
          </p:nvSpPr>
          <p:spPr>
            <a:xfrm>
              <a:off x="53011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3" name="正方形/長方形 62"/>
            <p:cNvSpPr/>
            <p:nvPr/>
          </p:nvSpPr>
          <p:spPr>
            <a:xfrm>
              <a:off x="530116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4" name="正方形/長方形 63"/>
            <p:cNvSpPr/>
            <p:nvPr/>
          </p:nvSpPr>
          <p:spPr>
            <a:xfrm>
              <a:off x="54817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正方形/長方形 64"/>
            <p:cNvSpPr/>
            <p:nvPr/>
          </p:nvSpPr>
          <p:spPr>
            <a:xfrm>
              <a:off x="5481712" y="39557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6" name="正方形/長方形 65"/>
            <p:cNvSpPr/>
            <p:nvPr/>
          </p:nvSpPr>
          <p:spPr>
            <a:xfrm>
              <a:off x="56622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7" name="正方形/長方形 66"/>
            <p:cNvSpPr/>
            <p:nvPr/>
          </p:nvSpPr>
          <p:spPr>
            <a:xfrm>
              <a:off x="566226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正方形/長方形 67"/>
            <p:cNvSpPr/>
            <p:nvPr/>
          </p:nvSpPr>
          <p:spPr>
            <a:xfrm>
              <a:off x="58428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0" name="正方形/長方形 69"/>
            <p:cNvSpPr/>
            <p:nvPr/>
          </p:nvSpPr>
          <p:spPr>
            <a:xfrm>
              <a:off x="60233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3" name="正方形/長方形 72"/>
            <p:cNvSpPr/>
            <p:nvPr/>
          </p:nvSpPr>
          <p:spPr>
            <a:xfrm>
              <a:off x="620391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4" name="正方形/長方形 73"/>
            <p:cNvSpPr/>
            <p:nvPr/>
          </p:nvSpPr>
          <p:spPr>
            <a:xfrm>
              <a:off x="60233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5" name="正方形/長方形 74"/>
            <p:cNvSpPr/>
            <p:nvPr/>
          </p:nvSpPr>
          <p:spPr>
            <a:xfrm>
              <a:off x="602336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6" name="正方形/長方形 75"/>
            <p:cNvSpPr/>
            <p:nvPr/>
          </p:nvSpPr>
          <p:spPr>
            <a:xfrm>
              <a:off x="620391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7" name="正方形/長方形 76"/>
            <p:cNvSpPr/>
            <p:nvPr/>
          </p:nvSpPr>
          <p:spPr>
            <a:xfrm>
              <a:off x="620391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8" name="正方形/長方形 77"/>
            <p:cNvSpPr/>
            <p:nvPr/>
          </p:nvSpPr>
          <p:spPr>
            <a:xfrm>
              <a:off x="5301162" y="413634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9" name="正方形/長方形 78"/>
            <p:cNvSpPr/>
            <p:nvPr/>
          </p:nvSpPr>
          <p:spPr>
            <a:xfrm>
              <a:off x="53011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0" name="正方形/長方形 79"/>
            <p:cNvSpPr/>
            <p:nvPr/>
          </p:nvSpPr>
          <p:spPr>
            <a:xfrm>
              <a:off x="5481712" y="413634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1" name="正方形/長方形 80"/>
            <p:cNvSpPr/>
            <p:nvPr/>
          </p:nvSpPr>
          <p:spPr>
            <a:xfrm>
              <a:off x="548171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2" name="正方形/長方形 81"/>
            <p:cNvSpPr/>
            <p:nvPr/>
          </p:nvSpPr>
          <p:spPr>
            <a:xfrm>
              <a:off x="5662262" y="413634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正方形/長方形 82"/>
            <p:cNvSpPr/>
            <p:nvPr/>
          </p:nvSpPr>
          <p:spPr>
            <a:xfrm>
              <a:off x="56622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正方形/長方形 83"/>
            <p:cNvSpPr/>
            <p:nvPr/>
          </p:nvSpPr>
          <p:spPr>
            <a:xfrm>
              <a:off x="584281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正方形/長方形 84"/>
            <p:cNvSpPr/>
            <p:nvPr/>
          </p:nvSpPr>
          <p:spPr>
            <a:xfrm>
              <a:off x="584281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6" name="正方形/長方形 85"/>
            <p:cNvSpPr/>
            <p:nvPr/>
          </p:nvSpPr>
          <p:spPr>
            <a:xfrm>
              <a:off x="602336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7" name="正方形/長方形 86"/>
            <p:cNvSpPr/>
            <p:nvPr/>
          </p:nvSpPr>
          <p:spPr>
            <a:xfrm>
              <a:off x="60233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正方形/長方形 87"/>
            <p:cNvSpPr/>
            <p:nvPr/>
          </p:nvSpPr>
          <p:spPr>
            <a:xfrm>
              <a:off x="620391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正方形/長方形 88"/>
            <p:cNvSpPr/>
            <p:nvPr/>
          </p:nvSpPr>
          <p:spPr>
            <a:xfrm>
              <a:off x="620391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0" name="正方形/長方形 89"/>
            <p:cNvSpPr/>
            <p:nvPr/>
          </p:nvSpPr>
          <p:spPr>
            <a:xfrm>
              <a:off x="6384462" y="359469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1" name="正方形/長方形 90"/>
            <p:cNvSpPr/>
            <p:nvPr/>
          </p:nvSpPr>
          <p:spPr>
            <a:xfrm>
              <a:off x="6384462" y="3775247"/>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2" name="正方形/長方形 91"/>
            <p:cNvSpPr/>
            <p:nvPr/>
          </p:nvSpPr>
          <p:spPr>
            <a:xfrm>
              <a:off x="6384462" y="395579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3" name="正方形/長方形 92"/>
            <p:cNvSpPr/>
            <p:nvPr/>
          </p:nvSpPr>
          <p:spPr>
            <a:xfrm>
              <a:off x="6384462" y="4136347"/>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4" name="正方形/長方形 93"/>
            <p:cNvSpPr/>
            <p:nvPr/>
          </p:nvSpPr>
          <p:spPr>
            <a:xfrm>
              <a:off x="6384462" y="4316897"/>
              <a:ext cx="180550" cy="180550"/>
            </a:xfrm>
            <a:prstGeom prst="rect">
              <a:avLst/>
            </a:prstGeom>
            <a:solidFill>
              <a:schemeClr val="accent6">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104" name="正方形/長方形 103"/>
          <p:cNvSpPr/>
          <p:nvPr/>
        </p:nvSpPr>
        <p:spPr>
          <a:xfrm>
            <a:off x="7419518" y="2889059"/>
            <a:ext cx="180550" cy="18055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テキスト ボックス 9"/>
          <p:cNvSpPr txBox="1"/>
          <p:nvPr/>
        </p:nvSpPr>
        <p:spPr>
          <a:xfrm>
            <a:off x="5697229" y="3154651"/>
            <a:ext cx="877163" cy="369332"/>
          </a:xfrm>
          <a:prstGeom prst="rect">
            <a:avLst/>
          </a:prstGeom>
          <a:noFill/>
        </p:spPr>
        <p:txBody>
          <a:bodyPr wrap="none" rtlCol="0">
            <a:spAutoFit/>
          </a:bodyPr>
          <a:lstStyle/>
          <a:p>
            <a:r>
              <a:rPr kumimoji="1" lang="ja-JP" altLang="en-US" dirty="0"/>
              <a:t>固体化</a:t>
            </a:r>
          </a:p>
        </p:txBody>
      </p:sp>
      <p:sp>
        <p:nvSpPr>
          <p:cNvPr id="11" name="右矢印 10"/>
          <p:cNvSpPr/>
          <p:nvPr/>
        </p:nvSpPr>
        <p:spPr>
          <a:xfrm>
            <a:off x="6477649" y="3220645"/>
            <a:ext cx="361100" cy="206130"/>
          </a:xfrm>
          <a:prstGeom prst="rightArrow">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5451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油絵の特徴</a:t>
            </a:r>
            <a:endParaRPr kumimoji="1" lang="ja-JP" altLang="en-US" dirty="0"/>
          </a:p>
        </p:txBody>
      </p:sp>
      <p:sp>
        <p:nvSpPr>
          <p:cNvPr id="3" name="コンテンツ プレースホルダー 2"/>
          <p:cNvSpPr>
            <a:spLocks noGrp="1"/>
          </p:cNvSpPr>
          <p:nvPr>
            <p:ph idx="1"/>
          </p:nvPr>
        </p:nvSpPr>
        <p:spPr>
          <a:xfrm>
            <a:off x="457200" y="1626236"/>
            <a:ext cx="8229600" cy="3029654"/>
          </a:xfrm>
        </p:spPr>
        <p:txBody>
          <a:bodyPr/>
          <a:lstStyle/>
          <a:p>
            <a:r>
              <a:rPr lang="ja-JP" altLang="en-US" dirty="0"/>
              <a:t>絵具の</a:t>
            </a:r>
            <a:r>
              <a:rPr lang="en-US" altLang="ja-JP" dirty="0"/>
              <a:t>3</a:t>
            </a:r>
            <a:r>
              <a:rPr lang="ja-JP" altLang="en-US" dirty="0"/>
              <a:t>次元形状</a:t>
            </a:r>
            <a:endParaRPr lang="en-US" altLang="ja-JP" dirty="0"/>
          </a:p>
          <a:p>
            <a:pPr lvl="1"/>
            <a:r>
              <a:rPr lang="ja-JP" altLang="en-US" dirty="0"/>
              <a:t>盛り上がり</a:t>
            </a:r>
            <a:endParaRPr lang="en-US" altLang="ja-JP" dirty="0"/>
          </a:p>
          <a:p>
            <a:r>
              <a:rPr lang="ja-JP" altLang="en-US" dirty="0"/>
              <a:t>絵具の混ざり具合</a:t>
            </a:r>
            <a:endParaRPr lang="en-US" altLang="ja-JP" dirty="0"/>
          </a:p>
          <a:p>
            <a:pPr lvl="1"/>
            <a:r>
              <a:rPr kumimoji="1" lang="ja-JP" altLang="en-US" dirty="0"/>
              <a:t>毛先による影響</a:t>
            </a:r>
            <a:endParaRPr kumimoji="1" lang="en-US" altLang="ja-JP" dirty="0"/>
          </a:p>
          <a:p>
            <a:pPr lvl="1"/>
            <a:r>
              <a:rPr lang="ja-JP" altLang="en-US" dirty="0"/>
              <a:t>絵具同士</a:t>
            </a:r>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7</a:t>
            </a:fld>
            <a:endParaRPr lang="en-US" i="1" dirty="0"/>
          </a:p>
        </p:txBody>
      </p:sp>
      <p:pic>
        <p:nvPicPr>
          <p:cNvPr id="5" name="図 4"/>
          <p:cNvPicPr>
            <a:picLocks noChangeAspect="1"/>
          </p:cNvPicPr>
          <p:nvPr/>
        </p:nvPicPr>
        <p:blipFill>
          <a:blip r:embed="rId3"/>
          <a:stretch>
            <a:fillRect/>
          </a:stretch>
        </p:blipFill>
        <p:spPr>
          <a:xfrm>
            <a:off x="4336733" y="1835289"/>
            <a:ext cx="4060508" cy="2397880"/>
          </a:xfrm>
          <a:prstGeom prst="rect">
            <a:avLst/>
          </a:prstGeom>
        </p:spPr>
      </p:pic>
    </p:spTree>
    <p:extLst>
      <p:ext uri="{BB962C8B-B14F-4D97-AF65-F5344CB8AC3E}">
        <p14:creationId xmlns:p14="http://schemas.microsoft.com/office/powerpoint/2010/main" val="4449939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シミュレーション</a:t>
            </a:r>
            <a:r>
              <a:rPr kumimoji="1" lang="ja-JP" altLang="en-US" dirty="0"/>
              <a:t>の実行範囲</a:t>
            </a:r>
          </a:p>
        </p:txBody>
      </p:sp>
      <p:sp>
        <p:nvSpPr>
          <p:cNvPr id="3" name="コンテンツ プレースホルダ 2"/>
          <p:cNvSpPr>
            <a:spLocks noGrp="1"/>
          </p:cNvSpPr>
          <p:nvPr>
            <p:ph idx="1"/>
          </p:nvPr>
        </p:nvSpPr>
        <p:spPr/>
        <p:txBody>
          <a:bodyPr/>
          <a:lstStyle/>
          <a:p>
            <a:r>
              <a:rPr lang="ja-JP" altLang="en-US" dirty="0"/>
              <a:t>全グリッドセルでのシミュレーションは困難</a:t>
            </a:r>
            <a:endParaRPr lang="en-US" altLang="ja-JP" dirty="0"/>
          </a:p>
          <a:p>
            <a:r>
              <a:rPr lang="ja-JP" altLang="en-US" dirty="0"/>
              <a:t>ブラシ周辺のみシミュレーション</a:t>
            </a:r>
            <a:endParaRPr lang="en-US" altLang="ja-JP" dirty="0"/>
          </a:p>
          <a:p>
            <a:pPr lvl="1"/>
            <a:r>
              <a:rPr lang="ja-JP" altLang="en-US" dirty="0"/>
              <a:t>論文のグリッド</a:t>
            </a:r>
            <a:endParaRPr lang="en-US" altLang="ja-JP" dirty="0"/>
          </a:p>
          <a:p>
            <a:pPr lvl="2"/>
            <a:r>
              <a:rPr lang="ja-JP" altLang="en-US" dirty="0"/>
              <a:t>ソルバ</a:t>
            </a:r>
            <a:r>
              <a:rPr lang="en-US" altLang="ja-JP" dirty="0"/>
              <a:t>: 256 x 256 x 64</a:t>
            </a:r>
          </a:p>
          <a:p>
            <a:pPr lvl="2"/>
            <a:r>
              <a:rPr lang="ja-JP" altLang="en-US" dirty="0"/>
              <a:t>キャンバス</a:t>
            </a:r>
            <a:r>
              <a:rPr lang="en-US" altLang="ja-JP" dirty="0"/>
              <a:t>: 4096 x 4096 x 64</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70</a:t>
            </a:fld>
            <a:endParaRPr lang="en-US" i="1" dirty="0"/>
          </a:p>
        </p:txBody>
      </p:sp>
      <p:grpSp>
        <p:nvGrpSpPr>
          <p:cNvPr id="6" name="グループ化 5"/>
          <p:cNvGrpSpPr/>
          <p:nvPr/>
        </p:nvGrpSpPr>
        <p:grpSpPr>
          <a:xfrm>
            <a:off x="5245600" y="3151028"/>
            <a:ext cx="3249900" cy="1083300"/>
            <a:chOff x="5162033" y="2636722"/>
            <a:chExt cx="3249900" cy="1083300"/>
          </a:xfrm>
        </p:grpSpPr>
        <p:sp>
          <p:nvSpPr>
            <p:cNvPr id="8" name="正方形/長方形 7"/>
            <p:cNvSpPr/>
            <p:nvPr/>
          </p:nvSpPr>
          <p:spPr>
            <a:xfrm>
              <a:off x="516203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16203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p:nvSpPr>
          <p:spPr>
            <a:xfrm>
              <a:off x="534258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534258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正方形/長方形 11"/>
            <p:cNvSpPr/>
            <p:nvPr/>
          </p:nvSpPr>
          <p:spPr>
            <a:xfrm>
              <a:off x="552313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552313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570368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570368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516203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正方形/長方形 16"/>
            <p:cNvSpPr/>
            <p:nvPr/>
          </p:nvSpPr>
          <p:spPr>
            <a:xfrm>
              <a:off x="516203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534258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534258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552313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552313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570368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570368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588423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588423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606478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正方形/長方形 26"/>
            <p:cNvSpPr/>
            <p:nvPr/>
          </p:nvSpPr>
          <p:spPr>
            <a:xfrm>
              <a:off x="606478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588423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588423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606478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606478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516203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516203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534258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534258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552313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552313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570368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570368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588423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588423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正方形/長方形 41"/>
            <p:cNvSpPr/>
            <p:nvPr/>
          </p:nvSpPr>
          <p:spPr>
            <a:xfrm>
              <a:off x="606478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正方形/長方形 42"/>
            <p:cNvSpPr/>
            <p:nvPr/>
          </p:nvSpPr>
          <p:spPr>
            <a:xfrm>
              <a:off x="606478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正方形/長方形 67"/>
            <p:cNvSpPr/>
            <p:nvPr/>
          </p:nvSpPr>
          <p:spPr>
            <a:xfrm>
              <a:off x="624533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9" name="正方形/長方形 68"/>
            <p:cNvSpPr/>
            <p:nvPr/>
          </p:nvSpPr>
          <p:spPr>
            <a:xfrm>
              <a:off x="624533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0" name="正方形/長方形 69"/>
            <p:cNvSpPr/>
            <p:nvPr/>
          </p:nvSpPr>
          <p:spPr>
            <a:xfrm>
              <a:off x="642588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1" name="正方形/長方形 70"/>
            <p:cNvSpPr/>
            <p:nvPr/>
          </p:nvSpPr>
          <p:spPr>
            <a:xfrm>
              <a:off x="642588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2" name="正方形/長方形 71"/>
            <p:cNvSpPr/>
            <p:nvPr/>
          </p:nvSpPr>
          <p:spPr>
            <a:xfrm>
              <a:off x="660643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3" name="正方形/長方形 72"/>
            <p:cNvSpPr/>
            <p:nvPr/>
          </p:nvSpPr>
          <p:spPr>
            <a:xfrm>
              <a:off x="660643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4" name="正方形/長方形 73"/>
            <p:cNvSpPr/>
            <p:nvPr/>
          </p:nvSpPr>
          <p:spPr>
            <a:xfrm>
              <a:off x="678698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5" name="正方形/長方形 74"/>
            <p:cNvSpPr/>
            <p:nvPr/>
          </p:nvSpPr>
          <p:spPr>
            <a:xfrm>
              <a:off x="678698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6" name="正方形/長方形 75"/>
            <p:cNvSpPr/>
            <p:nvPr/>
          </p:nvSpPr>
          <p:spPr>
            <a:xfrm>
              <a:off x="624533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7" name="正方形/長方形 76"/>
            <p:cNvSpPr/>
            <p:nvPr/>
          </p:nvSpPr>
          <p:spPr>
            <a:xfrm>
              <a:off x="624533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8" name="正方形/長方形 77"/>
            <p:cNvSpPr/>
            <p:nvPr/>
          </p:nvSpPr>
          <p:spPr>
            <a:xfrm>
              <a:off x="642588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9" name="正方形/長方形 78"/>
            <p:cNvSpPr/>
            <p:nvPr/>
          </p:nvSpPr>
          <p:spPr>
            <a:xfrm>
              <a:off x="642588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0" name="正方形/長方形 79"/>
            <p:cNvSpPr/>
            <p:nvPr/>
          </p:nvSpPr>
          <p:spPr>
            <a:xfrm>
              <a:off x="660643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1" name="正方形/長方形 80"/>
            <p:cNvSpPr/>
            <p:nvPr/>
          </p:nvSpPr>
          <p:spPr>
            <a:xfrm>
              <a:off x="660643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2" name="正方形/長方形 81"/>
            <p:cNvSpPr/>
            <p:nvPr/>
          </p:nvSpPr>
          <p:spPr>
            <a:xfrm>
              <a:off x="678698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正方形/長方形 82"/>
            <p:cNvSpPr/>
            <p:nvPr/>
          </p:nvSpPr>
          <p:spPr>
            <a:xfrm>
              <a:off x="678698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正方形/長方形 83"/>
            <p:cNvSpPr/>
            <p:nvPr/>
          </p:nvSpPr>
          <p:spPr>
            <a:xfrm>
              <a:off x="696753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正方形/長方形 84"/>
            <p:cNvSpPr/>
            <p:nvPr/>
          </p:nvSpPr>
          <p:spPr>
            <a:xfrm>
              <a:off x="696753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6" name="正方形/長方形 85"/>
            <p:cNvSpPr/>
            <p:nvPr/>
          </p:nvSpPr>
          <p:spPr>
            <a:xfrm>
              <a:off x="714808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7" name="正方形/長方形 86"/>
            <p:cNvSpPr/>
            <p:nvPr/>
          </p:nvSpPr>
          <p:spPr>
            <a:xfrm>
              <a:off x="714808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正方形/長方形 87"/>
            <p:cNvSpPr/>
            <p:nvPr/>
          </p:nvSpPr>
          <p:spPr>
            <a:xfrm>
              <a:off x="696753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正方形/長方形 88"/>
            <p:cNvSpPr/>
            <p:nvPr/>
          </p:nvSpPr>
          <p:spPr>
            <a:xfrm>
              <a:off x="696753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0" name="正方形/長方形 89"/>
            <p:cNvSpPr/>
            <p:nvPr/>
          </p:nvSpPr>
          <p:spPr>
            <a:xfrm>
              <a:off x="714808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1" name="正方形/長方形 90"/>
            <p:cNvSpPr/>
            <p:nvPr/>
          </p:nvSpPr>
          <p:spPr>
            <a:xfrm>
              <a:off x="714808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2" name="正方形/長方形 91"/>
            <p:cNvSpPr/>
            <p:nvPr/>
          </p:nvSpPr>
          <p:spPr>
            <a:xfrm>
              <a:off x="624533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3" name="正方形/長方形 92"/>
            <p:cNvSpPr/>
            <p:nvPr/>
          </p:nvSpPr>
          <p:spPr>
            <a:xfrm>
              <a:off x="624533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4" name="正方形/長方形 93"/>
            <p:cNvSpPr/>
            <p:nvPr/>
          </p:nvSpPr>
          <p:spPr>
            <a:xfrm>
              <a:off x="642588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5" name="正方形/長方形 94"/>
            <p:cNvSpPr/>
            <p:nvPr/>
          </p:nvSpPr>
          <p:spPr>
            <a:xfrm>
              <a:off x="642588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6" name="正方形/長方形 95"/>
            <p:cNvSpPr/>
            <p:nvPr/>
          </p:nvSpPr>
          <p:spPr>
            <a:xfrm>
              <a:off x="660643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7" name="正方形/長方形 96"/>
            <p:cNvSpPr/>
            <p:nvPr/>
          </p:nvSpPr>
          <p:spPr>
            <a:xfrm>
              <a:off x="660643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8" name="正方形/長方形 97"/>
            <p:cNvSpPr/>
            <p:nvPr/>
          </p:nvSpPr>
          <p:spPr>
            <a:xfrm>
              <a:off x="678698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9" name="正方形/長方形 98"/>
            <p:cNvSpPr/>
            <p:nvPr/>
          </p:nvSpPr>
          <p:spPr>
            <a:xfrm>
              <a:off x="678698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0" name="正方形/長方形 99"/>
            <p:cNvSpPr/>
            <p:nvPr/>
          </p:nvSpPr>
          <p:spPr>
            <a:xfrm>
              <a:off x="696753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1" name="正方形/長方形 100"/>
            <p:cNvSpPr/>
            <p:nvPr/>
          </p:nvSpPr>
          <p:spPr>
            <a:xfrm>
              <a:off x="696753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2" name="正方形/長方形 101"/>
            <p:cNvSpPr/>
            <p:nvPr/>
          </p:nvSpPr>
          <p:spPr>
            <a:xfrm>
              <a:off x="714808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3" name="正方形/長方形 102"/>
            <p:cNvSpPr/>
            <p:nvPr/>
          </p:nvSpPr>
          <p:spPr>
            <a:xfrm>
              <a:off x="714808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8" name="正方形/長方形 127"/>
            <p:cNvSpPr/>
            <p:nvPr/>
          </p:nvSpPr>
          <p:spPr>
            <a:xfrm>
              <a:off x="732863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9" name="正方形/長方形 128"/>
            <p:cNvSpPr/>
            <p:nvPr/>
          </p:nvSpPr>
          <p:spPr>
            <a:xfrm>
              <a:off x="732863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0" name="正方形/長方形 129"/>
            <p:cNvSpPr/>
            <p:nvPr/>
          </p:nvSpPr>
          <p:spPr>
            <a:xfrm>
              <a:off x="750918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1" name="正方形/長方形 130"/>
            <p:cNvSpPr/>
            <p:nvPr/>
          </p:nvSpPr>
          <p:spPr>
            <a:xfrm>
              <a:off x="750918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2" name="正方形/長方形 131"/>
            <p:cNvSpPr/>
            <p:nvPr/>
          </p:nvSpPr>
          <p:spPr>
            <a:xfrm>
              <a:off x="768973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3" name="正方形/長方形 132"/>
            <p:cNvSpPr/>
            <p:nvPr/>
          </p:nvSpPr>
          <p:spPr>
            <a:xfrm>
              <a:off x="768973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4" name="正方形/長方形 133"/>
            <p:cNvSpPr/>
            <p:nvPr/>
          </p:nvSpPr>
          <p:spPr>
            <a:xfrm>
              <a:off x="787028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5" name="正方形/長方形 134"/>
            <p:cNvSpPr/>
            <p:nvPr/>
          </p:nvSpPr>
          <p:spPr>
            <a:xfrm>
              <a:off x="787028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6" name="正方形/長方形 135"/>
            <p:cNvSpPr/>
            <p:nvPr/>
          </p:nvSpPr>
          <p:spPr>
            <a:xfrm>
              <a:off x="732863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7" name="正方形/長方形 136"/>
            <p:cNvSpPr/>
            <p:nvPr/>
          </p:nvSpPr>
          <p:spPr>
            <a:xfrm>
              <a:off x="732863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8" name="正方形/長方形 137"/>
            <p:cNvSpPr/>
            <p:nvPr/>
          </p:nvSpPr>
          <p:spPr>
            <a:xfrm>
              <a:off x="750918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9" name="正方形/長方形 138"/>
            <p:cNvSpPr/>
            <p:nvPr/>
          </p:nvSpPr>
          <p:spPr>
            <a:xfrm>
              <a:off x="750918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0" name="正方形/長方形 139"/>
            <p:cNvSpPr/>
            <p:nvPr/>
          </p:nvSpPr>
          <p:spPr>
            <a:xfrm>
              <a:off x="768973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1" name="正方形/長方形 140"/>
            <p:cNvSpPr/>
            <p:nvPr/>
          </p:nvSpPr>
          <p:spPr>
            <a:xfrm>
              <a:off x="768973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2" name="正方形/長方形 141"/>
            <p:cNvSpPr/>
            <p:nvPr/>
          </p:nvSpPr>
          <p:spPr>
            <a:xfrm>
              <a:off x="787028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3" name="正方形/長方形 142"/>
            <p:cNvSpPr/>
            <p:nvPr/>
          </p:nvSpPr>
          <p:spPr>
            <a:xfrm>
              <a:off x="787028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4" name="正方形/長方形 143"/>
            <p:cNvSpPr/>
            <p:nvPr/>
          </p:nvSpPr>
          <p:spPr>
            <a:xfrm>
              <a:off x="805083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5" name="正方形/長方形 144"/>
            <p:cNvSpPr/>
            <p:nvPr/>
          </p:nvSpPr>
          <p:spPr>
            <a:xfrm>
              <a:off x="805083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6" name="正方形/長方形 145"/>
            <p:cNvSpPr/>
            <p:nvPr/>
          </p:nvSpPr>
          <p:spPr>
            <a:xfrm>
              <a:off x="8231383" y="26367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7" name="正方形/長方形 146"/>
            <p:cNvSpPr/>
            <p:nvPr/>
          </p:nvSpPr>
          <p:spPr>
            <a:xfrm>
              <a:off x="8231383" y="28172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8" name="正方形/長方形 147"/>
            <p:cNvSpPr/>
            <p:nvPr/>
          </p:nvSpPr>
          <p:spPr>
            <a:xfrm>
              <a:off x="805083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9" name="正方形/長方形 148"/>
            <p:cNvSpPr/>
            <p:nvPr/>
          </p:nvSpPr>
          <p:spPr>
            <a:xfrm>
              <a:off x="805083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0" name="正方形/長方形 149"/>
            <p:cNvSpPr/>
            <p:nvPr/>
          </p:nvSpPr>
          <p:spPr>
            <a:xfrm>
              <a:off x="8231383" y="29978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1" name="正方形/長方形 150"/>
            <p:cNvSpPr/>
            <p:nvPr/>
          </p:nvSpPr>
          <p:spPr>
            <a:xfrm>
              <a:off x="8231383" y="31783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2" name="正方形/長方形 151"/>
            <p:cNvSpPr/>
            <p:nvPr/>
          </p:nvSpPr>
          <p:spPr>
            <a:xfrm>
              <a:off x="732863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3" name="正方形/長方形 152"/>
            <p:cNvSpPr/>
            <p:nvPr/>
          </p:nvSpPr>
          <p:spPr>
            <a:xfrm>
              <a:off x="732863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4" name="正方形/長方形 153"/>
            <p:cNvSpPr/>
            <p:nvPr/>
          </p:nvSpPr>
          <p:spPr>
            <a:xfrm>
              <a:off x="750918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5" name="正方形/長方形 154"/>
            <p:cNvSpPr/>
            <p:nvPr/>
          </p:nvSpPr>
          <p:spPr>
            <a:xfrm>
              <a:off x="750918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6" name="正方形/長方形 155"/>
            <p:cNvSpPr/>
            <p:nvPr/>
          </p:nvSpPr>
          <p:spPr>
            <a:xfrm>
              <a:off x="768973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7" name="正方形/長方形 156"/>
            <p:cNvSpPr/>
            <p:nvPr/>
          </p:nvSpPr>
          <p:spPr>
            <a:xfrm>
              <a:off x="768973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8" name="正方形/長方形 157"/>
            <p:cNvSpPr/>
            <p:nvPr/>
          </p:nvSpPr>
          <p:spPr>
            <a:xfrm>
              <a:off x="787028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9" name="正方形/長方形 158"/>
            <p:cNvSpPr/>
            <p:nvPr/>
          </p:nvSpPr>
          <p:spPr>
            <a:xfrm>
              <a:off x="787028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0" name="正方形/長方形 159"/>
            <p:cNvSpPr/>
            <p:nvPr/>
          </p:nvSpPr>
          <p:spPr>
            <a:xfrm>
              <a:off x="805083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1" name="正方形/長方形 160"/>
            <p:cNvSpPr/>
            <p:nvPr/>
          </p:nvSpPr>
          <p:spPr>
            <a:xfrm>
              <a:off x="805083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2" name="正方形/長方形 161"/>
            <p:cNvSpPr/>
            <p:nvPr/>
          </p:nvSpPr>
          <p:spPr>
            <a:xfrm>
              <a:off x="8231383" y="335892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3" name="正方形/長方形 162"/>
            <p:cNvSpPr/>
            <p:nvPr/>
          </p:nvSpPr>
          <p:spPr>
            <a:xfrm>
              <a:off x="8231383" y="3539472"/>
              <a:ext cx="180550" cy="180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5" name="グループ化 4"/>
          <p:cNvGrpSpPr/>
          <p:nvPr/>
        </p:nvGrpSpPr>
        <p:grpSpPr>
          <a:xfrm>
            <a:off x="6328900" y="2406571"/>
            <a:ext cx="1083300" cy="1827757"/>
            <a:chOff x="5703683" y="577196"/>
            <a:chExt cx="1083300" cy="1827757"/>
          </a:xfrm>
        </p:grpSpPr>
        <p:grpSp>
          <p:nvGrpSpPr>
            <p:cNvPr id="188" name="グループ化 187"/>
            <p:cNvGrpSpPr/>
            <p:nvPr/>
          </p:nvGrpSpPr>
          <p:grpSpPr>
            <a:xfrm>
              <a:off x="5703683" y="1321653"/>
              <a:ext cx="1083300" cy="1083300"/>
              <a:chOff x="5650293" y="2834679"/>
              <a:chExt cx="1083300" cy="1083300"/>
            </a:xfrm>
            <a:noFill/>
          </p:grpSpPr>
          <p:sp>
            <p:nvSpPr>
              <p:cNvPr id="189" name="正方形/長方形 188"/>
              <p:cNvSpPr/>
              <p:nvPr/>
            </p:nvSpPr>
            <p:spPr>
              <a:xfrm>
                <a:off x="5650293" y="28346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0" name="正方形/長方形 189"/>
              <p:cNvSpPr/>
              <p:nvPr/>
            </p:nvSpPr>
            <p:spPr>
              <a:xfrm>
                <a:off x="5650293" y="30152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1" name="正方形/長方形 190"/>
              <p:cNvSpPr/>
              <p:nvPr/>
            </p:nvSpPr>
            <p:spPr>
              <a:xfrm>
                <a:off x="5830843" y="28346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2" name="正方形/長方形 191"/>
              <p:cNvSpPr/>
              <p:nvPr/>
            </p:nvSpPr>
            <p:spPr>
              <a:xfrm>
                <a:off x="5830843" y="30152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3" name="正方形/長方形 192"/>
              <p:cNvSpPr/>
              <p:nvPr/>
            </p:nvSpPr>
            <p:spPr>
              <a:xfrm>
                <a:off x="6011393" y="28346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4" name="正方形/長方形 193"/>
              <p:cNvSpPr/>
              <p:nvPr/>
            </p:nvSpPr>
            <p:spPr>
              <a:xfrm>
                <a:off x="6011393" y="30152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5" name="正方形/長方形 194"/>
              <p:cNvSpPr/>
              <p:nvPr/>
            </p:nvSpPr>
            <p:spPr>
              <a:xfrm>
                <a:off x="6191943" y="28346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6" name="正方形/長方形 195"/>
              <p:cNvSpPr/>
              <p:nvPr/>
            </p:nvSpPr>
            <p:spPr>
              <a:xfrm>
                <a:off x="6191943" y="30152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7" name="正方形/長方形 196"/>
              <p:cNvSpPr/>
              <p:nvPr/>
            </p:nvSpPr>
            <p:spPr>
              <a:xfrm>
                <a:off x="5650293" y="31957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8" name="正方形/長方形 197"/>
              <p:cNvSpPr/>
              <p:nvPr/>
            </p:nvSpPr>
            <p:spPr>
              <a:xfrm>
                <a:off x="5650293" y="33763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9" name="正方形/長方形 198"/>
              <p:cNvSpPr/>
              <p:nvPr/>
            </p:nvSpPr>
            <p:spPr>
              <a:xfrm>
                <a:off x="5830843" y="31957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0" name="正方形/長方形 199"/>
              <p:cNvSpPr/>
              <p:nvPr/>
            </p:nvSpPr>
            <p:spPr>
              <a:xfrm>
                <a:off x="5830843" y="33763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1" name="正方形/長方形 200"/>
              <p:cNvSpPr/>
              <p:nvPr/>
            </p:nvSpPr>
            <p:spPr>
              <a:xfrm>
                <a:off x="6011393" y="31957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2" name="正方形/長方形 201"/>
              <p:cNvSpPr/>
              <p:nvPr/>
            </p:nvSpPr>
            <p:spPr>
              <a:xfrm>
                <a:off x="6011393" y="33763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3" name="正方形/長方形 202"/>
              <p:cNvSpPr/>
              <p:nvPr/>
            </p:nvSpPr>
            <p:spPr>
              <a:xfrm>
                <a:off x="6191943" y="31957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4" name="正方形/長方形 203"/>
              <p:cNvSpPr/>
              <p:nvPr/>
            </p:nvSpPr>
            <p:spPr>
              <a:xfrm>
                <a:off x="6191943" y="33763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5" name="正方形/長方形 204"/>
              <p:cNvSpPr/>
              <p:nvPr/>
            </p:nvSpPr>
            <p:spPr>
              <a:xfrm>
                <a:off x="6372493" y="28346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6" name="正方形/長方形 205"/>
              <p:cNvSpPr/>
              <p:nvPr/>
            </p:nvSpPr>
            <p:spPr>
              <a:xfrm>
                <a:off x="6372493" y="30152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7" name="正方形/長方形 206"/>
              <p:cNvSpPr/>
              <p:nvPr/>
            </p:nvSpPr>
            <p:spPr>
              <a:xfrm>
                <a:off x="6553043" y="28346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8" name="正方形/長方形 207"/>
              <p:cNvSpPr/>
              <p:nvPr/>
            </p:nvSpPr>
            <p:spPr>
              <a:xfrm>
                <a:off x="6553043" y="30152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9" name="正方形/長方形 208"/>
              <p:cNvSpPr/>
              <p:nvPr/>
            </p:nvSpPr>
            <p:spPr>
              <a:xfrm>
                <a:off x="6372493" y="31957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0" name="正方形/長方形 209"/>
              <p:cNvSpPr/>
              <p:nvPr/>
            </p:nvSpPr>
            <p:spPr>
              <a:xfrm>
                <a:off x="6372493" y="33763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1" name="正方形/長方形 210"/>
              <p:cNvSpPr/>
              <p:nvPr/>
            </p:nvSpPr>
            <p:spPr>
              <a:xfrm>
                <a:off x="6553043" y="31957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2" name="正方形/長方形 211"/>
              <p:cNvSpPr/>
              <p:nvPr/>
            </p:nvSpPr>
            <p:spPr>
              <a:xfrm>
                <a:off x="6553043" y="33763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3" name="正方形/長方形 212"/>
              <p:cNvSpPr/>
              <p:nvPr/>
            </p:nvSpPr>
            <p:spPr>
              <a:xfrm>
                <a:off x="5650293" y="35568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4" name="正方形/長方形 213"/>
              <p:cNvSpPr/>
              <p:nvPr/>
            </p:nvSpPr>
            <p:spPr>
              <a:xfrm>
                <a:off x="5650293" y="37374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5" name="正方形/長方形 214"/>
              <p:cNvSpPr/>
              <p:nvPr/>
            </p:nvSpPr>
            <p:spPr>
              <a:xfrm>
                <a:off x="5830843" y="35568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6" name="正方形/長方形 215"/>
              <p:cNvSpPr/>
              <p:nvPr/>
            </p:nvSpPr>
            <p:spPr>
              <a:xfrm>
                <a:off x="5830843" y="37374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7" name="正方形/長方形 216"/>
              <p:cNvSpPr/>
              <p:nvPr/>
            </p:nvSpPr>
            <p:spPr>
              <a:xfrm>
                <a:off x="6011393" y="35568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8" name="正方形/長方形 217"/>
              <p:cNvSpPr/>
              <p:nvPr/>
            </p:nvSpPr>
            <p:spPr>
              <a:xfrm>
                <a:off x="6011393" y="37374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9" name="正方形/長方形 218"/>
              <p:cNvSpPr/>
              <p:nvPr/>
            </p:nvSpPr>
            <p:spPr>
              <a:xfrm>
                <a:off x="6191943" y="35568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0" name="正方形/長方形 219"/>
              <p:cNvSpPr/>
              <p:nvPr/>
            </p:nvSpPr>
            <p:spPr>
              <a:xfrm>
                <a:off x="6191943" y="37374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1" name="正方形/長方形 220"/>
              <p:cNvSpPr/>
              <p:nvPr/>
            </p:nvSpPr>
            <p:spPr>
              <a:xfrm>
                <a:off x="6372493" y="35568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2" name="正方形/長方形 221"/>
              <p:cNvSpPr/>
              <p:nvPr/>
            </p:nvSpPr>
            <p:spPr>
              <a:xfrm>
                <a:off x="6372493" y="37374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3" name="正方形/長方形 222"/>
              <p:cNvSpPr/>
              <p:nvPr/>
            </p:nvSpPr>
            <p:spPr>
              <a:xfrm>
                <a:off x="6553043" y="355687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4" name="正方形/長方形 223"/>
              <p:cNvSpPr/>
              <p:nvPr/>
            </p:nvSpPr>
            <p:spPr>
              <a:xfrm>
                <a:off x="6553043" y="3737429"/>
                <a:ext cx="180550" cy="180550"/>
              </a:xfrm>
              <a:prstGeom prst="rect">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
          <p:nvSpPr>
            <p:cNvPr id="226" name="正方形/長方形 225"/>
            <p:cNvSpPr/>
            <p:nvPr/>
          </p:nvSpPr>
          <p:spPr>
            <a:xfrm>
              <a:off x="5912647" y="577196"/>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28" name="直線コネクタ 227"/>
            <p:cNvCxnSpPr>
              <a:stCxn id="229" idx="4"/>
              <a:endCxn id="236" idx="0"/>
            </p:cNvCxnSpPr>
            <p:nvPr/>
          </p:nvCxnSpPr>
          <p:spPr>
            <a:xfrm>
              <a:off x="6002668" y="1091196"/>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29" name="円/楕円 95"/>
            <p:cNvSpPr/>
            <p:nvPr/>
          </p:nvSpPr>
          <p:spPr>
            <a:xfrm>
              <a:off x="5964568" y="101499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30" name="直線コネクタ 229"/>
            <p:cNvCxnSpPr>
              <a:stCxn id="231" idx="4"/>
              <a:endCxn id="237" idx="0"/>
            </p:cNvCxnSpPr>
            <p:nvPr/>
          </p:nvCxnSpPr>
          <p:spPr>
            <a:xfrm>
              <a:off x="6176500" y="1091196"/>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31" name="円/楕円 96"/>
            <p:cNvSpPr/>
            <p:nvPr/>
          </p:nvSpPr>
          <p:spPr>
            <a:xfrm>
              <a:off x="6138400" y="101499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32" name="直線コネクタ 231"/>
            <p:cNvCxnSpPr>
              <a:stCxn id="234" idx="4"/>
              <a:endCxn id="238" idx="0"/>
            </p:cNvCxnSpPr>
            <p:nvPr/>
          </p:nvCxnSpPr>
          <p:spPr>
            <a:xfrm>
              <a:off x="6327898" y="1091196"/>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233" name="直線コネクタ 232"/>
            <p:cNvCxnSpPr>
              <a:stCxn id="235" idx="4"/>
              <a:endCxn id="239" idx="0"/>
            </p:cNvCxnSpPr>
            <p:nvPr/>
          </p:nvCxnSpPr>
          <p:spPr>
            <a:xfrm>
              <a:off x="6476537" y="1091196"/>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34" name="円/楕円 97"/>
            <p:cNvSpPr/>
            <p:nvPr/>
          </p:nvSpPr>
          <p:spPr>
            <a:xfrm>
              <a:off x="6289798" y="101499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5" name="円/楕円 98"/>
            <p:cNvSpPr/>
            <p:nvPr/>
          </p:nvSpPr>
          <p:spPr>
            <a:xfrm>
              <a:off x="6438437" y="101499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6" name="円/楕円 103"/>
            <p:cNvSpPr/>
            <p:nvPr/>
          </p:nvSpPr>
          <p:spPr>
            <a:xfrm>
              <a:off x="5964568" y="118019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7" name="円/楕円 104"/>
            <p:cNvSpPr/>
            <p:nvPr/>
          </p:nvSpPr>
          <p:spPr>
            <a:xfrm>
              <a:off x="6138400" y="118019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8" name="円/楕円 105"/>
            <p:cNvSpPr/>
            <p:nvPr/>
          </p:nvSpPr>
          <p:spPr>
            <a:xfrm>
              <a:off x="6289798" y="118019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9" name="円/楕円 106"/>
            <p:cNvSpPr/>
            <p:nvPr/>
          </p:nvSpPr>
          <p:spPr>
            <a:xfrm>
              <a:off x="6438437" y="1180197"/>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40" name="直線コネクタ 239"/>
            <p:cNvCxnSpPr>
              <a:stCxn id="237" idx="4"/>
              <a:endCxn id="245" idx="0"/>
            </p:cNvCxnSpPr>
            <p:nvPr/>
          </p:nvCxnSpPr>
          <p:spPr>
            <a:xfrm flipH="1">
              <a:off x="6138400" y="1256397"/>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241" name="直線コネクタ 240"/>
            <p:cNvCxnSpPr>
              <a:stCxn id="236" idx="4"/>
              <a:endCxn id="244" idx="0"/>
            </p:cNvCxnSpPr>
            <p:nvPr/>
          </p:nvCxnSpPr>
          <p:spPr>
            <a:xfrm flipH="1">
              <a:off x="5983618" y="1256397"/>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242" name="直線コネクタ 241"/>
            <p:cNvCxnSpPr>
              <a:stCxn id="238" idx="4"/>
              <a:endCxn id="246" idx="0"/>
            </p:cNvCxnSpPr>
            <p:nvPr/>
          </p:nvCxnSpPr>
          <p:spPr>
            <a:xfrm>
              <a:off x="6327898" y="1256397"/>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243" name="直線コネクタ 242"/>
            <p:cNvCxnSpPr>
              <a:stCxn id="239" idx="4"/>
              <a:endCxn id="247" idx="0"/>
            </p:cNvCxnSpPr>
            <p:nvPr/>
          </p:nvCxnSpPr>
          <p:spPr>
            <a:xfrm>
              <a:off x="6476537" y="1256397"/>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244" name="円/楕円 131"/>
            <p:cNvSpPr/>
            <p:nvPr/>
          </p:nvSpPr>
          <p:spPr>
            <a:xfrm>
              <a:off x="5945518" y="134622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5" name="円/楕円 134"/>
            <p:cNvSpPr/>
            <p:nvPr/>
          </p:nvSpPr>
          <p:spPr>
            <a:xfrm>
              <a:off x="6100300" y="134622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6" name="円/楕円 137"/>
            <p:cNvSpPr/>
            <p:nvPr/>
          </p:nvSpPr>
          <p:spPr>
            <a:xfrm>
              <a:off x="6289798" y="134622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7" name="円/楕円 139"/>
            <p:cNvSpPr/>
            <p:nvPr/>
          </p:nvSpPr>
          <p:spPr>
            <a:xfrm>
              <a:off x="6476537" y="134622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48" name="直線コネクタ 247"/>
            <p:cNvCxnSpPr>
              <a:stCxn id="244" idx="4"/>
              <a:endCxn id="249" idx="0"/>
            </p:cNvCxnSpPr>
            <p:nvPr/>
          </p:nvCxnSpPr>
          <p:spPr>
            <a:xfrm flipH="1">
              <a:off x="5964568" y="1422428"/>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49" name="円/楕円 152"/>
            <p:cNvSpPr/>
            <p:nvPr/>
          </p:nvSpPr>
          <p:spPr>
            <a:xfrm>
              <a:off x="5926468" y="153672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0" name="円/楕円 155"/>
            <p:cNvSpPr/>
            <p:nvPr/>
          </p:nvSpPr>
          <p:spPr>
            <a:xfrm>
              <a:off x="6062200" y="153672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51" name="直線コネクタ 250"/>
            <p:cNvCxnSpPr>
              <a:stCxn id="245" idx="4"/>
              <a:endCxn id="250" idx="0"/>
            </p:cNvCxnSpPr>
            <p:nvPr/>
          </p:nvCxnSpPr>
          <p:spPr>
            <a:xfrm flipH="1">
              <a:off x="6100300" y="1422428"/>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52" name="円/楕円 162"/>
            <p:cNvSpPr/>
            <p:nvPr/>
          </p:nvSpPr>
          <p:spPr>
            <a:xfrm>
              <a:off x="6289798" y="153672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53" name="直線コネクタ 252"/>
            <p:cNvCxnSpPr>
              <a:stCxn id="246" idx="4"/>
              <a:endCxn id="252" idx="0"/>
            </p:cNvCxnSpPr>
            <p:nvPr/>
          </p:nvCxnSpPr>
          <p:spPr>
            <a:xfrm>
              <a:off x="6327898" y="1422428"/>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54" name="円/楕円 166"/>
            <p:cNvSpPr/>
            <p:nvPr/>
          </p:nvSpPr>
          <p:spPr>
            <a:xfrm>
              <a:off x="6514637" y="153672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55" name="直線コネクタ 254"/>
            <p:cNvCxnSpPr>
              <a:stCxn id="247" idx="4"/>
              <a:endCxn id="254" idx="0"/>
            </p:cNvCxnSpPr>
            <p:nvPr/>
          </p:nvCxnSpPr>
          <p:spPr>
            <a:xfrm>
              <a:off x="6514637" y="1422428"/>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256" name="円/楕円 173"/>
            <p:cNvSpPr/>
            <p:nvPr/>
          </p:nvSpPr>
          <p:spPr>
            <a:xfrm>
              <a:off x="5897893" y="172722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7" name="円/楕円 174"/>
            <p:cNvSpPr/>
            <p:nvPr/>
          </p:nvSpPr>
          <p:spPr>
            <a:xfrm>
              <a:off x="6062200" y="173374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8" name="円/楕円 175"/>
            <p:cNvSpPr/>
            <p:nvPr/>
          </p:nvSpPr>
          <p:spPr>
            <a:xfrm>
              <a:off x="6290800" y="172722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9" name="円/楕円 176"/>
            <p:cNvSpPr/>
            <p:nvPr/>
          </p:nvSpPr>
          <p:spPr>
            <a:xfrm>
              <a:off x="6514637" y="173374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60" name="直線コネクタ 259"/>
            <p:cNvCxnSpPr>
              <a:stCxn id="249" idx="4"/>
              <a:endCxn id="256" idx="0"/>
            </p:cNvCxnSpPr>
            <p:nvPr/>
          </p:nvCxnSpPr>
          <p:spPr>
            <a:xfrm flipH="1">
              <a:off x="5935993" y="1612928"/>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261" name="直線コネクタ 260"/>
            <p:cNvCxnSpPr>
              <a:stCxn id="250" idx="4"/>
              <a:endCxn id="257" idx="0"/>
            </p:cNvCxnSpPr>
            <p:nvPr/>
          </p:nvCxnSpPr>
          <p:spPr>
            <a:xfrm>
              <a:off x="6100300" y="1612928"/>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62" name="直線コネクタ 261"/>
            <p:cNvCxnSpPr>
              <a:stCxn id="252" idx="4"/>
              <a:endCxn id="258" idx="0"/>
            </p:cNvCxnSpPr>
            <p:nvPr/>
          </p:nvCxnSpPr>
          <p:spPr>
            <a:xfrm>
              <a:off x="6327898" y="1612928"/>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263" name="直線コネクタ 262"/>
            <p:cNvCxnSpPr>
              <a:stCxn id="254" idx="4"/>
              <a:endCxn id="259" idx="0"/>
            </p:cNvCxnSpPr>
            <p:nvPr/>
          </p:nvCxnSpPr>
          <p:spPr>
            <a:xfrm>
              <a:off x="6552737" y="1612928"/>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264" name="円/楕円 195"/>
            <p:cNvSpPr/>
            <p:nvPr/>
          </p:nvSpPr>
          <p:spPr>
            <a:xfrm>
              <a:off x="5869318" y="192424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5" name="円/楕円 196"/>
            <p:cNvSpPr/>
            <p:nvPr/>
          </p:nvSpPr>
          <p:spPr>
            <a:xfrm>
              <a:off x="6040768" y="193075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6" name="円/楕円 197"/>
            <p:cNvSpPr/>
            <p:nvPr/>
          </p:nvSpPr>
          <p:spPr>
            <a:xfrm>
              <a:off x="6327898" y="191429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7" name="円/楕円 198"/>
            <p:cNvSpPr/>
            <p:nvPr/>
          </p:nvSpPr>
          <p:spPr>
            <a:xfrm>
              <a:off x="6553739" y="193075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68" name="直線コネクタ 267"/>
            <p:cNvCxnSpPr>
              <a:stCxn id="256" idx="4"/>
              <a:endCxn id="264" idx="0"/>
            </p:cNvCxnSpPr>
            <p:nvPr/>
          </p:nvCxnSpPr>
          <p:spPr>
            <a:xfrm flipH="1">
              <a:off x="5907418" y="1803428"/>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69" name="直線コネクタ 268"/>
            <p:cNvCxnSpPr>
              <a:stCxn id="257" idx="4"/>
              <a:endCxn id="265" idx="0"/>
            </p:cNvCxnSpPr>
            <p:nvPr/>
          </p:nvCxnSpPr>
          <p:spPr>
            <a:xfrm flipH="1">
              <a:off x="6078868" y="1809942"/>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70" name="直線コネクタ 269"/>
            <p:cNvCxnSpPr>
              <a:stCxn id="258" idx="4"/>
              <a:endCxn id="266" idx="0"/>
            </p:cNvCxnSpPr>
            <p:nvPr/>
          </p:nvCxnSpPr>
          <p:spPr>
            <a:xfrm>
              <a:off x="6328900" y="1803428"/>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271" name="直線コネクタ 270"/>
            <p:cNvCxnSpPr>
              <a:stCxn id="259" idx="4"/>
              <a:endCxn id="267" idx="0"/>
            </p:cNvCxnSpPr>
            <p:nvPr/>
          </p:nvCxnSpPr>
          <p:spPr>
            <a:xfrm>
              <a:off x="6552737" y="1809942"/>
              <a:ext cx="39102" cy="120814"/>
            </a:xfrm>
            <a:prstGeom prst="line">
              <a:avLst/>
            </a:prstGeom>
            <a:ln w="19050"/>
          </p:spPr>
          <p:style>
            <a:lnRef idx="1">
              <a:schemeClr val="dk1"/>
            </a:lnRef>
            <a:fillRef idx="0">
              <a:schemeClr val="dk1"/>
            </a:fillRef>
            <a:effectRef idx="0">
              <a:schemeClr val="dk1"/>
            </a:effectRef>
            <a:fontRef idx="minor">
              <a:schemeClr val="tx1"/>
            </a:fontRef>
          </p:style>
        </p:cxnSp>
      </p:grpSp>
      <p:sp>
        <p:nvSpPr>
          <p:cNvPr id="7" name="テキスト ボックス 6"/>
          <p:cNvSpPr txBox="1"/>
          <p:nvPr/>
        </p:nvSpPr>
        <p:spPr>
          <a:xfrm>
            <a:off x="6234523" y="4290687"/>
            <a:ext cx="1210588" cy="338554"/>
          </a:xfrm>
          <a:prstGeom prst="rect">
            <a:avLst/>
          </a:prstGeom>
          <a:noFill/>
        </p:spPr>
        <p:txBody>
          <a:bodyPr wrap="none" rtlCol="0">
            <a:spAutoFit/>
          </a:bodyPr>
          <a:lstStyle/>
          <a:p>
            <a:r>
              <a:rPr kumimoji="1" lang="ja-JP" altLang="en-US" sz="1600" dirty="0"/>
              <a:t>キャンバス</a:t>
            </a:r>
          </a:p>
        </p:txBody>
      </p:sp>
      <p:sp>
        <p:nvSpPr>
          <p:cNvPr id="225" name="テキスト ボックス 224"/>
          <p:cNvSpPr txBox="1"/>
          <p:nvPr/>
        </p:nvSpPr>
        <p:spPr>
          <a:xfrm>
            <a:off x="7224028" y="2351123"/>
            <a:ext cx="800219" cy="338554"/>
          </a:xfrm>
          <a:prstGeom prst="rect">
            <a:avLst/>
          </a:prstGeom>
          <a:noFill/>
        </p:spPr>
        <p:txBody>
          <a:bodyPr wrap="none" rtlCol="0">
            <a:spAutoFit/>
          </a:bodyPr>
          <a:lstStyle/>
          <a:p>
            <a:r>
              <a:rPr kumimoji="1" lang="ja-JP" altLang="en-US" sz="1600" dirty="0"/>
              <a:t>ブラシ</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グリッドシミュレーションのまとめ</a:t>
            </a:r>
          </a:p>
        </p:txBody>
      </p:sp>
      <p:sp>
        <p:nvSpPr>
          <p:cNvPr id="35" name="コンテンツ プレースホルダー 34"/>
          <p:cNvSpPr>
            <a:spLocks noGrp="1"/>
          </p:cNvSpPr>
          <p:nvPr>
            <p:ph idx="1"/>
          </p:nvPr>
        </p:nvSpPr>
        <p:spPr/>
        <p:txBody>
          <a:bodyPr/>
          <a:lstStyle/>
          <a:p>
            <a:r>
              <a:rPr lang="ja-JP" altLang="en-US" dirty="0"/>
              <a:t>ナビエ・ストークス方程式</a:t>
            </a:r>
            <a:endParaRPr lang="en-US" altLang="ja-JP" dirty="0"/>
          </a:p>
          <a:p>
            <a:pPr lvl="1"/>
            <a:r>
              <a:rPr kumimoji="1" lang="ja-JP" altLang="en-US" dirty="0"/>
              <a:t>移流</a:t>
            </a:r>
            <a:r>
              <a:rPr kumimoji="1" lang="en-US" altLang="ja-JP" dirty="0"/>
              <a:t>: </a:t>
            </a:r>
            <a:r>
              <a:rPr lang="en-US" altLang="ja-JP" dirty="0"/>
              <a:t>Semi-Lagrange</a:t>
            </a:r>
            <a:r>
              <a:rPr lang="ja-JP" altLang="en-US" dirty="0"/>
              <a:t>法</a:t>
            </a:r>
            <a:endParaRPr kumimoji="1" lang="en-US" altLang="ja-JP" dirty="0"/>
          </a:p>
          <a:p>
            <a:pPr lvl="1"/>
            <a:r>
              <a:rPr lang="ja-JP" altLang="en-US" dirty="0"/>
              <a:t>圧力</a:t>
            </a:r>
            <a:r>
              <a:rPr lang="en-US" altLang="ja-JP" dirty="0"/>
              <a:t>(</a:t>
            </a:r>
            <a:r>
              <a:rPr lang="ja-JP" altLang="en-US" dirty="0"/>
              <a:t>非圧縮性条件</a:t>
            </a:r>
            <a:r>
              <a:rPr lang="en-US" altLang="ja-JP" dirty="0"/>
              <a:t>): </a:t>
            </a:r>
            <a:r>
              <a:rPr lang="ja-JP" altLang="en-US" dirty="0"/>
              <a:t>定点法</a:t>
            </a:r>
            <a:r>
              <a:rPr lang="en-US" altLang="ja-JP" dirty="0"/>
              <a:t>+</a:t>
            </a:r>
            <a:r>
              <a:rPr lang="ja-JP" altLang="en-US" dirty="0"/>
              <a:t>ヤコビイテレーション</a:t>
            </a:r>
            <a:endParaRPr lang="en-US" altLang="ja-JP" dirty="0"/>
          </a:p>
          <a:p>
            <a:r>
              <a:rPr kumimoji="1" lang="en-US" altLang="ja-JP" dirty="0"/>
              <a:t>Dryness</a:t>
            </a:r>
            <a:r>
              <a:rPr kumimoji="1" lang="ja-JP" altLang="en-US" dirty="0"/>
              <a:t>による固体セル判定</a:t>
            </a:r>
            <a:endParaRPr kumimoji="1" lang="en-US" altLang="ja-JP" dirty="0"/>
          </a:p>
          <a:p>
            <a:pPr lvl="1"/>
            <a:r>
              <a:rPr lang="ja-JP" altLang="en-US" dirty="0"/>
              <a:t>境界条件</a:t>
            </a:r>
            <a:endParaRPr lang="en-US" altLang="ja-JP" dirty="0"/>
          </a:p>
          <a:p>
            <a:r>
              <a:rPr kumimoji="1" lang="ja-JP" altLang="en-US" dirty="0"/>
              <a:t>ブラシ周辺のみ</a:t>
            </a:r>
            <a:r>
              <a:rPr lang="ja-JP" altLang="en-US" dirty="0"/>
              <a:t>シミュレーション</a:t>
            </a:r>
            <a:r>
              <a:rPr kumimoji="1" lang="ja-JP" altLang="en-US" dirty="0"/>
              <a:t>を実行</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71</a:t>
            </a:fld>
            <a:endParaRPr lang="en-US" i="1" dirty="0"/>
          </a:p>
        </p:txBody>
      </p:sp>
    </p:spTree>
    <p:extLst>
      <p:ext uri="{BB962C8B-B14F-4D97-AF65-F5344CB8AC3E}">
        <p14:creationId xmlns:p14="http://schemas.microsoft.com/office/powerpoint/2010/main" val="3931536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パーティクルシミュレーション</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ブラシ周辺で利用</a:t>
            </a:r>
            <a:endParaRPr kumimoji="1" lang="en-US" altLang="ja-JP" dirty="0"/>
          </a:p>
          <a:p>
            <a:pPr lvl="1"/>
            <a:r>
              <a:rPr lang="ja-JP" altLang="en-US" dirty="0"/>
              <a:t>動きが早い</a:t>
            </a:r>
            <a:endParaRPr lang="en-US" altLang="ja-JP" dirty="0"/>
          </a:p>
          <a:p>
            <a:pPr lvl="1"/>
            <a:endParaRPr kumimoji="1" lang="en-US" altLang="ja-JP" dirty="0"/>
          </a:p>
          <a:p>
            <a:r>
              <a:rPr lang="ja-JP" altLang="en-US" dirty="0"/>
              <a:t>計算負荷が高い</a:t>
            </a:r>
            <a:endParaRPr lang="en-US" altLang="ja-JP" dirty="0"/>
          </a:p>
          <a:p>
            <a:pPr lvl="1"/>
            <a:r>
              <a:rPr kumimoji="1" lang="ja-JP" altLang="en-US" dirty="0"/>
              <a:t>グリッドとくらべて</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72</a:t>
            </a:fld>
            <a:endParaRPr lang="en-US" i="1" dirty="0"/>
          </a:p>
        </p:txBody>
      </p:sp>
      <p:sp>
        <p:nvSpPr>
          <p:cNvPr id="5" name="テキスト ボックス 4"/>
          <p:cNvSpPr txBox="1"/>
          <p:nvPr/>
        </p:nvSpPr>
        <p:spPr>
          <a:xfrm>
            <a:off x="4928320" y="1664840"/>
            <a:ext cx="1527982" cy="584775"/>
          </a:xfrm>
          <a:prstGeom prst="rect">
            <a:avLst/>
          </a:prstGeom>
          <a:noFill/>
        </p:spPr>
        <p:txBody>
          <a:bodyPr wrap="none" rtlCol="0">
            <a:spAutoFit/>
          </a:bodyPr>
          <a:lstStyle/>
          <a:p>
            <a:r>
              <a:rPr kumimoji="1" lang="en-US" altLang="ja-JP" sz="1600" dirty="0"/>
              <a:t>: </a:t>
            </a:r>
            <a:r>
              <a:rPr kumimoji="1" lang="ja-JP" altLang="en-US" sz="1600" dirty="0"/>
              <a:t>パーティクル</a:t>
            </a:r>
            <a:endParaRPr kumimoji="1" lang="en-US" altLang="ja-JP" sz="1600" dirty="0"/>
          </a:p>
          <a:p>
            <a:r>
              <a:rPr kumimoji="1" lang="en-US" altLang="ja-JP" sz="1600" dirty="0"/>
              <a:t>: </a:t>
            </a:r>
            <a:r>
              <a:rPr kumimoji="1" lang="ja-JP" altLang="en-US" sz="1600" dirty="0"/>
              <a:t>サンプル点</a:t>
            </a:r>
          </a:p>
        </p:txBody>
      </p:sp>
      <p:sp>
        <p:nvSpPr>
          <p:cNvPr id="6" name="テキスト ボックス 5"/>
          <p:cNvSpPr txBox="1"/>
          <p:nvPr/>
        </p:nvSpPr>
        <p:spPr>
          <a:xfrm>
            <a:off x="6665833" y="968831"/>
            <a:ext cx="877163" cy="369332"/>
          </a:xfrm>
          <a:prstGeom prst="rect">
            <a:avLst/>
          </a:prstGeom>
          <a:noFill/>
        </p:spPr>
        <p:txBody>
          <a:bodyPr wrap="none" rtlCol="0">
            <a:spAutoFit/>
          </a:bodyPr>
          <a:lstStyle/>
          <a:p>
            <a:r>
              <a:rPr kumimoji="1" lang="ja-JP" altLang="en-US" dirty="0"/>
              <a:t>ブラシ</a:t>
            </a:r>
          </a:p>
        </p:txBody>
      </p:sp>
      <p:sp>
        <p:nvSpPr>
          <p:cNvPr id="7" name="円/楕円 185"/>
          <p:cNvSpPr/>
          <p:nvPr/>
        </p:nvSpPr>
        <p:spPr>
          <a:xfrm>
            <a:off x="4817117" y="1732103"/>
            <a:ext cx="173281" cy="173281"/>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 name="正方形/長方形 7"/>
          <p:cNvSpPr/>
          <p:nvPr/>
        </p:nvSpPr>
        <p:spPr>
          <a:xfrm>
            <a:off x="7509412" y="271636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7509412" y="309010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p:nvSpPr>
        <p:spPr>
          <a:xfrm>
            <a:off x="7509412" y="346383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7509412" y="38375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正方形/長方形 11"/>
          <p:cNvSpPr/>
          <p:nvPr/>
        </p:nvSpPr>
        <p:spPr>
          <a:xfrm>
            <a:off x="7883148" y="271636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7883148" y="309010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8256885" y="271636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8256885" y="309010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7883148" y="346383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正方形/長方形 16"/>
          <p:cNvSpPr/>
          <p:nvPr/>
        </p:nvSpPr>
        <p:spPr>
          <a:xfrm>
            <a:off x="7883148" y="38375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8256885" y="346383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8256885" y="383757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5285966"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5285966"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5659703"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5659703"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6033440"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6033440"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6407177"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正方形/長方形 26"/>
          <p:cNvSpPr/>
          <p:nvPr/>
        </p:nvSpPr>
        <p:spPr>
          <a:xfrm>
            <a:off x="6407177"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5285966"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5285966"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5659703"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5659703"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6033440"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6033440"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6407177"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6407177"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6780913"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6780913"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7154651" y="2716363"/>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7154651" y="309010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6780913"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6780913"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正方形/長方形 41"/>
          <p:cNvSpPr/>
          <p:nvPr/>
        </p:nvSpPr>
        <p:spPr>
          <a:xfrm>
            <a:off x="7154651" y="346383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正方形/長方形 42"/>
          <p:cNvSpPr/>
          <p:nvPr/>
        </p:nvSpPr>
        <p:spPr>
          <a:xfrm>
            <a:off x="7154651" y="3837574"/>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44" name="グループ化 43"/>
          <p:cNvGrpSpPr/>
          <p:nvPr/>
        </p:nvGrpSpPr>
        <p:grpSpPr>
          <a:xfrm>
            <a:off x="6518060" y="1305980"/>
            <a:ext cx="1239312" cy="2329568"/>
            <a:chOff x="6545687" y="865838"/>
            <a:chExt cx="760621" cy="1429760"/>
          </a:xfrm>
        </p:grpSpPr>
        <p:sp>
          <p:nvSpPr>
            <p:cNvPr id="45" name="正方形/長方形 44"/>
            <p:cNvSpPr/>
            <p:nvPr/>
          </p:nvSpPr>
          <p:spPr>
            <a:xfrm>
              <a:off x="6589016" y="865838"/>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コネクタ 45"/>
            <p:cNvCxnSpPr>
              <a:stCxn id="47" idx="4"/>
              <a:endCxn id="54" idx="0"/>
            </p:cNvCxnSpPr>
            <p:nvPr/>
          </p:nvCxnSpPr>
          <p:spPr>
            <a:xfrm>
              <a:off x="6679037"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47" name="円/楕円 95"/>
            <p:cNvSpPr/>
            <p:nvPr/>
          </p:nvSpPr>
          <p:spPr>
            <a:xfrm>
              <a:off x="664093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8" name="直線コネクタ 47"/>
            <p:cNvCxnSpPr>
              <a:stCxn id="49" idx="4"/>
              <a:endCxn id="55" idx="0"/>
            </p:cNvCxnSpPr>
            <p:nvPr/>
          </p:nvCxnSpPr>
          <p:spPr>
            <a:xfrm>
              <a:off x="6852869"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49" name="円/楕円 96"/>
            <p:cNvSpPr/>
            <p:nvPr/>
          </p:nvSpPr>
          <p:spPr>
            <a:xfrm>
              <a:off x="6814769"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0" name="直線コネクタ 49"/>
            <p:cNvCxnSpPr>
              <a:stCxn id="52" idx="4"/>
              <a:endCxn id="56" idx="0"/>
            </p:cNvCxnSpPr>
            <p:nvPr/>
          </p:nvCxnSpPr>
          <p:spPr>
            <a:xfrm>
              <a:off x="7004267" y="1379838"/>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直線コネクタ 50"/>
            <p:cNvCxnSpPr>
              <a:stCxn id="53" idx="4"/>
              <a:endCxn id="57" idx="0"/>
            </p:cNvCxnSpPr>
            <p:nvPr/>
          </p:nvCxnSpPr>
          <p:spPr>
            <a:xfrm>
              <a:off x="7152906"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52" name="円/楕円 97"/>
            <p:cNvSpPr/>
            <p:nvPr/>
          </p:nvSpPr>
          <p:spPr>
            <a:xfrm>
              <a:off x="696616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3" name="円/楕円 98"/>
            <p:cNvSpPr/>
            <p:nvPr/>
          </p:nvSpPr>
          <p:spPr>
            <a:xfrm>
              <a:off x="7114806"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4" name="円/楕円 103"/>
            <p:cNvSpPr/>
            <p:nvPr/>
          </p:nvSpPr>
          <p:spPr>
            <a:xfrm>
              <a:off x="664093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5" name="円/楕円 104"/>
            <p:cNvSpPr/>
            <p:nvPr/>
          </p:nvSpPr>
          <p:spPr>
            <a:xfrm>
              <a:off x="6814769"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円/楕円 105"/>
            <p:cNvSpPr/>
            <p:nvPr/>
          </p:nvSpPr>
          <p:spPr>
            <a:xfrm>
              <a:off x="696616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7" name="円/楕円 106"/>
            <p:cNvSpPr/>
            <p:nvPr/>
          </p:nvSpPr>
          <p:spPr>
            <a:xfrm>
              <a:off x="7114806"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8" name="直線コネクタ 57"/>
            <p:cNvCxnSpPr>
              <a:stCxn id="55" idx="4"/>
              <a:endCxn id="63" idx="0"/>
            </p:cNvCxnSpPr>
            <p:nvPr/>
          </p:nvCxnSpPr>
          <p:spPr>
            <a:xfrm flipH="1">
              <a:off x="6814769"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直線コネクタ 58"/>
            <p:cNvCxnSpPr>
              <a:stCxn id="54" idx="4"/>
              <a:endCxn id="62" idx="0"/>
            </p:cNvCxnSpPr>
            <p:nvPr/>
          </p:nvCxnSpPr>
          <p:spPr>
            <a:xfrm flipH="1">
              <a:off x="6659987" y="1545039"/>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直線コネクタ 59"/>
            <p:cNvCxnSpPr>
              <a:stCxn id="56" idx="4"/>
              <a:endCxn id="64" idx="0"/>
            </p:cNvCxnSpPr>
            <p:nvPr/>
          </p:nvCxnSpPr>
          <p:spPr>
            <a:xfrm>
              <a:off x="7004267" y="1545039"/>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直線コネクタ 60"/>
            <p:cNvCxnSpPr>
              <a:stCxn id="57" idx="4"/>
              <a:endCxn id="65" idx="0"/>
            </p:cNvCxnSpPr>
            <p:nvPr/>
          </p:nvCxnSpPr>
          <p:spPr>
            <a:xfrm>
              <a:off x="7152906"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62" name="円/楕円 131"/>
            <p:cNvSpPr/>
            <p:nvPr/>
          </p:nvSpPr>
          <p:spPr>
            <a:xfrm>
              <a:off x="662188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3" name="円/楕円 134"/>
            <p:cNvSpPr/>
            <p:nvPr/>
          </p:nvSpPr>
          <p:spPr>
            <a:xfrm>
              <a:off x="6776669"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4" name="円/楕円 137"/>
            <p:cNvSpPr/>
            <p:nvPr/>
          </p:nvSpPr>
          <p:spPr>
            <a:xfrm>
              <a:off x="696616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円/楕円 139"/>
            <p:cNvSpPr/>
            <p:nvPr/>
          </p:nvSpPr>
          <p:spPr>
            <a:xfrm>
              <a:off x="7152906"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6" name="直線コネクタ 65"/>
            <p:cNvCxnSpPr>
              <a:stCxn id="62" idx="4"/>
              <a:endCxn id="67" idx="0"/>
            </p:cNvCxnSpPr>
            <p:nvPr/>
          </p:nvCxnSpPr>
          <p:spPr>
            <a:xfrm flipH="1">
              <a:off x="6640937" y="1711070"/>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67" name="円/楕円 152"/>
            <p:cNvSpPr/>
            <p:nvPr/>
          </p:nvSpPr>
          <p:spPr>
            <a:xfrm>
              <a:off x="660283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円/楕円 155"/>
            <p:cNvSpPr/>
            <p:nvPr/>
          </p:nvSpPr>
          <p:spPr>
            <a:xfrm>
              <a:off x="6738569"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9" name="直線コネクタ 68"/>
            <p:cNvCxnSpPr>
              <a:stCxn id="63" idx="4"/>
              <a:endCxn id="68" idx="0"/>
            </p:cNvCxnSpPr>
            <p:nvPr/>
          </p:nvCxnSpPr>
          <p:spPr>
            <a:xfrm flipH="1">
              <a:off x="6776669"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70" name="円/楕円 162"/>
            <p:cNvSpPr/>
            <p:nvPr/>
          </p:nvSpPr>
          <p:spPr>
            <a:xfrm>
              <a:off x="696616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1" name="直線コネクタ 70"/>
            <p:cNvCxnSpPr>
              <a:stCxn id="64" idx="4"/>
              <a:endCxn id="70" idx="0"/>
            </p:cNvCxnSpPr>
            <p:nvPr/>
          </p:nvCxnSpPr>
          <p:spPr>
            <a:xfrm>
              <a:off x="7004267" y="1711070"/>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72" name="円/楕円 166"/>
            <p:cNvSpPr/>
            <p:nvPr/>
          </p:nvSpPr>
          <p:spPr>
            <a:xfrm>
              <a:off x="7191006"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3" name="直線コネクタ 72"/>
            <p:cNvCxnSpPr>
              <a:stCxn id="65" idx="4"/>
              <a:endCxn id="72" idx="0"/>
            </p:cNvCxnSpPr>
            <p:nvPr/>
          </p:nvCxnSpPr>
          <p:spPr>
            <a:xfrm>
              <a:off x="7191006"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74" name="円/楕円 173"/>
            <p:cNvSpPr/>
            <p:nvPr/>
          </p:nvSpPr>
          <p:spPr>
            <a:xfrm>
              <a:off x="6574262"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5" name="円/楕円 174"/>
            <p:cNvSpPr/>
            <p:nvPr/>
          </p:nvSpPr>
          <p:spPr>
            <a:xfrm>
              <a:off x="6738569"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6" name="円/楕円 175"/>
            <p:cNvSpPr/>
            <p:nvPr/>
          </p:nvSpPr>
          <p:spPr>
            <a:xfrm>
              <a:off x="6967169"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7" name="円/楕円 176"/>
            <p:cNvSpPr/>
            <p:nvPr/>
          </p:nvSpPr>
          <p:spPr>
            <a:xfrm>
              <a:off x="7191006"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8" name="直線コネクタ 77"/>
            <p:cNvCxnSpPr>
              <a:stCxn id="67" idx="4"/>
              <a:endCxn id="74" idx="0"/>
            </p:cNvCxnSpPr>
            <p:nvPr/>
          </p:nvCxnSpPr>
          <p:spPr>
            <a:xfrm flipH="1">
              <a:off x="6612362" y="1901570"/>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79" name="直線コネクタ 78"/>
            <p:cNvCxnSpPr>
              <a:stCxn id="68" idx="4"/>
              <a:endCxn id="75" idx="0"/>
            </p:cNvCxnSpPr>
            <p:nvPr/>
          </p:nvCxnSpPr>
          <p:spPr>
            <a:xfrm>
              <a:off x="6776669" y="1901570"/>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80" name="直線コネクタ 79"/>
            <p:cNvCxnSpPr>
              <a:stCxn id="70" idx="4"/>
              <a:endCxn id="76" idx="0"/>
            </p:cNvCxnSpPr>
            <p:nvPr/>
          </p:nvCxnSpPr>
          <p:spPr>
            <a:xfrm>
              <a:off x="7004267" y="1901570"/>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直線コネクタ 80"/>
            <p:cNvCxnSpPr>
              <a:stCxn id="72" idx="4"/>
              <a:endCxn id="77" idx="0"/>
            </p:cNvCxnSpPr>
            <p:nvPr/>
          </p:nvCxnSpPr>
          <p:spPr>
            <a:xfrm>
              <a:off x="7229106" y="1901570"/>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82" name="円/楕円 195"/>
            <p:cNvSpPr/>
            <p:nvPr/>
          </p:nvSpPr>
          <p:spPr>
            <a:xfrm>
              <a:off x="6545687" y="22128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円/楕円 196"/>
            <p:cNvSpPr/>
            <p:nvPr/>
          </p:nvSpPr>
          <p:spPr>
            <a:xfrm>
              <a:off x="6717137"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円/楕円 197"/>
            <p:cNvSpPr/>
            <p:nvPr/>
          </p:nvSpPr>
          <p:spPr>
            <a:xfrm>
              <a:off x="7004267" y="220293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円/楕円 198"/>
            <p:cNvSpPr/>
            <p:nvPr/>
          </p:nvSpPr>
          <p:spPr>
            <a:xfrm>
              <a:off x="7230108"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6" name="直線コネクタ 85"/>
            <p:cNvCxnSpPr>
              <a:stCxn id="74" idx="4"/>
              <a:endCxn id="82" idx="0"/>
            </p:cNvCxnSpPr>
            <p:nvPr/>
          </p:nvCxnSpPr>
          <p:spPr>
            <a:xfrm flipH="1">
              <a:off x="6583787" y="2092070"/>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87" name="直線コネクタ 86"/>
            <p:cNvCxnSpPr>
              <a:stCxn id="75" idx="4"/>
              <a:endCxn id="83" idx="0"/>
            </p:cNvCxnSpPr>
            <p:nvPr/>
          </p:nvCxnSpPr>
          <p:spPr>
            <a:xfrm flipH="1">
              <a:off x="6755237" y="2098584"/>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88" name="直線コネクタ 87"/>
            <p:cNvCxnSpPr>
              <a:stCxn id="76" idx="4"/>
              <a:endCxn id="84" idx="0"/>
            </p:cNvCxnSpPr>
            <p:nvPr/>
          </p:nvCxnSpPr>
          <p:spPr>
            <a:xfrm>
              <a:off x="7005269" y="2092070"/>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直線コネクタ 88"/>
            <p:cNvCxnSpPr>
              <a:stCxn id="77" idx="4"/>
              <a:endCxn id="85" idx="0"/>
            </p:cNvCxnSpPr>
            <p:nvPr/>
          </p:nvCxnSpPr>
          <p:spPr>
            <a:xfrm>
              <a:off x="7229106" y="2098584"/>
              <a:ext cx="39102" cy="120814"/>
            </a:xfrm>
            <a:prstGeom prst="line">
              <a:avLst/>
            </a:prstGeom>
            <a:ln w="19050"/>
          </p:spPr>
          <p:style>
            <a:lnRef idx="1">
              <a:schemeClr val="dk1"/>
            </a:lnRef>
            <a:fillRef idx="0">
              <a:schemeClr val="dk1"/>
            </a:fillRef>
            <a:effectRef idx="0">
              <a:schemeClr val="dk1"/>
            </a:effectRef>
            <a:fontRef idx="minor">
              <a:schemeClr val="tx1"/>
            </a:fontRef>
          </p:style>
        </p:cxnSp>
      </p:grpSp>
      <p:sp>
        <p:nvSpPr>
          <p:cNvPr id="90" name="フリーフォーム 89"/>
          <p:cNvSpPr/>
          <p:nvPr/>
        </p:nvSpPr>
        <p:spPr>
          <a:xfrm>
            <a:off x="5267970" y="2894962"/>
            <a:ext cx="3386804" cy="1335789"/>
          </a:xfrm>
          <a:custGeom>
            <a:avLst/>
            <a:gdLst>
              <a:gd name="connsiteX0" fmla="*/ 755702 w 2433362"/>
              <a:gd name="connsiteY0" fmla="*/ 7557 h 959742"/>
              <a:gd name="connsiteX1" fmla="*/ 559220 w 2433362"/>
              <a:gd name="connsiteY1" fmla="*/ 60456 h 959742"/>
              <a:gd name="connsiteX2" fmla="*/ 370294 w 2433362"/>
              <a:gd name="connsiteY2" fmla="*/ 105798 h 959742"/>
              <a:gd name="connsiteX3" fmla="*/ 30228 w 2433362"/>
              <a:gd name="connsiteY3" fmla="*/ 136026 h 959742"/>
              <a:gd name="connsiteX4" fmla="*/ 0 w 2433362"/>
              <a:gd name="connsiteY4" fmla="*/ 944628 h 959742"/>
              <a:gd name="connsiteX5" fmla="*/ 2433362 w 2433362"/>
              <a:gd name="connsiteY5" fmla="*/ 959742 h 959742"/>
              <a:gd name="connsiteX6" fmla="*/ 2410691 w 2433362"/>
              <a:gd name="connsiteY6" fmla="*/ 0 h 959742"/>
              <a:gd name="connsiteX7" fmla="*/ 2259550 w 2433362"/>
              <a:gd name="connsiteY7" fmla="*/ 0 h 959742"/>
              <a:gd name="connsiteX8" fmla="*/ 2010169 w 2433362"/>
              <a:gd name="connsiteY8" fmla="*/ 52899 h 959742"/>
              <a:gd name="connsiteX9" fmla="*/ 1942155 w 2433362"/>
              <a:gd name="connsiteY9" fmla="*/ 377851 h 959742"/>
              <a:gd name="connsiteX10" fmla="*/ 1874142 w 2433362"/>
              <a:gd name="connsiteY10" fmla="*/ 657461 h 959742"/>
              <a:gd name="connsiteX11" fmla="*/ 1730559 w 2433362"/>
              <a:gd name="connsiteY11" fmla="*/ 733031 h 959742"/>
              <a:gd name="connsiteX12" fmla="*/ 1413164 w 2433362"/>
              <a:gd name="connsiteY12" fmla="*/ 808601 h 959742"/>
              <a:gd name="connsiteX13" fmla="*/ 959742 w 2433362"/>
              <a:gd name="connsiteY13" fmla="*/ 823715 h 959742"/>
              <a:gd name="connsiteX14" fmla="*/ 665018 w 2433362"/>
              <a:gd name="connsiteY14" fmla="*/ 672575 h 959742"/>
              <a:gd name="connsiteX15" fmla="*/ 687689 w 2433362"/>
              <a:gd name="connsiteY15" fmla="*/ 491206 h 959742"/>
              <a:gd name="connsiteX16" fmla="*/ 687689 w 2433362"/>
              <a:gd name="connsiteY16" fmla="*/ 272052 h 959742"/>
              <a:gd name="connsiteX17" fmla="*/ 717917 w 2433362"/>
              <a:gd name="connsiteY17" fmla="*/ 105798 h 959742"/>
              <a:gd name="connsiteX18" fmla="*/ 755702 w 2433362"/>
              <a:gd name="connsiteY18" fmla="*/ 7557 h 9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3362" h="959742">
                <a:moveTo>
                  <a:pt x="755702" y="7557"/>
                </a:moveTo>
                <a:lnTo>
                  <a:pt x="559220" y="60456"/>
                </a:lnTo>
                <a:lnTo>
                  <a:pt x="370294" y="105798"/>
                </a:lnTo>
                <a:lnTo>
                  <a:pt x="30228" y="136026"/>
                </a:lnTo>
                <a:lnTo>
                  <a:pt x="0" y="944628"/>
                </a:lnTo>
                <a:lnTo>
                  <a:pt x="2433362" y="959742"/>
                </a:lnTo>
                <a:lnTo>
                  <a:pt x="2410691" y="0"/>
                </a:lnTo>
                <a:lnTo>
                  <a:pt x="2259550" y="0"/>
                </a:lnTo>
                <a:lnTo>
                  <a:pt x="2010169" y="52899"/>
                </a:lnTo>
                <a:lnTo>
                  <a:pt x="1942155" y="377851"/>
                </a:lnTo>
                <a:lnTo>
                  <a:pt x="1874142" y="657461"/>
                </a:lnTo>
                <a:lnTo>
                  <a:pt x="1730559" y="733031"/>
                </a:lnTo>
                <a:lnTo>
                  <a:pt x="1413164" y="808601"/>
                </a:lnTo>
                <a:lnTo>
                  <a:pt x="959742" y="823715"/>
                </a:lnTo>
                <a:lnTo>
                  <a:pt x="665018" y="672575"/>
                </a:lnTo>
                <a:lnTo>
                  <a:pt x="687689" y="491206"/>
                </a:lnTo>
                <a:lnTo>
                  <a:pt x="687689" y="272052"/>
                </a:lnTo>
                <a:lnTo>
                  <a:pt x="717917" y="105798"/>
                </a:lnTo>
                <a:lnTo>
                  <a:pt x="755702" y="7557"/>
                </a:lnTo>
                <a:close/>
              </a:path>
            </a:pathLst>
          </a:cu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1" name="円/楕円 185"/>
          <p:cNvSpPr/>
          <p:nvPr/>
        </p:nvSpPr>
        <p:spPr>
          <a:xfrm>
            <a:off x="6340339" y="3122763"/>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2" name="円/楕円 185"/>
          <p:cNvSpPr/>
          <p:nvPr/>
        </p:nvSpPr>
        <p:spPr>
          <a:xfrm>
            <a:off x="6318888" y="3358384"/>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3" name="円/楕円 185"/>
          <p:cNvSpPr/>
          <p:nvPr/>
        </p:nvSpPr>
        <p:spPr>
          <a:xfrm>
            <a:off x="6327993" y="3615749"/>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4" name="円/楕円 185"/>
          <p:cNvSpPr/>
          <p:nvPr/>
        </p:nvSpPr>
        <p:spPr>
          <a:xfrm>
            <a:off x="6594897" y="3772724"/>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5" name="円/楕円 185"/>
          <p:cNvSpPr/>
          <p:nvPr/>
        </p:nvSpPr>
        <p:spPr>
          <a:xfrm>
            <a:off x="6869837" y="3757621"/>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6" name="円/楕円 185"/>
          <p:cNvSpPr/>
          <p:nvPr/>
        </p:nvSpPr>
        <p:spPr>
          <a:xfrm>
            <a:off x="7180672" y="3751006"/>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7" name="円/楕円 185"/>
          <p:cNvSpPr/>
          <p:nvPr/>
        </p:nvSpPr>
        <p:spPr>
          <a:xfrm>
            <a:off x="6961372" y="3335551"/>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8" name="円/楕円 185"/>
          <p:cNvSpPr/>
          <p:nvPr/>
        </p:nvSpPr>
        <p:spPr>
          <a:xfrm>
            <a:off x="7483472" y="3726636"/>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9" name="円/楕円 185"/>
          <p:cNvSpPr/>
          <p:nvPr/>
        </p:nvSpPr>
        <p:spPr>
          <a:xfrm>
            <a:off x="7363441" y="3259942"/>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0" name="円/楕円 185"/>
          <p:cNvSpPr/>
          <p:nvPr/>
        </p:nvSpPr>
        <p:spPr>
          <a:xfrm>
            <a:off x="7837916" y="3033150"/>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1" name="円/楕円 185"/>
          <p:cNvSpPr/>
          <p:nvPr/>
        </p:nvSpPr>
        <p:spPr>
          <a:xfrm>
            <a:off x="7007490" y="2995442"/>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2" name="円/楕円 185"/>
          <p:cNvSpPr/>
          <p:nvPr/>
        </p:nvSpPr>
        <p:spPr>
          <a:xfrm>
            <a:off x="7075844" y="3606731"/>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3" name="円/楕円 185"/>
          <p:cNvSpPr/>
          <p:nvPr/>
        </p:nvSpPr>
        <p:spPr>
          <a:xfrm>
            <a:off x="7756906" y="3290954"/>
            <a:ext cx="141872" cy="141872"/>
          </a:xfrm>
          <a:prstGeom prst="ellipse">
            <a:avLst/>
          </a:prstGeom>
          <a:solidFill>
            <a:schemeClr val="accent6">
              <a:alpha val="70000"/>
            </a:schemeClr>
          </a:solidFill>
          <a:ln w="38100">
            <a:solidFill>
              <a:srgbClr val="FF0000">
                <a:alpha val="70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04" name="円/楕円 131"/>
          <p:cNvSpPr/>
          <p:nvPr/>
        </p:nvSpPr>
        <p:spPr>
          <a:xfrm>
            <a:off x="4866242" y="2016628"/>
            <a:ext cx="124156" cy="12415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8609263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パーティクルのポイント</a:t>
            </a:r>
          </a:p>
        </p:txBody>
      </p:sp>
      <p:sp>
        <p:nvSpPr>
          <p:cNvPr id="3" name="コンテンツ プレースホルダー 2"/>
          <p:cNvSpPr>
            <a:spLocks noGrp="1"/>
          </p:cNvSpPr>
          <p:nvPr>
            <p:ph idx="1"/>
          </p:nvPr>
        </p:nvSpPr>
        <p:spPr/>
        <p:txBody>
          <a:bodyPr/>
          <a:lstStyle/>
          <a:p>
            <a:r>
              <a:rPr lang="ja-JP" altLang="en-US" dirty="0"/>
              <a:t>毛先</a:t>
            </a:r>
            <a:r>
              <a:rPr kumimoji="1" lang="ja-JP" altLang="en-US" dirty="0"/>
              <a:t>への粘着</a:t>
            </a:r>
            <a:endParaRPr kumimoji="1" lang="en-US" altLang="ja-JP" dirty="0"/>
          </a:p>
          <a:p>
            <a:pPr lvl="1"/>
            <a:r>
              <a:rPr lang="ja-JP" altLang="en-US" dirty="0"/>
              <a:t>絵具がブラシの毛先にくっつく</a:t>
            </a:r>
            <a:endParaRPr lang="en-US" altLang="ja-JP" dirty="0"/>
          </a:p>
          <a:p>
            <a:pPr lvl="1"/>
            <a:endParaRPr kumimoji="1" lang="en-US" altLang="ja-JP" dirty="0"/>
          </a:p>
          <a:p>
            <a:r>
              <a:rPr lang="ja-JP" altLang="en-US" dirty="0"/>
              <a:t>非圧縮性</a:t>
            </a:r>
            <a:endParaRPr lang="en-US" altLang="ja-JP" dirty="0"/>
          </a:p>
          <a:p>
            <a:pPr lvl="1"/>
            <a:r>
              <a:rPr lang="ja-JP" altLang="en-US" dirty="0"/>
              <a:t>そのままでは流体の</a:t>
            </a:r>
            <a:r>
              <a:rPr kumimoji="1" lang="ja-JP" altLang="en-US" dirty="0"/>
              <a:t>密度が一定にならない</a:t>
            </a:r>
            <a:endParaRPr kumimoji="1" lang="en-US" altLang="ja-JP"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73</a:t>
            </a:fld>
            <a:endParaRPr lang="en-US" i="1" dirty="0"/>
          </a:p>
        </p:txBody>
      </p:sp>
      <p:grpSp>
        <p:nvGrpSpPr>
          <p:cNvPr id="9" name="グループ化 8"/>
          <p:cNvGrpSpPr/>
          <p:nvPr/>
        </p:nvGrpSpPr>
        <p:grpSpPr>
          <a:xfrm rot="1004439">
            <a:off x="6425868" y="1016231"/>
            <a:ext cx="538566" cy="1613140"/>
            <a:chOff x="6425883" y="768986"/>
            <a:chExt cx="538566" cy="1613140"/>
          </a:xfrm>
        </p:grpSpPr>
        <p:sp>
          <p:nvSpPr>
            <p:cNvPr id="5" name="台形 4"/>
            <p:cNvSpPr/>
            <p:nvPr/>
          </p:nvSpPr>
          <p:spPr>
            <a:xfrm>
              <a:off x="6425883" y="2019816"/>
              <a:ext cx="538566" cy="362310"/>
            </a:xfrm>
            <a:prstGeom prst="trapezoid">
              <a:avLst>
                <a:gd name="adj" fmla="val 3123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539633" y="768986"/>
              <a:ext cx="318367" cy="125083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6431756" y="2131219"/>
              <a:ext cx="531019" cy="247650"/>
            </a:xfrm>
            <a:custGeom>
              <a:avLst/>
              <a:gdLst>
                <a:gd name="connsiteX0" fmla="*/ 76200 w 531019"/>
                <a:gd name="connsiteY0" fmla="*/ 11906 h 247650"/>
                <a:gd name="connsiteX1" fmla="*/ 133350 w 531019"/>
                <a:gd name="connsiteY1" fmla="*/ 35719 h 247650"/>
                <a:gd name="connsiteX2" fmla="*/ 161925 w 531019"/>
                <a:gd name="connsiteY2" fmla="*/ 0 h 247650"/>
                <a:gd name="connsiteX3" fmla="*/ 228600 w 531019"/>
                <a:gd name="connsiteY3" fmla="*/ 33337 h 247650"/>
                <a:gd name="connsiteX4" fmla="*/ 280988 w 531019"/>
                <a:gd name="connsiteY4" fmla="*/ 14287 h 247650"/>
                <a:gd name="connsiteX5" fmla="*/ 340519 w 531019"/>
                <a:gd name="connsiteY5" fmla="*/ 47625 h 247650"/>
                <a:gd name="connsiteX6" fmla="*/ 395288 w 531019"/>
                <a:gd name="connsiteY6" fmla="*/ 4762 h 247650"/>
                <a:gd name="connsiteX7" fmla="*/ 466725 w 531019"/>
                <a:gd name="connsiteY7" fmla="*/ 42862 h 247650"/>
                <a:gd name="connsiteX8" fmla="*/ 531019 w 531019"/>
                <a:gd name="connsiteY8" fmla="*/ 245269 h 247650"/>
                <a:gd name="connsiteX9" fmla="*/ 0 w 531019"/>
                <a:gd name="connsiteY9" fmla="*/ 247650 h 247650"/>
                <a:gd name="connsiteX10" fmla="*/ 76200 w 531019"/>
                <a:gd name="connsiteY10" fmla="*/ 1190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019" h="247650">
                  <a:moveTo>
                    <a:pt x="76200" y="11906"/>
                  </a:moveTo>
                  <a:lnTo>
                    <a:pt x="133350" y="35719"/>
                  </a:lnTo>
                  <a:lnTo>
                    <a:pt x="161925" y="0"/>
                  </a:lnTo>
                  <a:lnTo>
                    <a:pt x="228600" y="33337"/>
                  </a:lnTo>
                  <a:lnTo>
                    <a:pt x="280988" y="14287"/>
                  </a:lnTo>
                  <a:lnTo>
                    <a:pt x="340519" y="47625"/>
                  </a:lnTo>
                  <a:lnTo>
                    <a:pt x="395288" y="4762"/>
                  </a:lnTo>
                  <a:lnTo>
                    <a:pt x="466725" y="42862"/>
                  </a:lnTo>
                  <a:lnTo>
                    <a:pt x="531019" y="245269"/>
                  </a:lnTo>
                  <a:lnTo>
                    <a:pt x="0" y="247650"/>
                  </a:lnTo>
                  <a:lnTo>
                    <a:pt x="76200" y="11906"/>
                  </a:ln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sp>
        <p:nvSpPr>
          <p:cNvPr id="27" name="テキスト ボックス 26"/>
          <p:cNvSpPr txBox="1"/>
          <p:nvPr/>
        </p:nvSpPr>
        <p:spPr>
          <a:xfrm>
            <a:off x="7083409" y="1599239"/>
            <a:ext cx="877163" cy="369332"/>
          </a:xfrm>
          <a:prstGeom prst="rect">
            <a:avLst/>
          </a:prstGeom>
          <a:noFill/>
        </p:spPr>
        <p:txBody>
          <a:bodyPr wrap="none" rtlCol="0">
            <a:spAutoFit/>
          </a:bodyPr>
          <a:lstStyle/>
          <a:p>
            <a:r>
              <a:rPr kumimoji="1" lang="ja-JP" altLang="en-US" dirty="0"/>
              <a:t>ブラシ</a:t>
            </a:r>
          </a:p>
        </p:txBody>
      </p:sp>
      <p:sp>
        <p:nvSpPr>
          <p:cNvPr id="28" name="テキスト ボックス 27"/>
          <p:cNvSpPr txBox="1"/>
          <p:nvPr/>
        </p:nvSpPr>
        <p:spPr>
          <a:xfrm>
            <a:off x="5558624" y="2405664"/>
            <a:ext cx="646331" cy="369332"/>
          </a:xfrm>
          <a:prstGeom prst="rect">
            <a:avLst/>
          </a:prstGeom>
          <a:noFill/>
        </p:spPr>
        <p:txBody>
          <a:bodyPr wrap="none" rtlCol="0">
            <a:spAutoFit/>
          </a:bodyPr>
          <a:lstStyle/>
          <a:p>
            <a:r>
              <a:rPr kumimoji="1" lang="ja-JP" altLang="en-US" dirty="0"/>
              <a:t>絵具</a:t>
            </a:r>
          </a:p>
        </p:txBody>
      </p:sp>
      <p:sp>
        <p:nvSpPr>
          <p:cNvPr id="29" name="円/楕円 43"/>
          <p:cNvSpPr/>
          <p:nvPr/>
        </p:nvSpPr>
        <p:spPr>
          <a:xfrm>
            <a:off x="7279845" y="3599700"/>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円/楕円 44"/>
          <p:cNvSpPr/>
          <p:nvPr/>
        </p:nvSpPr>
        <p:spPr>
          <a:xfrm>
            <a:off x="6784252" y="315958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1" name="円/楕円 45"/>
          <p:cNvSpPr/>
          <p:nvPr/>
        </p:nvSpPr>
        <p:spPr>
          <a:xfrm>
            <a:off x="6784253" y="3477654"/>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2" name="円/楕円 46"/>
          <p:cNvSpPr/>
          <p:nvPr/>
        </p:nvSpPr>
        <p:spPr>
          <a:xfrm>
            <a:off x="6530724" y="3264828"/>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3" name="円/楕円 47"/>
          <p:cNvSpPr/>
          <p:nvPr/>
        </p:nvSpPr>
        <p:spPr>
          <a:xfrm>
            <a:off x="6511187" y="3527237"/>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4" name="円/楕円 48"/>
          <p:cNvSpPr/>
          <p:nvPr/>
        </p:nvSpPr>
        <p:spPr>
          <a:xfrm>
            <a:off x="7139118" y="3085056"/>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5" name="円/楕円 49"/>
          <p:cNvSpPr/>
          <p:nvPr/>
        </p:nvSpPr>
        <p:spPr>
          <a:xfrm>
            <a:off x="6817823" y="401683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6" name="円/楕円 50"/>
          <p:cNvSpPr/>
          <p:nvPr/>
        </p:nvSpPr>
        <p:spPr>
          <a:xfrm>
            <a:off x="6493473" y="393791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7" name="円/楕円 51"/>
          <p:cNvSpPr/>
          <p:nvPr/>
        </p:nvSpPr>
        <p:spPr>
          <a:xfrm>
            <a:off x="6684533" y="375764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8" name="円/楕円 52"/>
          <p:cNvSpPr/>
          <p:nvPr/>
        </p:nvSpPr>
        <p:spPr>
          <a:xfrm>
            <a:off x="6983690" y="3724088"/>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9" name="円/楕円 53"/>
          <p:cNvSpPr/>
          <p:nvPr/>
        </p:nvSpPr>
        <p:spPr>
          <a:xfrm>
            <a:off x="6345290" y="3707507"/>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0" name="円/楕円 54"/>
          <p:cNvSpPr/>
          <p:nvPr/>
        </p:nvSpPr>
        <p:spPr>
          <a:xfrm>
            <a:off x="7017260" y="3364546"/>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41" name="直線矢印コネクタ 40"/>
          <p:cNvCxnSpPr>
            <a:stCxn id="30" idx="0"/>
          </p:cNvCxnSpPr>
          <p:nvPr/>
        </p:nvCxnSpPr>
        <p:spPr>
          <a:xfrm flipV="1">
            <a:off x="6883971" y="2859913"/>
            <a:ext cx="33570" cy="29967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a:stCxn id="32" idx="1"/>
          </p:cNvCxnSpPr>
          <p:nvPr/>
        </p:nvCxnSpPr>
        <p:spPr>
          <a:xfrm flipH="1" flipV="1">
            <a:off x="6370867" y="3053589"/>
            <a:ext cx="189064" cy="240446"/>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34" idx="7"/>
          </p:cNvCxnSpPr>
          <p:nvPr/>
        </p:nvCxnSpPr>
        <p:spPr>
          <a:xfrm flipV="1">
            <a:off x="7309348" y="2910610"/>
            <a:ext cx="184636" cy="2036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29" idx="7"/>
          </p:cNvCxnSpPr>
          <p:nvPr/>
        </p:nvCxnSpPr>
        <p:spPr>
          <a:xfrm flipV="1">
            <a:off x="7450075" y="3477654"/>
            <a:ext cx="258856" cy="1512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a:stCxn id="40" idx="6"/>
          </p:cNvCxnSpPr>
          <p:nvPr/>
        </p:nvCxnSpPr>
        <p:spPr>
          <a:xfrm>
            <a:off x="7216697" y="3464265"/>
            <a:ext cx="277287" cy="6297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9" idx="1"/>
          </p:cNvCxnSpPr>
          <p:nvPr/>
        </p:nvCxnSpPr>
        <p:spPr>
          <a:xfrm flipH="1" flipV="1">
            <a:off x="6169629" y="3495234"/>
            <a:ext cx="204868" cy="24148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38" idx="5"/>
          </p:cNvCxnSpPr>
          <p:nvPr/>
        </p:nvCxnSpPr>
        <p:spPr>
          <a:xfrm>
            <a:off x="7153920" y="3894318"/>
            <a:ext cx="184635" cy="24303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35" idx="5"/>
          </p:cNvCxnSpPr>
          <p:nvPr/>
        </p:nvCxnSpPr>
        <p:spPr>
          <a:xfrm>
            <a:off x="6988053" y="4187063"/>
            <a:ext cx="151065" cy="27203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a:stCxn id="36" idx="3"/>
          </p:cNvCxnSpPr>
          <p:nvPr/>
        </p:nvCxnSpPr>
        <p:spPr>
          <a:xfrm flipH="1">
            <a:off x="6250719" y="4108143"/>
            <a:ext cx="271961" cy="24756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33" idx="1"/>
          </p:cNvCxnSpPr>
          <p:nvPr/>
        </p:nvCxnSpPr>
        <p:spPr>
          <a:xfrm flipH="1" flipV="1">
            <a:off x="6296240" y="3346967"/>
            <a:ext cx="244154" cy="209477"/>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31" idx="7"/>
            <a:endCxn id="34" idx="3"/>
          </p:cNvCxnSpPr>
          <p:nvPr/>
        </p:nvCxnSpPr>
        <p:spPr>
          <a:xfrm flipV="1">
            <a:off x="6954483" y="3255286"/>
            <a:ext cx="213842" cy="25157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37" idx="2"/>
          </p:cNvCxnSpPr>
          <p:nvPr/>
        </p:nvCxnSpPr>
        <p:spPr>
          <a:xfrm flipH="1">
            <a:off x="6345290" y="3857362"/>
            <a:ext cx="339243" cy="10480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5402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パーティクルのポイント</a:t>
            </a:r>
          </a:p>
        </p:txBody>
      </p:sp>
      <p:sp>
        <p:nvSpPr>
          <p:cNvPr id="3" name="コンテンツ プレースホルダー 2"/>
          <p:cNvSpPr>
            <a:spLocks noGrp="1"/>
          </p:cNvSpPr>
          <p:nvPr>
            <p:ph idx="1"/>
          </p:nvPr>
        </p:nvSpPr>
        <p:spPr/>
        <p:txBody>
          <a:bodyPr/>
          <a:lstStyle/>
          <a:p>
            <a:r>
              <a:rPr lang="ja-JP" altLang="en-US" dirty="0">
                <a:solidFill>
                  <a:srgbClr val="FF0000"/>
                </a:solidFill>
              </a:rPr>
              <a:t>毛先</a:t>
            </a:r>
            <a:r>
              <a:rPr kumimoji="1" lang="ja-JP" altLang="en-US" dirty="0">
                <a:solidFill>
                  <a:srgbClr val="FF0000"/>
                </a:solidFill>
              </a:rPr>
              <a:t>への粘着</a:t>
            </a:r>
            <a:endParaRPr kumimoji="1" lang="en-US" altLang="ja-JP" dirty="0">
              <a:solidFill>
                <a:srgbClr val="FF0000"/>
              </a:solidFill>
            </a:endParaRPr>
          </a:p>
          <a:p>
            <a:pPr lvl="1"/>
            <a:r>
              <a:rPr lang="ja-JP" altLang="en-US" dirty="0">
                <a:solidFill>
                  <a:srgbClr val="FF0000"/>
                </a:solidFill>
              </a:rPr>
              <a:t>絵具がブラシの毛先にくっつく</a:t>
            </a:r>
            <a:endParaRPr lang="en-US" altLang="ja-JP" dirty="0">
              <a:solidFill>
                <a:srgbClr val="FF0000"/>
              </a:solidFill>
            </a:endParaRPr>
          </a:p>
          <a:p>
            <a:pPr lvl="1"/>
            <a:endParaRPr kumimoji="1" lang="en-US" altLang="ja-JP" dirty="0"/>
          </a:p>
          <a:p>
            <a:r>
              <a:rPr lang="ja-JP" altLang="en-US" dirty="0"/>
              <a:t>非圧縮性</a:t>
            </a:r>
            <a:endParaRPr lang="en-US" altLang="ja-JP" dirty="0"/>
          </a:p>
          <a:p>
            <a:pPr lvl="1"/>
            <a:r>
              <a:rPr lang="ja-JP" altLang="en-US" dirty="0"/>
              <a:t>そのままでは流体の</a:t>
            </a:r>
            <a:r>
              <a:rPr kumimoji="1" lang="ja-JP" altLang="en-US" dirty="0"/>
              <a:t>密度が一定にならない</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74</a:t>
            </a:fld>
            <a:endParaRPr lang="en-US" i="1" dirty="0"/>
          </a:p>
        </p:txBody>
      </p:sp>
      <p:grpSp>
        <p:nvGrpSpPr>
          <p:cNvPr id="9" name="グループ化 8"/>
          <p:cNvGrpSpPr/>
          <p:nvPr/>
        </p:nvGrpSpPr>
        <p:grpSpPr>
          <a:xfrm rot="1004439">
            <a:off x="6425868" y="1016231"/>
            <a:ext cx="538566" cy="1613140"/>
            <a:chOff x="6425883" y="768986"/>
            <a:chExt cx="538566" cy="1613140"/>
          </a:xfrm>
        </p:grpSpPr>
        <p:sp>
          <p:nvSpPr>
            <p:cNvPr id="5" name="台形 4"/>
            <p:cNvSpPr/>
            <p:nvPr/>
          </p:nvSpPr>
          <p:spPr>
            <a:xfrm>
              <a:off x="6425883" y="2019816"/>
              <a:ext cx="538566" cy="362310"/>
            </a:xfrm>
            <a:prstGeom prst="trapezoid">
              <a:avLst>
                <a:gd name="adj" fmla="val 3123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539633" y="768986"/>
              <a:ext cx="318367" cy="125083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6431756" y="2131219"/>
              <a:ext cx="531019" cy="247650"/>
            </a:xfrm>
            <a:custGeom>
              <a:avLst/>
              <a:gdLst>
                <a:gd name="connsiteX0" fmla="*/ 76200 w 531019"/>
                <a:gd name="connsiteY0" fmla="*/ 11906 h 247650"/>
                <a:gd name="connsiteX1" fmla="*/ 133350 w 531019"/>
                <a:gd name="connsiteY1" fmla="*/ 35719 h 247650"/>
                <a:gd name="connsiteX2" fmla="*/ 161925 w 531019"/>
                <a:gd name="connsiteY2" fmla="*/ 0 h 247650"/>
                <a:gd name="connsiteX3" fmla="*/ 228600 w 531019"/>
                <a:gd name="connsiteY3" fmla="*/ 33337 h 247650"/>
                <a:gd name="connsiteX4" fmla="*/ 280988 w 531019"/>
                <a:gd name="connsiteY4" fmla="*/ 14287 h 247650"/>
                <a:gd name="connsiteX5" fmla="*/ 340519 w 531019"/>
                <a:gd name="connsiteY5" fmla="*/ 47625 h 247650"/>
                <a:gd name="connsiteX6" fmla="*/ 395288 w 531019"/>
                <a:gd name="connsiteY6" fmla="*/ 4762 h 247650"/>
                <a:gd name="connsiteX7" fmla="*/ 466725 w 531019"/>
                <a:gd name="connsiteY7" fmla="*/ 42862 h 247650"/>
                <a:gd name="connsiteX8" fmla="*/ 531019 w 531019"/>
                <a:gd name="connsiteY8" fmla="*/ 245269 h 247650"/>
                <a:gd name="connsiteX9" fmla="*/ 0 w 531019"/>
                <a:gd name="connsiteY9" fmla="*/ 247650 h 247650"/>
                <a:gd name="connsiteX10" fmla="*/ 76200 w 531019"/>
                <a:gd name="connsiteY10" fmla="*/ 1190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019" h="247650">
                  <a:moveTo>
                    <a:pt x="76200" y="11906"/>
                  </a:moveTo>
                  <a:lnTo>
                    <a:pt x="133350" y="35719"/>
                  </a:lnTo>
                  <a:lnTo>
                    <a:pt x="161925" y="0"/>
                  </a:lnTo>
                  <a:lnTo>
                    <a:pt x="228600" y="33337"/>
                  </a:lnTo>
                  <a:lnTo>
                    <a:pt x="280988" y="14287"/>
                  </a:lnTo>
                  <a:lnTo>
                    <a:pt x="340519" y="47625"/>
                  </a:lnTo>
                  <a:lnTo>
                    <a:pt x="395288" y="4762"/>
                  </a:lnTo>
                  <a:lnTo>
                    <a:pt x="466725" y="42862"/>
                  </a:lnTo>
                  <a:lnTo>
                    <a:pt x="531019" y="245269"/>
                  </a:lnTo>
                  <a:lnTo>
                    <a:pt x="0" y="247650"/>
                  </a:lnTo>
                  <a:lnTo>
                    <a:pt x="76200" y="11906"/>
                  </a:ln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sp>
        <p:nvSpPr>
          <p:cNvPr id="27" name="テキスト ボックス 26"/>
          <p:cNvSpPr txBox="1"/>
          <p:nvPr/>
        </p:nvSpPr>
        <p:spPr>
          <a:xfrm>
            <a:off x="7083409" y="1599239"/>
            <a:ext cx="877163" cy="369332"/>
          </a:xfrm>
          <a:prstGeom prst="rect">
            <a:avLst/>
          </a:prstGeom>
          <a:noFill/>
        </p:spPr>
        <p:txBody>
          <a:bodyPr wrap="none" rtlCol="0">
            <a:spAutoFit/>
          </a:bodyPr>
          <a:lstStyle/>
          <a:p>
            <a:r>
              <a:rPr kumimoji="1" lang="ja-JP" altLang="en-US" dirty="0"/>
              <a:t>ブラシ</a:t>
            </a:r>
          </a:p>
        </p:txBody>
      </p:sp>
      <p:sp>
        <p:nvSpPr>
          <p:cNvPr id="28" name="テキスト ボックス 27"/>
          <p:cNvSpPr txBox="1"/>
          <p:nvPr/>
        </p:nvSpPr>
        <p:spPr>
          <a:xfrm>
            <a:off x="5558624" y="2405664"/>
            <a:ext cx="646331" cy="369332"/>
          </a:xfrm>
          <a:prstGeom prst="rect">
            <a:avLst/>
          </a:prstGeom>
          <a:noFill/>
        </p:spPr>
        <p:txBody>
          <a:bodyPr wrap="none" rtlCol="0">
            <a:spAutoFit/>
          </a:bodyPr>
          <a:lstStyle/>
          <a:p>
            <a:r>
              <a:rPr kumimoji="1" lang="ja-JP" altLang="en-US" dirty="0"/>
              <a:t>絵具</a:t>
            </a:r>
          </a:p>
        </p:txBody>
      </p:sp>
      <p:sp>
        <p:nvSpPr>
          <p:cNvPr id="29" name="円/楕円 43"/>
          <p:cNvSpPr/>
          <p:nvPr/>
        </p:nvSpPr>
        <p:spPr>
          <a:xfrm>
            <a:off x="7279845" y="3599700"/>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円/楕円 44"/>
          <p:cNvSpPr/>
          <p:nvPr/>
        </p:nvSpPr>
        <p:spPr>
          <a:xfrm>
            <a:off x="6784252" y="315958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1" name="円/楕円 45"/>
          <p:cNvSpPr/>
          <p:nvPr/>
        </p:nvSpPr>
        <p:spPr>
          <a:xfrm>
            <a:off x="6784253" y="3477654"/>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2" name="円/楕円 46"/>
          <p:cNvSpPr/>
          <p:nvPr/>
        </p:nvSpPr>
        <p:spPr>
          <a:xfrm>
            <a:off x="6530724" y="3264828"/>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3" name="円/楕円 47"/>
          <p:cNvSpPr/>
          <p:nvPr/>
        </p:nvSpPr>
        <p:spPr>
          <a:xfrm>
            <a:off x="6511187" y="3527237"/>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4" name="円/楕円 48"/>
          <p:cNvSpPr/>
          <p:nvPr/>
        </p:nvSpPr>
        <p:spPr>
          <a:xfrm>
            <a:off x="7139118" y="3085056"/>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5" name="円/楕円 49"/>
          <p:cNvSpPr/>
          <p:nvPr/>
        </p:nvSpPr>
        <p:spPr>
          <a:xfrm>
            <a:off x="6817823" y="401683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6" name="円/楕円 50"/>
          <p:cNvSpPr/>
          <p:nvPr/>
        </p:nvSpPr>
        <p:spPr>
          <a:xfrm>
            <a:off x="6493473" y="393791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7" name="円/楕円 51"/>
          <p:cNvSpPr/>
          <p:nvPr/>
        </p:nvSpPr>
        <p:spPr>
          <a:xfrm>
            <a:off x="6684533" y="375764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8" name="円/楕円 52"/>
          <p:cNvSpPr/>
          <p:nvPr/>
        </p:nvSpPr>
        <p:spPr>
          <a:xfrm>
            <a:off x="6983690" y="3724088"/>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9" name="円/楕円 53"/>
          <p:cNvSpPr/>
          <p:nvPr/>
        </p:nvSpPr>
        <p:spPr>
          <a:xfrm>
            <a:off x="6345290" y="3707507"/>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0" name="円/楕円 54"/>
          <p:cNvSpPr/>
          <p:nvPr/>
        </p:nvSpPr>
        <p:spPr>
          <a:xfrm>
            <a:off x="7017260" y="3364546"/>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41" name="直線矢印コネクタ 40"/>
          <p:cNvCxnSpPr>
            <a:stCxn id="30" idx="0"/>
          </p:cNvCxnSpPr>
          <p:nvPr/>
        </p:nvCxnSpPr>
        <p:spPr>
          <a:xfrm flipV="1">
            <a:off x="6883971" y="2859913"/>
            <a:ext cx="33570" cy="29967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a:stCxn id="32" idx="1"/>
          </p:cNvCxnSpPr>
          <p:nvPr/>
        </p:nvCxnSpPr>
        <p:spPr>
          <a:xfrm flipH="1" flipV="1">
            <a:off x="6370867" y="3053589"/>
            <a:ext cx="189064" cy="240446"/>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34" idx="7"/>
          </p:cNvCxnSpPr>
          <p:nvPr/>
        </p:nvCxnSpPr>
        <p:spPr>
          <a:xfrm flipV="1">
            <a:off x="7309348" y="2910610"/>
            <a:ext cx="184636" cy="2036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29" idx="7"/>
          </p:cNvCxnSpPr>
          <p:nvPr/>
        </p:nvCxnSpPr>
        <p:spPr>
          <a:xfrm flipV="1">
            <a:off x="7450075" y="3477654"/>
            <a:ext cx="258856" cy="1512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a:stCxn id="40" idx="6"/>
          </p:cNvCxnSpPr>
          <p:nvPr/>
        </p:nvCxnSpPr>
        <p:spPr>
          <a:xfrm>
            <a:off x="7216697" y="3464265"/>
            <a:ext cx="277287" cy="6297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9" idx="1"/>
          </p:cNvCxnSpPr>
          <p:nvPr/>
        </p:nvCxnSpPr>
        <p:spPr>
          <a:xfrm flipH="1" flipV="1">
            <a:off x="6169629" y="3495234"/>
            <a:ext cx="204868" cy="24148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38" idx="5"/>
          </p:cNvCxnSpPr>
          <p:nvPr/>
        </p:nvCxnSpPr>
        <p:spPr>
          <a:xfrm>
            <a:off x="7153920" y="3894318"/>
            <a:ext cx="184635" cy="24303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35" idx="5"/>
          </p:cNvCxnSpPr>
          <p:nvPr/>
        </p:nvCxnSpPr>
        <p:spPr>
          <a:xfrm>
            <a:off x="6988053" y="4187063"/>
            <a:ext cx="151065" cy="27203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a:stCxn id="36" idx="3"/>
          </p:cNvCxnSpPr>
          <p:nvPr/>
        </p:nvCxnSpPr>
        <p:spPr>
          <a:xfrm flipH="1">
            <a:off x="6250719" y="4108143"/>
            <a:ext cx="271961" cy="24756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33" idx="1"/>
          </p:cNvCxnSpPr>
          <p:nvPr/>
        </p:nvCxnSpPr>
        <p:spPr>
          <a:xfrm flipH="1" flipV="1">
            <a:off x="6296240" y="3346967"/>
            <a:ext cx="244154" cy="209477"/>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31" idx="7"/>
            <a:endCxn id="34" idx="3"/>
          </p:cNvCxnSpPr>
          <p:nvPr/>
        </p:nvCxnSpPr>
        <p:spPr>
          <a:xfrm flipV="1">
            <a:off x="6954483" y="3255286"/>
            <a:ext cx="213842" cy="25157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37" idx="2"/>
          </p:cNvCxnSpPr>
          <p:nvPr/>
        </p:nvCxnSpPr>
        <p:spPr>
          <a:xfrm flipH="1">
            <a:off x="6345290" y="3857362"/>
            <a:ext cx="339243" cy="10480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5583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ブラシの毛先への粘着</a:t>
            </a:r>
          </a:p>
        </p:txBody>
      </p:sp>
      <p:sp>
        <p:nvSpPr>
          <p:cNvPr id="3" name="コンテンツ プレースホルダ 2"/>
          <p:cNvSpPr>
            <a:spLocks noGrp="1"/>
          </p:cNvSpPr>
          <p:nvPr>
            <p:ph idx="1"/>
          </p:nvPr>
        </p:nvSpPr>
        <p:spPr/>
        <p:txBody>
          <a:bodyPr/>
          <a:lstStyle/>
          <a:p>
            <a:r>
              <a:rPr lang="ja-JP" altLang="en-US" dirty="0"/>
              <a:t>ブラシの毛先からの距離で外力を与えるのは？</a:t>
            </a:r>
            <a:endParaRPr lang="en-US" altLang="ja-JP" dirty="0"/>
          </a:p>
          <a:p>
            <a:pPr lvl="1"/>
            <a:r>
              <a:rPr lang="ja-JP" altLang="en-US" dirty="0"/>
              <a:t>不安定になりがち</a:t>
            </a:r>
            <a:endParaRPr lang="en-US" altLang="ja-JP" dirty="0"/>
          </a:p>
          <a:p>
            <a:pPr lvl="1"/>
            <a:endParaRPr lang="en-US" altLang="ja-JP" dirty="0"/>
          </a:p>
          <a:p>
            <a:r>
              <a:rPr lang="ja-JP" altLang="en-US" dirty="0">
                <a:solidFill>
                  <a:srgbClr val="FF0000"/>
                </a:solidFill>
              </a:rPr>
              <a:t>非慣性系で慣性力を制御</a:t>
            </a:r>
            <a:endParaRPr lang="en-US" altLang="ja-JP" dirty="0">
              <a:solidFill>
                <a:srgbClr val="FF0000"/>
              </a:solidFill>
            </a:endParaRPr>
          </a:p>
          <a:p>
            <a:pPr lvl="1"/>
            <a:r>
              <a:rPr lang="ja-JP" altLang="en-US" dirty="0"/>
              <a:t>ブラシシミュレーションと同様</a:t>
            </a:r>
            <a:endParaRPr lang="en-US" altLang="ja-JP" dirty="0"/>
          </a:p>
          <a:p>
            <a:pPr lvl="1"/>
            <a:r>
              <a:rPr lang="ja-JP" altLang="en-US" dirty="0"/>
              <a:t>各サンプル点を中心にした座標系</a:t>
            </a:r>
            <a:endParaRPr lang="en-US" altLang="ja-JP"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75</a:t>
            </a:fld>
            <a:endParaRPr lang="en-US" i="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各サンプル点</a:t>
            </a:r>
            <a:r>
              <a:rPr kumimoji="1" lang="ja-JP" altLang="en-US" dirty="0"/>
              <a:t>の座標系</a:t>
            </a:r>
          </a:p>
        </p:txBody>
      </p:sp>
      <p:sp>
        <p:nvSpPr>
          <p:cNvPr id="3" name="コンテンツ プレースホルダ 2"/>
          <p:cNvSpPr>
            <a:spLocks noGrp="1"/>
          </p:cNvSpPr>
          <p:nvPr>
            <p:ph idx="1"/>
          </p:nvPr>
        </p:nvSpPr>
        <p:spPr/>
        <p:txBody>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76</a:t>
            </a:fld>
            <a:endParaRPr lang="en-US" i="1" dirty="0"/>
          </a:p>
        </p:txBody>
      </p:sp>
      <p:grpSp>
        <p:nvGrpSpPr>
          <p:cNvPr id="55" name="グループ化 54"/>
          <p:cNvGrpSpPr/>
          <p:nvPr/>
        </p:nvGrpSpPr>
        <p:grpSpPr>
          <a:xfrm>
            <a:off x="6316046" y="1950751"/>
            <a:ext cx="1524000" cy="1714136"/>
            <a:chOff x="5539456" y="1924414"/>
            <a:chExt cx="1524000" cy="1714136"/>
          </a:xfrm>
        </p:grpSpPr>
        <p:cxnSp>
          <p:nvCxnSpPr>
            <p:cNvPr id="6" name="直線矢印コネクタ 5"/>
            <p:cNvCxnSpPr/>
            <p:nvPr/>
          </p:nvCxnSpPr>
          <p:spPr>
            <a:xfrm flipV="1">
              <a:off x="6097939" y="1924414"/>
              <a:ext cx="0" cy="116484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7" name="直線矢印コネクタ 6"/>
            <p:cNvCxnSpPr/>
            <p:nvPr/>
          </p:nvCxnSpPr>
          <p:spPr>
            <a:xfrm>
              <a:off x="6097939" y="3089256"/>
              <a:ext cx="965517" cy="1589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flipH="1">
              <a:off x="5539456" y="3089255"/>
              <a:ext cx="558485" cy="54929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grpSp>
        <p:nvGrpSpPr>
          <p:cNvPr id="56" name="グループ化 55"/>
          <p:cNvGrpSpPr/>
          <p:nvPr/>
        </p:nvGrpSpPr>
        <p:grpSpPr>
          <a:xfrm>
            <a:off x="3486105" y="3079952"/>
            <a:ext cx="571600" cy="642914"/>
            <a:chOff x="5539456" y="1924414"/>
            <a:chExt cx="1524000" cy="1714136"/>
          </a:xfrm>
        </p:grpSpPr>
        <p:cxnSp>
          <p:nvCxnSpPr>
            <p:cNvPr id="57" name="直線矢印コネクタ 56"/>
            <p:cNvCxnSpPr/>
            <p:nvPr/>
          </p:nvCxnSpPr>
          <p:spPr>
            <a:xfrm flipV="1">
              <a:off x="6097939" y="1924414"/>
              <a:ext cx="0" cy="116484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58" name="直線矢印コネクタ 57"/>
            <p:cNvCxnSpPr/>
            <p:nvPr/>
          </p:nvCxnSpPr>
          <p:spPr>
            <a:xfrm>
              <a:off x="6097939" y="3089256"/>
              <a:ext cx="965517" cy="1589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59" name="直線矢印コネクタ 58"/>
            <p:cNvCxnSpPr/>
            <p:nvPr/>
          </p:nvCxnSpPr>
          <p:spPr>
            <a:xfrm flipH="1">
              <a:off x="5539456" y="3089255"/>
              <a:ext cx="558485" cy="54929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sp>
        <p:nvSpPr>
          <p:cNvPr id="60" name="テキスト ボックス 59"/>
          <p:cNvSpPr txBox="1"/>
          <p:nvPr/>
        </p:nvSpPr>
        <p:spPr>
          <a:xfrm>
            <a:off x="630687" y="1626236"/>
            <a:ext cx="1527982" cy="584775"/>
          </a:xfrm>
          <a:prstGeom prst="rect">
            <a:avLst/>
          </a:prstGeom>
          <a:noFill/>
        </p:spPr>
        <p:txBody>
          <a:bodyPr wrap="none" rtlCol="0">
            <a:spAutoFit/>
          </a:bodyPr>
          <a:lstStyle/>
          <a:p>
            <a:r>
              <a:rPr kumimoji="1" lang="en-US" altLang="ja-JP" sz="1600" dirty="0"/>
              <a:t>: </a:t>
            </a:r>
            <a:r>
              <a:rPr kumimoji="1" lang="ja-JP" altLang="en-US" sz="1600" dirty="0"/>
              <a:t>サンプル点</a:t>
            </a:r>
            <a:endParaRPr kumimoji="1" lang="en-US" altLang="ja-JP" sz="1600" dirty="0"/>
          </a:p>
          <a:p>
            <a:r>
              <a:rPr kumimoji="1" lang="en-US" altLang="ja-JP" sz="1600" dirty="0"/>
              <a:t>: </a:t>
            </a:r>
            <a:r>
              <a:rPr kumimoji="1" lang="ja-JP" altLang="en-US" sz="1600" dirty="0"/>
              <a:t>パーティクル</a:t>
            </a:r>
          </a:p>
        </p:txBody>
      </p:sp>
      <p:sp>
        <p:nvSpPr>
          <p:cNvPr id="125" name="円/楕円 131"/>
          <p:cNvSpPr/>
          <p:nvPr/>
        </p:nvSpPr>
        <p:spPr>
          <a:xfrm>
            <a:off x="521522" y="1742156"/>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28" name="右矢印 127"/>
          <p:cNvSpPr/>
          <p:nvPr/>
        </p:nvSpPr>
        <p:spPr>
          <a:xfrm rot="21122582">
            <a:off x="4238459" y="3215567"/>
            <a:ext cx="2453405" cy="202758"/>
          </a:xfrm>
          <a:prstGeom prst="rightArrow">
            <a:avLst>
              <a:gd name="adj1" fmla="val 50000"/>
              <a:gd name="adj2" fmla="val 10615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29" name="テキスト ボックス 128"/>
          <p:cNvSpPr txBox="1"/>
          <p:nvPr/>
        </p:nvSpPr>
        <p:spPr>
          <a:xfrm>
            <a:off x="7605289" y="3129749"/>
            <a:ext cx="295274" cy="369332"/>
          </a:xfrm>
          <a:prstGeom prst="rect">
            <a:avLst/>
          </a:prstGeom>
          <a:noFill/>
        </p:spPr>
        <p:txBody>
          <a:bodyPr wrap="none" rtlCol="0">
            <a:spAutoFit/>
          </a:bodyPr>
          <a:lstStyle/>
          <a:p>
            <a:r>
              <a:rPr kumimoji="1" lang="en-US" altLang="ja-JP" dirty="0"/>
              <a:t>x</a:t>
            </a:r>
            <a:endParaRPr kumimoji="1" lang="ja-JP" altLang="en-US" dirty="0"/>
          </a:p>
        </p:txBody>
      </p:sp>
      <p:sp>
        <p:nvSpPr>
          <p:cNvPr id="130" name="テキスト ボックス 129"/>
          <p:cNvSpPr txBox="1"/>
          <p:nvPr/>
        </p:nvSpPr>
        <p:spPr>
          <a:xfrm>
            <a:off x="6898888" y="2099399"/>
            <a:ext cx="308098" cy="369332"/>
          </a:xfrm>
          <a:prstGeom prst="rect">
            <a:avLst/>
          </a:prstGeom>
          <a:noFill/>
        </p:spPr>
        <p:txBody>
          <a:bodyPr wrap="none" rtlCol="0">
            <a:spAutoFit/>
          </a:bodyPr>
          <a:lstStyle/>
          <a:p>
            <a:r>
              <a:rPr kumimoji="1" lang="en-US" altLang="ja-JP" dirty="0"/>
              <a:t>y</a:t>
            </a:r>
            <a:endParaRPr kumimoji="1" lang="ja-JP" altLang="en-US" dirty="0"/>
          </a:p>
        </p:txBody>
      </p:sp>
      <p:sp>
        <p:nvSpPr>
          <p:cNvPr id="131" name="テキスト ボックス 130"/>
          <p:cNvSpPr txBox="1"/>
          <p:nvPr/>
        </p:nvSpPr>
        <p:spPr>
          <a:xfrm>
            <a:off x="6534151" y="3314415"/>
            <a:ext cx="282450" cy="369332"/>
          </a:xfrm>
          <a:prstGeom prst="rect">
            <a:avLst/>
          </a:prstGeom>
          <a:noFill/>
        </p:spPr>
        <p:txBody>
          <a:bodyPr wrap="none" rtlCol="0">
            <a:spAutoFit/>
          </a:bodyPr>
          <a:lstStyle/>
          <a:p>
            <a:r>
              <a:rPr kumimoji="1" lang="en-US" altLang="ja-JP" dirty="0"/>
              <a:t>z</a:t>
            </a:r>
            <a:endParaRPr kumimoji="1" lang="ja-JP" altLang="en-US" dirty="0"/>
          </a:p>
        </p:txBody>
      </p:sp>
      <p:sp>
        <p:nvSpPr>
          <p:cNvPr id="124" name="円/楕円 57"/>
          <p:cNvSpPr/>
          <p:nvPr/>
        </p:nvSpPr>
        <p:spPr>
          <a:xfrm>
            <a:off x="3939201" y="3640979"/>
            <a:ext cx="138541" cy="138541"/>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2" name="円/楕円 57"/>
          <p:cNvSpPr/>
          <p:nvPr/>
        </p:nvSpPr>
        <p:spPr>
          <a:xfrm>
            <a:off x="3917519" y="3229607"/>
            <a:ext cx="138541" cy="138541"/>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3" name="円/楕円 57"/>
          <p:cNvSpPr/>
          <p:nvPr/>
        </p:nvSpPr>
        <p:spPr>
          <a:xfrm>
            <a:off x="3328148" y="3143562"/>
            <a:ext cx="138541" cy="138541"/>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4" name="円/楕円 57"/>
          <p:cNvSpPr/>
          <p:nvPr/>
        </p:nvSpPr>
        <p:spPr>
          <a:xfrm>
            <a:off x="3420247" y="3715811"/>
            <a:ext cx="138541" cy="138541"/>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5" name="円/楕円 57"/>
          <p:cNvSpPr/>
          <p:nvPr/>
        </p:nvSpPr>
        <p:spPr>
          <a:xfrm>
            <a:off x="520812" y="1966409"/>
            <a:ext cx="138541" cy="138541"/>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6" name="テキスト ボックス 125"/>
              <p:cNvSpPr txBox="1"/>
              <p:nvPr/>
            </p:nvSpPr>
            <p:spPr>
              <a:xfrm>
                <a:off x="3223028" y="3274561"/>
                <a:ext cx="340734" cy="300660"/>
              </a:xfrm>
              <a:prstGeom prst="rect">
                <a:avLst/>
              </a:prstGeom>
              <a:noFill/>
            </p:spPr>
            <p:txBody>
              <a:bodyPr wrap="none" lIns="0" tIns="0" rIns="0" bIns="0" rtlCol="0">
                <a:spAutoFit/>
              </a:bodyPr>
              <a:lstStyle/>
              <a:p>
                <a14:m>
                  <m:oMath xmlns:m="http://schemas.openxmlformats.org/officeDocument/2006/math">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𝐷</m:t>
                        </m:r>
                      </m:e>
                      <m:sub>
                        <m:r>
                          <a:rPr kumimoji="1" lang="en-US" altLang="ja-JP" sz="2000" i="1">
                            <a:latin typeface="Cambria Math" panose="02040503050406030204" pitchFamily="18" charset="0"/>
                          </a:rPr>
                          <m:t>1</m:t>
                        </m:r>
                      </m:sub>
                    </m:sSub>
                  </m:oMath>
                </a14:m>
                <a:r>
                  <a:rPr kumimoji="1" lang="en-US" altLang="ja-JP" sz="1600" dirty="0"/>
                  <a:t> </a:t>
                </a:r>
                <a:endParaRPr kumimoji="1" lang="ja-JP" altLang="en-US" sz="1600" dirty="0"/>
              </a:p>
            </p:txBody>
          </p:sp>
        </mc:Choice>
        <mc:Fallback xmlns="">
          <p:sp>
            <p:nvSpPr>
              <p:cNvPr id="126" name="テキスト ボックス 125"/>
              <p:cNvSpPr txBox="1">
                <a:spLocks noRot="1" noChangeAspect="1" noMove="1" noResize="1" noEditPoints="1" noAdjustHandles="1" noChangeArrowheads="1" noChangeShapeType="1" noTextEdit="1"/>
              </p:cNvSpPr>
              <p:nvPr/>
            </p:nvSpPr>
            <p:spPr>
              <a:xfrm>
                <a:off x="3223028" y="3274561"/>
                <a:ext cx="340734" cy="300660"/>
              </a:xfrm>
              <a:prstGeom prst="rect">
                <a:avLst/>
              </a:prstGeom>
              <a:blipFill>
                <a:blip r:embed="rId3"/>
                <a:stretch>
                  <a:fillRect l="-26786" b="-20408"/>
                </a:stretch>
              </a:blipFill>
            </p:spPr>
            <p:txBody>
              <a:bodyPr/>
              <a:lstStyle/>
              <a:p>
                <a:r>
                  <a:rPr lang="ja-JP" altLang="en-US">
                    <a:noFill/>
                  </a:rPr>
                  <a:t> </a:t>
                </a:r>
              </a:p>
            </p:txBody>
          </p:sp>
        </mc:Fallback>
      </mc:AlternateContent>
      <p:cxnSp>
        <p:nvCxnSpPr>
          <p:cNvPr id="136" name="直線矢印コネクタ 135"/>
          <p:cNvCxnSpPr>
            <a:stCxn id="133" idx="5"/>
            <a:endCxn id="184" idx="2"/>
          </p:cNvCxnSpPr>
          <p:nvPr/>
        </p:nvCxnSpPr>
        <p:spPr>
          <a:xfrm>
            <a:off x="3446400" y="3261814"/>
            <a:ext cx="203707" cy="21781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37" name="グループ化 136"/>
          <p:cNvGrpSpPr/>
          <p:nvPr/>
        </p:nvGrpSpPr>
        <p:grpSpPr>
          <a:xfrm>
            <a:off x="2039452" y="1437688"/>
            <a:ext cx="2538957" cy="3160824"/>
            <a:chOff x="6267483" y="1309487"/>
            <a:chExt cx="2538957" cy="3160824"/>
          </a:xfrm>
        </p:grpSpPr>
        <p:sp>
          <p:nvSpPr>
            <p:cNvPr id="138" name="正方形/長方形 137"/>
            <p:cNvSpPr/>
            <p:nvPr/>
          </p:nvSpPr>
          <p:spPr>
            <a:xfrm>
              <a:off x="6497348" y="1309487"/>
              <a:ext cx="1514082" cy="82283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9" name="直線コネクタ 138"/>
            <p:cNvCxnSpPr>
              <a:stCxn id="140" idx="4"/>
              <a:endCxn id="147" idx="0"/>
            </p:cNvCxnSpPr>
            <p:nvPr/>
          </p:nvCxnSpPr>
          <p:spPr>
            <a:xfrm>
              <a:off x="6746428" y="1611085"/>
              <a:ext cx="0" cy="202525"/>
            </a:xfrm>
            <a:prstGeom prst="line">
              <a:avLst/>
            </a:prstGeom>
            <a:ln w="19050"/>
          </p:spPr>
          <p:style>
            <a:lnRef idx="1">
              <a:schemeClr val="dk1"/>
            </a:lnRef>
            <a:fillRef idx="0">
              <a:schemeClr val="dk1"/>
            </a:fillRef>
            <a:effectRef idx="0">
              <a:schemeClr val="dk1"/>
            </a:effectRef>
            <a:fontRef idx="minor">
              <a:schemeClr val="tx1"/>
            </a:fontRef>
          </p:style>
        </p:cxnSp>
        <p:sp>
          <p:nvSpPr>
            <p:cNvPr id="140" name="円/楕円 95"/>
            <p:cNvSpPr/>
            <p:nvPr/>
          </p:nvSpPr>
          <p:spPr>
            <a:xfrm>
              <a:off x="6659729" y="1437688"/>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41" name="直線コネクタ 140"/>
            <p:cNvCxnSpPr>
              <a:stCxn id="142" idx="4"/>
              <a:endCxn id="148" idx="0"/>
            </p:cNvCxnSpPr>
            <p:nvPr/>
          </p:nvCxnSpPr>
          <p:spPr>
            <a:xfrm>
              <a:off x="7090751" y="1602095"/>
              <a:ext cx="0" cy="202525"/>
            </a:xfrm>
            <a:prstGeom prst="line">
              <a:avLst/>
            </a:prstGeom>
            <a:ln w="19050"/>
          </p:spPr>
          <p:style>
            <a:lnRef idx="1">
              <a:schemeClr val="dk1"/>
            </a:lnRef>
            <a:fillRef idx="0">
              <a:schemeClr val="dk1"/>
            </a:fillRef>
            <a:effectRef idx="0">
              <a:schemeClr val="dk1"/>
            </a:effectRef>
            <a:fontRef idx="minor">
              <a:schemeClr val="tx1"/>
            </a:fontRef>
          </p:style>
        </p:cxnSp>
        <p:sp>
          <p:nvSpPr>
            <p:cNvPr id="142" name="円/楕円 96"/>
            <p:cNvSpPr/>
            <p:nvPr/>
          </p:nvSpPr>
          <p:spPr>
            <a:xfrm>
              <a:off x="7004052" y="1428698"/>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43" name="直線コネクタ 142"/>
            <p:cNvCxnSpPr>
              <a:stCxn id="145" idx="4"/>
              <a:endCxn id="149" idx="0"/>
            </p:cNvCxnSpPr>
            <p:nvPr/>
          </p:nvCxnSpPr>
          <p:spPr>
            <a:xfrm>
              <a:off x="7435790" y="1602095"/>
              <a:ext cx="0" cy="202525"/>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直線コネクタ 143"/>
            <p:cNvCxnSpPr>
              <a:stCxn id="146" idx="4"/>
              <a:endCxn id="150" idx="0"/>
            </p:cNvCxnSpPr>
            <p:nvPr/>
          </p:nvCxnSpPr>
          <p:spPr>
            <a:xfrm>
              <a:off x="7773820" y="1602095"/>
              <a:ext cx="0" cy="202525"/>
            </a:xfrm>
            <a:prstGeom prst="line">
              <a:avLst/>
            </a:prstGeom>
            <a:ln w="19050"/>
          </p:spPr>
          <p:style>
            <a:lnRef idx="1">
              <a:schemeClr val="dk1"/>
            </a:lnRef>
            <a:fillRef idx="0">
              <a:schemeClr val="dk1"/>
            </a:fillRef>
            <a:effectRef idx="0">
              <a:schemeClr val="dk1"/>
            </a:effectRef>
            <a:fontRef idx="minor">
              <a:schemeClr val="tx1"/>
            </a:fontRef>
          </p:style>
        </p:cxnSp>
        <p:sp>
          <p:nvSpPr>
            <p:cNvPr id="145" name="円/楕円 97"/>
            <p:cNvSpPr/>
            <p:nvPr/>
          </p:nvSpPr>
          <p:spPr>
            <a:xfrm>
              <a:off x="7349091" y="1428698"/>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6" name="円/楕円 98"/>
            <p:cNvSpPr/>
            <p:nvPr/>
          </p:nvSpPr>
          <p:spPr>
            <a:xfrm>
              <a:off x="7687121" y="1428698"/>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7" name="円/楕円 103"/>
            <p:cNvSpPr/>
            <p:nvPr/>
          </p:nvSpPr>
          <p:spPr>
            <a:xfrm>
              <a:off x="6659729" y="1813610"/>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8" name="円/楕円 104"/>
            <p:cNvSpPr/>
            <p:nvPr/>
          </p:nvSpPr>
          <p:spPr>
            <a:xfrm>
              <a:off x="7004052" y="1804620"/>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9" name="円/楕円 105"/>
            <p:cNvSpPr/>
            <p:nvPr/>
          </p:nvSpPr>
          <p:spPr>
            <a:xfrm>
              <a:off x="7349091" y="1804620"/>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0" name="円/楕円 106"/>
            <p:cNvSpPr/>
            <p:nvPr/>
          </p:nvSpPr>
          <p:spPr>
            <a:xfrm>
              <a:off x="7687121" y="1804620"/>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1" name="フリーフォーム 150"/>
            <p:cNvSpPr/>
            <p:nvPr/>
          </p:nvSpPr>
          <p:spPr>
            <a:xfrm rot="187567" flipH="1">
              <a:off x="6993331" y="1955018"/>
              <a:ext cx="356588" cy="2383693"/>
            </a:xfrm>
            <a:custGeom>
              <a:avLst/>
              <a:gdLst>
                <a:gd name="connsiteX0" fmla="*/ 0 w 508000"/>
                <a:gd name="connsiteY0" fmla="*/ 0 h 2383693"/>
                <a:gd name="connsiteX1" fmla="*/ 93785 w 508000"/>
                <a:gd name="connsiteY1" fmla="*/ 1727200 h 2383693"/>
                <a:gd name="connsiteX2" fmla="*/ 508000 w 508000"/>
                <a:gd name="connsiteY2" fmla="*/ 2383693 h 2383693"/>
              </a:gdLst>
              <a:ahLst/>
              <a:cxnLst>
                <a:cxn ang="0">
                  <a:pos x="connsiteX0" y="connsiteY0"/>
                </a:cxn>
                <a:cxn ang="0">
                  <a:pos x="connsiteX1" y="connsiteY1"/>
                </a:cxn>
                <a:cxn ang="0">
                  <a:pos x="connsiteX2" y="connsiteY2"/>
                </a:cxn>
              </a:cxnLst>
              <a:rect l="l" t="t" r="r" b="b"/>
              <a:pathLst>
                <a:path w="508000" h="2383693">
                  <a:moveTo>
                    <a:pt x="0" y="0"/>
                  </a:moveTo>
                  <a:cubicBezTo>
                    <a:pt x="4559" y="664959"/>
                    <a:pt x="9118" y="1329918"/>
                    <a:pt x="93785" y="1727200"/>
                  </a:cubicBezTo>
                  <a:cubicBezTo>
                    <a:pt x="178452" y="2124482"/>
                    <a:pt x="343226" y="2254087"/>
                    <a:pt x="508000" y="2383693"/>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2" name="円/楕円 137"/>
            <p:cNvSpPr/>
            <p:nvPr/>
          </p:nvSpPr>
          <p:spPr>
            <a:xfrm>
              <a:off x="7286958" y="2639670"/>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3" name="円/楕円 162"/>
            <p:cNvSpPr/>
            <p:nvPr/>
          </p:nvSpPr>
          <p:spPr>
            <a:xfrm>
              <a:off x="7200260" y="3470723"/>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4" name="円/楕円 175"/>
            <p:cNvSpPr/>
            <p:nvPr/>
          </p:nvSpPr>
          <p:spPr>
            <a:xfrm>
              <a:off x="6898027" y="4189852"/>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55" name="円/楕円 131"/>
            <p:cNvSpPr/>
            <p:nvPr/>
          </p:nvSpPr>
          <p:spPr>
            <a:xfrm>
              <a:off x="7352054" y="2143896"/>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6" name="円/楕円 131"/>
            <p:cNvSpPr/>
            <p:nvPr/>
          </p:nvSpPr>
          <p:spPr>
            <a:xfrm>
              <a:off x="7330921" y="2374471"/>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7" name="円/楕円 131"/>
            <p:cNvSpPr/>
            <p:nvPr/>
          </p:nvSpPr>
          <p:spPr>
            <a:xfrm>
              <a:off x="7304452" y="2923484"/>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8" name="円/楕円 131"/>
            <p:cNvSpPr/>
            <p:nvPr/>
          </p:nvSpPr>
          <p:spPr>
            <a:xfrm>
              <a:off x="7279893" y="3204110"/>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9" name="円/楕円 131"/>
            <p:cNvSpPr/>
            <p:nvPr/>
          </p:nvSpPr>
          <p:spPr>
            <a:xfrm>
              <a:off x="7184702" y="3742748"/>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0" name="円/楕円 131"/>
            <p:cNvSpPr/>
            <p:nvPr/>
          </p:nvSpPr>
          <p:spPr>
            <a:xfrm>
              <a:off x="7090751" y="3992124"/>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1" name="フリーフォーム 160"/>
            <p:cNvSpPr/>
            <p:nvPr/>
          </p:nvSpPr>
          <p:spPr>
            <a:xfrm>
              <a:off x="6336818" y="1985811"/>
              <a:ext cx="426973" cy="2414954"/>
            </a:xfrm>
            <a:custGeom>
              <a:avLst/>
              <a:gdLst>
                <a:gd name="connsiteX0" fmla="*/ 422031 w 426973"/>
                <a:gd name="connsiteY0" fmla="*/ 0 h 2414954"/>
                <a:gd name="connsiteX1" fmla="*/ 367323 w 426973"/>
                <a:gd name="connsiteY1" fmla="*/ 1258277 h 2414954"/>
                <a:gd name="connsiteX2" fmla="*/ 0 w 426973"/>
                <a:gd name="connsiteY2" fmla="*/ 2414954 h 2414954"/>
              </a:gdLst>
              <a:ahLst/>
              <a:cxnLst>
                <a:cxn ang="0">
                  <a:pos x="connsiteX0" y="connsiteY0"/>
                </a:cxn>
                <a:cxn ang="0">
                  <a:pos x="connsiteX1" y="connsiteY1"/>
                </a:cxn>
                <a:cxn ang="0">
                  <a:pos x="connsiteX2" y="connsiteY2"/>
                </a:cxn>
              </a:cxnLst>
              <a:rect l="l" t="t" r="r" b="b"/>
              <a:pathLst>
                <a:path w="426973" h="2414954">
                  <a:moveTo>
                    <a:pt x="422031" y="0"/>
                  </a:moveTo>
                  <a:cubicBezTo>
                    <a:pt x="429846" y="427892"/>
                    <a:pt x="437662" y="855785"/>
                    <a:pt x="367323" y="1258277"/>
                  </a:cubicBezTo>
                  <a:cubicBezTo>
                    <a:pt x="296984" y="1660769"/>
                    <a:pt x="148492" y="2037861"/>
                    <a:pt x="0" y="2414954"/>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2" name="円/楕円 131"/>
            <p:cNvSpPr/>
            <p:nvPr/>
          </p:nvSpPr>
          <p:spPr>
            <a:xfrm>
              <a:off x="6663785" y="2604436"/>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3" name="円/楕円 152"/>
            <p:cNvSpPr/>
            <p:nvPr/>
          </p:nvSpPr>
          <p:spPr>
            <a:xfrm>
              <a:off x="6547045" y="3475860"/>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4" name="円/楕円 173"/>
            <p:cNvSpPr/>
            <p:nvPr/>
          </p:nvSpPr>
          <p:spPr>
            <a:xfrm>
              <a:off x="6267483" y="4296914"/>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5" name="円/楕円 131"/>
            <p:cNvSpPr/>
            <p:nvPr/>
          </p:nvSpPr>
          <p:spPr>
            <a:xfrm>
              <a:off x="6687394" y="2106218"/>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6" name="円/楕円 131"/>
            <p:cNvSpPr/>
            <p:nvPr/>
          </p:nvSpPr>
          <p:spPr>
            <a:xfrm>
              <a:off x="6698755" y="2343896"/>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7" name="円/楕円 131"/>
            <p:cNvSpPr/>
            <p:nvPr/>
          </p:nvSpPr>
          <p:spPr>
            <a:xfrm>
              <a:off x="6677222" y="2891978"/>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8" name="円/楕円 131"/>
            <p:cNvSpPr/>
            <p:nvPr/>
          </p:nvSpPr>
          <p:spPr>
            <a:xfrm>
              <a:off x="6638898" y="3188744"/>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9" name="円/楕円 131"/>
            <p:cNvSpPr/>
            <p:nvPr/>
          </p:nvSpPr>
          <p:spPr>
            <a:xfrm>
              <a:off x="6474609" y="3805792"/>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0" name="円/楕円 131"/>
            <p:cNvSpPr/>
            <p:nvPr/>
          </p:nvSpPr>
          <p:spPr>
            <a:xfrm>
              <a:off x="6382952" y="4095790"/>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1" name="フリーフォーム 170"/>
            <p:cNvSpPr/>
            <p:nvPr/>
          </p:nvSpPr>
          <p:spPr>
            <a:xfrm rot="443120" flipH="1">
              <a:off x="6702707" y="1963218"/>
              <a:ext cx="303140" cy="2485293"/>
            </a:xfrm>
            <a:custGeom>
              <a:avLst/>
              <a:gdLst>
                <a:gd name="connsiteX0" fmla="*/ 88027 w 377196"/>
                <a:gd name="connsiteY0" fmla="*/ 0 h 2485293"/>
                <a:gd name="connsiteX1" fmla="*/ 17689 w 377196"/>
                <a:gd name="connsiteY1" fmla="*/ 1414585 h 2485293"/>
                <a:gd name="connsiteX2" fmla="*/ 377196 w 377196"/>
                <a:gd name="connsiteY2" fmla="*/ 2485293 h 2485293"/>
              </a:gdLst>
              <a:ahLst/>
              <a:cxnLst>
                <a:cxn ang="0">
                  <a:pos x="connsiteX0" y="connsiteY0"/>
                </a:cxn>
                <a:cxn ang="0">
                  <a:pos x="connsiteX1" y="connsiteY1"/>
                </a:cxn>
                <a:cxn ang="0">
                  <a:pos x="connsiteX2" y="connsiteY2"/>
                </a:cxn>
              </a:cxnLst>
              <a:rect l="l" t="t" r="r" b="b"/>
              <a:pathLst>
                <a:path w="377196" h="2485293">
                  <a:moveTo>
                    <a:pt x="88027" y="0"/>
                  </a:moveTo>
                  <a:cubicBezTo>
                    <a:pt x="28760" y="500185"/>
                    <a:pt x="-30506" y="1000370"/>
                    <a:pt x="17689" y="1414585"/>
                  </a:cubicBezTo>
                  <a:cubicBezTo>
                    <a:pt x="65884" y="1828800"/>
                    <a:pt x="221540" y="2157046"/>
                    <a:pt x="377196" y="2485293"/>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72" name="円/楕円 134"/>
            <p:cNvSpPr/>
            <p:nvPr/>
          </p:nvSpPr>
          <p:spPr>
            <a:xfrm>
              <a:off x="6954724" y="2601033"/>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3" name="円/楕円 131"/>
            <p:cNvSpPr/>
            <p:nvPr/>
          </p:nvSpPr>
          <p:spPr>
            <a:xfrm>
              <a:off x="6995907" y="2375616"/>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4" name="円/楕円 131"/>
            <p:cNvSpPr/>
            <p:nvPr/>
          </p:nvSpPr>
          <p:spPr>
            <a:xfrm>
              <a:off x="6989817" y="2898679"/>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5" name="円/楕円 131"/>
            <p:cNvSpPr/>
            <p:nvPr/>
          </p:nvSpPr>
          <p:spPr>
            <a:xfrm>
              <a:off x="6944726" y="3186214"/>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6" name="円/楕円 131"/>
            <p:cNvSpPr/>
            <p:nvPr/>
          </p:nvSpPr>
          <p:spPr>
            <a:xfrm>
              <a:off x="6783241" y="3767738"/>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7" name="円/楕円 131"/>
            <p:cNvSpPr/>
            <p:nvPr/>
          </p:nvSpPr>
          <p:spPr>
            <a:xfrm>
              <a:off x="6654827" y="4028472"/>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8" name="円/楕円 131"/>
            <p:cNvSpPr/>
            <p:nvPr/>
          </p:nvSpPr>
          <p:spPr>
            <a:xfrm>
              <a:off x="7010856" y="2161095"/>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9" name="円/楕円 174"/>
            <p:cNvSpPr/>
            <p:nvPr/>
          </p:nvSpPr>
          <p:spPr>
            <a:xfrm>
              <a:off x="6511106" y="4269933"/>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0" name="円/楕円 155"/>
            <p:cNvSpPr/>
            <p:nvPr/>
          </p:nvSpPr>
          <p:spPr>
            <a:xfrm>
              <a:off x="6837182" y="3453908"/>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1" name="フリーフォーム 180"/>
            <p:cNvSpPr/>
            <p:nvPr/>
          </p:nvSpPr>
          <p:spPr>
            <a:xfrm>
              <a:off x="7758972" y="1961662"/>
              <a:ext cx="983216" cy="2375876"/>
            </a:xfrm>
            <a:custGeom>
              <a:avLst/>
              <a:gdLst>
                <a:gd name="connsiteX0" fmla="*/ 1705 w 470628"/>
                <a:gd name="connsiteY0" fmla="*/ 0 h 2375876"/>
                <a:gd name="connsiteX1" fmla="*/ 72043 w 470628"/>
                <a:gd name="connsiteY1" fmla="*/ 1359876 h 2375876"/>
                <a:gd name="connsiteX2" fmla="*/ 470628 w 470628"/>
                <a:gd name="connsiteY2" fmla="*/ 2375876 h 2375876"/>
              </a:gdLst>
              <a:ahLst/>
              <a:cxnLst>
                <a:cxn ang="0">
                  <a:pos x="connsiteX0" y="connsiteY0"/>
                </a:cxn>
                <a:cxn ang="0">
                  <a:pos x="connsiteX1" y="connsiteY1"/>
                </a:cxn>
                <a:cxn ang="0">
                  <a:pos x="connsiteX2" y="connsiteY2"/>
                </a:cxn>
              </a:cxnLst>
              <a:rect l="l" t="t" r="r" b="b"/>
              <a:pathLst>
                <a:path w="470628" h="2375876">
                  <a:moveTo>
                    <a:pt x="1705" y="0"/>
                  </a:moveTo>
                  <a:cubicBezTo>
                    <a:pt x="-2203" y="481948"/>
                    <a:pt x="-6111" y="963897"/>
                    <a:pt x="72043" y="1359876"/>
                  </a:cubicBezTo>
                  <a:cubicBezTo>
                    <a:pt x="150197" y="1755855"/>
                    <a:pt x="310412" y="2065865"/>
                    <a:pt x="470628" y="2375876"/>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sp>
          <p:nvSpPr>
            <p:cNvPr id="182" name="円/楕円 166"/>
            <p:cNvSpPr/>
            <p:nvPr/>
          </p:nvSpPr>
          <p:spPr>
            <a:xfrm>
              <a:off x="8007413" y="3587610"/>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3" name="円/楕円 131"/>
            <p:cNvSpPr/>
            <p:nvPr/>
          </p:nvSpPr>
          <p:spPr>
            <a:xfrm>
              <a:off x="7770873" y="3016419"/>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4" name="円/楕円 131"/>
            <p:cNvSpPr/>
            <p:nvPr/>
          </p:nvSpPr>
          <p:spPr>
            <a:xfrm>
              <a:off x="7878138" y="3293497"/>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5" name="円/楕円 131"/>
            <p:cNvSpPr/>
            <p:nvPr/>
          </p:nvSpPr>
          <p:spPr>
            <a:xfrm>
              <a:off x="8245295" y="3829591"/>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6" name="円/楕円 131"/>
            <p:cNvSpPr/>
            <p:nvPr/>
          </p:nvSpPr>
          <p:spPr>
            <a:xfrm>
              <a:off x="8455763" y="4063325"/>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7" name="円/楕円 139"/>
            <p:cNvSpPr/>
            <p:nvPr/>
          </p:nvSpPr>
          <p:spPr>
            <a:xfrm>
              <a:off x="7694720" y="2633200"/>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8" name="円/楕円 131"/>
            <p:cNvSpPr/>
            <p:nvPr/>
          </p:nvSpPr>
          <p:spPr>
            <a:xfrm>
              <a:off x="7709717" y="2134950"/>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89" name="円/楕円 131"/>
            <p:cNvSpPr/>
            <p:nvPr/>
          </p:nvSpPr>
          <p:spPr>
            <a:xfrm>
              <a:off x="7703661" y="2385851"/>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0" name="円/楕円 176"/>
            <p:cNvSpPr/>
            <p:nvPr/>
          </p:nvSpPr>
          <p:spPr>
            <a:xfrm>
              <a:off x="8633043" y="4239081"/>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
        <p:nvSpPr>
          <p:cNvPr id="192" name="円/楕円 131"/>
          <p:cNvSpPr/>
          <p:nvPr/>
        </p:nvSpPr>
        <p:spPr>
          <a:xfrm>
            <a:off x="6814012" y="3036950"/>
            <a:ext cx="157311" cy="157311"/>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r>
              <a:rPr lang="ja-JP" altLang="en-US" dirty="0"/>
              <a:t>サンプル点の座標系</a:t>
            </a:r>
            <a:endParaRPr lang="en-US" altLang="ja-JP" dirty="0"/>
          </a:p>
          <a:p>
            <a:pPr lvl="1"/>
            <a:r>
              <a:rPr lang="ja-JP" altLang="en-US" dirty="0"/>
              <a:t>サンプル点の加速度が変化 →</a:t>
            </a:r>
            <a:r>
              <a:rPr lang="en-US" altLang="ja-JP" dirty="0"/>
              <a:t> </a:t>
            </a:r>
            <a:r>
              <a:rPr lang="ja-JP" altLang="en-US" dirty="0">
                <a:solidFill>
                  <a:srgbClr val="FF0000"/>
                </a:solidFill>
              </a:rPr>
              <a:t>非慣性系</a:t>
            </a:r>
            <a:endParaRPr lang="en-US" altLang="ja-JP" dirty="0">
              <a:solidFill>
                <a:srgbClr val="FF0000"/>
              </a:solidFill>
            </a:endParaRPr>
          </a:p>
          <a:p>
            <a:pPr lvl="1"/>
            <a:r>
              <a:rPr lang="ja-JP" altLang="en-US" dirty="0"/>
              <a:t>運動方程式</a:t>
            </a:r>
            <a:endParaRPr lang="en-US" altLang="ja-JP" dirty="0"/>
          </a:p>
          <a:p>
            <a:pPr lvl="1"/>
            <a:endParaRPr lang="en-US" altLang="ja-JP" dirty="0"/>
          </a:p>
          <a:p>
            <a:pPr lvl="1"/>
            <a:endParaRPr lang="en-US" altLang="ja-JP" dirty="0"/>
          </a:p>
          <a:p>
            <a:endParaRPr lang="en-US" altLang="ja-JP" dirty="0"/>
          </a:p>
        </p:txBody>
      </p:sp>
      <mc:AlternateContent xmlns:mc="http://schemas.openxmlformats.org/markup-compatibility/2006" xmlns:a14="http://schemas.microsoft.com/office/drawing/2010/main">
        <mc:Choice Requires="a14">
          <p:sp>
            <p:nvSpPr>
              <p:cNvPr id="18" name="テキスト ボックス 17"/>
              <p:cNvSpPr txBox="1"/>
              <p:nvPr/>
            </p:nvSpPr>
            <p:spPr>
              <a:xfrm>
                <a:off x="1109229" y="2917857"/>
                <a:ext cx="6637165" cy="3134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i="1" smtClean="0">
                              <a:latin typeface="Cambria Math" panose="02040503050406030204" pitchFamily="18" charset="0"/>
                            </a:rPr>
                          </m:ctrlPr>
                        </m:sSubSupPr>
                        <m:e>
                          <m:acc>
                            <m:accPr>
                              <m:chr m:val="̇"/>
                              <m:ctrlPr>
                                <a:rPr kumimoji="1" lang="en-US" altLang="ja-JP" i="1" smtClean="0">
                                  <a:latin typeface="Cambria Math" panose="02040503050406030204" pitchFamily="18" charset="0"/>
                                </a:rPr>
                              </m:ctrlPr>
                            </m:accPr>
                            <m:e>
                              <m:r>
                                <a:rPr kumimoji="1" lang="en-US" altLang="ja-JP" b="1" i="0" smtClean="0">
                                  <a:latin typeface="Cambria Math" panose="02040503050406030204" pitchFamily="18" charset="0"/>
                                </a:rPr>
                                <m:t>𝐯</m:t>
                              </m:r>
                            </m:e>
                          </m:acc>
                        </m:e>
                        <m:sub>
                          <m:r>
                            <a:rPr kumimoji="1" lang="en-US" altLang="ja-JP" b="0" i="1" smtClean="0">
                              <a:latin typeface="Cambria Math" panose="02040503050406030204" pitchFamily="18" charset="0"/>
                            </a:rPr>
                            <m:t>𝑘</m:t>
                          </m:r>
                        </m:sub>
                        <m:sup>
                          <m:r>
                            <m:rPr>
                              <m:sty m:val="p"/>
                            </m:rPr>
                            <a:rPr kumimoji="1" lang="en-US" altLang="ja-JP" b="0" i="0" smtClean="0">
                              <a:latin typeface="Cambria Math" panose="02040503050406030204" pitchFamily="18" charset="0"/>
                            </a:rPr>
                            <m:t>B</m:t>
                          </m:r>
                        </m:sup>
                      </m:sSubSup>
                      <m:r>
                        <a:rPr kumimoji="1" lang="en-US" altLang="ja-JP" i="0" smtClean="0">
                          <a:latin typeface="Cambria Math" panose="02040503050406030204" pitchFamily="18" charset="0"/>
                        </a:rPr>
                        <m:t>=</m:t>
                      </m:r>
                      <m:sSub>
                        <m:sSubPr>
                          <m:ctrlPr>
                            <a:rPr kumimoji="1" lang="en-US" altLang="ja-JP" i="1" smtClean="0">
                              <a:latin typeface="Cambria Math" panose="02040503050406030204" pitchFamily="18" charset="0"/>
                            </a:rPr>
                          </m:ctrlPr>
                        </m:sSubPr>
                        <m:e>
                          <m:r>
                            <a:rPr kumimoji="1" lang="en-US" altLang="ja-JP" b="1" i="0" smtClean="0">
                              <a:latin typeface="Cambria Math" panose="02040503050406030204" pitchFamily="18" charset="0"/>
                            </a:rPr>
                            <m:t>𝐑</m:t>
                          </m:r>
                        </m:e>
                        <m:sub>
                          <m:r>
                            <m:rPr>
                              <m:sty m:val="p"/>
                            </m:rPr>
                            <a:rPr kumimoji="1" lang="en-US" altLang="ja-JP" b="0" i="0" smtClean="0">
                              <a:latin typeface="Cambria Math" panose="02040503050406030204" pitchFamily="18" charset="0"/>
                            </a:rPr>
                            <m:t>L</m:t>
                          </m:r>
                        </m:sub>
                      </m:sSub>
                      <m:sSub>
                        <m:sSubPr>
                          <m:ctrlPr>
                            <a:rPr kumimoji="1" lang="en-US" altLang="ja-JP" i="1" smtClean="0">
                              <a:latin typeface="Cambria Math" panose="02040503050406030204" pitchFamily="18" charset="0"/>
                            </a:rPr>
                          </m:ctrlPr>
                        </m:sSubPr>
                        <m:e>
                          <m:r>
                            <a:rPr kumimoji="1" lang="en-US" altLang="ja-JP" b="1" i="0" smtClean="0">
                              <a:latin typeface="Cambria Math" panose="02040503050406030204" pitchFamily="18" charset="0"/>
                            </a:rPr>
                            <m:t>𝐚</m:t>
                          </m:r>
                        </m:e>
                        <m:sub>
                          <m:r>
                            <a:rPr kumimoji="1" lang="en-US" altLang="ja-JP" b="0" i="1" smtClean="0">
                              <a:latin typeface="Cambria Math" panose="02040503050406030204" pitchFamily="18" charset="0"/>
                            </a:rPr>
                            <m:t>𝑘</m:t>
                          </m:r>
                        </m:sub>
                      </m:sSub>
                      <m:r>
                        <a:rPr kumimoji="1" lang="en-US" altLang="ja-JP" i="0" smtClean="0">
                          <a:latin typeface="Cambria Math" panose="02040503050406030204" pitchFamily="18" charset="0"/>
                          <a:ea typeface="Cambria Math" panose="02040503050406030204" pitchFamily="18" charset="0"/>
                        </a:rPr>
                        <m:t>−</m:t>
                      </m:r>
                      <m:sSub>
                        <m:sSubPr>
                          <m:ctrlPr>
                            <a:rPr kumimoji="1" lang="en-US" altLang="ja-JP" i="1" smtClean="0">
                              <a:latin typeface="Cambria Math" panose="02040503050406030204" pitchFamily="18" charset="0"/>
                              <a:ea typeface="Cambria Math" panose="02040503050406030204" pitchFamily="18" charset="0"/>
                            </a:rPr>
                          </m:ctrlPr>
                        </m:sSubPr>
                        <m:e>
                          <m:r>
                            <a:rPr kumimoji="1" lang="ja-JP" altLang="en-US" i="1" smtClean="0">
                              <a:latin typeface="Cambria Math" panose="02040503050406030204" pitchFamily="18" charset="0"/>
                              <a:ea typeface="Cambria Math" panose="02040503050406030204" pitchFamily="18" charset="0"/>
                            </a:rPr>
                            <m:t>𝛽</m:t>
                          </m:r>
                        </m:e>
                        <m:sub>
                          <m:r>
                            <m:rPr>
                              <m:sty m:val="p"/>
                            </m:rPr>
                            <a:rPr kumimoji="1" lang="en-US" altLang="ja-JP" b="0" i="0" smtClean="0">
                              <a:latin typeface="Cambria Math" panose="02040503050406030204" pitchFamily="18" charset="0"/>
                              <a:ea typeface="Cambria Math" panose="02040503050406030204" pitchFamily="18" charset="0"/>
                            </a:rPr>
                            <m:t>L</m:t>
                          </m:r>
                        </m:sub>
                      </m:sSub>
                      <m:d>
                        <m:dPr>
                          <m:ctrlPr>
                            <a:rPr kumimoji="1" lang="en-US" altLang="ja-JP" i="1" smtClean="0">
                              <a:latin typeface="Cambria Math" panose="02040503050406030204" pitchFamily="18" charset="0"/>
                              <a:ea typeface="Cambria Math" panose="02040503050406030204" pitchFamily="18" charset="0"/>
                            </a:rPr>
                          </m:ctrlPr>
                        </m:dPr>
                        <m:e>
                          <m:sSup>
                            <m:sSupPr>
                              <m:ctrlPr>
                                <a:rPr kumimoji="1" lang="en-US" altLang="ja-JP" i="1" smtClean="0">
                                  <a:latin typeface="Cambria Math" panose="02040503050406030204" pitchFamily="18" charset="0"/>
                                  <a:ea typeface="Cambria Math" panose="02040503050406030204" pitchFamily="18" charset="0"/>
                                </a:rPr>
                              </m:ctrlPr>
                            </m:sSupPr>
                            <m:e>
                              <m:acc>
                                <m:accPr>
                                  <m:chr m:val="̇"/>
                                  <m:ctrlPr>
                                    <a:rPr kumimoji="1" lang="en-US" altLang="ja-JP" i="1" smtClean="0">
                                      <a:latin typeface="Cambria Math" panose="02040503050406030204" pitchFamily="18" charset="0"/>
                                      <a:ea typeface="Cambria Math" panose="02040503050406030204" pitchFamily="18" charset="0"/>
                                    </a:rPr>
                                  </m:ctrlPr>
                                </m:accPr>
                                <m:e>
                                  <m:r>
                                    <a:rPr kumimoji="1" lang="en-US" altLang="ja-JP" b="1" i="0" smtClean="0">
                                      <a:latin typeface="Cambria Math" panose="02040503050406030204" pitchFamily="18" charset="0"/>
                                      <a:ea typeface="Cambria Math" panose="02040503050406030204" pitchFamily="18" charset="0"/>
                                    </a:rPr>
                                    <m:t>𝐯</m:t>
                                  </m:r>
                                </m:e>
                              </m:acc>
                            </m:e>
                            <m:sup>
                              <m:r>
                                <m:rPr>
                                  <m:sty m:val="p"/>
                                </m:rPr>
                                <a:rPr kumimoji="1" lang="en-US" altLang="ja-JP" b="0" i="0" smtClean="0">
                                  <a:latin typeface="Cambria Math" panose="02040503050406030204" pitchFamily="18" charset="0"/>
                                  <a:ea typeface="Cambria Math" panose="02040503050406030204" pitchFamily="18" charset="0"/>
                                </a:rPr>
                                <m:t>L</m:t>
                              </m:r>
                            </m:sup>
                          </m:sSup>
                          <m:r>
                            <a:rPr kumimoji="1" lang="en-US" altLang="ja-JP" b="0" i="1" smtClean="0">
                              <a:latin typeface="Cambria Math" panose="02040503050406030204" pitchFamily="18" charset="0"/>
                              <a:ea typeface="Cambria Math" panose="02040503050406030204" pitchFamily="18" charset="0"/>
                            </a:rPr>
                            <m:t>+</m:t>
                          </m:r>
                          <m:sSup>
                            <m:sSupPr>
                              <m:ctrlPr>
                                <a:rPr kumimoji="1" lang="en-US" altLang="ja-JP" b="0" i="1" smtClean="0">
                                  <a:latin typeface="Cambria Math" panose="02040503050406030204" pitchFamily="18" charset="0"/>
                                  <a:ea typeface="Cambria Math" panose="02040503050406030204" pitchFamily="18" charset="0"/>
                                </a:rPr>
                              </m:ctrlPr>
                            </m:sSupPr>
                            <m:e>
                              <m:r>
                                <a:rPr kumimoji="1" lang="ja-JP" altLang="en-US" b="0" i="1" smtClean="0">
                                  <a:latin typeface="Cambria Math" panose="02040503050406030204" pitchFamily="18" charset="0"/>
                                  <a:ea typeface="Cambria Math" panose="02040503050406030204" pitchFamily="18" charset="0"/>
                                </a:rPr>
                                <m:t>𝜔</m:t>
                              </m:r>
                            </m:e>
                            <m:sup>
                              <m:r>
                                <m:rPr>
                                  <m:sty m:val="p"/>
                                </m:rPr>
                                <a:rPr kumimoji="1" lang="en-US" altLang="ja-JP" b="0" i="0" smtClean="0">
                                  <a:latin typeface="Cambria Math" panose="02040503050406030204" pitchFamily="18" charset="0"/>
                                  <a:ea typeface="Cambria Math" panose="02040503050406030204" pitchFamily="18" charset="0"/>
                                </a:rPr>
                                <m:t>L</m:t>
                              </m:r>
                            </m:sup>
                          </m:sSup>
                          <m:r>
                            <a:rPr kumimoji="1" lang="en-US" altLang="ja-JP" b="0" i="1" smtClean="0">
                              <a:latin typeface="Cambria Math" panose="02040503050406030204" pitchFamily="18" charset="0"/>
                              <a:ea typeface="Cambria Math" panose="02040503050406030204" pitchFamily="18" charset="0"/>
                            </a:rPr>
                            <m:t>×</m:t>
                          </m:r>
                          <m:d>
                            <m:dPr>
                              <m:ctrlPr>
                                <a:rPr kumimoji="1" lang="en-US" altLang="ja-JP" b="0" i="1" smtClean="0">
                                  <a:latin typeface="Cambria Math" panose="02040503050406030204" pitchFamily="18" charset="0"/>
                                  <a:ea typeface="Cambria Math" panose="02040503050406030204" pitchFamily="18" charset="0"/>
                                </a:rPr>
                              </m:ctrlPr>
                            </m:dPr>
                            <m:e>
                              <m:sSup>
                                <m:sSupPr>
                                  <m:ctrlPr>
                                    <a:rPr kumimoji="1" lang="en-US" altLang="ja-JP" b="0" i="1" smtClean="0">
                                      <a:latin typeface="Cambria Math" panose="02040503050406030204" pitchFamily="18" charset="0"/>
                                      <a:ea typeface="Cambria Math" panose="02040503050406030204" pitchFamily="18" charset="0"/>
                                    </a:rPr>
                                  </m:ctrlPr>
                                </m:sSupPr>
                                <m:e>
                                  <m:r>
                                    <a:rPr kumimoji="1" lang="ja-JP" altLang="en-US" b="0" i="1" smtClean="0">
                                      <a:latin typeface="Cambria Math" panose="02040503050406030204" pitchFamily="18" charset="0"/>
                                      <a:ea typeface="Cambria Math" panose="02040503050406030204" pitchFamily="18" charset="0"/>
                                    </a:rPr>
                                    <m:t>𝜔</m:t>
                                  </m:r>
                                </m:e>
                                <m:sup>
                                  <m:r>
                                    <m:rPr>
                                      <m:sty m:val="p"/>
                                    </m:rPr>
                                    <a:rPr kumimoji="1" lang="en-US" altLang="ja-JP" b="0" i="0" smtClean="0">
                                      <a:latin typeface="Cambria Math" panose="02040503050406030204" pitchFamily="18" charset="0"/>
                                      <a:ea typeface="Cambria Math" panose="02040503050406030204" pitchFamily="18" charset="0"/>
                                    </a:rPr>
                                    <m:t>L</m:t>
                                  </m:r>
                                </m:sup>
                              </m:sSup>
                              <m:r>
                                <a:rPr kumimoji="1" lang="en-US" altLang="ja-JP" b="0" i="1" smtClean="0">
                                  <a:latin typeface="Cambria Math" panose="02040503050406030204" pitchFamily="18" charset="0"/>
                                  <a:ea typeface="Cambria Math" panose="02040503050406030204" pitchFamily="18" charset="0"/>
                                </a:rPr>
                                <m:t>×</m:t>
                              </m:r>
                              <m:sSubSup>
                                <m:sSubSupPr>
                                  <m:ctrlPr>
                                    <a:rPr kumimoji="1" lang="en-US" altLang="ja-JP" b="0" i="1" smtClean="0">
                                      <a:latin typeface="Cambria Math" panose="02040503050406030204" pitchFamily="18" charset="0"/>
                                      <a:ea typeface="Cambria Math" panose="02040503050406030204" pitchFamily="18" charset="0"/>
                                    </a:rPr>
                                  </m:ctrlPr>
                                </m:sSubSupPr>
                                <m:e>
                                  <m:r>
                                    <a:rPr kumimoji="1" lang="en-US" altLang="ja-JP" b="1" i="0" smtClean="0">
                                      <a:latin typeface="Cambria Math" panose="02040503050406030204" pitchFamily="18" charset="0"/>
                                      <a:ea typeface="Cambria Math" panose="02040503050406030204" pitchFamily="18" charset="0"/>
                                    </a:rPr>
                                    <m:t>𝐩</m:t>
                                  </m:r>
                                </m:e>
                                <m:sub>
                                  <m:r>
                                    <a:rPr kumimoji="1" lang="en-US" altLang="ja-JP" b="0" i="1" smtClean="0">
                                      <a:latin typeface="Cambria Math" panose="02040503050406030204" pitchFamily="18" charset="0"/>
                                      <a:ea typeface="Cambria Math" panose="02040503050406030204" pitchFamily="18" charset="0"/>
                                    </a:rPr>
                                    <m:t>𝑘</m:t>
                                  </m:r>
                                </m:sub>
                                <m:sup>
                                  <m:r>
                                    <m:rPr>
                                      <m:sty m:val="p"/>
                                    </m:rPr>
                                    <a:rPr kumimoji="1" lang="en-US" altLang="ja-JP" b="0" i="0" smtClean="0">
                                      <a:latin typeface="Cambria Math" panose="02040503050406030204" pitchFamily="18" charset="0"/>
                                      <a:ea typeface="Cambria Math" panose="02040503050406030204" pitchFamily="18" charset="0"/>
                                    </a:rPr>
                                    <m:t>L</m:t>
                                  </m:r>
                                </m:sup>
                              </m:sSubSup>
                            </m:e>
                          </m:d>
                          <m:r>
                            <a:rPr kumimoji="1" lang="en-US" altLang="ja-JP" b="0" i="1" smtClean="0">
                              <a:latin typeface="Cambria Math" panose="02040503050406030204" pitchFamily="18" charset="0"/>
                              <a:ea typeface="Cambria Math" panose="02040503050406030204" pitchFamily="18" charset="0"/>
                            </a:rPr>
                            <m:t>+</m:t>
                          </m:r>
                          <m:d>
                            <m:dPr>
                              <m:ctrlPr>
                                <a:rPr kumimoji="1" lang="en-US" altLang="ja-JP" b="0" i="1" smtClean="0">
                                  <a:latin typeface="Cambria Math" panose="02040503050406030204" pitchFamily="18" charset="0"/>
                                  <a:ea typeface="Cambria Math" panose="02040503050406030204" pitchFamily="18" charset="0"/>
                                </a:rPr>
                              </m:ctrlPr>
                            </m:dPr>
                            <m:e>
                              <m:sSup>
                                <m:sSupPr>
                                  <m:ctrlPr>
                                    <a:rPr kumimoji="1" lang="en-US" altLang="ja-JP" b="0" i="1" smtClean="0">
                                      <a:latin typeface="Cambria Math" panose="02040503050406030204" pitchFamily="18" charset="0"/>
                                      <a:ea typeface="Cambria Math" panose="02040503050406030204" pitchFamily="18" charset="0"/>
                                    </a:rPr>
                                  </m:ctrlPr>
                                </m:sSupPr>
                                <m:e>
                                  <m:acc>
                                    <m:accPr>
                                      <m:chr m:val="̇"/>
                                      <m:ctrlPr>
                                        <a:rPr kumimoji="1" lang="en-US" altLang="ja-JP" b="0" i="1" smtClean="0">
                                          <a:latin typeface="Cambria Math" panose="02040503050406030204" pitchFamily="18" charset="0"/>
                                          <a:ea typeface="Cambria Math" panose="02040503050406030204" pitchFamily="18" charset="0"/>
                                        </a:rPr>
                                      </m:ctrlPr>
                                    </m:accPr>
                                    <m:e>
                                      <m:r>
                                        <a:rPr kumimoji="1" lang="ja-JP" altLang="en-US" b="0" i="1" smtClean="0">
                                          <a:latin typeface="Cambria Math" panose="02040503050406030204" pitchFamily="18" charset="0"/>
                                          <a:ea typeface="Cambria Math" panose="02040503050406030204" pitchFamily="18" charset="0"/>
                                        </a:rPr>
                                        <m:t>𝜔</m:t>
                                      </m:r>
                                    </m:e>
                                  </m:acc>
                                </m:e>
                                <m:sup>
                                  <m:r>
                                    <m:rPr>
                                      <m:sty m:val="p"/>
                                    </m:rPr>
                                    <a:rPr kumimoji="1" lang="en-US" altLang="ja-JP" b="0" i="0" smtClean="0">
                                      <a:latin typeface="Cambria Math" panose="02040503050406030204" pitchFamily="18" charset="0"/>
                                      <a:ea typeface="Cambria Math" panose="02040503050406030204" pitchFamily="18" charset="0"/>
                                    </a:rPr>
                                    <m:t>L</m:t>
                                  </m:r>
                                </m:sup>
                              </m:sSup>
                              <m:r>
                                <a:rPr kumimoji="1" lang="en-US" altLang="ja-JP" b="0" i="1" smtClean="0">
                                  <a:latin typeface="Cambria Math" panose="02040503050406030204" pitchFamily="18" charset="0"/>
                                  <a:ea typeface="Cambria Math" panose="02040503050406030204" pitchFamily="18" charset="0"/>
                                </a:rPr>
                                <m:t>×</m:t>
                              </m:r>
                              <m:sSubSup>
                                <m:sSubSupPr>
                                  <m:ctrlPr>
                                    <a:rPr kumimoji="1" lang="en-US" altLang="ja-JP" b="0" i="1" smtClean="0">
                                      <a:latin typeface="Cambria Math" panose="02040503050406030204" pitchFamily="18" charset="0"/>
                                      <a:ea typeface="Cambria Math" panose="02040503050406030204" pitchFamily="18" charset="0"/>
                                    </a:rPr>
                                  </m:ctrlPr>
                                </m:sSubSupPr>
                                <m:e>
                                  <m:r>
                                    <a:rPr kumimoji="1" lang="en-US" altLang="ja-JP" b="1" i="0" smtClean="0">
                                      <a:latin typeface="Cambria Math" panose="02040503050406030204" pitchFamily="18" charset="0"/>
                                      <a:ea typeface="Cambria Math" panose="02040503050406030204" pitchFamily="18" charset="0"/>
                                    </a:rPr>
                                    <m:t>𝐩</m:t>
                                  </m:r>
                                </m:e>
                                <m:sub>
                                  <m:r>
                                    <a:rPr kumimoji="1" lang="en-US" altLang="ja-JP" b="0" i="1" smtClean="0">
                                      <a:latin typeface="Cambria Math" panose="02040503050406030204" pitchFamily="18" charset="0"/>
                                      <a:ea typeface="Cambria Math" panose="02040503050406030204" pitchFamily="18" charset="0"/>
                                    </a:rPr>
                                    <m:t>𝑘</m:t>
                                  </m:r>
                                </m:sub>
                                <m:sup>
                                  <m:r>
                                    <m:rPr>
                                      <m:sty m:val="p"/>
                                    </m:rPr>
                                    <a:rPr kumimoji="1" lang="en-US" altLang="ja-JP" b="0" i="0" smtClean="0">
                                      <a:latin typeface="Cambria Math" panose="02040503050406030204" pitchFamily="18" charset="0"/>
                                      <a:ea typeface="Cambria Math" panose="02040503050406030204" pitchFamily="18" charset="0"/>
                                    </a:rPr>
                                    <m:t>L</m:t>
                                  </m:r>
                                </m:sup>
                              </m:sSubSup>
                            </m:e>
                          </m:d>
                          <m:r>
                            <a:rPr kumimoji="1" lang="en-US" altLang="ja-JP" b="0" i="1" smtClean="0">
                              <a:latin typeface="Cambria Math" panose="02040503050406030204" pitchFamily="18" charset="0"/>
                              <a:ea typeface="Cambria Math" panose="02040503050406030204" pitchFamily="18" charset="0"/>
                            </a:rPr>
                            <m:t>+2</m:t>
                          </m:r>
                          <m:sSup>
                            <m:sSupPr>
                              <m:ctrlPr>
                                <a:rPr kumimoji="1" lang="en-US" altLang="ja-JP" b="0" i="1" smtClean="0">
                                  <a:latin typeface="Cambria Math" panose="02040503050406030204" pitchFamily="18" charset="0"/>
                                  <a:ea typeface="Cambria Math" panose="02040503050406030204" pitchFamily="18" charset="0"/>
                                </a:rPr>
                              </m:ctrlPr>
                            </m:sSupPr>
                            <m:e>
                              <m:r>
                                <a:rPr kumimoji="1" lang="ja-JP" altLang="en-US" b="0" i="1" smtClean="0">
                                  <a:latin typeface="Cambria Math" panose="02040503050406030204" pitchFamily="18" charset="0"/>
                                  <a:ea typeface="Cambria Math" panose="02040503050406030204" pitchFamily="18" charset="0"/>
                                </a:rPr>
                                <m:t>𝜔</m:t>
                              </m:r>
                            </m:e>
                            <m:sup>
                              <m:r>
                                <m:rPr>
                                  <m:sty m:val="p"/>
                                </m:rPr>
                                <a:rPr kumimoji="1" lang="en-US" altLang="ja-JP" b="0" i="0" smtClean="0">
                                  <a:latin typeface="Cambria Math" panose="02040503050406030204" pitchFamily="18" charset="0"/>
                                  <a:ea typeface="Cambria Math" panose="02040503050406030204" pitchFamily="18" charset="0"/>
                                </a:rPr>
                                <m:t>L</m:t>
                              </m:r>
                            </m:sup>
                          </m:sSup>
                          <m:r>
                            <a:rPr kumimoji="1" lang="en-US" altLang="ja-JP" b="0" i="1" smtClean="0">
                              <a:latin typeface="Cambria Math" panose="02040503050406030204" pitchFamily="18" charset="0"/>
                              <a:ea typeface="Cambria Math" panose="02040503050406030204" pitchFamily="18" charset="0"/>
                            </a:rPr>
                            <m:t>×</m:t>
                          </m:r>
                          <m:sSubSup>
                            <m:sSubSupPr>
                              <m:ctrlPr>
                                <a:rPr kumimoji="1" lang="en-US" altLang="ja-JP" b="0" i="1" smtClean="0">
                                  <a:latin typeface="Cambria Math" panose="02040503050406030204" pitchFamily="18" charset="0"/>
                                  <a:ea typeface="Cambria Math" panose="02040503050406030204" pitchFamily="18" charset="0"/>
                                </a:rPr>
                              </m:ctrlPr>
                            </m:sSubSupPr>
                            <m:e>
                              <m:r>
                                <a:rPr kumimoji="1" lang="en-US" altLang="ja-JP" b="1" i="0" smtClean="0">
                                  <a:latin typeface="Cambria Math" panose="02040503050406030204" pitchFamily="18" charset="0"/>
                                  <a:ea typeface="Cambria Math" panose="02040503050406030204" pitchFamily="18" charset="0"/>
                                </a:rPr>
                                <m:t>𝐯</m:t>
                              </m:r>
                            </m:e>
                            <m:sub>
                              <m:r>
                                <a:rPr kumimoji="1" lang="en-US" altLang="ja-JP" b="0" i="1" smtClean="0">
                                  <a:latin typeface="Cambria Math" panose="02040503050406030204" pitchFamily="18" charset="0"/>
                                  <a:ea typeface="Cambria Math" panose="02040503050406030204" pitchFamily="18" charset="0"/>
                                </a:rPr>
                                <m:t>𝑘</m:t>
                              </m:r>
                            </m:sub>
                            <m:sup>
                              <m:r>
                                <m:rPr>
                                  <m:sty m:val="p"/>
                                </m:rPr>
                                <a:rPr kumimoji="1" lang="en-US" altLang="ja-JP" b="0" i="0" smtClean="0">
                                  <a:latin typeface="Cambria Math" panose="02040503050406030204" pitchFamily="18" charset="0"/>
                                  <a:ea typeface="Cambria Math" panose="02040503050406030204" pitchFamily="18" charset="0"/>
                                </a:rPr>
                                <m:t>L</m:t>
                              </m:r>
                            </m:sup>
                          </m:sSubSup>
                        </m:e>
                      </m:d>
                    </m:oMath>
                  </m:oMathPara>
                </a14:m>
                <a:endParaRPr kumimoji="1" lang="ja-JP" altLang="en-US"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1109229" y="2917857"/>
                <a:ext cx="6637165" cy="313419"/>
              </a:xfrm>
              <a:prstGeom prst="rect">
                <a:avLst/>
              </a:prstGeom>
              <a:blipFill>
                <a:blip r:embed="rId3"/>
                <a:stretch>
                  <a:fillRect t="-1961" b="-27451"/>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kumimoji="1" lang="ja-JP" altLang="en-US" dirty="0"/>
              <a:t>サンプル点に追従させる</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77</a:t>
            </a:fld>
            <a:endParaRPr lang="en-US" i="1" dirty="0"/>
          </a:p>
        </p:txBody>
      </p:sp>
      <p:sp>
        <p:nvSpPr>
          <p:cNvPr id="10" name="テキスト ボックス 9"/>
          <p:cNvSpPr txBox="1"/>
          <p:nvPr/>
        </p:nvSpPr>
        <p:spPr>
          <a:xfrm>
            <a:off x="2651309" y="3311210"/>
            <a:ext cx="877163" cy="369332"/>
          </a:xfrm>
          <a:prstGeom prst="rect">
            <a:avLst/>
          </a:prstGeom>
          <a:noFill/>
        </p:spPr>
        <p:txBody>
          <a:bodyPr wrap="none" rtlCol="0">
            <a:spAutoFit/>
          </a:bodyPr>
          <a:lstStyle/>
          <a:p>
            <a:r>
              <a:rPr kumimoji="1" lang="ja-JP" altLang="en-US" dirty="0"/>
              <a:t>直進力</a:t>
            </a:r>
          </a:p>
        </p:txBody>
      </p:sp>
      <p:sp>
        <p:nvSpPr>
          <p:cNvPr id="11" name="テキスト ボックス 10"/>
          <p:cNvSpPr txBox="1"/>
          <p:nvPr/>
        </p:nvSpPr>
        <p:spPr>
          <a:xfrm>
            <a:off x="6425883" y="3311210"/>
            <a:ext cx="1338828" cy="369332"/>
          </a:xfrm>
          <a:prstGeom prst="rect">
            <a:avLst/>
          </a:prstGeom>
          <a:noFill/>
        </p:spPr>
        <p:txBody>
          <a:bodyPr wrap="none" rtlCol="0">
            <a:spAutoFit/>
          </a:bodyPr>
          <a:lstStyle/>
          <a:p>
            <a:r>
              <a:rPr kumimoji="1" lang="ja-JP" altLang="en-US" dirty="0"/>
              <a:t>コリオリ力</a:t>
            </a:r>
          </a:p>
        </p:txBody>
      </p:sp>
      <p:sp>
        <p:nvSpPr>
          <p:cNvPr id="12" name="テキスト ボックス 11"/>
          <p:cNvSpPr txBox="1"/>
          <p:nvPr/>
        </p:nvSpPr>
        <p:spPr>
          <a:xfrm>
            <a:off x="3747830" y="3308682"/>
            <a:ext cx="877163" cy="369332"/>
          </a:xfrm>
          <a:prstGeom prst="rect">
            <a:avLst/>
          </a:prstGeom>
          <a:noFill/>
        </p:spPr>
        <p:txBody>
          <a:bodyPr wrap="none" rtlCol="0">
            <a:spAutoFit/>
          </a:bodyPr>
          <a:lstStyle/>
          <a:p>
            <a:r>
              <a:rPr kumimoji="1" lang="ja-JP" altLang="en-US" dirty="0"/>
              <a:t>遠心力</a:t>
            </a:r>
          </a:p>
        </p:txBody>
      </p:sp>
      <p:sp>
        <p:nvSpPr>
          <p:cNvPr id="13" name="テキスト ボックス 12"/>
          <p:cNvSpPr txBox="1"/>
          <p:nvPr/>
        </p:nvSpPr>
        <p:spPr>
          <a:xfrm>
            <a:off x="5087055" y="3313266"/>
            <a:ext cx="1338828" cy="369332"/>
          </a:xfrm>
          <a:prstGeom prst="rect">
            <a:avLst/>
          </a:prstGeom>
          <a:noFill/>
        </p:spPr>
        <p:txBody>
          <a:bodyPr wrap="none" rtlCol="0">
            <a:spAutoFit/>
          </a:bodyPr>
          <a:lstStyle/>
          <a:p>
            <a:r>
              <a:rPr kumimoji="1" lang="ja-JP" altLang="en-US" dirty="0"/>
              <a:t>オイラー力</a:t>
            </a:r>
          </a:p>
        </p:txBody>
      </p:sp>
      <p:cxnSp>
        <p:nvCxnSpPr>
          <p:cNvPr id="20" name="直線矢印コネクタ 19"/>
          <p:cNvCxnSpPr>
            <a:stCxn id="21" idx="0"/>
          </p:cNvCxnSpPr>
          <p:nvPr/>
        </p:nvCxnSpPr>
        <p:spPr>
          <a:xfrm flipV="1">
            <a:off x="1683315" y="3210281"/>
            <a:ext cx="944514" cy="3886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783068" y="3598916"/>
            <a:ext cx="1800493" cy="369332"/>
          </a:xfrm>
          <a:prstGeom prst="rect">
            <a:avLst/>
          </a:prstGeom>
          <a:noFill/>
          <a:ln>
            <a:noFill/>
          </a:ln>
        </p:spPr>
        <p:txBody>
          <a:bodyPr wrap="none" rtlCol="0">
            <a:spAutoFit/>
          </a:bodyPr>
          <a:lstStyle/>
          <a:p>
            <a:r>
              <a:rPr kumimoji="1" lang="ja-JP" altLang="en-US" dirty="0">
                <a:solidFill>
                  <a:srgbClr val="FF0000"/>
                </a:solidFill>
              </a:rPr>
              <a:t>調整パラメータ</a:t>
            </a:r>
          </a:p>
        </p:txBody>
      </p:sp>
      <p:sp>
        <p:nvSpPr>
          <p:cNvPr id="22" name="正方形/長方形 21"/>
          <p:cNvSpPr/>
          <p:nvPr/>
        </p:nvSpPr>
        <p:spPr>
          <a:xfrm>
            <a:off x="2569606" y="2892003"/>
            <a:ext cx="304334" cy="365125"/>
          </a:xfrm>
          <a:prstGeom prst="rect">
            <a:avLst/>
          </a:prstGeom>
          <a:solidFill>
            <a:srgbClr val="FF000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3" name="正方形/長方形 22"/>
          <p:cNvSpPr/>
          <p:nvPr/>
        </p:nvSpPr>
        <p:spPr>
          <a:xfrm>
            <a:off x="2930850" y="2908821"/>
            <a:ext cx="304334" cy="365125"/>
          </a:xfrm>
          <a:prstGeom prst="rect">
            <a:avLst/>
          </a:prstGeom>
          <a:solidFill>
            <a:srgbClr val="00B0F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4" name="正方形/長方形 23"/>
          <p:cNvSpPr/>
          <p:nvPr/>
        </p:nvSpPr>
        <p:spPr>
          <a:xfrm>
            <a:off x="3431102" y="2908821"/>
            <a:ext cx="1590382" cy="365125"/>
          </a:xfrm>
          <a:prstGeom prst="rect">
            <a:avLst/>
          </a:prstGeom>
          <a:solidFill>
            <a:srgbClr val="00B0F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5" name="正方形/長方形 24"/>
          <p:cNvSpPr/>
          <p:nvPr/>
        </p:nvSpPr>
        <p:spPr>
          <a:xfrm>
            <a:off x="5262568" y="2902888"/>
            <a:ext cx="1045288" cy="365125"/>
          </a:xfrm>
          <a:prstGeom prst="rect">
            <a:avLst/>
          </a:prstGeom>
          <a:solidFill>
            <a:srgbClr val="00B0F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6" name="正方形/長方形 25"/>
          <p:cNvSpPr/>
          <p:nvPr/>
        </p:nvSpPr>
        <p:spPr>
          <a:xfrm>
            <a:off x="6548940" y="2908821"/>
            <a:ext cx="934040" cy="365125"/>
          </a:xfrm>
          <a:prstGeom prst="rect">
            <a:avLst/>
          </a:prstGeom>
          <a:solidFill>
            <a:srgbClr val="00B0F0">
              <a:alpha val="36863"/>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位置の計算</a:t>
            </a:r>
          </a:p>
        </p:txBody>
      </p:sp>
      <p:sp>
        <p:nvSpPr>
          <p:cNvPr id="3" name="コンテンツ プレースホルダー 2"/>
          <p:cNvSpPr>
            <a:spLocks noGrp="1"/>
          </p:cNvSpPr>
          <p:nvPr>
            <p:ph idx="1"/>
          </p:nvPr>
        </p:nvSpPr>
        <p:spPr/>
        <p:txBody>
          <a:bodyPr/>
          <a:lstStyle/>
          <a:p>
            <a:r>
              <a:rPr lang="ja-JP" altLang="en-US" dirty="0"/>
              <a:t>毛先の影響を調整</a:t>
            </a:r>
            <a:endParaRPr lang="en-US" altLang="ja-JP" dirty="0"/>
          </a:p>
          <a:p>
            <a:pPr lvl="1"/>
            <a:r>
              <a:rPr lang="ja-JP" altLang="en-US" dirty="0"/>
              <a:t>離れたら追従しない</a:t>
            </a:r>
            <a:endParaRPr lang="en-US" altLang="ja-JP" dirty="0"/>
          </a:p>
          <a:p>
            <a:endParaRPr kumimoji="1" lang="en-US" altLang="ja-JP" dirty="0"/>
          </a:p>
          <a:p>
            <a:r>
              <a:rPr kumimoji="1" lang="ja-JP" altLang="en-US" dirty="0"/>
              <a:t>サンプル点からの距離に応じて合成</a:t>
            </a:r>
            <a:endParaRPr kumimoji="1" lang="en-US" altLang="ja-JP" dirty="0"/>
          </a:p>
          <a:p>
            <a:pPr lvl="1"/>
            <a:r>
              <a:rPr lang="ja-JP" altLang="en-US" dirty="0"/>
              <a:t>慣性力を調整した速度ベクトル</a:t>
            </a:r>
            <a:endParaRPr lang="en-US" altLang="ja-JP" dirty="0"/>
          </a:p>
          <a:p>
            <a:pPr lvl="1"/>
            <a:r>
              <a:rPr kumimoji="1" lang="ja-JP" altLang="en-US" dirty="0"/>
              <a:t>元の速度ベクトル</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78</a:t>
            </a:fld>
            <a:endParaRPr lang="en-US" i="1" dirty="0"/>
          </a:p>
        </p:txBody>
      </p:sp>
      <p:grpSp>
        <p:nvGrpSpPr>
          <p:cNvPr id="98" name="グループ化 97"/>
          <p:cNvGrpSpPr/>
          <p:nvPr/>
        </p:nvGrpSpPr>
        <p:grpSpPr>
          <a:xfrm>
            <a:off x="6067513" y="2491235"/>
            <a:ext cx="1584517" cy="1732996"/>
            <a:chOff x="6316046" y="1950751"/>
            <a:chExt cx="1584517" cy="1732996"/>
          </a:xfrm>
        </p:grpSpPr>
        <p:grpSp>
          <p:nvGrpSpPr>
            <p:cNvPr id="5" name="グループ化 4"/>
            <p:cNvGrpSpPr/>
            <p:nvPr/>
          </p:nvGrpSpPr>
          <p:grpSpPr>
            <a:xfrm>
              <a:off x="6316046" y="1950751"/>
              <a:ext cx="1524000" cy="1714136"/>
              <a:chOff x="5539456" y="1924414"/>
              <a:chExt cx="1524000" cy="1714136"/>
            </a:xfrm>
          </p:grpSpPr>
          <p:cxnSp>
            <p:nvCxnSpPr>
              <p:cNvPr id="6" name="直線矢印コネクタ 5"/>
              <p:cNvCxnSpPr/>
              <p:nvPr/>
            </p:nvCxnSpPr>
            <p:spPr>
              <a:xfrm flipV="1">
                <a:off x="6097939" y="1924414"/>
                <a:ext cx="0" cy="116484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7" name="直線矢印コネクタ 6"/>
              <p:cNvCxnSpPr/>
              <p:nvPr/>
            </p:nvCxnSpPr>
            <p:spPr>
              <a:xfrm>
                <a:off x="6097939" y="3089256"/>
                <a:ext cx="965517" cy="1589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 name="直線矢印コネクタ 7"/>
              <p:cNvCxnSpPr/>
              <p:nvPr/>
            </p:nvCxnSpPr>
            <p:spPr>
              <a:xfrm flipH="1">
                <a:off x="5539456" y="3089255"/>
                <a:ext cx="558485" cy="54929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sp>
          <p:nvSpPr>
            <p:cNvPr id="80" name="テキスト ボックス 79"/>
            <p:cNvSpPr txBox="1"/>
            <p:nvPr/>
          </p:nvSpPr>
          <p:spPr>
            <a:xfrm>
              <a:off x="7605289" y="3129749"/>
              <a:ext cx="295274" cy="369332"/>
            </a:xfrm>
            <a:prstGeom prst="rect">
              <a:avLst/>
            </a:prstGeom>
            <a:noFill/>
          </p:spPr>
          <p:txBody>
            <a:bodyPr wrap="none" rtlCol="0">
              <a:spAutoFit/>
            </a:bodyPr>
            <a:lstStyle/>
            <a:p>
              <a:r>
                <a:rPr kumimoji="1" lang="en-US" altLang="ja-JP" dirty="0"/>
                <a:t>x</a:t>
              </a:r>
              <a:endParaRPr kumimoji="1" lang="ja-JP" altLang="en-US" dirty="0"/>
            </a:p>
          </p:txBody>
        </p:sp>
        <p:sp>
          <p:nvSpPr>
            <p:cNvPr id="81" name="テキスト ボックス 80"/>
            <p:cNvSpPr txBox="1"/>
            <p:nvPr/>
          </p:nvSpPr>
          <p:spPr>
            <a:xfrm>
              <a:off x="6898888" y="2099399"/>
              <a:ext cx="308098" cy="369332"/>
            </a:xfrm>
            <a:prstGeom prst="rect">
              <a:avLst/>
            </a:prstGeom>
            <a:noFill/>
          </p:spPr>
          <p:txBody>
            <a:bodyPr wrap="none" rtlCol="0">
              <a:spAutoFit/>
            </a:bodyPr>
            <a:lstStyle/>
            <a:p>
              <a:r>
                <a:rPr kumimoji="1" lang="en-US" altLang="ja-JP" dirty="0"/>
                <a:t>y</a:t>
              </a:r>
              <a:endParaRPr kumimoji="1" lang="ja-JP" altLang="en-US" dirty="0"/>
            </a:p>
          </p:txBody>
        </p:sp>
        <p:sp>
          <p:nvSpPr>
            <p:cNvPr id="82" name="テキスト ボックス 81"/>
            <p:cNvSpPr txBox="1"/>
            <p:nvPr/>
          </p:nvSpPr>
          <p:spPr>
            <a:xfrm>
              <a:off x="6534151" y="3314415"/>
              <a:ext cx="282450" cy="369332"/>
            </a:xfrm>
            <a:prstGeom prst="rect">
              <a:avLst/>
            </a:prstGeom>
            <a:noFill/>
          </p:spPr>
          <p:txBody>
            <a:bodyPr wrap="none" rtlCol="0">
              <a:spAutoFit/>
            </a:bodyPr>
            <a:lstStyle/>
            <a:p>
              <a:r>
                <a:rPr kumimoji="1" lang="en-US" altLang="ja-JP" dirty="0"/>
                <a:t>z</a:t>
              </a:r>
              <a:endParaRPr kumimoji="1" lang="ja-JP" altLang="en-US" dirty="0"/>
            </a:p>
          </p:txBody>
        </p:sp>
      </p:grpSp>
      <p:sp>
        <p:nvSpPr>
          <p:cNvPr id="83" name="円/楕円 57"/>
          <p:cNvSpPr/>
          <p:nvPr/>
        </p:nvSpPr>
        <p:spPr>
          <a:xfrm>
            <a:off x="7157478" y="2623259"/>
            <a:ext cx="246288" cy="246288"/>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4" name="テキスト ボックス 93"/>
          <p:cNvSpPr txBox="1"/>
          <p:nvPr/>
        </p:nvSpPr>
        <p:spPr>
          <a:xfrm>
            <a:off x="6849244" y="3206559"/>
            <a:ext cx="646331" cy="369332"/>
          </a:xfrm>
          <a:prstGeom prst="rect">
            <a:avLst/>
          </a:prstGeom>
          <a:noFill/>
        </p:spPr>
        <p:txBody>
          <a:bodyPr wrap="none" rtlCol="0">
            <a:spAutoFit/>
          </a:bodyPr>
          <a:lstStyle/>
          <a:p>
            <a:r>
              <a:rPr kumimoji="1" lang="ja-JP" altLang="en-US" dirty="0"/>
              <a:t>距離</a:t>
            </a:r>
          </a:p>
        </p:txBody>
      </p:sp>
      <p:cxnSp>
        <p:nvCxnSpPr>
          <p:cNvPr id="108" name="直線矢印コネクタ 107"/>
          <p:cNvCxnSpPr>
            <a:stCxn id="83" idx="5"/>
          </p:cNvCxnSpPr>
          <p:nvPr/>
        </p:nvCxnSpPr>
        <p:spPr>
          <a:xfrm>
            <a:off x="7367698" y="2833479"/>
            <a:ext cx="242939" cy="261743"/>
          </a:xfrm>
          <a:prstGeom prst="straightConnector1">
            <a:avLst/>
          </a:prstGeom>
          <a:ln w="57150">
            <a:solidFill>
              <a:srgbClr val="92D05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1" name="直線矢印コネクタ 110"/>
          <p:cNvCxnSpPr>
            <a:stCxn id="83" idx="1"/>
          </p:cNvCxnSpPr>
          <p:nvPr/>
        </p:nvCxnSpPr>
        <p:spPr>
          <a:xfrm flipV="1">
            <a:off x="7193546" y="2255665"/>
            <a:ext cx="210220" cy="403662"/>
          </a:xfrm>
          <a:prstGeom prst="straightConnector1">
            <a:avLst/>
          </a:prstGeom>
          <a:ln w="57150">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7" name="直線矢印コネクタ 116"/>
          <p:cNvCxnSpPr>
            <a:stCxn id="83" idx="6"/>
          </p:cNvCxnSpPr>
          <p:nvPr/>
        </p:nvCxnSpPr>
        <p:spPr>
          <a:xfrm flipV="1">
            <a:off x="7403766" y="2620330"/>
            <a:ext cx="417091" cy="12607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92" name="正方形/長方形 191"/>
          <p:cNvSpPr/>
          <p:nvPr/>
        </p:nvSpPr>
        <p:spPr>
          <a:xfrm>
            <a:off x="5264248" y="1154081"/>
            <a:ext cx="771995" cy="822837"/>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7" name="直線コネクタ 196"/>
          <p:cNvCxnSpPr>
            <a:stCxn id="199" idx="4"/>
            <a:endCxn id="203" idx="0"/>
          </p:cNvCxnSpPr>
          <p:nvPr/>
        </p:nvCxnSpPr>
        <p:spPr>
          <a:xfrm>
            <a:off x="5460604" y="1446689"/>
            <a:ext cx="0" cy="202525"/>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直線コネクタ 197"/>
          <p:cNvCxnSpPr>
            <a:stCxn id="200" idx="4"/>
            <a:endCxn id="204" idx="0"/>
          </p:cNvCxnSpPr>
          <p:nvPr/>
        </p:nvCxnSpPr>
        <p:spPr>
          <a:xfrm>
            <a:off x="5798634" y="1446689"/>
            <a:ext cx="0" cy="202525"/>
          </a:xfrm>
          <a:prstGeom prst="line">
            <a:avLst/>
          </a:prstGeom>
          <a:ln w="19050"/>
        </p:spPr>
        <p:style>
          <a:lnRef idx="1">
            <a:schemeClr val="dk1"/>
          </a:lnRef>
          <a:fillRef idx="0">
            <a:schemeClr val="dk1"/>
          </a:fillRef>
          <a:effectRef idx="0">
            <a:schemeClr val="dk1"/>
          </a:effectRef>
          <a:fontRef idx="minor">
            <a:schemeClr val="tx1"/>
          </a:fontRef>
        </p:style>
      </p:cxnSp>
      <p:sp>
        <p:nvSpPr>
          <p:cNvPr id="199" name="円/楕円 97"/>
          <p:cNvSpPr/>
          <p:nvPr/>
        </p:nvSpPr>
        <p:spPr>
          <a:xfrm>
            <a:off x="5373905" y="1273292"/>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0" name="円/楕円 98"/>
          <p:cNvSpPr/>
          <p:nvPr/>
        </p:nvSpPr>
        <p:spPr>
          <a:xfrm>
            <a:off x="5711935" y="1273292"/>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3" name="円/楕円 105"/>
          <p:cNvSpPr/>
          <p:nvPr/>
        </p:nvSpPr>
        <p:spPr>
          <a:xfrm>
            <a:off x="5373905" y="1649214"/>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4" name="円/楕円 106"/>
          <p:cNvSpPr/>
          <p:nvPr/>
        </p:nvSpPr>
        <p:spPr>
          <a:xfrm>
            <a:off x="5711935" y="1649214"/>
            <a:ext cx="173397" cy="17339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7" name="直線コネクタ 206"/>
          <p:cNvCxnSpPr>
            <a:stCxn id="203" idx="4"/>
          </p:cNvCxnSpPr>
          <p:nvPr/>
        </p:nvCxnSpPr>
        <p:spPr>
          <a:xfrm flipH="1">
            <a:off x="5427416" y="1822611"/>
            <a:ext cx="33188" cy="394629"/>
          </a:xfrm>
          <a:prstGeom prst="line">
            <a:avLst/>
          </a:prstGeom>
          <a:ln w="19050"/>
        </p:spPr>
        <p:style>
          <a:lnRef idx="1">
            <a:schemeClr val="dk1"/>
          </a:lnRef>
          <a:fillRef idx="0">
            <a:schemeClr val="dk1"/>
          </a:fillRef>
          <a:effectRef idx="0">
            <a:schemeClr val="dk1"/>
          </a:effectRef>
          <a:fontRef idx="minor">
            <a:schemeClr val="tx1"/>
          </a:fontRef>
        </p:style>
      </p:cxnSp>
      <p:cxnSp>
        <p:nvCxnSpPr>
          <p:cNvPr id="260" name="直線矢印コネクタ 259"/>
          <p:cNvCxnSpPr>
            <a:stCxn id="46" idx="0"/>
            <a:endCxn id="83" idx="3"/>
          </p:cNvCxnSpPr>
          <p:nvPr/>
        </p:nvCxnSpPr>
        <p:spPr>
          <a:xfrm flipV="1">
            <a:off x="6640144" y="2833479"/>
            <a:ext cx="553402" cy="76506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3" name="テキスト ボックス 262"/>
          <p:cNvSpPr txBox="1"/>
          <p:nvPr/>
        </p:nvSpPr>
        <p:spPr>
          <a:xfrm>
            <a:off x="7519640" y="2272830"/>
            <a:ext cx="1569660" cy="369332"/>
          </a:xfrm>
          <a:prstGeom prst="rect">
            <a:avLst/>
          </a:prstGeom>
          <a:noFill/>
        </p:spPr>
        <p:txBody>
          <a:bodyPr wrap="none" rtlCol="0">
            <a:spAutoFit/>
          </a:bodyPr>
          <a:lstStyle/>
          <a:p>
            <a:r>
              <a:rPr kumimoji="1" lang="ja-JP" altLang="en-US" dirty="0"/>
              <a:t>速度ベクトル</a:t>
            </a:r>
          </a:p>
        </p:txBody>
      </p:sp>
      <p:cxnSp>
        <p:nvCxnSpPr>
          <p:cNvPr id="264" name="直線矢印コネクタ 263"/>
          <p:cNvCxnSpPr/>
          <p:nvPr/>
        </p:nvCxnSpPr>
        <p:spPr>
          <a:xfrm>
            <a:off x="4671375" y="3572052"/>
            <a:ext cx="348467" cy="0"/>
          </a:xfrm>
          <a:prstGeom prst="straightConnector1">
            <a:avLst/>
          </a:prstGeom>
          <a:ln w="57150">
            <a:solidFill>
              <a:srgbClr val="FF000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66" name="直線矢印コネクタ 265"/>
          <p:cNvCxnSpPr/>
          <p:nvPr/>
        </p:nvCxnSpPr>
        <p:spPr>
          <a:xfrm>
            <a:off x="3160327" y="3996037"/>
            <a:ext cx="335358" cy="2857"/>
          </a:xfrm>
          <a:prstGeom prst="straightConnector1">
            <a:avLst/>
          </a:prstGeom>
          <a:ln w="57150">
            <a:solidFill>
              <a:srgbClr val="92D050">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69" name="直線矢印コネクタ 268"/>
          <p:cNvCxnSpPr/>
          <p:nvPr/>
        </p:nvCxnSpPr>
        <p:spPr>
          <a:xfrm flipV="1">
            <a:off x="5122459" y="3169940"/>
            <a:ext cx="323150" cy="1"/>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91" name="直線コネクタ 290"/>
          <p:cNvCxnSpPr/>
          <p:nvPr/>
        </p:nvCxnSpPr>
        <p:spPr>
          <a:xfrm>
            <a:off x="5264248" y="1976918"/>
            <a:ext cx="76937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2" name="直線コネクタ 291"/>
          <p:cNvCxnSpPr/>
          <p:nvPr/>
        </p:nvCxnSpPr>
        <p:spPr>
          <a:xfrm>
            <a:off x="5257623" y="1154081"/>
            <a:ext cx="76937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3" name="直線コネクタ 292"/>
          <p:cNvCxnSpPr/>
          <p:nvPr/>
        </p:nvCxnSpPr>
        <p:spPr>
          <a:xfrm>
            <a:off x="6026997" y="1154081"/>
            <a:ext cx="6625" cy="822837"/>
          </a:xfrm>
          <a:prstGeom prst="line">
            <a:avLst/>
          </a:prstGeom>
          <a:ln w="28575"/>
        </p:spPr>
        <p:style>
          <a:lnRef idx="1">
            <a:schemeClr val="dk1"/>
          </a:lnRef>
          <a:fillRef idx="0">
            <a:schemeClr val="dk1"/>
          </a:fillRef>
          <a:effectRef idx="0">
            <a:schemeClr val="dk1"/>
          </a:effectRef>
          <a:fontRef idx="minor">
            <a:schemeClr val="tx1"/>
          </a:fontRef>
        </p:style>
      </p:cxnSp>
      <p:sp>
        <p:nvSpPr>
          <p:cNvPr id="41" name="フリーフォーム 40"/>
          <p:cNvSpPr/>
          <p:nvPr/>
        </p:nvSpPr>
        <p:spPr>
          <a:xfrm rot="21036590">
            <a:off x="5980823" y="1721758"/>
            <a:ext cx="983216" cy="2375876"/>
          </a:xfrm>
          <a:custGeom>
            <a:avLst/>
            <a:gdLst>
              <a:gd name="connsiteX0" fmla="*/ 1705 w 470628"/>
              <a:gd name="connsiteY0" fmla="*/ 0 h 2375876"/>
              <a:gd name="connsiteX1" fmla="*/ 72043 w 470628"/>
              <a:gd name="connsiteY1" fmla="*/ 1359876 h 2375876"/>
              <a:gd name="connsiteX2" fmla="*/ 470628 w 470628"/>
              <a:gd name="connsiteY2" fmla="*/ 2375876 h 2375876"/>
            </a:gdLst>
            <a:ahLst/>
            <a:cxnLst>
              <a:cxn ang="0">
                <a:pos x="connsiteX0" y="connsiteY0"/>
              </a:cxn>
              <a:cxn ang="0">
                <a:pos x="connsiteX1" y="connsiteY1"/>
              </a:cxn>
              <a:cxn ang="0">
                <a:pos x="connsiteX2" y="connsiteY2"/>
              </a:cxn>
            </a:cxnLst>
            <a:rect l="l" t="t" r="r" b="b"/>
            <a:pathLst>
              <a:path w="470628" h="2375876">
                <a:moveTo>
                  <a:pt x="1705" y="0"/>
                </a:moveTo>
                <a:cubicBezTo>
                  <a:pt x="-2203" y="481948"/>
                  <a:pt x="-6111" y="963897"/>
                  <a:pt x="72043" y="1359876"/>
                </a:cubicBezTo>
                <a:cubicBezTo>
                  <a:pt x="150197" y="1755855"/>
                  <a:pt x="310412" y="2065865"/>
                  <a:pt x="470628" y="2375876"/>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sp>
        <p:nvSpPr>
          <p:cNvPr id="44" name="円/楕円 166"/>
          <p:cNvSpPr/>
          <p:nvPr/>
        </p:nvSpPr>
        <p:spPr>
          <a:xfrm>
            <a:off x="5943610" y="2723200"/>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5" name="円/楕円 131"/>
          <p:cNvSpPr/>
          <p:nvPr/>
        </p:nvSpPr>
        <p:spPr>
          <a:xfrm>
            <a:off x="6227690" y="3225804"/>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6" name="円/楕円 131"/>
          <p:cNvSpPr/>
          <p:nvPr/>
        </p:nvSpPr>
        <p:spPr>
          <a:xfrm>
            <a:off x="6582216" y="3598545"/>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7" name="円/楕円 176"/>
          <p:cNvSpPr/>
          <p:nvPr/>
        </p:nvSpPr>
        <p:spPr>
          <a:xfrm>
            <a:off x="7054255" y="3912791"/>
            <a:ext cx="173397" cy="173397"/>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8" name="円/楕円 131"/>
          <p:cNvSpPr/>
          <p:nvPr/>
        </p:nvSpPr>
        <p:spPr>
          <a:xfrm>
            <a:off x="5793590" y="2085952"/>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9" name="円/楕円 131"/>
          <p:cNvSpPr/>
          <p:nvPr/>
        </p:nvSpPr>
        <p:spPr>
          <a:xfrm>
            <a:off x="5862900" y="2423336"/>
            <a:ext cx="115855" cy="115855"/>
          </a:xfrm>
          <a:prstGeom prst="ellipse">
            <a:avLst/>
          </a:prstGeom>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76019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パーティクルのポイント</a:t>
            </a:r>
          </a:p>
        </p:txBody>
      </p:sp>
      <p:sp>
        <p:nvSpPr>
          <p:cNvPr id="3" name="コンテンツ プレースホルダー 2"/>
          <p:cNvSpPr>
            <a:spLocks noGrp="1"/>
          </p:cNvSpPr>
          <p:nvPr>
            <p:ph idx="1"/>
          </p:nvPr>
        </p:nvSpPr>
        <p:spPr/>
        <p:txBody>
          <a:bodyPr/>
          <a:lstStyle/>
          <a:p>
            <a:r>
              <a:rPr lang="ja-JP" altLang="en-US" dirty="0"/>
              <a:t>毛先</a:t>
            </a:r>
            <a:r>
              <a:rPr kumimoji="1" lang="ja-JP" altLang="en-US" dirty="0"/>
              <a:t>への粘着</a:t>
            </a:r>
            <a:endParaRPr kumimoji="1" lang="en-US" altLang="ja-JP" dirty="0"/>
          </a:p>
          <a:p>
            <a:pPr lvl="1"/>
            <a:r>
              <a:rPr lang="ja-JP" altLang="en-US" dirty="0"/>
              <a:t>絵具がブラシの毛先にくっつく</a:t>
            </a:r>
            <a:endParaRPr lang="en-US" altLang="ja-JP" dirty="0"/>
          </a:p>
          <a:p>
            <a:pPr lvl="1"/>
            <a:endParaRPr kumimoji="1" lang="en-US" altLang="ja-JP" dirty="0"/>
          </a:p>
          <a:p>
            <a:r>
              <a:rPr lang="ja-JP" altLang="en-US" dirty="0">
                <a:solidFill>
                  <a:srgbClr val="FF0000"/>
                </a:solidFill>
              </a:rPr>
              <a:t>非圧縮性</a:t>
            </a:r>
            <a:endParaRPr lang="en-US" altLang="ja-JP" dirty="0">
              <a:solidFill>
                <a:srgbClr val="FF0000"/>
              </a:solidFill>
            </a:endParaRPr>
          </a:p>
          <a:p>
            <a:pPr lvl="1"/>
            <a:r>
              <a:rPr lang="ja-JP" altLang="en-US" dirty="0">
                <a:solidFill>
                  <a:srgbClr val="FF0000"/>
                </a:solidFill>
              </a:rPr>
              <a:t>そのままでは流体の</a:t>
            </a:r>
            <a:r>
              <a:rPr kumimoji="1" lang="ja-JP" altLang="en-US" dirty="0">
                <a:solidFill>
                  <a:srgbClr val="FF0000"/>
                </a:solidFill>
              </a:rPr>
              <a:t>密度が一定にならない</a:t>
            </a:r>
            <a:endParaRPr kumimoji="1" lang="en-US" altLang="ja-JP" dirty="0">
              <a:solidFill>
                <a:srgbClr val="FF0000"/>
              </a:solidFill>
            </a:endParaRPr>
          </a:p>
          <a:p>
            <a:pPr marL="342900" lvl="1" indent="0">
              <a:buNone/>
            </a:pPr>
            <a:endParaRPr kumimoji="1" lang="ja-JP" altLang="en-US" dirty="0">
              <a:solidFill>
                <a:srgbClr val="FF0000"/>
              </a:solidFill>
            </a:endParaRP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79</a:t>
            </a:fld>
            <a:endParaRPr lang="en-US" i="1" dirty="0"/>
          </a:p>
        </p:txBody>
      </p:sp>
      <p:grpSp>
        <p:nvGrpSpPr>
          <p:cNvPr id="9" name="グループ化 8"/>
          <p:cNvGrpSpPr/>
          <p:nvPr/>
        </p:nvGrpSpPr>
        <p:grpSpPr>
          <a:xfrm rot="1004439">
            <a:off x="6425868" y="1016231"/>
            <a:ext cx="538566" cy="1613140"/>
            <a:chOff x="6425883" y="768986"/>
            <a:chExt cx="538566" cy="1613140"/>
          </a:xfrm>
        </p:grpSpPr>
        <p:sp>
          <p:nvSpPr>
            <p:cNvPr id="5" name="台形 4"/>
            <p:cNvSpPr/>
            <p:nvPr/>
          </p:nvSpPr>
          <p:spPr>
            <a:xfrm>
              <a:off x="6425883" y="2019816"/>
              <a:ext cx="538566" cy="362310"/>
            </a:xfrm>
            <a:prstGeom prst="trapezoid">
              <a:avLst>
                <a:gd name="adj" fmla="val 3123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539633" y="768986"/>
              <a:ext cx="318367" cy="125083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6431756" y="2131219"/>
              <a:ext cx="531019" cy="247650"/>
            </a:xfrm>
            <a:custGeom>
              <a:avLst/>
              <a:gdLst>
                <a:gd name="connsiteX0" fmla="*/ 76200 w 531019"/>
                <a:gd name="connsiteY0" fmla="*/ 11906 h 247650"/>
                <a:gd name="connsiteX1" fmla="*/ 133350 w 531019"/>
                <a:gd name="connsiteY1" fmla="*/ 35719 h 247650"/>
                <a:gd name="connsiteX2" fmla="*/ 161925 w 531019"/>
                <a:gd name="connsiteY2" fmla="*/ 0 h 247650"/>
                <a:gd name="connsiteX3" fmla="*/ 228600 w 531019"/>
                <a:gd name="connsiteY3" fmla="*/ 33337 h 247650"/>
                <a:gd name="connsiteX4" fmla="*/ 280988 w 531019"/>
                <a:gd name="connsiteY4" fmla="*/ 14287 h 247650"/>
                <a:gd name="connsiteX5" fmla="*/ 340519 w 531019"/>
                <a:gd name="connsiteY5" fmla="*/ 47625 h 247650"/>
                <a:gd name="connsiteX6" fmla="*/ 395288 w 531019"/>
                <a:gd name="connsiteY6" fmla="*/ 4762 h 247650"/>
                <a:gd name="connsiteX7" fmla="*/ 466725 w 531019"/>
                <a:gd name="connsiteY7" fmla="*/ 42862 h 247650"/>
                <a:gd name="connsiteX8" fmla="*/ 531019 w 531019"/>
                <a:gd name="connsiteY8" fmla="*/ 245269 h 247650"/>
                <a:gd name="connsiteX9" fmla="*/ 0 w 531019"/>
                <a:gd name="connsiteY9" fmla="*/ 247650 h 247650"/>
                <a:gd name="connsiteX10" fmla="*/ 76200 w 531019"/>
                <a:gd name="connsiteY10" fmla="*/ 1190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019" h="247650">
                  <a:moveTo>
                    <a:pt x="76200" y="11906"/>
                  </a:moveTo>
                  <a:lnTo>
                    <a:pt x="133350" y="35719"/>
                  </a:lnTo>
                  <a:lnTo>
                    <a:pt x="161925" y="0"/>
                  </a:lnTo>
                  <a:lnTo>
                    <a:pt x="228600" y="33337"/>
                  </a:lnTo>
                  <a:lnTo>
                    <a:pt x="280988" y="14287"/>
                  </a:lnTo>
                  <a:lnTo>
                    <a:pt x="340519" y="47625"/>
                  </a:lnTo>
                  <a:lnTo>
                    <a:pt x="395288" y="4762"/>
                  </a:lnTo>
                  <a:lnTo>
                    <a:pt x="466725" y="42862"/>
                  </a:lnTo>
                  <a:lnTo>
                    <a:pt x="531019" y="245269"/>
                  </a:lnTo>
                  <a:lnTo>
                    <a:pt x="0" y="247650"/>
                  </a:lnTo>
                  <a:lnTo>
                    <a:pt x="76200" y="11906"/>
                  </a:ln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sp>
        <p:nvSpPr>
          <p:cNvPr id="27" name="テキスト ボックス 26"/>
          <p:cNvSpPr txBox="1"/>
          <p:nvPr/>
        </p:nvSpPr>
        <p:spPr>
          <a:xfrm>
            <a:off x="7083409" y="1599239"/>
            <a:ext cx="877163" cy="369332"/>
          </a:xfrm>
          <a:prstGeom prst="rect">
            <a:avLst/>
          </a:prstGeom>
          <a:noFill/>
        </p:spPr>
        <p:txBody>
          <a:bodyPr wrap="none" rtlCol="0">
            <a:spAutoFit/>
          </a:bodyPr>
          <a:lstStyle/>
          <a:p>
            <a:r>
              <a:rPr kumimoji="1" lang="ja-JP" altLang="en-US" dirty="0"/>
              <a:t>ブラシ</a:t>
            </a:r>
          </a:p>
        </p:txBody>
      </p:sp>
      <p:sp>
        <p:nvSpPr>
          <p:cNvPr id="28" name="テキスト ボックス 27"/>
          <p:cNvSpPr txBox="1"/>
          <p:nvPr/>
        </p:nvSpPr>
        <p:spPr>
          <a:xfrm>
            <a:off x="5558624" y="2405664"/>
            <a:ext cx="646331" cy="369332"/>
          </a:xfrm>
          <a:prstGeom prst="rect">
            <a:avLst/>
          </a:prstGeom>
          <a:noFill/>
        </p:spPr>
        <p:txBody>
          <a:bodyPr wrap="none" rtlCol="0">
            <a:spAutoFit/>
          </a:bodyPr>
          <a:lstStyle/>
          <a:p>
            <a:r>
              <a:rPr kumimoji="1" lang="ja-JP" altLang="en-US" dirty="0"/>
              <a:t>絵具</a:t>
            </a:r>
          </a:p>
        </p:txBody>
      </p:sp>
      <p:sp>
        <p:nvSpPr>
          <p:cNvPr id="29" name="円/楕円 43"/>
          <p:cNvSpPr/>
          <p:nvPr/>
        </p:nvSpPr>
        <p:spPr>
          <a:xfrm>
            <a:off x="7279845" y="3599700"/>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円/楕円 44"/>
          <p:cNvSpPr/>
          <p:nvPr/>
        </p:nvSpPr>
        <p:spPr>
          <a:xfrm>
            <a:off x="6784252" y="315958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1" name="円/楕円 45"/>
          <p:cNvSpPr/>
          <p:nvPr/>
        </p:nvSpPr>
        <p:spPr>
          <a:xfrm>
            <a:off x="6784253" y="3477654"/>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2" name="円/楕円 46"/>
          <p:cNvSpPr/>
          <p:nvPr/>
        </p:nvSpPr>
        <p:spPr>
          <a:xfrm>
            <a:off x="6530724" y="3264828"/>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3" name="円/楕円 47"/>
          <p:cNvSpPr/>
          <p:nvPr/>
        </p:nvSpPr>
        <p:spPr>
          <a:xfrm>
            <a:off x="6511187" y="3527237"/>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4" name="円/楕円 48"/>
          <p:cNvSpPr/>
          <p:nvPr/>
        </p:nvSpPr>
        <p:spPr>
          <a:xfrm>
            <a:off x="7139118" y="3085056"/>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5" name="円/楕円 49"/>
          <p:cNvSpPr/>
          <p:nvPr/>
        </p:nvSpPr>
        <p:spPr>
          <a:xfrm>
            <a:off x="6817823" y="401683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6" name="円/楕円 50"/>
          <p:cNvSpPr/>
          <p:nvPr/>
        </p:nvSpPr>
        <p:spPr>
          <a:xfrm>
            <a:off x="6493473" y="393791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7" name="円/楕円 51"/>
          <p:cNvSpPr/>
          <p:nvPr/>
        </p:nvSpPr>
        <p:spPr>
          <a:xfrm>
            <a:off x="6684533" y="375764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8" name="円/楕円 52"/>
          <p:cNvSpPr/>
          <p:nvPr/>
        </p:nvSpPr>
        <p:spPr>
          <a:xfrm>
            <a:off x="6983690" y="3724088"/>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9" name="円/楕円 53"/>
          <p:cNvSpPr/>
          <p:nvPr/>
        </p:nvSpPr>
        <p:spPr>
          <a:xfrm>
            <a:off x="6345290" y="3707507"/>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0" name="円/楕円 54"/>
          <p:cNvSpPr/>
          <p:nvPr/>
        </p:nvSpPr>
        <p:spPr>
          <a:xfrm>
            <a:off x="7017260" y="3364546"/>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41" name="直線矢印コネクタ 40"/>
          <p:cNvCxnSpPr>
            <a:stCxn id="30" idx="0"/>
          </p:cNvCxnSpPr>
          <p:nvPr/>
        </p:nvCxnSpPr>
        <p:spPr>
          <a:xfrm flipV="1">
            <a:off x="6883971" y="2859913"/>
            <a:ext cx="33570" cy="29967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a:stCxn id="32" idx="1"/>
          </p:cNvCxnSpPr>
          <p:nvPr/>
        </p:nvCxnSpPr>
        <p:spPr>
          <a:xfrm flipH="1" flipV="1">
            <a:off x="6370867" y="3053589"/>
            <a:ext cx="189064" cy="240446"/>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34" idx="7"/>
          </p:cNvCxnSpPr>
          <p:nvPr/>
        </p:nvCxnSpPr>
        <p:spPr>
          <a:xfrm flipV="1">
            <a:off x="7309348" y="2910610"/>
            <a:ext cx="184636" cy="2036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29" idx="7"/>
          </p:cNvCxnSpPr>
          <p:nvPr/>
        </p:nvCxnSpPr>
        <p:spPr>
          <a:xfrm flipV="1">
            <a:off x="7450075" y="3477654"/>
            <a:ext cx="258856" cy="1512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a:stCxn id="40" idx="6"/>
          </p:cNvCxnSpPr>
          <p:nvPr/>
        </p:nvCxnSpPr>
        <p:spPr>
          <a:xfrm>
            <a:off x="7216697" y="3464265"/>
            <a:ext cx="277287" cy="6297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9" idx="1"/>
          </p:cNvCxnSpPr>
          <p:nvPr/>
        </p:nvCxnSpPr>
        <p:spPr>
          <a:xfrm flipH="1" flipV="1">
            <a:off x="6169629" y="3495234"/>
            <a:ext cx="204868" cy="24148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38" idx="5"/>
          </p:cNvCxnSpPr>
          <p:nvPr/>
        </p:nvCxnSpPr>
        <p:spPr>
          <a:xfrm>
            <a:off x="7153920" y="3894318"/>
            <a:ext cx="184635" cy="24303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35" idx="5"/>
          </p:cNvCxnSpPr>
          <p:nvPr/>
        </p:nvCxnSpPr>
        <p:spPr>
          <a:xfrm>
            <a:off x="6988053" y="4187063"/>
            <a:ext cx="151065" cy="27203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a:stCxn id="36" idx="3"/>
          </p:cNvCxnSpPr>
          <p:nvPr/>
        </p:nvCxnSpPr>
        <p:spPr>
          <a:xfrm flipH="1">
            <a:off x="6250719" y="4108143"/>
            <a:ext cx="271961" cy="24756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33" idx="1"/>
          </p:cNvCxnSpPr>
          <p:nvPr/>
        </p:nvCxnSpPr>
        <p:spPr>
          <a:xfrm flipH="1" flipV="1">
            <a:off x="6296240" y="3346967"/>
            <a:ext cx="244154" cy="209477"/>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31" idx="7"/>
            <a:endCxn id="34" idx="3"/>
          </p:cNvCxnSpPr>
          <p:nvPr/>
        </p:nvCxnSpPr>
        <p:spPr>
          <a:xfrm flipV="1">
            <a:off x="6954483" y="3255286"/>
            <a:ext cx="213842" cy="25157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37" idx="2"/>
          </p:cNvCxnSpPr>
          <p:nvPr/>
        </p:nvCxnSpPr>
        <p:spPr>
          <a:xfrm flipH="1">
            <a:off x="6345290" y="3857362"/>
            <a:ext cx="339243" cy="10480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3134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市販ソフトウェア</a:t>
            </a:r>
          </a:p>
        </p:txBody>
      </p:sp>
      <p:sp>
        <p:nvSpPr>
          <p:cNvPr id="3" name="コンテンツ プレースホルダー 2"/>
          <p:cNvSpPr>
            <a:spLocks noGrp="1"/>
          </p:cNvSpPr>
          <p:nvPr>
            <p:ph idx="1"/>
          </p:nvPr>
        </p:nvSpPr>
        <p:spPr>
          <a:xfrm>
            <a:off x="457200" y="3554361"/>
            <a:ext cx="8229600" cy="887861"/>
          </a:xfrm>
        </p:spPr>
        <p:txBody>
          <a:bodyPr/>
          <a:lstStyle/>
          <a:p>
            <a:r>
              <a:rPr kumimoji="1" lang="ja-JP" altLang="en-US" dirty="0"/>
              <a:t>絵具</a:t>
            </a:r>
            <a:r>
              <a:rPr lang="ja-JP" altLang="en-US" dirty="0"/>
              <a:t>の</a:t>
            </a:r>
            <a:r>
              <a:rPr kumimoji="1" lang="ja-JP" altLang="en-US" dirty="0"/>
              <a:t>凹凸変化が単調</a:t>
            </a:r>
            <a:endParaRPr kumimoji="1" lang="en-US" altLang="ja-JP" dirty="0"/>
          </a:p>
          <a:p>
            <a:r>
              <a:rPr lang="ja-JP" altLang="en-US" dirty="0"/>
              <a:t>各ストロークによる絵具の混ざり具合の表現が不十分</a:t>
            </a:r>
            <a:endParaRPr kumimoji="1" lang="en-US" altLang="ja-JP" dirty="0"/>
          </a:p>
          <a:p>
            <a:endParaRPr kumimoji="1" lang="en-US" altLang="ja-JP" dirty="0"/>
          </a:p>
          <a:p>
            <a:pPr>
              <a:buNone/>
            </a:pPr>
            <a:endParaRPr kumimoji="1" lang="en-US" altLang="ja-JP"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8</a:t>
            </a:fld>
            <a:endParaRPr lang="en-US" i="1" dirty="0"/>
          </a:p>
        </p:txBody>
      </p:sp>
      <p:pic>
        <p:nvPicPr>
          <p:cNvPr id="1026" name="Picture 2"/>
          <p:cNvPicPr>
            <a:picLocks noChangeAspect="1" noChangeArrowheads="1"/>
          </p:cNvPicPr>
          <p:nvPr/>
        </p:nvPicPr>
        <p:blipFill rotWithShape="1">
          <a:blip r:embed="rId3"/>
          <a:srcRect r="33482"/>
          <a:stretch/>
        </p:blipFill>
        <p:spPr bwMode="auto">
          <a:xfrm>
            <a:off x="2119846" y="1508248"/>
            <a:ext cx="5002408" cy="2046113"/>
          </a:xfrm>
          <a:prstGeom prst="rect">
            <a:avLst/>
          </a:prstGeom>
          <a:noFill/>
          <a:ln w="9525">
            <a:noFill/>
            <a:miter lim="800000"/>
            <a:headEnd/>
            <a:tailEnd/>
          </a:ln>
        </p:spPr>
      </p:pic>
    </p:spTree>
    <p:extLst>
      <p:ext uri="{BB962C8B-B14F-4D97-AF65-F5344CB8AC3E}">
        <p14:creationId xmlns:p14="http://schemas.microsoft.com/office/powerpoint/2010/main" val="7958901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そのままだと？</a:t>
            </a:r>
          </a:p>
        </p:txBody>
      </p:sp>
      <p:sp>
        <p:nvSpPr>
          <p:cNvPr id="3" name="コンテンツ プレースホルダー 2"/>
          <p:cNvSpPr>
            <a:spLocks noGrp="1"/>
          </p:cNvSpPr>
          <p:nvPr>
            <p:ph idx="1"/>
          </p:nvPr>
        </p:nvSpPr>
        <p:spPr/>
        <p:txBody>
          <a:bodyPr/>
          <a:lstStyle/>
          <a:p>
            <a:r>
              <a:rPr kumimoji="1" lang="ja-JP" altLang="en-US" dirty="0"/>
              <a:t>パーティクルが自由に移動</a:t>
            </a:r>
            <a:endParaRPr kumimoji="1" lang="en-US" altLang="ja-JP" dirty="0"/>
          </a:p>
          <a:p>
            <a:pPr lvl="1"/>
            <a:r>
              <a:rPr lang="ja-JP" altLang="en-US" dirty="0"/>
              <a:t>密度が変化</a:t>
            </a:r>
            <a:endParaRPr kumimoji="1" lang="en-US" altLang="ja-JP" dirty="0"/>
          </a:p>
          <a:p>
            <a:pPr lvl="1"/>
            <a:r>
              <a:rPr lang="ja-JP" altLang="en-US" dirty="0"/>
              <a:t>絵具の流体</a:t>
            </a:r>
            <a:r>
              <a:rPr lang="ja-JP" altLang="en-US" dirty="0" err="1"/>
              <a:t>ぽく</a:t>
            </a:r>
            <a:r>
              <a:rPr lang="ja-JP" altLang="en-US" dirty="0"/>
              <a:t>見えない</a:t>
            </a:r>
            <a:endParaRPr kumimoji="1" lang="en-US" altLang="ja-JP" dirty="0"/>
          </a:p>
          <a:p>
            <a:endParaRPr lang="en-US" altLang="ja-JP" dirty="0"/>
          </a:p>
          <a:p>
            <a:r>
              <a:rPr lang="ja-JP" altLang="en-US" dirty="0"/>
              <a:t>密度を一定に保つには？</a:t>
            </a:r>
            <a:endParaRPr lang="en-US" altLang="ja-JP" dirty="0"/>
          </a:p>
          <a:p>
            <a:pPr lvl="1"/>
            <a:r>
              <a:rPr kumimoji="1" lang="ja-JP" altLang="en-US" dirty="0">
                <a:solidFill>
                  <a:srgbClr val="FF0000"/>
                </a:solidFill>
              </a:rPr>
              <a:t>速度ベクトルを変化させる</a:t>
            </a:r>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80</a:t>
            </a:fld>
            <a:endParaRPr lang="en-US" i="1" dirty="0"/>
          </a:p>
        </p:txBody>
      </p:sp>
      <p:sp>
        <p:nvSpPr>
          <p:cNvPr id="6" name="円/楕円 43"/>
          <p:cNvSpPr/>
          <p:nvPr/>
        </p:nvSpPr>
        <p:spPr>
          <a:xfrm>
            <a:off x="5647824" y="2747067"/>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 name="円/楕円 44"/>
          <p:cNvSpPr/>
          <p:nvPr/>
        </p:nvSpPr>
        <p:spPr>
          <a:xfrm>
            <a:off x="5152231" y="2306950"/>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 name="円/楕円 45"/>
          <p:cNvSpPr/>
          <p:nvPr/>
        </p:nvSpPr>
        <p:spPr>
          <a:xfrm>
            <a:off x="5152232" y="2625021"/>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 name="円/楕円 46"/>
          <p:cNvSpPr/>
          <p:nvPr/>
        </p:nvSpPr>
        <p:spPr>
          <a:xfrm>
            <a:off x="4898703" y="2412195"/>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円/楕円 47"/>
          <p:cNvSpPr/>
          <p:nvPr/>
        </p:nvSpPr>
        <p:spPr>
          <a:xfrm>
            <a:off x="4879166" y="2674604"/>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 name="円/楕円 48"/>
          <p:cNvSpPr/>
          <p:nvPr/>
        </p:nvSpPr>
        <p:spPr>
          <a:xfrm>
            <a:off x="5507097" y="223242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2" name="円/楕円 49"/>
          <p:cNvSpPr/>
          <p:nvPr/>
        </p:nvSpPr>
        <p:spPr>
          <a:xfrm>
            <a:off x="5185802" y="3164200"/>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 name="円/楕円 50"/>
          <p:cNvSpPr/>
          <p:nvPr/>
        </p:nvSpPr>
        <p:spPr>
          <a:xfrm>
            <a:off x="4861452" y="3085280"/>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4" name="円/楕円 51"/>
          <p:cNvSpPr/>
          <p:nvPr/>
        </p:nvSpPr>
        <p:spPr>
          <a:xfrm>
            <a:off x="5052512" y="2905010"/>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 name="円/楕円 52"/>
          <p:cNvSpPr/>
          <p:nvPr/>
        </p:nvSpPr>
        <p:spPr>
          <a:xfrm>
            <a:off x="5351669" y="2871455"/>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 name="円/楕円 53"/>
          <p:cNvSpPr/>
          <p:nvPr/>
        </p:nvSpPr>
        <p:spPr>
          <a:xfrm>
            <a:off x="4713269" y="2854874"/>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円/楕円 54"/>
          <p:cNvSpPr/>
          <p:nvPr/>
        </p:nvSpPr>
        <p:spPr>
          <a:xfrm>
            <a:off x="5385239" y="251191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34" name="直線矢印コネクタ 33"/>
          <p:cNvCxnSpPr>
            <a:stCxn id="7" idx="0"/>
          </p:cNvCxnSpPr>
          <p:nvPr/>
        </p:nvCxnSpPr>
        <p:spPr>
          <a:xfrm flipV="1">
            <a:off x="5251950" y="2007280"/>
            <a:ext cx="33570" cy="29967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9" idx="1"/>
          </p:cNvCxnSpPr>
          <p:nvPr/>
        </p:nvCxnSpPr>
        <p:spPr>
          <a:xfrm flipH="1" flipV="1">
            <a:off x="4738846" y="2200956"/>
            <a:ext cx="189064" cy="240446"/>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11" idx="7"/>
          </p:cNvCxnSpPr>
          <p:nvPr/>
        </p:nvCxnSpPr>
        <p:spPr>
          <a:xfrm flipV="1">
            <a:off x="5677327" y="2057977"/>
            <a:ext cx="184636" cy="2036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6" idx="7"/>
          </p:cNvCxnSpPr>
          <p:nvPr/>
        </p:nvCxnSpPr>
        <p:spPr>
          <a:xfrm flipV="1">
            <a:off x="5818054" y="2625021"/>
            <a:ext cx="258856" cy="1512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7" idx="6"/>
          </p:cNvCxnSpPr>
          <p:nvPr/>
        </p:nvCxnSpPr>
        <p:spPr>
          <a:xfrm>
            <a:off x="5584676" y="2611632"/>
            <a:ext cx="277287" cy="6297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6" idx="1"/>
          </p:cNvCxnSpPr>
          <p:nvPr/>
        </p:nvCxnSpPr>
        <p:spPr>
          <a:xfrm flipH="1" flipV="1">
            <a:off x="4537608" y="2642601"/>
            <a:ext cx="204868" cy="24148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a:stCxn id="15" idx="5"/>
          </p:cNvCxnSpPr>
          <p:nvPr/>
        </p:nvCxnSpPr>
        <p:spPr>
          <a:xfrm>
            <a:off x="5521899" y="3041685"/>
            <a:ext cx="184635" cy="24303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stCxn id="12" idx="5"/>
          </p:cNvCxnSpPr>
          <p:nvPr/>
        </p:nvCxnSpPr>
        <p:spPr>
          <a:xfrm>
            <a:off x="5356032" y="3334430"/>
            <a:ext cx="151065" cy="27203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13" idx="3"/>
          </p:cNvCxnSpPr>
          <p:nvPr/>
        </p:nvCxnSpPr>
        <p:spPr>
          <a:xfrm flipH="1">
            <a:off x="4618698" y="3255510"/>
            <a:ext cx="271961" cy="24756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p:cNvCxnSpPr>
            <a:stCxn id="10" idx="1"/>
          </p:cNvCxnSpPr>
          <p:nvPr/>
        </p:nvCxnSpPr>
        <p:spPr>
          <a:xfrm flipH="1" flipV="1">
            <a:off x="4664219" y="2494334"/>
            <a:ext cx="244154" cy="209477"/>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p:cNvCxnSpPr>
            <a:stCxn id="8" idx="7"/>
            <a:endCxn id="11" idx="3"/>
          </p:cNvCxnSpPr>
          <p:nvPr/>
        </p:nvCxnSpPr>
        <p:spPr>
          <a:xfrm flipV="1">
            <a:off x="5322462" y="2402653"/>
            <a:ext cx="213842" cy="25157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a:stCxn id="14" idx="2"/>
          </p:cNvCxnSpPr>
          <p:nvPr/>
        </p:nvCxnSpPr>
        <p:spPr>
          <a:xfrm flipH="1">
            <a:off x="4713269" y="3004729"/>
            <a:ext cx="339243" cy="10480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8" name="円/楕円 43"/>
          <p:cNvSpPr/>
          <p:nvPr/>
        </p:nvSpPr>
        <p:spPr>
          <a:xfrm>
            <a:off x="8500474" y="2696190"/>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9" name="円/楕円 44"/>
          <p:cNvSpPr/>
          <p:nvPr/>
        </p:nvSpPr>
        <p:spPr>
          <a:xfrm>
            <a:off x="7735987" y="1999521"/>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0" name="円/楕円 45"/>
          <p:cNvSpPr/>
          <p:nvPr/>
        </p:nvSpPr>
        <p:spPr>
          <a:xfrm>
            <a:off x="7869921" y="256103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1" name="円/楕円 46"/>
          <p:cNvSpPr/>
          <p:nvPr/>
        </p:nvSpPr>
        <p:spPr>
          <a:xfrm>
            <a:off x="7292662" y="223057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2" name="円/楕円 47"/>
          <p:cNvSpPr/>
          <p:nvPr/>
        </p:nvSpPr>
        <p:spPr>
          <a:xfrm>
            <a:off x="7164411" y="249433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3" name="円/楕円 48"/>
          <p:cNvSpPr/>
          <p:nvPr/>
        </p:nvSpPr>
        <p:spPr>
          <a:xfrm>
            <a:off x="8165800" y="2193618"/>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4" name="円/楕円 49"/>
          <p:cNvSpPr/>
          <p:nvPr/>
        </p:nvSpPr>
        <p:spPr>
          <a:xfrm>
            <a:off x="7872648" y="3416571"/>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5" name="円/楕円 50"/>
          <p:cNvSpPr/>
          <p:nvPr/>
        </p:nvSpPr>
        <p:spPr>
          <a:xfrm>
            <a:off x="7287659" y="3325261"/>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7" name="円/楕円 52"/>
          <p:cNvSpPr/>
          <p:nvPr/>
        </p:nvSpPr>
        <p:spPr>
          <a:xfrm>
            <a:off x="8057283" y="3092812"/>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8" name="円/楕円 53"/>
          <p:cNvSpPr/>
          <p:nvPr/>
        </p:nvSpPr>
        <p:spPr>
          <a:xfrm>
            <a:off x="6998514" y="267460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9" name="円/楕円 54"/>
          <p:cNvSpPr/>
          <p:nvPr/>
        </p:nvSpPr>
        <p:spPr>
          <a:xfrm>
            <a:off x="8284258" y="2696190"/>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cxnSp>
        <p:nvCxnSpPr>
          <p:cNvPr id="90" name="直線矢印コネクタ 89"/>
          <p:cNvCxnSpPr>
            <a:stCxn id="79" idx="0"/>
          </p:cNvCxnSpPr>
          <p:nvPr/>
        </p:nvCxnSpPr>
        <p:spPr>
          <a:xfrm flipV="1">
            <a:off x="7835706" y="1699851"/>
            <a:ext cx="33570" cy="29967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1" name="直線矢印コネクタ 90"/>
          <p:cNvCxnSpPr>
            <a:stCxn id="81" idx="1"/>
          </p:cNvCxnSpPr>
          <p:nvPr/>
        </p:nvCxnSpPr>
        <p:spPr>
          <a:xfrm flipH="1" flipV="1">
            <a:off x="7132805" y="2019334"/>
            <a:ext cx="189064" cy="240446"/>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83" idx="7"/>
          </p:cNvCxnSpPr>
          <p:nvPr/>
        </p:nvCxnSpPr>
        <p:spPr>
          <a:xfrm flipV="1">
            <a:off x="8336030" y="2019172"/>
            <a:ext cx="184636" cy="2036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78" idx="7"/>
          </p:cNvCxnSpPr>
          <p:nvPr/>
        </p:nvCxnSpPr>
        <p:spPr>
          <a:xfrm flipV="1">
            <a:off x="8670704" y="2574144"/>
            <a:ext cx="258856" cy="1512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4" name="直線矢印コネクタ 93"/>
          <p:cNvCxnSpPr>
            <a:stCxn id="89" idx="6"/>
          </p:cNvCxnSpPr>
          <p:nvPr/>
        </p:nvCxnSpPr>
        <p:spPr>
          <a:xfrm>
            <a:off x="8483695" y="2795909"/>
            <a:ext cx="277287" cy="6297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5" name="直線矢印コネクタ 94"/>
          <p:cNvCxnSpPr>
            <a:stCxn id="88" idx="1"/>
          </p:cNvCxnSpPr>
          <p:nvPr/>
        </p:nvCxnSpPr>
        <p:spPr>
          <a:xfrm flipH="1" flipV="1">
            <a:off x="6822853" y="2462330"/>
            <a:ext cx="204868" cy="24148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6" name="直線矢印コネクタ 95"/>
          <p:cNvCxnSpPr>
            <a:stCxn id="87" idx="5"/>
          </p:cNvCxnSpPr>
          <p:nvPr/>
        </p:nvCxnSpPr>
        <p:spPr>
          <a:xfrm>
            <a:off x="8227513" y="3263042"/>
            <a:ext cx="184635" cy="24303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84" idx="5"/>
          </p:cNvCxnSpPr>
          <p:nvPr/>
        </p:nvCxnSpPr>
        <p:spPr>
          <a:xfrm>
            <a:off x="8042878" y="3586801"/>
            <a:ext cx="151065" cy="27203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85" idx="3"/>
          </p:cNvCxnSpPr>
          <p:nvPr/>
        </p:nvCxnSpPr>
        <p:spPr>
          <a:xfrm flipH="1">
            <a:off x="7044905" y="3495491"/>
            <a:ext cx="271961" cy="24756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9" name="直線矢印コネクタ 98"/>
          <p:cNvCxnSpPr>
            <a:stCxn id="82" idx="1"/>
          </p:cNvCxnSpPr>
          <p:nvPr/>
        </p:nvCxnSpPr>
        <p:spPr>
          <a:xfrm flipH="1" flipV="1">
            <a:off x="6949464" y="2314063"/>
            <a:ext cx="244154" cy="209477"/>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0" name="直線矢印コネクタ 99"/>
          <p:cNvCxnSpPr>
            <a:stCxn id="80" idx="7"/>
          </p:cNvCxnSpPr>
          <p:nvPr/>
        </p:nvCxnSpPr>
        <p:spPr>
          <a:xfrm flipV="1">
            <a:off x="8040151" y="2406431"/>
            <a:ext cx="188863" cy="183809"/>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2" name="右矢印 101"/>
          <p:cNvSpPr/>
          <p:nvPr/>
        </p:nvSpPr>
        <p:spPr>
          <a:xfrm>
            <a:off x="6207853" y="2531762"/>
            <a:ext cx="646933" cy="752955"/>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10" name="円/楕円 51"/>
          <p:cNvSpPr/>
          <p:nvPr/>
        </p:nvSpPr>
        <p:spPr>
          <a:xfrm>
            <a:off x="7117429" y="3000031"/>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111" name="直線矢印コネクタ 110"/>
          <p:cNvCxnSpPr>
            <a:stCxn id="110" idx="2"/>
          </p:cNvCxnSpPr>
          <p:nvPr/>
        </p:nvCxnSpPr>
        <p:spPr>
          <a:xfrm flipH="1">
            <a:off x="6778186" y="3099750"/>
            <a:ext cx="339243" cy="10480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93663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グリッドシミュレーションの圧力計算を間借り</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t>圧力計算後の速度場</a:t>
                </a:r>
                <a14:m>
                  <m:oMath xmlns:m="http://schemas.openxmlformats.org/officeDocument/2006/math">
                    <m:sSub>
                      <m:sSubPr>
                        <m:ctrlPr>
                          <a:rPr lang="el-GR" altLang="ja-JP" sz="2000" i="1">
                            <a:latin typeface="Cambria Math" panose="02040503050406030204" pitchFamily="18" charset="0"/>
                            <a:ea typeface="Cambria Math" panose="02040503050406030204" pitchFamily="18" charset="0"/>
                          </a:rPr>
                        </m:ctrlPr>
                      </m:sSubPr>
                      <m:e>
                        <m:r>
                          <a:rPr lang="en-US" altLang="ja-JP" sz="2000" b="1" i="1">
                            <a:latin typeface="Cambria Math" panose="02040503050406030204" pitchFamily="18" charset="0"/>
                            <a:ea typeface="Cambria Math" panose="02040503050406030204" pitchFamily="18" charset="0"/>
                          </a:rPr>
                          <m:t>𝒖</m:t>
                        </m:r>
                      </m:e>
                      <m:sub>
                        <m:r>
                          <a:rPr lang="en-US" altLang="ja-JP" sz="2000" i="1">
                            <a:latin typeface="Cambria Math" panose="02040503050406030204" pitchFamily="18" charset="0"/>
                            <a:ea typeface="Cambria Math" panose="02040503050406030204" pitchFamily="18" charset="0"/>
                          </a:rPr>
                          <m:t>𝑡</m:t>
                        </m:r>
                        <m:r>
                          <a:rPr lang="en-US" altLang="ja-JP" sz="2000" i="1">
                            <a:latin typeface="Cambria Math" panose="02040503050406030204" pitchFamily="18" charset="0"/>
                            <a:ea typeface="Cambria Math" panose="02040503050406030204" pitchFamily="18" charset="0"/>
                          </a:rPr>
                          <m:t>+1</m:t>
                        </m:r>
                      </m:sub>
                    </m:sSub>
                  </m:oMath>
                </a14:m>
                <a:r>
                  <a:rPr lang="ja-JP" altLang="en-US" dirty="0"/>
                  <a:t>でパーティクルを補間</a:t>
                </a:r>
                <a:endParaRPr lang="en-US" altLang="ja-JP" dirty="0"/>
              </a:p>
              <a:p>
                <a:pPr lvl="1"/>
                <a:r>
                  <a:rPr lang="ja-JP" altLang="en-US" dirty="0"/>
                  <a:t>速度場が非圧縮条件を満たす</a:t>
                </a:r>
                <a:endParaRPr lang="en-US" altLang="ja-JP" dirty="0"/>
              </a:p>
              <a:p>
                <a:pPr lvl="1"/>
                <a:endParaRPr kumimoji="1" lang="en-US" altLang="ja-JP" dirty="0"/>
              </a:p>
              <a:p>
                <a:r>
                  <a:rPr lang="en-US" altLang="ja-JP" dirty="0"/>
                  <a:t>[Zhu et al. 2006]</a:t>
                </a:r>
                <a:r>
                  <a:rPr lang="ja-JP" altLang="en-US" dirty="0"/>
                  <a:t>と似た手法</a:t>
                </a:r>
                <a:endParaRPr lang="en-US" altLang="ja-JP" dirty="0"/>
              </a:p>
              <a:p>
                <a:pPr lvl="1"/>
                <a:r>
                  <a:rPr lang="en-US" altLang="ja-JP" dirty="0">
                    <a:solidFill>
                      <a:schemeClr val="tx1"/>
                    </a:solidFill>
                  </a:rPr>
                  <a:t>Fluid-implicit-particles/particles-in-cells (FLIP/PIC) liquids</a:t>
                </a:r>
                <a:endParaRPr lang="en-US" altLang="ja-JP"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81</a:t>
            </a:fld>
            <a:endParaRPr lang="en-US" i="1" dirty="0"/>
          </a:p>
        </p:txBody>
      </p:sp>
    </p:spTree>
    <p:extLst>
      <p:ext uri="{BB962C8B-B14F-4D97-AF65-F5344CB8AC3E}">
        <p14:creationId xmlns:p14="http://schemas.microsoft.com/office/powerpoint/2010/main" val="26771577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速度ベクトルのラスタライズと補間</a:t>
            </a:r>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82</a:t>
            </a:fld>
            <a:endParaRPr lang="en-US" i="1" dirty="0"/>
          </a:p>
        </p:txBody>
      </p:sp>
      <p:sp>
        <p:nvSpPr>
          <p:cNvPr id="134" name="テキスト ボックス 133"/>
          <p:cNvSpPr txBox="1"/>
          <p:nvPr/>
        </p:nvSpPr>
        <p:spPr>
          <a:xfrm>
            <a:off x="2908915" y="3645799"/>
            <a:ext cx="66353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ja-JP" altLang="en-US" dirty="0"/>
              <a:t>移流</a:t>
            </a:r>
          </a:p>
        </p:txBody>
      </p:sp>
      <p:sp>
        <p:nvSpPr>
          <p:cNvPr id="135" name="テキスト ボックス 134"/>
          <p:cNvSpPr txBox="1"/>
          <p:nvPr/>
        </p:nvSpPr>
        <p:spPr>
          <a:xfrm>
            <a:off x="5800883" y="3645799"/>
            <a:ext cx="64633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ja-JP" altLang="en-US" dirty="0"/>
              <a:t>圧力</a:t>
            </a:r>
          </a:p>
        </p:txBody>
      </p:sp>
      <p:sp>
        <p:nvSpPr>
          <p:cNvPr id="138" name="正方形/長方形 137"/>
          <p:cNvSpPr/>
          <p:nvPr/>
        </p:nvSpPr>
        <p:spPr>
          <a:xfrm>
            <a:off x="571042" y="3665170"/>
            <a:ext cx="1107996" cy="369332"/>
          </a:xfrm>
          <a:prstGeom prst="rect">
            <a:avLst/>
          </a:prstGeom>
        </p:spPr>
        <p:txBody>
          <a:bodyPr wrap="none">
            <a:spAutoFit/>
          </a:bodyPr>
          <a:lstStyle/>
          <a:p>
            <a:r>
              <a:rPr lang="ja-JP" altLang="en-US" dirty="0"/>
              <a:t>グリッド</a:t>
            </a:r>
          </a:p>
        </p:txBody>
      </p:sp>
      <p:cxnSp>
        <p:nvCxnSpPr>
          <p:cNvPr id="141" name="直線矢印コネクタ 140"/>
          <p:cNvCxnSpPr>
            <a:endCxn id="134" idx="1"/>
          </p:cNvCxnSpPr>
          <p:nvPr/>
        </p:nvCxnSpPr>
        <p:spPr>
          <a:xfrm flipV="1">
            <a:off x="2442550" y="3830465"/>
            <a:ext cx="466365" cy="594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1" name="正方形/長方形 210"/>
          <p:cNvSpPr/>
          <p:nvPr/>
        </p:nvSpPr>
        <p:spPr>
          <a:xfrm>
            <a:off x="446717" y="1923062"/>
            <a:ext cx="1569660" cy="369332"/>
          </a:xfrm>
          <a:prstGeom prst="rect">
            <a:avLst/>
          </a:prstGeom>
        </p:spPr>
        <p:txBody>
          <a:bodyPr wrap="none">
            <a:spAutoFit/>
          </a:bodyPr>
          <a:lstStyle/>
          <a:p>
            <a:r>
              <a:rPr lang="ja-JP" altLang="en-US" dirty="0"/>
              <a:t>パーティクル</a:t>
            </a:r>
          </a:p>
        </p:txBody>
      </p:sp>
      <mc:AlternateContent xmlns:mc="http://schemas.openxmlformats.org/markup-compatibility/2006" xmlns:a14="http://schemas.microsoft.com/office/drawing/2010/main">
        <mc:Choice Requires="a14">
          <p:sp>
            <p:nvSpPr>
              <p:cNvPr id="212" name="正方形/長方形 211"/>
              <p:cNvSpPr/>
              <p:nvPr/>
            </p:nvSpPr>
            <p:spPr>
              <a:xfrm>
                <a:off x="4155058" y="4476225"/>
                <a:ext cx="1114023" cy="369332"/>
              </a:xfrm>
              <a:prstGeom prst="rect">
                <a:avLst/>
              </a:prstGeom>
            </p:spPr>
            <p:txBody>
              <a:bodyPr wrap="none">
                <a:spAutoFit/>
              </a:bodyPr>
              <a:lstStyle/>
              <a:p>
                <a:r>
                  <a:rPr lang="ja-JP" altLang="en-US" dirty="0"/>
                  <a:t>速度場</a:t>
                </a:r>
                <a14:m>
                  <m:oMath xmlns:m="http://schemas.openxmlformats.org/officeDocument/2006/math">
                    <m:sSubSup>
                      <m:sSubSupPr>
                        <m:ctrlPr>
                          <a:rPr kumimoji="1" lang="en-US" altLang="ja-JP" i="1">
                            <a:latin typeface="Cambria Math" panose="02040503050406030204" pitchFamily="18" charset="0"/>
                          </a:rPr>
                        </m:ctrlPr>
                      </m:sSubSupPr>
                      <m:e>
                        <m:r>
                          <a:rPr kumimoji="1" lang="en-US" altLang="ja-JP" b="1" i="1">
                            <a:latin typeface="Cambria Math" panose="02040503050406030204" pitchFamily="18" charset="0"/>
                          </a:rPr>
                          <m:t>𝒖</m:t>
                        </m:r>
                      </m:e>
                      <m:sub>
                        <m:r>
                          <a:rPr kumimoji="1" lang="ja-JP" altLang="en-US" i="1">
                            <a:latin typeface="Cambria Math" panose="02040503050406030204" pitchFamily="18" charset="0"/>
                          </a:rPr>
                          <m:t>𝑡</m:t>
                        </m:r>
                      </m:sub>
                      <m:sup>
                        <m:r>
                          <a:rPr kumimoji="1" lang="en-US" altLang="ja-JP" i="1">
                            <a:latin typeface="Cambria Math" panose="02040503050406030204" pitchFamily="18" charset="0"/>
                          </a:rPr>
                          <m:t>′</m:t>
                        </m:r>
                      </m:sup>
                    </m:sSubSup>
                  </m:oMath>
                </a14:m>
                <a:endParaRPr lang="ja-JP" altLang="en-US" b="1" i="1" dirty="0">
                  <a:latin typeface="+mn-ea"/>
                </a:endParaRPr>
              </a:p>
            </p:txBody>
          </p:sp>
        </mc:Choice>
        <mc:Fallback xmlns="">
          <p:sp>
            <p:nvSpPr>
              <p:cNvPr id="212" name="正方形/長方形 211"/>
              <p:cNvSpPr>
                <a:spLocks noRot="1" noChangeAspect="1" noMove="1" noResize="1" noEditPoints="1" noAdjustHandles="1" noChangeArrowheads="1" noChangeShapeType="1" noTextEdit="1"/>
              </p:cNvSpPr>
              <p:nvPr/>
            </p:nvSpPr>
            <p:spPr>
              <a:xfrm>
                <a:off x="4155058" y="4476225"/>
                <a:ext cx="1114023" cy="369332"/>
              </a:xfrm>
              <a:prstGeom prst="rect">
                <a:avLst/>
              </a:prstGeom>
              <a:blipFill>
                <a:blip r:embed="rId3"/>
                <a:stretch>
                  <a:fillRect l="-4945" t="-4918" b="-27869"/>
                </a:stretch>
              </a:blipFill>
            </p:spPr>
            <p:txBody>
              <a:bodyPr/>
              <a:lstStyle/>
              <a:p>
                <a:r>
                  <a:rPr lang="ja-JP" altLang="en-US">
                    <a:noFill/>
                  </a:rPr>
                  <a:t> </a:t>
                </a:r>
              </a:p>
            </p:txBody>
          </p:sp>
        </mc:Fallback>
      </mc:AlternateContent>
      <p:cxnSp>
        <p:nvCxnSpPr>
          <p:cNvPr id="213" name="直線矢印コネクタ 212"/>
          <p:cNvCxnSpPr>
            <a:stCxn id="134" idx="3"/>
            <a:endCxn id="135" idx="1"/>
          </p:cNvCxnSpPr>
          <p:nvPr/>
        </p:nvCxnSpPr>
        <p:spPr>
          <a:xfrm>
            <a:off x="3572450" y="3830465"/>
            <a:ext cx="222843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53" name="直線矢印コネクタ 252"/>
          <p:cNvCxnSpPr>
            <a:stCxn id="135" idx="3"/>
          </p:cNvCxnSpPr>
          <p:nvPr/>
        </p:nvCxnSpPr>
        <p:spPr>
          <a:xfrm>
            <a:off x="6447214" y="3830465"/>
            <a:ext cx="2031945" cy="594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56" name="下矢印 255"/>
          <p:cNvSpPr/>
          <p:nvPr/>
        </p:nvSpPr>
        <p:spPr>
          <a:xfrm rot="10800000">
            <a:off x="7120204" y="2790461"/>
            <a:ext cx="503056" cy="357983"/>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57" name="テキスト ボックス 256"/>
          <p:cNvSpPr txBox="1"/>
          <p:nvPr/>
        </p:nvSpPr>
        <p:spPr>
          <a:xfrm>
            <a:off x="7586099" y="2833843"/>
            <a:ext cx="646331" cy="369332"/>
          </a:xfrm>
          <a:prstGeom prst="rect">
            <a:avLst/>
          </a:prstGeom>
          <a:noFill/>
        </p:spPr>
        <p:txBody>
          <a:bodyPr wrap="none" rtlCol="0">
            <a:spAutoFit/>
          </a:bodyPr>
          <a:lstStyle/>
          <a:p>
            <a:r>
              <a:rPr kumimoji="1" lang="ja-JP" altLang="en-US" dirty="0">
                <a:solidFill>
                  <a:srgbClr val="FF0000"/>
                </a:solidFill>
              </a:rPr>
              <a:t>補間</a:t>
            </a:r>
          </a:p>
        </p:txBody>
      </p:sp>
      <p:sp>
        <p:nvSpPr>
          <p:cNvPr id="269" name="下矢印 268"/>
          <p:cNvSpPr/>
          <p:nvPr/>
        </p:nvSpPr>
        <p:spPr>
          <a:xfrm>
            <a:off x="3732987" y="2838746"/>
            <a:ext cx="207830" cy="958935"/>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70" name="テキスト ボックス 269"/>
          <p:cNvSpPr txBox="1"/>
          <p:nvPr/>
        </p:nvSpPr>
        <p:spPr>
          <a:xfrm>
            <a:off x="2267242" y="3078526"/>
            <a:ext cx="1569660" cy="369332"/>
          </a:xfrm>
          <a:prstGeom prst="rect">
            <a:avLst/>
          </a:prstGeom>
          <a:noFill/>
        </p:spPr>
        <p:txBody>
          <a:bodyPr wrap="none" rtlCol="0">
            <a:spAutoFit/>
          </a:bodyPr>
          <a:lstStyle/>
          <a:p>
            <a:r>
              <a:rPr kumimoji="1" lang="ja-JP" altLang="en-US" dirty="0">
                <a:solidFill>
                  <a:srgbClr val="FF0000"/>
                </a:solidFill>
              </a:rPr>
              <a:t>ラスタライズ</a:t>
            </a:r>
          </a:p>
        </p:txBody>
      </p:sp>
      <p:grpSp>
        <p:nvGrpSpPr>
          <p:cNvPr id="313" name="グループ化 312"/>
          <p:cNvGrpSpPr/>
          <p:nvPr/>
        </p:nvGrpSpPr>
        <p:grpSpPr>
          <a:xfrm>
            <a:off x="4101354" y="3196381"/>
            <a:ext cx="1221433" cy="1221433"/>
            <a:chOff x="4101354" y="3196381"/>
            <a:chExt cx="1221433" cy="1221433"/>
          </a:xfrm>
        </p:grpSpPr>
        <p:grpSp>
          <p:nvGrpSpPr>
            <p:cNvPr id="217" name="グループ化 216"/>
            <p:cNvGrpSpPr/>
            <p:nvPr/>
          </p:nvGrpSpPr>
          <p:grpSpPr>
            <a:xfrm>
              <a:off x="4101354" y="3196381"/>
              <a:ext cx="1221433" cy="1221433"/>
              <a:chOff x="4103465" y="3049457"/>
              <a:chExt cx="1221433" cy="1221433"/>
            </a:xfrm>
          </p:grpSpPr>
          <p:sp>
            <p:nvSpPr>
              <p:cNvPr id="153" name="正方形/長方形 152"/>
              <p:cNvSpPr/>
              <p:nvPr/>
            </p:nvSpPr>
            <p:spPr>
              <a:xfrm>
                <a:off x="4103465"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4" name="正方形/長方形 153"/>
              <p:cNvSpPr/>
              <p:nvPr/>
            </p:nvSpPr>
            <p:spPr>
              <a:xfrm>
                <a:off x="4103465"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5" name="正方形/長方形 154"/>
              <p:cNvSpPr/>
              <p:nvPr/>
            </p:nvSpPr>
            <p:spPr>
              <a:xfrm>
                <a:off x="4408823"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6" name="正方形/長方形 155"/>
              <p:cNvSpPr/>
              <p:nvPr/>
            </p:nvSpPr>
            <p:spPr>
              <a:xfrm>
                <a:off x="4408823"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7" name="正方形/長方形 156"/>
              <p:cNvSpPr/>
              <p:nvPr/>
            </p:nvSpPr>
            <p:spPr>
              <a:xfrm>
                <a:off x="4714182"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8" name="正方形/長方形 157"/>
              <p:cNvSpPr/>
              <p:nvPr/>
            </p:nvSpPr>
            <p:spPr>
              <a:xfrm>
                <a:off x="4714182"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9" name="正方形/長方形 158"/>
              <p:cNvSpPr/>
              <p:nvPr/>
            </p:nvSpPr>
            <p:spPr>
              <a:xfrm>
                <a:off x="5019540"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0" name="正方形/長方形 159"/>
              <p:cNvSpPr/>
              <p:nvPr/>
            </p:nvSpPr>
            <p:spPr>
              <a:xfrm>
                <a:off x="5019540"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1" name="正方形/長方形 160"/>
              <p:cNvSpPr/>
              <p:nvPr/>
            </p:nvSpPr>
            <p:spPr>
              <a:xfrm>
                <a:off x="4103465"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2" name="正方形/長方形 161"/>
              <p:cNvSpPr/>
              <p:nvPr/>
            </p:nvSpPr>
            <p:spPr>
              <a:xfrm>
                <a:off x="4103465"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3" name="正方形/長方形 162"/>
              <p:cNvSpPr/>
              <p:nvPr/>
            </p:nvSpPr>
            <p:spPr>
              <a:xfrm>
                <a:off x="4408823"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4" name="正方形/長方形 163"/>
              <p:cNvSpPr/>
              <p:nvPr/>
            </p:nvSpPr>
            <p:spPr>
              <a:xfrm>
                <a:off x="4408823"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5" name="正方形/長方形 164"/>
              <p:cNvSpPr/>
              <p:nvPr/>
            </p:nvSpPr>
            <p:spPr>
              <a:xfrm>
                <a:off x="4714182"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6" name="正方形/長方形 165"/>
              <p:cNvSpPr/>
              <p:nvPr/>
            </p:nvSpPr>
            <p:spPr>
              <a:xfrm>
                <a:off x="4714182"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7" name="正方形/長方形 166"/>
              <p:cNvSpPr/>
              <p:nvPr/>
            </p:nvSpPr>
            <p:spPr>
              <a:xfrm>
                <a:off x="5019540"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	</a:t>
                </a:r>
                <a:endParaRPr kumimoji="1" lang="ja-JP" altLang="en-US" dirty="0"/>
              </a:p>
            </p:txBody>
          </p:sp>
          <p:sp>
            <p:nvSpPr>
              <p:cNvPr id="168" name="正方形/長方形 167"/>
              <p:cNvSpPr/>
              <p:nvPr/>
            </p:nvSpPr>
            <p:spPr>
              <a:xfrm>
                <a:off x="5019540"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cxnSp>
          <p:nvCxnSpPr>
            <p:cNvPr id="262" name="直線矢印コネクタ 261"/>
            <p:cNvCxnSpPr>
              <a:stCxn id="163" idx="2"/>
            </p:cNvCxnSpPr>
            <p:nvPr/>
          </p:nvCxnSpPr>
          <p:spPr>
            <a:xfrm flipV="1">
              <a:off x="4559391" y="3842142"/>
              <a:ext cx="5107" cy="27031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83" name="直線矢印コネクタ 282"/>
            <p:cNvCxnSpPr/>
            <p:nvPr/>
          </p:nvCxnSpPr>
          <p:spPr>
            <a:xfrm flipV="1">
              <a:off x="4184552" y="3561069"/>
              <a:ext cx="173437" cy="16333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84" name="直線矢印コネクタ 283"/>
            <p:cNvCxnSpPr/>
            <p:nvPr/>
          </p:nvCxnSpPr>
          <p:spPr>
            <a:xfrm flipV="1">
              <a:off x="4497433" y="3226615"/>
              <a:ext cx="192640" cy="16282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87" name="直線矢印コネクタ 286"/>
            <p:cNvCxnSpPr/>
            <p:nvPr/>
          </p:nvCxnSpPr>
          <p:spPr>
            <a:xfrm flipV="1">
              <a:off x="4212488" y="3219749"/>
              <a:ext cx="164770" cy="16866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90" name="直線矢印コネクタ 289"/>
            <p:cNvCxnSpPr/>
            <p:nvPr/>
          </p:nvCxnSpPr>
          <p:spPr>
            <a:xfrm flipV="1">
              <a:off x="4497433" y="3535024"/>
              <a:ext cx="147141" cy="15471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92" name="直線矢印コネクタ 291"/>
            <p:cNvCxnSpPr/>
            <p:nvPr/>
          </p:nvCxnSpPr>
          <p:spPr>
            <a:xfrm flipH="1">
              <a:off x="5057630" y="3289622"/>
              <a:ext cx="170254" cy="17175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95" name="直線矢印コネクタ 294"/>
            <p:cNvCxnSpPr/>
            <p:nvPr/>
          </p:nvCxnSpPr>
          <p:spPr>
            <a:xfrm flipH="1">
              <a:off x="5066437" y="3571612"/>
              <a:ext cx="170254" cy="17175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96" name="直線矢印コネクタ 295"/>
            <p:cNvCxnSpPr/>
            <p:nvPr/>
          </p:nvCxnSpPr>
          <p:spPr>
            <a:xfrm flipH="1">
              <a:off x="4758668" y="3291375"/>
              <a:ext cx="170254" cy="17175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97" name="直線矢印コネクタ 296"/>
            <p:cNvCxnSpPr/>
            <p:nvPr/>
          </p:nvCxnSpPr>
          <p:spPr>
            <a:xfrm flipH="1">
              <a:off x="4750958" y="3577494"/>
              <a:ext cx="170254" cy="17175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98" name="直線矢印コネクタ 297"/>
            <p:cNvCxnSpPr/>
            <p:nvPr/>
          </p:nvCxnSpPr>
          <p:spPr>
            <a:xfrm>
              <a:off x="4213377" y="3929237"/>
              <a:ext cx="125614" cy="142029"/>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00" name="直線矢印コネクタ 299"/>
            <p:cNvCxnSpPr/>
            <p:nvPr/>
          </p:nvCxnSpPr>
          <p:spPr>
            <a:xfrm>
              <a:off x="4182669" y="4178216"/>
              <a:ext cx="125614" cy="142029"/>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01" name="直線矢印コネクタ 300"/>
            <p:cNvCxnSpPr>
              <a:endCxn id="165" idx="1"/>
            </p:cNvCxnSpPr>
            <p:nvPr/>
          </p:nvCxnSpPr>
          <p:spPr>
            <a:xfrm flipH="1">
              <a:off x="4712071" y="3944835"/>
              <a:ext cx="209761" cy="14942"/>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04" name="直線矢印コネクタ 303"/>
            <p:cNvCxnSpPr/>
            <p:nvPr/>
          </p:nvCxnSpPr>
          <p:spPr>
            <a:xfrm flipH="1" flipV="1">
              <a:off x="5046715" y="4149460"/>
              <a:ext cx="132932" cy="131986"/>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06" name="直線矢印コネクタ 305"/>
            <p:cNvCxnSpPr/>
            <p:nvPr/>
          </p:nvCxnSpPr>
          <p:spPr>
            <a:xfrm flipH="1">
              <a:off x="5021455" y="3977984"/>
              <a:ext cx="242809" cy="679"/>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09" name="直線矢印コネクタ 308"/>
            <p:cNvCxnSpPr/>
            <p:nvPr/>
          </p:nvCxnSpPr>
          <p:spPr>
            <a:xfrm flipH="1" flipV="1">
              <a:off x="4750958" y="4168489"/>
              <a:ext cx="132932" cy="131986"/>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10" name="直線矢印コネクタ 309"/>
            <p:cNvCxnSpPr>
              <a:stCxn id="164" idx="2"/>
            </p:cNvCxnSpPr>
            <p:nvPr/>
          </p:nvCxnSpPr>
          <p:spPr>
            <a:xfrm flipV="1">
              <a:off x="4559391" y="4172087"/>
              <a:ext cx="6702" cy="24572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pSp>
      <p:grpSp>
        <p:nvGrpSpPr>
          <p:cNvPr id="314" name="グループ化 313"/>
          <p:cNvGrpSpPr/>
          <p:nvPr/>
        </p:nvGrpSpPr>
        <p:grpSpPr>
          <a:xfrm>
            <a:off x="6787754" y="3231425"/>
            <a:ext cx="1221433" cy="1221433"/>
            <a:chOff x="4101354" y="3196381"/>
            <a:chExt cx="1221433" cy="1221433"/>
          </a:xfrm>
        </p:grpSpPr>
        <p:grpSp>
          <p:nvGrpSpPr>
            <p:cNvPr id="315" name="グループ化 314"/>
            <p:cNvGrpSpPr/>
            <p:nvPr/>
          </p:nvGrpSpPr>
          <p:grpSpPr>
            <a:xfrm>
              <a:off x="4101354" y="3196381"/>
              <a:ext cx="1221433" cy="1221433"/>
              <a:chOff x="4103465" y="3049457"/>
              <a:chExt cx="1221433" cy="1221433"/>
            </a:xfrm>
          </p:grpSpPr>
          <p:sp>
            <p:nvSpPr>
              <p:cNvPr id="332" name="正方形/長方形 331"/>
              <p:cNvSpPr/>
              <p:nvPr/>
            </p:nvSpPr>
            <p:spPr>
              <a:xfrm>
                <a:off x="4103465"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3" name="正方形/長方形 332"/>
              <p:cNvSpPr/>
              <p:nvPr/>
            </p:nvSpPr>
            <p:spPr>
              <a:xfrm>
                <a:off x="4103465"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4" name="正方形/長方形 333"/>
              <p:cNvSpPr/>
              <p:nvPr/>
            </p:nvSpPr>
            <p:spPr>
              <a:xfrm>
                <a:off x="4408823"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5" name="正方形/長方形 334"/>
              <p:cNvSpPr/>
              <p:nvPr/>
            </p:nvSpPr>
            <p:spPr>
              <a:xfrm>
                <a:off x="4408823"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6" name="正方形/長方形 335"/>
              <p:cNvSpPr/>
              <p:nvPr/>
            </p:nvSpPr>
            <p:spPr>
              <a:xfrm>
                <a:off x="4714182"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7" name="正方形/長方形 336"/>
              <p:cNvSpPr/>
              <p:nvPr/>
            </p:nvSpPr>
            <p:spPr>
              <a:xfrm>
                <a:off x="4714182"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8" name="正方形/長方形 337"/>
              <p:cNvSpPr/>
              <p:nvPr/>
            </p:nvSpPr>
            <p:spPr>
              <a:xfrm>
                <a:off x="5019540"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9" name="正方形/長方形 338"/>
              <p:cNvSpPr/>
              <p:nvPr/>
            </p:nvSpPr>
            <p:spPr>
              <a:xfrm>
                <a:off x="5019540"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0" name="正方形/長方形 339"/>
              <p:cNvSpPr/>
              <p:nvPr/>
            </p:nvSpPr>
            <p:spPr>
              <a:xfrm>
                <a:off x="4103465"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1" name="正方形/長方形 340"/>
              <p:cNvSpPr/>
              <p:nvPr/>
            </p:nvSpPr>
            <p:spPr>
              <a:xfrm>
                <a:off x="4103465"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2" name="正方形/長方形 341"/>
              <p:cNvSpPr/>
              <p:nvPr/>
            </p:nvSpPr>
            <p:spPr>
              <a:xfrm>
                <a:off x="4408823"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3" name="正方形/長方形 342"/>
              <p:cNvSpPr/>
              <p:nvPr/>
            </p:nvSpPr>
            <p:spPr>
              <a:xfrm>
                <a:off x="4408823"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4" name="正方形/長方形 343"/>
              <p:cNvSpPr/>
              <p:nvPr/>
            </p:nvSpPr>
            <p:spPr>
              <a:xfrm>
                <a:off x="4714182"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5" name="正方形/長方形 344"/>
              <p:cNvSpPr/>
              <p:nvPr/>
            </p:nvSpPr>
            <p:spPr>
              <a:xfrm>
                <a:off x="4714182"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6" name="正方形/長方形 345"/>
              <p:cNvSpPr/>
              <p:nvPr/>
            </p:nvSpPr>
            <p:spPr>
              <a:xfrm>
                <a:off x="5019540"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	</a:t>
                </a:r>
                <a:endParaRPr kumimoji="1" lang="ja-JP" altLang="en-US" dirty="0"/>
              </a:p>
            </p:txBody>
          </p:sp>
          <p:sp>
            <p:nvSpPr>
              <p:cNvPr id="347" name="正方形/長方形 346"/>
              <p:cNvSpPr/>
              <p:nvPr/>
            </p:nvSpPr>
            <p:spPr>
              <a:xfrm>
                <a:off x="5019540"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cxnSp>
          <p:nvCxnSpPr>
            <p:cNvPr id="316" name="直線矢印コネクタ 315"/>
            <p:cNvCxnSpPr/>
            <p:nvPr/>
          </p:nvCxnSpPr>
          <p:spPr>
            <a:xfrm flipV="1">
              <a:off x="4539417" y="3865436"/>
              <a:ext cx="26676" cy="192360"/>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17" name="直線矢印コネクタ 316"/>
            <p:cNvCxnSpPr/>
            <p:nvPr/>
          </p:nvCxnSpPr>
          <p:spPr>
            <a:xfrm flipV="1">
              <a:off x="4175370" y="3595135"/>
              <a:ext cx="222160" cy="69981"/>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18" name="直線矢印コネクタ 317"/>
            <p:cNvCxnSpPr/>
            <p:nvPr/>
          </p:nvCxnSpPr>
          <p:spPr>
            <a:xfrm flipV="1">
              <a:off x="4480727" y="3349060"/>
              <a:ext cx="214637" cy="40377"/>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19" name="直線矢印コネクタ 318"/>
            <p:cNvCxnSpPr/>
            <p:nvPr/>
          </p:nvCxnSpPr>
          <p:spPr>
            <a:xfrm flipV="1">
              <a:off x="4173634" y="3349060"/>
              <a:ext cx="194224" cy="39359"/>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20" name="直線矢印コネクタ 319"/>
            <p:cNvCxnSpPr/>
            <p:nvPr/>
          </p:nvCxnSpPr>
          <p:spPr>
            <a:xfrm flipV="1">
              <a:off x="4480728" y="3620932"/>
              <a:ext cx="214637" cy="35326"/>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21" name="直線矢印コネクタ 320"/>
            <p:cNvCxnSpPr/>
            <p:nvPr/>
          </p:nvCxnSpPr>
          <p:spPr>
            <a:xfrm flipH="1">
              <a:off x="5057630" y="3289622"/>
              <a:ext cx="170254" cy="171750"/>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22" name="直線矢印コネクタ 321"/>
            <p:cNvCxnSpPr/>
            <p:nvPr/>
          </p:nvCxnSpPr>
          <p:spPr>
            <a:xfrm flipH="1">
              <a:off x="5066437" y="3571612"/>
              <a:ext cx="170254" cy="171750"/>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23" name="直線矢印コネクタ 322"/>
            <p:cNvCxnSpPr/>
            <p:nvPr/>
          </p:nvCxnSpPr>
          <p:spPr>
            <a:xfrm flipH="1">
              <a:off x="4758668" y="3291375"/>
              <a:ext cx="170254" cy="171750"/>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24" name="直線矢印コネクタ 323"/>
            <p:cNvCxnSpPr/>
            <p:nvPr/>
          </p:nvCxnSpPr>
          <p:spPr>
            <a:xfrm flipH="1">
              <a:off x="4750958" y="3577494"/>
              <a:ext cx="170254" cy="171750"/>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25" name="直線矢印コネクタ 324"/>
            <p:cNvCxnSpPr/>
            <p:nvPr/>
          </p:nvCxnSpPr>
          <p:spPr>
            <a:xfrm>
              <a:off x="4213377" y="3929237"/>
              <a:ext cx="125614" cy="142029"/>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26" name="直線矢印コネクタ 325"/>
            <p:cNvCxnSpPr/>
            <p:nvPr/>
          </p:nvCxnSpPr>
          <p:spPr>
            <a:xfrm>
              <a:off x="4182669" y="4178216"/>
              <a:ext cx="125614" cy="142029"/>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27" name="直線矢印コネクタ 326"/>
            <p:cNvCxnSpPr>
              <a:endCxn id="344" idx="1"/>
            </p:cNvCxnSpPr>
            <p:nvPr/>
          </p:nvCxnSpPr>
          <p:spPr>
            <a:xfrm flipH="1">
              <a:off x="4712071" y="3944835"/>
              <a:ext cx="209761" cy="14942"/>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28" name="直線矢印コネクタ 327"/>
            <p:cNvCxnSpPr/>
            <p:nvPr/>
          </p:nvCxnSpPr>
          <p:spPr>
            <a:xfrm flipH="1" flipV="1">
              <a:off x="5046715" y="4149460"/>
              <a:ext cx="132932" cy="131986"/>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29" name="直線矢印コネクタ 328"/>
            <p:cNvCxnSpPr/>
            <p:nvPr/>
          </p:nvCxnSpPr>
          <p:spPr>
            <a:xfrm flipH="1">
              <a:off x="5021455" y="3977984"/>
              <a:ext cx="242809" cy="679"/>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30" name="直線矢印コネクタ 329"/>
            <p:cNvCxnSpPr/>
            <p:nvPr/>
          </p:nvCxnSpPr>
          <p:spPr>
            <a:xfrm flipH="1" flipV="1">
              <a:off x="4750958" y="4168489"/>
              <a:ext cx="132932" cy="131986"/>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cxnSp>
          <p:nvCxnSpPr>
            <p:cNvPr id="331" name="直線矢印コネクタ 330"/>
            <p:cNvCxnSpPr/>
            <p:nvPr/>
          </p:nvCxnSpPr>
          <p:spPr>
            <a:xfrm flipV="1">
              <a:off x="4483051" y="4167116"/>
              <a:ext cx="152679" cy="152679"/>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grpSp>
      <mc:AlternateContent xmlns:mc="http://schemas.openxmlformats.org/markup-compatibility/2006" xmlns:a14="http://schemas.microsoft.com/office/drawing/2010/main">
        <mc:Choice Requires="a14">
          <p:sp>
            <p:nvSpPr>
              <p:cNvPr id="96" name="正方形/長方形 95"/>
              <p:cNvSpPr/>
              <p:nvPr/>
            </p:nvSpPr>
            <p:spPr>
              <a:xfrm>
                <a:off x="6731653" y="4469453"/>
                <a:ext cx="1333635" cy="369332"/>
              </a:xfrm>
              <a:prstGeom prst="rect">
                <a:avLst/>
              </a:prstGeom>
            </p:spPr>
            <p:txBody>
              <a:bodyPr wrap="none">
                <a:spAutoFit/>
              </a:bodyPr>
              <a:lstStyle/>
              <a:p>
                <a:r>
                  <a:rPr lang="ja-JP" altLang="en-US" dirty="0"/>
                  <a:t>速度場</a:t>
                </a:r>
                <a14:m>
                  <m:oMath xmlns:m="http://schemas.openxmlformats.org/officeDocument/2006/math">
                    <m:sSub>
                      <m:sSubPr>
                        <m:ctrlPr>
                          <a:rPr kumimoji="1" lang="el-GR" altLang="ja-JP" i="1">
                            <a:latin typeface="Cambria Math" panose="02040503050406030204" pitchFamily="18" charset="0"/>
                            <a:ea typeface="Cambria Math" panose="02040503050406030204" pitchFamily="18" charset="0"/>
                          </a:rPr>
                        </m:ctrlPr>
                      </m:sSubPr>
                      <m:e>
                        <m:r>
                          <a:rPr kumimoji="1" lang="en-US" altLang="ja-JP" b="1" i="1">
                            <a:latin typeface="Cambria Math" panose="02040503050406030204" pitchFamily="18" charset="0"/>
                            <a:ea typeface="Cambria Math" panose="02040503050406030204" pitchFamily="18" charset="0"/>
                          </a:rPr>
                          <m:t>𝒖</m:t>
                        </m:r>
                      </m:e>
                      <m:sub>
                        <m:r>
                          <a:rPr kumimoji="1" lang="en-US" altLang="ja-JP" i="1">
                            <a:latin typeface="Cambria Math" panose="02040503050406030204" pitchFamily="18" charset="0"/>
                            <a:ea typeface="Cambria Math" panose="02040503050406030204" pitchFamily="18" charset="0"/>
                          </a:rPr>
                          <m:t>𝑡</m:t>
                        </m:r>
                        <m:r>
                          <a:rPr kumimoji="1" lang="en-US" altLang="ja-JP" i="1">
                            <a:latin typeface="Cambria Math" panose="02040503050406030204" pitchFamily="18" charset="0"/>
                            <a:ea typeface="Cambria Math" panose="02040503050406030204" pitchFamily="18" charset="0"/>
                          </a:rPr>
                          <m:t>+1</m:t>
                        </m:r>
                      </m:sub>
                    </m:sSub>
                  </m:oMath>
                </a14:m>
                <a:endParaRPr kumimoji="1" lang="ja-JP" altLang="en-US" dirty="0"/>
              </a:p>
            </p:txBody>
          </p:sp>
        </mc:Choice>
        <mc:Fallback xmlns="">
          <p:sp>
            <p:nvSpPr>
              <p:cNvPr id="96" name="正方形/長方形 95"/>
              <p:cNvSpPr>
                <a:spLocks noRot="1" noChangeAspect="1" noMove="1" noResize="1" noEditPoints="1" noAdjustHandles="1" noChangeArrowheads="1" noChangeShapeType="1" noTextEdit="1"/>
              </p:cNvSpPr>
              <p:nvPr/>
            </p:nvSpPr>
            <p:spPr>
              <a:xfrm>
                <a:off x="6731653" y="4469453"/>
                <a:ext cx="1333635" cy="369332"/>
              </a:xfrm>
              <a:prstGeom prst="rect">
                <a:avLst/>
              </a:prstGeom>
              <a:blipFill>
                <a:blip r:embed="rId4"/>
                <a:stretch>
                  <a:fillRect l="-3653" t="-4918" b="-27869"/>
                </a:stretch>
              </a:blipFill>
            </p:spPr>
            <p:txBody>
              <a:bodyPr/>
              <a:lstStyle/>
              <a:p>
                <a:r>
                  <a:rPr lang="ja-JP" altLang="en-US">
                    <a:noFill/>
                  </a:rPr>
                  <a:t> </a:t>
                </a:r>
              </a:p>
            </p:txBody>
          </p:sp>
        </mc:Fallback>
      </mc:AlternateContent>
      <p:grpSp>
        <p:nvGrpSpPr>
          <p:cNvPr id="98" name="グループ化 97"/>
          <p:cNvGrpSpPr/>
          <p:nvPr/>
        </p:nvGrpSpPr>
        <p:grpSpPr>
          <a:xfrm>
            <a:off x="3367396" y="1540973"/>
            <a:ext cx="1221433" cy="1221433"/>
            <a:chOff x="4103465" y="3049457"/>
            <a:chExt cx="1221433" cy="1221433"/>
          </a:xfrm>
        </p:grpSpPr>
        <p:sp>
          <p:nvSpPr>
            <p:cNvPr id="115" name="正方形/長方形 114"/>
            <p:cNvSpPr/>
            <p:nvPr/>
          </p:nvSpPr>
          <p:spPr>
            <a:xfrm>
              <a:off x="4103465"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6" name="正方形/長方形 115"/>
            <p:cNvSpPr/>
            <p:nvPr/>
          </p:nvSpPr>
          <p:spPr>
            <a:xfrm>
              <a:off x="4103465"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7" name="正方形/長方形 116"/>
            <p:cNvSpPr/>
            <p:nvPr/>
          </p:nvSpPr>
          <p:spPr>
            <a:xfrm>
              <a:off x="4408823"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8" name="正方形/長方形 117"/>
            <p:cNvSpPr/>
            <p:nvPr/>
          </p:nvSpPr>
          <p:spPr>
            <a:xfrm>
              <a:off x="4408823"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9" name="正方形/長方形 118"/>
            <p:cNvSpPr/>
            <p:nvPr/>
          </p:nvSpPr>
          <p:spPr>
            <a:xfrm>
              <a:off x="4714182"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0" name="正方形/長方形 119"/>
            <p:cNvSpPr/>
            <p:nvPr/>
          </p:nvSpPr>
          <p:spPr>
            <a:xfrm>
              <a:off x="4714182"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1" name="正方形/長方形 120"/>
            <p:cNvSpPr/>
            <p:nvPr/>
          </p:nvSpPr>
          <p:spPr>
            <a:xfrm>
              <a:off x="5019540"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2" name="正方形/長方形 121"/>
            <p:cNvSpPr/>
            <p:nvPr/>
          </p:nvSpPr>
          <p:spPr>
            <a:xfrm>
              <a:off x="5019540"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3" name="正方形/長方形 122"/>
            <p:cNvSpPr/>
            <p:nvPr/>
          </p:nvSpPr>
          <p:spPr>
            <a:xfrm>
              <a:off x="4103465"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4" name="正方形/長方形 123"/>
            <p:cNvSpPr/>
            <p:nvPr/>
          </p:nvSpPr>
          <p:spPr>
            <a:xfrm>
              <a:off x="4103465"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5" name="正方形/長方形 124"/>
            <p:cNvSpPr/>
            <p:nvPr/>
          </p:nvSpPr>
          <p:spPr>
            <a:xfrm>
              <a:off x="4408823"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6" name="正方形/長方形 125"/>
            <p:cNvSpPr/>
            <p:nvPr/>
          </p:nvSpPr>
          <p:spPr>
            <a:xfrm>
              <a:off x="4408823"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7" name="正方形/長方形 126"/>
            <p:cNvSpPr/>
            <p:nvPr/>
          </p:nvSpPr>
          <p:spPr>
            <a:xfrm>
              <a:off x="4714182"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8" name="正方形/長方形 127"/>
            <p:cNvSpPr/>
            <p:nvPr/>
          </p:nvSpPr>
          <p:spPr>
            <a:xfrm>
              <a:off x="4714182"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9" name="正方形/長方形 128"/>
            <p:cNvSpPr/>
            <p:nvPr/>
          </p:nvSpPr>
          <p:spPr>
            <a:xfrm>
              <a:off x="5019540"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	</a:t>
              </a:r>
              <a:endParaRPr kumimoji="1" lang="ja-JP" altLang="en-US" dirty="0"/>
            </a:p>
          </p:txBody>
        </p:sp>
        <p:sp>
          <p:nvSpPr>
            <p:cNvPr id="130" name="正方形/長方形 129"/>
            <p:cNvSpPr/>
            <p:nvPr/>
          </p:nvSpPr>
          <p:spPr>
            <a:xfrm>
              <a:off x="5019540"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263" name="円/楕円 51"/>
          <p:cNvSpPr/>
          <p:nvPr/>
        </p:nvSpPr>
        <p:spPr>
          <a:xfrm>
            <a:off x="3451917" y="1830014"/>
            <a:ext cx="228600" cy="228600"/>
          </a:xfrm>
          <a:prstGeom prst="ellipse">
            <a:avLst/>
          </a:prstGeom>
          <a:solidFill>
            <a:srgbClr val="F79646">
              <a:alpha val="85098"/>
            </a:srgbClr>
          </a:solidFill>
          <a:ln>
            <a:solidFill>
              <a:srgbClr val="B66D31">
                <a:alpha val="85098"/>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264" name="直線矢印コネクタ 263"/>
          <p:cNvCxnSpPr>
            <a:stCxn id="263" idx="7"/>
          </p:cNvCxnSpPr>
          <p:nvPr/>
        </p:nvCxnSpPr>
        <p:spPr>
          <a:xfrm flipV="1">
            <a:off x="3647039" y="1639578"/>
            <a:ext cx="209790" cy="22391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65" name="円/楕円 51"/>
          <p:cNvSpPr/>
          <p:nvPr/>
        </p:nvSpPr>
        <p:spPr>
          <a:xfrm>
            <a:off x="3723858" y="2510016"/>
            <a:ext cx="228600" cy="228600"/>
          </a:xfrm>
          <a:prstGeom prst="ellipse">
            <a:avLst/>
          </a:prstGeom>
          <a:solidFill>
            <a:srgbClr val="F79646">
              <a:alpha val="85098"/>
            </a:srgbClr>
          </a:solidFill>
          <a:ln>
            <a:solidFill>
              <a:srgbClr val="B66D31">
                <a:alpha val="85098"/>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266" name="直線矢印コネクタ 265"/>
          <p:cNvCxnSpPr>
            <a:stCxn id="265" idx="0"/>
          </p:cNvCxnSpPr>
          <p:nvPr/>
        </p:nvCxnSpPr>
        <p:spPr>
          <a:xfrm flipH="1" flipV="1">
            <a:off x="3833247" y="2192966"/>
            <a:ext cx="4911" cy="31705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67" name="円/楕円 51"/>
          <p:cNvSpPr/>
          <p:nvPr/>
        </p:nvSpPr>
        <p:spPr>
          <a:xfrm>
            <a:off x="4286179" y="1623963"/>
            <a:ext cx="228600" cy="228600"/>
          </a:xfrm>
          <a:prstGeom prst="ellipse">
            <a:avLst/>
          </a:prstGeom>
          <a:solidFill>
            <a:srgbClr val="F79646">
              <a:alpha val="85098"/>
            </a:srgbClr>
          </a:solidFill>
          <a:ln>
            <a:solidFill>
              <a:srgbClr val="B66D31">
                <a:alpha val="85098"/>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268" name="直線矢印コネクタ 267"/>
          <p:cNvCxnSpPr>
            <a:stCxn id="267" idx="3"/>
          </p:cNvCxnSpPr>
          <p:nvPr/>
        </p:nvCxnSpPr>
        <p:spPr>
          <a:xfrm flipH="1">
            <a:off x="4091814" y="1819085"/>
            <a:ext cx="227843" cy="20680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pSp>
        <p:nvGrpSpPr>
          <p:cNvPr id="131" name="グループ化 130"/>
          <p:cNvGrpSpPr/>
          <p:nvPr/>
        </p:nvGrpSpPr>
        <p:grpSpPr>
          <a:xfrm>
            <a:off x="6869069" y="1563295"/>
            <a:ext cx="1221433" cy="1221433"/>
            <a:chOff x="4103465" y="3049457"/>
            <a:chExt cx="1221433" cy="1221433"/>
          </a:xfrm>
        </p:grpSpPr>
        <p:sp>
          <p:nvSpPr>
            <p:cNvPr id="132" name="正方形/長方形 131"/>
            <p:cNvSpPr/>
            <p:nvPr/>
          </p:nvSpPr>
          <p:spPr>
            <a:xfrm>
              <a:off x="4103465"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3" name="正方形/長方形 132"/>
            <p:cNvSpPr/>
            <p:nvPr/>
          </p:nvSpPr>
          <p:spPr>
            <a:xfrm>
              <a:off x="4103465"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6" name="正方形/長方形 135"/>
            <p:cNvSpPr/>
            <p:nvPr/>
          </p:nvSpPr>
          <p:spPr>
            <a:xfrm>
              <a:off x="4408823"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7" name="正方形/長方形 136"/>
            <p:cNvSpPr/>
            <p:nvPr/>
          </p:nvSpPr>
          <p:spPr>
            <a:xfrm>
              <a:off x="4408823"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9" name="正方形/長方形 138"/>
            <p:cNvSpPr/>
            <p:nvPr/>
          </p:nvSpPr>
          <p:spPr>
            <a:xfrm>
              <a:off x="4714182"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0" name="正方形/長方形 139"/>
            <p:cNvSpPr/>
            <p:nvPr/>
          </p:nvSpPr>
          <p:spPr>
            <a:xfrm>
              <a:off x="4714182"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2" name="正方形/長方形 141"/>
            <p:cNvSpPr/>
            <p:nvPr/>
          </p:nvSpPr>
          <p:spPr>
            <a:xfrm>
              <a:off x="5019540" y="3049457"/>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3" name="正方形/長方形 142"/>
            <p:cNvSpPr/>
            <p:nvPr/>
          </p:nvSpPr>
          <p:spPr>
            <a:xfrm>
              <a:off x="5019540" y="3354815"/>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4" name="正方形/長方形 143"/>
            <p:cNvSpPr/>
            <p:nvPr/>
          </p:nvSpPr>
          <p:spPr>
            <a:xfrm>
              <a:off x="4103465"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5" name="正方形/長方形 144"/>
            <p:cNvSpPr/>
            <p:nvPr/>
          </p:nvSpPr>
          <p:spPr>
            <a:xfrm>
              <a:off x="4103465"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6" name="正方形/長方形 145"/>
            <p:cNvSpPr/>
            <p:nvPr/>
          </p:nvSpPr>
          <p:spPr>
            <a:xfrm>
              <a:off x="4408823"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7" name="正方形/長方形 146"/>
            <p:cNvSpPr/>
            <p:nvPr/>
          </p:nvSpPr>
          <p:spPr>
            <a:xfrm>
              <a:off x="4408823"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8" name="正方形/長方形 147"/>
            <p:cNvSpPr/>
            <p:nvPr/>
          </p:nvSpPr>
          <p:spPr>
            <a:xfrm>
              <a:off x="4714182"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9" name="正方形/長方形 148"/>
            <p:cNvSpPr/>
            <p:nvPr/>
          </p:nvSpPr>
          <p:spPr>
            <a:xfrm>
              <a:off x="4714182"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0" name="正方形/長方形 149"/>
            <p:cNvSpPr/>
            <p:nvPr/>
          </p:nvSpPr>
          <p:spPr>
            <a:xfrm>
              <a:off x="5019540" y="3660174"/>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	</a:t>
              </a:r>
              <a:endParaRPr kumimoji="1" lang="ja-JP" altLang="en-US" dirty="0"/>
            </a:p>
          </p:txBody>
        </p:sp>
        <p:sp>
          <p:nvSpPr>
            <p:cNvPr id="151" name="正方形/長方形 150"/>
            <p:cNvSpPr/>
            <p:nvPr/>
          </p:nvSpPr>
          <p:spPr>
            <a:xfrm>
              <a:off x="5019540" y="3965532"/>
              <a:ext cx="305358" cy="305358"/>
            </a:xfrm>
            <a:prstGeom prst="rect">
              <a:avLst/>
            </a:prstGeom>
            <a:solidFill>
              <a:schemeClr val="bg1"/>
            </a:solidFill>
            <a:ln>
              <a:solidFill>
                <a:schemeClr val="bg1">
                  <a:lumMod val="50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277" name="円/楕円 51"/>
          <p:cNvSpPr/>
          <p:nvPr/>
        </p:nvSpPr>
        <p:spPr>
          <a:xfrm>
            <a:off x="6947174" y="1834413"/>
            <a:ext cx="228600" cy="228600"/>
          </a:xfrm>
          <a:prstGeom prst="ellipse">
            <a:avLst/>
          </a:prstGeom>
          <a:solidFill>
            <a:srgbClr val="F79646">
              <a:alpha val="85098"/>
            </a:srgbClr>
          </a:solidFill>
          <a:ln>
            <a:solidFill>
              <a:srgbClr val="B66D31">
                <a:alpha val="85098"/>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278" name="直線矢印コネクタ 277"/>
          <p:cNvCxnSpPr>
            <a:stCxn id="277" idx="6"/>
          </p:cNvCxnSpPr>
          <p:nvPr/>
        </p:nvCxnSpPr>
        <p:spPr>
          <a:xfrm>
            <a:off x="7175774" y="1948713"/>
            <a:ext cx="250226" cy="48226"/>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sp>
        <p:nvSpPr>
          <p:cNvPr id="279" name="円/楕円 51"/>
          <p:cNvSpPr/>
          <p:nvPr/>
        </p:nvSpPr>
        <p:spPr>
          <a:xfrm>
            <a:off x="7219115" y="2514415"/>
            <a:ext cx="228600" cy="228600"/>
          </a:xfrm>
          <a:prstGeom prst="ellipse">
            <a:avLst/>
          </a:prstGeom>
          <a:solidFill>
            <a:srgbClr val="F79646">
              <a:alpha val="85098"/>
            </a:srgbClr>
          </a:solidFill>
          <a:ln>
            <a:solidFill>
              <a:srgbClr val="B66D31">
                <a:alpha val="85098"/>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280" name="直線矢印コネクタ 279"/>
          <p:cNvCxnSpPr>
            <a:stCxn id="279" idx="0"/>
          </p:cNvCxnSpPr>
          <p:nvPr/>
        </p:nvCxnSpPr>
        <p:spPr>
          <a:xfrm flipV="1">
            <a:off x="7333415" y="2263962"/>
            <a:ext cx="103943" cy="250453"/>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sp>
        <p:nvSpPr>
          <p:cNvPr id="281" name="円/楕円 51"/>
          <p:cNvSpPr/>
          <p:nvPr/>
        </p:nvSpPr>
        <p:spPr>
          <a:xfrm>
            <a:off x="7781436" y="1628362"/>
            <a:ext cx="228600" cy="228600"/>
          </a:xfrm>
          <a:prstGeom prst="ellipse">
            <a:avLst/>
          </a:prstGeom>
          <a:solidFill>
            <a:srgbClr val="F79646">
              <a:alpha val="85098"/>
            </a:srgbClr>
          </a:solidFill>
          <a:ln>
            <a:solidFill>
              <a:srgbClr val="B66D31">
                <a:alpha val="85098"/>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282" name="直線矢印コネクタ 281"/>
          <p:cNvCxnSpPr>
            <a:stCxn id="281" idx="3"/>
          </p:cNvCxnSpPr>
          <p:nvPr/>
        </p:nvCxnSpPr>
        <p:spPr>
          <a:xfrm flipH="1">
            <a:off x="7587071" y="1823484"/>
            <a:ext cx="227843" cy="206802"/>
          </a:xfrm>
          <a:prstGeom prst="straightConnector1">
            <a:avLst/>
          </a:prstGeom>
          <a:ln w="38100">
            <a:solidFill>
              <a:srgbClr val="C0504D"/>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85709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パーティクルシミュレーションの</a:t>
            </a:r>
            <a:r>
              <a:rPr lang="ja-JP" altLang="en-US" dirty="0"/>
              <a:t>まとめ</a:t>
            </a:r>
            <a:endParaRPr kumimoji="1" lang="ja-JP" altLang="en-US" dirty="0"/>
          </a:p>
        </p:txBody>
      </p:sp>
      <p:sp>
        <p:nvSpPr>
          <p:cNvPr id="3" name="コンテンツ プレースホルダー 2"/>
          <p:cNvSpPr>
            <a:spLocks noGrp="1"/>
          </p:cNvSpPr>
          <p:nvPr>
            <p:ph idx="1"/>
          </p:nvPr>
        </p:nvSpPr>
        <p:spPr/>
        <p:txBody>
          <a:bodyPr/>
          <a:lstStyle/>
          <a:p>
            <a:r>
              <a:rPr lang="ja-JP" altLang="en-US" dirty="0"/>
              <a:t>毛先への粘着</a:t>
            </a:r>
            <a:endParaRPr lang="en-US" altLang="ja-JP" dirty="0"/>
          </a:p>
          <a:p>
            <a:pPr lvl="1"/>
            <a:r>
              <a:rPr lang="ja-JP" altLang="en-US" dirty="0"/>
              <a:t>サンプル点の非慣性座標系</a:t>
            </a:r>
            <a:endParaRPr lang="en-US" altLang="ja-JP" dirty="0"/>
          </a:p>
          <a:p>
            <a:pPr lvl="1"/>
            <a:r>
              <a:rPr lang="ja-JP" altLang="en-US" dirty="0"/>
              <a:t>慣性力の調整</a:t>
            </a:r>
            <a:endParaRPr lang="en-US" altLang="ja-JP" dirty="0"/>
          </a:p>
          <a:p>
            <a:r>
              <a:rPr lang="ja-JP" altLang="en-US" dirty="0"/>
              <a:t>非圧縮性</a:t>
            </a:r>
            <a:endParaRPr lang="en-US" altLang="ja-JP" dirty="0"/>
          </a:p>
          <a:p>
            <a:pPr lvl="1"/>
            <a:r>
              <a:rPr kumimoji="1" lang="ja-JP" altLang="en-US" dirty="0"/>
              <a:t>グリッドの速度場を用いて補間</a:t>
            </a:r>
            <a:endParaRPr kumimoji="1" lang="en-US" altLang="ja-JP" dirty="0"/>
          </a:p>
          <a:p>
            <a:pPr lvl="1"/>
            <a:r>
              <a:rPr lang="en-US" altLang="ja-JP" dirty="0"/>
              <a:t>FLIP/PIC</a:t>
            </a:r>
            <a:r>
              <a:rPr lang="ja-JP" altLang="en-US" dirty="0"/>
              <a:t>形式</a:t>
            </a:r>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83</a:t>
            </a:fld>
            <a:endParaRPr lang="en-US" i="1" dirty="0"/>
          </a:p>
        </p:txBody>
      </p:sp>
      <p:grpSp>
        <p:nvGrpSpPr>
          <p:cNvPr id="11" name="グループ化 10"/>
          <p:cNvGrpSpPr/>
          <p:nvPr/>
        </p:nvGrpSpPr>
        <p:grpSpPr>
          <a:xfrm>
            <a:off x="5898827" y="1527922"/>
            <a:ext cx="1815100" cy="1299011"/>
            <a:chOff x="5474686" y="1016231"/>
            <a:chExt cx="2254029" cy="1613140"/>
          </a:xfrm>
        </p:grpSpPr>
        <p:grpSp>
          <p:nvGrpSpPr>
            <p:cNvPr id="17" name="グループ化 16"/>
            <p:cNvGrpSpPr/>
            <p:nvPr/>
          </p:nvGrpSpPr>
          <p:grpSpPr>
            <a:xfrm rot="1004439">
              <a:off x="6425868" y="1016231"/>
              <a:ext cx="538566" cy="1613140"/>
              <a:chOff x="6425883" y="768986"/>
              <a:chExt cx="538566" cy="1613140"/>
            </a:xfrm>
          </p:grpSpPr>
          <p:sp>
            <p:nvSpPr>
              <p:cNvPr id="18" name="台形 17"/>
              <p:cNvSpPr/>
              <p:nvPr/>
            </p:nvSpPr>
            <p:spPr>
              <a:xfrm>
                <a:off x="6425883" y="2019816"/>
                <a:ext cx="538566" cy="362310"/>
              </a:xfrm>
              <a:prstGeom prst="trapezoid">
                <a:avLst>
                  <a:gd name="adj" fmla="val 3123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539633" y="768986"/>
                <a:ext cx="318367" cy="125083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6431756" y="2131219"/>
                <a:ext cx="531019" cy="247650"/>
              </a:xfrm>
              <a:custGeom>
                <a:avLst/>
                <a:gdLst>
                  <a:gd name="connsiteX0" fmla="*/ 76200 w 531019"/>
                  <a:gd name="connsiteY0" fmla="*/ 11906 h 247650"/>
                  <a:gd name="connsiteX1" fmla="*/ 133350 w 531019"/>
                  <a:gd name="connsiteY1" fmla="*/ 35719 h 247650"/>
                  <a:gd name="connsiteX2" fmla="*/ 161925 w 531019"/>
                  <a:gd name="connsiteY2" fmla="*/ 0 h 247650"/>
                  <a:gd name="connsiteX3" fmla="*/ 228600 w 531019"/>
                  <a:gd name="connsiteY3" fmla="*/ 33337 h 247650"/>
                  <a:gd name="connsiteX4" fmla="*/ 280988 w 531019"/>
                  <a:gd name="connsiteY4" fmla="*/ 14287 h 247650"/>
                  <a:gd name="connsiteX5" fmla="*/ 340519 w 531019"/>
                  <a:gd name="connsiteY5" fmla="*/ 47625 h 247650"/>
                  <a:gd name="connsiteX6" fmla="*/ 395288 w 531019"/>
                  <a:gd name="connsiteY6" fmla="*/ 4762 h 247650"/>
                  <a:gd name="connsiteX7" fmla="*/ 466725 w 531019"/>
                  <a:gd name="connsiteY7" fmla="*/ 42862 h 247650"/>
                  <a:gd name="connsiteX8" fmla="*/ 531019 w 531019"/>
                  <a:gd name="connsiteY8" fmla="*/ 245269 h 247650"/>
                  <a:gd name="connsiteX9" fmla="*/ 0 w 531019"/>
                  <a:gd name="connsiteY9" fmla="*/ 247650 h 247650"/>
                  <a:gd name="connsiteX10" fmla="*/ 76200 w 531019"/>
                  <a:gd name="connsiteY10" fmla="*/ 1190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019" h="247650">
                    <a:moveTo>
                      <a:pt x="76200" y="11906"/>
                    </a:moveTo>
                    <a:lnTo>
                      <a:pt x="133350" y="35719"/>
                    </a:lnTo>
                    <a:lnTo>
                      <a:pt x="161925" y="0"/>
                    </a:lnTo>
                    <a:lnTo>
                      <a:pt x="228600" y="33337"/>
                    </a:lnTo>
                    <a:lnTo>
                      <a:pt x="280988" y="14287"/>
                    </a:lnTo>
                    <a:lnTo>
                      <a:pt x="340519" y="47625"/>
                    </a:lnTo>
                    <a:lnTo>
                      <a:pt x="395288" y="4762"/>
                    </a:lnTo>
                    <a:lnTo>
                      <a:pt x="466725" y="42862"/>
                    </a:lnTo>
                    <a:lnTo>
                      <a:pt x="531019" y="245269"/>
                    </a:lnTo>
                    <a:lnTo>
                      <a:pt x="0" y="247650"/>
                    </a:lnTo>
                    <a:lnTo>
                      <a:pt x="76200" y="11906"/>
                    </a:ln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sp>
          <p:nvSpPr>
            <p:cNvPr id="22" name="テキスト ボックス 21"/>
            <p:cNvSpPr txBox="1"/>
            <p:nvPr/>
          </p:nvSpPr>
          <p:spPr>
            <a:xfrm>
              <a:off x="6851552" y="1582658"/>
              <a:ext cx="877163" cy="369333"/>
            </a:xfrm>
            <a:prstGeom prst="rect">
              <a:avLst/>
            </a:prstGeom>
            <a:noFill/>
          </p:spPr>
          <p:txBody>
            <a:bodyPr wrap="none" rtlCol="0">
              <a:spAutoFit/>
            </a:bodyPr>
            <a:lstStyle/>
            <a:p>
              <a:r>
                <a:rPr kumimoji="1" lang="ja-JP" altLang="en-US" dirty="0"/>
                <a:t>ブラシ</a:t>
              </a:r>
            </a:p>
          </p:txBody>
        </p:sp>
        <p:sp>
          <p:nvSpPr>
            <p:cNvPr id="23" name="テキスト ボックス 22"/>
            <p:cNvSpPr txBox="1"/>
            <p:nvPr/>
          </p:nvSpPr>
          <p:spPr>
            <a:xfrm>
              <a:off x="5474686" y="2237043"/>
              <a:ext cx="646331" cy="369333"/>
            </a:xfrm>
            <a:prstGeom prst="rect">
              <a:avLst/>
            </a:prstGeom>
            <a:noFill/>
          </p:spPr>
          <p:txBody>
            <a:bodyPr wrap="none" rtlCol="0">
              <a:spAutoFit/>
            </a:bodyPr>
            <a:lstStyle/>
            <a:p>
              <a:r>
                <a:rPr kumimoji="1" lang="ja-JP" altLang="en-US" dirty="0"/>
                <a:t>絵具</a:t>
              </a:r>
            </a:p>
          </p:txBody>
        </p:sp>
      </p:grpSp>
      <p:grpSp>
        <p:nvGrpSpPr>
          <p:cNvPr id="8" name="グループ化 7"/>
          <p:cNvGrpSpPr/>
          <p:nvPr/>
        </p:nvGrpSpPr>
        <p:grpSpPr>
          <a:xfrm>
            <a:off x="6121452" y="3095473"/>
            <a:ext cx="1340782" cy="1392942"/>
            <a:chOff x="6169629" y="2859913"/>
            <a:chExt cx="1539302" cy="1599185"/>
          </a:xfrm>
        </p:grpSpPr>
        <p:sp>
          <p:nvSpPr>
            <p:cNvPr id="24" name="円/楕円 43"/>
            <p:cNvSpPr/>
            <p:nvPr/>
          </p:nvSpPr>
          <p:spPr>
            <a:xfrm>
              <a:off x="7279845" y="3599700"/>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5" name="円/楕円 44"/>
            <p:cNvSpPr/>
            <p:nvPr/>
          </p:nvSpPr>
          <p:spPr>
            <a:xfrm>
              <a:off x="6784252" y="315958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6" name="円/楕円 45"/>
            <p:cNvSpPr/>
            <p:nvPr/>
          </p:nvSpPr>
          <p:spPr>
            <a:xfrm>
              <a:off x="6784253" y="3477654"/>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7" name="円/楕円 46"/>
            <p:cNvSpPr/>
            <p:nvPr/>
          </p:nvSpPr>
          <p:spPr>
            <a:xfrm>
              <a:off x="6530724" y="3264828"/>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8" name="円/楕円 47"/>
            <p:cNvSpPr/>
            <p:nvPr/>
          </p:nvSpPr>
          <p:spPr>
            <a:xfrm>
              <a:off x="6511187" y="3527237"/>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9" name="円/楕円 48"/>
            <p:cNvSpPr/>
            <p:nvPr/>
          </p:nvSpPr>
          <p:spPr>
            <a:xfrm>
              <a:off x="7139118" y="3085056"/>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円/楕円 49"/>
            <p:cNvSpPr/>
            <p:nvPr/>
          </p:nvSpPr>
          <p:spPr>
            <a:xfrm>
              <a:off x="6817823" y="401683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1" name="円/楕円 50"/>
            <p:cNvSpPr/>
            <p:nvPr/>
          </p:nvSpPr>
          <p:spPr>
            <a:xfrm>
              <a:off x="6493473" y="393791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2" name="円/楕円 51"/>
            <p:cNvSpPr/>
            <p:nvPr/>
          </p:nvSpPr>
          <p:spPr>
            <a:xfrm>
              <a:off x="6684533" y="3757643"/>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3" name="円/楕円 52"/>
            <p:cNvSpPr/>
            <p:nvPr/>
          </p:nvSpPr>
          <p:spPr>
            <a:xfrm>
              <a:off x="6983690" y="3724088"/>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4" name="円/楕円 53"/>
            <p:cNvSpPr/>
            <p:nvPr/>
          </p:nvSpPr>
          <p:spPr>
            <a:xfrm>
              <a:off x="6345290" y="3707507"/>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5" name="円/楕円 54"/>
            <p:cNvSpPr/>
            <p:nvPr/>
          </p:nvSpPr>
          <p:spPr>
            <a:xfrm>
              <a:off x="7017260" y="3364546"/>
              <a:ext cx="199437" cy="199437"/>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37" name="直線矢印コネクタ 36"/>
            <p:cNvCxnSpPr>
              <a:stCxn id="25" idx="0"/>
            </p:cNvCxnSpPr>
            <p:nvPr/>
          </p:nvCxnSpPr>
          <p:spPr>
            <a:xfrm flipV="1">
              <a:off x="6883971" y="2859913"/>
              <a:ext cx="33570" cy="29967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a:stCxn id="27" idx="1"/>
            </p:cNvCxnSpPr>
            <p:nvPr/>
          </p:nvCxnSpPr>
          <p:spPr>
            <a:xfrm flipH="1" flipV="1">
              <a:off x="6370867" y="3053589"/>
              <a:ext cx="189064" cy="240446"/>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29" idx="7"/>
            </p:cNvCxnSpPr>
            <p:nvPr/>
          </p:nvCxnSpPr>
          <p:spPr>
            <a:xfrm flipV="1">
              <a:off x="7309348" y="2910610"/>
              <a:ext cx="184636" cy="2036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24" idx="7"/>
            </p:cNvCxnSpPr>
            <p:nvPr/>
          </p:nvCxnSpPr>
          <p:spPr>
            <a:xfrm flipV="1">
              <a:off x="7450075" y="3477654"/>
              <a:ext cx="258856" cy="15125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a:stCxn id="35" idx="6"/>
            </p:cNvCxnSpPr>
            <p:nvPr/>
          </p:nvCxnSpPr>
          <p:spPr>
            <a:xfrm>
              <a:off x="7216697" y="3464265"/>
              <a:ext cx="277287" cy="6297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34" idx="1"/>
            </p:cNvCxnSpPr>
            <p:nvPr/>
          </p:nvCxnSpPr>
          <p:spPr>
            <a:xfrm flipH="1" flipV="1">
              <a:off x="6169629" y="3495234"/>
              <a:ext cx="204868" cy="24148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33" idx="5"/>
            </p:cNvCxnSpPr>
            <p:nvPr/>
          </p:nvCxnSpPr>
          <p:spPr>
            <a:xfrm>
              <a:off x="7153920" y="3894318"/>
              <a:ext cx="184635" cy="243032"/>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a:stCxn id="30" idx="5"/>
            </p:cNvCxnSpPr>
            <p:nvPr/>
          </p:nvCxnSpPr>
          <p:spPr>
            <a:xfrm>
              <a:off x="6988053" y="4187063"/>
              <a:ext cx="151065" cy="27203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1" idx="3"/>
            </p:cNvCxnSpPr>
            <p:nvPr/>
          </p:nvCxnSpPr>
          <p:spPr>
            <a:xfrm flipH="1">
              <a:off x="6250719" y="4108143"/>
              <a:ext cx="271961" cy="247560"/>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28" idx="1"/>
            </p:cNvCxnSpPr>
            <p:nvPr/>
          </p:nvCxnSpPr>
          <p:spPr>
            <a:xfrm flipH="1" flipV="1">
              <a:off x="6296240" y="3346967"/>
              <a:ext cx="244154" cy="209477"/>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26" idx="7"/>
              <a:endCxn id="29" idx="3"/>
            </p:cNvCxnSpPr>
            <p:nvPr/>
          </p:nvCxnSpPr>
          <p:spPr>
            <a:xfrm flipV="1">
              <a:off x="6954483" y="3255286"/>
              <a:ext cx="213842" cy="251575"/>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a:stCxn id="32" idx="2"/>
            </p:cNvCxnSpPr>
            <p:nvPr/>
          </p:nvCxnSpPr>
          <p:spPr>
            <a:xfrm flipH="1">
              <a:off x="6345290" y="3857362"/>
              <a:ext cx="339243" cy="104803"/>
            </a:xfrm>
            <a:prstGeom prst="straightConnector1">
              <a:avLst/>
            </a:prstGeom>
            <a:ln w="57150">
              <a:solidFill>
                <a:srgbClr val="0000FF">
                  <a:alpha val="50196"/>
                </a:srgb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477269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solidFill>
                  <a:schemeClr val="tx1"/>
                </a:solidFill>
              </a:rPr>
              <a:t>最新研究の紹介</a:t>
            </a:r>
            <a:endParaRPr kumimoji="1" lang="en-US" altLang="ja-JP" dirty="0">
              <a:solidFill>
                <a:schemeClr val="tx1"/>
              </a:solidFill>
            </a:endParaRPr>
          </a:p>
          <a:p>
            <a:pPr marL="757238" lvl="1" indent="-457200"/>
            <a:r>
              <a:rPr lang="ja-JP" altLang="en-US" sz="1600" dirty="0">
                <a:solidFill>
                  <a:schemeClr val="tx1"/>
                </a:solidFill>
              </a:rPr>
              <a:t>全体の流れ</a:t>
            </a:r>
            <a:endParaRPr lang="en-US" altLang="ja-JP" sz="1600" dirty="0">
              <a:solidFill>
                <a:schemeClr val="tx1"/>
              </a:solidFill>
            </a:endParaRPr>
          </a:p>
          <a:p>
            <a:pPr marL="757238" lvl="1" indent="-457200"/>
            <a:r>
              <a:rPr kumimoji="1" lang="ja-JP" altLang="en-US" sz="1600" dirty="0">
                <a:solidFill>
                  <a:schemeClr val="tx1"/>
                </a:solidFill>
              </a:rPr>
              <a:t>ブラシのシミュレーション</a:t>
            </a:r>
            <a:endParaRPr kumimoji="1" lang="en-US" altLang="ja-JP" sz="1600" dirty="0">
              <a:solidFill>
                <a:schemeClr val="tx1"/>
              </a:solidFill>
            </a:endParaRPr>
          </a:p>
          <a:p>
            <a:pPr marL="757238" lvl="1" indent="-457200"/>
            <a:r>
              <a:rPr lang="ja-JP" altLang="en-US" sz="1600" dirty="0">
                <a:solidFill>
                  <a:schemeClr val="tx1"/>
                </a:solidFill>
              </a:rPr>
              <a:t>流体のシミュレーション</a:t>
            </a:r>
            <a:r>
              <a:rPr lang="en-US" altLang="ja-JP" sz="1600" dirty="0">
                <a:solidFill>
                  <a:schemeClr val="tx1"/>
                </a:solidFill>
              </a:rPr>
              <a:t>(</a:t>
            </a:r>
            <a:r>
              <a:rPr lang="ja-JP" altLang="en-US" sz="1600" dirty="0">
                <a:solidFill>
                  <a:schemeClr val="tx1"/>
                </a:solidFill>
              </a:rPr>
              <a:t>グリッド</a:t>
            </a:r>
            <a:r>
              <a:rPr lang="en-US" altLang="ja-JP" sz="1600" dirty="0">
                <a:solidFill>
                  <a:schemeClr val="tx1"/>
                </a:solidFill>
              </a:rPr>
              <a:t>, </a:t>
            </a:r>
            <a:r>
              <a:rPr lang="ja-JP" altLang="en-US" sz="1600" dirty="0">
                <a:solidFill>
                  <a:schemeClr val="tx1"/>
                </a:solidFill>
              </a:rPr>
              <a:t>パーティクル</a:t>
            </a:r>
            <a:r>
              <a:rPr lang="en-US" altLang="ja-JP" sz="1600" dirty="0">
                <a:solidFill>
                  <a:schemeClr val="tx1"/>
                </a:solidFill>
              </a:rPr>
              <a:t>)</a:t>
            </a:r>
          </a:p>
          <a:p>
            <a:pPr marL="757238" lvl="1" indent="-457200"/>
            <a:r>
              <a:rPr kumimoji="1" lang="ja-JP" altLang="en-US" sz="1600" dirty="0">
                <a:solidFill>
                  <a:srgbClr val="FF0000"/>
                </a:solidFill>
              </a:rPr>
              <a:t>ブラシ ⇔ パーティクル ⇔ グリッド の流体のやり取り</a:t>
            </a:r>
            <a:endParaRPr kumimoji="1" lang="en-US" altLang="ja-JP" sz="1600" dirty="0">
              <a:solidFill>
                <a:schemeClr val="tx1"/>
              </a:solidFill>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84</a:t>
            </a:fld>
            <a:endParaRPr lang="en-US" i="1"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流体のやり取り</a:t>
            </a:r>
          </a:p>
        </p:txBody>
      </p:sp>
      <p:sp>
        <p:nvSpPr>
          <p:cNvPr id="3" name="コンテンツ プレースホルダ 2"/>
          <p:cNvSpPr>
            <a:spLocks noGrp="1"/>
          </p:cNvSpPr>
          <p:nvPr>
            <p:ph idx="1"/>
          </p:nvPr>
        </p:nvSpPr>
        <p:spPr/>
        <p:txBody>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85</a:t>
            </a:fld>
            <a:endParaRPr lang="en-US" i="1" dirty="0"/>
          </a:p>
        </p:txBody>
      </p:sp>
      <p:grpSp>
        <p:nvGrpSpPr>
          <p:cNvPr id="107" name="グループ化 106"/>
          <p:cNvGrpSpPr/>
          <p:nvPr/>
        </p:nvGrpSpPr>
        <p:grpSpPr>
          <a:xfrm>
            <a:off x="3888910" y="2542701"/>
            <a:ext cx="1311900" cy="1097914"/>
            <a:chOff x="6053923" y="2594680"/>
            <a:chExt cx="1311900" cy="1097914"/>
          </a:xfrm>
        </p:grpSpPr>
        <p:sp>
          <p:nvSpPr>
            <p:cNvPr id="42" name="円/楕円 43"/>
            <p:cNvSpPr/>
            <p:nvPr/>
          </p:nvSpPr>
          <p:spPr>
            <a:xfrm>
              <a:off x="6168223" y="30829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3" name="円/楕円 44"/>
            <p:cNvSpPr/>
            <p:nvPr/>
          </p:nvSpPr>
          <p:spPr>
            <a:xfrm>
              <a:off x="6053923" y="31210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4" name="円/楕円 45"/>
            <p:cNvSpPr/>
            <p:nvPr/>
          </p:nvSpPr>
          <p:spPr>
            <a:xfrm>
              <a:off x="6143527" y="33115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5" name="円/楕円 46"/>
            <p:cNvSpPr/>
            <p:nvPr/>
          </p:nvSpPr>
          <p:spPr>
            <a:xfrm>
              <a:off x="6282523" y="32353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6" name="円/楕円 47"/>
            <p:cNvSpPr/>
            <p:nvPr/>
          </p:nvSpPr>
          <p:spPr>
            <a:xfrm>
              <a:off x="6053923" y="28924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7" name="円/楕円 48"/>
            <p:cNvSpPr/>
            <p:nvPr/>
          </p:nvSpPr>
          <p:spPr>
            <a:xfrm>
              <a:off x="6257827" y="28924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8" name="円/楕円 49"/>
            <p:cNvSpPr/>
            <p:nvPr/>
          </p:nvSpPr>
          <p:spPr>
            <a:xfrm>
              <a:off x="6396823" y="30829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9" name="円/楕円 50"/>
            <p:cNvSpPr/>
            <p:nvPr/>
          </p:nvSpPr>
          <p:spPr>
            <a:xfrm>
              <a:off x="6348773" y="3397409"/>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0" name="円/楕円 51"/>
            <p:cNvSpPr/>
            <p:nvPr/>
          </p:nvSpPr>
          <p:spPr>
            <a:xfrm>
              <a:off x="6529323" y="3283109"/>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1" name="円/楕円 52"/>
            <p:cNvSpPr/>
            <p:nvPr/>
          </p:nvSpPr>
          <p:spPr>
            <a:xfrm>
              <a:off x="6415023" y="28924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2" name="円/楕円 53"/>
            <p:cNvSpPr/>
            <p:nvPr/>
          </p:nvSpPr>
          <p:spPr>
            <a:xfrm>
              <a:off x="6120173" y="270898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3" name="円/楕円 54"/>
            <p:cNvSpPr/>
            <p:nvPr/>
          </p:nvSpPr>
          <p:spPr>
            <a:xfrm>
              <a:off x="6709873" y="34639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4" name="円/楕円 55"/>
            <p:cNvSpPr/>
            <p:nvPr/>
          </p:nvSpPr>
          <p:spPr>
            <a:xfrm>
              <a:off x="6890423" y="27781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5" name="円/楕円 56"/>
            <p:cNvSpPr/>
            <p:nvPr/>
          </p:nvSpPr>
          <p:spPr>
            <a:xfrm>
              <a:off x="7137223" y="282328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6" name="円/楕円 57"/>
            <p:cNvSpPr/>
            <p:nvPr/>
          </p:nvSpPr>
          <p:spPr>
            <a:xfrm>
              <a:off x="7070973" y="3054509"/>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7" name="円/楕円 58"/>
            <p:cNvSpPr/>
            <p:nvPr/>
          </p:nvSpPr>
          <p:spPr>
            <a:xfrm>
              <a:off x="7004723" y="259468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grpSp>
        <p:nvGrpSpPr>
          <p:cNvPr id="5" name="グループ化 4"/>
          <p:cNvGrpSpPr/>
          <p:nvPr/>
        </p:nvGrpSpPr>
        <p:grpSpPr>
          <a:xfrm>
            <a:off x="6497382" y="2603176"/>
            <a:ext cx="1083300" cy="1083300"/>
            <a:chOff x="5650293" y="2834679"/>
            <a:chExt cx="1083300" cy="1083300"/>
          </a:xfrm>
        </p:grpSpPr>
        <p:sp>
          <p:nvSpPr>
            <p:cNvPr id="6" name="正方形/長方形 5"/>
            <p:cNvSpPr/>
            <p:nvPr/>
          </p:nvSpPr>
          <p:spPr>
            <a:xfrm>
              <a:off x="56502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56502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正方形/長方形 7"/>
            <p:cNvSpPr/>
            <p:nvPr/>
          </p:nvSpPr>
          <p:spPr>
            <a:xfrm>
              <a:off x="58308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8308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p:nvSpPr>
          <p:spPr>
            <a:xfrm>
              <a:off x="60113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60113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正方形/長方形 11"/>
            <p:cNvSpPr/>
            <p:nvPr/>
          </p:nvSpPr>
          <p:spPr>
            <a:xfrm>
              <a:off x="61919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61919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56502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56502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正方形/長方形 15"/>
            <p:cNvSpPr/>
            <p:nvPr/>
          </p:nvSpPr>
          <p:spPr>
            <a:xfrm>
              <a:off x="58308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正方形/長方形 16"/>
            <p:cNvSpPr/>
            <p:nvPr/>
          </p:nvSpPr>
          <p:spPr>
            <a:xfrm>
              <a:off x="58308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p:cNvSpPr/>
            <p:nvPr/>
          </p:nvSpPr>
          <p:spPr>
            <a:xfrm>
              <a:off x="60113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60113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61919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61919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637249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637249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6553043" y="28346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6553043" y="30152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637249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正方形/長方形 26"/>
            <p:cNvSpPr/>
            <p:nvPr/>
          </p:nvSpPr>
          <p:spPr>
            <a:xfrm>
              <a:off x="637249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6553043" y="31957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6553043" y="33763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56502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p:cNvSpPr/>
            <p:nvPr/>
          </p:nvSpPr>
          <p:spPr>
            <a:xfrm>
              <a:off x="56502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p:cNvSpPr/>
            <p:nvPr/>
          </p:nvSpPr>
          <p:spPr>
            <a:xfrm>
              <a:off x="58308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58308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正方形/長方形 33"/>
            <p:cNvSpPr/>
            <p:nvPr/>
          </p:nvSpPr>
          <p:spPr>
            <a:xfrm>
              <a:off x="60113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60113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正方形/長方形 35"/>
            <p:cNvSpPr/>
            <p:nvPr/>
          </p:nvSpPr>
          <p:spPr>
            <a:xfrm>
              <a:off x="61919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正方形/長方形 36"/>
            <p:cNvSpPr/>
            <p:nvPr/>
          </p:nvSpPr>
          <p:spPr>
            <a:xfrm>
              <a:off x="61919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正方形/長方形 37"/>
            <p:cNvSpPr/>
            <p:nvPr/>
          </p:nvSpPr>
          <p:spPr>
            <a:xfrm>
              <a:off x="637249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正方形/長方形 38"/>
            <p:cNvSpPr/>
            <p:nvPr/>
          </p:nvSpPr>
          <p:spPr>
            <a:xfrm>
              <a:off x="637249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正方形/長方形 39"/>
            <p:cNvSpPr/>
            <p:nvPr/>
          </p:nvSpPr>
          <p:spPr>
            <a:xfrm>
              <a:off x="6553043" y="355687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正方形/長方形 40"/>
            <p:cNvSpPr/>
            <p:nvPr/>
          </p:nvSpPr>
          <p:spPr>
            <a:xfrm>
              <a:off x="6553043" y="3737429"/>
              <a:ext cx="180550" cy="180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59" name="テキスト ボックス 58"/>
          <p:cNvSpPr txBox="1"/>
          <p:nvPr/>
        </p:nvSpPr>
        <p:spPr>
          <a:xfrm>
            <a:off x="3826280" y="3671862"/>
            <a:ext cx="1569660" cy="369332"/>
          </a:xfrm>
          <a:prstGeom prst="rect">
            <a:avLst/>
          </a:prstGeom>
          <a:noFill/>
        </p:spPr>
        <p:txBody>
          <a:bodyPr wrap="none" rtlCol="0">
            <a:spAutoFit/>
          </a:bodyPr>
          <a:lstStyle/>
          <a:p>
            <a:r>
              <a:rPr kumimoji="1" lang="ja-JP" altLang="en-US" dirty="0"/>
              <a:t>パーティクル</a:t>
            </a:r>
          </a:p>
        </p:txBody>
      </p:sp>
      <p:sp>
        <p:nvSpPr>
          <p:cNvPr id="60" name="テキスト ボックス 59"/>
          <p:cNvSpPr txBox="1"/>
          <p:nvPr/>
        </p:nvSpPr>
        <p:spPr>
          <a:xfrm>
            <a:off x="6470416" y="3750990"/>
            <a:ext cx="1107996" cy="369332"/>
          </a:xfrm>
          <a:prstGeom prst="rect">
            <a:avLst/>
          </a:prstGeom>
          <a:noFill/>
        </p:spPr>
        <p:txBody>
          <a:bodyPr wrap="none" rtlCol="0">
            <a:spAutoFit/>
          </a:bodyPr>
          <a:lstStyle/>
          <a:p>
            <a:r>
              <a:rPr kumimoji="1" lang="ja-JP" altLang="en-US" dirty="0"/>
              <a:t>グリッド</a:t>
            </a:r>
          </a:p>
        </p:txBody>
      </p:sp>
      <p:grpSp>
        <p:nvGrpSpPr>
          <p:cNvPr id="109" name="グループ化 108"/>
          <p:cNvGrpSpPr/>
          <p:nvPr/>
        </p:nvGrpSpPr>
        <p:grpSpPr>
          <a:xfrm>
            <a:off x="1773534" y="2221953"/>
            <a:ext cx="760621" cy="1429760"/>
            <a:chOff x="1115509" y="2307504"/>
            <a:chExt cx="760621" cy="1429760"/>
          </a:xfrm>
        </p:grpSpPr>
        <p:sp>
          <p:nvSpPr>
            <p:cNvPr id="61" name="正方形/長方形 60"/>
            <p:cNvSpPr/>
            <p:nvPr/>
          </p:nvSpPr>
          <p:spPr>
            <a:xfrm>
              <a:off x="1158838" y="2307504"/>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2" name="直線コネクタ 61"/>
            <p:cNvCxnSpPr>
              <a:stCxn id="63" idx="4"/>
              <a:endCxn id="70" idx="0"/>
            </p:cNvCxnSpPr>
            <p:nvPr/>
          </p:nvCxnSpPr>
          <p:spPr>
            <a:xfrm>
              <a:off x="1248859" y="2821504"/>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63" name="円/楕円 95"/>
            <p:cNvSpPr/>
            <p:nvPr/>
          </p:nvSpPr>
          <p:spPr>
            <a:xfrm>
              <a:off x="1210759"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4" name="直線コネクタ 63"/>
            <p:cNvCxnSpPr>
              <a:stCxn id="65" idx="4"/>
              <a:endCxn id="71" idx="0"/>
            </p:cNvCxnSpPr>
            <p:nvPr/>
          </p:nvCxnSpPr>
          <p:spPr>
            <a:xfrm>
              <a:off x="1422691" y="2821504"/>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65" name="円/楕円 96"/>
            <p:cNvSpPr/>
            <p:nvPr/>
          </p:nvSpPr>
          <p:spPr>
            <a:xfrm>
              <a:off x="1384591"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6" name="直線コネクタ 65"/>
            <p:cNvCxnSpPr>
              <a:stCxn id="68" idx="4"/>
              <a:endCxn id="72" idx="0"/>
            </p:cNvCxnSpPr>
            <p:nvPr/>
          </p:nvCxnSpPr>
          <p:spPr>
            <a:xfrm>
              <a:off x="1574089" y="2821504"/>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67" name="直線コネクタ 66"/>
            <p:cNvCxnSpPr>
              <a:stCxn id="69" idx="4"/>
              <a:endCxn id="73" idx="0"/>
            </p:cNvCxnSpPr>
            <p:nvPr/>
          </p:nvCxnSpPr>
          <p:spPr>
            <a:xfrm>
              <a:off x="1722728" y="2821504"/>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68" name="円/楕円 97"/>
            <p:cNvSpPr/>
            <p:nvPr/>
          </p:nvSpPr>
          <p:spPr>
            <a:xfrm>
              <a:off x="1535989"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9" name="円/楕円 98"/>
            <p:cNvSpPr/>
            <p:nvPr/>
          </p:nvSpPr>
          <p:spPr>
            <a:xfrm>
              <a:off x="1684628"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0" name="円/楕円 103"/>
            <p:cNvSpPr/>
            <p:nvPr/>
          </p:nvSpPr>
          <p:spPr>
            <a:xfrm>
              <a:off x="1210759"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1" name="円/楕円 104"/>
            <p:cNvSpPr/>
            <p:nvPr/>
          </p:nvSpPr>
          <p:spPr>
            <a:xfrm>
              <a:off x="1384591"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2" name="円/楕円 105"/>
            <p:cNvSpPr/>
            <p:nvPr/>
          </p:nvSpPr>
          <p:spPr>
            <a:xfrm>
              <a:off x="1535989"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3" name="円/楕円 106"/>
            <p:cNvSpPr/>
            <p:nvPr/>
          </p:nvSpPr>
          <p:spPr>
            <a:xfrm>
              <a:off x="1684628"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74" name="直線コネクタ 73"/>
            <p:cNvCxnSpPr>
              <a:stCxn id="71" idx="4"/>
              <a:endCxn id="79" idx="0"/>
            </p:cNvCxnSpPr>
            <p:nvPr/>
          </p:nvCxnSpPr>
          <p:spPr>
            <a:xfrm flipH="1">
              <a:off x="1384591" y="2986705"/>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75" name="直線コネクタ 74"/>
            <p:cNvCxnSpPr>
              <a:stCxn id="70" idx="4"/>
              <a:endCxn id="78" idx="0"/>
            </p:cNvCxnSpPr>
            <p:nvPr/>
          </p:nvCxnSpPr>
          <p:spPr>
            <a:xfrm flipH="1">
              <a:off x="1229809" y="2986705"/>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76" name="直線コネクタ 75"/>
            <p:cNvCxnSpPr>
              <a:stCxn id="72" idx="4"/>
              <a:endCxn id="80" idx="0"/>
            </p:cNvCxnSpPr>
            <p:nvPr/>
          </p:nvCxnSpPr>
          <p:spPr>
            <a:xfrm>
              <a:off x="1574089" y="2986705"/>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77" name="直線コネクタ 76"/>
            <p:cNvCxnSpPr>
              <a:stCxn id="73" idx="4"/>
              <a:endCxn id="81" idx="0"/>
            </p:cNvCxnSpPr>
            <p:nvPr/>
          </p:nvCxnSpPr>
          <p:spPr>
            <a:xfrm>
              <a:off x="1722728" y="2986705"/>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78" name="円/楕円 131"/>
            <p:cNvSpPr/>
            <p:nvPr/>
          </p:nvSpPr>
          <p:spPr>
            <a:xfrm>
              <a:off x="1191709"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9" name="円/楕円 134"/>
            <p:cNvSpPr/>
            <p:nvPr/>
          </p:nvSpPr>
          <p:spPr>
            <a:xfrm>
              <a:off x="1346491"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0" name="円/楕円 137"/>
            <p:cNvSpPr/>
            <p:nvPr/>
          </p:nvSpPr>
          <p:spPr>
            <a:xfrm>
              <a:off x="1535989"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1" name="円/楕円 139"/>
            <p:cNvSpPr/>
            <p:nvPr/>
          </p:nvSpPr>
          <p:spPr>
            <a:xfrm>
              <a:off x="1722728"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2" name="直線コネクタ 81"/>
            <p:cNvCxnSpPr>
              <a:stCxn id="78" idx="4"/>
              <a:endCxn id="83" idx="0"/>
            </p:cNvCxnSpPr>
            <p:nvPr/>
          </p:nvCxnSpPr>
          <p:spPr>
            <a:xfrm flipH="1">
              <a:off x="1210759" y="3152736"/>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83" name="円/楕円 152"/>
            <p:cNvSpPr/>
            <p:nvPr/>
          </p:nvSpPr>
          <p:spPr>
            <a:xfrm>
              <a:off x="1172659"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円/楕円 155"/>
            <p:cNvSpPr/>
            <p:nvPr/>
          </p:nvSpPr>
          <p:spPr>
            <a:xfrm>
              <a:off x="1308391"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5" name="直線コネクタ 84"/>
            <p:cNvCxnSpPr>
              <a:stCxn id="79" idx="4"/>
              <a:endCxn id="84" idx="0"/>
            </p:cNvCxnSpPr>
            <p:nvPr/>
          </p:nvCxnSpPr>
          <p:spPr>
            <a:xfrm flipH="1">
              <a:off x="1346491" y="3152736"/>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86" name="円/楕円 162"/>
            <p:cNvSpPr/>
            <p:nvPr/>
          </p:nvSpPr>
          <p:spPr>
            <a:xfrm>
              <a:off x="1535989"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7" name="直線コネクタ 86"/>
            <p:cNvCxnSpPr>
              <a:stCxn id="80" idx="4"/>
              <a:endCxn id="86" idx="0"/>
            </p:cNvCxnSpPr>
            <p:nvPr/>
          </p:nvCxnSpPr>
          <p:spPr>
            <a:xfrm>
              <a:off x="1574089" y="3152736"/>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88" name="円/楕円 166"/>
            <p:cNvSpPr/>
            <p:nvPr/>
          </p:nvSpPr>
          <p:spPr>
            <a:xfrm>
              <a:off x="1760828"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9" name="直線コネクタ 88"/>
            <p:cNvCxnSpPr>
              <a:stCxn id="81" idx="4"/>
              <a:endCxn id="88" idx="0"/>
            </p:cNvCxnSpPr>
            <p:nvPr/>
          </p:nvCxnSpPr>
          <p:spPr>
            <a:xfrm>
              <a:off x="1760828" y="3152736"/>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90" name="円/楕円 173"/>
            <p:cNvSpPr/>
            <p:nvPr/>
          </p:nvSpPr>
          <p:spPr>
            <a:xfrm>
              <a:off x="1144084" y="3457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1" name="円/楕円 174"/>
            <p:cNvSpPr/>
            <p:nvPr/>
          </p:nvSpPr>
          <p:spPr>
            <a:xfrm>
              <a:off x="1308391" y="34640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2" name="円/楕円 175"/>
            <p:cNvSpPr/>
            <p:nvPr/>
          </p:nvSpPr>
          <p:spPr>
            <a:xfrm>
              <a:off x="1536991" y="3457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3" name="円/楕円 176"/>
            <p:cNvSpPr/>
            <p:nvPr/>
          </p:nvSpPr>
          <p:spPr>
            <a:xfrm>
              <a:off x="1760828" y="34640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94" name="直線コネクタ 93"/>
            <p:cNvCxnSpPr>
              <a:stCxn id="83" idx="4"/>
              <a:endCxn id="90" idx="0"/>
            </p:cNvCxnSpPr>
            <p:nvPr/>
          </p:nvCxnSpPr>
          <p:spPr>
            <a:xfrm flipH="1">
              <a:off x="1182184" y="3343236"/>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95" name="直線コネクタ 94"/>
            <p:cNvCxnSpPr>
              <a:stCxn id="84" idx="4"/>
              <a:endCxn id="91" idx="0"/>
            </p:cNvCxnSpPr>
            <p:nvPr/>
          </p:nvCxnSpPr>
          <p:spPr>
            <a:xfrm>
              <a:off x="1346491" y="3343236"/>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96" name="直線コネクタ 95"/>
            <p:cNvCxnSpPr>
              <a:stCxn id="86" idx="4"/>
              <a:endCxn id="92" idx="0"/>
            </p:cNvCxnSpPr>
            <p:nvPr/>
          </p:nvCxnSpPr>
          <p:spPr>
            <a:xfrm>
              <a:off x="1574089" y="3343236"/>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97" name="直線コネクタ 96"/>
            <p:cNvCxnSpPr>
              <a:stCxn id="88" idx="4"/>
              <a:endCxn id="93" idx="0"/>
            </p:cNvCxnSpPr>
            <p:nvPr/>
          </p:nvCxnSpPr>
          <p:spPr>
            <a:xfrm>
              <a:off x="1798928" y="3343236"/>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98" name="円/楕円 195"/>
            <p:cNvSpPr/>
            <p:nvPr/>
          </p:nvSpPr>
          <p:spPr>
            <a:xfrm>
              <a:off x="1115509" y="3654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9" name="円/楕円 196"/>
            <p:cNvSpPr/>
            <p:nvPr/>
          </p:nvSpPr>
          <p:spPr>
            <a:xfrm>
              <a:off x="1286959" y="366106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0" name="円/楕円 197"/>
            <p:cNvSpPr/>
            <p:nvPr/>
          </p:nvSpPr>
          <p:spPr>
            <a:xfrm>
              <a:off x="1574089" y="364460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1" name="円/楕円 198"/>
            <p:cNvSpPr/>
            <p:nvPr/>
          </p:nvSpPr>
          <p:spPr>
            <a:xfrm>
              <a:off x="1799930" y="366106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2" name="直線コネクタ 101"/>
            <p:cNvCxnSpPr>
              <a:stCxn id="90" idx="4"/>
              <a:endCxn id="98" idx="0"/>
            </p:cNvCxnSpPr>
            <p:nvPr/>
          </p:nvCxnSpPr>
          <p:spPr>
            <a:xfrm flipH="1">
              <a:off x="1153609" y="3533736"/>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直線コネクタ 102"/>
            <p:cNvCxnSpPr>
              <a:stCxn id="91" idx="4"/>
              <a:endCxn id="99" idx="0"/>
            </p:cNvCxnSpPr>
            <p:nvPr/>
          </p:nvCxnSpPr>
          <p:spPr>
            <a:xfrm flipH="1">
              <a:off x="1325059" y="3540250"/>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直線コネクタ 103"/>
            <p:cNvCxnSpPr>
              <a:stCxn id="92" idx="4"/>
              <a:endCxn id="100" idx="0"/>
            </p:cNvCxnSpPr>
            <p:nvPr/>
          </p:nvCxnSpPr>
          <p:spPr>
            <a:xfrm>
              <a:off x="1575091" y="3533736"/>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105" name="直線コネクタ 104"/>
            <p:cNvCxnSpPr>
              <a:stCxn id="93" idx="4"/>
              <a:endCxn id="101" idx="0"/>
            </p:cNvCxnSpPr>
            <p:nvPr/>
          </p:nvCxnSpPr>
          <p:spPr>
            <a:xfrm>
              <a:off x="1798928" y="3540250"/>
              <a:ext cx="39102" cy="120814"/>
            </a:xfrm>
            <a:prstGeom prst="line">
              <a:avLst/>
            </a:prstGeom>
            <a:ln w="19050"/>
          </p:spPr>
          <p:style>
            <a:lnRef idx="1">
              <a:schemeClr val="dk1"/>
            </a:lnRef>
            <a:fillRef idx="0">
              <a:schemeClr val="dk1"/>
            </a:fillRef>
            <a:effectRef idx="0">
              <a:schemeClr val="dk1"/>
            </a:effectRef>
            <a:fontRef idx="minor">
              <a:schemeClr val="tx1"/>
            </a:fontRef>
          </p:style>
        </p:cxnSp>
      </p:grpSp>
      <p:sp>
        <p:nvSpPr>
          <p:cNvPr id="106" name="テキスト ボックス 105"/>
          <p:cNvSpPr txBox="1"/>
          <p:nvPr/>
        </p:nvSpPr>
        <p:spPr>
          <a:xfrm>
            <a:off x="1677776" y="3690154"/>
            <a:ext cx="877163" cy="369332"/>
          </a:xfrm>
          <a:prstGeom prst="rect">
            <a:avLst/>
          </a:prstGeom>
          <a:noFill/>
        </p:spPr>
        <p:txBody>
          <a:bodyPr wrap="none" rtlCol="0">
            <a:spAutoFit/>
          </a:bodyPr>
          <a:lstStyle/>
          <a:p>
            <a:r>
              <a:rPr kumimoji="1" lang="ja-JP" altLang="en-US" dirty="0"/>
              <a:t>ブラシ</a:t>
            </a:r>
          </a:p>
        </p:txBody>
      </p:sp>
      <p:sp>
        <p:nvSpPr>
          <p:cNvPr id="112" name="左右矢印 111"/>
          <p:cNvSpPr/>
          <p:nvPr/>
        </p:nvSpPr>
        <p:spPr>
          <a:xfrm>
            <a:off x="5362475" y="2895986"/>
            <a:ext cx="957914" cy="3810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3" name="テキスト ボックス 112"/>
          <p:cNvSpPr txBox="1"/>
          <p:nvPr/>
        </p:nvSpPr>
        <p:spPr>
          <a:xfrm>
            <a:off x="748336" y="3207329"/>
            <a:ext cx="1082348" cy="307777"/>
          </a:xfrm>
          <a:prstGeom prst="rect">
            <a:avLst/>
          </a:prstGeom>
          <a:noFill/>
        </p:spPr>
        <p:txBody>
          <a:bodyPr wrap="none" rtlCol="0">
            <a:spAutoFit/>
          </a:bodyPr>
          <a:lstStyle/>
          <a:p>
            <a:r>
              <a:rPr kumimoji="1" lang="ja-JP" altLang="en-US" sz="1400" dirty="0"/>
              <a:t>サンプル点</a:t>
            </a:r>
          </a:p>
        </p:txBody>
      </p:sp>
      <p:sp>
        <p:nvSpPr>
          <p:cNvPr id="114" name="左右矢印 113"/>
          <p:cNvSpPr/>
          <p:nvPr/>
        </p:nvSpPr>
        <p:spPr>
          <a:xfrm>
            <a:off x="2732246" y="2879725"/>
            <a:ext cx="957914" cy="3810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5" name="フリーフォーム 114"/>
          <p:cNvSpPr/>
          <p:nvPr/>
        </p:nvSpPr>
        <p:spPr>
          <a:xfrm>
            <a:off x="6596259" y="2665830"/>
            <a:ext cx="885545" cy="909683"/>
          </a:xfrm>
          <a:custGeom>
            <a:avLst/>
            <a:gdLst>
              <a:gd name="connsiteX0" fmla="*/ 1518408 w 1755774"/>
              <a:gd name="connsiteY0" fmla="*/ 1635853 h 1803633"/>
              <a:gd name="connsiteX1" fmla="*/ 1585520 w 1755774"/>
              <a:gd name="connsiteY1" fmla="*/ 1568741 h 1803633"/>
              <a:gd name="connsiteX2" fmla="*/ 1644242 w 1755774"/>
              <a:gd name="connsiteY2" fmla="*/ 1493240 h 1803633"/>
              <a:gd name="connsiteX3" fmla="*/ 1677798 w 1755774"/>
              <a:gd name="connsiteY3" fmla="*/ 1459684 h 1803633"/>
              <a:gd name="connsiteX4" fmla="*/ 1702965 w 1755774"/>
              <a:gd name="connsiteY4" fmla="*/ 1392572 h 1803633"/>
              <a:gd name="connsiteX5" fmla="*/ 1711354 w 1755774"/>
              <a:gd name="connsiteY5" fmla="*/ 1300293 h 1803633"/>
              <a:gd name="connsiteX6" fmla="*/ 1719743 w 1755774"/>
              <a:gd name="connsiteY6" fmla="*/ 1266737 h 1803633"/>
              <a:gd name="connsiteX7" fmla="*/ 1744910 w 1755774"/>
              <a:gd name="connsiteY7" fmla="*/ 1132513 h 1803633"/>
              <a:gd name="connsiteX8" fmla="*/ 1744910 w 1755774"/>
              <a:gd name="connsiteY8" fmla="*/ 771787 h 1803633"/>
              <a:gd name="connsiteX9" fmla="*/ 1736521 w 1755774"/>
              <a:gd name="connsiteY9" fmla="*/ 746620 h 1803633"/>
              <a:gd name="connsiteX10" fmla="*/ 1728132 w 1755774"/>
              <a:gd name="connsiteY10" fmla="*/ 704675 h 1803633"/>
              <a:gd name="connsiteX11" fmla="*/ 1719743 w 1755774"/>
              <a:gd name="connsiteY11" fmla="*/ 679508 h 1803633"/>
              <a:gd name="connsiteX12" fmla="*/ 1711354 w 1755774"/>
              <a:gd name="connsiteY12" fmla="*/ 637563 h 1803633"/>
              <a:gd name="connsiteX13" fmla="*/ 1677798 w 1755774"/>
              <a:gd name="connsiteY13" fmla="*/ 520117 h 1803633"/>
              <a:gd name="connsiteX14" fmla="*/ 1669409 w 1755774"/>
              <a:gd name="connsiteY14" fmla="*/ 494950 h 1803633"/>
              <a:gd name="connsiteX15" fmla="*/ 1652631 w 1755774"/>
              <a:gd name="connsiteY15" fmla="*/ 461394 h 1803633"/>
              <a:gd name="connsiteX16" fmla="*/ 1635853 w 1755774"/>
              <a:gd name="connsiteY16" fmla="*/ 411060 h 1803633"/>
              <a:gd name="connsiteX17" fmla="*/ 1610687 w 1755774"/>
              <a:gd name="connsiteY17" fmla="*/ 268447 h 1803633"/>
              <a:gd name="connsiteX18" fmla="*/ 1560353 w 1755774"/>
              <a:gd name="connsiteY18" fmla="*/ 184558 h 1803633"/>
              <a:gd name="connsiteX19" fmla="*/ 1535186 w 1755774"/>
              <a:gd name="connsiteY19" fmla="*/ 151002 h 1803633"/>
              <a:gd name="connsiteX20" fmla="*/ 1484852 w 1755774"/>
              <a:gd name="connsiteY20" fmla="*/ 100668 h 1803633"/>
              <a:gd name="connsiteX21" fmla="*/ 1417740 w 1755774"/>
              <a:gd name="connsiteY21" fmla="*/ 58723 h 1803633"/>
              <a:gd name="connsiteX22" fmla="*/ 1367406 w 1755774"/>
              <a:gd name="connsiteY22" fmla="*/ 41945 h 1803633"/>
              <a:gd name="connsiteX23" fmla="*/ 1317072 w 1755774"/>
              <a:gd name="connsiteY23" fmla="*/ 25167 h 1803633"/>
              <a:gd name="connsiteX24" fmla="*/ 1249960 w 1755774"/>
              <a:gd name="connsiteY24" fmla="*/ 8389 h 1803633"/>
              <a:gd name="connsiteX25" fmla="*/ 1216404 w 1755774"/>
              <a:gd name="connsiteY25" fmla="*/ 0 h 1803633"/>
              <a:gd name="connsiteX26" fmla="*/ 578841 w 1755774"/>
              <a:gd name="connsiteY26" fmla="*/ 8389 h 1803633"/>
              <a:gd name="connsiteX27" fmla="*/ 545285 w 1755774"/>
              <a:gd name="connsiteY27" fmla="*/ 16778 h 1803633"/>
              <a:gd name="connsiteX28" fmla="*/ 478173 w 1755774"/>
              <a:gd name="connsiteY28" fmla="*/ 41945 h 1803633"/>
              <a:gd name="connsiteX29" fmla="*/ 377505 w 1755774"/>
              <a:gd name="connsiteY29" fmla="*/ 58723 h 1803633"/>
              <a:gd name="connsiteX30" fmla="*/ 352338 w 1755774"/>
              <a:gd name="connsiteY30" fmla="*/ 67112 h 1803633"/>
              <a:gd name="connsiteX31" fmla="*/ 318782 w 1755774"/>
              <a:gd name="connsiteY31" fmla="*/ 75501 h 1803633"/>
              <a:gd name="connsiteX32" fmla="*/ 285226 w 1755774"/>
              <a:gd name="connsiteY32" fmla="*/ 92279 h 1803633"/>
              <a:gd name="connsiteX33" fmla="*/ 234892 w 1755774"/>
              <a:gd name="connsiteY33" fmla="*/ 125835 h 1803633"/>
              <a:gd name="connsiteX34" fmla="*/ 201336 w 1755774"/>
              <a:gd name="connsiteY34" fmla="*/ 151002 h 1803633"/>
              <a:gd name="connsiteX35" fmla="*/ 159391 w 1755774"/>
              <a:gd name="connsiteY35" fmla="*/ 167780 h 1803633"/>
              <a:gd name="connsiteX36" fmla="*/ 134224 w 1755774"/>
              <a:gd name="connsiteY36" fmla="*/ 192947 h 1803633"/>
              <a:gd name="connsiteX37" fmla="*/ 100668 w 1755774"/>
              <a:gd name="connsiteY37" fmla="*/ 251669 h 1803633"/>
              <a:gd name="connsiteX38" fmla="*/ 75501 w 1755774"/>
              <a:gd name="connsiteY38" fmla="*/ 335559 h 1803633"/>
              <a:gd name="connsiteX39" fmla="*/ 58723 w 1755774"/>
              <a:gd name="connsiteY39" fmla="*/ 360726 h 1803633"/>
              <a:gd name="connsiteX40" fmla="*/ 33556 w 1755774"/>
              <a:gd name="connsiteY40" fmla="*/ 453005 h 1803633"/>
              <a:gd name="connsiteX41" fmla="*/ 25167 w 1755774"/>
              <a:gd name="connsiteY41" fmla="*/ 914400 h 1803633"/>
              <a:gd name="connsiteX42" fmla="*/ 16778 w 1755774"/>
              <a:gd name="connsiteY42" fmla="*/ 973123 h 1803633"/>
              <a:gd name="connsiteX43" fmla="*/ 0 w 1755774"/>
              <a:gd name="connsiteY43" fmla="*/ 1233181 h 1803633"/>
              <a:gd name="connsiteX44" fmla="*/ 8389 w 1755774"/>
              <a:gd name="connsiteY44" fmla="*/ 1426128 h 1803633"/>
              <a:gd name="connsiteX45" fmla="*/ 16778 w 1755774"/>
              <a:gd name="connsiteY45" fmla="*/ 1451295 h 1803633"/>
              <a:gd name="connsiteX46" fmla="*/ 75501 w 1755774"/>
              <a:gd name="connsiteY46" fmla="*/ 1493240 h 1803633"/>
              <a:gd name="connsiteX47" fmla="*/ 100668 w 1755774"/>
              <a:gd name="connsiteY47" fmla="*/ 1510018 h 1803633"/>
              <a:gd name="connsiteX48" fmla="*/ 125835 w 1755774"/>
              <a:gd name="connsiteY48" fmla="*/ 1535185 h 1803633"/>
              <a:gd name="connsiteX49" fmla="*/ 159391 w 1755774"/>
              <a:gd name="connsiteY49" fmla="*/ 1543574 h 1803633"/>
              <a:gd name="connsiteX50" fmla="*/ 218114 w 1755774"/>
              <a:gd name="connsiteY50" fmla="*/ 1577130 h 1803633"/>
              <a:gd name="connsiteX51" fmla="*/ 293615 w 1755774"/>
              <a:gd name="connsiteY51" fmla="*/ 1602297 h 1803633"/>
              <a:gd name="connsiteX52" fmla="*/ 385894 w 1755774"/>
              <a:gd name="connsiteY52" fmla="*/ 1652631 h 1803633"/>
              <a:gd name="connsiteX53" fmla="*/ 411061 w 1755774"/>
              <a:gd name="connsiteY53" fmla="*/ 1669409 h 1803633"/>
              <a:gd name="connsiteX54" fmla="*/ 436228 w 1755774"/>
              <a:gd name="connsiteY54" fmla="*/ 1677798 h 1803633"/>
              <a:gd name="connsiteX55" fmla="*/ 461395 w 1755774"/>
              <a:gd name="connsiteY55" fmla="*/ 1694576 h 1803633"/>
              <a:gd name="connsiteX56" fmla="*/ 528507 w 1755774"/>
              <a:gd name="connsiteY56" fmla="*/ 1711354 h 1803633"/>
              <a:gd name="connsiteX57" fmla="*/ 562063 w 1755774"/>
              <a:gd name="connsiteY57" fmla="*/ 1719743 h 1803633"/>
              <a:gd name="connsiteX58" fmla="*/ 604008 w 1755774"/>
              <a:gd name="connsiteY58" fmla="*/ 1736521 h 1803633"/>
              <a:gd name="connsiteX59" fmla="*/ 637564 w 1755774"/>
              <a:gd name="connsiteY59" fmla="*/ 1753299 h 1803633"/>
              <a:gd name="connsiteX60" fmla="*/ 662731 w 1755774"/>
              <a:gd name="connsiteY60" fmla="*/ 1761688 h 1803633"/>
              <a:gd name="connsiteX61" fmla="*/ 763398 w 1755774"/>
              <a:gd name="connsiteY61" fmla="*/ 1786855 h 1803633"/>
              <a:gd name="connsiteX62" fmla="*/ 989901 w 1755774"/>
              <a:gd name="connsiteY62" fmla="*/ 1803633 h 1803633"/>
              <a:gd name="connsiteX63" fmla="*/ 1082180 w 1755774"/>
              <a:gd name="connsiteY63" fmla="*/ 1795244 h 1803633"/>
              <a:gd name="connsiteX64" fmla="*/ 1107347 w 1755774"/>
              <a:gd name="connsiteY64" fmla="*/ 1778466 h 1803633"/>
              <a:gd name="connsiteX65" fmla="*/ 1157681 w 1755774"/>
              <a:gd name="connsiteY65" fmla="*/ 1702965 h 1803633"/>
              <a:gd name="connsiteX66" fmla="*/ 1208015 w 1755774"/>
              <a:gd name="connsiteY66" fmla="*/ 1652631 h 1803633"/>
              <a:gd name="connsiteX67" fmla="*/ 1233182 w 1755774"/>
              <a:gd name="connsiteY67" fmla="*/ 1627464 h 1803633"/>
              <a:gd name="connsiteX68" fmla="*/ 1283516 w 1755774"/>
              <a:gd name="connsiteY68" fmla="*/ 1585519 h 1803633"/>
              <a:gd name="connsiteX69" fmla="*/ 1308683 w 1755774"/>
              <a:gd name="connsiteY69" fmla="*/ 1518407 h 1803633"/>
              <a:gd name="connsiteX70" fmla="*/ 1325461 w 1755774"/>
              <a:gd name="connsiteY70" fmla="*/ 1451295 h 1803633"/>
              <a:gd name="connsiteX71" fmla="*/ 1333850 w 1755774"/>
              <a:gd name="connsiteY71" fmla="*/ 1140902 h 1803633"/>
              <a:gd name="connsiteX72" fmla="*/ 1359017 w 1755774"/>
              <a:gd name="connsiteY72" fmla="*/ 1065402 h 1803633"/>
              <a:gd name="connsiteX73" fmla="*/ 1367406 w 1755774"/>
              <a:gd name="connsiteY73" fmla="*/ 1040235 h 1803633"/>
              <a:gd name="connsiteX74" fmla="*/ 1400962 w 1755774"/>
              <a:gd name="connsiteY74" fmla="*/ 981512 h 1803633"/>
              <a:gd name="connsiteX75" fmla="*/ 1409351 w 1755774"/>
              <a:gd name="connsiteY75" fmla="*/ 947956 h 1803633"/>
              <a:gd name="connsiteX76" fmla="*/ 1434518 w 1755774"/>
              <a:gd name="connsiteY76" fmla="*/ 880844 h 1803633"/>
              <a:gd name="connsiteX77" fmla="*/ 1442907 w 1755774"/>
              <a:gd name="connsiteY77" fmla="*/ 830510 h 1803633"/>
              <a:gd name="connsiteX78" fmla="*/ 1451296 w 1755774"/>
              <a:gd name="connsiteY78" fmla="*/ 796954 h 1803633"/>
              <a:gd name="connsiteX79" fmla="*/ 1459685 w 1755774"/>
              <a:gd name="connsiteY79" fmla="*/ 713064 h 1803633"/>
              <a:gd name="connsiteX80" fmla="*/ 1451296 w 1755774"/>
              <a:gd name="connsiteY80" fmla="*/ 536895 h 1803633"/>
              <a:gd name="connsiteX81" fmla="*/ 1434518 w 1755774"/>
              <a:gd name="connsiteY81" fmla="*/ 511728 h 1803633"/>
              <a:gd name="connsiteX82" fmla="*/ 1350628 w 1755774"/>
              <a:gd name="connsiteY82" fmla="*/ 444616 h 1803633"/>
              <a:gd name="connsiteX83" fmla="*/ 1300294 w 1755774"/>
              <a:gd name="connsiteY83" fmla="*/ 419449 h 1803633"/>
              <a:gd name="connsiteX84" fmla="*/ 1233182 w 1755774"/>
              <a:gd name="connsiteY84" fmla="*/ 377504 h 1803633"/>
              <a:gd name="connsiteX85" fmla="*/ 1208015 w 1755774"/>
              <a:gd name="connsiteY85" fmla="*/ 360726 h 1803633"/>
              <a:gd name="connsiteX86" fmla="*/ 1115736 w 1755774"/>
              <a:gd name="connsiteY86" fmla="*/ 335559 h 1803633"/>
              <a:gd name="connsiteX87" fmla="*/ 1090569 w 1755774"/>
              <a:gd name="connsiteY87" fmla="*/ 327170 h 1803633"/>
              <a:gd name="connsiteX88" fmla="*/ 1031846 w 1755774"/>
              <a:gd name="connsiteY88" fmla="*/ 310392 h 1803633"/>
              <a:gd name="connsiteX89" fmla="*/ 788565 w 1755774"/>
              <a:gd name="connsiteY89" fmla="*/ 318781 h 1803633"/>
              <a:gd name="connsiteX90" fmla="*/ 738231 w 1755774"/>
              <a:gd name="connsiteY90" fmla="*/ 343948 h 1803633"/>
              <a:gd name="connsiteX91" fmla="*/ 704676 w 1755774"/>
              <a:gd name="connsiteY91" fmla="*/ 360726 h 1803633"/>
              <a:gd name="connsiteX92" fmla="*/ 679509 w 1755774"/>
              <a:gd name="connsiteY92" fmla="*/ 377504 h 1803633"/>
              <a:gd name="connsiteX93" fmla="*/ 629175 w 1755774"/>
              <a:gd name="connsiteY93" fmla="*/ 385893 h 1803633"/>
              <a:gd name="connsiteX94" fmla="*/ 578841 w 1755774"/>
              <a:gd name="connsiteY94" fmla="*/ 411060 h 1803633"/>
              <a:gd name="connsiteX95" fmla="*/ 536896 w 1755774"/>
              <a:gd name="connsiteY95" fmla="*/ 478172 h 1803633"/>
              <a:gd name="connsiteX96" fmla="*/ 511729 w 1755774"/>
              <a:gd name="connsiteY96" fmla="*/ 545284 h 1803633"/>
              <a:gd name="connsiteX97" fmla="*/ 494951 w 1755774"/>
              <a:gd name="connsiteY97" fmla="*/ 679508 h 1803633"/>
              <a:gd name="connsiteX98" fmla="*/ 486562 w 1755774"/>
              <a:gd name="connsiteY98" fmla="*/ 755009 h 1803633"/>
              <a:gd name="connsiteX99" fmla="*/ 478173 w 1755774"/>
              <a:gd name="connsiteY99" fmla="*/ 796954 h 1803633"/>
              <a:gd name="connsiteX100" fmla="*/ 469784 w 1755774"/>
              <a:gd name="connsiteY100" fmla="*/ 855677 h 1803633"/>
              <a:gd name="connsiteX101" fmla="*/ 453006 w 1755774"/>
              <a:gd name="connsiteY101" fmla="*/ 922789 h 1803633"/>
              <a:gd name="connsiteX102" fmla="*/ 444617 w 1755774"/>
              <a:gd name="connsiteY102" fmla="*/ 973123 h 1803633"/>
              <a:gd name="connsiteX103" fmla="*/ 427839 w 1755774"/>
              <a:gd name="connsiteY103" fmla="*/ 1090569 h 1803633"/>
              <a:gd name="connsiteX104" fmla="*/ 444617 w 1755774"/>
              <a:gd name="connsiteY104" fmla="*/ 1317071 h 1803633"/>
              <a:gd name="connsiteX105" fmla="*/ 461395 w 1755774"/>
              <a:gd name="connsiteY105" fmla="*/ 1342238 h 1803633"/>
              <a:gd name="connsiteX106" fmla="*/ 486562 w 1755774"/>
              <a:gd name="connsiteY106" fmla="*/ 1350627 h 1803633"/>
              <a:gd name="connsiteX107" fmla="*/ 520118 w 1755774"/>
              <a:gd name="connsiteY107" fmla="*/ 1375794 h 1803633"/>
              <a:gd name="connsiteX108" fmla="*/ 604008 w 1755774"/>
              <a:gd name="connsiteY108" fmla="*/ 1392572 h 1803633"/>
              <a:gd name="connsiteX109" fmla="*/ 645953 w 1755774"/>
              <a:gd name="connsiteY109" fmla="*/ 1400961 h 1803633"/>
              <a:gd name="connsiteX110" fmla="*/ 671120 w 1755774"/>
              <a:gd name="connsiteY110" fmla="*/ 1409350 h 1803633"/>
              <a:gd name="connsiteX111" fmla="*/ 864066 w 1755774"/>
              <a:gd name="connsiteY111" fmla="*/ 1417739 h 1803633"/>
              <a:gd name="connsiteX112" fmla="*/ 998290 w 1755774"/>
              <a:gd name="connsiteY112" fmla="*/ 1417739 h 1803633"/>
              <a:gd name="connsiteX113" fmla="*/ 1023457 w 1755774"/>
              <a:gd name="connsiteY113" fmla="*/ 1409350 h 1803633"/>
              <a:gd name="connsiteX114" fmla="*/ 1098958 w 1755774"/>
              <a:gd name="connsiteY114" fmla="*/ 1350627 h 1803633"/>
              <a:gd name="connsiteX115" fmla="*/ 1140903 w 1755774"/>
              <a:gd name="connsiteY115" fmla="*/ 1283515 h 1803633"/>
              <a:gd name="connsiteX116" fmla="*/ 1149292 w 1755774"/>
              <a:gd name="connsiteY116" fmla="*/ 1249959 h 1803633"/>
              <a:gd name="connsiteX117" fmla="*/ 1182848 w 1755774"/>
              <a:gd name="connsiteY117" fmla="*/ 1166069 h 1803633"/>
              <a:gd name="connsiteX118" fmla="*/ 1191237 w 1755774"/>
              <a:gd name="connsiteY118" fmla="*/ 1115736 h 1803633"/>
              <a:gd name="connsiteX119" fmla="*/ 1199626 w 1755774"/>
              <a:gd name="connsiteY119" fmla="*/ 1082180 h 1803633"/>
              <a:gd name="connsiteX120" fmla="*/ 1182848 w 1755774"/>
              <a:gd name="connsiteY120" fmla="*/ 922789 h 1803633"/>
              <a:gd name="connsiteX121" fmla="*/ 1166070 w 1755774"/>
              <a:gd name="connsiteY121" fmla="*/ 864066 h 1803633"/>
              <a:gd name="connsiteX122" fmla="*/ 1132514 w 1755774"/>
              <a:gd name="connsiteY122" fmla="*/ 813732 h 1803633"/>
              <a:gd name="connsiteX123" fmla="*/ 1098958 w 1755774"/>
              <a:gd name="connsiteY123" fmla="*/ 763398 h 1803633"/>
              <a:gd name="connsiteX124" fmla="*/ 1082180 w 1755774"/>
              <a:gd name="connsiteY124" fmla="*/ 738231 h 1803633"/>
              <a:gd name="connsiteX125" fmla="*/ 998290 w 1755774"/>
              <a:gd name="connsiteY125" fmla="*/ 696286 h 1803633"/>
              <a:gd name="connsiteX126" fmla="*/ 973123 w 1755774"/>
              <a:gd name="connsiteY126" fmla="*/ 687897 h 1803633"/>
              <a:gd name="connsiteX127" fmla="*/ 931178 w 1755774"/>
              <a:gd name="connsiteY127" fmla="*/ 679508 h 1803633"/>
              <a:gd name="connsiteX128" fmla="*/ 880844 w 1755774"/>
              <a:gd name="connsiteY128" fmla="*/ 662730 h 1803633"/>
              <a:gd name="connsiteX129" fmla="*/ 855677 w 1755774"/>
              <a:gd name="connsiteY129" fmla="*/ 654341 h 1803633"/>
              <a:gd name="connsiteX130" fmla="*/ 805343 w 1755774"/>
              <a:gd name="connsiteY130" fmla="*/ 662730 h 180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755774" h="1803633">
                <a:moveTo>
                  <a:pt x="1518408" y="1635853"/>
                </a:moveTo>
                <a:cubicBezTo>
                  <a:pt x="1540779" y="1613482"/>
                  <a:pt x="1564588" y="1592464"/>
                  <a:pt x="1585520" y="1568741"/>
                </a:cubicBezTo>
                <a:cubicBezTo>
                  <a:pt x="1606614" y="1544834"/>
                  <a:pt x="1621697" y="1515785"/>
                  <a:pt x="1644242" y="1493240"/>
                </a:cubicBezTo>
                <a:cubicBezTo>
                  <a:pt x="1655427" y="1482055"/>
                  <a:pt x="1668307" y="1472339"/>
                  <a:pt x="1677798" y="1459684"/>
                </a:cubicBezTo>
                <a:cubicBezTo>
                  <a:pt x="1694249" y="1437750"/>
                  <a:pt x="1696599" y="1418038"/>
                  <a:pt x="1702965" y="1392572"/>
                </a:cubicBezTo>
                <a:cubicBezTo>
                  <a:pt x="1705761" y="1361812"/>
                  <a:pt x="1707272" y="1330909"/>
                  <a:pt x="1711354" y="1300293"/>
                </a:cubicBezTo>
                <a:cubicBezTo>
                  <a:pt x="1712878" y="1288865"/>
                  <a:pt x="1717618" y="1278069"/>
                  <a:pt x="1719743" y="1266737"/>
                </a:cubicBezTo>
                <a:cubicBezTo>
                  <a:pt x="1747753" y="1117349"/>
                  <a:pt x="1725106" y="1211730"/>
                  <a:pt x="1744910" y="1132513"/>
                </a:cubicBezTo>
                <a:cubicBezTo>
                  <a:pt x="1759763" y="969136"/>
                  <a:pt x="1759023" y="1018758"/>
                  <a:pt x="1744910" y="771787"/>
                </a:cubicBezTo>
                <a:cubicBezTo>
                  <a:pt x="1744406" y="762959"/>
                  <a:pt x="1738666" y="755199"/>
                  <a:pt x="1736521" y="746620"/>
                </a:cubicBezTo>
                <a:cubicBezTo>
                  <a:pt x="1733063" y="732787"/>
                  <a:pt x="1731590" y="718508"/>
                  <a:pt x="1728132" y="704675"/>
                </a:cubicBezTo>
                <a:cubicBezTo>
                  <a:pt x="1725987" y="696096"/>
                  <a:pt x="1721888" y="688087"/>
                  <a:pt x="1719743" y="679508"/>
                </a:cubicBezTo>
                <a:cubicBezTo>
                  <a:pt x="1716285" y="665675"/>
                  <a:pt x="1714560" y="651456"/>
                  <a:pt x="1711354" y="637563"/>
                </a:cubicBezTo>
                <a:cubicBezTo>
                  <a:pt x="1695553" y="569094"/>
                  <a:pt x="1697828" y="580208"/>
                  <a:pt x="1677798" y="520117"/>
                </a:cubicBezTo>
                <a:cubicBezTo>
                  <a:pt x="1675002" y="511728"/>
                  <a:pt x="1673364" y="502859"/>
                  <a:pt x="1669409" y="494950"/>
                </a:cubicBezTo>
                <a:cubicBezTo>
                  <a:pt x="1663816" y="483765"/>
                  <a:pt x="1657275" y="473005"/>
                  <a:pt x="1652631" y="461394"/>
                </a:cubicBezTo>
                <a:cubicBezTo>
                  <a:pt x="1646063" y="444973"/>
                  <a:pt x="1635853" y="411060"/>
                  <a:pt x="1635853" y="411060"/>
                </a:cubicBezTo>
                <a:cubicBezTo>
                  <a:pt x="1632024" y="384257"/>
                  <a:pt x="1618951" y="284976"/>
                  <a:pt x="1610687" y="268447"/>
                </a:cubicBezTo>
                <a:cubicBezTo>
                  <a:pt x="1591168" y="229410"/>
                  <a:pt x="1590725" y="225053"/>
                  <a:pt x="1560353" y="184558"/>
                </a:cubicBezTo>
                <a:cubicBezTo>
                  <a:pt x="1551964" y="173373"/>
                  <a:pt x="1544539" y="161394"/>
                  <a:pt x="1535186" y="151002"/>
                </a:cubicBezTo>
                <a:cubicBezTo>
                  <a:pt x="1519313" y="133365"/>
                  <a:pt x="1504973" y="113244"/>
                  <a:pt x="1484852" y="100668"/>
                </a:cubicBezTo>
                <a:cubicBezTo>
                  <a:pt x="1462481" y="86686"/>
                  <a:pt x="1442767" y="67065"/>
                  <a:pt x="1417740" y="58723"/>
                </a:cubicBezTo>
                <a:lnTo>
                  <a:pt x="1367406" y="41945"/>
                </a:lnTo>
                <a:cubicBezTo>
                  <a:pt x="1350628" y="36352"/>
                  <a:pt x="1334230" y="29456"/>
                  <a:pt x="1317072" y="25167"/>
                </a:cubicBezTo>
                <a:lnTo>
                  <a:pt x="1249960" y="8389"/>
                </a:lnTo>
                <a:lnTo>
                  <a:pt x="1216404" y="0"/>
                </a:lnTo>
                <a:lnTo>
                  <a:pt x="578841" y="8389"/>
                </a:lnTo>
                <a:cubicBezTo>
                  <a:pt x="567315" y="8677"/>
                  <a:pt x="556371" y="13611"/>
                  <a:pt x="545285" y="16778"/>
                </a:cubicBezTo>
                <a:cubicBezTo>
                  <a:pt x="504052" y="28559"/>
                  <a:pt x="531360" y="24216"/>
                  <a:pt x="478173" y="41945"/>
                </a:cubicBezTo>
                <a:cubicBezTo>
                  <a:pt x="444916" y="53031"/>
                  <a:pt x="412705" y="54323"/>
                  <a:pt x="377505" y="58723"/>
                </a:cubicBezTo>
                <a:cubicBezTo>
                  <a:pt x="369116" y="61519"/>
                  <a:pt x="360841" y="64683"/>
                  <a:pt x="352338" y="67112"/>
                </a:cubicBezTo>
                <a:cubicBezTo>
                  <a:pt x="341252" y="70279"/>
                  <a:pt x="329577" y="71453"/>
                  <a:pt x="318782" y="75501"/>
                </a:cubicBezTo>
                <a:cubicBezTo>
                  <a:pt x="307073" y="79892"/>
                  <a:pt x="295949" y="85845"/>
                  <a:pt x="285226" y="92279"/>
                </a:cubicBezTo>
                <a:cubicBezTo>
                  <a:pt x="267935" y="102654"/>
                  <a:pt x="251024" y="113736"/>
                  <a:pt x="234892" y="125835"/>
                </a:cubicBezTo>
                <a:cubicBezTo>
                  <a:pt x="223707" y="134224"/>
                  <a:pt x="213558" y="144212"/>
                  <a:pt x="201336" y="151002"/>
                </a:cubicBezTo>
                <a:cubicBezTo>
                  <a:pt x="188172" y="158315"/>
                  <a:pt x="173373" y="162187"/>
                  <a:pt x="159391" y="167780"/>
                </a:cubicBezTo>
                <a:cubicBezTo>
                  <a:pt x="151002" y="176169"/>
                  <a:pt x="141819" y="183833"/>
                  <a:pt x="134224" y="192947"/>
                </a:cubicBezTo>
                <a:cubicBezTo>
                  <a:pt x="123160" y="206224"/>
                  <a:pt x="106263" y="236749"/>
                  <a:pt x="100668" y="251669"/>
                </a:cubicBezTo>
                <a:cubicBezTo>
                  <a:pt x="90619" y="278466"/>
                  <a:pt x="91892" y="310973"/>
                  <a:pt x="75501" y="335559"/>
                </a:cubicBezTo>
                <a:cubicBezTo>
                  <a:pt x="69908" y="343948"/>
                  <a:pt x="62818" y="351513"/>
                  <a:pt x="58723" y="360726"/>
                </a:cubicBezTo>
                <a:cubicBezTo>
                  <a:pt x="43242" y="395559"/>
                  <a:pt x="40733" y="417121"/>
                  <a:pt x="33556" y="453005"/>
                </a:cubicBezTo>
                <a:cubicBezTo>
                  <a:pt x="30760" y="606803"/>
                  <a:pt x="30126" y="760656"/>
                  <a:pt x="25167" y="914400"/>
                </a:cubicBezTo>
                <a:cubicBezTo>
                  <a:pt x="24529" y="934163"/>
                  <a:pt x="18187" y="953400"/>
                  <a:pt x="16778" y="973123"/>
                </a:cubicBezTo>
                <a:cubicBezTo>
                  <a:pt x="-9968" y="1347563"/>
                  <a:pt x="22375" y="1009433"/>
                  <a:pt x="0" y="1233181"/>
                </a:cubicBezTo>
                <a:cubicBezTo>
                  <a:pt x="2796" y="1297497"/>
                  <a:pt x="3452" y="1361941"/>
                  <a:pt x="8389" y="1426128"/>
                </a:cubicBezTo>
                <a:cubicBezTo>
                  <a:pt x="9067" y="1434945"/>
                  <a:pt x="11873" y="1443937"/>
                  <a:pt x="16778" y="1451295"/>
                </a:cubicBezTo>
                <a:cubicBezTo>
                  <a:pt x="35698" y="1479675"/>
                  <a:pt x="47240" y="1477091"/>
                  <a:pt x="75501" y="1493240"/>
                </a:cubicBezTo>
                <a:cubicBezTo>
                  <a:pt x="84255" y="1498242"/>
                  <a:pt x="92923" y="1503563"/>
                  <a:pt x="100668" y="1510018"/>
                </a:cubicBezTo>
                <a:cubicBezTo>
                  <a:pt x="109782" y="1517613"/>
                  <a:pt x="115534" y="1529299"/>
                  <a:pt x="125835" y="1535185"/>
                </a:cubicBezTo>
                <a:cubicBezTo>
                  <a:pt x="135845" y="1540905"/>
                  <a:pt x="148596" y="1539526"/>
                  <a:pt x="159391" y="1543574"/>
                </a:cubicBezTo>
                <a:cubicBezTo>
                  <a:pt x="218220" y="1565635"/>
                  <a:pt x="169436" y="1552791"/>
                  <a:pt x="218114" y="1577130"/>
                </a:cubicBezTo>
                <a:cubicBezTo>
                  <a:pt x="270628" y="1603387"/>
                  <a:pt x="245554" y="1586277"/>
                  <a:pt x="293615" y="1602297"/>
                </a:cubicBezTo>
                <a:cubicBezTo>
                  <a:pt x="342149" y="1618475"/>
                  <a:pt x="339278" y="1621554"/>
                  <a:pt x="385894" y="1652631"/>
                </a:cubicBezTo>
                <a:cubicBezTo>
                  <a:pt x="394283" y="1658224"/>
                  <a:pt x="401496" y="1666221"/>
                  <a:pt x="411061" y="1669409"/>
                </a:cubicBezTo>
                <a:cubicBezTo>
                  <a:pt x="419450" y="1672205"/>
                  <a:pt x="428319" y="1673843"/>
                  <a:pt x="436228" y="1677798"/>
                </a:cubicBezTo>
                <a:cubicBezTo>
                  <a:pt x="445246" y="1682307"/>
                  <a:pt x="451920" y="1691130"/>
                  <a:pt x="461395" y="1694576"/>
                </a:cubicBezTo>
                <a:cubicBezTo>
                  <a:pt x="483066" y="1702456"/>
                  <a:pt x="506136" y="1705761"/>
                  <a:pt x="528507" y="1711354"/>
                </a:cubicBezTo>
                <a:cubicBezTo>
                  <a:pt x="539692" y="1714150"/>
                  <a:pt x="551358" y="1715461"/>
                  <a:pt x="562063" y="1719743"/>
                </a:cubicBezTo>
                <a:cubicBezTo>
                  <a:pt x="576045" y="1725336"/>
                  <a:pt x="590247" y="1730405"/>
                  <a:pt x="604008" y="1736521"/>
                </a:cubicBezTo>
                <a:cubicBezTo>
                  <a:pt x="615436" y="1741600"/>
                  <a:pt x="626070" y="1748373"/>
                  <a:pt x="637564" y="1753299"/>
                </a:cubicBezTo>
                <a:cubicBezTo>
                  <a:pt x="645692" y="1756782"/>
                  <a:pt x="654261" y="1759147"/>
                  <a:pt x="662731" y="1761688"/>
                </a:cubicBezTo>
                <a:cubicBezTo>
                  <a:pt x="696439" y="1771801"/>
                  <a:pt x="728614" y="1781886"/>
                  <a:pt x="763398" y="1786855"/>
                </a:cubicBezTo>
                <a:cubicBezTo>
                  <a:pt x="843328" y="1798274"/>
                  <a:pt x="904546" y="1798891"/>
                  <a:pt x="989901" y="1803633"/>
                </a:cubicBezTo>
                <a:cubicBezTo>
                  <a:pt x="1020661" y="1800837"/>
                  <a:pt x="1051979" y="1801716"/>
                  <a:pt x="1082180" y="1795244"/>
                </a:cubicBezTo>
                <a:cubicBezTo>
                  <a:pt x="1092039" y="1793131"/>
                  <a:pt x="1100218" y="1785595"/>
                  <a:pt x="1107347" y="1778466"/>
                </a:cubicBezTo>
                <a:cubicBezTo>
                  <a:pt x="1145370" y="1740443"/>
                  <a:pt x="1121737" y="1746896"/>
                  <a:pt x="1157681" y="1702965"/>
                </a:cubicBezTo>
                <a:cubicBezTo>
                  <a:pt x="1172706" y="1684601"/>
                  <a:pt x="1191237" y="1669409"/>
                  <a:pt x="1208015" y="1652631"/>
                </a:cubicBezTo>
                <a:cubicBezTo>
                  <a:pt x="1216404" y="1644242"/>
                  <a:pt x="1223311" y="1634045"/>
                  <a:pt x="1233182" y="1627464"/>
                </a:cubicBezTo>
                <a:cubicBezTo>
                  <a:pt x="1268220" y="1604105"/>
                  <a:pt x="1251220" y="1617815"/>
                  <a:pt x="1283516" y="1585519"/>
                </a:cubicBezTo>
                <a:cubicBezTo>
                  <a:pt x="1288648" y="1572689"/>
                  <a:pt x="1304299" y="1535942"/>
                  <a:pt x="1308683" y="1518407"/>
                </a:cubicBezTo>
                <a:lnTo>
                  <a:pt x="1325461" y="1451295"/>
                </a:lnTo>
                <a:cubicBezTo>
                  <a:pt x="1328257" y="1347831"/>
                  <a:pt x="1324884" y="1244015"/>
                  <a:pt x="1333850" y="1140902"/>
                </a:cubicBezTo>
                <a:cubicBezTo>
                  <a:pt x="1336148" y="1114474"/>
                  <a:pt x="1350628" y="1090569"/>
                  <a:pt x="1359017" y="1065402"/>
                </a:cubicBezTo>
                <a:cubicBezTo>
                  <a:pt x="1361813" y="1057013"/>
                  <a:pt x="1362501" y="1047593"/>
                  <a:pt x="1367406" y="1040235"/>
                </a:cubicBezTo>
                <a:cubicBezTo>
                  <a:pt x="1381314" y="1019373"/>
                  <a:pt x="1391839" y="1005840"/>
                  <a:pt x="1400962" y="981512"/>
                </a:cubicBezTo>
                <a:cubicBezTo>
                  <a:pt x="1405010" y="970717"/>
                  <a:pt x="1406184" y="959042"/>
                  <a:pt x="1409351" y="947956"/>
                </a:cubicBezTo>
                <a:cubicBezTo>
                  <a:pt x="1415926" y="924942"/>
                  <a:pt x="1425654" y="903005"/>
                  <a:pt x="1434518" y="880844"/>
                </a:cubicBezTo>
                <a:cubicBezTo>
                  <a:pt x="1437314" y="864066"/>
                  <a:pt x="1439571" y="847189"/>
                  <a:pt x="1442907" y="830510"/>
                </a:cubicBezTo>
                <a:cubicBezTo>
                  <a:pt x="1445168" y="819204"/>
                  <a:pt x="1449665" y="808368"/>
                  <a:pt x="1451296" y="796954"/>
                </a:cubicBezTo>
                <a:cubicBezTo>
                  <a:pt x="1455270" y="769134"/>
                  <a:pt x="1456889" y="741027"/>
                  <a:pt x="1459685" y="713064"/>
                </a:cubicBezTo>
                <a:cubicBezTo>
                  <a:pt x="1456889" y="654341"/>
                  <a:pt x="1458588" y="595231"/>
                  <a:pt x="1451296" y="536895"/>
                </a:cubicBezTo>
                <a:cubicBezTo>
                  <a:pt x="1450045" y="526891"/>
                  <a:pt x="1441079" y="519383"/>
                  <a:pt x="1434518" y="511728"/>
                </a:cubicBezTo>
                <a:cubicBezTo>
                  <a:pt x="1407480" y="480184"/>
                  <a:pt x="1387638" y="466205"/>
                  <a:pt x="1350628" y="444616"/>
                </a:cubicBezTo>
                <a:cubicBezTo>
                  <a:pt x="1334425" y="435164"/>
                  <a:pt x="1316581" y="428756"/>
                  <a:pt x="1300294" y="419449"/>
                </a:cubicBezTo>
                <a:cubicBezTo>
                  <a:pt x="1277389" y="406361"/>
                  <a:pt x="1255132" y="392137"/>
                  <a:pt x="1233182" y="377504"/>
                </a:cubicBezTo>
                <a:cubicBezTo>
                  <a:pt x="1224793" y="371911"/>
                  <a:pt x="1217228" y="364821"/>
                  <a:pt x="1208015" y="360726"/>
                </a:cubicBezTo>
                <a:cubicBezTo>
                  <a:pt x="1161737" y="340158"/>
                  <a:pt x="1160848" y="346837"/>
                  <a:pt x="1115736" y="335559"/>
                </a:cubicBezTo>
                <a:cubicBezTo>
                  <a:pt x="1107157" y="333414"/>
                  <a:pt x="1099072" y="329599"/>
                  <a:pt x="1090569" y="327170"/>
                </a:cubicBezTo>
                <a:cubicBezTo>
                  <a:pt x="1016833" y="306103"/>
                  <a:pt x="1092188" y="330506"/>
                  <a:pt x="1031846" y="310392"/>
                </a:cubicBezTo>
                <a:cubicBezTo>
                  <a:pt x="950752" y="313188"/>
                  <a:pt x="869549" y="313720"/>
                  <a:pt x="788565" y="318781"/>
                </a:cubicBezTo>
                <a:cubicBezTo>
                  <a:pt x="766978" y="320130"/>
                  <a:pt x="755768" y="333927"/>
                  <a:pt x="738231" y="343948"/>
                </a:cubicBezTo>
                <a:cubicBezTo>
                  <a:pt x="727373" y="350152"/>
                  <a:pt x="715534" y="354522"/>
                  <a:pt x="704676" y="360726"/>
                </a:cubicBezTo>
                <a:cubicBezTo>
                  <a:pt x="695922" y="365728"/>
                  <a:pt x="689074" y="374316"/>
                  <a:pt x="679509" y="377504"/>
                </a:cubicBezTo>
                <a:cubicBezTo>
                  <a:pt x="663372" y="382883"/>
                  <a:pt x="645779" y="382203"/>
                  <a:pt x="629175" y="385893"/>
                </a:cubicBezTo>
                <a:cubicBezTo>
                  <a:pt x="603126" y="391682"/>
                  <a:pt x="601466" y="395977"/>
                  <a:pt x="578841" y="411060"/>
                </a:cubicBezTo>
                <a:cubicBezTo>
                  <a:pt x="558759" y="471307"/>
                  <a:pt x="588189" y="392684"/>
                  <a:pt x="536896" y="478172"/>
                </a:cubicBezTo>
                <a:cubicBezTo>
                  <a:pt x="529373" y="490711"/>
                  <a:pt x="517517" y="527920"/>
                  <a:pt x="511729" y="545284"/>
                </a:cubicBezTo>
                <a:cubicBezTo>
                  <a:pt x="506136" y="590025"/>
                  <a:pt x="499930" y="634694"/>
                  <a:pt x="494951" y="679508"/>
                </a:cubicBezTo>
                <a:cubicBezTo>
                  <a:pt x="492155" y="704675"/>
                  <a:pt x="490143" y="729942"/>
                  <a:pt x="486562" y="755009"/>
                </a:cubicBezTo>
                <a:cubicBezTo>
                  <a:pt x="484546" y="769124"/>
                  <a:pt x="480517" y="782889"/>
                  <a:pt x="478173" y="796954"/>
                </a:cubicBezTo>
                <a:cubicBezTo>
                  <a:pt x="474922" y="816458"/>
                  <a:pt x="473662" y="836288"/>
                  <a:pt x="469784" y="855677"/>
                </a:cubicBezTo>
                <a:cubicBezTo>
                  <a:pt x="465262" y="878288"/>
                  <a:pt x="456797" y="900044"/>
                  <a:pt x="453006" y="922789"/>
                </a:cubicBezTo>
                <a:cubicBezTo>
                  <a:pt x="450210" y="939567"/>
                  <a:pt x="447022" y="956285"/>
                  <a:pt x="444617" y="973123"/>
                </a:cubicBezTo>
                <a:cubicBezTo>
                  <a:pt x="423619" y="1120106"/>
                  <a:pt x="447855" y="970471"/>
                  <a:pt x="427839" y="1090569"/>
                </a:cubicBezTo>
                <a:cubicBezTo>
                  <a:pt x="433432" y="1166070"/>
                  <a:pt x="434611" y="1242028"/>
                  <a:pt x="444617" y="1317071"/>
                </a:cubicBezTo>
                <a:cubicBezTo>
                  <a:pt x="445950" y="1327065"/>
                  <a:pt x="453522" y="1335940"/>
                  <a:pt x="461395" y="1342238"/>
                </a:cubicBezTo>
                <a:cubicBezTo>
                  <a:pt x="468300" y="1347762"/>
                  <a:pt x="478173" y="1347831"/>
                  <a:pt x="486562" y="1350627"/>
                </a:cubicBezTo>
                <a:cubicBezTo>
                  <a:pt x="497747" y="1359016"/>
                  <a:pt x="506951" y="1371091"/>
                  <a:pt x="520118" y="1375794"/>
                </a:cubicBezTo>
                <a:cubicBezTo>
                  <a:pt x="546974" y="1385385"/>
                  <a:pt x="576045" y="1386979"/>
                  <a:pt x="604008" y="1392572"/>
                </a:cubicBezTo>
                <a:cubicBezTo>
                  <a:pt x="617990" y="1395368"/>
                  <a:pt x="632426" y="1396452"/>
                  <a:pt x="645953" y="1400961"/>
                </a:cubicBezTo>
                <a:cubicBezTo>
                  <a:pt x="654342" y="1403757"/>
                  <a:pt x="662303" y="1408672"/>
                  <a:pt x="671120" y="1409350"/>
                </a:cubicBezTo>
                <a:cubicBezTo>
                  <a:pt x="735306" y="1414287"/>
                  <a:pt x="799751" y="1414943"/>
                  <a:pt x="864066" y="1417739"/>
                </a:cubicBezTo>
                <a:cubicBezTo>
                  <a:pt x="920823" y="1436658"/>
                  <a:pt x="892781" y="1430928"/>
                  <a:pt x="998290" y="1417739"/>
                </a:cubicBezTo>
                <a:cubicBezTo>
                  <a:pt x="1007064" y="1416642"/>
                  <a:pt x="1015548" y="1413305"/>
                  <a:pt x="1023457" y="1409350"/>
                </a:cubicBezTo>
                <a:cubicBezTo>
                  <a:pt x="1060004" y="1391076"/>
                  <a:pt x="1072268" y="1381129"/>
                  <a:pt x="1098958" y="1350627"/>
                </a:cubicBezTo>
                <a:cubicBezTo>
                  <a:pt x="1116279" y="1330831"/>
                  <a:pt x="1131601" y="1308321"/>
                  <a:pt x="1140903" y="1283515"/>
                </a:cubicBezTo>
                <a:cubicBezTo>
                  <a:pt x="1144951" y="1272720"/>
                  <a:pt x="1145244" y="1260754"/>
                  <a:pt x="1149292" y="1249959"/>
                </a:cubicBezTo>
                <a:cubicBezTo>
                  <a:pt x="1175328" y="1180529"/>
                  <a:pt x="1160208" y="1256629"/>
                  <a:pt x="1182848" y="1166069"/>
                </a:cubicBezTo>
                <a:cubicBezTo>
                  <a:pt x="1186973" y="1149568"/>
                  <a:pt x="1187901" y="1132415"/>
                  <a:pt x="1191237" y="1115736"/>
                </a:cubicBezTo>
                <a:cubicBezTo>
                  <a:pt x="1193498" y="1104430"/>
                  <a:pt x="1196830" y="1093365"/>
                  <a:pt x="1199626" y="1082180"/>
                </a:cubicBezTo>
                <a:cubicBezTo>
                  <a:pt x="1192552" y="983139"/>
                  <a:pt x="1198088" y="991367"/>
                  <a:pt x="1182848" y="922789"/>
                </a:cubicBezTo>
                <a:cubicBezTo>
                  <a:pt x="1181239" y="915549"/>
                  <a:pt x="1171260" y="873408"/>
                  <a:pt x="1166070" y="864066"/>
                </a:cubicBezTo>
                <a:cubicBezTo>
                  <a:pt x="1156277" y="846439"/>
                  <a:pt x="1138891" y="832862"/>
                  <a:pt x="1132514" y="813732"/>
                </a:cubicBezTo>
                <a:cubicBezTo>
                  <a:pt x="1117771" y="769504"/>
                  <a:pt x="1133869" y="805291"/>
                  <a:pt x="1098958" y="763398"/>
                </a:cubicBezTo>
                <a:cubicBezTo>
                  <a:pt x="1092503" y="755653"/>
                  <a:pt x="1089309" y="745360"/>
                  <a:pt x="1082180" y="738231"/>
                </a:cubicBezTo>
                <a:cubicBezTo>
                  <a:pt x="1052365" y="708416"/>
                  <a:pt x="1039260" y="709943"/>
                  <a:pt x="998290" y="696286"/>
                </a:cubicBezTo>
                <a:cubicBezTo>
                  <a:pt x="989901" y="693490"/>
                  <a:pt x="981794" y="689631"/>
                  <a:pt x="973123" y="687897"/>
                </a:cubicBezTo>
                <a:cubicBezTo>
                  <a:pt x="959141" y="685101"/>
                  <a:pt x="944934" y="683260"/>
                  <a:pt x="931178" y="679508"/>
                </a:cubicBezTo>
                <a:cubicBezTo>
                  <a:pt x="914116" y="674855"/>
                  <a:pt x="897622" y="668323"/>
                  <a:pt x="880844" y="662730"/>
                </a:cubicBezTo>
                <a:lnTo>
                  <a:pt x="855677" y="654341"/>
                </a:lnTo>
                <a:lnTo>
                  <a:pt x="805343" y="662730"/>
                </a:lnTo>
              </a:path>
            </a:pathLst>
          </a:custGeom>
          <a:noFill/>
          <a:ln w="76200">
            <a:solidFill>
              <a:srgbClr val="F79646">
                <a:alpha val="69804"/>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ブラシ⇔パーティクル</a:t>
            </a:r>
          </a:p>
        </p:txBody>
      </p:sp>
      <p:sp>
        <p:nvSpPr>
          <p:cNvPr id="3" name="コンテンツ プレースホルダー 2"/>
          <p:cNvSpPr>
            <a:spLocks noGrp="1"/>
          </p:cNvSpPr>
          <p:nvPr>
            <p:ph idx="1"/>
          </p:nvPr>
        </p:nvSpPr>
        <p:spPr/>
        <p:txBody>
          <a:bodyPr/>
          <a:lstStyle/>
          <a:p>
            <a:r>
              <a:rPr kumimoji="1" lang="ja-JP" altLang="en-US" dirty="0"/>
              <a:t>ブラシのサンプル点の容量を計算</a:t>
            </a:r>
            <a:endParaRPr kumimoji="1" lang="en-US" altLang="ja-JP" dirty="0"/>
          </a:p>
          <a:p>
            <a:r>
              <a:rPr lang="ja-JP" altLang="en-US" dirty="0"/>
              <a:t>サンプル点が現在保持している流体量と比較</a:t>
            </a:r>
            <a:endParaRPr lang="en-US" altLang="ja-JP" dirty="0"/>
          </a:p>
          <a:p>
            <a:pPr lvl="1"/>
            <a:r>
              <a:rPr kumimoji="1" lang="ja-JP" altLang="en-US" dirty="0"/>
              <a:t>容量 </a:t>
            </a:r>
            <a:r>
              <a:rPr kumimoji="1" lang="en-US" altLang="ja-JP" dirty="0"/>
              <a:t>&gt; </a:t>
            </a:r>
            <a:r>
              <a:rPr kumimoji="1" lang="ja-JP" altLang="en-US" dirty="0"/>
              <a:t>流体量</a:t>
            </a:r>
            <a:r>
              <a:rPr kumimoji="1" lang="en-US" altLang="ja-JP" dirty="0"/>
              <a:t>: </a:t>
            </a:r>
            <a:r>
              <a:rPr kumimoji="1" lang="ja-JP" altLang="en-US" dirty="0"/>
              <a:t>パーティクルを吸収</a:t>
            </a:r>
            <a:endParaRPr kumimoji="1" lang="en-US" altLang="ja-JP" dirty="0"/>
          </a:p>
          <a:p>
            <a:pPr lvl="1"/>
            <a:r>
              <a:rPr lang="ja-JP" altLang="en-US" dirty="0"/>
              <a:t>容量 </a:t>
            </a:r>
            <a:r>
              <a:rPr lang="en-US" altLang="ja-JP" dirty="0"/>
              <a:t>&lt; </a:t>
            </a:r>
            <a:r>
              <a:rPr lang="ja-JP" altLang="en-US" dirty="0"/>
              <a:t>流体量</a:t>
            </a:r>
            <a:r>
              <a:rPr lang="en-US" altLang="ja-JP" dirty="0"/>
              <a:t>: </a:t>
            </a:r>
            <a:r>
              <a:rPr lang="ja-JP" altLang="en-US" dirty="0"/>
              <a:t>パーティクルを放出</a:t>
            </a:r>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86</a:t>
            </a:fld>
            <a:endParaRPr lang="en-US" i="1" dirty="0"/>
          </a:p>
        </p:txBody>
      </p:sp>
      <p:grpSp>
        <p:nvGrpSpPr>
          <p:cNvPr id="5" name="グループ化 4"/>
          <p:cNvGrpSpPr/>
          <p:nvPr/>
        </p:nvGrpSpPr>
        <p:grpSpPr>
          <a:xfrm>
            <a:off x="7229774" y="3015360"/>
            <a:ext cx="1144537" cy="957850"/>
            <a:chOff x="6053923" y="2594680"/>
            <a:chExt cx="1311900" cy="1097914"/>
          </a:xfrm>
        </p:grpSpPr>
        <p:sp>
          <p:nvSpPr>
            <p:cNvPr id="6" name="円/楕円 43"/>
            <p:cNvSpPr/>
            <p:nvPr/>
          </p:nvSpPr>
          <p:spPr>
            <a:xfrm>
              <a:off x="6168223" y="30829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 name="円/楕円 44"/>
            <p:cNvSpPr/>
            <p:nvPr/>
          </p:nvSpPr>
          <p:spPr>
            <a:xfrm>
              <a:off x="6053923" y="31210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8" name="円/楕円 45"/>
            <p:cNvSpPr/>
            <p:nvPr/>
          </p:nvSpPr>
          <p:spPr>
            <a:xfrm>
              <a:off x="6143527" y="33115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 name="円/楕円 46"/>
            <p:cNvSpPr/>
            <p:nvPr/>
          </p:nvSpPr>
          <p:spPr>
            <a:xfrm>
              <a:off x="6282523" y="32353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円/楕円 47"/>
            <p:cNvSpPr/>
            <p:nvPr/>
          </p:nvSpPr>
          <p:spPr>
            <a:xfrm>
              <a:off x="6053923" y="28924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 name="円/楕円 48"/>
            <p:cNvSpPr/>
            <p:nvPr/>
          </p:nvSpPr>
          <p:spPr>
            <a:xfrm>
              <a:off x="6257827" y="28924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2" name="円/楕円 49"/>
            <p:cNvSpPr/>
            <p:nvPr/>
          </p:nvSpPr>
          <p:spPr>
            <a:xfrm>
              <a:off x="6396823" y="30829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 name="円/楕円 50"/>
            <p:cNvSpPr/>
            <p:nvPr/>
          </p:nvSpPr>
          <p:spPr>
            <a:xfrm>
              <a:off x="6348773" y="3397409"/>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4" name="円/楕円 51"/>
            <p:cNvSpPr/>
            <p:nvPr/>
          </p:nvSpPr>
          <p:spPr>
            <a:xfrm>
              <a:off x="6529323" y="3283109"/>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 name="円/楕円 52"/>
            <p:cNvSpPr/>
            <p:nvPr/>
          </p:nvSpPr>
          <p:spPr>
            <a:xfrm>
              <a:off x="6415023" y="28924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 name="円/楕円 53"/>
            <p:cNvSpPr/>
            <p:nvPr/>
          </p:nvSpPr>
          <p:spPr>
            <a:xfrm>
              <a:off x="6120173" y="270898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円/楕円 54"/>
            <p:cNvSpPr/>
            <p:nvPr/>
          </p:nvSpPr>
          <p:spPr>
            <a:xfrm>
              <a:off x="6709873" y="34639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 name="円/楕円 55"/>
            <p:cNvSpPr/>
            <p:nvPr/>
          </p:nvSpPr>
          <p:spPr>
            <a:xfrm>
              <a:off x="6890423" y="2778194"/>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 name="円/楕円 56"/>
            <p:cNvSpPr/>
            <p:nvPr/>
          </p:nvSpPr>
          <p:spPr>
            <a:xfrm>
              <a:off x="7137223" y="282328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 name="円/楕円 57"/>
            <p:cNvSpPr/>
            <p:nvPr/>
          </p:nvSpPr>
          <p:spPr>
            <a:xfrm>
              <a:off x="7070973" y="3054509"/>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1" name="円/楕円 58"/>
            <p:cNvSpPr/>
            <p:nvPr/>
          </p:nvSpPr>
          <p:spPr>
            <a:xfrm>
              <a:off x="7004723" y="2594680"/>
              <a:ext cx="228600" cy="228600"/>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
        <p:nvSpPr>
          <p:cNvPr id="22" name="テキスト ボックス 21"/>
          <p:cNvSpPr txBox="1"/>
          <p:nvPr/>
        </p:nvSpPr>
        <p:spPr>
          <a:xfrm>
            <a:off x="7017213" y="3987052"/>
            <a:ext cx="1569660" cy="369332"/>
          </a:xfrm>
          <a:prstGeom prst="rect">
            <a:avLst/>
          </a:prstGeom>
          <a:noFill/>
        </p:spPr>
        <p:txBody>
          <a:bodyPr wrap="none" rtlCol="0">
            <a:spAutoFit/>
          </a:bodyPr>
          <a:lstStyle/>
          <a:p>
            <a:r>
              <a:rPr kumimoji="1" lang="ja-JP" altLang="en-US" dirty="0"/>
              <a:t>パーティクル</a:t>
            </a:r>
          </a:p>
        </p:txBody>
      </p:sp>
      <p:grpSp>
        <p:nvGrpSpPr>
          <p:cNvPr id="23" name="グループ化 22"/>
          <p:cNvGrpSpPr/>
          <p:nvPr/>
        </p:nvGrpSpPr>
        <p:grpSpPr>
          <a:xfrm>
            <a:off x="5603086" y="2770466"/>
            <a:ext cx="610110" cy="1146840"/>
            <a:chOff x="1115509" y="2307504"/>
            <a:chExt cx="760621" cy="1429760"/>
          </a:xfrm>
        </p:grpSpPr>
        <p:sp>
          <p:nvSpPr>
            <p:cNvPr id="24" name="正方形/長方形 23"/>
            <p:cNvSpPr/>
            <p:nvPr/>
          </p:nvSpPr>
          <p:spPr>
            <a:xfrm>
              <a:off x="1158838" y="2307504"/>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5" name="直線コネクタ 24"/>
            <p:cNvCxnSpPr>
              <a:stCxn id="26" idx="4"/>
              <a:endCxn id="33" idx="0"/>
            </p:cNvCxnSpPr>
            <p:nvPr/>
          </p:nvCxnSpPr>
          <p:spPr>
            <a:xfrm>
              <a:off x="1248859" y="2821504"/>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6" name="円/楕円 95"/>
            <p:cNvSpPr/>
            <p:nvPr/>
          </p:nvSpPr>
          <p:spPr>
            <a:xfrm>
              <a:off x="1210759"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7" name="直線コネクタ 26"/>
            <p:cNvCxnSpPr>
              <a:stCxn id="28" idx="4"/>
              <a:endCxn id="34" idx="0"/>
            </p:cNvCxnSpPr>
            <p:nvPr/>
          </p:nvCxnSpPr>
          <p:spPr>
            <a:xfrm>
              <a:off x="1422691" y="2821504"/>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28" name="円/楕円 96"/>
            <p:cNvSpPr/>
            <p:nvPr/>
          </p:nvSpPr>
          <p:spPr>
            <a:xfrm>
              <a:off x="1384591"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9" name="直線コネクタ 28"/>
            <p:cNvCxnSpPr>
              <a:stCxn id="31" idx="4"/>
              <a:endCxn id="35" idx="0"/>
            </p:cNvCxnSpPr>
            <p:nvPr/>
          </p:nvCxnSpPr>
          <p:spPr>
            <a:xfrm>
              <a:off x="1574089" y="2821504"/>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直線コネクタ 29"/>
            <p:cNvCxnSpPr>
              <a:stCxn id="32" idx="4"/>
              <a:endCxn id="36" idx="0"/>
            </p:cNvCxnSpPr>
            <p:nvPr/>
          </p:nvCxnSpPr>
          <p:spPr>
            <a:xfrm>
              <a:off x="1722728" y="2821504"/>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31" name="円/楕円 97"/>
            <p:cNvSpPr/>
            <p:nvPr/>
          </p:nvSpPr>
          <p:spPr>
            <a:xfrm>
              <a:off x="1535989"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98"/>
            <p:cNvSpPr/>
            <p:nvPr/>
          </p:nvSpPr>
          <p:spPr>
            <a:xfrm>
              <a:off x="1684628" y="274530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103"/>
            <p:cNvSpPr/>
            <p:nvPr/>
          </p:nvSpPr>
          <p:spPr>
            <a:xfrm>
              <a:off x="1210759"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104"/>
            <p:cNvSpPr/>
            <p:nvPr/>
          </p:nvSpPr>
          <p:spPr>
            <a:xfrm>
              <a:off x="1384591"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105"/>
            <p:cNvSpPr/>
            <p:nvPr/>
          </p:nvSpPr>
          <p:spPr>
            <a:xfrm>
              <a:off x="1535989"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106"/>
            <p:cNvSpPr/>
            <p:nvPr/>
          </p:nvSpPr>
          <p:spPr>
            <a:xfrm>
              <a:off x="1684628" y="2910505"/>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7" name="直線コネクタ 36"/>
            <p:cNvCxnSpPr>
              <a:stCxn id="34" idx="4"/>
              <a:endCxn id="42" idx="0"/>
            </p:cNvCxnSpPr>
            <p:nvPr/>
          </p:nvCxnSpPr>
          <p:spPr>
            <a:xfrm flipH="1">
              <a:off x="1384591" y="2986705"/>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直線コネクタ 37"/>
            <p:cNvCxnSpPr>
              <a:stCxn id="33" idx="4"/>
              <a:endCxn id="41" idx="0"/>
            </p:cNvCxnSpPr>
            <p:nvPr/>
          </p:nvCxnSpPr>
          <p:spPr>
            <a:xfrm flipH="1">
              <a:off x="1229809" y="2986705"/>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直線コネクタ 38"/>
            <p:cNvCxnSpPr>
              <a:stCxn id="35" idx="4"/>
              <a:endCxn id="43" idx="0"/>
            </p:cNvCxnSpPr>
            <p:nvPr/>
          </p:nvCxnSpPr>
          <p:spPr>
            <a:xfrm>
              <a:off x="1574089" y="2986705"/>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40" name="直線コネクタ 39"/>
            <p:cNvCxnSpPr>
              <a:stCxn id="36" idx="4"/>
              <a:endCxn id="44" idx="0"/>
            </p:cNvCxnSpPr>
            <p:nvPr/>
          </p:nvCxnSpPr>
          <p:spPr>
            <a:xfrm>
              <a:off x="1722728" y="2986705"/>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41" name="円/楕円 131"/>
            <p:cNvSpPr/>
            <p:nvPr/>
          </p:nvSpPr>
          <p:spPr>
            <a:xfrm>
              <a:off x="1191709"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134"/>
            <p:cNvSpPr/>
            <p:nvPr/>
          </p:nvSpPr>
          <p:spPr>
            <a:xfrm>
              <a:off x="1346491"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137"/>
            <p:cNvSpPr/>
            <p:nvPr/>
          </p:nvSpPr>
          <p:spPr>
            <a:xfrm>
              <a:off x="1535989"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139"/>
            <p:cNvSpPr/>
            <p:nvPr/>
          </p:nvSpPr>
          <p:spPr>
            <a:xfrm>
              <a:off x="1722728" y="3076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5" name="直線コネクタ 44"/>
            <p:cNvCxnSpPr>
              <a:stCxn id="41" idx="4"/>
              <a:endCxn id="46" idx="0"/>
            </p:cNvCxnSpPr>
            <p:nvPr/>
          </p:nvCxnSpPr>
          <p:spPr>
            <a:xfrm flipH="1">
              <a:off x="1210759" y="3152736"/>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46" name="円/楕円 152"/>
            <p:cNvSpPr/>
            <p:nvPr/>
          </p:nvSpPr>
          <p:spPr>
            <a:xfrm>
              <a:off x="1172659"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 name="円/楕円 155"/>
            <p:cNvSpPr/>
            <p:nvPr/>
          </p:nvSpPr>
          <p:spPr>
            <a:xfrm>
              <a:off x="1308391"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8" name="直線コネクタ 47"/>
            <p:cNvCxnSpPr>
              <a:stCxn id="42" idx="4"/>
              <a:endCxn id="47" idx="0"/>
            </p:cNvCxnSpPr>
            <p:nvPr/>
          </p:nvCxnSpPr>
          <p:spPr>
            <a:xfrm flipH="1">
              <a:off x="1346491" y="3152736"/>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49" name="円/楕円 162"/>
            <p:cNvSpPr/>
            <p:nvPr/>
          </p:nvSpPr>
          <p:spPr>
            <a:xfrm>
              <a:off x="1535989"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0" name="直線コネクタ 49"/>
            <p:cNvCxnSpPr>
              <a:stCxn id="43" idx="4"/>
              <a:endCxn id="49" idx="0"/>
            </p:cNvCxnSpPr>
            <p:nvPr/>
          </p:nvCxnSpPr>
          <p:spPr>
            <a:xfrm>
              <a:off x="1574089" y="3152736"/>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51" name="円/楕円 166"/>
            <p:cNvSpPr/>
            <p:nvPr/>
          </p:nvSpPr>
          <p:spPr>
            <a:xfrm>
              <a:off x="1760828" y="32670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2" name="直線コネクタ 51"/>
            <p:cNvCxnSpPr>
              <a:stCxn id="44" idx="4"/>
              <a:endCxn id="51" idx="0"/>
            </p:cNvCxnSpPr>
            <p:nvPr/>
          </p:nvCxnSpPr>
          <p:spPr>
            <a:xfrm>
              <a:off x="1760828" y="3152736"/>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53" name="円/楕円 173"/>
            <p:cNvSpPr/>
            <p:nvPr/>
          </p:nvSpPr>
          <p:spPr>
            <a:xfrm>
              <a:off x="1144084" y="3457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4" name="円/楕円 174"/>
            <p:cNvSpPr/>
            <p:nvPr/>
          </p:nvSpPr>
          <p:spPr>
            <a:xfrm>
              <a:off x="1308391" y="34640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5" name="円/楕円 175"/>
            <p:cNvSpPr/>
            <p:nvPr/>
          </p:nvSpPr>
          <p:spPr>
            <a:xfrm>
              <a:off x="1536991" y="345753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円/楕円 176"/>
            <p:cNvSpPr/>
            <p:nvPr/>
          </p:nvSpPr>
          <p:spPr>
            <a:xfrm>
              <a:off x="1760828" y="34640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7" name="直線コネクタ 56"/>
            <p:cNvCxnSpPr>
              <a:stCxn id="46" idx="4"/>
              <a:endCxn id="53" idx="0"/>
            </p:cNvCxnSpPr>
            <p:nvPr/>
          </p:nvCxnSpPr>
          <p:spPr>
            <a:xfrm flipH="1">
              <a:off x="1182184" y="3343236"/>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直線コネクタ 57"/>
            <p:cNvCxnSpPr>
              <a:stCxn id="47" idx="4"/>
              <a:endCxn id="54" idx="0"/>
            </p:cNvCxnSpPr>
            <p:nvPr/>
          </p:nvCxnSpPr>
          <p:spPr>
            <a:xfrm>
              <a:off x="1346491" y="3343236"/>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直線コネクタ 58"/>
            <p:cNvCxnSpPr>
              <a:stCxn id="49" idx="4"/>
              <a:endCxn id="55" idx="0"/>
            </p:cNvCxnSpPr>
            <p:nvPr/>
          </p:nvCxnSpPr>
          <p:spPr>
            <a:xfrm>
              <a:off x="1574089" y="3343236"/>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直線コネクタ 59"/>
            <p:cNvCxnSpPr>
              <a:stCxn id="51" idx="4"/>
              <a:endCxn id="56" idx="0"/>
            </p:cNvCxnSpPr>
            <p:nvPr/>
          </p:nvCxnSpPr>
          <p:spPr>
            <a:xfrm>
              <a:off x="1798928" y="3343236"/>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61" name="円/楕円 195"/>
            <p:cNvSpPr/>
            <p:nvPr/>
          </p:nvSpPr>
          <p:spPr>
            <a:xfrm>
              <a:off x="1115509" y="365455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2" name="円/楕円 196"/>
            <p:cNvSpPr/>
            <p:nvPr/>
          </p:nvSpPr>
          <p:spPr>
            <a:xfrm>
              <a:off x="1286959" y="366106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3" name="円/楕円 197"/>
            <p:cNvSpPr/>
            <p:nvPr/>
          </p:nvSpPr>
          <p:spPr>
            <a:xfrm>
              <a:off x="1574089" y="364460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4" name="円/楕円 198"/>
            <p:cNvSpPr/>
            <p:nvPr/>
          </p:nvSpPr>
          <p:spPr>
            <a:xfrm>
              <a:off x="1799930" y="366106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5" name="直線コネクタ 64"/>
            <p:cNvCxnSpPr>
              <a:stCxn id="53" idx="4"/>
              <a:endCxn id="61" idx="0"/>
            </p:cNvCxnSpPr>
            <p:nvPr/>
          </p:nvCxnSpPr>
          <p:spPr>
            <a:xfrm flipH="1">
              <a:off x="1153609" y="3533736"/>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66" name="直線コネクタ 65"/>
            <p:cNvCxnSpPr>
              <a:stCxn id="54" idx="4"/>
              <a:endCxn id="62" idx="0"/>
            </p:cNvCxnSpPr>
            <p:nvPr/>
          </p:nvCxnSpPr>
          <p:spPr>
            <a:xfrm flipH="1">
              <a:off x="1325059" y="3540250"/>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67" name="直線コネクタ 66"/>
            <p:cNvCxnSpPr>
              <a:stCxn id="55" idx="4"/>
              <a:endCxn id="63" idx="0"/>
            </p:cNvCxnSpPr>
            <p:nvPr/>
          </p:nvCxnSpPr>
          <p:spPr>
            <a:xfrm>
              <a:off x="1575091" y="3533736"/>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68" name="直線コネクタ 67"/>
            <p:cNvCxnSpPr>
              <a:stCxn id="56" idx="4"/>
              <a:endCxn id="64" idx="0"/>
            </p:cNvCxnSpPr>
            <p:nvPr/>
          </p:nvCxnSpPr>
          <p:spPr>
            <a:xfrm>
              <a:off x="1798928" y="3540250"/>
              <a:ext cx="39102" cy="120814"/>
            </a:xfrm>
            <a:prstGeom prst="line">
              <a:avLst/>
            </a:prstGeom>
            <a:ln w="19050"/>
          </p:spPr>
          <p:style>
            <a:lnRef idx="1">
              <a:schemeClr val="dk1"/>
            </a:lnRef>
            <a:fillRef idx="0">
              <a:schemeClr val="dk1"/>
            </a:fillRef>
            <a:effectRef idx="0">
              <a:schemeClr val="dk1"/>
            </a:effectRef>
            <a:fontRef idx="minor">
              <a:schemeClr val="tx1"/>
            </a:fontRef>
          </p:style>
        </p:cxnSp>
      </p:grpSp>
      <p:sp>
        <p:nvSpPr>
          <p:cNvPr id="69" name="テキスト ボックス 68"/>
          <p:cNvSpPr txBox="1"/>
          <p:nvPr/>
        </p:nvSpPr>
        <p:spPr>
          <a:xfrm>
            <a:off x="5474412" y="3982351"/>
            <a:ext cx="877163" cy="369332"/>
          </a:xfrm>
          <a:prstGeom prst="rect">
            <a:avLst/>
          </a:prstGeom>
          <a:noFill/>
        </p:spPr>
        <p:txBody>
          <a:bodyPr wrap="none" rtlCol="0">
            <a:spAutoFit/>
          </a:bodyPr>
          <a:lstStyle/>
          <a:p>
            <a:r>
              <a:rPr kumimoji="1" lang="ja-JP" altLang="en-US" dirty="0"/>
              <a:t>ブラシ</a:t>
            </a:r>
          </a:p>
        </p:txBody>
      </p:sp>
      <p:sp>
        <p:nvSpPr>
          <p:cNvPr id="70" name="左右矢印 69"/>
          <p:cNvSpPr/>
          <p:nvPr/>
        </p:nvSpPr>
        <p:spPr>
          <a:xfrm>
            <a:off x="6393746" y="3266488"/>
            <a:ext cx="687773" cy="3810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07550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ブラシのサンプル点の容量</a:t>
            </a:r>
            <a:endParaRPr kumimoji="1" lang="ja-JP" altLang="en-US" dirty="0"/>
          </a:p>
        </p:txBody>
      </p:sp>
      <p:sp>
        <p:nvSpPr>
          <p:cNvPr id="3" name="コンテンツ プレースホルダ 2"/>
          <p:cNvSpPr>
            <a:spLocks noGrp="1"/>
          </p:cNvSpPr>
          <p:nvPr>
            <p:ph idx="1"/>
          </p:nvPr>
        </p:nvSpPr>
        <p:spPr/>
        <p:txBody>
          <a:bodyPr/>
          <a:lstStyle/>
          <a:p>
            <a:r>
              <a:rPr lang="ja-JP" altLang="en-US" dirty="0"/>
              <a:t>サンプル点の密度フィールド</a:t>
            </a:r>
            <a:endParaRPr lang="en-US" altLang="ja-JP" dirty="0"/>
          </a:p>
          <a:p>
            <a:endParaRPr lang="en-US" altLang="ja-JP" dirty="0"/>
          </a:p>
          <a:p>
            <a:endParaRPr lang="ja-JP" altLang="en-US" dirty="0"/>
          </a:p>
          <a:p>
            <a:r>
              <a:rPr lang="ja-JP" altLang="en-US" dirty="0"/>
              <a:t>固体表面からの距離</a:t>
            </a:r>
            <a:endParaRPr lang="en-US" altLang="ja-JP" dirty="0"/>
          </a:p>
          <a:p>
            <a:pPr lvl="1"/>
            <a:r>
              <a:rPr lang="ja-JP" altLang="en-US" dirty="0"/>
              <a:t>固体表面に近いほど容量が減る</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87</a:t>
            </a:fld>
            <a:endParaRPr lang="en-US" i="1" dirty="0"/>
          </a:p>
        </p:txBody>
      </p:sp>
      <p:grpSp>
        <p:nvGrpSpPr>
          <p:cNvPr id="5" name="グループ化 4"/>
          <p:cNvGrpSpPr/>
          <p:nvPr/>
        </p:nvGrpSpPr>
        <p:grpSpPr>
          <a:xfrm>
            <a:off x="5414753" y="1563221"/>
            <a:ext cx="1268408" cy="1390602"/>
            <a:chOff x="5296491" y="959212"/>
            <a:chExt cx="1629789" cy="1786798"/>
          </a:xfrm>
        </p:grpSpPr>
        <p:sp>
          <p:nvSpPr>
            <p:cNvPr id="6" name="フリーフォーム 5"/>
            <p:cNvSpPr/>
            <p:nvPr/>
          </p:nvSpPr>
          <p:spPr>
            <a:xfrm>
              <a:off x="5440470" y="959212"/>
              <a:ext cx="1239456" cy="713079"/>
            </a:xfrm>
            <a:custGeom>
              <a:avLst/>
              <a:gdLst>
                <a:gd name="connsiteX0" fmla="*/ 0 w 2631112"/>
                <a:gd name="connsiteY0" fmla="*/ 0 h 1144475"/>
                <a:gd name="connsiteX1" fmla="*/ 542741 w 2631112"/>
                <a:gd name="connsiteY1" fmla="*/ 525043 h 1144475"/>
                <a:gd name="connsiteX2" fmla="*/ 1404046 w 2631112"/>
                <a:gd name="connsiteY2" fmla="*/ 979293 h 1144475"/>
                <a:gd name="connsiteX3" fmla="*/ 2631112 w 2631112"/>
                <a:gd name="connsiteY3" fmla="*/ 1144475 h 1144475"/>
              </a:gdLst>
              <a:ahLst/>
              <a:cxnLst>
                <a:cxn ang="0">
                  <a:pos x="connsiteX0" y="connsiteY0"/>
                </a:cxn>
                <a:cxn ang="0">
                  <a:pos x="connsiteX1" y="connsiteY1"/>
                </a:cxn>
                <a:cxn ang="0">
                  <a:pos x="connsiteX2" y="connsiteY2"/>
                </a:cxn>
                <a:cxn ang="0">
                  <a:pos x="connsiteX3" y="connsiteY3"/>
                </a:cxn>
              </a:cxnLst>
              <a:rect l="l" t="t" r="r" b="b"/>
              <a:pathLst>
                <a:path w="2631112" h="1144475">
                  <a:moveTo>
                    <a:pt x="0" y="0"/>
                  </a:moveTo>
                  <a:cubicBezTo>
                    <a:pt x="154366" y="180914"/>
                    <a:pt x="308733" y="361828"/>
                    <a:pt x="542741" y="525043"/>
                  </a:cubicBezTo>
                  <a:cubicBezTo>
                    <a:pt x="776749" y="688259"/>
                    <a:pt x="1055984" y="876054"/>
                    <a:pt x="1404046" y="979293"/>
                  </a:cubicBezTo>
                  <a:cubicBezTo>
                    <a:pt x="1752108" y="1082532"/>
                    <a:pt x="2191610" y="1113503"/>
                    <a:pt x="2631112" y="114447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 name="フリーフォーム 6"/>
            <p:cNvSpPr/>
            <p:nvPr/>
          </p:nvSpPr>
          <p:spPr>
            <a:xfrm>
              <a:off x="5316583" y="1020481"/>
              <a:ext cx="1375181" cy="1071295"/>
            </a:xfrm>
            <a:custGeom>
              <a:avLst/>
              <a:gdLst>
                <a:gd name="connsiteX0" fmla="*/ 0 w 2754999"/>
                <a:gd name="connsiteY0" fmla="*/ 0 h 1787505"/>
                <a:gd name="connsiteX1" fmla="*/ 814111 w 2754999"/>
                <a:gd name="connsiteY1" fmla="*/ 766916 h 1787505"/>
                <a:gd name="connsiteX2" fmla="*/ 1699014 w 2754999"/>
                <a:gd name="connsiteY2" fmla="*/ 1362751 h 1787505"/>
                <a:gd name="connsiteX3" fmla="*/ 2754999 w 2754999"/>
                <a:gd name="connsiteY3" fmla="*/ 1787505 h 1787505"/>
              </a:gdLst>
              <a:ahLst/>
              <a:cxnLst>
                <a:cxn ang="0">
                  <a:pos x="connsiteX0" y="connsiteY0"/>
                </a:cxn>
                <a:cxn ang="0">
                  <a:pos x="connsiteX1" y="connsiteY1"/>
                </a:cxn>
                <a:cxn ang="0">
                  <a:pos x="connsiteX2" y="connsiteY2"/>
                </a:cxn>
                <a:cxn ang="0">
                  <a:pos x="connsiteX3" y="connsiteY3"/>
                </a:cxn>
              </a:cxnLst>
              <a:rect l="l" t="t" r="r" b="b"/>
              <a:pathLst>
                <a:path w="2754999" h="1787505">
                  <a:moveTo>
                    <a:pt x="0" y="0"/>
                  </a:moveTo>
                  <a:cubicBezTo>
                    <a:pt x="265471" y="269895"/>
                    <a:pt x="530942" y="539791"/>
                    <a:pt x="814111" y="766916"/>
                  </a:cubicBezTo>
                  <a:cubicBezTo>
                    <a:pt x="1097280" y="994041"/>
                    <a:pt x="1375533" y="1192653"/>
                    <a:pt x="1699014" y="1362751"/>
                  </a:cubicBezTo>
                  <a:cubicBezTo>
                    <a:pt x="2022495" y="1532849"/>
                    <a:pt x="2388747" y="1660177"/>
                    <a:pt x="2754999" y="1787505"/>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フリーフォーム 7"/>
            <p:cNvSpPr/>
            <p:nvPr/>
          </p:nvSpPr>
          <p:spPr>
            <a:xfrm>
              <a:off x="5296491" y="1132136"/>
              <a:ext cx="1246208" cy="1351349"/>
            </a:xfrm>
            <a:custGeom>
              <a:avLst/>
              <a:gdLst>
                <a:gd name="connsiteX0" fmla="*/ 0 w 2684206"/>
                <a:gd name="connsiteY0" fmla="*/ 0 h 1976284"/>
                <a:gd name="connsiteX1" fmla="*/ 1020588 w 2684206"/>
                <a:gd name="connsiteY1" fmla="*/ 1050085 h 1976284"/>
                <a:gd name="connsiteX2" fmla="*/ 2684206 w 2684206"/>
                <a:gd name="connsiteY2" fmla="*/ 1976284 h 1976284"/>
              </a:gdLst>
              <a:ahLst/>
              <a:cxnLst>
                <a:cxn ang="0">
                  <a:pos x="connsiteX0" y="connsiteY0"/>
                </a:cxn>
                <a:cxn ang="0">
                  <a:pos x="connsiteX1" y="connsiteY1"/>
                </a:cxn>
                <a:cxn ang="0">
                  <a:pos x="connsiteX2" y="connsiteY2"/>
                </a:cxn>
              </a:cxnLst>
              <a:rect l="l" t="t" r="r" b="b"/>
              <a:pathLst>
                <a:path w="2684206" h="1976284">
                  <a:moveTo>
                    <a:pt x="0" y="0"/>
                  </a:moveTo>
                  <a:cubicBezTo>
                    <a:pt x="286610" y="360352"/>
                    <a:pt x="573220" y="720704"/>
                    <a:pt x="1020588" y="1050085"/>
                  </a:cubicBezTo>
                  <a:cubicBezTo>
                    <a:pt x="1467956" y="1379466"/>
                    <a:pt x="2076081" y="1677875"/>
                    <a:pt x="2684206" y="1976284"/>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9" name="円/楕円 25"/>
            <p:cNvSpPr/>
            <p:nvPr/>
          </p:nvSpPr>
          <p:spPr>
            <a:xfrm>
              <a:off x="5392324" y="127699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円/楕円 25"/>
            <p:cNvSpPr/>
            <p:nvPr/>
          </p:nvSpPr>
          <p:spPr>
            <a:xfrm>
              <a:off x="5468524" y="117842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円/楕円 25"/>
            <p:cNvSpPr/>
            <p:nvPr/>
          </p:nvSpPr>
          <p:spPr>
            <a:xfrm>
              <a:off x="5544724" y="1084496"/>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円/楕円 25"/>
            <p:cNvSpPr/>
            <p:nvPr/>
          </p:nvSpPr>
          <p:spPr>
            <a:xfrm>
              <a:off x="6033955" y="153230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円/楕円 25"/>
            <p:cNvSpPr/>
            <p:nvPr/>
          </p:nvSpPr>
          <p:spPr>
            <a:xfrm>
              <a:off x="5959895" y="1672291"/>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円/楕円 25"/>
            <p:cNvSpPr/>
            <p:nvPr/>
          </p:nvSpPr>
          <p:spPr>
            <a:xfrm>
              <a:off x="5814911" y="186539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円/楕円 25"/>
            <p:cNvSpPr/>
            <p:nvPr/>
          </p:nvSpPr>
          <p:spPr>
            <a:xfrm>
              <a:off x="6590845" y="1616702"/>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円/楕円 25"/>
            <p:cNvSpPr/>
            <p:nvPr/>
          </p:nvSpPr>
          <p:spPr>
            <a:xfrm>
              <a:off x="6581658" y="202240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円/楕円 25"/>
            <p:cNvSpPr/>
            <p:nvPr/>
          </p:nvSpPr>
          <p:spPr>
            <a:xfrm>
              <a:off x="6466499" y="241266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楕円 24"/>
            <p:cNvSpPr/>
            <p:nvPr/>
          </p:nvSpPr>
          <p:spPr>
            <a:xfrm>
              <a:off x="6236178" y="2209169"/>
              <a:ext cx="536841" cy="536841"/>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楕円 25"/>
            <p:cNvSpPr/>
            <p:nvPr/>
          </p:nvSpPr>
          <p:spPr>
            <a:xfrm>
              <a:off x="6351337" y="1825377"/>
              <a:ext cx="536841" cy="536841"/>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楕円 26"/>
            <p:cNvSpPr/>
            <p:nvPr/>
          </p:nvSpPr>
          <p:spPr>
            <a:xfrm>
              <a:off x="6389439" y="1404758"/>
              <a:ext cx="536841" cy="536841"/>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楕円 27"/>
            <p:cNvSpPr/>
            <p:nvPr/>
          </p:nvSpPr>
          <p:spPr>
            <a:xfrm>
              <a:off x="5468524" y="985316"/>
              <a:ext cx="254218" cy="2542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楕円 29"/>
            <p:cNvSpPr/>
            <p:nvPr/>
          </p:nvSpPr>
          <p:spPr>
            <a:xfrm>
              <a:off x="5392324" y="1090977"/>
              <a:ext cx="254218" cy="2542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楕円 30"/>
            <p:cNvSpPr/>
            <p:nvPr/>
          </p:nvSpPr>
          <p:spPr>
            <a:xfrm>
              <a:off x="5304166" y="1192583"/>
              <a:ext cx="254218" cy="2542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楕円 31"/>
            <p:cNvSpPr/>
            <p:nvPr/>
          </p:nvSpPr>
          <p:spPr>
            <a:xfrm>
              <a:off x="5958549" y="1450277"/>
              <a:ext cx="254218" cy="2542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楕円 32"/>
            <p:cNvSpPr/>
            <p:nvPr/>
          </p:nvSpPr>
          <p:spPr>
            <a:xfrm>
              <a:off x="5867006" y="1593054"/>
              <a:ext cx="254218" cy="2542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楕円 33"/>
            <p:cNvSpPr/>
            <p:nvPr/>
          </p:nvSpPr>
          <p:spPr>
            <a:xfrm>
              <a:off x="5667751" y="1733627"/>
              <a:ext cx="378418" cy="378418"/>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27" name="グループ化 26"/>
          <p:cNvGrpSpPr/>
          <p:nvPr/>
        </p:nvGrpSpPr>
        <p:grpSpPr>
          <a:xfrm>
            <a:off x="5414753" y="3337453"/>
            <a:ext cx="2048611" cy="1283591"/>
            <a:chOff x="5863450" y="2014573"/>
            <a:chExt cx="2663007" cy="1668551"/>
          </a:xfrm>
        </p:grpSpPr>
        <p:sp>
          <p:nvSpPr>
            <p:cNvPr id="28" name="円/楕円 25"/>
            <p:cNvSpPr/>
            <p:nvPr/>
          </p:nvSpPr>
          <p:spPr>
            <a:xfrm>
              <a:off x="6966454" y="274916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9" name="直線コネクタ 28"/>
            <p:cNvCxnSpPr/>
            <p:nvPr/>
          </p:nvCxnSpPr>
          <p:spPr>
            <a:xfrm flipV="1">
              <a:off x="6736133" y="2023697"/>
              <a:ext cx="864706" cy="1659427"/>
            </a:xfrm>
            <a:prstGeom prst="line">
              <a:avLst/>
            </a:prstGeom>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7418461" y="2247657"/>
              <a:ext cx="1107996" cy="369332"/>
            </a:xfrm>
            <a:prstGeom prst="rect">
              <a:avLst/>
            </a:prstGeom>
            <a:noFill/>
          </p:spPr>
          <p:txBody>
            <a:bodyPr wrap="none" rtlCol="0">
              <a:spAutoFit/>
            </a:bodyPr>
            <a:lstStyle/>
            <a:p>
              <a:r>
                <a:rPr kumimoji="1" lang="ja-JP" altLang="en-US" dirty="0"/>
                <a:t>固体表面</a:t>
              </a:r>
            </a:p>
          </p:txBody>
        </p:sp>
        <p:sp>
          <p:nvSpPr>
            <p:cNvPr id="31" name="弦 30"/>
            <p:cNvSpPr/>
            <p:nvPr/>
          </p:nvSpPr>
          <p:spPr>
            <a:xfrm rot="3025643">
              <a:off x="6598883" y="2374013"/>
              <a:ext cx="826495" cy="826495"/>
            </a:xfrm>
            <a:prstGeom prst="chord">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リーフォーム 31"/>
            <p:cNvSpPr/>
            <p:nvPr/>
          </p:nvSpPr>
          <p:spPr>
            <a:xfrm rot="20181916">
              <a:off x="5863450" y="2014573"/>
              <a:ext cx="1504336" cy="937826"/>
            </a:xfrm>
            <a:custGeom>
              <a:avLst/>
              <a:gdLst>
                <a:gd name="connsiteX0" fmla="*/ 0 w 1504336"/>
                <a:gd name="connsiteY0" fmla="*/ 0 h 937826"/>
                <a:gd name="connsiteX1" fmla="*/ 849507 w 1504336"/>
                <a:gd name="connsiteY1" fmla="*/ 837708 h 937826"/>
                <a:gd name="connsiteX2" fmla="*/ 1504336 w 1504336"/>
                <a:gd name="connsiteY2" fmla="*/ 890803 h 937826"/>
              </a:gdLst>
              <a:ahLst/>
              <a:cxnLst>
                <a:cxn ang="0">
                  <a:pos x="connsiteX0" y="connsiteY0"/>
                </a:cxn>
                <a:cxn ang="0">
                  <a:pos x="connsiteX1" y="connsiteY1"/>
                </a:cxn>
                <a:cxn ang="0">
                  <a:pos x="connsiteX2" y="connsiteY2"/>
                </a:cxn>
              </a:cxnLst>
              <a:rect l="l" t="t" r="r" b="b"/>
              <a:pathLst>
                <a:path w="1504336" h="937826">
                  <a:moveTo>
                    <a:pt x="0" y="0"/>
                  </a:moveTo>
                  <a:cubicBezTo>
                    <a:pt x="299392" y="344620"/>
                    <a:pt x="598784" y="689241"/>
                    <a:pt x="849507" y="837708"/>
                  </a:cubicBezTo>
                  <a:cubicBezTo>
                    <a:pt x="1100230" y="986175"/>
                    <a:pt x="1302283" y="938489"/>
                    <a:pt x="1504336" y="890803"/>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33" name="直線矢印コネクタ 32"/>
            <p:cNvCxnSpPr>
              <a:stCxn id="28" idx="0"/>
            </p:cNvCxnSpPr>
            <p:nvPr/>
          </p:nvCxnSpPr>
          <p:spPr>
            <a:xfrm flipV="1">
              <a:off x="7004554" y="2381944"/>
              <a:ext cx="7576" cy="36721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34" name="直線矢印コネクタ 33"/>
            <p:cNvCxnSpPr>
              <a:stCxn id="28" idx="5"/>
              <a:endCxn id="31" idx="2"/>
            </p:cNvCxnSpPr>
            <p:nvPr/>
          </p:nvCxnSpPr>
          <p:spPr>
            <a:xfrm>
              <a:off x="7031495" y="2814201"/>
              <a:ext cx="120362" cy="47127"/>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50" name="テキスト ボックス 49"/>
                <p:cNvSpPr txBox="1"/>
                <p:nvPr/>
              </p:nvSpPr>
              <p:spPr>
                <a:xfrm>
                  <a:off x="6731156" y="2388528"/>
                  <a:ext cx="28097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𝑗</m:t>
                            </m:r>
                          </m:sub>
                        </m:sSub>
                      </m:oMath>
                    </m:oMathPara>
                  </a14:m>
                  <a:endParaRPr kumimoji="1" lang="ja-JP" altLang="en-US" dirty="0"/>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6731156" y="2388528"/>
                  <a:ext cx="280974" cy="299313"/>
                </a:xfrm>
                <a:prstGeom prst="rect">
                  <a:avLst/>
                </a:prstGeom>
                <a:blipFill>
                  <a:blip r:embed="rId3"/>
                  <a:stretch>
                    <a:fillRect l="-17391" r="-10870" b="-265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p:cNvSpPr txBox="1"/>
                <p:nvPr/>
              </p:nvSpPr>
              <p:spPr>
                <a:xfrm>
                  <a:off x="7158460" y="2813704"/>
                  <a:ext cx="221086"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𝑟</m:t>
                            </m:r>
                          </m:e>
                          <m:sub>
                            <m:r>
                              <a:rPr kumimoji="1" lang="en-US" altLang="ja-JP" b="0" i="1" smtClean="0">
                                <a:latin typeface="Cambria Math" panose="02040503050406030204" pitchFamily="18" charset="0"/>
                              </a:rPr>
                              <m:t>𝑗</m:t>
                            </m:r>
                          </m:sub>
                        </m:sSub>
                      </m:oMath>
                    </m:oMathPara>
                  </a14:m>
                  <a:endParaRPr kumimoji="1" lang="ja-JP" altLang="en-US" dirty="0"/>
                </a:p>
              </p:txBody>
            </p:sp>
          </mc:Choice>
          <mc:Fallback xmlns="">
            <p:sp>
              <p:nvSpPr>
                <p:cNvPr id="36" name="テキスト ボックス 35"/>
                <p:cNvSpPr txBox="1">
                  <a:spLocks noRot="1" noChangeAspect="1" noMove="1" noResize="1" noEditPoints="1" noAdjustHandles="1" noChangeArrowheads="1" noChangeShapeType="1" noTextEdit="1"/>
                </p:cNvSpPr>
                <p:nvPr/>
              </p:nvSpPr>
              <p:spPr>
                <a:xfrm>
                  <a:off x="7158460" y="2813704"/>
                  <a:ext cx="221086" cy="299313"/>
                </a:xfrm>
                <a:prstGeom prst="rect">
                  <a:avLst/>
                </a:prstGeom>
                <a:blipFill>
                  <a:blip r:embed="rId4"/>
                  <a:stretch>
                    <a:fillRect l="-13514" r="-13514" b="-26531"/>
                  </a:stretch>
                </a:blipFill>
              </p:spPr>
              <p:txBody>
                <a:bodyPr/>
                <a:lstStyle/>
                <a:p>
                  <a:r>
                    <a:rPr lang="ja-JP" altLang="en-US">
                      <a:noFill/>
                    </a:rPr>
                    <a:t> </a:t>
                  </a:r>
                </a:p>
              </p:txBody>
            </p:sp>
          </mc:Fallback>
        </mc:AlternateContent>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パーティクル ⇔ グリッド</a:t>
            </a:r>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p:txBody>
              <a:bodyPr/>
              <a:lstStyle/>
              <a:p>
                <a:r>
                  <a:rPr kumimoji="1" lang="ja-JP" altLang="en-US" dirty="0"/>
                  <a:t>サンプル点からの距離</a:t>
                </a:r>
                <a:endParaRPr kumimoji="1" lang="en-US" altLang="ja-JP" dirty="0"/>
              </a:p>
              <a:p>
                <a:pPr lvl="1"/>
                <a14:m>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𝐷</m:t>
                        </m:r>
                      </m:e>
                      <m:sub>
                        <m:r>
                          <a:rPr lang="en-US" altLang="ja-JP" b="0" i="1" smtClean="0">
                            <a:latin typeface="Cambria Math" panose="02040503050406030204" pitchFamily="18" charset="0"/>
                          </a:rPr>
                          <m:t>0</m:t>
                        </m:r>
                      </m:sub>
                    </m:sSub>
                  </m:oMath>
                </a14:m>
                <a:r>
                  <a:rPr lang="ja-JP" altLang="en-US" dirty="0"/>
                  <a:t>以上ならグリッド</a:t>
                </a:r>
                <a:endParaRPr lang="en-US" altLang="ja-JP" dirty="0"/>
              </a:p>
              <a:p>
                <a:pPr lvl="1"/>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𝐷</m:t>
                        </m:r>
                      </m:e>
                      <m:sub>
                        <m:r>
                          <a:rPr lang="en-US" altLang="ja-JP" b="0" i="1" smtClean="0">
                            <a:latin typeface="Cambria Math" panose="02040503050406030204" pitchFamily="18" charset="0"/>
                          </a:rPr>
                          <m:t>0</m:t>
                        </m:r>
                      </m:sub>
                    </m:sSub>
                  </m:oMath>
                </a14:m>
                <a:r>
                  <a:rPr kumimoji="1" lang="ja-JP" altLang="en-US" dirty="0"/>
                  <a:t>未満ならパーティクル</a:t>
                </a:r>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blipFill>
                <a:blip r:embed="rId3"/>
                <a:stretch>
                  <a:fillRect l="-741"/>
                </a:stretch>
              </a:blipFill>
            </p:spPr>
            <p:txBody>
              <a:bodyPr/>
              <a:lstStyle/>
              <a:p>
                <a:r>
                  <a:rPr lang="ja-JP" altLang="en-US">
                    <a:noFill/>
                  </a:rPr>
                  <a:t> </a:t>
                </a:r>
              </a:p>
            </p:txBody>
          </p:sp>
        </mc:Fallback>
      </mc:AlternateContent>
      <p:sp>
        <p:nvSpPr>
          <p:cNvPr id="4" name="スライド番号プレースホルダ 3"/>
          <p:cNvSpPr>
            <a:spLocks noGrp="1"/>
          </p:cNvSpPr>
          <p:nvPr>
            <p:ph type="sldNum" sz="quarter" idx="10"/>
          </p:nvPr>
        </p:nvSpPr>
        <p:spPr/>
        <p:txBody>
          <a:bodyPr/>
          <a:lstStyle/>
          <a:p>
            <a:fld id="{46BC879B-9F5B-ED4D-8EB5-5C41A21F19C3}" type="slidenum">
              <a:rPr lang="en-US" i="1" smtClean="0"/>
              <a:pPr/>
              <a:t>88</a:t>
            </a:fld>
            <a:endParaRPr lang="en-US" i="1" dirty="0"/>
          </a:p>
        </p:txBody>
      </p:sp>
      <p:sp>
        <p:nvSpPr>
          <p:cNvPr id="65" name="テキスト ボックス 64"/>
          <p:cNvSpPr txBox="1"/>
          <p:nvPr/>
        </p:nvSpPr>
        <p:spPr>
          <a:xfrm>
            <a:off x="6404583" y="1138108"/>
            <a:ext cx="877163" cy="369332"/>
          </a:xfrm>
          <a:prstGeom prst="rect">
            <a:avLst/>
          </a:prstGeom>
          <a:noFill/>
        </p:spPr>
        <p:txBody>
          <a:bodyPr wrap="none" rtlCol="0">
            <a:spAutoFit/>
          </a:bodyPr>
          <a:lstStyle/>
          <a:p>
            <a:r>
              <a:rPr kumimoji="1" lang="ja-JP" altLang="en-US" dirty="0"/>
              <a:t>ブラシ</a:t>
            </a:r>
          </a:p>
        </p:txBody>
      </p:sp>
      <p:sp>
        <p:nvSpPr>
          <p:cNvPr id="67" name="正方形/長方形 66"/>
          <p:cNvSpPr/>
          <p:nvPr/>
        </p:nvSpPr>
        <p:spPr>
          <a:xfrm>
            <a:off x="7248162" y="288564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正方形/長方形 67"/>
          <p:cNvSpPr/>
          <p:nvPr/>
        </p:nvSpPr>
        <p:spPr>
          <a:xfrm>
            <a:off x="7248162" y="325937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9" name="正方形/長方形 68"/>
          <p:cNvSpPr/>
          <p:nvPr/>
        </p:nvSpPr>
        <p:spPr>
          <a:xfrm>
            <a:off x="7248162" y="3633116"/>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0" name="正方形/長方形 69"/>
          <p:cNvSpPr/>
          <p:nvPr/>
        </p:nvSpPr>
        <p:spPr>
          <a:xfrm>
            <a:off x="7248162" y="400685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1" name="正方形/長方形 70"/>
          <p:cNvSpPr/>
          <p:nvPr/>
        </p:nvSpPr>
        <p:spPr>
          <a:xfrm>
            <a:off x="7621898" y="288564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2" name="正方形/長方形 71"/>
          <p:cNvSpPr/>
          <p:nvPr/>
        </p:nvSpPr>
        <p:spPr>
          <a:xfrm>
            <a:off x="7621898" y="325937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3" name="正方形/長方形 72"/>
          <p:cNvSpPr/>
          <p:nvPr/>
        </p:nvSpPr>
        <p:spPr>
          <a:xfrm>
            <a:off x="7995635" y="288564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4" name="正方形/長方形 73"/>
          <p:cNvSpPr/>
          <p:nvPr/>
        </p:nvSpPr>
        <p:spPr>
          <a:xfrm>
            <a:off x="7995635" y="325937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5" name="正方形/長方形 74"/>
          <p:cNvSpPr/>
          <p:nvPr/>
        </p:nvSpPr>
        <p:spPr>
          <a:xfrm>
            <a:off x="7621898" y="3633116"/>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6" name="正方形/長方形 75"/>
          <p:cNvSpPr/>
          <p:nvPr/>
        </p:nvSpPr>
        <p:spPr>
          <a:xfrm>
            <a:off x="7621898" y="400685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7" name="正方形/長方形 76"/>
          <p:cNvSpPr/>
          <p:nvPr/>
        </p:nvSpPr>
        <p:spPr>
          <a:xfrm>
            <a:off x="7995635" y="3633116"/>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8" name="正方形/長方形 77"/>
          <p:cNvSpPr/>
          <p:nvPr/>
        </p:nvSpPr>
        <p:spPr>
          <a:xfrm>
            <a:off x="7995635" y="400685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9" name="正方形/長方形 78"/>
          <p:cNvSpPr/>
          <p:nvPr/>
        </p:nvSpPr>
        <p:spPr>
          <a:xfrm>
            <a:off x="5024716"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0" name="正方形/長方形 79"/>
          <p:cNvSpPr/>
          <p:nvPr/>
        </p:nvSpPr>
        <p:spPr>
          <a:xfrm>
            <a:off x="5024716"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1" name="正方形/長方形 80"/>
          <p:cNvSpPr/>
          <p:nvPr/>
        </p:nvSpPr>
        <p:spPr>
          <a:xfrm>
            <a:off x="5398453"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2" name="正方形/長方形 81"/>
          <p:cNvSpPr/>
          <p:nvPr/>
        </p:nvSpPr>
        <p:spPr>
          <a:xfrm>
            <a:off x="5398453"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3" name="正方形/長方形 82"/>
          <p:cNvSpPr/>
          <p:nvPr/>
        </p:nvSpPr>
        <p:spPr>
          <a:xfrm>
            <a:off x="5772190"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正方形/長方形 83"/>
          <p:cNvSpPr/>
          <p:nvPr/>
        </p:nvSpPr>
        <p:spPr>
          <a:xfrm>
            <a:off x="5772190"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正方形/長方形 84"/>
          <p:cNvSpPr/>
          <p:nvPr/>
        </p:nvSpPr>
        <p:spPr>
          <a:xfrm>
            <a:off x="6145927"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6" name="正方形/長方形 85"/>
          <p:cNvSpPr/>
          <p:nvPr/>
        </p:nvSpPr>
        <p:spPr>
          <a:xfrm>
            <a:off x="6145927"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7" name="正方形/長方形 86"/>
          <p:cNvSpPr/>
          <p:nvPr/>
        </p:nvSpPr>
        <p:spPr>
          <a:xfrm>
            <a:off x="5024716"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正方形/長方形 87"/>
          <p:cNvSpPr/>
          <p:nvPr/>
        </p:nvSpPr>
        <p:spPr>
          <a:xfrm>
            <a:off x="5024716"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正方形/長方形 88"/>
          <p:cNvSpPr/>
          <p:nvPr/>
        </p:nvSpPr>
        <p:spPr>
          <a:xfrm>
            <a:off x="5398453"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0" name="正方形/長方形 89"/>
          <p:cNvSpPr/>
          <p:nvPr/>
        </p:nvSpPr>
        <p:spPr>
          <a:xfrm>
            <a:off x="5398453"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1" name="正方形/長方形 90"/>
          <p:cNvSpPr/>
          <p:nvPr/>
        </p:nvSpPr>
        <p:spPr>
          <a:xfrm>
            <a:off x="5772190"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2" name="正方形/長方形 91"/>
          <p:cNvSpPr/>
          <p:nvPr/>
        </p:nvSpPr>
        <p:spPr>
          <a:xfrm>
            <a:off x="5772190"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3" name="正方形/長方形 92"/>
          <p:cNvSpPr/>
          <p:nvPr/>
        </p:nvSpPr>
        <p:spPr>
          <a:xfrm>
            <a:off x="6145927"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4" name="正方形/長方形 93"/>
          <p:cNvSpPr/>
          <p:nvPr/>
        </p:nvSpPr>
        <p:spPr>
          <a:xfrm>
            <a:off x="6145927"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5" name="正方形/長方形 94"/>
          <p:cNvSpPr/>
          <p:nvPr/>
        </p:nvSpPr>
        <p:spPr>
          <a:xfrm>
            <a:off x="6519663"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6" name="正方形/長方形 95"/>
          <p:cNvSpPr/>
          <p:nvPr/>
        </p:nvSpPr>
        <p:spPr>
          <a:xfrm>
            <a:off x="6519663"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7" name="正方形/長方形 96"/>
          <p:cNvSpPr/>
          <p:nvPr/>
        </p:nvSpPr>
        <p:spPr>
          <a:xfrm>
            <a:off x="6893401"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8" name="正方形/長方形 97"/>
          <p:cNvSpPr/>
          <p:nvPr/>
        </p:nvSpPr>
        <p:spPr>
          <a:xfrm>
            <a:off x="6893401"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9" name="正方形/長方形 98"/>
          <p:cNvSpPr/>
          <p:nvPr/>
        </p:nvSpPr>
        <p:spPr>
          <a:xfrm>
            <a:off x="6519663"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0" name="正方形/長方形 99"/>
          <p:cNvSpPr/>
          <p:nvPr/>
        </p:nvSpPr>
        <p:spPr>
          <a:xfrm>
            <a:off x="6519663"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1" name="正方形/長方形 100"/>
          <p:cNvSpPr/>
          <p:nvPr/>
        </p:nvSpPr>
        <p:spPr>
          <a:xfrm>
            <a:off x="6893401"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2" name="正方形/長方形 101"/>
          <p:cNvSpPr/>
          <p:nvPr/>
        </p:nvSpPr>
        <p:spPr>
          <a:xfrm>
            <a:off x="6893401"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03" name="グループ化 102"/>
          <p:cNvGrpSpPr/>
          <p:nvPr/>
        </p:nvGrpSpPr>
        <p:grpSpPr>
          <a:xfrm>
            <a:off x="6256810" y="1475257"/>
            <a:ext cx="1239312" cy="2329568"/>
            <a:chOff x="6545687" y="865838"/>
            <a:chExt cx="760621" cy="1429760"/>
          </a:xfrm>
        </p:grpSpPr>
        <p:sp>
          <p:nvSpPr>
            <p:cNvPr id="104" name="正方形/長方形 103"/>
            <p:cNvSpPr/>
            <p:nvPr/>
          </p:nvSpPr>
          <p:spPr>
            <a:xfrm>
              <a:off x="6589016" y="865838"/>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5" name="直線コネクタ 104"/>
            <p:cNvCxnSpPr>
              <a:stCxn id="106" idx="4"/>
              <a:endCxn id="113" idx="0"/>
            </p:cNvCxnSpPr>
            <p:nvPr/>
          </p:nvCxnSpPr>
          <p:spPr>
            <a:xfrm>
              <a:off x="6679037"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06" name="円/楕円 95"/>
            <p:cNvSpPr/>
            <p:nvPr/>
          </p:nvSpPr>
          <p:spPr>
            <a:xfrm>
              <a:off x="664093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7" name="直線コネクタ 106"/>
            <p:cNvCxnSpPr>
              <a:stCxn id="108" idx="4"/>
              <a:endCxn id="114" idx="0"/>
            </p:cNvCxnSpPr>
            <p:nvPr/>
          </p:nvCxnSpPr>
          <p:spPr>
            <a:xfrm>
              <a:off x="6852869"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08" name="円/楕円 96"/>
            <p:cNvSpPr/>
            <p:nvPr/>
          </p:nvSpPr>
          <p:spPr>
            <a:xfrm>
              <a:off x="6814769"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9" name="直線コネクタ 108"/>
            <p:cNvCxnSpPr>
              <a:stCxn id="111" idx="4"/>
              <a:endCxn id="115" idx="0"/>
            </p:cNvCxnSpPr>
            <p:nvPr/>
          </p:nvCxnSpPr>
          <p:spPr>
            <a:xfrm>
              <a:off x="7004267" y="1379838"/>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110" name="直線コネクタ 109"/>
            <p:cNvCxnSpPr>
              <a:stCxn id="112" idx="4"/>
              <a:endCxn id="116" idx="0"/>
            </p:cNvCxnSpPr>
            <p:nvPr/>
          </p:nvCxnSpPr>
          <p:spPr>
            <a:xfrm>
              <a:off x="7152906"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11" name="円/楕円 97"/>
            <p:cNvSpPr/>
            <p:nvPr/>
          </p:nvSpPr>
          <p:spPr>
            <a:xfrm>
              <a:off x="696616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2" name="円/楕円 98"/>
            <p:cNvSpPr/>
            <p:nvPr/>
          </p:nvSpPr>
          <p:spPr>
            <a:xfrm>
              <a:off x="7114806"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3" name="円/楕円 103"/>
            <p:cNvSpPr/>
            <p:nvPr/>
          </p:nvSpPr>
          <p:spPr>
            <a:xfrm>
              <a:off x="664093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4" name="円/楕円 104"/>
            <p:cNvSpPr/>
            <p:nvPr/>
          </p:nvSpPr>
          <p:spPr>
            <a:xfrm>
              <a:off x="6814769"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5" name="円/楕円 105"/>
            <p:cNvSpPr/>
            <p:nvPr/>
          </p:nvSpPr>
          <p:spPr>
            <a:xfrm>
              <a:off x="696616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6" name="円/楕円 106"/>
            <p:cNvSpPr/>
            <p:nvPr/>
          </p:nvSpPr>
          <p:spPr>
            <a:xfrm>
              <a:off x="7114806"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17" name="直線コネクタ 116"/>
            <p:cNvCxnSpPr>
              <a:stCxn id="114" idx="4"/>
              <a:endCxn id="122" idx="0"/>
            </p:cNvCxnSpPr>
            <p:nvPr/>
          </p:nvCxnSpPr>
          <p:spPr>
            <a:xfrm flipH="1">
              <a:off x="6814769"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18" name="直線コネクタ 117"/>
            <p:cNvCxnSpPr>
              <a:stCxn id="113" idx="4"/>
              <a:endCxn id="121" idx="0"/>
            </p:cNvCxnSpPr>
            <p:nvPr/>
          </p:nvCxnSpPr>
          <p:spPr>
            <a:xfrm flipH="1">
              <a:off x="6659987" y="1545039"/>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19" name="直線コネクタ 118"/>
            <p:cNvCxnSpPr>
              <a:stCxn id="115" idx="4"/>
              <a:endCxn id="123" idx="0"/>
            </p:cNvCxnSpPr>
            <p:nvPr/>
          </p:nvCxnSpPr>
          <p:spPr>
            <a:xfrm>
              <a:off x="7004267" y="1545039"/>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20" name="直線コネクタ 119"/>
            <p:cNvCxnSpPr>
              <a:stCxn id="116" idx="4"/>
              <a:endCxn id="124" idx="0"/>
            </p:cNvCxnSpPr>
            <p:nvPr/>
          </p:nvCxnSpPr>
          <p:spPr>
            <a:xfrm>
              <a:off x="7152906"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121" name="円/楕円 131"/>
            <p:cNvSpPr/>
            <p:nvPr/>
          </p:nvSpPr>
          <p:spPr>
            <a:xfrm>
              <a:off x="662188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2" name="円/楕円 134"/>
            <p:cNvSpPr/>
            <p:nvPr/>
          </p:nvSpPr>
          <p:spPr>
            <a:xfrm>
              <a:off x="6776669"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3" name="円/楕円 137"/>
            <p:cNvSpPr/>
            <p:nvPr/>
          </p:nvSpPr>
          <p:spPr>
            <a:xfrm>
              <a:off x="696616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4" name="円/楕円 139"/>
            <p:cNvSpPr/>
            <p:nvPr/>
          </p:nvSpPr>
          <p:spPr>
            <a:xfrm>
              <a:off x="7152906"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25" name="直線コネクタ 124"/>
            <p:cNvCxnSpPr>
              <a:stCxn id="121" idx="4"/>
              <a:endCxn id="126" idx="0"/>
            </p:cNvCxnSpPr>
            <p:nvPr/>
          </p:nvCxnSpPr>
          <p:spPr>
            <a:xfrm flipH="1">
              <a:off x="6640937" y="1711070"/>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26" name="円/楕円 152"/>
            <p:cNvSpPr/>
            <p:nvPr/>
          </p:nvSpPr>
          <p:spPr>
            <a:xfrm>
              <a:off x="660283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7" name="円/楕円 155"/>
            <p:cNvSpPr/>
            <p:nvPr/>
          </p:nvSpPr>
          <p:spPr>
            <a:xfrm>
              <a:off x="6738569"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28" name="直線コネクタ 127"/>
            <p:cNvCxnSpPr>
              <a:stCxn id="122" idx="4"/>
              <a:endCxn id="127" idx="0"/>
            </p:cNvCxnSpPr>
            <p:nvPr/>
          </p:nvCxnSpPr>
          <p:spPr>
            <a:xfrm flipH="1">
              <a:off x="6776669"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29" name="円/楕円 162"/>
            <p:cNvSpPr/>
            <p:nvPr/>
          </p:nvSpPr>
          <p:spPr>
            <a:xfrm>
              <a:off x="696616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0" name="直線コネクタ 129"/>
            <p:cNvCxnSpPr>
              <a:stCxn id="123" idx="4"/>
              <a:endCxn id="129" idx="0"/>
            </p:cNvCxnSpPr>
            <p:nvPr/>
          </p:nvCxnSpPr>
          <p:spPr>
            <a:xfrm>
              <a:off x="7004267" y="1711070"/>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31" name="円/楕円 166"/>
            <p:cNvSpPr/>
            <p:nvPr/>
          </p:nvSpPr>
          <p:spPr>
            <a:xfrm>
              <a:off x="7191006"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2" name="直線コネクタ 131"/>
            <p:cNvCxnSpPr>
              <a:stCxn id="124" idx="4"/>
              <a:endCxn id="131" idx="0"/>
            </p:cNvCxnSpPr>
            <p:nvPr/>
          </p:nvCxnSpPr>
          <p:spPr>
            <a:xfrm>
              <a:off x="7191006"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33" name="円/楕円 173"/>
            <p:cNvSpPr/>
            <p:nvPr/>
          </p:nvSpPr>
          <p:spPr>
            <a:xfrm>
              <a:off x="6574262"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4" name="円/楕円 174"/>
            <p:cNvSpPr/>
            <p:nvPr/>
          </p:nvSpPr>
          <p:spPr>
            <a:xfrm>
              <a:off x="6738569"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5" name="円/楕円 175"/>
            <p:cNvSpPr/>
            <p:nvPr/>
          </p:nvSpPr>
          <p:spPr>
            <a:xfrm>
              <a:off x="6967169"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6" name="円/楕円 176"/>
            <p:cNvSpPr/>
            <p:nvPr/>
          </p:nvSpPr>
          <p:spPr>
            <a:xfrm>
              <a:off x="7191006"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7" name="直線コネクタ 136"/>
            <p:cNvCxnSpPr>
              <a:stCxn id="126" idx="4"/>
              <a:endCxn id="133" idx="0"/>
            </p:cNvCxnSpPr>
            <p:nvPr/>
          </p:nvCxnSpPr>
          <p:spPr>
            <a:xfrm flipH="1">
              <a:off x="6612362" y="1901570"/>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138" name="直線コネクタ 137"/>
            <p:cNvCxnSpPr>
              <a:stCxn id="127" idx="4"/>
              <a:endCxn id="134" idx="0"/>
            </p:cNvCxnSpPr>
            <p:nvPr/>
          </p:nvCxnSpPr>
          <p:spPr>
            <a:xfrm>
              <a:off x="6776669" y="1901570"/>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直線コネクタ 138"/>
            <p:cNvCxnSpPr>
              <a:stCxn id="129" idx="4"/>
              <a:endCxn id="135" idx="0"/>
            </p:cNvCxnSpPr>
            <p:nvPr/>
          </p:nvCxnSpPr>
          <p:spPr>
            <a:xfrm>
              <a:off x="7004267" y="1901570"/>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直線コネクタ 139"/>
            <p:cNvCxnSpPr>
              <a:stCxn id="131" idx="4"/>
              <a:endCxn id="136" idx="0"/>
            </p:cNvCxnSpPr>
            <p:nvPr/>
          </p:nvCxnSpPr>
          <p:spPr>
            <a:xfrm>
              <a:off x="7229106" y="1901570"/>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141" name="円/楕円 195"/>
            <p:cNvSpPr/>
            <p:nvPr/>
          </p:nvSpPr>
          <p:spPr>
            <a:xfrm>
              <a:off x="6545687" y="22128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2" name="円/楕円 196"/>
            <p:cNvSpPr/>
            <p:nvPr/>
          </p:nvSpPr>
          <p:spPr>
            <a:xfrm>
              <a:off x="6717137"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3" name="円/楕円 197"/>
            <p:cNvSpPr/>
            <p:nvPr/>
          </p:nvSpPr>
          <p:spPr>
            <a:xfrm>
              <a:off x="7004267" y="220293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4" name="円/楕円 198"/>
            <p:cNvSpPr/>
            <p:nvPr/>
          </p:nvSpPr>
          <p:spPr>
            <a:xfrm>
              <a:off x="7230108"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45" name="直線コネクタ 144"/>
            <p:cNvCxnSpPr>
              <a:stCxn id="133" idx="4"/>
              <a:endCxn id="141" idx="0"/>
            </p:cNvCxnSpPr>
            <p:nvPr/>
          </p:nvCxnSpPr>
          <p:spPr>
            <a:xfrm flipH="1">
              <a:off x="6583787" y="2092070"/>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直線コネクタ 145"/>
            <p:cNvCxnSpPr>
              <a:stCxn id="134" idx="4"/>
              <a:endCxn id="142" idx="0"/>
            </p:cNvCxnSpPr>
            <p:nvPr/>
          </p:nvCxnSpPr>
          <p:spPr>
            <a:xfrm flipH="1">
              <a:off x="6755237" y="2098584"/>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直線コネクタ 146"/>
            <p:cNvCxnSpPr>
              <a:stCxn id="135" idx="4"/>
              <a:endCxn id="143" idx="0"/>
            </p:cNvCxnSpPr>
            <p:nvPr/>
          </p:nvCxnSpPr>
          <p:spPr>
            <a:xfrm>
              <a:off x="7005269" y="2092070"/>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直線コネクタ 147"/>
            <p:cNvCxnSpPr>
              <a:stCxn id="136" idx="4"/>
              <a:endCxn id="144" idx="0"/>
            </p:cNvCxnSpPr>
            <p:nvPr/>
          </p:nvCxnSpPr>
          <p:spPr>
            <a:xfrm>
              <a:off x="7229106" y="2098584"/>
              <a:ext cx="39102" cy="120814"/>
            </a:xfrm>
            <a:prstGeom prst="line">
              <a:avLst/>
            </a:prstGeom>
            <a:ln w="19050"/>
          </p:spPr>
          <p:style>
            <a:lnRef idx="1">
              <a:schemeClr val="dk1"/>
            </a:lnRef>
            <a:fillRef idx="0">
              <a:schemeClr val="dk1"/>
            </a:fillRef>
            <a:effectRef idx="0">
              <a:schemeClr val="dk1"/>
            </a:effectRef>
            <a:fontRef idx="minor">
              <a:schemeClr val="tx1"/>
            </a:fontRef>
          </p:style>
        </p:cxnSp>
      </p:grpSp>
      <p:sp>
        <p:nvSpPr>
          <p:cNvPr id="149" name="フリーフォーム 148"/>
          <p:cNvSpPr/>
          <p:nvPr/>
        </p:nvSpPr>
        <p:spPr>
          <a:xfrm>
            <a:off x="5006720" y="3064239"/>
            <a:ext cx="3386804" cy="1335789"/>
          </a:xfrm>
          <a:custGeom>
            <a:avLst/>
            <a:gdLst>
              <a:gd name="connsiteX0" fmla="*/ 755702 w 2433362"/>
              <a:gd name="connsiteY0" fmla="*/ 7557 h 959742"/>
              <a:gd name="connsiteX1" fmla="*/ 559220 w 2433362"/>
              <a:gd name="connsiteY1" fmla="*/ 60456 h 959742"/>
              <a:gd name="connsiteX2" fmla="*/ 370294 w 2433362"/>
              <a:gd name="connsiteY2" fmla="*/ 105798 h 959742"/>
              <a:gd name="connsiteX3" fmla="*/ 30228 w 2433362"/>
              <a:gd name="connsiteY3" fmla="*/ 136026 h 959742"/>
              <a:gd name="connsiteX4" fmla="*/ 0 w 2433362"/>
              <a:gd name="connsiteY4" fmla="*/ 944628 h 959742"/>
              <a:gd name="connsiteX5" fmla="*/ 2433362 w 2433362"/>
              <a:gd name="connsiteY5" fmla="*/ 959742 h 959742"/>
              <a:gd name="connsiteX6" fmla="*/ 2410691 w 2433362"/>
              <a:gd name="connsiteY6" fmla="*/ 0 h 959742"/>
              <a:gd name="connsiteX7" fmla="*/ 2259550 w 2433362"/>
              <a:gd name="connsiteY7" fmla="*/ 0 h 959742"/>
              <a:gd name="connsiteX8" fmla="*/ 2010169 w 2433362"/>
              <a:gd name="connsiteY8" fmla="*/ 52899 h 959742"/>
              <a:gd name="connsiteX9" fmla="*/ 1942155 w 2433362"/>
              <a:gd name="connsiteY9" fmla="*/ 377851 h 959742"/>
              <a:gd name="connsiteX10" fmla="*/ 1874142 w 2433362"/>
              <a:gd name="connsiteY10" fmla="*/ 657461 h 959742"/>
              <a:gd name="connsiteX11" fmla="*/ 1730559 w 2433362"/>
              <a:gd name="connsiteY11" fmla="*/ 733031 h 959742"/>
              <a:gd name="connsiteX12" fmla="*/ 1413164 w 2433362"/>
              <a:gd name="connsiteY12" fmla="*/ 808601 h 959742"/>
              <a:gd name="connsiteX13" fmla="*/ 959742 w 2433362"/>
              <a:gd name="connsiteY13" fmla="*/ 823715 h 959742"/>
              <a:gd name="connsiteX14" fmla="*/ 665018 w 2433362"/>
              <a:gd name="connsiteY14" fmla="*/ 672575 h 959742"/>
              <a:gd name="connsiteX15" fmla="*/ 687689 w 2433362"/>
              <a:gd name="connsiteY15" fmla="*/ 491206 h 959742"/>
              <a:gd name="connsiteX16" fmla="*/ 687689 w 2433362"/>
              <a:gd name="connsiteY16" fmla="*/ 272052 h 959742"/>
              <a:gd name="connsiteX17" fmla="*/ 717917 w 2433362"/>
              <a:gd name="connsiteY17" fmla="*/ 105798 h 959742"/>
              <a:gd name="connsiteX18" fmla="*/ 755702 w 2433362"/>
              <a:gd name="connsiteY18" fmla="*/ 7557 h 9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3362" h="959742">
                <a:moveTo>
                  <a:pt x="755702" y="7557"/>
                </a:moveTo>
                <a:lnTo>
                  <a:pt x="559220" y="60456"/>
                </a:lnTo>
                <a:lnTo>
                  <a:pt x="370294" y="105798"/>
                </a:lnTo>
                <a:lnTo>
                  <a:pt x="30228" y="136026"/>
                </a:lnTo>
                <a:lnTo>
                  <a:pt x="0" y="944628"/>
                </a:lnTo>
                <a:lnTo>
                  <a:pt x="2433362" y="959742"/>
                </a:lnTo>
                <a:lnTo>
                  <a:pt x="2410691" y="0"/>
                </a:lnTo>
                <a:lnTo>
                  <a:pt x="2259550" y="0"/>
                </a:lnTo>
                <a:lnTo>
                  <a:pt x="2010169" y="52899"/>
                </a:lnTo>
                <a:lnTo>
                  <a:pt x="1942155" y="377851"/>
                </a:lnTo>
                <a:lnTo>
                  <a:pt x="1874142" y="657461"/>
                </a:lnTo>
                <a:lnTo>
                  <a:pt x="1730559" y="733031"/>
                </a:lnTo>
                <a:lnTo>
                  <a:pt x="1413164" y="808601"/>
                </a:lnTo>
                <a:lnTo>
                  <a:pt x="959742" y="823715"/>
                </a:lnTo>
                <a:lnTo>
                  <a:pt x="665018" y="672575"/>
                </a:lnTo>
                <a:lnTo>
                  <a:pt x="687689" y="491206"/>
                </a:lnTo>
                <a:lnTo>
                  <a:pt x="687689" y="272052"/>
                </a:lnTo>
                <a:lnTo>
                  <a:pt x="717917" y="105798"/>
                </a:lnTo>
                <a:lnTo>
                  <a:pt x="755702" y="7557"/>
                </a:lnTo>
                <a:close/>
              </a:path>
            </a:pathLst>
          </a:cu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0" name="円/楕円 185"/>
          <p:cNvSpPr/>
          <p:nvPr/>
        </p:nvSpPr>
        <p:spPr>
          <a:xfrm>
            <a:off x="6079089" y="3292040"/>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51" name="円/楕円 185"/>
          <p:cNvSpPr/>
          <p:nvPr/>
        </p:nvSpPr>
        <p:spPr>
          <a:xfrm>
            <a:off x="6057638" y="352766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52" name="円/楕円 185"/>
          <p:cNvSpPr/>
          <p:nvPr/>
        </p:nvSpPr>
        <p:spPr>
          <a:xfrm>
            <a:off x="6066743" y="3785026"/>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53" name="円/楕円 185"/>
          <p:cNvSpPr/>
          <p:nvPr/>
        </p:nvSpPr>
        <p:spPr>
          <a:xfrm>
            <a:off x="6333647" y="394200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54" name="円/楕円 185"/>
          <p:cNvSpPr/>
          <p:nvPr/>
        </p:nvSpPr>
        <p:spPr>
          <a:xfrm>
            <a:off x="6608587" y="3926898"/>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55" name="円/楕円 185"/>
          <p:cNvSpPr/>
          <p:nvPr/>
        </p:nvSpPr>
        <p:spPr>
          <a:xfrm>
            <a:off x="6919422" y="3920283"/>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56" name="円/楕円 185"/>
          <p:cNvSpPr/>
          <p:nvPr/>
        </p:nvSpPr>
        <p:spPr>
          <a:xfrm>
            <a:off x="6700122" y="3504828"/>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57" name="円/楕円 185"/>
          <p:cNvSpPr/>
          <p:nvPr/>
        </p:nvSpPr>
        <p:spPr>
          <a:xfrm>
            <a:off x="7222222" y="3895913"/>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58" name="円/楕円 185"/>
          <p:cNvSpPr/>
          <p:nvPr/>
        </p:nvSpPr>
        <p:spPr>
          <a:xfrm>
            <a:off x="7102191" y="3429219"/>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60" name="円/楕円 185"/>
          <p:cNvSpPr/>
          <p:nvPr/>
        </p:nvSpPr>
        <p:spPr>
          <a:xfrm>
            <a:off x="6746240" y="3164719"/>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61" name="円/楕円 185"/>
          <p:cNvSpPr/>
          <p:nvPr/>
        </p:nvSpPr>
        <p:spPr>
          <a:xfrm>
            <a:off x="6814594" y="3776008"/>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62" name="円/楕円 185"/>
          <p:cNvSpPr/>
          <p:nvPr/>
        </p:nvSpPr>
        <p:spPr>
          <a:xfrm>
            <a:off x="7495656" y="346023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65" name="フリーフォーム 164"/>
          <p:cNvSpPr/>
          <p:nvPr/>
        </p:nvSpPr>
        <p:spPr>
          <a:xfrm>
            <a:off x="5943067" y="2867135"/>
            <a:ext cx="1919485" cy="1345150"/>
          </a:xfrm>
          <a:custGeom>
            <a:avLst/>
            <a:gdLst>
              <a:gd name="connsiteX0" fmla="*/ 204040 w 1919485"/>
              <a:gd name="connsiteY0" fmla="*/ 0 h 1345150"/>
              <a:gd name="connsiteX1" fmla="*/ 60457 w 1919485"/>
              <a:gd name="connsiteY1" fmla="*/ 408079 h 1345150"/>
              <a:gd name="connsiteX2" fmla="*/ 45343 w 1919485"/>
              <a:gd name="connsiteY2" fmla="*/ 574334 h 1345150"/>
              <a:gd name="connsiteX3" fmla="*/ 45343 w 1919485"/>
              <a:gd name="connsiteY3" fmla="*/ 816159 h 1345150"/>
              <a:gd name="connsiteX4" fmla="*/ 0 w 1919485"/>
              <a:gd name="connsiteY4" fmla="*/ 1133554 h 1345150"/>
              <a:gd name="connsiteX5" fmla="*/ 400523 w 1919485"/>
              <a:gd name="connsiteY5" fmla="*/ 1345150 h 1345150"/>
              <a:gd name="connsiteX6" fmla="*/ 1035313 w 1919485"/>
              <a:gd name="connsiteY6" fmla="*/ 1330036 h 1345150"/>
              <a:gd name="connsiteX7" fmla="*/ 1473620 w 1919485"/>
              <a:gd name="connsiteY7" fmla="*/ 1231795 h 1345150"/>
              <a:gd name="connsiteX8" fmla="*/ 1670103 w 1919485"/>
              <a:gd name="connsiteY8" fmla="*/ 1125997 h 1345150"/>
              <a:gd name="connsiteX9" fmla="*/ 1919485 w 1919485"/>
              <a:gd name="connsiteY9" fmla="*/ 7557 h 134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485" h="1345150">
                <a:moveTo>
                  <a:pt x="204040" y="0"/>
                </a:moveTo>
                <a:lnTo>
                  <a:pt x="60457" y="408079"/>
                </a:lnTo>
                <a:lnTo>
                  <a:pt x="45343" y="574334"/>
                </a:lnTo>
                <a:lnTo>
                  <a:pt x="45343" y="816159"/>
                </a:lnTo>
                <a:lnTo>
                  <a:pt x="0" y="1133554"/>
                </a:lnTo>
                <a:lnTo>
                  <a:pt x="400523" y="1345150"/>
                </a:lnTo>
                <a:lnTo>
                  <a:pt x="1035313" y="1330036"/>
                </a:lnTo>
                <a:lnTo>
                  <a:pt x="1473620" y="1231795"/>
                </a:lnTo>
                <a:lnTo>
                  <a:pt x="1670103" y="1125997"/>
                </a:lnTo>
                <a:lnTo>
                  <a:pt x="1919485" y="7557"/>
                </a:lnTo>
              </a:path>
            </a:pathLst>
          </a:custGeom>
          <a:ln w="5715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cxnSp>
        <p:nvCxnSpPr>
          <p:cNvPr id="167" name="直線矢印コネクタ 166"/>
          <p:cNvCxnSpPr>
            <a:stCxn id="136" idx="6"/>
          </p:cNvCxnSpPr>
          <p:nvPr/>
        </p:nvCxnSpPr>
        <p:spPr>
          <a:xfrm>
            <a:off x="7432412" y="3421744"/>
            <a:ext cx="286126" cy="7475"/>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8" name="正方形/長方形 167"/>
              <p:cNvSpPr/>
              <p:nvPr/>
            </p:nvSpPr>
            <p:spPr>
              <a:xfrm>
                <a:off x="7339295" y="3043837"/>
                <a:ext cx="5028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𝐷</m:t>
                          </m:r>
                        </m:e>
                        <m:sub>
                          <m:r>
                            <a:rPr lang="en-US" altLang="ja-JP" i="1">
                              <a:latin typeface="Cambria Math" panose="02040503050406030204" pitchFamily="18" charset="0"/>
                            </a:rPr>
                            <m:t>0</m:t>
                          </m:r>
                        </m:sub>
                      </m:sSub>
                    </m:oMath>
                  </m:oMathPara>
                </a14:m>
                <a:endParaRPr lang="ja-JP" altLang="en-US" dirty="0"/>
              </a:p>
            </p:txBody>
          </p:sp>
        </mc:Choice>
        <mc:Fallback xmlns="">
          <p:sp>
            <p:nvSpPr>
              <p:cNvPr id="168" name="正方形/長方形 167"/>
              <p:cNvSpPr>
                <a:spLocks noRot="1" noChangeAspect="1" noMove="1" noResize="1" noEditPoints="1" noAdjustHandles="1" noChangeArrowheads="1" noChangeShapeType="1" noTextEdit="1"/>
              </p:cNvSpPr>
              <p:nvPr/>
            </p:nvSpPr>
            <p:spPr>
              <a:xfrm>
                <a:off x="7339295" y="3043837"/>
                <a:ext cx="502895" cy="369332"/>
              </a:xfrm>
              <a:prstGeom prst="rect">
                <a:avLst/>
              </a:prstGeom>
              <a:blipFill>
                <a:blip r:embed="rId4"/>
                <a:stretch>
                  <a:fillRect b="-1639"/>
                </a:stretch>
              </a:blipFill>
            </p:spPr>
            <p:txBody>
              <a:bodyPr/>
              <a:lstStyle/>
              <a:p>
                <a:r>
                  <a:rPr lang="ja-JP" altLang="en-US">
                    <a:noFill/>
                  </a:rPr>
                  <a:t> </a:t>
                </a:r>
              </a:p>
            </p:txBody>
          </p:sp>
        </mc:Fallback>
      </mc:AlternateContent>
      <p:sp>
        <p:nvSpPr>
          <p:cNvPr id="159" name="テキスト ボックス 158"/>
          <p:cNvSpPr txBox="1"/>
          <p:nvPr/>
        </p:nvSpPr>
        <p:spPr>
          <a:xfrm>
            <a:off x="457200" y="3098578"/>
            <a:ext cx="3034805" cy="646331"/>
          </a:xfrm>
          <a:prstGeom prst="rect">
            <a:avLst/>
          </a:prstGeom>
          <a:noFill/>
        </p:spPr>
        <p:txBody>
          <a:bodyPr wrap="none" rtlCol="0">
            <a:spAutoFit/>
          </a:bodyPr>
          <a:lstStyle/>
          <a:p>
            <a:pPr>
              <a:buFont typeface="Arial" pitchFamily="34" charset="0"/>
              <a:buChar char="•"/>
            </a:pPr>
            <a:r>
              <a:rPr kumimoji="1" lang="ja-JP" altLang="en-US" dirty="0"/>
              <a:t>密度をカーネル関数で補間</a:t>
            </a:r>
            <a:endParaRPr kumimoji="1" lang="en-US" altLang="ja-JP" dirty="0"/>
          </a:p>
          <a:p>
            <a:pPr>
              <a:buFont typeface="Arial" pitchFamily="34" charset="0"/>
              <a:buChar char="•"/>
            </a:pPr>
            <a:r>
              <a:rPr kumimoji="1" lang="ja-JP" altLang="en-US" dirty="0"/>
              <a:t>他のリソースは線形補間</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流体のやり取りのまとめ</a:t>
            </a:r>
          </a:p>
        </p:txBody>
      </p:sp>
      <p:sp>
        <p:nvSpPr>
          <p:cNvPr id="3" name="コンテンツ プレースホルダ 2"/>
          <p:cNvSpPr>
            <a:spLocks noGrp="1"/>
          </p:cNvSpPr>
          <p:nvPr>
            <p:ph idx="1"/>
          </p:nvPr>
        </p:nvSpPr>
        <p:spPr/>
        <p:txBody>
          <a:bodyPr/>
          <a:lstStyle/>
          <a:p>
            <a:r>
              <a:rPr kumimoji="1" lang="ja-JP" altLang="en-US" dirty="0"/>
              <a:t>ブラシ⇔パーティクル</a:t>
            </a:r>
            <a:endParaRPr kumimoji="1" lang="en-US" altLang="ja-JP" dirty="0"/>
          </a:p>
          <a:p>
            <a:pPr lvl="1"/>
            <a:r>
              <a:rPr kumimoji="1" lang="ja-JP" altLang="en-US" dirty="0"/>
              <a:t>サンプル点の容量変化</a:t>
            </a:r>
            <a:endParaRPr kumimoji="1" lang="en-US" altLang="ja-JP" dirty="0"/>
          </a:p>
          <a:p>
            <a:pPr lvl="1"/>
            <a:endParaRPr lang="en-US" altLang="ja-JP" dirty="0"/>
          </a:p>
          <a:p>
            <a:r>
              <a:rPr kumimoji="1" lang="ja-JP" altLang="en-US" dirty="0"/>
              <a:t>パーティクル⇔グリッド</a:t>
            </a:r>
            <a:endParaRPr kumimoji="1" lang="en-US" altLang="ja-JP" dirty="0"/>
          </a:p>
          <a:p>
            <a:pPr lvl="1"/>
            <a:r>
              <a:rPr lang="ja-JP" altLang="en-US" dirty="0"/>
              <a:t>サンプル点からの距離で変換</a:t>
            </a:r>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89</a:t>
            </a:fld>
            <a:endParaRPr lang="en-US" i="1" dirty="0"/>
          </a:p>
        </p:txBody>
      </p:sp>
      <p:grpSp>
        <p:nvGrpSpPr>
          <p:cNvPr id="113" name="グループ化 112"/>
          <p:cNvGrpSpPr/>
          <p:nvPr/>
        </p:nvGrpSpPr>
        <p:grpSpPr>
          <a:xfrm>
            <a:off x="5504840" y="1479105"/>
            <a:ext cx="2048611" cy="1283591"/>
            <a:chOff x="5863450" y="2014573"/>
            <a:chExt cx="2663007" cy="1668551"/>
          </a:xfrm>
        </p:grpSpPr>
        <p:sp>
          <p:nvSpPr>
            <p:cNvPr id="114" name="円/楕円 25"/>
            <p:cNvSpPr/>
            <p:nvPr/>
          </p:nvSpPr>
          <p:spPr>
            <a:xfrm>
              <a:off x="6966454" y="274916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15" name="直線コネクタ 114"/>
            <p:cNvCxnSpPr/>
            <p:nvPr/>
          </p:nvCxnSpPr>
          <p:spPr>
            <a:xfrm flipV="1">
              <a:off x="6736133" y="2023697"/>
              <a:ext cx="864706" cy="1659427"/>
            </a:xfrm>
            <a:prstGeom prst="line">
              <a:avLst/>
            </a:prstGeom>
          </p:spPr>
          <p:style>
            <a:lnRef idx="2">
              <a:schemeClr val="accent1"/>
            </a:lnRef>
            <a:fillRef idx="0">
              <a:schemeClr val="accent1"/>
            </a:fillRef>
            <a:effectRef idx="1">
              <a:schemeClr val="accent1"/>
            </a:effectRef>
            <a:fontRef idx="minor">
              <a:schemeClr val="tx1"/>
            </a:fontRef>
          </p:style>
        </p:cxnSp>
        <p:sp>
          <p:nvSpPr>
            <p:cNvPr id="116" name="テキスト ボックス 115"/>
            <p:cNvSpPr txBox="1"/>
            <p:nvPr/>
          </p:nvSpPr>
          <p:spPr>
            <a:xfrm>
              <a:off x="7418461" y="2247657"/>
              <a:ext cx="1107996" cy="369332"/>
            </a:xfrm>
            <a:prstGeom prst="rect">
              <a:avLst/>
            </a:prstGeom>
            <a:noFill/>
          </p:spPr>
          <p:txBody>
            <a:bodyPr wrap="none" rtlCol="0">
              <a:spAutoFit/>
            </a:bodyPr>
            <a:lstStyle/>
            <a:p>
              <a:r>
                <a:rPr kumimoji="1" lang="ja-JP" altLang="en-US" dirty="0"/>
                <a:t>固体表面</a:t>
              </a:r>
            </a:p>
          </p:txBody>
        </p:sp>
        <p:sp>
          <p:nvSpPr>
            <p:cNvPr id="117" name="弦 116"/>
            <p:cNvSpPr/>
            <p:nvPr/>
          </p:nvSpPr>
          <p:spPr>
            <a:xfrm rot="3025643">
              <a:off x="6598883" y="2374013"/>
              <a:ext cx="826495" cy="826495"/>
            </a:xfrm>
            <a:prstGeom prst="chord">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8" name="フリーフォーム 117"/>
            <p:cNvSpPr/>
            <p:nvPr/>
          </p:nvSpPr>
          <p:spPr>
            <a:xfrm rot="20181916">
              <a:off x="5863450" y="2014573"/>
              <a:ext cx="1504336" cy="937826"/>
            </a:xfrm>
            <a:custGeom>
              <a:avLst/>
              <a:gdLst>
                <a:gd name="connsiteX0" fmla="*/ 0 w 1504336"/>
                <a:gd name="connsiteY0" fmla="*/ 0 h 937826"/>
                <a:gd name="connsiteX1" fmla="*/ 849507 w 1504336"/>
                <a:gd name="connsiteY1" fmla="*/ 837708 h 937826"/>
                <a:gd name="connsiteX2" fmla="*/ 1504336 w 1504336"/>
                <a:gd name="connsiteY2" fmla="*/ 890803 h 937826"/>
              </a:gdLst>
              <a:ahLst/>
              <a:cxnLst>
                <a:cxn ang="0">
                  <a:pos x="connsiteX0" y="connsiteY0"/>
                </a:cxn>
                <a:cxn ang="0">
                  <a:pos x="connsiteX1" y="connsiteY1"/>
                </a:cxn>
                <a:cxn ang="0">
                  <a:pos x="connsiteX2" y="connsiteY2"/>
                </a:cxn>
              </a:cxnLst>
              <a:rect l="l" t="t" r="r" b="b"/>
              <a:pathLst>
                <a:path w="1504336" h="937826">
                  <a:moveTo>
                    <a:pt x="0" y="0"/>
                  </a:moveTo>
                  <a:cubicBezTo>
                    <a:pt x="299392" y="344620"/>
                    <a:pt x="598784" y="689241"/>
                    <a:pt x="849507" y="837708"/>
                  </a:cubicBezTo>
                  <a:cubicBezTo>
                    <a:pt x="1100230" y="986175"/>
                    <a:pt x="1302283" y="938489"/>
                    <a:pt x="1504336" y="890803"/>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119" name="直線矢印コネクタ 118"/>
            <p:cNvCxnSpPr>
              <a:stCxn id="114" idx="0"/>
            </p:cNvCxnSpPr>
            <p:nvPr/>
          </p:nvCxnSpPr>
          <p:spPr>
            <a:xfrm flipV="1">
              <a:off x="7004554" y="2381944"/>
              <a:ext cx="7576" cy="367216"/>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120" name="直線矢印コネクタ 119"/>
            <p:cNvCxnSpPr>
              <a:stCxn id="114" idx="5"/>
              <a:endCxn id="117" idx="2"/>
            </p:cNvCxnSpPr>
            <p:nvPr/>
          </p:nvCxnSpPr>
          <p:spPr>
            <a:xfrm>
              <a:off x="7031495" y="2814201"/>
              <a:ext cx="120362" cy="47127"/>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50" name="テキスト ボックス 49"/>
                <p:cNvSpPr txBox="1"/>
                <p:nvPr/>
              </p:nvSpPr>
              <p:spPr>
                <a:xfrm>
                  <a:off x="6731156" y="2388528"/>
                  <a:ext cx="28097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𝑗</m:t>
                            </m:r>
                          </m:sub>
                        </m:sSub>
                      </m:oMath>
                    </m:oMathPara>
                  </a14:m>
                  <a:endParaRPr kumimoji="1" lang="ja-JP" altLang="en-US" dirty="0"/>
                </a:p>
              </p:txBody>
            </p:sp>
          </mc:Choice>
          <mc:Fallback xmlns="">
            <p:sp>
              <p:nvSpPr>
                <p:cNvPr id="121" name="テキスト ボックス 120"/>
                <p:cNvSpPr txBox="1">
                  <a:spLocks noRot="1" noChangeAspect="1" noMove="1" noResize="1" noEditPoints="1" noAdjustHandles="1" noChangeArrowheads="1" noChangeShapeType="1" noTextEdit="1"/>
                </p:cNvSpPr>
                <p:nvPr/>
              </p:nvSpPr>
              <p:spPr>
                <a:xfrm>
                  <a:off x="6731156" y="2388528"/>
                  <a:ext cx="280974" cy="299313"/>
                </a:xfrm>
                <a:prstGeom prst="rect">
                  <a:avLst/>
                </a:prstGeom>
                <a:blipFill>
                  <a:blip r:embed="rId3"/>
                  <a:stretch>
                    <a:fillRect l="-17391" r="-10870" b="-265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p:cNvSpPr txBox="1"/>
                <p:nvPr/>
              </p:nvSpPr>
              <p:spPr>
                <a:xfrm>
                  <a:off x="7158460" y="2813704"/>
                  <a:ext cx="221086"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𝑟</m:t>
                            </m:r>
                          </m:e>
                          <m:sub>
                            <m:r>
                              <a:rPr kumimoji="1" lang="en-US" altLang="ja-JP" b="0" i="1" smtClean="0">
                                <a:latin typeface="Cambria Math" panose="02040503050406030204" pitchFamily="18" charset="0"/>
                              </a:rPr>
                              <m:t>𝑗</m:t>
                            </m:r>
                          </m:sub>
                        </m:sSub>
                      </m:oMath>
                    </m:oMathPara>
                  </a14:m>
                  <a:endParaRPr kumimoji="1" lang="ja-JP" altLang="en-US" dirty="0"/>
                </a:p>
              </p:txBody>
            </p:sp>
          </mc:Choice>
          <mc:Fallback xmlns="">
            <p:sp>
              <p:nvSpPr>
                <p:cNvPr id="122" name="テキスト ボックス 121"/>
                <p:cNvSpPr txBox="1">
                  <a:spLocks noRot="1" noChangeAspect="1" noMove="1" noResize="1" noEditPoints="1" noAdjustHandles="1" noChangeArrowheads="1" noChangeShapeType="1" noTextEdit="1"/>
                </p:cNvSpPr>
                <p:nvPr/>
              </p:nvSpPr>
              <p:spPr>
                <a:xfrm>
                  <a:off x="7158460" y="2813704"/>
                  <a:ext cx="221086" cy="299313"/>
                </a:xfrm>
                <a:prstGeom prst="rect">
                  <a:avLst/>
                </a:prstGeom>
                <a:blipFill>
                  <a:blip r:embed="rId4"/>
                  <a:stretch>
                    <a:fillRect l="-13514" r="-13514" b="-26531"/>
                  </a:stretch>
                </a:blipFill>
              </p:spPr>
              <p:txBody>
                <a:bodyPr/>
                <a:lstStyle/>
                <a:p>
                  <a:r>
                    <a:rPr lang="ja-JP" altLang="en-US">
                      <a:noFill/>
                    </a:rPr>
                    <a:t> </a:t>
                  </a:r>
                </a:p>
              </p:txBody>
            </p:sp>
          </mc:Fallback>
        </mc:AlternateContent>
      </p:grpSp>
      <p:grpSp>
        <p:nvGrpSpPr>
          <p:cNvPr id="222" name="グループ化 221"/>
          <p:cNvGrpSpPr/>
          <p:nvPr/>
        </p:nvGrpSpPr>
        <p:grpSpPr>
          <a:xfrm>
            <a:off x="5616963" y="2917658"/>
            <a:ext cx="2230067" cy="1598457"/>
            <a:chOff x="5006720" y="1475257"/>
            <a:chExt cx="4080457" cy="2924771"/>
          </a:xfrm>
        </p:grpSpPr>
        <p:sp>
          <p:nvSpPr>
            <p:cNvPr id="123" name="テキスト ボックス 122"/>
            <p:cNvSpPr txBox="1"/>
            <p:nvPr/>
          </p:nvSpPr>
          <p:spPr>
            <a:xfrm>
              <a:off x="7496123" y="1475257"/>
              <a:ext cx="1591054" cy="675784"/>
            </a:xfrm>
            <a:prstGeom prst="rect">
              <a:avLst/>
            </a:prstGeom>
            <a:noFill/>
          </p:spPr>
          <p:txBody>
            <a:bodyPr wrap="square" rtlCol="0">
              <a:spAutoFit/>
            </a:bodyPr>
            <a:lstStyle/>
            <a:p>
              <a:r>
                <a:rPr kumimoji="1" lang="ja-JP" altLang="en-US" dirty="0"/>
                <a:t>ブラシ</a:t>
              </a:r>
            </a:p>
          </p:txBody>
        </p:sp>
        <p:sp>
          <p:nvSpPr>
            <p:cNvPr id="124" name="正方形/長方形 123"/>
            <p:cNvSpPr/>
            <p:nvPr/>
          </p:nvSpPr>
          <p:spPr>
            <a:xfrm>
              <a:off x="7248162" y="288564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5" name="正方形/長方形 124"/>
            <p:cNvSpPr/>
            <p:nvPr/>
          </p:nvSpPr>
          <p:spPr>
            <a:xfrm>
              <a:off x="7248162" y="325937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6" name="正方形/長方形 125"/>
            <p:cNvSpPr/>
            <p:nvPr/>
          </p:nvSpPr>
          <p:spPr>
            <a:xfrm>
              <a:off x="7248162" y="3633116"/>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7" name="正方形/長方形 126"/>
            <p:cNvSpPr/>
            <p:nvPr/>
          </p:nvSpPr>
          <p:spPr>
            <a:xfrm>
              <a:off x="7248162" y="400685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8" name="正方形/長方形 127"/>
            <p:cNvSpPr/>
            <p:nvPr/>
          </p:nvSpPr>
          <p:spPr>
            <a:xfrm>
              <a:off x="7621898" y="288564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9" name="正方形/長方形 128"/>
            <p:cNvSpPr/>
            <p:nvPr/>
          </p:nvSpPr>
          <p:spPr>
            <a:xfrm>
              <a:off x="7621898" y="325937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0" name="正方形/長方形 129"/>
            <p:cNvSpPr/>
            <p:nvPr/>
          </p:nvSpPr>
          <p:spPr>
            <a:xfrm>
              <a:off x="7995635" y="288564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1" name="正方形/長方形 130"/>
            <p:cNvSpPr/>
            <p:nvPr/>
          </p:nvSpPr>
          <p:spPr>
            <a:xfrm>
              <a:off x="7995635" y="3259379"/>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2" name="正方形/長方形 131"/>
            <p:cNvSpPr/>
            <p:nvPr/>
          </p:nvSpPr>
          <p:spPr>
            <a:xfrm>
              <a:off x="7621898" y="3633116"/>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3" name="正方形/長方形 132"/>
            <p:cNvSpPr/>
            <p:nvPr/>
          </p:nvSpPr>
          <p:spPr>
            <a:xfrm>
              <a:off x="7621898" y="400685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4" name="正方形/長方形 133"/>
            <p:cNvSpPr/>
            <p:nvPr/>
          </p:nvSpPr>
          <p:spPr>
            <a:xfrm>
              <a:off x="7995635" y="3633116"/>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5" name="正方形/長方形 134"/>
            <p:cNvSpPr/>
            <p:nvPr/>
          </p:nvSpPr>
          <p:spPr>
            <a:xfrm>
              <a:off x="7995635" y="4006852"/>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6" name="正方形/長方形 135"/>
            <p:cNvSpPr/>
            <p:nvPr/>
          </p:nvSpPr>
          <p:spPr>
            <a:xfrm>
              <a:off x="5024716"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7" name="正方形/長方形 136"/>
            <p:cNvSpPr/>
            <p:nvPr/>
          </p:nvSpPr>
          <p:spPr>
            <a:xfrm>
              <a:off x="5024716"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8" name="正方形/長方形 137"/>
            <p:cNvSpPr/>
            <p:nvPr/>
          </p:nvSpPr>
          <p:spPr>
            <a:xfrm>
              <a:off x="5398453"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9" name="正方形/長方形 138"/>
            <p:cNvSpPr/>
            <p:nvPr/>
          </p:nvSpPr>
          <p:spPr>
            <a:xfrm>
              <a:off x="5398453"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0" name="正方形/長方形 139"/>
            <p:cNvSpPr/>
            <p:nvPr/>
          </p:nvSpPr>
          <p:spPr>
            <a:xfrm>
              <a:off x="5772190"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1" name="正方形/長方形 140"/>
            <p:cNvSpPr/>
            <p:nvPr/>
          </p:nvSpPr>
          <p:spPr>
            <a:xfrm>
              <a:off x="5772190"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2" name="正方形/長方形 141"/>
            <p:cNvSpPr/>
            <p:nvPr/>
          </p:nvSpPr>
          <p:spPr>
            <a:xfrm>
              <a:off x="6145927"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3" name="正方形/長方形 142"/>
            <p:cNvSpPr/>
            <p:nvPr/>
          </p:nvSpPr>
          <p:spPr>
            <a:xfrm>
              <a:off x="6145927"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4" name="正方形/長方形 143"/>
            <p:cNvSpPr/>
            <p:nvPr/>
          </p:nvSpPr>
          <p:spPr>
            <a:xfrm>
              <a:off x="5024716"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5" name="正方形/長方形 144"/>
            <p:cNvSpPr/>
            <p:nvPr/>
          </p:nvSpPr>
          <p:spPr>
            <a:xfrm>
              <a:off x="5024716"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6" name="正方形/長方形 145"/>
            <p:cNvSpPr/>
            <p:nvPr/>
          </p:nvSpPr>
          <p:spPr>
            <a:xfrm>
              <a:off x="5398453"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7" name="正方形/長方形 146"/>
            <p:cNvSpPr/>
            <p:nvPr/>
          </p:nvSpPr>
          <p:spPr>
            <a:xfrm>
              <a:off x="5398453"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8" name="正方形/長方形 147"/>
            <p:cNvSpPr/>
            <p:nvPr/>
          </p:nvSpPr>
          <p:spPr>
            <a:xfrm>
              <a:off x="5772190"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9" name="正方形/長方形 148"/>
            <p:cNvSpPr/>
            <p:nvPr/>
          </p:nvSpPr>
          <p:spPr>
            <a:xfrm>
              <a:off x="5772190"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0" name="正方形/長方形 149"/>
            <p:cNvSpPr/>
            <p:nvPr/>
          </p:nvSpPr>
          <p:spPr>
            <a:xfrm>
              <a:off x="6145927"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1" name="正方形/長方形 150"/>
            <p:cNvSpPr/>
            <p:nvPr/>
          </p:nvSpPr>
          <p:spPr>
            <a:xfrm>
              <a:off x="6145927"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2" name="正方形/長方形 151"/>
            <p:cNvSpPr/>
            <p:nvPr/>
          </p:nvSpPr>
          <p:spPr>
            <a:xfrm>
              <a:off x="6519663"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3" name="正方形/長方形 152"/>
            <p:cNvSpPr/>
            <p:nvPr/>
          </p:nvSpPr>
          <p:spPr>
            <a:xfrm>
              <a:off x="6519663"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4" name="正方形/長方形 153"/>
            <p:cNvSpPr/>
            <p:nvPr/>
          </p:nvSpPr>
          <p:spPr>
            <a:xfrm>
              <a:off x="6893401" y="2885640"/>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5" name="正方形/長方形 154"/>
            <p:cNvSpPr/>
            <p:nvPr/>
          </p:nvSpPr>
          <p:spPr>
            <a:xfrm>
              <a:off x="6893401" y="3259378"/>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6" name="正方形/長方形 155"/>
            <p:cNvSpPr/>
            <p:nvPr/>
          </p:nvSpPr>
          <p:spPr>
            <a:xfrm>
              <a:off x="6519663"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7" name="正方形/長方形 156"/>
            <p:cNvSpPr/>
            <p:nvPr/>
          </p:nvSpPr>
          <p:spPr>
            <a:xfrm>
              <a:off x="6519663"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8" name="正方形/長方形 157"/>
            <p:cNvSpPr/>
            <p:nvPr/>
          </p:nvSpPr>
          <p:spPr>
            <a:xfrm>
              <a:off x="6893401" y="3633115"/>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9" name="正方形/長方形 158"/>
            <p:cNvSpPr/>
            <p:nvPr/>
          </p:nvSpPr>
          <p:spPr>
            <a:xfrm>
              <a:off x="6893401" y="4006851"/>
              <a:ext cx="373737" cy="373737"/>
            </a:xfrm>
            <a:prstGeom prst="rect">
              <a:avLst/>
            </a:prstGeom>
            <a:ln w="1270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60" name="グループ化 159"/>
            <p:cNvGrpSpPr/>
            <p:nvPr/>
          </p:nvGrpSpPr>
          <p:grpSpPr>
            <a:xfrm>
              <a:off x="6256810" y="1475257"/>
              <a:ext cx="1239312" cy="2329568"/>
              <a:chOff x="6545687" y="865838"/>
              <a:chExt cx="760621" cy="1429760"/>
            </a:xfrm>
          </p:grpSpPr>
          <p:sp>
            <p:nvSpPr>
              <p:cNvPr id="161" name="正方形/長方形 160"/>
              <p:cNvSpPr/>
              <p:nvPr/>
            </p:nvSpPr>
            <p:spPr>
              <a:xfrm>
                <a:off x="6589016" y="865838"/>
                <a:ext cx="665371" cy="71702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62" name="直線コネクタ 161"/>
              <p:cNvCxnSpPr>
                <a:stCxn id="163" idx="4"/>
                <a:endCxn id="170" idx="0"/>
              </p:cNvCxnSpPr>
              <p:nvPr/>
            </p:nvCxnSpPr>
            <p:spPr>
              <a:xfrm>
                <a:off x="6679037"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63" name="円/楕円 95"/>
              <p:cNvSpPr/>
              <p:nvPr/>
            </p:nvSpPr>
            <p:spPr>
              <a:xfrm>
                <a:off x="664093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64" name="直線コネクタ 163"/>
              <p:cNvCxnSpPr>
                <a:stCxn id="165" idx="4"/>
                <a:endCxn id="171" idx="0"/>
              </p:cNvCxnSpPr>
              <p:nvPr/>
            </p:nvCxnSpPr>
            <p:spPr>
              <a:xfrm>
                <a:off x="6852869"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65" name="円/楕円 96"/>
              <p:cNvSpPr/>
              <p:nvPr/>
            </p:nvSpPr>
            <p:spPr>
              <a:xfrm>
                <a:off x="6814769"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66" name="直線コネクタ 165"/>
              <p:cNvCxnSpPr>
                <a:stCxn id="168" idx="4"/>
                <a:endCxn id="172" idx="0"/>
              </p:cNvCxnSpPr>
              <p:nvPr/>
            </p:nvCxnSpPr>
            <p:spPr>
              <a:xfrm>
                <a:off x="7004267" y="1379838"/>
                <a:ext cx="0" cy="89001"/>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直線コネクタ 166"/>
              <p:cNvCxnSpPr>
                <a:stCxn id="169" idx="4"/>
                <a:endCxn id="173" idx="0"/>
              </p:cNvCxnSpPr>
              <p:nvPr/>
            </p:nvCxnSpPr>
            <p:spPr>
              <a:xfrm>
                <a:off x="7152906" y="1379838"/>
                <a:ext cx="0" cy="89001"/>
              </a:xfrm>
              <a:prstGeom prst="line">
                <a:avLst/>
              </a:prstGeom>
              <a:ln w="19050"/>
            </p:spPr>
            <p:style>
              <a:lnRef idx="1">
                <a:schemeClr val="dk1"/>
              </a:lnRef>
              <a:fillRef idx="0">
                <a:schemeClr val="dk1"/>
              </a:fillRef>
              <a:effectRef idx="0">
                <a:schemeClr val="dk1"/>
              </a:effectRef>
              <a:fontRef idx="minor">
                <a:schemeClr val="tx1"/>
              </a:fontRef>
            </p:style>
          </p:cxnSp>
          <p:sp>
            <p:nvSpPr>
              <p:cNvPr id="168" name="円/楕円 97"/>
              <p:cNvSpPr/>
              <p:nvPr/>
            </p:nvSpPr>
            <p:spPr>
              <a:xfrm>
                <a:off x="6966167"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9" name="円/楕円 98"/>
              <p:cNvSpPr/>
              <p:nvPr/>
            </p:nvSpPr>
            <p:spPr>
              <a:xfrm>
                <a:off x="7114806" y="130363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0" name="円/楕円 103"/>
              <p:cNvSpPr/>
              <p:nvPr/>
            </p:nvSpPr>
            <p:spPr>
              <a:xfrm>
                <a:off x="664093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1" name="円/楕円 104"/>
              <p:cNvSpPr/>
              <p:nvPr/>
            </p:nvSpPr>
            <p:spPr>
              <a:xfrm>
                <a:off x="6814769"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2" name="円/楕円 105"/>
              <p:cNvSpPr/>
              <p:nvPr/>
            </p:nvSpPr>
            <p:spPr>
              <a:xfrm>
                <a:off x="6966167"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3" name="円/楕円 106"/>
              <p:cNvSpPr/>
              <p:nvPr/>
            </p:nvSpPr>
            <p:spPr>
              <a:xfrm>
                <a:off x="7114806" y="1468839"/>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74" name="直線コネクタ 173"/>
              <p:cNvCxnSpPr>
                <a:stCxn id="171" idx="4"/>
                <a:endCxn id="179" idx="0"/>
              </p:cNvCxnSpPr>
              <p:nvPr/>
            </p:nvCxnSpPr>
            <p:spPr>
              <a:xfrm flipH="1">
                <a:off x="6814769"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直線コネクタ 174"/>
              <p:cNvCxnSpPr>
                <a:stCxn id="170" idx="4"/>
                <a:endCxn id="178" idx="0"/>
              </p:cNvCxnSpPr>
              <p:nvPr/>
            </p:nvCxnSpPr>
            <p:spPr>
              <a:xfrm flipH="1">
                <a:off x="6659987" y="1545039"/>
                <a:ext cx="1905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76" name="直線コネクタ 175"/>
              <p:cNvCxnSpPr>
                <a:stCxn id="172" idx="4"/>
                <a:endCxn id="180" idx="0"/>
              </p:cNvCxnSpPr>
              <p:nvPr/>
            </p:nvCxnSpPr>
            <p:spPr>
              <a:xfrm>
                <a:off x="7004267" y="1545039"/>
                <a:ext cx="0" cy="89831"/>
              </a:xfrm>
              <a:prstGeom prst="line">
                <a:avLst/>
              </a:prstGeom>
              <a:ln w="19050"/>
            </p:spPr>
            <p:style>
              <a:lnRef idx="1">
                <a:schemeClr val="dk1"/>
              </a:lnRef>
              <a:fillRef idx="0">
                <a:schemeClr val="dk1"/>
              </a:fillRef>
              <a:effectRef idx="0">
                <a:schemeClr val="dk1"/>
              </a:effectRef>
              <a:fontRef idx="minor">
                <a:schemeClr val="tx1"/>
              </a:fontRef>
            </p:style>
          </p:cxnSp>
          <p:cxnSp>
            <p:nvCxnSpPr>
              <p:cNvPr id="177" name="直線コネクタ 176"/>
              <p:cNvCxnSpPr>
                <a:stCxn id="173" idx="4"/>
                <a:endCxn id="181" idx="0"/>
              </p:cNvCxnSpPr>
              <p:nvPr/>
            </p:nvCxnSpPr>
            <p:spPr>
              <a:xfrm>
                <a:off x="7152906" y="1545039"/>
                <a:ext cx="38100" cy="89831"/>
              </a:xfrm>
              <a:prstGeom prst="line">
                <a:avLst/>
              </a:prstGeom>
              <a:ln w="19050"/>
            </p:spPr>
            <p:style>
              <a:lnRef idx="1">
                <a:schemeClr val="dk1"/>
              </a:lnRef>
              <a:fillRef idx="0">
                <a:schemeClr val="dk1"/>
              </a:fillRef>
              <a:effectRef idx="0">
                <a:schemeClr val="dk1"/>
              </a:effectRef>
              <a:fontRef idx="minor">
                <a:schemeClr val="tx1"/>
              </a:fontRef>
            </p:style>
          </p:cxnSp>
          <p:sp>
            <p:nvSpPr>
              <p:cNvPr id="178" name="円/楕円 131"/>
              <p:cNvSpPr/>
              <p:nvPr/>
            </p:nvSpPr>
            <p:spPr>
              <a:xfrm>
                <a:off x="662188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9" name="円/楕円 134"/>
              <p:cNvSpPr/>
              <p:nvPr/>
            </p:nvSpPr>
            <p:spPr>
              <a:xfrm>
                <a:off x="6776669"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0" name="円/楕円 137"/>
              <p:cNvSpPr/>
              <p:nvPr/>
            </p:nvSpPr>
            <p:spPr>
              <a:xfrm>
                <a:off x="6966167"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1" name="円/楕円 139"/>
              <p:cNvSpPr/>
              <p:nvPr/>
            </p:nvSpPr>
            <p:spPr>
              <a:xfrm>
                <a:off x="7152906" y="1634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82" name="直線コネクタ 181"/>
              <p:cNvCxnSpPr>
                <a:stCxn id="178" idx="4"/>
                <a:endCxn id="183" idx="0"/>
              </p:cNvCxnSpPr>
              <p:nvPr/>
            </p:nvCxnSpPr>
            <p:spPr>
              <a:xfrm flipH="1">
                <a:off x="6640937" y="1711070"/>
                <a:ext cx="1905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83" name="円/楕円 152"/>
              <p:cNvSpPr/>
              <p:nvPr/>
            </p:nvSpPr>
            <p:spPr>
              <a:xfrm>
                <a:off x="660283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4" name="円/楕円 155"/>
              <p:cNvSpPr/>
              <p:nvPr/>
            </p:nvSpPr>
            <p:spPr>
              <a:xfrm>
                <a:off x="6738569"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85" name="直線コネクタ 184"/>
              <p:cNvCxnSpPr>
                <a:stCxn id="179" idx="4"/>
                <a:endCxn id="184" idx="0"/>
              </p:cNvCxnSpPr>
              <p:nvPr/>
            </p:nvCxnSpPr>
            <p:spPr>
              <a:xfrm flipH="1">
                <a:off x="6776669"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86" name="円/楕円 162"/>
              <p:cNvSpPr/>
              <p:nvPr/>
            </p:nvSpPr>
            <p:spPr>
              <a:xfrm>
                <a:off x="6966167"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87" name="直線コネクタ 186"/>
              <p:cNvCxnSpPr>
                <a:stCxn id="180" idx="4"/>
                <a:endCxn id="186" idx="0"/>
              </p:cNvCxnSpPr>
              <p:nvPr/>
            </p:nvCxnSpPr>
            <p:spPr>
              <a:xfrm>
                <a:off x="7004267" y="1711070"/>
                <a:ext cx="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88" name="円/楕円 166"/>
              <p:cNvSpPr/>
              <p:nvPr/>
            </p:nvSpPr>
            <p:spPr>
              <a:xfrm>
                <a:off x="7191006" y="18253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89" name="直線コネクタ 188"/>
              <p:cNvCxnSpPr>
                <a:stCxn id="181" idx="4"/>
                <a:endCxn id="188" idx="0"/>
              </p:cNvCxnSpPr>
              <p:nvPr/>
            </p:nvCxnSpPr>
            <p:spPr>
              <a:xfrm>
                <a:off x="7191006" y="1711070"/>
                <a:ext cx="38100" cy="114300"/>
              </a:xfrm>
              <a:prstGeom prst="line">
                <a:avLst/>
              </a:prstGeom>
              <a:ln w="19050"/>
            </p:spPr>
            <p:style>
              <a:lnRef idx="1">
                <a:schemeClr val="dk1"/>
              </a:lnRef>
              <a:fillRef idx="0">
                <a:schemeClr val="dk1"/>
              </a:fillRef>
              <a:effectRef idx="0">
                <a:schemeClr val="dk1"/>
              </a:effectRef>
              <a:fontRef idx="minor">
                <a:schemeClr val="tx1"/>
              </a:fontRef>
            </p:style>
          </p:cxnSp>
          <p:sp>
            <p:nvSpPr>
              <p:cNvPr id="190" name="円/楕円 173"/>
              <p:cNvSpPr/>
              <p:nvPr/>
            </p:nvSpPr>
            <p:spPr>
              <a:xfrm>
                <a:off x="6574262"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1" name="円/楕円 174"/>
              <p:cNvSpPr/>
              <p:nvPr/>
            </p:nvSpPr>
            <p:spPr>
              <a:xfrm>
                <a:off x="6738569"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2" name="円/楕円 175"/>
              <p:cNvSpPr/>
              <p:nvPr/>
            </p:nvSpPr>
            <p:spPr>
              <a:xfrm>
                <a:off x="6967169" y="2015870"/>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3" name="円/楕円 176"/>
              <p:cNvSpPr/>
              <p:nvPr/>
            </p:nvSpPr>
            <p:spPr>
              <a:xfrm>
                <a:off x="7191006" y="20223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4" name="直線コネクタ 193"/>
              <p:cNvCxnSpPr>
                <a:stCxn id="183" idx="4"/>
                <a:endCxn id="190" idx="0"/>
              </p:cNvCxnSpPr>
              <p:nvPr/>
            </p:nvCxnSpPr>
            <p:spPr>
              <a:xfrm flipH="1">
                <a:off x="6612362" y="1901570"/>
                <a:ext cx="28575"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195" name="直線コネクタ 194"/>
              <p:cNvCxnSpPr>
                <a:stCxn id="184" idx="4"/>
                <a:endCxn id="191" idx="0"/>
              </p:cNvCxnSpPr>
              <p:nvPr/>
            </p:nvCxnSpPr>
            <p:spPr>
              <a:xfrm>
                <a:off x="6776669" y="1901570"/>
                <a:ext cx="0"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196" name="直線コネクタ 195"/>
              <p:cNvCxnSpPr>
                <a:stCxn id="186" idx="4"/>
                <a:endCxn id="192" idx="0"/>
              </p:cNvCxnSpPr>
              <p:nvPr/>
            </p:nvCxnSpPr>
            <p:spPr>
              <a:xfrm>
                <a:off x="7004267" y="1901570"/>
                <a:ext cx="1002" cy="114300"/>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直線コネクタ 196"/>
              <p:cNvCxnSpPr>
                <a:stCxn id="188" idx="4"/>
                <a:endCxn id="193" idx="0"/>
              </p:cNvCxnSpPr>
              <p:nvPr/>
            </p:nvCxnSpPr>
            <p:spPr>
              <a:xfrm>
                <a:off x="7229106" y="1901570"/>
                <a:ext cx="0" cy="120814"/>
              </a:xfrm>
              <a:prstGeom prst="line">
                <a:avLst/>
              </a:prstGeom>
              <a:ln w="19050"/>
            </p:spPr>
            <p:style>
              <a:lnRef idx="1">
                <a:schemeClr val="dk1"/>
              </a:lnRef>
              <a:fillRef idx="0">
                <a:schemeClr val="dk1"/>
              </a:fillRef>
              <a:effectRef idx="0">
                <a:schemeClr val="dk1"/>
              </a:effectRef>
              <a:fontRef idx="minor">
                <a:schemeClr val="tx1"/>
              </a:fontRef>
            </p:style>
          </p:cxnSp>
          <p:sp>
            <p:nvSpPr>
              <p:cNvPr id="198" name="円/楕円 195"/>
              <p:cNvSpPr/>
              <p:nvPr/>
            </p:nvSpPr>
            <p:spPr>
              <a:xfrm>
                <a:off x="6545687" y="221288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9" name="円/楕円 196"/>
              <p:cNvSpPr/>
              <p:nvPr/>
            </p:nvSpPr>
            <p:spPr>
              <a:xfrm>
                <a:off x="6717137"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0" name="円/楕円 197"/>
              <p:cNvSpPr/>
              <p:nvPr/>
            </p:nvSpPr>
            <p:spPr>
              <a:xfrm>
                <a:off x="7004267" y="2202934"/>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1" name="円/楕円 198"/>
              <p:cNvSpPr/>
              <p:nvPr/>
            </p:nvSpPr>
            <p:spPr>
              <a:xfrm>
                <a:off x="7230108" y="2219398"/>
                <a:ext cx="76200" cy="7620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2" name="直線コネクタ 201"/>
              <p:cNvCxnSpPr>
                <a:stCxn id="190" idx="4"/>
                <a:endCxn id="198" idx="0"/>
              </p:cNvCxnSpPr>
              <p:nvPr/>
            </p:nvCxnSpPr>
            <p:spPr>
              <a:xfrm flipH="1">
                <a:off x="6583787" y="2092070"/>
                <a:ext cx="28575"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03" name="直線コネクタ 202"/>
              <p:cNvCxnSpPr>
                <a:stCxn id="191" idx="4"/>
                <a:endCxn id="199" idx="0"/>
              </p:cNvCxnSpPr>
              <p:nvPr/>
            </p:nvCxnSpPr>
            <p:spPr>
              <a:xfrm flipH="1">
                <a:off x="6755237" y="2098584"/>
                <a:ext cx="21432" cy="120814"/>
              </a:xfrm>
              <a:prstGeom prst="line">
                <a:avLst/>
              </a:prstGeom>
              <a:ln w="19050"/>
            </p:spPr>
            <p:style>
              <a:lnRef idx="1">
                <a:schemeClr val="dk1"/>
              </a:lnRef>
              <a:fillRef idx="0">
                <a:schemeClr val="dk1"/>
              </a:fillRef>
              <a:effectRef idx="0">
                <a:schemeClr val="dk1"/>
              </a:effectRef>
              <a:fontRef idx="minor">
                <a:schemeClr val="tx1"/>
              </a:fontRef>
            </p:style>
          </p:cxnSp>
          <p:cxnSp>
            <p:nvCxnSpPr>
              <p:cNvPr id="204" name="直線コネクタ 203"/>
              <p:cNvCxnSpPr>
                <a:stCxn id="192" idx="4"/>
                <a:endCxn id="200" idx="0"/>
              </p:cNvCxnSpPr>
              <p:nvPr/>
            </p:nvCxnSpPr>
            <p:spPr>
              <a:xfrm>
                <a:off x="7005269" y="2092070"/>
                <a:ext cx="37098" cy="110864"/>
              </a:xfrm>
              <a:prstGeom prst="line">
                <a:avLst/>
              </a:prstGeom>
              <a:ln w="19050"/>
            </p:spPr>
            <p:style>
              <a:lnRef idx="1">
                <a:schemeClr val="dk1"/>
              </a:lnRef>
              <a:fillRef idx="0">
                <a:schemeClr val="dk1"/>
              </a:fillRef>
              <a:effectRef idx="0">
                <a:schemeClr val="dk1"/>
              </a:effectRef>
              <a:fontRef idx="minor">
                <a:schemeClr val="tx1"/>
              </a:fontRef>
            </p:style>
          </p:cxnSp>
          <p:cxnSp>
            <p:nvCxnSpPr>
              <p:cNvPr id="205" name="直線コネクタ 204"/>
              <p:cNvCxnSpPr>
                <a:stCxn id="193" idx="4"/>
                <a:endCxn id="201" idx="0"/>
              </p:cNvCxnSpPr>
              <p:nvPr/>
            </p:nvCxnSpPr>
            <p:spPr>
              <a:xfrm>
                <a:off x="7229106" y="2098584"/>
                <a:ext cx="39102" cy="120814"/>
              </a:xfrm>
              <a:prstGeom prst="line">
                <a:avLst/>
              </a:prstGeom>
              <a:ln w="19050"/>
            </p:spPr>
            <p:style>
              <a:lnRef idx="1">
                <a:schemeClr val="dk1"/>
              </a:lnRef>
              <a:fillRef idx="0">
                <a:schemeClr val="dk1"/>
              </a:fillRef>
              <a:effectRef idx="0">
                <a:schemeClr val="dk1"/>
              </a:effectRef>
              <a:fontRef idx="minor">
                <a:schemeClr val="tx1"/>
              </a:fontRef>
            </p:style>
          </p:cxnSp>
        </p:grpSp>
        <p:sp>
          <p:nvSpPr>
            <p:cNvPr id="206" name="フリーフォーム 205"/>
            <p:cNvSpPr/>
            <p:nvPr/>
          </p:nvSpPr>
          <p:spPr>
            <a:xfrm>
              <a:off x="5006720" y="3064239"/>
              <a:ext cx="3386804" cy="1335789"/>
            </a:xfrm>
            <a:custGeom>
              <a:avLst/>
              <a:gdLst>
                <a:gd name="connsiteX0" fmla="*/ 755702 w 2433362"/>
                <a:gd name="connsiteY0" fmla="*/ 7557 h 959742"/>
                <a:gd name="connsiteX1" fmla="*/ 559220 w 2433362"/>
                <a:gd name="connsiteY1" fmla="*/ 60456 h 959742"/>
                <a:gd name="connsiteX2" fmla="*/ 370294 w 2433362"/>
                <a:gd name="connsiteY2" fmla="*/ 105798 h 959742"/>
                <a:gd name="connsiteX3" fmla="*/ 30228 w 2433362"/>
                <a:gd name="connsiteY3" fmla="*/ 136026 h 959742"/>
                <a:gd name="connsiteX4" fmla="*/ 0 w 2433362"/>
                <a:gd name="connsiteY4" fmla="*/ 944628 h 959742"/>
                <a:gd name="connsiteX5" fmla="*/ 2433362 w 2433362"/>
                <a:gd name="connsiteY5" fmla="*/ 959742 h 959742"/>
                <a:gd name="connsiteX6" fmla="*/ 2410691 w 2433362"/>
                <a:gd name="connsiteY6" fmla="*/ 0 h 959742"/>
                <a:gd name="connsiteX7" fmla="*/ 2259550 w 2433362"/>
                <a:gd name="connsiteY7" fmla="*/ 0 h 959742"/>
                <a:gd name="connsiteX8" fmla="*/ 2010169 w 2433362"/>
                <a:gd name="connsiteY8" fmla="*/ 52899 h 959742"/>
                <a:gd name="connsiteX9" fmla="*/ 1942155 w 2433362"/>
                <a:gd name="connsiteY9" fmla="*/ 377851 h 959742"/>
                <a:gd name="connsiteX10" fmla="*/ 1874142 w 2433362"/>
                <a:gd name="connsiteY10" fmla="*/ 657461 h 959742"/>
                <a:gd name="connsiteX11" fmla="*/ 1730559 w 2433362"/>
                <a:gd name="connsiteY11" fmla="*/ 733031 h 959742"/>
                <a:gd name="connsiteX12" fmla="*/ 1413164 w 2433362"/>
                <a:gd name="connsiteY12" fmla="*/ 808601 h 959742"/>
                <a:gd name="connsiteX13" fmla="*/ 959742 w 2433362"/>
                <a:gd name="connsiteY13" fmla="*/ 823715 h 959742"/>
                <a:gd name="connsiteX14" fmla="*/ 665018 w 2433362"/>
                <a:gd name="connsiteY14" fmla="*/ 672575 h 959742"/>
                <a:gd name="connsiteX15" fmla="*/ 687689 w 2433362"/>
                <a:gd name="connsiteY15" fmla="*/ 491206 h 959742"/>
                <a:gd name="connsiteX16" fmla="*/ 687689 w 2433362"/>
                <a:gd name="connsiteY16" fmla="*/ 272052 h 959742"/>
                <a:gd name="connsiteX17" fmla="*/ 717917 w 2433362"/>
                <a:gd name="connsiteY17" fmla="*/ 105798 h 959742"/>
                <a:gd name="connsiteX18" fmla="*/ 755702 w 2433362"/>
                <a:gd name="connsiteY18" fmla="*/ 7557 h 9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3362" h="959742">
                  <a:moveTo>
                    <a:pt x="755702" y="7557"/>
                  </a:moveTo>
                  <a:lnTo>
                    <a:pt x="559220" y="60456"/>
                  </a:lnTo>
                  <a:lnTo>
                    <a:pt x="370294" y="105798"/>
                  </a:lnTo>
                  <a:lnTo>
                    <a:pt x="30228" y="136026"/>
                  </a:lnTo>
                  <a:lnTo>
                    <a:pt x="0" y="944628"/>
                  </a:lnTo>
                  <a:lnTo>
                    <a:pt x="2433362" y="959742"/>
                  </a:lnTo>
                  <a:lnTo>
                    <a:pt x="2410691" y="0"/>
                  </a:lnTo>
                  <a:lnTo>
                    <a:pt x="2259550" y="0"/>
                  </a:lnTo>
                  <a:lnTo>
                    <a:pt x="2010169" y="52899"/>
                  </a:lnTo>
                  <a:lnTo>
                    <a:pt x="1942155" y="377851"/>
                  </a:lnTo>
                  <a:lnTo>
                    <a:pt x="1874142" y="657461"/>
                  </a:lnTo>
                  <a:lnTo>
                    <a:pt x="1730559" y="733031"/>
                  </a:lnTo>
                  <a:lnTo>
                    <a:pt x="1413164" y="808601"/>
                  </a:lnTo>
                  <a:lnTo>
                    <a:pt x="959742" y="823715"/>
                  </a:lnTo>
                  <a:lnTo>
                    <a:pt x="665018" y="672575"/>
                  </a:lnTo>
                  <a:lnTo>
                    <a:pt x="687689" y="491206"/>
                  </a:lnTo>
                  <a:lnTo>
                    <a:pt x="687689" y="272052"/>
                  </a:lnTo>
                  <a:lnTo>
                    <a:pt x="717917" y="105798"/>
                  </a:lnTo>
                  <a:lnTo>
                    <a:pt x="755702" y="7557"/>
                  </a:lnTo>
                  <a:close/>
                </a:path>
              </a:pathLst>
            </a:cu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7" name="円/楕円 185"/>
            <p:cNvSpPr/>
            <p:nvPr/>
          </p:nvSpPr>
          <p:spPr>
            <a:xfrm>
              <a:off x="6079089" y="3292040"/>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08" name="円/楕円 185"/>
            <p:cNvSpPr/>
            <p:nvPr/>
          </p:nvSpPr>
          <p:spPr>
            <a:xfrm>
              <a:off x="6057638" y="352766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09" name="円/楕円 185"/>
            <p:cNvSpPr/>
            <p:nvPr/>
          </p:nvSpPr>
          <p:spPr>
            <a:xfrm>
              <a:off x="6066743" y="3785026"/>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10" name="円/楕円 185"/>
            <p:cNvSpPr/>
            <p:nvPr/>
          </p:nvSpPr>
          <p:spPr>
            <a:xfrm>
              <a:off x="6333647" y="394200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11" name="円/楕円 185"/>
            <p:cNvSpPr/>
            <p:nvPr/>
          </p:nvSpPr>
          <p:spPr>
            <a:xfrm>
              <a:off x="6608587" y="3926898"/>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12" name="円/楕円 185"/>
            <p:cNvSpPr/>
            <p:nvPr/>
          </p:nvSpPr>
          <p:spPr>
            <a:xfrm>
              <a:off x="6919422" y="3920283"/>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13" name="円/楕円 185"/>
            <p:cNvSpPr/>
            <p:nvPr/>
          </p:nvSpPr>
          <p:spPr>
            <a:xfrm>
              <a:off x="6700122" y="3504828"/>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14" name="円/楕円 185"/>
            <p:cNvSpPr/>
            <p:nvPr/>
          </p:nvSpPr>
          <p:spPr>
            <a:xfrm>
              <a:off x="7222222" y="3895913"/>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15" name="円/楕円 185"/>
            <p:cNvSpPr/>
            <p:nvPr/>
          </p:nvSpPr>
          <p:spPr>
            <a:xfrm>
              <a:off x="7102191" y="3429219"/>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16" name="円/楕円 185"/>
            <p:cNvSpPr/>
            <p:nvPr/>
          </p:nvSpPr>
          <p:spPr>
            <a:xfrm>
              <a:off x="6746240" y="3164719"/>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17" name="円/楕円 185"/>
            <p:cNvSpPr/>
            <p:nvPr/>
          </p:nvSpPr>
          <p:spPr>
            <a:xfrm>
              <a:off x="6814594" y="3776008"/>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18" name="円/楕円 185"/>
            <p:cNvSpPr/>
            <p:nvPr/>
          </p:nvSpPr>
          <p:spPr>
            <a:xfrm>
              <a:off x="7495656" y="3460231"/>
              <a:ext cx="141872" cy="141872"/>
            </a:xfrm>
            <a:prstGeom prst="ellipse">
              <a:avLst/>
            </a:prstGeom>
            <a:solidFill>
              <a:schemeClr val="accent6">
                <a:alpha val="70000"/>
              </a:schemeClr>
            </a:solidFill>
            <a:ln>
              <a:solidFill>
                <a:schemeClr val="accent6">
                  <a:shade val="50000"/>
                  <a:alpha val="7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19" name="フリーフォーム 218"/>
            <p:cNvSpPr/>
            <p:nvPr/>
          </p:nvSpPr>
          <p:spPr>
            <a:xfrm>
              <a:off x="5943067" y="2867135"/>
              <a:ext cx="1919485" cy="1345150"/>
            </a:xfrm>
            <a:custGeom>
              <a:avLst/>
              <a:gdLst>
                <a:gd name="connsiteX0" fmla="*/ 204040 w 1919485"/>
                <a:gd name="connsiteY0" fmla="*/ 0 h 1345150"/>
                <a:gd name="connsiteX1" fmla="*/ 60457 w 1919485"/>
                <a:gd name="connsiteY1" fmla="*/ 408079 h 1345150"/>
                <a:gd name="connsiteX2" fmla="*/ 45343 w 1919485"/>
                <a:gd name="connsiteY2" fmla="*/ 574334 h 1345150"/>
                <a:gd name="connsiteX3" fmla="*/ 45343 w 1919485"/>
                <a:gd name="connsiteY3" fmla="*/ 816159 h 1345150"/>
                <a:gd name="connsiteX4" fmla="*/ 0 w 1919485"/>
                <a:gd name="connsiteY4" fmla="*/ 1133554 h 1345150"/>
                <a:gd name="connsiteX5" fmla="*/ 400523 w 1919485"/>
                <a:gd name="connsiteY5" fmla="*/ 1345150 h 1345150"/>
                <a:gd name="connsiteX6" fmla="*/ 1035313 w 1919485"/>
                <a:gd name="connsiteY6" fmla="*/ 1330036 h 1345150"/>
                <a:gd name="connsiteX7" fmla="*/ 1473620 w 1919485"/>
                <a:gd name="connsiteY7" fmla="*/ 1231795 h 1345150"/>
                <a:gd name="connsiteX8" fmla="*/ 1670103 w 1919485"/>
                <a:gd name="connsiteY8" fmla="*/ 1125997 h 1345150"/>
                <a:gd name="connsiteX9" fmla="*/ 1919485 w 1919485"/>
                <a:gd name="connsiteY9" fmla="*/ 7557 h 134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485" h="1345150">
                  <a:moveTo>
                    <a:pt x="204040" y="0"/>
                  </a:moveTo>
                  <a:lnTo>
                    <a:pt x="60457" y="408079"/>
                  </a:lnTo>
                  <a:lnTo>
                    <a:pt x="45343" y="574334"/>
                  </a:lnTo>
                  <a:lnTo>
                    <a:pt x="45343" y="816159"/>
                  </a:lnTo>
                  <a:lnTo>
                    <a:pt x="0" y="1133554"/>
                  </a:lnTo>
                  <a:lnTo>
                    <a:pt x="400523" y="1345150"/>
                  </a:lnTo>
                  <a:lnTo>
                    <a:pt x="1035313" y="1330036"/>
                  </a:lnTo>
                  <a:lnTo>
                    <a:pt x="1473620" y="1231795"/>
                  </a:lnTo>
                  <a:lnTo>
                    <a:pt x="1670103" y="1125997"/>
                  </a:lnTo>
                  <a:lnTo>
                    <a:pt x="1919485" y="7557"/>
                  </a:lnTo>
                </a:path>
              </a:pathLst>
            </a:custGeom>
            <a:ln w="5715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cxnSp>
          <p:nvCxnSpPr>
            <p:cNvPr id="220" name="直線矢印コネクタ 219"/>
            <p:cNvCxnSpPr>
              <a:stCxn id="193" idx="6"/>
            </p:cNvCxnSpPr>
            <p:nvPr/>
          </p:nvCxnSpPr>
          <p:spPr>
            <a:xfrm>
              <a:off x="7432412" y="3421744"/>
              <a:ext cx="286126" cy="7475"/>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21" name="正方形/長方形 220"/>
            <p:cNvSpPr>
              <a:spLocks noRot="1" noChangeAspect="1" noMove="1" noResize="1" noEditPoints="1" noAdjustHandles="1" noChangeArrowheads="1" noChangeShapeType="1" noTextEdit="1"/>
            </p:cNvSpPr>
            <p:nvPr/>
          </p:nvSpPr>
          <p:spPr>
            <a:xfrm>
              <a:off x="7339295" y="3043837"/>
              <a:ext cx="502895" cy="369332"/>
            </a:xfrm>
            <a:prstGeom prst="rect">
              <a:avLst/>
            </a:prstGeom>
            <a:blipFill>
              <a:blip r:embed="rId5"/>
              <a:stretch>
                <a:fillRect b="-1639"/>
              </a:stretch>
            </a:blipFill>
          </p:spPr>
          <p:txBody>
            <a:bodyPr/>
            <a:lstStyle/>
            <a:p>
              <a:r>
                <a:rPr lang="ja-JP" altLang="en-US">
                  <a:noFill/>
                </a:rPr>
                <a:t> </a:t>
              </a:r>
            </a:p>
          </p:txBody>
        </p:sp>
      </p:grpSp>
    </p:spTree>
    <p:extLst>
      <p:ext uri="{BB962C8B-B14F-4D97-AF65-F5344CB8AC3E}">
        <p14:creationId xmlns:p14="http://schemas.microsoft.com/office/powerpoint/2010/main" val="681533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ペイントシミュレータの制約</a:t>
            </a:r>
          </a:p>
        </p:txBody>
      </p:sp>
      <p:sp>
        <p:nvSpPr>
          <p:cNvPr id="3" name="コンテンツ プレースホルダー 2"/>
          <p:cNvSpPr>
            <a:spLocks noGrp="1"/>
          </p:cNvSpPr>
          <p:nvPr>
            <p:ph idx="1"/>
          </p:nvPr>
        </p:nvSpPr>
        <p:spPr/>
        <p:txBody>
          <a:bodyPr/>
          <a:lstStyle/>
          <a:p>
            <a:r>
              <a:rPr lang="ja-JP" altLang="en-US" sz="2000" dirty="0"/>
              <a:t>ブラシ</a:t>
            </a:r>
            <a:r>
              <a:rPr kumimoji="1" lang="ja-JP" altLang="en-US" sz="2000" dirty="0"/>
              <a:t>、絵具、キャンバスの複雑な相互作用を再現したい</a:t>
            </a:r>
            <a:endParaRPr kumimoji="1" lang="en-US" altLang="ja-JP" sz="2000" dirty="0"/>
          </a:p>
          <a:p>
            <a:pPr lvl="1"/>
            <a:r>
              <a:rPr kumimoji="1" lang="ja-JP" altLang="en-US" sz="1600" dirty="0"/>
              <a:t>ブラシの動き</a:t>
            </a:r>
            <a:r>
              <a:rPr lang="ja-JP" altLang="en-US" sz="1600" dirty="0"/>
              <a:t>、絵具の移流</a:t>
            </a:r>
            <a:endParaRPr kumimoji="1" lang="en-US" altLang="ja-JP" sz="1600" dirty="0"/>
          </a:p>
          <a:p>
            <a:r>
              <a:rPr kumimoji="1" lang="ja-JP" altLang="en-US" sz="2000" dirty="0"/>
              <a:t>リアルタイムに処理</a:t>
            </a:r>
            <a:endParaRPr kumimoji="1" lang="en-US" altLang="ja-JP" sz="2000" dirty="0"/>
          </a:p>
          <a:p>
            <a:pPr lvl="1"/>
            <a:r>
              <a:rPr kumimoji="1" lang="ja-JP" altLang="en-US" sz="1800" dirty="0"/>
              <a:t>タイムステップが大きい</a:t>
            </a:r>
            <a:endParaRPr lang="en-US" altLang="ja-JP" sz="1800" dirty="0"/>
          </a:p>
          <a:p>
            <a:pPr lvl="2"/>
            <a:r>
              <a:rPr lang="ja-JP" altLang="en-US" sz="1600" dirty="0"/>
              <a:t>シミュレーションが不安定</a:t>
            </a:r>
            <a:endParaRPr lang="en-US" altLang="ja-JP" sz="1600" dirty="0"/>
          </a:p>
          <a:p>
            <a:pPr lvl="1"/>
            <a:r>
              <a:rPr kumimoji="1" lang="ja-JP" altLang="en-US" sz="1800" dirty="0"/>
              <a:t>計算資源が限られている</a:t>
            </a:r>
            <a:endParaRPr kumimoji="1" lang="en-US" altLang="ja-JP" sz="1800" dirty="0"/>
          </a:p>
          <a:p>
            <a:pPr lvl="2"/>
            <a:r>
              <a:rPr lang="ja-JP" altLang="en-US" sz="1600" dirty="0"/>
              <a:t>正確な計算ができない</a:t>
            </a:r>
            <a:endParaRPr kumimoji="1" lang="ja-JP" altLang="en-US" dirty="0"/>
          </a:p>
        </p:txBody>
      </p:sp>
      <p:sp>
        <p:nvSpPr>
          <p:cNvPr id="4" name="スライド番号プレースホルダー 3"/>
          <p:cNvSpPr>
            <a:spLocks noGrp="1"/>
          </p:cNvSpPr>
          <p:nvPr>
            <p:ph type="sldNum" sz="quarter" idx="10"/>
          </p:nvPr>
        </p:nvSpPr>
        <p:spPr/>
        <p:txBody>
          <a:bodyPr/>
          <a:lstStyle/>
          <a:p>
            <a:fld id="{46BC879B-9F5B-ED4D-8EB5-5C41A21F19C3}" type="slidenum">
              <a:rPr lang="en-US" i="1" smtClean="0"/>
              <a:pPr/>
              <a:t>9</a:t>
            </a:fld>
            <a:endParaRPr lang="en-US" i="1" dirty="0"/>
          </a:p>
        </p:txBody>
      </p:sp>
    </p:spTree>
    <p:extLst>
      <p:ext uri="{BB962C8B-B14F-4D97-AF65-F5344CB8AC3E}">
        <p14:creationId xmlns:p14="http://schemas.microsoft.com/office/powerpoint/2010/main" val="1357712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t>最新研究の紹介</a:t>
            </a:r>
            <a:endParaRPr kumimoji="1" lang="en-US" altLang="ja-JP" dirty="0"/>
          </a:p>
          <a:p>
            <a:pPr marL="457200" indent="-457200">
              <a:buFont typeface="+mj-lt"/>
              <a:buAutoNum type="arabicPeriod"/>
            </a:pPr>
            <a:r>
              <a:rPr lang="ja-JP" altLang="en-US" dirty="0">
                <a:solidFill>
                  <a:srgbClr val="FF0000"/>
                </a:solidFill>
              </a:rPr>
              <a:t>結果</a:t>
            </a:r>
            <a:endParaRPr kumimoji="1" lang="en-US" altLang="ja-JP" dirty="0">
              <a:solidFill>
                <a:srgbClr val="FF0000"/>
              </a:solidFill>
            </a:endParaRPr>
          </a:p>
          <a:p>
            <a:pPr marL="457200" indent="-457200">
              <a:buFont typeface="+mj-lt"/>
              <a:buAutoNum type="arabicPeriod"/>
            </a:pPr>
            <a:r>
              <a:rPr lang="ja-JP" altLang="en-US" dirty="0"/>
              <a:t>今後の課題とまとめ</a:t>
            </a:r>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90</a:t>
            </a:fld>
            <a:endParaRPr lang="en-US" i="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環境構成など</a:t>
            </a:r>
            <a:endParaRPr kumimoji="1" lang="ja-JP" altLang="en-US" dirty="0"/>
          </a:p>
        </p:txBody>
      </p:sp>
      <p:sp>
        <p:nvSpPr>
          <p:cNvPr id="3" name="コンテンツ プレースホルダ 2"/>
          <p:cNvSpPr>
            <a:spLocks noGrp="1"/>
          </p:cNvSpPr>
          <p:nvPr>
            <p:ph idx="1"/>
          </p:nvPr>
        </p:nvSpPr>
        <p:spPr/>
        <p:txBody>
          <a:bodyPr/>
          <a:lstStyle/>
          <a:p>
            <a:r>
              <a:rPr lang="en-US" altLang="ja-JP" dirty="0"/>
              <a:t>CPU: Intel Core i7 5930K 3.5GHz</a:t>
            </a:r>
          </a:p>
          <a:p>
            <a:r>
              <a:rPr kumimoji="1" lang="en-US" altLang="ja-JP" dirty="0"/>
              <a:t>GPU: </a:t>
            </a:r>
            <a:r>
              <a:rPr lang="en-US" altLang="ja-JP" dirty="0" err="1"/>
              <a:t>Nvidia</a:t>
            </a:r>
            <a:r>
              <a:rPr lang="en-US" altLang="ja-JP" dirty="0"/>
              <a:t> </a:t>
            </a:r>
            <a:r>
              <a:rPr kumimoji="1" lang="en-US" altLang="ja-JP" dirty="0" err="1"/>
              <a:t>Geforce</a:t>
            </a:r>
            <a:r>
              <a:rPr kumimoji="1" lang="en-US" altLang="ja-JP" dirty="0"/>
              <a:t> GTX </a:t>
            </a:r>
            <a:r>
              <a:rPr lang="en-US" altLang="ja-JP" dirty="0"/>
              <a:t>Titan 12</a:t>
            </a:r>
            <a:r>
              <a:rPr kumimoji="1" lang="en-US" altLang="ja-JP" dirty="0"/>
              <a:t>GB</a:t>
            </a:r>
          </a:p>
          <a:p>
            <a:r>
              <a:rPr lang="en-US" altLang="ja-JP" dirty="0"/>
              <a:t>CUDA</a:t>
            </a:r>
            <a:r>
              <a:rPr lang="ja-JP" altLang="en-US" dirty="0"/>
              <a:t>で実装</a:t>
            </a:r>
            <a:endParaRPr lang="en-US" altLang="ja-JP" dirty="0"/>
          </a:p>
          <a:p>
            <a:r>
              <a:rPr lang="ja-JP" altLang="en-US" dirty="0"/>
              <a:t>レンダリング</a:t>
            </a:r>
            <a:endParaRPr lang="en-US" altLang="ja-JP" dirty="0"/>
          </a:p>
          <a:p>
            <a:pPr lvl="1"/>
            <a:r>
              <a:rPr lang="ja-JP" altLang="en-US" dirty="0"/>
              <a:t>ボリュームレンダリング</a:t>
            </a:r>
            <a:endParaRPr lang="en-US" altLang="ja-JP" dirty="0"/>
          </a:p>
          <a:p>
            <a:pPr lvl="1"/>
            <a:r>
              <a:rPr lang="ja-JP" altLang="en-US" dirty="0"/>
              <a:t>パーティクル</a:t>
            </a:r>
            <a:endParaRPr lang="en-US" altLang="ja-JP" dirty="0"/>
          </a:p>
          <a:p>
            <a:pPr lvl="2"/>
            <a:r>
              <a:rPr lang="en-US" altLang="ja-JP" sz="1450" dirty="0"/>
              <a:t>Screen Space Fluid Rendering with Curvature Flow [van der </a:t>
            </a:r>
            <a:r>
              <a:rPr lang="en-US" altLang="ja-JP" sz="1450" dirty="0" err="1"/>
              <a:t>Laan</a:t>
            </a:r>
            <a:r>
              <a:rPr lang="en-US" altLang="ja-JP" sz="1450" dirty="0"/>
              <a:t> et al.</a:t>
            </a:r>
            <a:r>
              <a:rPr lang="ja-JP" altLang="en-US" sz="1450" dirty="0"/>
              <a:t> </a:t>
            </a:r>
            <a:r>
              <a:rPr lang="en-US" altLang="ja-JP" sz="1450" dirty="0"/>
              <a:t>2009]</a:t>
            </a:r>
            <a:endParaRPr lang="ja-JP" altLang="en-US" sz="1450" dirty="0"/>
          </a:p>
          <a:p>
            <a:pPr lvl="2"/>
            <a:endParaRPr lang="en-US" altLang="ja-JP" dirty="0"/>
          </a:p>
          <a:p>
            <a:pPr lvl="2"/>
            <a:endParaRPr lang="en-US" altLang="ja-JP" dirty="0"/>
          </a:p>
          <a:p>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91</a:t>
            </a:fld>
            <a:endParaRPr lang="en-US" i="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結果</a:t>
            </a:r>
          </a:p>
        </p:txBody>
      </p:sp>
      <p:sp>
        <p:nvSpPr>
          <p:cNvPr id="3" name="コンテンツ プレースホルダ 2"/>
          <p:cNvSpPr>
            <a:spLocks noGrp="1"/>
          </p:cNvSpPr>
          <p:nvPr>
            <p:ph idx="1"/>
          </p:nvPr>
        </p:nvSpPr>
        <p:spPr/>
        <p:txBody>
          <a:bodyPr/>
          <a:lstStyle/>
          <a:p>
            <a:r>
              <a:rPr lang="ja-JP" altLang="en-US" dirty="0"/>
              <a:t>パーティクル数</a:t>
            </a:r>
            <a:r>
              <a:rPr lang="en-US" altLang="ja-JP" dirty="0"/>
              <a:t>: 210k</a:t>
            </a:r>
          </a:p>
          <a:p>
            <a:r>
              <a:rPr kumimoji="1" lang="ja-JP" altLang="en-US" dirty="0"/>
              <a:t>グリッド解像度</a:t>
            </a:r>
            <a:endParaRPr kumimoji="1" lang="en-US" altLang="ja-JP" dirty="0"/>
          </a:p>
          <a:p>
            <a:pPr lvl="1"/>
            <a:r>
              <a:rPr lang="en-US" altLang="ja-JP" dirty="0"/>
              <a:t>4096x4096x64</a:t>
            </a:r>
          </a:p>
          <a:p>
            <a:r>
              <a:rPr lang="ja-JP" altLang="en-US" dirty="0"/>
              <a:t>平均</a:t>
            </a:r>
            <a:r>
              <a:rPr lang="en-US" altLang="ja-JP" dirty="0"/>
              <a:t>fps: 46</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92</a:t>
            </a:fld>
            <a:endParaRPr lang="en-US" i="1" dirty="0"/>
          </a:p>
        </p:txBody>
      </p:sp>
      <p:pic>
        <p:nvPicPr>
          <p:cNvPr id="5" name="図 4"/>
          <p:cNvPicPr>
            <a:picLocks noChangeAspect="1"/>
          </p:cNvPicPr>
          <p:nvPr/>
        </p:nvPicPr>
        <p:blipFill>
          <a:blip r:embed="rId3"/>
          <a:stretch>
            <a:fillRect/>
          </a:stretch>
        </p:blipFill>
        <p:spPr>
          <a:xfrm>
            <a:off x="3748565" y="1626236"/>
            <a:ext cx="4938235" cy="2305829"/>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作品</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93</a:t>
            </a:fld>
            <a:endParaRPr lang="en-US" i="1" dirty="0"/>
          </a:p>
        </p:txBody>
      </p:sp>
      <p:pic>
        <p:nvPicPr>
          <p:cNvPr id="5" name="図 4"/>
          <p:cNvPicPr>
            <a:picLocks noChangeAspect="1"/>
          </p:cNvPicPr>
          <p:nvPr/>
        </p:nvPicPr>
        <p:blipFill>
          <a:blip r:embed="rId2"/>
          <a:stretch>
            <a:fillRect/>
          </a:stretch>
        </p:blipFill>
        <p:spPr>
          <a:xfrm>
            <a:off x="457200" y="1631334"/>
            <a:ext cx="4085740" cy="2875955"/>
          </a:xfrm>
          <a:prstGeom prst="rect">
            <a:avLst/>
          </a:prstGeom>
        </p:spPr>
      </p:pic>
      <p:pic>
        <p:nvPicPr>
          <p:cNvPr id="6" name="図 5"/>
          <p:cNvPicPr>
            <a:picLocks noChangeAspect="1"/>
          </p:cNvPicPr>
          <p:nvPr/>
        </p:nvPicPr>
        <p:blipFill>
          <a:blip r:embed="rId3"/>
          <a:stretch>
            <a:fillRect/>
          </a:stretch>
        </p:blipFill>
        <p:spPr>
          <a:xfrm>
            <a:off x="4581140" y="1631334"/>
            <a:ext cx="4067460" cy="287208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発表の構成</a:t>
            </a:r>
          </a:p>
        </p:txBody>
      </p:sp>
      <p:sp>
        <p:nvSpPr>
          <p:cNvPr id="3" name="コンテンツ プレースホルダ 2"/>
          <p:cNvSpPr>
            <a:spLocks noGrp="1"/>
          </p:cNvSpPr>
          <p:nvPr>
            <p:ph idx="1"/>
          </p:nvPr>
        </p:nvSpPr>
        <p:spPr/>
        <p:txBody>
          <a:bodyPr/>
          <a:lstStyle/>
          <a:p>
            <a:pPr marL="457200" indent="-457200">
              <a:buFont typeface="+mj-lt"/>
              <a:buAutoNum type="arabicPeriod"/>
            </a:pPr>
            <a:r>
              <a:rPr kumimoji="1" lang="ja-JP" altLang="en-US" dirty="0"/>
              <a:t>ペイントシミュレータとは</a:t>
            </a:r>
            <a:r>
              <a:rPr kumimoji="1" lang="en-US" altLang="ja-JP" dirty="0"/>
              <a:t>?</a:t>
            </a:r>
          </a:p>
          <a:p>
            <a:pPr marL="457200" indent="-457200">
              <a:buFont typeface="+mj-lt"/>
              <a:buAutoNum type="arabicPeriod"/>
            </a:pPr>
            <a:r>
              <a:rPr lang="ja-JP" altLang="en-US" dirty="0"/>
              <a:t>既存研究の紹介</a:t>
            </a:r>
            <a:endParaRPr lang="en-US" altLang="ja-JP" dirty="0"/>
          </a:p>
          <a:p>
            <a:pPr marL="457200" indent="-457200">
              <a:buFont typeface="+mj-lt"/>
              <a:buAutoNum type="arabicPeriod"/>
            </a:pPr>
            <a:r>
              <a:rPr kumimoji="1" lang="ja-JP" altLang="en-US" dirty="0"/>
              <a:t>最新研究の紹介</a:t>
            </a:r>
            <a:endParaRPr kumimoji="1" lang="en-US" altLang="ja-JP" dirty="0"/>
          </a:p>
          <a:p>
            <a:pPr marL="457200" indent="-457200">
              <a:buFont typeface="+mj-lt"/>
              <a:buAutoNum type="arabicPeriod"/>
            </a:pPr>
            <a:r>
              <a:rPr lang="ja-JP" altLang="en-US" dirty="0"/>
              <a:t>結果</a:t>
            </a:r>
            <a:endParaRPr lang="en-US" altLang="ja-JP" dirty="0"/>
          </a:p>
          <a:p>
            <a:pPr marL="457200" indent="-457200">
              <a:buFont typeface="+mj-lt"/>
              <a:buAutoNum type="arabicPeriod"/>
            </a:pPr>
            <a:r>
              <a:rPr kumimoji="1" lang="ja-JP" altLang="en-US" dirty="0">
                <a:solidFill>
                  <a:srgbClr val="FF0000"/>
                </a:solidFill>
              </a:rPr>
              <a:t>今後の課題とまとめ</a:t>
            </a: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94</a:t>
            </a:fld>
            <a:endParaRPr lang="en-US" i="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課題</a:t>
            </a:r>
          </a:p>
        </p:txBody>
      </p:sp>
      <p:sp>
        <p:nvSpPr>
          <p:cNvPr id="3" name="コンテンツ プレースホルダ 2"/>
          <p:cNvSpPr>
            <a:spLocks noGrp="1"/>
          </p:cNvSpPr>
          <p:nvPr>
            <p:ph idx="1"/>
          </p:nvPr>
        </p:nvSpPr>
        <p:spPr/>
        <p:txBody>
          <a:bodyPr/>
          <a:lstStyle/>
          <a:p>
            <a:r>
              <a:rPr kumimoji="1" lang="ja-JP" altLang="en-US" dirty="0"/>
              <a:t>パーティクルが</a:t>
            </a:r>
            <a:r>
              <a:rPr lang="ja-JP" altLang="en-US" dirty="0"/>
              <a:t>多くないと、綺麗にならない</a:t>
            </a:r>
            <a:endParaRPr lang="en-US" altLang="ja-JP" dirty="0"/>
          </a:p>
          <a:p>
            <a:r>
              <a:rPr kumimoji="1" lang="ja-JP" altLang="en-US" dirty="0"/>
              <a:t>非圧縮性があまり保たれていない</a:t>
            </a:r>
            <a:endParaRPr kumimoji="1" lang="en-US" altLang="ja-JP" dirty="0"/>
          </a:p>
          <a:p>
            <a:pPr lvl="1"/>
            <a:r>
              <a:rPr lang="en-US" altLang="ja-JP" dirty="0"/>
              <a:t>FLIP/PIC</a:t>
            </a:r>
            <a:r>
              <a:rPr lang="ja-JP" altLang="en-US" dirty="0"/>
              <a:t>形式を利用しているが・・・</a:t>
            </a:r>
            <a:endParaRPr kumimoji="1" lang="en-US" altLang="ja-JP" dirty="0"/>
          </a:p>
          <a:p>
            <a:r>
              <a:rPr kumimoji="1" lang="ja-JP" altLang="en-US" dirty="0"/>
              <a:t>ユーザがコントロールしづらい</a:t>
            </a:r>
            <a:endParaRPr kumimoji="1" lang="en-US" altLang="ja-JP" dirty="0"/>
          </a:p>
          <a:p>
            <a:pPr lvl="1"/>
            <a:r>
              <a:rPr lang="ja-JP" altLang="en-US" dirty="0"/>
              <a:t>直観的じゃないパラメータが多い</a:t>
            </a:r>
            <a:endParaRPr kumimoji="1" lang="en-US" altLang="ja-JP" dirty="0"/>
          </a:p>
          <a:p>
            <a:r>
              <a:rPr lang="ja-JP" altLang="en-US" dirty="0"/>
              <a:t>ハイエンドなグラフィックスカードが必要</a:t>
            </a:r>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95</a:t>
            </a:fld>
            <a:endParaRPr lang="en-US" i="1"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3" name="コンテンツ プレースホルダ 2"/>
          <p:cNvSpPr>
            <a:spLocks noGrp="1"/>
          </p:cNvSpPr>
          <p:nvPr>
            <p:ph idx="1"/>
          </p:nvPr>
        </p:nvSpPr>
        <p:spPr/>
        <p:txBody>
          <a:bodyPr/>
          <a:lstStyle/>
          <a:p>
            <a:r>
              <a:rPr lang="ja-JP" altLang="en-US" dirty="0"/>
              <a:t>ペイントシミュレータに関する研究の紹介</a:t>
            </a:r>
            <a:endParaRPr kumimoji="1" lang="en-US" altLang="ja-JP" dirty="0"/>
          </a:p>
          <a:p>
            <a:r>
              <a:rPr kumimoji="1" lang="ja-JP" altLang="en-US" dirty="0"/>
              <a:t>ペイントシミュレータの最新研究論文紹介</a:t>
            </a:r>
            <a:endParaRPr kumimoji="1" lang="en-US" altLang="ja-JP" dirty="0"/>
          </a:p>
          <a:p>
            <a:pPr lvl="1"/>
            <a:r>
              <a:rPr lang="ja-JP" altLang="en-US" dirty="0"/>
              <a:t>毛先を１本ずつシミュレーション</a:t>
            </a:r>
            <a:endParaRPr lang="en-US" altLang="ja-JP" dirty="0"/>
          </a:p>
          <a:p>
            <a:pPr lvl="1"/>
            <a:r>
              <a:rPr lang="ja-JP" altLang="en-US" dirty="0"/>
              <a:t>インタラクション</a:t>
            </a:r>
            <a:endParaRPr lang="en-US" altLang="ja-JP" dirty="0"/>
          </a:p>
          <a:p>
            <a:pPr lvl="2"/>
            <a:r>
              <a:rPr lang="ja-JP" altLang="en-US" dirty="0"/>
              <a:t>毛先⇔毛先、毛先⇔流体</a:t>
            </a:r>
            <a:endParaRPr lang="en-US" altLang="ja-JP" dirty="0"/>
          </a:p>
          <a:p>
            <a:pPr lvl="1"/>
            <a:r>
              <a:rPr kumimoji="1" lang="ja-JP" altLang="en-US" dirty="0"/>
              <a:t>ハイブリッド流体モデル</a:t>
            </a:r>
            <a:endParaRPr kumimoji="1" lang="en-US" altLang="ja-JP" dirty="0"/>
          </a:p>
          <a:p>
            <a:pPr lvl="2"/>
            <a:r>
              <a:rPr lang="ja-JP" altLang="en-US" dirty="0"/>
              <a:t>３次元グリッド</a:t>
            </a:r>
            <a:r>
              <a:rPr lang="en-US" altLang="ja-JP" dirty="0"/>
              <a:t>+</a:t>
            </a:r>
            <a:r>
              <a:rPr lang="ja-JP" altLang="en-US" dirty="0"/>
              <a:t>パーティクル</a:t>
            </a:r>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96</a:t>
            </a:fld>
            <a:endParaRPr lang="en-US" i="1"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著作権について</a:t>
            </a:r>
            <a:endParaRPr kumimoji="1" lang="ja-JP" altLang="en-US" dirty="0"/>
          </a:p>
        </p:txBody>
      </p:sp>
      <p:sp>
        <p:nvSpPr>
          <p:cNvPr id="3" name="コンテンツ プレースホルダ 2"/>
          <p:cNvSpPr>
            <a:spLocks noGrp="1"/>
          </p:cNvSpPr>
          <p:nvPr>
            <p:ph idx="1"/>
          </p:nvPr>
        </p:nvSpPr>
        <p:spPr/>
        <p:txBody>
          <a:bodyPr/>
          <a:lstStyle/>
          <a:p>
            <a:r>
              <a:rPr lang="ja-JP" altLang="en-US" dirty="0"/>
              <a:t>本スライド内で引用した論文の図の</a:t>
            </a:r>
            <a:br>
              <a:rPr lang="en-US" altLang="ja-JP" dirty="0"/>
            </a:br>
            <a:r>
              <a:rPr lang="ja-JP" altLang="en-US" dirty="0"/>
              <a:t>著作権は全て論文著者に帰属します</a:t>
            </a:r>
            <a:endParaRPr lang="en-US" altLang="ja-JP"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97</a:t>
            </a:fld>
            <a:endParaRPr lang="en-US" i="1" dirty="0"/>
          </a:p>
        </p:txBody>
      </p:sp>
      <p:sp>
        <p:nvSpPr>
          <p:cNvPr id="5" name="テキスト ボックス 4"/>
          <p:cNvSpPr txBox="1"/>
          <p:nvPr/>
        </p:nvSpPr>
        <p:spPr>
          <a:xfrm>
            <a:off x="4708841" y="4107180"/>
            <a:ext cx="3775393" cy="400110"/>
          </a:xfrm>
          <a:prstGeom prst="rect">
            <a:avLst/>
          </a:prstGeom>
          <a:noFill/>
        </p:spPr>
        <p:txBody>
          <a:bodyPr wrap="none" rtlCol="0">
            <a:spAutoFit/>
          </a:bodyPr>
          <a:lstStyle/>
          <a:p>
            <a:r>
              <a:rPr lang="ja-JP" altLang="en-US" sz="2000" dirty="0"/>
              <a:t>ご静聴ありがとうございました</a:t>
            </a:r>
            <a:endParaRPr lang="en-US" altLang="ja-JP" sz="20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参考文献</a:t>
            </a:r>
          </a:p>
        </p:txBody>
      </p:sp>
      <p:sp>
        <p:nvSpPr>
          <p:cNvPr id="3" name="コンテンツ プレースホルダ 2"/>
          <p:cNvSpPr>
            <a:spLocks noGrp="1"/>
          </p:cNvSpPr>
          <p:nvPr>
            <p:ph idx="1"/>
          </p:nvPr>
        </p:nvSpPr>
        <p:spPr/>
        <p:txBody>
          <a:bodyPr/>
          <a:lstStyle/>
          <a:p>
            <a:r>
              <a:rPr lang="en-US" altLang="ja-JP" sz="1200" dirty="0">
                <a:latin typeface="+mn-ea"/>
                <a:ea typeface="+mn-ea"/>
              </a:rPr>
              <a:t>[Baxter et al. 2004a] Baxter, W. V., Wendt, J., and Lin, M. C. 2004. </a:t>
            </a:r>
            <a:r>
              <a:rPr lang="en-US" altLang="ja-JP" sz="1200" dirty="0" err="1">
                <a:latin typeface="+mn-ea"/>
                <a:ea typeface="+mn-ea"/>
              </a:rPr>
              <a:t>IMPaSTo</a:t>
            </a:r>
            <a:r>
              <a:rPr lang="en-US" altLang="ja-JP" sz="1200" dirty="0">
                <a:latin typeface="+mn-ea"/>
                <a:ea typeface="+mn-ea"/>
              </a:rPr>
              <a:t>: A realistic, interactive model for paint. In Proceedings of NPAR, 45–56.</a:t>
            </a:r>
          </a:p>
          <a:p>
            <a:r>
              <a:rPr lang="en-US" altLang="ja-JP" sz="1200" dirty="0">
                <a:latin typeface="+mn-ea"/>
                <a:ea typeface="+mn-ea"/>
              </a:rPr>
              <a:t>[Baxter et al. 2004b] Baxter, W., Liu, Y., and Lin, M. C. 2004. A viscous paint model for interactive applications. Computer Animation and Virtual Worlds (CASA) 15, 3-4, 433–441.</a:t>
            </a:r>
          </a:p>
          <a:p>
            <a:r>
              <a:rPr lang="en-US" altLang="ja-JP" sz="1200" dirty="0">
                <a:latin typeface="+mn-ea"/>
                <a:ea typeface="+mn-ea"/>
              </a:rPr>
              <a:t>[Chu et al. 2002] Chu, N. S. H., and Tai, C.-L. 2002. An efficient brush model for physically-based 3D painting. In Proceedings of Pacific Graphics, 413–421.</a:t>
            </a:r>
          </a:p>
          <a:p>
            <a:r>
              <a:rPr lang="en-US" altLang="ja-JP" sz="1200" dirty="0">
                <a:latin typeface="+mn-ea"/>
                <a:ea typeface="+mn-ea"/>
              </a:rPr>
              <a:t>[Baxter and Lin, 2004] Baxter, W., and Lin, M. C. 2004. A versatile interactive 3D brush model. In Proceedings of Pacific Graphics, 319–328.</a:t>
            </a:r>
          </a:p>
          <a:p>
            <a:r>
              <a:rPr lang="en-US" altLang="ja-JP" sz="1200" dirty="0">
                <a:latin typeface="+mn-ea"/>
                <a:ea typeface="+mn-ea"/>
              </a:rPr>
              <a:t>[Chu et al. 2010] Chu, N., Baxter, W., Wei, L.-Y., and </a:t>
            </a:r>
            <a:r>
              <a:rPr lang="en-US" altLang="ja-JP" sz="1200" dirty="0" err="1">
                <a:latin typeface="+mn-ea"/>
                <a:ea typeface="+mn-ea"/>
              </a:rPr>
              <a:t>Govindaraju</a:t>
            </a:r>
            <a:r>
              <a:rPr lang="en-US" altLang="ja-JP" sz="1200" dirty="0">
                <a:latin typeface="+mn-ea"/>
                <a:ea typeface="+mn-ea"/>
              </a:rPr>
              <a:t>, N. 2010. Detail-preserving paint modeling for 3D brushes. In Proceedings of NPAR, 27–34.</a:t>
            </a:r>
          </a:p>
          <a:p>
            <a:r>
              <a:rPr lang="en-US" altLang="ja-JP" sz="1200" dirty="0">
                <a:latin typeface="+mn-ea"/>
                <a:ea typeface="+mn-ea"/>
              </a:rPr>
              <a:t>[</a:t>
            </a:r>
            <a:r>
              <a:rPr lang="en-US" altLang="ja-JP" sz="1200" dirty="0" err="1">
                <a:latin typeface="+mn-ea"/>
                <a:ea typeface="+mn-ea"/>
              </a:rPr>
              <a:t>DiVerdi</a:t>
            </a:r>
            <a:r>
              <a:rPr lang="en-US" altLang="ja-JP" sz="1200" dirty="0">
                <a:latin typeface="+mn-ea"/>
                <a:ea typeface="+mn-ea"/>
              </a:rPr>
              <a:t> et al. 2010] </a:t>
            </a:r>
            <a:r>
              <a:rPr lang="en-US" altLang="ja-JP" sz="1200" dirty="0" err="1">
                <a:latin typeface="+mn-ea"/>
                <a:ea typeface="+mn-ea"/>
              </a:rPr>
              <a:t>DiVerdi</a:t>
            </a:r>
            <a:r>
              <a:rPr lang="en-US" altLang="ja-JP" sz="1200" dirty="0">
                <a:latin typeface="+mn-ea"/>
                <a:ea typeface="+mn-ea"/>
              </a:rPr>
              <a:t>, S., </a:t>
            </a:r>
            <a:r>
              <a:rPr lang="en-US" altLang="ja-JP" sz="1200" dirty="0" err="1">
                <a:latin typeface="+mn-ea"/>
                <a:ea typeface="+mn-ea"/>
              </a:rPr>
              <a:t>Krishnaswamy</a:t>
            </a:r>
            <a:r>
              <a:rPr lang="en-US" altLang="ja-JP" sz="1200" dirty="0">
                <a:latin typeface="+mn-ea"/>
                <a:ea typeface="+mn-ea"/>
              </a:rPr>
              <a:t>, A., and </a:t>
            </a:r>
            <a:r>
              <a:rPr lang="en-US" altLang="ja-JP" sz="1200" dirty="0" err="1">
                <a:latin typeface="+mn-ea"/>
                <a:ea typeface="+mn-ea"/>
              </a:rPr>
              <a:t>Hadap</a:t>
            </a:r>
            <a:r>
              <a:rPr lang="en-US" altLang="ja-JP" sz="1200" dirty="0">
                <a:latin typeface="+mn-ea"/>
                <a:ea typeface="+mn-ea"/>
              </a:rPr>
              <a:t>, S. 2010. Industrial strength painting with a virtual bristle brush. In Proceedings of VRST, 119–126.</a:t>
            </a:r>
          </a:p>
          <a:p>
            <a:endParaRPr lang="en-US" altLang="ja-JP" sz="1200" dirty="0">
              <a:latin typeface="+mn-ea"/>
              <a:ea typeface="+mn-ea"/>
            </a:endParaRPr>
          </a:p>
          <a:p>
            <a:endParaRPr lang="en-US" altLang="ja-JP" sz="1200" dirty="0">
              <a:latin typeface="+mn-ea"/>
              <a:ea typeface="+mn-ea"/>
            </a:endParaRPr>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98</a:t>
            </a:fld>
            <a:endParaRPr lang="en-US" i="1"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参考文献</a:t>
            </a:r>
          </a:p>
        </p:txBody>
      </p:sp>
      <p:sp>
        <p:nvSpPr>
          <p:cNvPr id="3" name="コンテンツ プレースホルダ 2"/>
          <p:cNvSpPr>
            <a:spLocks noGrp="1"/>
          </p:cNvSpPr>
          <p:nvPr>
            <p:ph idx="1"/>
          </p:nvPr>
        </p:nvSpPr>
        <p:spPr/>
        <p:txBody>
          <a:bodyPr/>
          <a:lstStyle/>
          <a:p>
            <a:r>
              <a:rPr lang="en-US" altLang="ja-JP" sz="1200" dirty="0"/>
              <a:t>[Muller et al. 2007]</a:t>
            </a:r>
            <a:r>
              <a:rPr lang="ja-JP" altLang="en-US" sz="1200" dirty="0"/>
              <a:t> </a:t>
            </a:r>
            <a:r>
              <a:rPr lang="en-US" altLang="ja-JP" sz="1200" dirty="0"/>
              <a:t>MULLER M, HEIDELBERGER B, HENNIX M, RATCLIFF J: Position based dynamics. J. Vis. </a:t>
            </a:r>
            <a:r>
              <a:rPr lang="en-US" altLang="ja-JP" sz="1200" dirty="0" err="1"/>
              <a:t>Commun</a:t>
            </a:r>
            <a:r>
              <a:rPr lang="en-US" altLang="ja-JP" sz="1200" dirty="0"/>
              <a:t>. 18, 2 (2007), 109.118. 15</a:t>
            </a:r>
          </a:p>
          <a:p>
            <a:r>
              <a:rPr lang="en-US" altLang="ja-JP" sz="1200" dirty="0"/>
              <a:t>[Macklin and Muller 2013] Macklin, M., and </a:t>
            </a:r>
            <a:r>
              <a:rPr lang="en-US" altLang="ja-JP" sz="1200" dirty="0" err="1"/>
              <a:t>M¨uller</a:t>
            </a:r>
            <a:r>
              <a:rPr lang="en-US" altLang="ja-JP" sz="1200" dirty="0"/>
              <a:t>, M. 2013. Position based fluids. ACM Trans. Graph. (SIGGRAPH) 32, 4 (July), 104:1–104:12.</a:t>
            </a:r>
          </a:p>
          <a:p>
            <a:r>
              <a:rPr lang="en-US" altLang="ja-JP" sz="1200" dirty="0"/>
              <a:t>[</a:t>
            </a:r>
            <a:r>
              <a:rPr lang="en-US" altLang="ja-JP" sz="1200" dirty="0" err="1"/>
              <a:t>Stam</a:t>
            </a:r>
            <a:r>
              <a:rPr lang="en-US" altLang="ja-JP" sz="1200" dirty="0"/>
              <a:t> 1999] Stable fluids. In Proceedings of the 26th Annual Conference on Computer Graphics and Interactive Techniques, SIGGRAPH ’99, 121–128.</a:t>
            </a:r>
          </a:p>
          <a:p>
            <a:r>
              <a:rPr lang="en-US" altLang="ja-JP" sz="1200" dirty="0"/>
              <a:t>[Zhu et al. 2005]</a:t>
            </a:r>
            <a:r>
              <a:rPr lang="ja-JP" altLang="en-US" sz="1200" dirty="0"/>
              <a:t> </a:t>
            </a:r>
            <a:r>
              <a:rPr lang="en-US" altLang="ja-JP" sz="1200" dirty="0"/>
              <a:t>ZHU, Y., AND BRIDSON, R. 2005. Animating sand as a fluid. In ACM SIGGRAPH 2005 Papers, ACM, New York, NY, USA, SIGGRAPH ’05, 965–972.</a:t>
            </a:r>
          </a:p>
          <a:p>
            <a:pPr marL="257175" lvl="2" indent="-257175"/>
            <a:r>
              <a:rPr lang="en-US" altLang="ja-JP" sz="1200" dirty="0"/>
              <a:t>[van der </a:t>
            </a:r>
            <a:r>
              <a:rPr lang="en-US" altLang="ja-JP" sz="1200" dirty="0" err="1"/>
              <a:t>Laan</a:t>
            </a:r>
            <a:r>
              <a:rPr lang="en-US" altLang="ja-JP" sz="1200" dirty="0"/>
              <a:t> et al.</a:t>
            </a:r>
            <a:r>
              <a:rPr lang="ja-JP" altLang="en-US" sz="1200" dirty="0"/>
              <a:t> </a:t>
            </a:r>
            <a:r>
              <a:rPr lang="en-US" altLang="ja-JP" sz="1200" dirty="0"/>
              <a:t>2009] van der </a:t>
            </a:r>
            <a:r>
              <a:rPr lang="en-US" altLang="ja-JP" sz="1200" dirty="0" err="1"/>
              <a:t>Laan</a:t>
            </a:r>
            <a:r>
              <a:rPr lang="en-US" altLang="ja-JP" sz="1200" dirty="0"/>
              <a:t>, W. J., Green, S., and </a:t>
            </a:r>
            <a:r>
              <a:rPr lang="en-US" altLang="ja-JP" sz="1200" dirty="0" err="1"/>
              <a:t>Sainz</a:t>
            </a:r>
            <a:r>
              <a:rPr lang="en-US" altLang="ja-JP" sz="1200" dirty="0"/>
              <a:t>, M. 2009. Screen space fluid rendering with curvature flow. In Proceedings of I3D, 91–98.</a:t>
            </a:r>
          </a:p>
          <a:p>
            <a:pPr marL="257175" lvl="2" indent="-257175"/>
            <a:r>
              <a:rPr lang="en-US" altLang="ja-JP" sz="1200" dirty="0"/>
              <a:t>[</a:t>
            </a:r>
            <a:r>
              <a:rPr lang="en-US" altLang="ja-JP" sz="1200" dirty="0" err="1"/>
              <a:t>Bergou</a:t>
            </a:r>
            <a:r>
              <a:rPr lang="en-US" altLang="ja-JP" sz="1200" dirty="0"/>
              <a:t> et al. 2008] </a:t>
            </a:r>
            <a:r>
              <a:rPr lang="en-US" altLang="ja-JP" sz="1200" dirty="0" err="1"/>
              <a:t>Bergou</a:t>
            </a:r>
            <a:r>
              <a:rPr lang="en-US" altLang="ja-JP" sz="1200" dirty="0"/>
              <a:t>, M., </a:t>
            </a:r>
            <a:r>
              <a:rPr lang="en-US" altLang="ja-JP" sz="1200" dirty="0" err="1"/>
              <a:t>Wardetzky</a:t>
            </a:r>
            <a:r>
              <a:rPr lang="en-US" altLang="ja-JP" sz="1200" dirty="0"/>
              <a:t>, M., Robinson, S., </a:t>
            </a:r>
            <a:r>
              <a:rPr lang="en-US" altLang="ja-JP" sz="1200" dirty="0" err="1"/>
              <a:t>Audoly</a:t>
            </a:r>
            <a:r>
              <a:rPr lang="en-US" altLang="ja-JP" sz="1200" dirty="0"/>
              <a:t>, B., and </a:t>
            </a:r>
            <a:r>
              <a:rPr lang="en-US" altLang="ja-JP" sz="1200" dirty="0" err="1"/>
              <a:t>Grinspun</a:t>
            </a:r>
            <a:r>
              <a:rPr lang="en-US" altLang="ja-JP" sz="1200" dirty="0"/>
              <a:t>, E. 2008. Discrete elastic rods. ACM Trans. Graph. (SIGGRAPH) 27, 3 (Aug.), 63:1–63:12.</a:t>
            </a:r>
          </a:p>
          <a:p>
            <a:pPr marL="257175" lvl="2" indent="-257175"/>
            <a:endParaRPr lang="ja-JP" altLang="en-US" sz="1200" dirty="0"/>
          </a:p>
          <a:p>
            <a:endParaRPr lang="en-US" altLang="ja-JP" sz="1200" dirty="0"/>
          </a:p>
          <a:p>
            <a:endParaRPr lang="en-US" altLang="ja-JP" sz="1200" dirty="0"/>
          </a:p>
        </p:txBody>
      </p:sp>
      <p:sp>
        <p:nvSpPr>
          <p:cNvPr id="4" name="スライド番号プレースホルダ 3"/>
          <p:cNvSpPr>
            <a:spLocks noGrp="1"/>
          </p:cNvSpPr>
          <p:nvPr>
            <p:ph type="sldNum" sz="quarter" idx="10"/>
          </p:nvPr>
        </p:nvSpPr>
        <p:spPr/>
        <p:txBody>
          <a:bodyPr/>
          <a:lstStyle/>
          <a:p>
            <a:fld id="{46BC879B-9F5B-ED4D-8EB5-5C41A21F19C3}" type="slidenum">
              <a:rPr lang="en-US" i="1" smtClean="0"/>
              <a:pPr/>
              <a:t>99</a:t>
            </a:fld>
            <a:endParaRPr lang="en-US" i="1" dirty="0"/>
          </a:p>
        </p:txBody>
      </p:sp>
    </p:spTree>
  </p:cSld>
  <p:clrMapOvr>
    <a:masterClrMapping/>
  </p:clrMapOvr>
</p:sld>
</file>

<file path=ppt/theme/theme1.xml><?xml version="1.0" encoding="utf-8"?>
<a:theme xmlns:a="http://schemas.openxmlformats.org/drawingml/2006/main" name="テーマ1">
  <a:themeElements>
    <a:clrScheme name="SSKK">
      <a:dk1>
        <a:sysClr val="windowText" lastClr="000000"/>
      </a:dk1>
      <a:lt1>
        <a:sysClr val="window" lastClr="FFFFFF"/>
      </a:lt1>
      <a:dk2>
        <a:srgbClr val="412182"/>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テーマ1" id="{A05E0F06-6772-4FBD-A6C1-F365B3D3D4C8}" vid="{3261EB6E-7234-4C3F-85FE-84A096DBEA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8193</TotalTime>
  <Words>10322</Words>
  <Application>Microsoft Office PowerPoint</Application>
  <PresentationFormat>画面に合わせる (16:9)</PresentationFormat>
  <Paragraphs>1616</Paragraphs>
  <Slides>121</Slides>
  <Notes>112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121</vt:i4>
      </vt:variant>
    </vt:vector>
  </HeadingPairs>
  <TitlesOfParts>
    <vt:vector size="128" baseType="lpstr">
      <vt:lpstr>ＭＳ Ｐゴシック</vt:lpstr>
      <vt:lpstr>メイリオ</vt:lpstr>
      <vt:lpstr>Arial</vt:lpstr>
      <vt:lpstr>Calibri</vt:lpstr>
      <vt:lpstr>Cambria Math</vt:lpstr>
      <vt:lpstr>Century Gothic</vt:lpstr>
      <vt:lpstr>テーマ1</vt:lpstr>
      <vt:lpstr>手描き感を再現する ペイントシミュレータの最新研究紹介</vt:lpstr>
      <vt:lpstr>本講演でお話すること</vt:lpstr>
      <vt:lpstr>発表の構成</vt:lpstr>
      <vt:lpstr>発表の構成</vt:lpstr>
      <vt:lpstr>ペイントシミュレータとは?</vt:lpstr>
      <vt:lpstr>ペイントシミュレータとは?</vt:lpstr>
      <vt:lpstr>油絵の特徴</vt:lpstr>
      <vt:lpstr>市販ソフトウェア</vt:lpstr>
      <vt:lpstr>ペイントシミュレータの制約</vt:lpstr>
      <vt:lpstr>発表の構成</vt:lpstr>
      <vt:lpstr>流体モデル</vt:lpstr>
      <vt:lpstr>ブラシのシミュレーション</vt:lpstr>
      <vt:lpstr>毛先を１本ずつシミュレーション</vt:lpstr>
      <vt:lpstr>最新研究</vt:lpstr>
      <vt:lpstr>最新研究のアプローチ</vt:lpstr>
      <vt:lpstr>結果</vt:lpstr>
      <vt:lpstr>市販ソフトウェアとの比較</vt:lpstr>
      <vt:lpstr>最新研究のポイント</vt:lpstr>
      <vt:lpstr>発表の構成</vt:lpstr>
      <vt:lpstr>発表の構成</vt:lpstr>
      <vt:lpstr>発表の構成</vt:lpstr>
      <vt:lpstr>全体の流れ</vt:lpstr>
      <vt:lpstr>全体の流れ</vt:lpstr>
      <vt:lpstr>グリッドシミュレーション</vt:lpstr>
      <vt:lpstr>パーティクルシミュレーション</vt:lpstr>
      <vt:lpstr>流体モデルの比較</vt:lpstr>
      <vt:lpstr>なぜグリッドとパーティクルを組み合わせるのか？</vt:lpstr>
      <vt:lpstr>流体とブラシの関係</vt:lpstr>
      <vt:lpstr>グリッドとパーティクルの組み合わせ</vt:lpstr>
      <vt:lpstr>発表の構成</vt:lpstr>
      <vt:lpstr>ブラシのポイント</vt:lpstr>
      <vt:lpstr>ブラシの毛先の頂点移動</vt:lpstr>
      <vt:lpstr>拘束条件</vt:lpstr>
      <vt:lpstr>毛先の追従</vt:lpstr>
      <vt:lpstr>慣性力を弱める</vt:lpstr>
      <vt:lpstr>慣性力がある場合</vt:lpstr>
      <vt:lpstr>慣性力が無い場合</vt:lpstr>
      <vt:lpstr>毛先同士のコリジョンやクラスタリング</vt:lpstr>
      <vt:lpstr>ブラシのサンプル点と頂点</vt:lpstr>
      <vt:lpstr>ブラシのシミュレーションのまとめ</vt:lpstr>
      <vt:lpstr>発表の構成</vt:lpstr>
      <vt:lpstr>グリッドシミュレーション</vt:lpstr>
      <vt:lpstr>高解像度キャンバス</vt:lpstr>
      <vt:lpstr>高解像度キャンバスのための工夫</vt:lpstr>
      <vt:lpstr>高解像度キャンバスのための工夫</vt:lpstr>
      <vt:lpstr>速度場uの更新</vt:lpstr>
      <vt:lpstr>移流</vt:lpstr>
      <vt:lpstr>圧力</vt:lpstr>
      <vt:lpstr>ナビエ・ストークス方程式を解く</vt:lpstr>
      <vt:lpstr>グリッドシミュレーションの流れ</vt:lpstr>
      <vt:lpstr>グリッドシミュレーションの流れ</vt:lpstr>
      <vt:lpstr>速度場u_tを利用したトリリニア補間</vt:lpstr>
      <vt:lpstr>1次元の移流で考えてみる</vt:lpstr>
      <vt:lpstr>f_(t+∆t)のグラフ</vt:lpstr>
      <vt:lpstr>f_(t+∆t)のグラフ</vt:lpstr>
      <vt:lpstr>f_(t+∆t)のグラフ</vt:lpstr>
      <vt:lpstr>Semi-Lagrange法 [Stam 99]</vt:lpstr>
      <vt:lpstr>Semi-Lagrange法 [Stam 99]</vt:lpstr>
      <vt:lpstr>Semi-Lagrange法 [Stam 99]</vt:lpstr>
      <vt:lpstr>3次元速度場の移流</vt:lpstr>
      <vt:lpstr>トリリニア補間</vt:lpstr>
      <vt:lpstr>グリッドシミュレーションの流れ</vt:lpstr>
      <vt:lpstr>非圧縮条件</vt:lpstr>
      <vt:lpstr>スカラー圧力場</vt:lpstr>
      <vt:lpstr>スカラー圧力場</vt:lpstr>
      <vt:lpstr>近似手法</vt:lpstr>
      <vt:lpstr>グリッドシミュレーションの流れ</vt:lpstr>
      <vt:lpstr>Dryness (乾燥度)</vt:lpstr>
      <vt:lpstr>高解像度キャンバスのための工夫</vt:lpstr>
      <vt:lpstr>シミュレーションの実行範囲</vt:lpstr>
      <vt:lpstr>グリッドシミュレーションのまとめ</vt:lpstr>
      <vt:lpstr>パーティクルシミュレーション</vt:lpstr>
      <vt:lpstr>パーティクルのポイント</vt:lpstr>
      <vt:lpstr>パーティクルのポイント</vt:lpstr>
      <vt:lpstr>ブラシの毛先への粘着</vt:lpstr>
      <vt:lpstr>各サンプル点の座標系</vt:lpstr>
      <vt:lpstr>サンプル点に追従させる</vt:lpstr>
      <vt:lpstr>位置の計算</vt:lpstr>
      <vt:lpstr>パーティクルのポイント</vt:lpstr>
      <vt:lpstr>そのままだと？</vt:lpstr>
      <vt:lpstr>グリッドシミュレーションの圧力計算を間借り</vt:lpstr>
      <vt:lpstr>速度ベクトルのラスタライズと補間</vt:lpstr>
      <vt:lpstr>パーティクルシミュレーションのまとめ</vt:lpstr>
      <vt:lpstr>発表の構成</vt:lpstr>
      <vt:lpstr>流体のやり取り</vt:lpstr>
      <vt:lpstr>ブラシ⇔パーティクル</vt:lpstr>
      <vt:lpstr>ブラシのサンプル点の容量</vt:lpstr>
      <vt:lpstr>パーティクル ⇔ グリッド</vt:lpstr>
      <vt:lpstr>流体のやり取りのまとめ</vt:lpstr>
      <vt:lpstr>発表の構成</vt:lpstr>
      <vt:lpstr>環境構成など</vt:lpstr>
      <vt:lpstr>結果</vt:lpstr>
      <vt:lpstr>作品</vt:lpstr>
      <vt:lpstr>発表の構成</vt:lpstr>
      <vt:lpstr>課題</vt:lpstr>
      <vt:lpstr>まとめ</vt:lpstr>
      <vt:lpstr>著作権について</vt:lpstr>
      <vt:lpstr>参考文献</vt:lpstr>
      <vt:lpstr>参考文献</vt:lpstr>
      <vt:lpstr>参考文献</vt:lpstr>
      <vt:lpstr>補足スライド</vt:lpstr>
      <vt:lpstr>発表の構成</vt:lpstr>
      <vt:lpstr>発表の構成</vt:lpstr>
      <vt:lpstr>サンプル点を追加</vt:lpstr>
      <vt:lpstr>発表の構成</vt:lpstr>
      <vt:lpstr>発表の構成</vt:lpstr>
      <vt:lpstr>スタッガード格子</vt:lpstr>
      <vt:lpstr>リソースの移流</vt:lpstr>
      <vt:lpstr>ブラシのサンプル点をラスタライズ</vt:lpstr>
      <vt:lpstr>発表の構成</vt:lpstr>
      <vt:lpstr>摩擦力</vt:lpstr>
      <vt:lpstr>グリッドへのラスタライズ</vt:lpstr>
      <vt:lpstr>速度場を適用</vt:lpstr>
      <vt:lpstr>サンプル点の座標空間の基底ベクトル</vt:lpstr>
      <vt:lpstr>発表の構成</vt:lpstr>
      <vt:lpstr>ブラシのサンプル点の容量(その1)</vt:lpstr>
      <vt:lpstr>ブラシのサンプル点の容量(その2)</vt:lpstr>
      <vt:lpstr>パーティクルを吸収</vt:lpstr>
      <vt:lpstr>サンプル点からのパーティクル放出</vt:lpstr>
      <vt:lpstr>グリッドからパーティクル生成</vt:lpstr>
      <vt:lpstr>パーティクルをグリッドへ統合</vt:lpstr>
    </vt:vector>
  </TitlesOfParts>
  <Company>The Starr Conspiracy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Macy Holloway</dc:creator>
  <cp:lastModifiedBy>Akira Ogawara</cp:lastModifiedBy>
  <cp:revision>1111</cp:revision>
  <cp:lastPrinted>2016-08-24T07:47:23Z</cp:lastPrinted>
  <dcterms:created xsi:type="dcterms:W3CDTF">2014-03-14T15:45:06Z</dcterms:created>
  <dcterms:modified xsi:type="dcterms:W3CDTF">2016-08-31T10:38:48Z</dcterms:modified>
</cp:coreProperties>
</file>