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111"/>
  </p:notesMasterIdLst>
  <p:handoutMasterIdLst>
    <p:handoutMasterId r:id="rId112"/>
  </p:handoutMasterIdLst>
  <p:sldIdLst>
    <p:sldId id="258" r:id="rId2"/>
    <p:sldId id="335" r:id="rId3"/>
    <p:sldId id="292" r:id="rId4"/>
    <p:sldId id="293" r:id="rId5"/>
    <p:sldId id="276" r:id="rId6"/>
    <p:sldId id="277" r:id="rId7"/>
    <p:sldId id="278" r:id="rId8"/>
    <p:sldId id="279" r:id="rId9"/>
    <p:sldId id="280" r:id="rId10"/>
    <p:sldId id="281" r:id="rId11"/>
    <p:sldId id="275" r:id="rId12"/>
    <p:sldId id="274" r:id="rId13"/>
    <p:sldId id="260" r:id="rId14"/>
    <p:sldId id="272" r:id="rId15"/>
    <p:sldId id="271" r:id="rId16"/>
    <p:sldId id="334" r:id="rId17"/>
    <p:sldId id="270" r:id="rId18"/>
    <p:sldId id="269" r:id="rId19"/>
    <p:sldId id="294" r:id="rId20"/>
    <p:sldId id="282" r:id="rId21"/>
    <p:sldId id="284" r:id="rId22"/>
    <p:sldId id="287" r:id="rId23"/>
    <p:sldId id="265" r:id="rId24"/>
    <p:sldId id="266" r:id="rId25"/>
    <p:sldId id="285" r:id="rId26"/>
    <p:sldId id="286" r:id="rId27"/>
    <p:sldId id="288" r:id="rId28"/>
    <p:sldId id="289" r:id="rId29"/>
    <p:sldId id="331" r:id="rId30"/>
    <p:sldId id="333" r:id="rId31"/>
    <p:sldId id="332" r:id="rId32"/>
    <p:sldId id="290" r:id="rId33"/>
    <p:sldId id="380" r:id="rId34"/>
    <p:sldId id="291" r:id="rId35"/>
    <p:sldId id="295" r:id="rId36"/>
    <p:sldId id="298" r:id="rId37"/>
    <p:sldId id="306" r:id="rId38"/>
    <p:sldId id="379" r:id="rId39"/>
    <p:sldId id="378" r:id="rId40"/>
    <p:sldId id="362" r:id="rId41"/>
    <p:sldId id="368" r:id="rId42"/>
    <p:sldId id="369" r:id="rId43"/>
    <p:sldId id="370" r:id="rId44"/>
    <p:sldId id="363" r:id="rId45"/>
    <p:sldId id="364" r:id="rId46"/>
    <p:sldId id="359" r:id="rId47"/>
    <p:sldId id="371" r:id="rId48"/>
    <p:sldId id="377" r:id="rId49"/>
    <p:sldId id="373" r:id="rId50"/>
    <p:sldId id="372" r:id="rId51"/>
    <p:sldId id="374" r:id="rId52"/>
    <p:sldId id="376" r:id="rId53"/>
    <p:sldId id="361" r:id="rId54"/>
    <p:sldId id="375" r:id="rId55"/>
    <p:sldId id="299" r:id="rId56"/>
    <p:sldId id="307" r:id="rId57"/>
    <p:sldId id="308" r:id="rId58"/>
    <p:sldId id="310" r:id="rId59"/>
    <p:sldId id="309" r:id="rId60"/>
    <p:sldId id="311" r:id="rId61"/>
    <p:sldId id="312" r:id="rId62"/>
    <p:sldId id="300" r:id="rId63"/>
    <p:sldId id="313" r:id="rId64"/>
    <p:sldId id="296" r:id="rId65"/>
    <p:sldId id="301" r:id="rId66"/>
    <p:sldId id="314" r:id="rId67"/>
    <p:sldId id="315" r:id="rId68"/>
    <p:sldId id="302" r:id="rId69"/>
    <p:sldId id="316" r:id="rId70"/>
    <p:sldId id="317" r:id="rId71"/>
    <p:sldId id="318" r:id="rId72"/>
    <p:sldId id="303" r:id="rId73"/>
    <p:sldId id="325" r:id="rId74"/>
    <p:sldId id="358" r:id="rId75"/>
    <p:sldId id="319" r:id="rId76"/>
    <p:sldId id="342" r:id="rId77"/>
    <p:sldId id="343" r:id="rId78"/>
    <p:sldId id="320" r:id="rId79"/>
    <p:sldId id="340" r:id="rId80"/>
    <p:sldId id="341" r:id="rId81"/>
    <p:sldId id="324" r:id="rId82"/>
    <p:sldId id="344" r:id="rId83"/>
    <p:sldId id="345" r:id="rId84"/>
    <p:sldId id="321" r:id="rId85"/>
    <p:sldId id="346" r:id="rId86"/>
    <p:sldId id="347" r:id="rId87"/>
    <p:sldId id="322" r:id="rId88"/>
    <p:sldId id="348" r:id="rId89"/>
    <p:sldId id="349" r:id="rId90"/>
    <p:sldId id="329" r:id="rId91"/>
    <p:sldId id="338" r:id="rId92"/>
    <p:sldId id="339" r:id="rId93"/>
    <p:sldId id="326" r:id="rId94"/>
    <p:sldId id="350" r:id="rId95"/>
    <p:sldId id="351" r:id="rId96"/>
    <p:sldId id="327" r:id="rId97"/>
    <p:sldId id="352" r:id="rId98"/>
    <p:sldId id="353" r:id="rId99"/>
    <p:sldId id="328" r:id="rId100"/>
    <p:sldId id="354" r:id="rId101"/>
    <p:sldId id="355" r:id="rId102"/>
    <p:sldId id="323" r:id="rId103"/>
    <p:sldId id="356" r:id="rId104"/>
    <p:sldId id="357" r:id="rId105"/>
    <p:sldId id="297" r:id="rId106"/>
    <p:sldId id="304" r:id="rId107"/>
    <p:sldId id="305" r:id="rId108"/>
    <p:sldId id="262" r:id="rId109"/>
    <p:sldId id="263" r:id="rId1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mihito Kyota" initials="FK" lastIdx="9" clrIdx="0">
    <p:extLst>
      <p:ext uri="{19B8F6BF-5375-455C-9EA6-DF929625EA0E}">
        <p15:presenceInfo xmlns:p15="http://schemas.microsoft.com/office/powerpoint/2012/main" userId="S::fh-kyota@siliconstudio.co.jp::7c61ce96-3e68-4cfb-a2b5-88af3e314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A6D70"/>
    <a:srgbClr val="D16C15"/>
    <a:srgbClr val="D16C70"/>
    <a:srgbClr val="6A0000"/>
    <a:srgbClr val="4122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87059" autoAdjust="0"/>
  </p:normalViewPr>
  <p:slideViewPr>
    <p:cSldViewPr snapToGrid="0" snapToObjects="1">
      <p:cViewPr varScale="1">
        <p:scale>
          <a:sx n="92" d="100"/>
          <a:sy n="92" d="100"/>
        </p:scale>
        <p:origin x="906" y="66"/>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5" d="100"/>
          <a:sy n="85" d="100"/>
        </p:scale>
        <p:origin x="263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898D69-AEA4-EA4F-A875-B1A3E84DAE6A}" type="datetimeFigureOut">
              <a:rPr lang="en-US" smtClean="0"/>
              <a:t>8/27/2021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BD6407-F0C1-5C49-B6B6-3CBCB5DF3DE2}" type="slidenum">
              <a:rPr lang="en-US" smtClean="0"/>
              <a:t>‹#›</a:t>
            </a:fld>
            <a:endParaRPr lang="en-US"/>
          </a:p>
        </p:txBody>
      </p:sp>
    </p:spTree>
    <p:extLst>
      <p:ext uri="{BB962C8B-B14F-4D97-AF65-F5344CB8AC3E}">
        <p14:creationId xmlns:p14="http://schemas.microsoft.com/office/powerpoint/2010/main" val="7789679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ED3DE2-6ED1-4045-A8C6-22AF92A83CD5}" type="datetimeFigureOut">
              <a:rPr lang="en-US" smtClean="0"/>
              <a:t>8/27/2021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DEE212-02DF-3E4B-8185-8004C1BE046D}" type="slidenum">
              <a:rPr lang="en-US" smtClean="0"/>
              <a:t>‹#›</a:t>
            </a:fld>
            <a:endParaRPr lang="en-US"/>
          </a:p>
        </p:txBody>
      </p:sp>
    </p:spTree>
    <p:extLst>
      <p:ext uri="{BB962C8B-B14F-4D97-AF65-F5344CB8AC3E}">
        <p14:creationId xmlns:p14="http://schemas.microsoft.com/office/powerpoint/2010/main" val="8250085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皆様、はじめまして。</a:t>
            </a:r>
            <a:endParaRPr kumimoji="1" lang="en-US" altLang="ja-JP" dirty="0"/>
          </a:p>
          <a:p>
            <a:r>
              <a:rPr kumimoji="1" lang="ja-JP" altLang="en-US" dirty="0"/>
              <a:t>「</a:t>
            </a:r>
            <a:r>
              <a:rPr kumimoji="1" lang="en-US" altLang="ja-JP" dirty="0"/>
              <a:t>3DCG</a:t>
            </a:r>
            <a:r>
              <a:rPr kumimoji="1" lang="ja-JP" altLang="en-US" dirty="0"/>
              <a:t>住宅プレゼンテーションのグローバルイルミネーションをディープラーニングで推定！」と題しまして</a:t>
            </a:r>
            <a:endParaRPr kumimoji="1" lang="en-US" altLang="ja-JP" dirty="0"/>
          </a:p>
          <a:p>
            <a:r>
              <a:rPr kumimoji="1" lang="ja-JP" altLang="en-US" dirty="0"/>
              <a:t>シリコンスタジオ株式会社の京田が発表させていただきます。</a:t>
            </a:r>
            <a:endParaRPr kumimoji="1" lang="en-US" altLang="ja-JP" dirty="0"/>
          </a:p>
          <a:p>
            <a:r>
              <a:rPr kumimoji="1" lang="ja-JP" altLang="en-US" dirty="0"/>
              <a:t>よろしくお願いいたします。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a:t>
            </a:fld>
            <a:endParaRPr lang="en-US"/>
          </a:p>
        </p:txBody>
      </p:sp>
    </p:spTree>
    <p:extLst>
      <p:ext uri="{BB962C8B-B14F-4D97-AF65-F5344CB8AC3E}">
        <p14:creationId xmlns:p14="http://schemas.microsoft.com/office/powerpoint/2010/main" val="3662118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強化学習も、教師データを使いません。</a:t>
            </a:r>
            <a:endParaRPr kumimoji="1" lang="en-US" altLang="ja-JP" dirty="0"/>
          </a:p>
          <a:p>
            <a:r>
              <a:rPr kumimoji="1" lang="ja-JP" altLang="en-US" dirty="0"/>
              <a:t>例として、二足歩行ロボットの制御を取り上げます。</a:t>
            </a:r>
            <a:endParaRPr kumimoji="1" lang="en-US" altLang="ja-JP" dirty="0"/>
          </a:p>
          <a:p>
            <a:r>
              <a:rPr kumimoji="1" lang="ja-JP" altLang="en-US" dirty="0"/>
              <a:t>現在のロボットの姿勢、位置や間接の角度や速度、加速度などから、各関節を駆動するモーターのトルクが決まります。</a:t>
            </a:r>
            <a:endParaRPr kumimoji="1" lang="en-US" altLang="ja-JP" dirty="0"/>
          </a:p>
          <a:p>
            <a:r>
              <a:rPr kumimoji="1" lang="ja-JP" altLang="en-US" dirty="0"/>
              <a:t>各関節で力が発生すると、物理法則で次の瞬間の姿勢が決まります。これが外部モデルです。</a:t>
            </a:r>
            <a:endParaRPr kumimoji="1" lang="en-US" altLang="ja-JP" dirty="0"/>
          </a:p>
          <a:p>
            <a:r>
              <a:rPr kumimoji="1" lang="ja-JP" altLang="en-US" dirty="0"/>
              <a:t>そして、次の瞬間の姿勢から再び出力を求めます。</a:t>
            </a:r>
            <a:endParaRPr kumimoji="1" lang="en-US" altLang="ja-JP" dirty="0"/>
          </a:p>
          <a:p>
            <a:r>
              <a:rPr kumimoji="1" lang="ja-JP" altLang="en-US" dirty="0"/>
              <a:t>これを繰り返し、どれだけ転ばずに進めたかを評価します。</a:t>
            </a:r>
            <a:endParaRPr kumimoji="1" lang="en-US" altLang="ja-JP" dirty="0"/>
          </a:p>
          <a:p>
            <a:r>
              <a:rPr kumimoji="1" lang="ja-JP" altLang="en-US" dirty="0"/>
              <a:t>これにより、外部モデルとして与えられた環境に対して、どう行動すればいいのかを学習します。</a:t>
            </a:r>
            <a:endParaRPr kumimoji="1" lang="en-US" altLang="ja-JP" dirty="0"/>
          </a:p>
          <a:p>
            <a:endParaRPr kumimoji="1" lang="en-US" altLang="ja-JP" dirty="0"/>
          </a:p>
          <a:p>
            <a:r>
              <a:rPr kumimoji="1" lang="ja-JP" altLang="en-US" dirty="0"/>
              <a:t>他の例として、テレビゲームの画面を入力として、コントローラの操作を出力し、ゲームオーバー時のハイスコアを目指すことで、ゲームのルールを教えなくても強い</a:t>
            </a:r>
            <a:r>
              <a:rPr kumimoji="1" lang="en-US" altLang="ja-JP" dirty="0"/>
              <a:t>AI</a:t>
            </a:r>
            <a:r>
              <a:rPr kumimoji="1" lang="ja-JP" altLang="en-US" dirty="0"/>
              <a:t>プレイヤーを作れる、なんてのもあります。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a:t>
            </a:fld>
            <a:endParaRPr lang="en-US"/>
          </a:p>
        </p:txBody>
      </p:sp>
    </p:spTree>
    <p:extLst>
      <p:ext uri="{BB962C8B-B14F-4D97-AF65-F5344CB8AC3E}">
        <p14:creationId xmlns:p14="http://schemas.microsoft.com/office/powerpoint/2010/main" val="47371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内部モデルとして、よく使われるのがニューラルネットワークです。</a:t>
            </a:r>
            <a:endParaRPr kumimoji="1" lang="en-US" altLang="ja-JP" dirty="0"/>
          </a:p>
          <a:p>
            <a:r>
              <a:rPr kumimoji="1" lang="ja-JP" altLang="en-US" dirty="0"/>
              <a:t>生物の脳の構造をヒントにモデル化したものです。</a:t>
            </a:r>
            <a:endParaRPr kumimoji="1" lang="en-US" altLang="ja-JP" dirty="0"/>
          </a:p>
          <a:p>
            <a:r>
              <a:rPr kumimoji="1" lang="ja-JP" altLang="en-US" dirty="0"/>
              <a:t>入力値の合計に応じて出力を出す神経細胞、ニューロンをつなげてネットワークを構成します。</a:t>
            </a:r>
            <a:endParaRPr kumimoji="1" lang="en-US" altLang="ja-JP" dirty="0"/>
          </a:p>
          <a:p>
            <a:r>
              <a:rPr kumimoji="1" lang="ja-JP" altLang="en-US" dirty="0"/>
              <a:t>学習時には、望ましい出力になるように、ニューロン間の結合の重みを修正します。</a:t>
            </a:r>
            <a:endParaRPr kumimoji="1" lang="en-US" altLang="ja-JP" dirty="0"/>
          </a:p>
          <a:p>
            <a:endParaRPr kumimoji="1" lang="en-US" altLang="ja-JP" dirty="0"/>
          </a:p>
          <a:p>
            <a:r>
              <a:rPr kumimoji="1" lang="ja-JP" altLang="en-US" dirty="0"/>
              <a:t>ネットワークは階層構造になっており、入力層、出力層、その間の中間層からなります。</a:t>
            </a:r>
            <a:endParaRPr kumimoji="1" lang="en-US" altLang="ja-JP" dirty="0"/>
          </a:p>
          <a:p>
            <a:r>
              <a:rPr kumimoji="1" lang="ja-JP" altLang="en-US" dirty="0"/>
              <a:t>前の層の出力を入力として受け取り、その出力がまた次の層に渡されます。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11</a:t>
            </a:fld>
            <a:endParaRPr lang="en-US"/>
          </a:p>
        </p:txBody>
      </p:sp>
    </p:spTree>
    <p:extLst>
      <p:ext uri="{BB962C8B-B14F-4D97-AF65-F5344CB8AC3E}">
        <p14:creationId xmlns:p14="http://schemas.microsoft.com/office/powerpoint/2010/main" val="33413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この中間層を多重に、階層が深くなったのがディープラーニングです。</a:t>
            </a:r>
            <a:endParaRPr kumimoji="1" lang="en-US" altLang="ja-JP" dirty="0"/>
          </a:p>
          <a:p>
            <a:r>
              <a:rPr kumimoji="1" lang="ja-JP" altLang="en-US" dirty="0"/>
              <a:t>具体的に何層以上という決まりがあるわけではありませんが、</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概念的に言うと、</a:t>
            </a:r>
            <a:r>
              <a:rPr lang="ja-JP" altLang="en-US" dirty="0"/>
              <a:t>従来は人間が設計した特徴量を抽出して学習していたものが、</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深いネットワークによって、中間層に特徴量が自動的に現れるようになりました。</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当然、内部モデルの自由度が高いので、従来のものより学習は難しいのですが、</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インターネットで大量のビッグデータを集められるようになったこと、</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それを高速に処理できるハードウェアが登場したことで、近年の主流になりました。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12</a:t>
            </a:fld>
            <a:endParaRPr lang="en-US"/>
          </a:p>
        </p:txBody>
      </p:sp>
    </p:spTree>
    <p:extLst>
      <p:ext uri="{BB962C8B-B14F-4D97-AF65-F5344CB8AC3E}">
        <p14:creationId xmlns:p14="http://schemas.microsoft.com/office/powerpoint/2010/main" val="233453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まとめると、</a:t>
            </a:r>
            <a:r>
              <a:rPr lang="ja-JP" altLang="en-US" dirty="0"/>
              <a:t>ディープラーニングとは、</a:t>
            </a:r>
            <a:endParaRPr kumimoji="1" lang="en-US" altLang="ja-JP" dirty="0"/>
          </a:p>
          <a:p>
            <a:r>
              <a:rPr kumimoji="1" lang="en-US" altLang="ja-JP" dirty="0"/>
              <a:t>AI</a:t>
            </a:r>
            <a:r>
              <a:rPr kumimoji="1" lang="ja-JP" altLang="en-US" dirty="0"/>
              <a:t>として人間が行っている</a:t>
            </a:r>
            <a:r>
              <a:rPr lang="ja-JP" altLang="en-US" dirty="0"/>
              <a:t>判断に似たものをコンピュータに行わせるため、</a:t>
            </a:r>
            <a:endParaRPr lang="en-US" altLang="ja-JP" dirty="0"/>
          </a:p>
          <a:p>
            <a:r>
              <a:rPr lang="ja-JP" altLang="en-US" dirty="0"/>
              <a:t>データを用いて機械で学習します。</a:t>
            </a:r>
            <a:endParaRPr lang="en-US" altLang="ja-JP" dirty="0"/>
          </a:p>
          <a:p>
            <a:r>
              <a:rPr lang="ja-JP" altLang="en-US" dirty="0"/>
              <a:t>その内部モデルはニューラルネットワークであり、</a:t>
            </a:r>
            <a:endParaRPr lang="en-US" altLang="ja-JP" dirty="0"/>
          </a:p>
          <a:p>
            <a:r>
              <a:rPr lang="ja-JP" altLang="en-US" dirty="0"/>
              <a:t>特徴抽出も学習するので、入出力のデータのみ用意すればよいというのが大きな利点です。</a:t>
            </a:r>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13</a:t>
            </a:fld>
            <a:endParaRPr lang="en-US"/>
          </a:p>
        </p:txBody>
      </p:sp>
    </p:spTree>
    <p:extLst>
      <p:ext uri="{BB962C8B-B14F-4D97-AF65-F5344CB8AC3E}">
        <p14:creationId xmlns:p14="http://schemas.microsoft.com/office/powerpoint/2010/main" val="188296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ディープラーニングと</a:t>
            </a:r>
            <a:r>
              <a:rPr lang="en-US" altLang="ja-JP" dirty="0"/>
              <a:t>CG</a:t>
            </a:r>
            <a:r>
              <a:rPr lang="ja-JP" altLang="en-US" dirty="0"/>
              <a:t>の関係について考察します。</a:t>
            </a:r>
            <a:endParaRPr lang="en-US" altLang="ja-JP" dirty="0"/>
          </a:p>
          <a:p>
            <a:r>
              <a:rPr kumimoji="1" lang="ja-JP" altLang="en-US" dirty="0"/>
              <a:t>近年、フォトリアルな</a:t>
            </a:r>
            <a:r>
              <a:rPr kumimoji="1" lang="en-US" altLang="ja-JP" dirty="0"/>
              <a:t>CG</a:t>
            </a:r>
            <a:r>
              <a:rPr kumimoji="1" lang="ja-JP" altLang="en-US" dirty="0"/>
              <a:t>が、映画やゲームなどのエンターテインメント、製品のビジュアライゼーションなど、様々な分野で活用されています。</a:t>
            </a:r>
            <a:endParaRPr kumimoji="1" lang="en-US" altLang="ja-JP" dirty="0"/>
          </a:p>
          <a:p>
            <a:r>
              <a:rPr kumimoji="1" lang="en-US" altLang="ja-JP" dirty="0"/>
              <a:t>CG</a:t>
            </a:r>
            <a:r>
              <a:rPr kumimoji="1" lang="ja-JP" altLang="en-US" dirty="0"/>
              <a:t>とは、どんな形の物体がどこにあって、どんなマテリアルで出来ていて、どんな光源があって、どこにカメラがあるか、といったシチュエーションに応じて画像を生成するのですが、</a:t>
            </a:r>
            <a:endParaRPr kumimoji="1" lang="en-US" altLang="ja-JP" dirty="0"/>
          </a:p>
          <a:p>
            <a:r>
              <a:rPr kumimoji="1" lang="ja-JP" altLang="en-US" dirty="0"/>
              <a:t>どんな光が当たっているかをレイトレーシングで正確に求めたり、</a:t>
            </a:r>
            <a:endParaRPr kumimoji="1" lang="en-US" altLang="ja-JP" dirty="0"/>
          </a:p>
          <a:p>
            <a:r>
              <a:rPr kumimoji="1" lang="en-US" altLang="ja-JP" dirty="0"/>
              <a:t>BRDF</a:t>
            </a:r>
            <a:r>
              <a:rPr kumimoji="1" lang="ja-JP" altLang="en-US" dirty="0"/>
              <a:t>や表面下散乱によってどんな光が反射して来るかを正確にモデル化したり、</a:t>
            </a:r>
            <a:endParaRPr kumimoji="1" lang="en-US" altLang="ja-JP" dirty="0"/>
          </a:p>
          <a:p>
            <a:r>
              <a:rPr kumimoji="1" lang="ja-JP" altLang="en-US" dirty="0"/>
              <a:t>そこからカメラに届くまでに大気散乱に影響を受けたり、</a:t>
            </a:r>
            <a:endParaRPr kumimoji="1" lang="en-US" altLang="ja-JP" dirty="0"/>
          </a:p>
          <a:p>
            <a:r>
              <a:rPr kumimoji="1" lang="ja-JP" altLang="en-US" dirty="0"/>
              <a:t>カメラのレンズの特性などによってどんな画像になるか、</a:t>
            </a:r>
            <a:endParaRPr kumimoji="1" lang="en-US" altLang="ja-JP" dirty="0"/>
          </a:p>
          <a:p>
            <a:r>
              <a:rPr kumimoji="1" lang="ja-JP" altLang="en-US" dirty="0"/>
              <a:t>というのをなるべく物理的に正しく計算しようとするのが、物理ベースレンダリングです。</a:t>
            </a:r>
            <a:endParaRPr kumimoji="1" lang="en-US" altLang="ja-JP" dirty="0"/>
          </a:p>
          <a:p>
            <a:endParaRPr kumimoji="1" lang="en-US" altLang="ja-JP" dirty="0"/>
          </a:p>
          <a:p>
            <a:r>
              <a:rPr kumimoji="1" lang="ja-JP" altLang="en-US" dirty="0"/>
              <a:t>なぜこれらを正確に計算する必要があるか、ということですが、</a:t>
            </a:r>
            <a:endParaRPr kumimoji="1" lang="en-US" altLang="ja-JP" dirty="0"/>
          </a:p>
          <a:p>
            <a:r>
              <a:rPr kumimoji="1" lang="ja-JP" altLang="en-US" dirty="0"/>
              <a:t>人間は</a:t>
            </a:r>
            <a:r>
              <a:rPr lang="ja-JP" altLang="en-US" sz="1200" dirty="0"/>
              <a:t>生まれてから成長の過程で、肉眼で風景を見たり、実写映像を観たりして、何が映っているかを判断できるように学習してきました。</a:t>
            </a:r>
            <a:endParaRPr lang="en-US" altLang="ja-JP" sz="1200" dirty="0"/>
          </a:p>
          <a:p>
            <a:r>
              <a:rPr kumimoji="1" lang="ja-JP" altLang="en-US" sz="1200" dirty="0"/>
              <a:t>そのため、これらの今まで経験してきた</a:t>
            </a:r>
            <a:r>
              <a:rPr lang="ja-JP" altLang="en-US" sz="1200" dirty="0"/>
              <a:t>学習データの特徴から外れた画像を見ると、不自然だと気付いてしまい、</a:t>
            </a:r>
            <a:endParaRPr lang="en-US" altLang="ja-JP" sz="1200" dirty="0"/>
          </a:p>
          <a:p>
            <a:r>
              <a:rPr kumimoji="1" lang="ja-JP" altLang="en-US" sz="1200" dirty="0"/>
              <a:t>ゲームの没入感が損なわれたり、といった問題が生じます。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14</a:t>
            </a:fld>
            <a:endParaRPr lang="en-US"/>
          </a:p>
        </p:txBody>
      </p:sp>
    </p:spTree>
    <p:extLst>
      <p:ext uri="{BB962C8B-B14F-4D97-AF65-F5344CB8AC3E}">
        <p14:creationId xmlns:p14="http://schemas.microsoft.com/office/powerpoint/2010/main" val="952334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t>逆に言えば、人間が見てきた学習データ（実写映像）に近い特徴を持った画像さえ生成できれば、必ずしも正確な物理計算は必要でないと言えます。</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t>実写や正確に物理計算した</a:t>
            </a:r>
            <a:r>
              <a:rPr lang="en-US" altLang="ja-JP" sz="1200" dirty="0"/>
              <a:t>CG</a:t>
            </a:r>
            <a:r>
              <a:rPr lang="ja-JP" altLang="en-US" sz="1200" dirty="0"/>
              <a:t>を学習データとして、それらの統計的な特徴を学習し、シチュエーション（入力）に応じて自然な画像（出力）を生成する。</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t>これはディープラーニングを使えば実現可能だと考えられます。</a:t>
            </a:r>
            <a:endParaRPr lang="en-US" altLang="ja-JP" sz="1200"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15</a:t>
            </a:fld>
            <a:endParaRPr lang="en-US"/>
          </a:p>
        </p:txBody>
      </p:sp>
    </p:spTree>
    <p:extLst>
      <p:ext uri="{BB962C8B-B14F-4D97-AF65-F5344CB8AC3E}">
        <p14:creationId xmlns:p14="http://schemas.microsoft.com/office/powerpoint/2010/main" val="2944432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とは言っても、ディープラーニングに向いていないものもあります。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金属などのように、比較的単純なマテリアルについては、</a:t>
            </a:r>
            <a:r>
              <a:rPr lang="ja-JP" altLang="en-US" sz="1200" dirty="0"/>
              <a:t>既に十分リアルな表現が可能になっており、わざわざデータを集めて学習する必要がありません。</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t>また、出力の幅が広すぎると、学習するのが困難です。</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t>例えば、この図のロボットの眼のレンズに、後ろの風景が映りこんでいますが、</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t>これは後ろのシーンそのままなので、いくら学習を積んでも推測できません。</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16</a:t>
            </a:fld>
            <a:endParaRPr lang="en-US"/>
          </a:p>
        </p:txBody>
      </p:sp>
    </p:spTree>
    <p:extLst>
      <p:ext uri="{BB962C8B-B14F-4D97-AF65-F5344CB8AC3E}">
        <p14:creationId xmlns:p14="http://schemas.microsoft.com/office/powerpoint/2010/main" val="2550564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つまり、ディープラーニングに向いているものとは、現状でリアルな表現な困難、かつ、出力が割と似通っているものと言えます。</a:t>
            </a:r>
            <a:endParaRPr kumimoji="1" lang="en-US" altLang="ja-JP" dirty="0"/>
          </a:p>
          <a:p>
            <a:endParaRPr kumimoji="1" lang="en-US" altLang="ja-JP" dirty="0"/>
          </a:p>
          <a:p>
            <a:r>
              <a:rPr kumimoji="1" lang="ja-JP" altLang="en-US" dirty="0"/>
              <a:t>例えば、人間の顔を</a:t>
            </a:r>
            <a:r>
              <a:rPr kumimoji="1" lang="en-US" altLang="ja-JP" dirty="0"/>
              <a:t>PBR</a:t>
            </a:r>
            <a:r>
              <a:rPr kumimoji="1" lang="ja-JP" altLang="en-US" dirty="0"/>
              <a:t>でリアルに表現しようとすると、</a:t>
            </a:r>
            <a:r>
              <a:rPr lang="ja-JP" altLang="en-US" sz="1200" dirty="0"/>
              <a:t>毛穴や皺、まつげの一本一本など細部までアセットを作りこむ必要があり、</a:t>
            </a:r>
            <a:endParaRPr lang="en-US" altLang="ja-JP" sz="1200" dirty="0"/>
          </a:p>
          <a:p>
            <a:r>
              <a:rPr kumimoji="1" lang="ja-JP" altLang="en-US" sz="1200" dirty="0"/>
              <a:t>莫大な予算や手間がかかります。</a:t>
            </a:r>
            <a:endParaRPr kumimoji="1" lang="en-US" altLang="ja-JP" sz="1200" dirty="0"/>
          </a:p>
          <a:p>
            <a:r>
              <a:rPr kumimoji="1" lang="ja-JP" altLang="en-US" sz="1200" dirty="0"/>
              <a:t>しかし、基本的に顔の構造は共通ですし、肌の色や質感なども、性別、年齢、人種などのカテゴリによってそれぞれに特徴的なパターンがあります。</a:t>
            </a:r>
            <a:endParaRPr kumimoji="1" lang="en-US" altLang="ja-JP" sz="1200" dirty="0"/>
          </a:p>
          <a:p>
            <a:endParaRPr kumimoji="1" lang="en-US" altLang="ja-JP" dirty="0"/>
          </a:p>
          <a:p>
            <a:r>
              <a:rPr kumimoji="1" lang="ja-JP" altLang="en-US" dirty="0"/>
              <a:t>グローバルイルミネーションでは、特に拡散反射やラフネスの高い鏡面反射では多数のサンプルが必要です。</a:t>
            </a:r>
            <a:endParaRPr kumimoji="1" lang="en-US" altLang="ja-JP" dirty="0"/>
          </a:p>
          <a:p>
            <a:r>
              <a:rPr kumimoji="1" lang="ja-JP" altLang="en-US" dirty="0"/>
              <a:t>しかし、人間も多数のサンプルでシミュレーションした結果を正確に予測できるわけではありません。</a:t>
            </a:r>
            <a:endParaRPr kumimoji="1" lang="en-US" altLang="ja-JP" dirty="0"/>
          </a:p>
          <a:p>
            <a:r>
              <a:rPr kumimoji="1" lang="ja-JP" altLang="en-US" dirty="0"/>
              <a:t>この図で言うと、赤い壁の方を向いた面は赤く、緑の方は緑っぽく、物体の下は暗く、といった限定的な特徴さえちゃんと捉えていれば、人間に不自然さを感じさせないとこは可能だと考えられます。</a:t>
            </a:r>
            <a:endParaRPr kumimoji="1" lang="en-US" altLang="ja-JP" dirty="0"/>
          </a:p>
          <a:p>
            <a:endParaRPr kumimoji="1" lang="en-US" altLang="ja-JP" dirty="0"/>
          </a:p>
          <a:p>
            <a:r>
              <a:rPr kumimoji="1" lang="ja-JP" altLang="en-US" dirty="0"/>
              <a:t>低解像度や、ノイズの多い画像から、高解像度でノイズのない画像を生成する。</a:t>
            </a:r>
            <a:endParaRPr kumimoji="1" lang="en-US" altLang="ja-JP" dirty="0"/>
          </a:p>
          <a:p>
            <a:r>
              <a:rPr kumimoji="1" lang="ja-JP" altLang="en-US" dirty="0"/>
              <a:t>これは、真面目にやるとピクセル数やサンプル数に比例して計算コストが増加します。</a:t>
            </a:r>
            <a:endParaRPr kumimoji="1" lang="en-US" altLang="ja-JP" dirty="0"/>
          </a:p>
          <a:p>
            <a:r>
              <a:rPr kumimoji="1" lang="ja-JP" altLang="en-US" dirty="0"/>
              <a:t>本来は、情報量が欠落しているので、推測は困難です。</a:t>
            </a:r>
            <a:endParaRPr kumimoji="1" lang="en-US" altLang="ja-JP" dirty="0"/>
          </a:p>
          <a:p>
            <a:r>
              <a:rPr kumimoji="1" lang="ja-JP" altLang="en-US" dirty="0"/>
              <a:t>例えば、下の</a:t>
            </a:r>
            <a:r>
              <a:rPr kumimoji="1" lang="en-US" altLang="ja-JP" dirty="0"/>
              <a:t>2</a:t>
            </a:r>
            <a:r>
              <a:rPr kumimoji="1" lang="ja-JP" altLang="en-US" dirty="0"/>
              <a:t>枚の左の画像、実は壁にも天井にも細かい凹凸があって、これが正しい画像である可能性はあります。</a:t>
            </a:r>
            <a:endParaRPr kumimoji="1" lang="en-US" altLang="ja-JP" dirty="0"/>
          </a:p>
          <a:p>
            <a:r>
              <a:rPr kumimoji="1" lang="ja-JP" altLang="en-US" dirty="0"/>
              <a:t>しかし、人間はそんなものを目にしたことがあまりないので、誰でも右のような画像が正しいと考えます。</a:t>
            </a:r>
            <a:endParaRPr kumimoji="1" lang="en-US" altLang="ja-JP" dirty="0"/>
          </a:p>
          <a:p>
            <a:r>
              <a:rPr kumimoji="1" lang="ja-JP" altLang="en-US" dirty="0"/>
              <a:t>つまり、出力は入力とかけ離れたものではなく、どういうのが正しいのかは大体決まっています。</a:t>
            </a:r>
            <a:endParaRPr kumimoji="1" lang="en-US" altLang="ja-JP" dirty="0"/>
          </a:p>
          <a:p>
            <a:r>
              <a:rPr kumimoji="1" lang="ja-JP" altLang="en-US" dirty="0"/>
              <a:t>なので、学習による推測が可能と言えます。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17</a:t>
            </a:fld>
            <a:endParaRPr lang="en-US"/>
          </a:p>
        </p:txBody>
      </p:sp>
    </p:spTree>
    <p:extLst>
      <p:ext uri="{BB962C8B-B14F-4D97-AF65-F5344CB8AC3E}">
        <p14:creationId xmlns:p14="http://schemas.microsoft.com/office/powerpoint/2010/main" val="4074888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そこで、弊社では、これらの向いている分野でディープラーニングを</a:t>
            </a:r>
            <a:r>
              <a:rPr kumimoji="1" lang="en-US" altLang="ja-JP" dirty="0"/>
              <a:t>CG</a:t>
            </a:r>
            <a:r>
              <a:rPr kumimoji="1" lang="ja-JP" altLang="en-US" dirty="0"/>
              <a:t>に応用しようとする取り組みを行っています。</a:t>
            </a:r>
            <a:endParaRPr kumimoji="1" lang="en-US" altLang="ja-JP" dirty="0"/>
          </a:p>
          <a:p>
            <a:r>
              <a:rPr kumimoji="1" lang="ja-JP" altLang="en-US" dirty="0"/>
              <a:t>まず人間の顔については、</a:t>
            </a:r>
            <a:r>
              <a:rPr lang="ja-JP" altLang="en-US" sz="1200" dirty="0"/>
              <a:t>人間の顔の構造は共通なので、各部位にそれぞれ特化したニューラルネットワークを使い分けることで効率化を図る、ハッシュ分業アプローチによって直接リアルタイムにレンダリングすることを検討しています。</a:t>
            </a:r>
            <a:endParaRPr lang="en-US" altLang="ja-JP" sz="1200" dirty="0"/>
          </a:p>
          <a:p>
            <a:r>
              <a:rPr kumimoji="1" lang="ja-JP" altLang="en-US" sz="1200" dirty="0"/>
              <a:t>これは昨年の</a:t>
            </a:r>
            <a:r>
              <a:rPr kumimoji="1" lang="en-US" altLang="ja-JP" sz="1200" dirty="0"/>
              <a:t>CEDEC</a:t>
            </a:r>
            <a:r>
              <a:rPr kumimoji="1" lang="ja-JP" altLang="en-US" sz="1200" dirty="0"/>
              <a:t>で講演致しました。弊社ホームページにも資料がございますので、ご興味のある方はぜひご覧ください。</a:t>
            </a:r>
            <a:endParaRPr kumimoji="1" lang="en-US" altLang="ja-JP" sz="1200" dirty="0"/>
          </a:p>
          <a:p>
            <a:endParaRPr kumimoji="1"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t>グローバルイルミネーションについて、ライトプローブのベイク時に、</a:t>
            </a:r>
            <a:r>
              <a:rPr lang="ja-JP" altLang="en-US" sz="1200" b="0" dirty="0"/>
              <a:t>直接光のみのライティングから間接光をディープラーニングで推定しようとしており、本講演でこれからご説明いたします。</a:t>
            </a:r>
            <a:endParaRPr lang="en-US" altLang="ja-JP" sz="1200" b="0"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0" dirty="0"/>
              <a:t>また、</a:t>
            </a:r>
            <a:r>
              <a:rPr lang="en-US" altLang="ja-JP" sz="1200" b="0" dirty="0"/>
              <a:t>AO</a:t>
            </a:r>
            <a:r>
              <a:rPr lang="ja-JP" altLang="en-US" sz="1200" b="0" dirty="0"/>
              <a:t>を深度と法線から</a:t>
            </a:r>
            <a:r>
              <a:rPr lang="ja-JP" altLang="en-US" sz="1200" dirty="0"/>
              <a:t>リアルタイムに推定するというのも取り組んでいます。</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0" dirty="0"/>
              <a:t>AO</a:t>
            </a:r>
            <a:r>
              <a:rPr lang="ja-JP" altLang="en-US" sz="1200" b="0" dirty="0"/>
              <a:t>を選んだのは、比較的計算コストの軽いネットワークで推定できると考えたからで、</a:t>
            </a:r>
            <a:r>
              <a:rPr lang="ja-JP" altLang="en-US" sz="1200" dirty="0"/>
              <a:t>今後、デノイズ、超解像などに応用していく予定です。</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b="0"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18</a:t>
            </a:fld>
            <a:endParaRPr lang="en-US"/>
          </a:p>
        </p:txBody>
      </p:sp>
    </p:spTree>
    <p:extLst>
      <p:ext uri="{BB962C8B-B14F-4D97-AF65-F5344CB8AC3E}">
        <p14:creationId xmlns:p14="http://schemas.microsoft.com/office/powerpoint/2010/main" val="1654096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では本題に入りまして、</a:t>
            </a:r>
            <a:endParaRPr kumimoji="1" lang="en-US" altLang="ja-JP" dirty="0"/>
          </a:p>
          <a:p>
            <a:r>
              <a:rPr kumimoji="1" lang="ja-JP" altLang="en-US" dirty="0"/>
              <a:t>住宅プレゼンテーションシステムのご紹介、</a:t>
            </a:r>
            <a:endParaRPr kumimoji="1" lang="en-US" altLang="ja-JP" dirty="0"/>
          </a:p>
          <a:p>
            <a:r>
              <a:rPr kumimoji="1" lang="ja-JP" altLang="en-US" dirty="0"/>
              <a:t>そこで用いているライトプローブによるグローバルイルミネーション、</a:t>
            </a:r>
            <a:endParaRPr kumimoji="1" lang="en-US" altLang="ja-JP" dirty="0"/>
          </a:p>
          <a:p>
            <a:r>
              <a:rPr kumimoji="1" lang="ja-JP" altLang="en-US" dirty="0"/>
              <a:t>そこにディープラーニングをどう適用したかをご説明いたします。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19</a:t>
            </a:fld>
            <a:endParaRPr lang="en-US"/>
          </a:p>
        </p:txBody>
      </p:sp>
    </p:spTree>
    <p:extLst>
      <p:ext uri="{BB962C8B-B14F-4D97-AF65-F5344CB8AC3E}">
        <p14:creationId xmlns:p14="http://schemas.microsoft.com/office/powerpoint/2010/main" val="2461151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はじめに自己紹介をさせていただきます。</a:t>
            </a:r>
            <a:endParaRPr kumimoji="1" lang="en-US" altLang="ja-JP" dirty="0"/>
          </a:p>
          <a:p>
            <a:r>
              <a:rPr kumimoji="1" lang="ja-JP" altLang="en-US" dirty="0"/>
              <a:t>名前はきょうた　ふみひとと申します。</a:t>
            </a:r>
            <a:endParaRPr kumimoji="1" lang="en-US" altLang="ja-JP" dirty="0"/>
          </a:p>
          <a:p>
            <a:r>
              <a:rPr kumimoji="1" lang="en-US" altLang="ja-JP" dirty="0"/>
              <a:t>2012</a:t>
            </a:r>
            <a:r>
              <a:rPr kumimoji="1" lang="ja-JP" altLang="en-US" dirty="0"/>
              <a:t>年にシリコンスタジオ株式会社に入社し、</a:t>
            </a:r>
            <a:endParaRPr kumimoji="1" lang="en-US" altLang="ja-JP" dirty="0"/>
          </a:p>
          <a:p>
            <a:r>
              <a:rPr kumimoji="1" lang="ja-JP" altLang="en-US" dirty="0"/>
              <a:t>研究開発室に所属しています。</a:t>
            </a:r>
            <a:endParaRPr kumimoji="1" lang="en-US" altLang="ja-JP" dirty="0"/>
          </a:p>
          <a:p>
            <a:r>
              <a:rPr kumimoji="1" lang="ja-JP" altLang="en-US" dirty="0"/>
              <a:t>リアルタイムレンダリングエンジンの研究開発に従事しており、</a:t>
            </a:r>
            <a:endParaRPr kumimoji="1" lang="en-US" altLang="ja-JP" dirty="0"/>
          </a:p>
          <a:p>
            <a:r>
              <a:rPr kumimoji="1" lang="ja-JP" altLang="en-US" dirty="0"/>
              <a:t>本講演もこのエンジン上での研究成果の発表です。</a:t>
            </a:r>
            <a:endParaRPr kumimoji="1" lang="en-US" altLang="ja-JP" dirty="0"/>
          </a:p>
          <a:p>
            <a:endParaRPr kumimoji="1" lang="en-US" altLang="ja-JP" dirty="0"/>
          </a:p>
          <a:p>
            <a:r>
              <a:rPr kumimoji="1" lang="ja-JP" altLang="en-US" dirty="0"/>
              <a:t>本講演は、写真撮影、</a:t>
            </a:r>
            <a:r>
              <a:rPr kumimoji="1" lang="en-US" altLang="ja-JP" dirty="0"/>
              <a:t>SNS</a:t>
            </a:r>
            <a:r>
              <a:rPr kumimoji="1" lang="ja-JP" altLang="en-US" dirty="0"/>
              <a:t>投稿ともに</a:t>
            </a:r>
            <a:r>
              <a:rPr kumimoji="1" lang="en-US" altLang="ja-JP" dirty="0"/>
              <a:t>OK</a:t>
            </a:r>
            <a:r>
              <a:rPr kumimoji="1" lang="ja-JP" altLang="en-US" dirty="0"/>
              <a:t>となっております。</a:t>
            </a:r>
            <a:endParaRPr kumimoji="1" lang="en-US" altLang="ja-JP" dirty="0"/>
          </a:p>
          <a:p>
            <a:r>
              <a:rPr kumimoji="1" lang="ja-JP" altLang="en-US" dirty="0"/>
              <a:t>資料は後日、</a:t>
            </a:r>
            <a:r>
              <a:rPr kumimoji="1" lang="en-US" altLang="ja-JP" dirty="0" err="1"/>
              <a:t>CEDiL</a:t>
            </a:r>
            <a:r>
              <a:rPr kumimoji="1" lang="ja-JP" altLang="en-US" dirty="0"/>
              <a:t>および弊社ホームページにて公開予定です。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a:t>
            </a:fld>
            <a:endParaRPr lang="en-US"/>
          </a:p>
        </p:txBody>
      </p:sp>
    </p:spTree>
    <p:extLst>
      <p:ext uri="{BB962C8B-B14F-4D97-AF65-F5344CB8AC3E}">
        <p14:creationId xmlns:p14="http://schemas.microsoft.com/office/powerpoint/2010/main" val="3096229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住宅プレゼンテーションシステムとは、</a:t>
            </a:r>
            <a:r>
              <a:rPr lang="ja-JP" altLang="en-US" sz="1200" dirty="0"/>
              <a:t>住宅</a:t>
            </a:r>
            <a:r>
              <a:rPr kumimoji="1" lang="ja-JP" altLang="en-US" sz="1200" dirty="0"/>
              <a:t>の外観や室内がどのような見た目になるかを</a:t>
            </a:r>
            <a:r>
              <a:rPr kumimoji="1" lang="en-US" altLang="ja-JP" sz="1200" dirty="0"/>
              <a:t>CG</a:t>
            </a:r>
            <a:r>
              <a:rPr kumimoji="1" lang="ja-JP" altLang="en-US" sz="1200" dirty="0"/>
              <a:t>で表示するシステムです。</a:t>
            </a:r>
            <a:endParaRPr kumimoji="1"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t>建売の場合には現物がすでに存在しますし、マンションだとモデルルームが作られて、実際に中に入って内覧できますが、</a:t>
            </a:r>
            <a:endParaRPr kumimoji="1"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t>注文住宅の場合には、まだ存在しません。</a:t>
            </a:r>
            <a:endParaRPr kumimoji="1"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t>見取り図だけでは、どういった家になるか想像しにくいでしょう。</a:t>
            </a:r>
            <a:endParaRPr kumimoji="1"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t>そこで、見た目を</a:t>
            </a:r>
            <a:r>
              <a:rPr kumimoji="1" lang="en-US" altLang="ja-JP" sz="1200" dirty="0"/>
              <a:t>CG</a:t>
            </a:r>
            <a:r>
              <a:rPr kumimoji="1" lang="ja-JP" altLang="en-US" sz="1200" dirty="0"/>
              <a:t>で表示し、</a:t>
            </a:r>
            <a:r>
              <a:rPr kumimoji="1" lang="en-US" altLang="ja-JP" sz="1200" dirty="0"/>
              <a:t>VR</a:t>
            </a:r>
            <a:r>
              <a:rPr kumimoji="1" lang="ja-JP" altLang="en-US" sz="1200" dirty="0"/>
              <a:t>ゴーグルでウォークスルーしたり、建材の種類や家具の配置をリアルタイムに変更できるプレゼンテーションシステムが求められます。</a:t>
            </a:r>
            <a:endParaRPr kumimoji="1"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a:t>また、部屋の明るさなど、実際の完成後に近いものをリアルに再現する必要があります。</a:t>
            </a:r>
            <a:endParaRPr kumimoji="1" lang="en-US" altLang="ja-JP" sz="1200"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20</a:t>
            </a:fld>
            <a:endParaRPr lang="en-US"/>
          </a:p>
        </p:txBody>
      </p:sp>
    </p:spTree>
    <p:extLst>
      <p:ext uri="{BB962C8B-B14F-4D97-AF65-F5344CB8AC3E}">
        <p14:creationId xmlns:p14="http://schemas.microsoft.com/office/powerpoint/2010/main" val="3297770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2018</a:t>
            </a:r>
            <a:r>
              <a:rPr kumimoji="1" lang="ja-JP" altLang="en-US" dirty="0"/>
              <a:t>年より、住友林業様の内製</a:t>
            </a:r>
            <a:r>
              <a:rPr lang="en-US" altLang="ja-JP" dirty="0"/>
              <a:t>3DCG</a:t>
            </a:r>
            <a:r>
              <a:rPr lang="ja-JP" altLang="en-US" dirty="0"/>
              <a:t>住宅プレゼンテーションシステムに、弊社の</a:t>
            </a:r>
            <a:r>
              <a:rPr lang="en-US" altLang="ja-JP" dirty="0" err="1"/>
              <a:t>Mizuchi</a:t>
            </a:r>
            <a:r>
              <a:rPr lang="ja-JP" altLang="en-US" dirty="0"/>
              <a:t>というレンダリングエンジンが採用されており、</a:t>
            </a:r>
            <a:endParaRPr lang="en-US" altLang="ja-JP" dirty="0"/>
          </a:p>
          <a:p>
            <a:r>
              <a:rPr lang="ja-JP" altLang="en-US" dirty="0"/>
              <a:t>共同でシステムの開発・保守業務も継続的に行っております。</a:t>
            </a:r>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21</a:t>
            </a:fld>
            <a:endParaRPr lang="en-US"/>
          </a:p>
        </p:txBody>
      </p:sp>
    </p:spTree>
    <p:extLst>
      <p:ext uri="{BB962C8B-B14F-4D97-AF65-F5344CB8AC3E}">
        <p14:creationId xmlns:p14="http://schemas.microsoft.com/office/powerpoint/2010/main" val="139288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Mizuchi</a:t>
            </a:r>
            <a:r>
              <a:rPr kumimoji="1" lang="ja-JP" altLang="en-US" dirty="0"/>
              <a:t>とは、弊社開発の</a:t>
            </a:r>
            <a:r>
              <a:rPr lang="ja-JP" altLang="en-US" sz="1200" dirty="0"/>
              <a:t>物理ベースレンダリングエンジンであり、</a:t>
            </a:r>
            <a:endParaRPr lang="en-US" altLang="ja-JP" sz="1200" dirty="0"/>
          </a:p>
          <a:p>
            <a:r>
              <a:rPr kumimoji="1" lang="ja-JP" altLang="en-US" sz="1200" dirty="0"/>
              <a:t>多様なマテリアルの質感をリアルタイムに表現でき、マルチプラットフォームに対応しています。</a:t>
            </a:r>
            <a:endParaRPr kumimoji="1" lang="en-US" altLang="ja-JP" sz="1200" dirty="0"/>
          </a:p>
          <a:p>
            <a:r>
              <a:rPr kumimoji="1" lang="en-US" altLang="ja-JP" sz="1200" dirty="0"/>
              <a:t>CEDEC</a:t>
            </a:r>
            <a:r>
              <a:rPr kumimoji="1" lang="ja-JP" altLang="en-US" sz="1200" dirty="0"/>
              <a:t>でもこれまで多数講演してまいりました。</a:t>
            </a:r>
            <a:endParaRPr kumimoji="1" lang="en-US" altLang="ja-JP" sz="1200" dirty="0"/>
          </a:p>
          <a:p>
            <a:r>
              <a:rPr kumimoji="1" lang="ja-JP" altLang="en-US" dirty="0"/>
              <a:t>弊社ホームページに講演資料がございますので、ご興味ありましたらぜひご覧ください。</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22</a:t>
            </a:fld>
            <a:endParaRPr lang="en-US"/>
          </a:p>
        </p:txBody>
      </p:sp>
    </p:spTree>
    <p:extLst>
      <p:ext uri="{BB962C8B-B14F-4D97-AF65-F5344CB8AC3E}">
        <p14:creationId xmlns:p14="http://schemas.microsoft.com/office/powerpoint/2010/main" val="3921989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Mizuchi</a:t>
            </a:r>
            <a:r>
              <a:rPr kumimoji="1" lang="ja-JP" altLang="en-US" dirty="0"/>
              <a:t>はレンダリング部分のみ独立したライブラリになっており、既存のフレームワークに組み込むことができます。</a:t>
            </a:r>
            <a:endParaRPr kumimoji="1" lang="en-US" altLang="ja-JP" dirty="0"/>
          </a:p>
          <a:p>
            <a:r>
              <a:rPr kumimoji="1" lang="ja-JP" altLang="en-US" dirty="0"/>
              <a:t>描画部分を</a:t>
            </a:r>
            <a:r>
              <a:rPr kumimoji="1" lang="en-US" altLang="ja-JP" dirty="0" err="1"/>
              <a:t>Mizuchi</a:t>
            </a:r>
            <a:r>
              <a:rPr kumimoji="1" lang="ja-JP" altLang="en-US" dirty="0"/>
              <a:t>に置き換え、材質ライブラリを</a:t>
            </a:r>
            <a:r>
              <a:rPr kumimoji="1" lang="en-US" altLang="ja-JP" dirty="0"/>
              <a:t>PBR</a:t>
            </a:r>
            <a:r>
              <a:rPr kumimoji="1" lang="ja-JP" altLang="en-US"/>
              <a:t>対応にした</a:t>
            </a:r>
            <a:r>
              <a:rPr kumimoji="1" lang="ja-JP" altLang="en-US" dirty="0"/>
              <a:t>マテリアルに差し替えました。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23</a:t>
            </a:fld>
            <a:endParaRPr lang="en-US"/>
          </a:p>
        </p:txBody>
      </p:sp>
    </p:spTree>
    <p:extLst>
      <p:ext uri="{BB962C8B-B14F-4D97-AF65-F5344CB8AC3E}">
        <p14:creationId xmlns:p14="http://schemas.microsoft.com/office/powerpoint/2010/main" val="1746190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左が以前のレンダリング結果、右が</a:t>
            </a:r>
            <a:r>
              <a:rPr kumimoji="1" lang="en-US" altLang="ja-JP" dirty="0" err="1"/>
              <a:t>Mizuchi</a:t>
            </a:r>
            <a:r>
              <a:rPr kumimoji="1" lang="ja-JP" altLang="en-US" dirty="0"/>
              <a:t>に置き換えた後の結果です。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24</a:t>
            </a:fld>
            <a:endParaRPr lang="en-US"/>
          </a:p>
        </p:txBody>
      </p:sp>
    </p:spTree>
    <p:extLst>
      <p:ext uri="{BB962C8B-B14F-4D97-AF65-F5344CB8AC3E}">
        <p14:creationId xmlns:p14="http://schemas.microsoft.com/office/powerpoint/2010/main" val="3540232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拡大して表示します。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25</a:t>
            </a:fld>
            <a:endParaRPr lang="en-US"/>
          </a:p>
        </p:txBody>
      </p:sp>
    </p:spTree>
    <p:extLst>
      <p:ext uri="{BB962C8B-B14F-4D97-AF65-F5344CB8AC3E}">
        <p14:creationId xmlns:p14="http://schemas.microsoft.com/office/powerpoint/2010/main" val="2970078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テレビ台の形状や、太陽の位置など、完全に合わせてはおりませんが、</a:t>
            </a:r>
            <a:endParaRPr kumimoji="1" lang="en-US" altLang="ja-JP" dirty="0"/>
          </a:p>
          <a:p>
            <a:r>
              <a:rPr kumimoji="1" lang="ja-JP" altLang="en-US" dirty="0"/>
              <a:t>リアル感が圧倒的に増していると感じていただけると思います。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26</a:t>
            </a:fld>
            <a:endParaRPr lang="en-US"/>
          </a:p>
        </p:txBody>
      </p:sp>
    </p:spTree>
    <p:extLst>
      <p:ext uri="{BB962C8B-B14F-4D97-AF65-F5344CB8AC3E}">
        <p14:creationId xmlns:p14="http://schemas.microsoft.com/office/powerpoint/2010/main" val="164848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この住宅プレゼンテーションシステムの中で、グローバルイルミネーションはライトプローブによって実現しております。</a:t>
            </a:r>
            <a:endParaRPr kumimoji="1" lang="en-US" altLang="ja-JP" dirty="0"/>
          </a:p>
          <a:p>
            <a:r>
              <a:rPr kumimoji="1" lang="ja-JP" altLang="en-US" dirty="0"/>
              <a:t>住宅プレゼンテーションシステムでは、住宅の</a:t>
            </a:r>
            <a:r>
              <a:rPr lang="en-US" altLang="ja-JP" dirty="0"/>
              <a:t>CAD</a:t>
            </a:r>
            <a:r>
              <a:rPr lang="ja-JP" altLang="en-US" dirty="0"/>
              <a:t>データから</a:t>
            </a:r>
            <a:r>
              <a:rPr lang="en-US" altLang="ja-JP" dirty="0"/>
              <a:t>3D</a:t>
            </a:r>
            <a:r>
              <a:rPr lang="ja-JP" altLang="en-US" dirty="0"/>
              <a:t>モデルに変換してそのまま表示します。</a:t>
            </a:r>
            <a:endParaRPr lang="en-US" altLang="ja-JP" dirty="0"/>
          </a:p>
          <a:p>
            <a:r>
              <a:rPr kumimoji="1" lang="ja-JP" altLang="en-US" dirty="0"/>
              <a:t>そのため、ゲームなどと異なり、シーンごとにデザイナーの手によって調整することができません。</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また、すぐに表示する必要があるため、ライトマップのベイクでは時間がかかりすぎます。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Enlighten</a:t>
            </a:r>
            <a:r>
              <a:rPr lang="ja-JP" altLang="en-US" dirty="0"/>
              <a:t>も、シーンごとの調整が必要であり、そのための</a:t>
            </a:r>
            <a:r>
              <a:rPr lang="en-US" altLang="ja-JP" dirty="0"/>
              <a:t>UI</a:t>
            </a:r>
            <a:r>
              <a:rPr lang="ja-JP" altLang="en-US" dirty="0"/>
              <a:t>も含めて統合することが困難でした。</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その点、ライトプローブでは、どこに配置するかが決まれば、他は少数のパラメータで制御できます。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ベイク時間は数十秒から数分程度で、待てなくはない範囲です。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待っている間も操作できるように、バックグラウンドでベイクを行います。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起動時は</a:t>
            </a:r>
            <a:r>
              <a:rPr lang="en-US" altLang="ja-JP" dirty="0"/>
              <a:t>1</a:t>
            </a:r>
            <a:r>
              <a:rPr lang="ja-JP" altLang="en-US" dirty="0"/>
              <a:t>つか</a:t>
            </a:r>
            <a:r>
              <a:rPr lang="en-US" altLang="ja-JP" dirty="0"/>
              <a:t>2</a:t>
            </a:r>
            <a:r>
              <a:rPr lang="ja-JP" altLang="en-US" dirty="0"/>
              <a:t>つのごく少数のプローブによって表示し、</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バックグラウンドで他のプローブをベイクします。</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ベイクが完了したら、</a:t>
            </a:r>
            <a:r>
              <a:rPr kumimoji="1" lang="ja-JP" altLang="en-US" dirty="0"/>
              <a:t>画面に適用します。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27</a:t>
            </a:fld>
            <a:endParaRPr lang="en-US"/>
          </a:p>
        </p:txBody>
      </p:sp>
    </p:spTree>
    <p:extLst>
      <p:ext uri="{BB962C8B-B14F-4D97-AF65-F5344CB8AC3E}">
        <p14:creationId xmlns:p14="http://schemas.microsoft.com/office/powerpoint/2010/main" val="712943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ライトプローブを、どこに配置するかは、</a:t>
            </a:r>
            <a:r>
              <a:rPr lang="en-US" altLang="ja-JP" dirty="0"/>
              <a:t>CAD</a:t>
            </a:r>
            <a:r>
              <a:rPr lang="ja-JP" altLang="en-US" dirty="0"/>
              <a:t>データからルールベースで自動的に決まります。</a:t>
            </a:r>
            <a:endParaRPr lang="en-US" altLang="ja-JP" dirty="0"/>
          </a:p>
          <a:p>
            <a:r>
              <a:rPr kumimoji="1" lang="ja-JP" altLang="en-US" dirty="0"/>
              <a:t>例えば、</a:t>
            </a:r>
            <a:r>
              <a:rPr kumimoji="1" lang="ja-JP" altLang="en-US" sz="1200" dirty="0"/>
              <a:t>、、</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28</a:t>
            </a:fld>
            <a:endParaRPr lang="en-US"/>
          </a:p>
        </p:txBody>
      </p:sp>
    </p:spTree>
    <p:extLst>
      <p:ext uri="{BB962C8B-B14F-4D97-AF65-F5344CB8AC3E}">
        <p14:creationId xmlns:p14="http://schemas.microsoft.com/office/powerpoint/2010/main" val="3802547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部屋の中央と</a:t>
            </a:r>
            <a:r>
              <a:rPr kumimoji="1" lang="en-US" altLang="ja-JP" dirty="0"/>
              <a:t>4</a:t>
            </a:r>
            <a:r>
              <a:rPr kumimoji="1" lang="ja-JP" altLang="en-US" dirty="0"/>
              <a:t>隅に配置</a:t>
            </a:r>
            <a:endParaRPr kumimoji="1" lang="en-US" altLang="ja-JP" dirty="0"/>
          </a:p>
          <a:p>
            <a:r>
              <a:rPr kumimoji="1" lang="ja-JP" altLang="en-US" dirty="0"/>
              <a:t>広い部屋では、照明器具の下にも追加し、</a:t>
            </a:r>
            <a:endParaRPr kumimoji="1" lang="en-US" altLang="ja-JP" dirty="0"/>
          </a:p>
          <a:p>
            <a:r>
              <a:rPr kumimoji="1" lang="ja-JP" altLang="en-US" dirty="0"/>
              <a:t>逆に狭い部屋は中央のみ</a:t>
            </a:r>
            <a:endParaRPr kumimoji="1" lang="en-US" altLang="ja-JP" sz="1200"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29</a:t>
            </a:fld>
            <a:endParaRPr lang="en-US"/>
          </a:p>
        </p:txBody>
      </p:sp>
    </p:spTree>
    <p:extLst>
      <p:ext uri="{BB962C8B-B14F-4D97-AF65-F5344CB8AC3E}">
        <p14:creationId xmlns:p14="http://schemas.microsoft.com/office/powerpoint/2010/main" val="2000577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本日の講演内容はこのようになっております。</a:t>
            </a:r>
            <a:endParaRPr kumimoji="1" lang="en-US" altLang="ja-JP" dirty="0"/>
          </a:p>
          <a:p>
            <a:r>
              <a:rPr kumimoji="1" lang="ja-JP" altLang="en-US" dirty="0"/>
              <a:t>まず、ディープラーニングの基礎知識から解説します。</a:t>
            </a:r>
            <a:endParaRPr kumimoji="1" lang="en-US" altLang="ja-JP" dirty="0"/>
          </a:p>
          <a:p>
            <a:r>
              <a:rPr kumimoji="1" lang="ja-JP" altLang="en-US" dirty="0"/>
              <a:t>次に、本講演で対象とした住宅プレゼンテーションシステムをご紹介いたします。</a:t>
            </a:r>
            <a:endParaRPr kumimoji="1" lang="en-US" altLang="ja-JP" dirty="0"/>
          </a:p>
          <a:p>
            <a:r>
              <a:rPr kumimoji="1" lang="ja-JP" altLang="en-US" dirty="0"/>
              <a:t>そして、ニューラルネットワークの学習をどのように行ったか、</a:t>
            </a:r>
            <a:endParaRPr kumimoji="1" lang="en-US" altLang="ja-JP" dirty="0"/>
          </a:p>
          <a:p>
            <a:r>
              <a:rPr kumimoji="1" lang="ja-JP" altLang="en-US" dirty="0"/>
              <a:t>および、その結果をご説明いたします。</a:t>
            </a:r>
            <a:endParaRPr kumimoji="1" lang="en-US" altLang="ja-JP" dirty="0"/>
          </a:p>
          <a:p>
            <a:r>
              <a:rPr kumimoji="1" lang="ja-JP" altLang="en-US" dirty="0"/>
              <a:t>最後に、本講演のまとめとなっております。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a:t>
            </a:fld>
            <a:endParaRPr lang="en-US"/>
          </a:p>
        </p:txBody>
      </p:sp>
    </p:spTree>
    <p:extLst>
      <p:ext uri="{BB962C8B-B14F-4D97-AF65-F5344CB8AC3E}">
        <p14:creationId xmlns:p14="http://schemas.microsoft.com/office/powerpoint/2010/main" val="1744154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外観用は、建物の角をはさむように配置</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30</a:t>
            </a:fld>
            <a:endParaRPr lang="en-US"/>
          </a:p>
        </p:txBody>
      </p:sp>
    </p:spTree>
    <p:extLst>
      <p:ext uri="{BB962C8B-B14F-4D97-AF65-F5344CB8AC3E}">
        <p14:creationId xmlns:p14="http://schemas.microsoft.com/office/powerpoint/2010/main" val="1128538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lgn="l"/>
            <a:r>
              <a:rPr lang="ja-JP" altLang="en-US" sz="1200" dirty="0"/>
              <a:t>入隅など暗がりができる場所にも追加</a:t>
            </a:r>
            <a:endParaRPr lang="en-US" altLang="ja-JP" sz="1200" dirty="0"/>
          </a:p>
          <a:p>
            <a:pPr lvl="0" algn="l"/>
            <a:r>
              <a:rPr lang="ja-JP" altLang="en-US" sz="1200" dirty="0"/>
              <a:t>といった具合です。</a:t>
            </a:r>
            <a:endParaRPr lang="en-US" altLang="ja-JP" sz="1200" dirty="0"/>
          </a:p>
          <a:p>
            <a:pPr lvl="0" algn="l"/>
            <a:r>
              <a:rPr lang="ja-JP" altLang="en-US" sz="1200" dirty="0"/>
              <a:t>この例は実際のものとは異なります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31</a:t>
            </a:fld>
            <a:endParaRPr lang="en-US"/>
          </a:p>
        </p:txBody>
      </p:sp>
    </p:spTree>
    <p:extLst>
      <p:ext uri="{BB962C8B-B14F-4D97-AF65-F5344CB8AC3E}">
        <p14:creationId xmlns:p14="http://schemas.microsoft.com/office/powerpoint/2010/main" val="1472294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ライトプローブは、周辺の全方向から来る光を、</a:t>
            </a:r>
            <a:r>
              <a:rPr kumimoji="1" lang="en-US" altLang="ja-JP" dirty="0"/>
              <a:t>SH</a:t>
            </a:r>
            <a:r>
              <a:rPr kumimoji="1" lang="ja-JP" altLang="en-US" dirty="0"/>
              <a:t>（球面調和関数）で表したものです。</a:t>
            </a:r>
            <a:endParaRPr kumimoji="1" lang="en-US" altLang="ja-JP" dirty="0"/>
          </a:p>
          <a:p>
            <a:r>
              <a:rPr kumimoji="1" lang="ja-JP" altLang="en-US" dirty="0"/>
              <a:t>レンダリング時には、各ピクセルにおいて、近くのライトプローブの</a:t>
            </a:r>
            <a:r>
              <a:rPr kumimoji="1" lang="en-US" altLang="ja-JP" dirty="0"/>
              <a:t>SH</a:t>
            </a:r>
            <a:r>
              <a:rPr kumimoji="1" lang="ja-JP" altLang="en-US" dirty="0"/>
              <a:t>係数を補間し、物体表面の法線方向の値を用いて拡散反射項を求めます。</a:t>
            </a:r>
            <a:endParaRPr kumimoji="1" lang="en-US" altLang="ja-JP" dirty="0"/>
          </a:p>
          <a:p>
            <a:endParaRPr kumimoji="1" lang="en-US" altLang="ja-JP" dirty="0"/>
          </a:p>
          <a:p>
            <a:r>
              <a:rPr kumimoji="1" lang="ja-JP" altLang="en-US" dirty="0"/>
              <a:t>ライトプローブのベイクは、以下の手順で行います。</a:t>
            </a:r>
            <a:endParaRPr kumimoji="1" lang="en-US" altLang="ja-JP" dirty="0"/>
          </a:p>
          <a:p>
            <a:r>
              <a:rPr kumimoji="1" lang="ja-JP" altLang="en-US" dirty="0"/>
              <a:t>まず、ライトプローブの位置において、</a:t>
            </a:r>
            <a:r>
              <a:rPr kumimoji="1" lang="en-US" altLang="ja-JP" dirty="0"/>
              <a:t>90</a:t>
            </a:r>
            <a:r>
              <a:rPr kumimoji="1" lang="ja-JP" altLang="en-US" dirty="0"/>
              <a:t>度の視野角を持ったカメラ</a:t>
            </a:r>
            <a:r>
              <a:rPr kumimoji="1" lang="en-US" altLang="ja-JP" dirty="0"/>
              <a:t>6</a:t>
            </a:r>
            <a:r>
              <a:rPr kumimoji="1" lang="ja-JP" altLang="en-US" dirty="0"/>
              <a:t>台で</a:t>
            </a:r>
            <a:r>
              <a:rPr kumimoji="1" lang="en-US" altLang="ja-JP" dirty="0"/>
              <a:t>6</a:t>
            </a:r>
            <a:r>
              <a:rPr kumimoji="1" lang="ja-JP" altLang="en-US" dirty="0"/>
              <a:t>方向を撮影します。</a:t>
            </a:r>
            <a:endParaRPr kumimoji="1" lang="en-US" altLang="ja-JP" dirty="0"/>
          </a:p>
          <a:p>
            <a:r>
              <a:rPr kumimoji="1" lang="ja-JP" altLang="en-US" dirty="0"/>
              <a:t>このとき、ライティングには直接光とスカイマップのみを用います。</a:t>
            </a:r>
            <a:endParaRPr kumimoji="1" lang="en-US" altLang="ja-JP" dirty="0"/>
          </a:p>
          <a:p>
            <a:r>
              <a:rPr kumimoji="1" lang="ja-JP" altLang="en-US" dirty="0"/>
              <a:t>それをキューブマップに保存し、</a:t>
            </a:r>
            <a:r>
              <a:rPr kumimoji="1" lang="en-US" altLang="ja-JP" dirty="0"/>
              <a:t>SH</a:t>
            </a:r>
            <a:r>
              <a:rPr kumimoji="1" lang="ja-JP" altLang="en-US" dirty="0"/>
              <a:t>で近似します。</a:t>
            </a:r>
            <a:endParaRPr kumimoji="1" lang="en-US" altLang="ja-JP" dirty="0"/>
          </a:p>
          <a:p>
            <a:r>
              <a:rPr kumimoji="1" lang="ja-JP" altLang="en-US" dirty="0"/>
              <a:t>全ライトプローブで</a:t>
            </a:r>
            <a:r>
              <a:rPr kumimoji="1" lang="en-US" altLang="ja-JP" dirty="0"/>
              <a:t>step1,2</a:t>
            </a:r>
            <a:r>
              <a:rPr kumimoji="1" lang="ja-JP" altLang="en-US" dirty="0"/>
              <a:t>が終わったら、シーンにセットします。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32</a:t>
            </a:fld>
            <a:endParaRPr lang="en-US"/>
          </a:p>
        </p:txBody>
      </p:sp>
    </p:spTree>
    <p:extLst>
      <p:ext uri="{BB962C8B-B14F-4D97-AF65-F5344CB8AC3E}">
        <p14:creationId xmlns:p14="http://schemas.microsoft.com/office/powerpoint/2010/main" val="1143743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そして、再びキューブマップ撮影を行います。</a:t>
            </a:r>
            <a:endParaRPr kumimoji="1" lang="en-US" altLang="ja-JP" dirty="0"/>
          </a:p>
          <a:p>
            <a:r>
              <a:rPr kumimoji="1" lang="ja-JP" altLang="en-US" dirty="0"/>
              <a:t>このときは、ライトプローブの</a:t>
            </a:r>
            <a:r>
              <a:rPr kumimoji="1" lang="en-US" altLang="ja-JP" dirty="0"/>
              <a:t>SH</a:t>
            </a:r>
            <a:r>
              <a:rPr kumimoji="1" lang="ja-JP" altLang="en-US" dirty="0"/>
              <a:t>による間接光もライティングに用います。</a:t>
            </a:r>
            <a:endParaRPr kumimoji="1" lang="en-US" altLang="ja-JP" dirty="0"/>
          </a:p>
          <a:p>
            <a:r>
              <a:rPr kumimoji="1" lang="ja-JP" altLang="en-US" dirty="0"/>
              <a:t>そして、初回と同様にキューブマップから</a:t>
            </a:r>
            <a:r>
              <a:rPr kumimoji="1" lang="en-US" altLang="ja-JP" dirty="0"/>
              <a:t>SH</a:t>
            </a:r>
            <a:r>
              <a:rPr kumimoji="1" lang="ja-JP" altLang="en-US" dirty="0"/>
              <a:t>係数を求め、シーンにセットします。</a:t>
            </a:r>
            <a:endParaRPr kumimoji="1" lang="en-US" altLang="ja-JP" dirty="0"/>
          </a:p>
          <a:p>
            <a:endParaRPr kumimoji="1" lang="en-US" altLang="ja-JP" dirty="0"/>
          </a:p>
          <a:p>
            <a:r>
              <a:rPr kumimoji="1" lang="en-US" altLang="ja-JP" dirty="0"/>
              <a:t>step4~6</a:t>
            </a:r>
            <a:r>
              <a:rPr kumimoji="1" lang="ja-JP" altLang="en-US" dirty="0"/>
              <a:t>を複数回繰り返すと、収束し、複数バウンスの間接光を得ることが出来ます。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33</a:t>
            </a:fld>
            <a:endParaRPr lang="en-US"/>
          </a:p>
        </p:txBody>
      </p:sp>
    </p:spTree>
    <p:extLst>
      <p:ext uri="{BB962C8B-B14F-4D97-AF65-F5344CB8AC3E}">
        <p14:creationId xmlns:p14="http://schemas.microsoft.com/office/powerpoint/2010/main" val="2802556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ライトプローブのベイクにディープラーニングを適用した場合、次のようになります。</a:t>
            </a:r>
            <a:endParaRPr kumimoji="1" lang="en-US" altLang="ja-JP" dirty="0"/>
          </a:p>
          <a:p>
            <a:r>
              <a:rPr kumimoji="1" lang="ja-JP" altLang="en-US" dirty="0"/>
              <a:t>初回のキューブマップ撮影までは同じです。</a:t>
            </a:r>
            <a:endParaRPr kumimoji="1" lang="en-US" altLang="ja-JP" dirty="0"/>
          </a:p>
          <a:p>
            <a:r>
              <a:rPr kumimoji="1" lang="ja-JP" altLang="en-US" dirty="0"/>
              <a:t>直接光のみのライティング結果から、</a:t>
            </a:r>
            <a:r>
              <a:rPr lang="ja-JP" altLang="en-US" sz="1200" dirty="0">
                <a:solidFill>
                  <a:srgbClr val="FF0000"/>
                </a:solidFill>
              </a:rPr>
              <a:t>間接光を含めたライティング結果をディープラーニングで推定します。</a:t>
            </a:r>
            <a:endParaRPr lang="en-US" altLang="ja-JP" sz="1200"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これにより、複数回の撮影が不要になり、ベイク時間が短縮されます。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34</a:t>
            </a:fld>
            <a:endParaRPr lang="en-US"/>
          </a:p>
        </p:txBody>
      </p:sp>
    </p:spTree>
    <p:extLst>
      <p:ext uri="{BB962C8B-B14F-4D97-AF65-F5344CB8AC3E}">
        <p14:creationId xmlns:p14="http://schemas.microsoft.com/office/powerpoint/2010/main" val="2042838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ニューラルネットワークの学習をどのように行ったかについてご説明いたします。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35</a:t>
            </a:fld>
            <a:endParaRPr lang="en-US"/>
          </a:p>
        </p:txBody>
      </p:sp>
    </p:spTree>
    <p:extLst>
      <p:ext uri="{BB962C8B-B14F-4D97-AF65-F5344CB8AC3E}">
        <p14:creationId xmlns:p14="http://schemas.microsoft.com/office/powerpoint/2010/main" val="2756571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まず、学習用に建物データを</a:t>
            </a:r>
            <a:r>
              <a:rPr kumimoji="1" lang="en-US" altLang="ja-JP" dirty="0"/>
              <a:t>100</a:t>
            </a:r>
            <a:r>
              <a:rPr kumimoji="1" lang="ja-JP" altLang="en-US" dirty="0"/>
              <a:t>件、検証用に</a:t>
            </a:r>
            <a:r>
              <a:rPr kumimoji="1" lang="en-US" altLang="ja-JP" dirty="0"/>
              <a:t>10</a:t>
            </a:r>
            <a:r>
              <a:rPr kumimoji="1" lang="ja-JP" altLang="en-US" dirty="0"/>
              <a:t>件用意しました。</a:t>
            </a:r>
            <a:endParaRPr kumimoji="1" lang="en-US" altLang="ja-JP" dirty="0"/>
          </a:p>
          <a:p>
            <a:r>
              <a:rPr kumimoji="1" lang="ja-JP" altLang="en-US" dirty="0"/>
              <a:t>ライティング状況を変化させるため、日時を</a:t>
            </a:r>
            <a:r>
              <a:rPr kumimoji="1" lang="en-US" altLang="ja-JP" dirty="0"/>
              <a:t>100</a:t>
            </a:r>
            <a:r>
              <a:rPr kumimoji="1" lang="ja-JP" altLang="en-US" dirty="0"/>
              <a:t>パターン指定しました。</a:t>
            </a:r>
            <a:endParaRPr kumimoji="1" lang="en-US" altLang="ja-JP" dirty="0"/>
          </a:p>
          <a:p>
            <a:r>
              <a:rPr kumimoji="1" lang="ja-JP" altLang="en-US" dirty="0"/>
              <a:t>日時に応じて、太陽の方向および、背景のスカイマップが変化します。</a:t>
            </a:r>
            <a:endParaRPr kumimoji="1" lang="en-US" altLang="ja-JP" dirty="0"/>
          </a:p>
          <a:p>
            <a:r>
              <a:rPr kumimoji="1" lang="ja-JP" altLang="en-US" dirty="0"/>
              <a:t>また、この住宅プレゼンテーションシステムでは背景を単色にすることもできるので、それも学習データに含めました。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36</a:t>
            </a:fld>
            <a:endParaRPr lang="en-US"/>
          </a:p>
        </p:txBody>
      </p:sp>
    </p:spTree>
    <p:extLst>
      <p:ext uri="{BB962C8B-B14F-4D97-AF65-F5344CB8AC3E}">
        <p14:creationId xmlns:p14="http://schemas.microsoft.com/office/powerpoint/2010/main" val="285309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そして、各建物に自動配置されたライトプローブで撮影したキューブマップを収集しました。</a:t>
            </a:r>
            <a:endParaRPr kumimoji="1" lang="en-US" altLang="ja-JP" dirty="0"/>
          </a:p>
          <a:p>
            <a:r>
              <a:rPr kumimoji="1" lang="ja-JP" altLang="en-US" dirty="0"/>
              <a:t>直接光のみのライティング結果の他に、法線、深度、マテリアルのベースカラー（アルベド）を入力に用います。</a:t>
            </a:r>
            <a:endParaRPr kumimoji="1" lang="en-US" altLang="ja-JP" dirty="0"/>
          </a:p>
          <a:p>
            <a:r>
              <a:rPr kumimoji="1" lang="ja-JP" altLang="en-US" dirty="0"/>
              <a:t>そして、</a:t>
            </a:r>
            <a:r>
              <a:rPr kumimoji="1" lang="en-US" altLang="ja-JP" dirty="0"/>
              <a:t>3</a:t>
            </a:r>
            <a:r>
              <a:rPr kumimoji="1" lang="ja-JP" altLang="en-US" dirty="0"/>
              <a:t>回目の間接光含むレンダリング結果のキューブマップを教師データに用います。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37</a:t>
            </a:fld>
            <a:endParaRPr lang="en-US"/>
          </a:p>
        </p:txBody>
      </p:sp>
    </p:spTree>
    <p:extLst>
      <p:ext uri="{BB962C8B-B14F-4D97-AF65-F5344CB8AC3E}">
        <p14:creationId xmlns:p14="http://schemas.microsoft.com/office/powerpoint/2010/main" val="2593292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建物</a:t>
            </a:r>
            <a:r>
              <a:rPr kumimoji="1" lang="en-US" altLang="ja-JP" dirty="0"/>
              <a:t>100</a:t>
            </a:r>
            <a:r>
              <a:rPr kumimoji="1" lang="ja-JP" altLang="en-US" dirty="0"/>
              <a:t>件、</a:t>
            </a:r>
            <a:r>
              <a:rPr kumimoji="1" lang="en-US" altLang="ja-JP" dirty="0"/>
              <a:t>1</a:t>
            </a:r>
            <a:r>
              <a:rPr kumimoji="1" lang="ja-JP" altLang="en-US" dirty="0"/>
              <a:t>件につき</a:t>
            </a:r>
            <a:r>
              <a:rPr kumimoji="1" lang="en-US" altLang="ja-JP" dirty="0"/>
              <a:t>50~150</a:t>
            </a:r>
            <a:r>
              <a:rPr kumimoji="1" lang="ja-JP" altLang="en-US" dirty="0"/>
              <a:t>プローブが配置され、それぞれ</a:t>
            </a:r>
            <a:r>
              <a:rPr kumimoji="1" lang="en-US" altLang="ja-JP" dirty="0"/>
              <a:t>100</a:t>
            </a:r>
            <a:r>
              <a:rPr kumimoji="1" lang="ja-JP" altLang="en-US" dirty="0"/>
              <a:t>パターン収集しました。</a:t>
            </a:r>
            <a:endParaRPr kumimoji="1" lang="en-US" altLang="ja-JP" dirty="0"/>
          </a:p>
          <a:p>
            <a:r>
              <a:rPr kumimoji="1" lang="ja-JP" altLang="en-US" dirty="0"/>
              <a:t>結果、</a:t>
            </a:r>
            <a:r>
              <a:rPr kumimoji="1" lang="en-US" altLang="ja-JP" dirty="0"/>
              <a:t>137</a:t>
            </a:r>
            <a:r>
              <a:rPr kumimoji="1" lang="ja-JP" altLang="en-US" dirty="0"/>
              <a:t>万組ほどのデータが集まり、</a:t>
            </a:r>
            <a:r>
              <a:rPr kumimoji="1" lang="en-US" altLang="ja-JP" dirty="0"/>
              <a:t>validation</a:t>
            </a:r>
            <a:r>
              <a:rPr kumimoji="1" lang="ja-JP" altLang="en-US" dirty="0"/>
              <a:t>用に</a:t>
            </a:r>
            <a:r>
              <a:rPr kumimoji="1" lang="en-US" altLang="ja-JP" dirty="0"/>
              <a:t>2000</a:t>
            </a:r>
            <a:r>
              <a:rPr kumimoji="1" lang="ja-JP" altLang="en-US" dirty="0"/>
              <a:t>件除外した残りを学習に用いました。</a:t>
            </a:r>
            <a:endParaRPr kumimoji="1" lang="en-US" altLang="ja-JP" dirty="0"/>
          </a:p>
          <a:p>
            <a:r>
              <a:rPr kumimoji="1" lang="ja-JP" altLang="en-US" dirty="0"/>
              <a:t>テスト用も同様に</a:t>
            </a:r>
            <a:r>
              <a:rPr kumimoji="1" lang="en-US" altLang="ja-JP" dirty="0"/>
              <a:t>20</a:t>
            </a:r>
            <a:r>
              <a:rPr kumimoji="1" lang="ja-JP" altLang="en-US" dirty="0"/>
              <a:t>万組ほどデータを収集しました。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38</a:t>
            </a:fld>
            <a:endParaRPr lang="en-US"/>
          </a:p>
        </p:txBody>
      </p:sp>
    </p:spTree>
    <p:extLst>
      <p:ext uri="{BB962C8B-B14F-4D97-AF65-F5344CB8AC3E}">
        <p14:creationId xmlns:p14="http://schemas.microsoft.com/office/powerpoint/2010/main" val="909973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ニューラルネットワークの構造がどのようになっているかを基本から説明いたします。</a:t>
            </a:r>
            <a:endParaRPr kumimoji="1" lang="en-US" altLang="ja-JP" dirty="0"/>
          </a:p>
          <a:p>
            <a:r>
              <a:rPr kumimoji="1" lang="ja-JP" altLang="en-US" dirty="0"/>
              <a:t>ディープラーニングでは畳み込みニューラルネットワーク</a:t>
            </a:r>
            <a:r>
              <a:rPr kumimoji="1" lang="en-US" altLang="ja-JP" dirty="0"/>
              <a:t>(CNN)</a:t>
            </a:r>
            <a:r>
              <a:rPr kumimoji="1" lang="ja-JP" altLang="en-US" dirty="0"/>
              <a:t>が主に用いられます。</a:t>
            </a:r>
            <a:endParaRPr kumimoji="1" lang="en-US" altLang="ja-JP" dirty="0"/>
          </a:p>
          <a:p>
            <a:r>
              <a:rPr kumimoji="1" lang="en-US" altLang="ja-JP" dirty="0"/>
              <a:t>CNN</a:t>
            </a:r>
            <a:r>
              <a:rPr kumimoji="1" lang="ja-JP" altLang="en-US" dirty="0"/>
              <a:t>の基本構成要素の一つが畳み込みカーネルです。</a:t>
            </a:r>
            <a:endParaRPr kumimoji="1" lang="en-US" altLang="ja-JP" dirty="0"/>
          </a:p>
          <a:p>
            <a:endParaRPr kumimoji="1" lang="en-US" altLang="ja-JP" dirty="0"/>
          </a:p>
          <a:p>
            <a:r>
              <a:rPr kumimoji="1" lang="ja-JP" altLang="en-US" dirty="0"/>
              <a:t>入力画像から、出力ピクセルに相当する位置の周囲のピクセルを抜き出し、畳み込みフィルタを掛けて合計します。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39</a:t>
            </a:fld>
            <a:endParaRPr lang="en-US"/>
          </a:p>
        </p:txBody>
      </p:sp>
    </p:spTree>
    <p:extLst>
      <p:ext uri="{BB962C8B-B14F-4D97-AF65-F5344CB8AC3E}">
        <p14:creationId xmlns:p14="http://schemas.microsoft.com/office/powerpoint/2010/main" val="48389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まず、ディープラーニングの基礎知識、</a:t>
            </a:r>
            <a:endParaRPr kumimoji="1" lang="en-US" altLang="ja-JP" dirty="0"/>
          </a:p>
          <a:p>
            <a:r>
              <a:rPr kumimoji="1" lang="ja-JP" altLang="en-US" dirty="0"/>
              <a:t>ディープラーニングを</a:t>
            </a:r>
            <a:r>
              <a:rPr kumimoji="1" lang="en-US" altLang="ja-JP" dirty="0"/>
              <a:t>CG</a:t>
            </a:r>
            <a:r>
              <a:rPr kumimoji="1" lang="ja-JP" altLang="en-US" dirty="0"/>
              <a:t>の分野で活用することについて、お話させていただきます。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a:t>
            </a:fld>
            <a:endParaRPr lang="en-US"/>
          </a:p>
        </p:txBody>
      </p:sp>
    </p:spTree>
    <p:extLst>
      <p:ext uri="{BB962C8B-B14F-4D97-AF65-F5344CB8AC3E}">
        <p14:creationId xmlns:p14="http://schemas.microsoft.com/office/powerpoint/2010/main" val="819544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ニューラルネットワークの構造がどのようになっているかを基本から説明いたします。</a:t>
            </a:r>
            <a:endParaRPr kumimoji="1" lang="en-US" altLang="ja-JP" dirty="0"/>
          </a:p>
          <a:p>
            <a:r>
              <a:rPr kumimoji="1" lang="ja-JP" altLang="en-US" dirty="0"/>
              <a:t>ディープラーニングでは畳み込みニューラルネットワーク</a:t>
            </a:r>
            <a:r>
              <a:rPr kumimoji="1" lang="en-US" altLang="ja-JP" dirty="0"/>
              <a:t>(CNN)</a:t>
            </a:r>
            <a:r>
              <a:rPr kumimoji="1" lang="ja-JP" altLang="en-US" dirty="0"/>
              <a:t>が主に用いられます。</a:t>
            </a:r>
            <a:endParaRPr kumimoji="1" lang="en-US" altLang="ja-JP" dirty="0"/>
          </a:p>
          <a:p>
            <a:r>
              <a:rPr kumimoji="1" lang="en-US" altLang="ja-JP" dirty="0"/>
              <a:t>CNN</a:t>
            </a:r>
            <a:r>
              <a:rPr kumimoji="1" lang="ja-JP" altLang="en-US" dirty="0"/>
              <a:t>の基本構成要素の一つが畳み込みカーネルです。</a:t>
            </a:r>
            <a:endParaRPr kumimoji="1" lang="en-US" altLang="ja-JP" dirty="0"/>
          </a:p>
          <a:p>
            <a:endParaRPr kumimoji="1" lang="en-US" altLang="ja-JP" dirty="0"/>
          </a:p>
          <a:p>
            <a:r>
              <a:rPr kumimoji="1" lang="ja-JP" altLang="en-US" dirty="0"/>
              <a:t>入力画像から、出力ピクセルに相当する位置の周囲のピクセルを抜き出し、畳み込みフィルタを掛けて合計します。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40</a:t>
            </a:fld>
            <a:endParaRPr lang="en-US"/>
          </a:p>
        </p:txBody>
      </p:sp>
    </p:spTree>
    <p:extLst>
      <p:ext uri="{BB962C8B-B14F-4D97-AF65-F5344CB8AC3E}">
        <p14:creationId xmlns:p14="http://schemas.microsoft.com/office/powerpoint/2010/main" val="3668236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この畳み込みフィルタをスライドさせ、</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41</a:t>
            </a:fld>
            <a:endParaRPr lang="en-US"/>
          </a:p>
        </p:txBody>
      </p:sp>
    </p:spTree>
    <p:extLst>
      <p:ext uri="{BB962C8B-B14F-4D97-AF65-F5344CB8AC3E}">
        <p14:creationId xmlns:p14="http://schemas.microsoft.com/office/powerpoint/2010/main" val="2043052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出力の全ピクセルの値が決まります。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42</a:t>
            </a:fld>
            <a:endParaRPr lang="en-US"/>
          </a:p>
        </p:txBody>
      </p:sp>
    </p:spTree>
    <p:extLst>
      <p:ext uri="{BB962C8B-B14F-4D97-AF65-F5344CB8AC3E}">
        <p14:creationId xmlns:p14="http://schemas.microsoft.com/office/powerpoint/2010/main" val="2159176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前の例だと出力が入力より一回り画像サイズが小さくなってしまいますが、</a:t>
            </a:r>
            <a:endParaRPr lang="en-US" altLang="ja-JP" dirty="0"/>
          </a:p>
          <a:p>
            <a:r>
              <a:rPr lang="ja-JP" altLang="en-US" dirty="0"/>
              <a:t>フィルタがはみ出してもいいように入力画像に余白を追加することで、出力の画像サイズが変わらないようにすることもできます。</a:t>
            </a:r>
            <a:endParaRPr lang="en-US" altLang="ja-JP" dirty="0"/>
          </a:p>
          <a:p>
            <a:r>
              <a:rPr kumimoji="1" lang="ja-JP" altLang="en-US" dirty="0"/>
              <a:t>これをゼロパディングと呼びます。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43</a:t>
            </a:fld>
            <a:endParaRPr lang="en-US"/>
          </a:p>
        </p:txBody>
      </p:sp>
    </p:spTree>
    <p:extLst>
      <p:ext uri="{BB962C8B-B14F-4D97-AF65-F5344CB8AC3E}">
        <p14:creationId xmlns:p14="http://schemas.microsoft.com/office/powerpoint/2010/main" val="692914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入力が複数チャンネルの場合、フィルタが</a:t>
            </a:r>
            <a:r>
              <a:rPr kumimoji="1" lang="en-US" altLang="ja-JP" dirty="0"/>
              <a:t>3</a:t>
            </a:r>
            <a:r>
              <a:rPr kumimoji="1" lang="ja-JP" altLang="en-US" dirty="0"/>
              <a:t>次元になります。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例では</a:t>
            </a:r>
            <a:r>
              <a:rPr kumimoji="1" lang="en-US" altLang="ja-JP" dirty="0"/>
              <a:t>3x3x3</a:t>
            </a:r>
            <a:r>
              <a:rPr kumimoji="1" lang="ja-JP" altLang="en-US" dirty="0"/>
              <a:t>で</a:t>
            </a:r>
            <a:r>
              <a:rPr kumimoji="1" lang="en-US" altLang="ja-JP" dirty="0"/>
              <a:t>27</a:t>
            </a:r>
            <a:r>
              <a:rPr kumimoji="1" lang="ja-JP" altLang="en-US" dirty="0"/>
              <a:t>個のパラメータになります。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44</a:t>
            </a:fld>
            <a:endParaRPr lang="en-US"/>
          </a:p>
        </p:txBody>
      </p:sp>
    </p:spTree>
    <p:extLst>
      <p:ext uri="{BB962C8B-B14F-4D97-AF65-F5344CB8AC3E}">
        <p14:creationId xmlns:p14="http://schemas.microsoft.com/office/powerpoint/2010/main" val="23877497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45</a:t>
            </a:fld>
            <a:endParaRPr lang="en-US"/>
          </a:p>
        </p:txBody>
      </p:sp>
    </p:spTree>
    <p:extLst>
      <p:ext uri="{BB962C8B-B14F-4D97-AF65-F5344CB8AC3E}">
        <p14:creationId xmlns:p14="http://schemas.microsoft.com/office/powerpoint/2010/main" val="366935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フィルタを複数にすれば、出力が複数チャンネルになります。</a:t>
            </a:r>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46</a:t>
            </a:fld>
            <a:endParaRPr lang="en-US"/>
          </a:p>
        </p:txBody>
      </p:sp>
    </p:spTree>
    <p:extLst>
      <p:ext uri="{BB962C8B-B14F-4D97-AF65-F5344CB8AC3E}">
        <p14:creationId xmlns:p14="http://schemas.microsoft.com/office/powerpoint/2010/main" val="3590712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CNN</a:t>
            </a:r>
            <a:r>
              <a:rPr kumimoji="1" lang="ja-JP" altLang="en-US" dirty="0"/>
              <a:t>の基本構成要素の一つに活性化関数があります。</a:t>
            </a:r>
            <a:endParaRPr kumimoji="1" lang="en-US" altLang="ja-JP" dirty="0"/>
          </a:p>
          <a:p>
            <a:r>
              <a:rPr kumimoji="1" lang="ja-JP" altLang="en-US" dirty="0"/>
              <a:t>これは、畳み込み後の値に適用する非線形のスカラー関数です。</a:t>
            </a:r>
            <a:endParaRPr kumimoji="1" lang="en-US" altLang="ja-JP" dirty="0"/>
          </a:p>
          <a:p>
            <a:r>
              <a:rPr kumimoji="1" lang="ja-JP" altLang="en-US" dirty="0"/>
              <a:t>畳み込みは線形和ですが、活性化関数が非線形であることで、ニューラルネットワークが複雑な振る舞いを学習できます。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47</a:t>
            </a:fld>
            <a:endParaRPr lang="en-US"/>
          </a:p>
        </p:txBody>
      </p:sp>
    </p:spTree>
    <p:extLst>
      <p:ext uri="{BB962C8B-B14F-4D97-AF65-F5344CB8AC3E}">
        <p14:creationId xmlns:p14="http://schemas.microsoft.com/office/powerpoint/2010/main" val="4084926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現在、最もよく用いられる活性化関数が、</a:t>
            </a:r>
            <a:r>
              <a:rPr kumimoji="1" lang="en-US" altLang="ja-JP" dirty="0" err="1"/>
              <a:t>ReLU</a:t>
            </a:r>
            <a:r>
              <a:rPr kumimoji="1" lang="ja-JP" altLang="en-US" dirty="0"/>
              <a:t>です。</a:t>
            </a:r>
            <a:endParaRPr kumimoji="1" lang="en-US" altLang="ja-JP" dirty="0"/>
          </a:p>
          <a:p>
            <a:r>
              <a:rPr kumimoji="1" lang="ja-JP" altLang="en-US" dirty="0"/>
              <a:t>入力値が</a:t>
            </a:r>
            <a:r>
              <a:rPr kumimoji="1" lang="en-US" altLang="ja-JP" dirty="0"/>
              <a:t>0</a:t>
            </a:r>
            <a:r>
              <a:rPr kumimoji="1" lang="ja-JP" altLang="en-US" dirty="0"/>
              <a:t>以上ならそのまま出力し、負の数なら</a:t>
            </a:r>
            <a:r>
              <a:rPr kumimoji="1" lang="en-US" altLang="ja-JP" dirty="0"/>
              <a:t>0</a:t>
            </a:r>
            <a:r>
              <a:rPr kumimoji="1" lang="ja-JP" altLang="en-US" dirty="0"/>
              <a:t>にします。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48</a:t>
            </a:fld>
            <a:endParaRPr lang="en-US"/>
          </a:p>
        </p:txBody>
      </p:sp>
    </p:spTree>
    <p:extLst>
      <p:ext uri="{BB962C8B-B14F-4D97-AF65-F5344CB8AC3E}">
        <p14:creationId xmlns:p14="http://schemas.microsoft.com/office/powerpoint/2010/main" val="31006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負の数のとき、入力が完全に無視され、勾配が</a:t>
            </a:r>
            <a:r>
              <a:rPr kumimoji="1" lang="en-US" altLang="ja-JP" dirty="0"/>
              <a:t>0</a:t>
            </a:r>
            <a:r>
              <a:rPr kumimoji="1" lang="ja-JP" altLang="en-US" dirty="0"/>
              <a:t>になります。</a:t>
            </a:r>
            <a:endParaRPr kumimoji="1" lang="en-US" altLang="ja-JP" dirty="0"/>
          </a:p>
          <a:p>
            <a:r>
              <a:rPr kumimoji="1" lang="ja-JP" altLang="en-US" dirty="0"/>
              <a:t>関係ない特徴を無視できる、という利点はありますが、出力の評価をより高くするためにどっちに動かせばいいかわからないという勾配消失問題が起こる場合があります。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49</a:t>
            </a:fld>
            <a:endParaRPr lang="en-US"/>
          </a:p>
        </p:txBody>
      </p:sp>
    </p:spTree>
    <p:extLst>
      <p:ext uri="{BB962C8B-B14F-4D97-AF65-F5344CB8AC3E}">
        <p14:creationId xmlns:p14="http://schemas.microsoft.com/office/powerpoint/2010/main" val="373255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AI</a:t>
            </a:r>
            <a:r>
              <a:rPr kumimoji="1" lang="ja-JP" altLang="en-US" dirty="0"/>
              <a:t>とかディープラーニングとか、昨今いろいろなところで耳にする機会が増えてきたと思います。</a:t>
            </a:r>
            <a:endParaRPr kumimoji="1" lang="en-US" altLang="ja-JP" dirty="0"/>
          </a:p>
          <a:p>
            <a:r>
              <a:rPr kumimoji="1" lang="ja-JP" altLang="en-US" dirty="0"/>
              <a:t>まず、皆様を混乱させないために、用語を整理いたします。</a:t>
            </a:r>
            <a:endParaRPr kumimoji="1" lang="en-US" altLang="ja-JP" dirty="0"/>
          </a:p>
          <a:p>
            <a:r>
              <a:rPr kumimoji="1" lang="en-US" altLang="ja-JP" dirty="0"/>
              <a:t>AI</a:t>
            </a:r>
            <a:r>
              <a:rPr kumimoji="1" lang="ja-JP" altLang="en-US" dirty="0"/>
              <a:t>（人工知能）を実現する手法の一つが機械学習で、</a:t>
            </a:r>
            <a:endParaRPr kumimoji="1" lang="en-US" altLang="ja-JP" dirty="0"/>
          </a:p>
          <a:p>
            <a:r>
              <a:rPr kumimoji="1" lang="ja-JP" altLang="en-US" dirty="0"/>
              <a:t>その中の一部がニューラルネットワーク、</a:t>
            </a:r>
            <a:endParaRPr kumimoji="1" lang="en-US" altLang="ja-JP" dirty="0"/>
          </a:p>
          <a:p>
            <a:r>
              <a:rPr kumimoji="1" lang="ja-JP" altLang="en-US" dirty="0"/>
              <a:t>さらにその一部がディープラーニングと呼ばれるものです。</a:t>
            </a:r>
            <a:endParaRPr kumimoji="1" lang="en-US" altLang="ja-JP" dirty="0"/>
          </a:p>
          <a:p>
            <a:endParaRPr kumimoji="1" lang="en-US" altLang="ja-JP" dirty="0"/>
          </a:p>
          <a:p>
            <a:r>
              <a:rPr kumimoji="1" lang="en-US" altLang="ja-JP" dirty="0"/>
              <a:t>AI</a:t>
            </a:r>
            <a:r>
              <a:rPr kumimoji="1" lang="ja-JP" altLang="en-US" dirty="0"/>
              <a:t>とは、</a:t>
            </a:r>
            <a:r>
              <a:rPr kumimoji="1" lang="en-US" altLang="ja-JP" dirty="0"/>
              <a:t>SF</a:t>
            </a:r>
            <a:r>
              <a:rPr kumimoji="1" lang="ja-JP" altLang="en-US" dirty="0"/>
              <a:t>の中では、</a:t>
            </a:r>
            <a:r>
              <a:rPr lang="ja-JP" altLang="en-US" dirty="0"/>
              <a:t>感情を持ち、何をしたいか、そのために何をすればいいか、などすべて自律的に考えられる知能を持った存在がよく登場しますが、</a:t>
            </a:r>
            <a:endParaRPr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現時点で現実に存在する</a:t>
            </a:r>
            <a:r>
              <a:rPr kumimoji="1" lang="en-US" altLang="ja-JP" dirty="0"/>
              <a:t>AI</a:t>
            </a:r>
            <a:r>
              <a:rPr kumimoji="1" lang="ja-JP" altLang="en-US" dirty="0"/>
              <a:t>は、まだまだそれとは程遠いもので、特定のタスクについて、</a:t>
            </a:r>
            <a:r>
              <a:rPr lang="ja-JP" altLang="en-US" dirty="0"/>
              <a:t>人間が行っている判断に似たものをコンピュータに行わせる技術です。</a:t>
            </a:r>
            <a:endParaRPr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a:t>
            </a:fld>
            <a:endParaRPr lang="en-US"/>
          </a:p>
        </p:txBody>
      </p:sp>
    </p:spTree>
    <p:extLst>
      <p:ext uri="{BB962C8B-B14F-4D97-AF65-F5344CB8AC3E}">
        <p14:creationId xmlns:p14="http://schemas.microsoft.com/office/powerpoint/2010/main" val="1210609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dirty="0"/>
              <a:t>Leaky </a:t>
            </a:r>
            <a:r>
              <a:rPr lang="en-US" altLang="ja-JP" dirty="0" err="1"/>
              <a:t>ReLU</a:t>
            </a:r>
            <a:r>
              <a:rPr kumimoji="1" lang="ja-JP" altLang="en-US" dirty="0"/>
              <a:t>は、</a:t>
            </a:r>
            <a:r>
              <a:rPr kumimoji="1" lang="en-US" altLang="ja-JP" dirty="0" err="1"/>
              <a:t>ReLU</a:t>
            </a:r>
            <a:r>
              <a:rPr kumimoji="1" lang="ja-JP" altLang="en-US" dirty="0"/>
              <a:t>の欠点を緩和しようと考案されました。</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0</a:t>
            </a:r>
            <a:r>
              <a:rPr kumimoji="1" lang="ja-JP" altLang="en-US" dirty="0"/>
              <a:t>以上ならそのまま出力し、負の数なら</a:t>
            </a:r>
            <a:r>
              <a:rPr kumimoji="1" lang="en-US" altLang="ja-JP" dirty="0"/>
              <a:t>α</a:t>
            </a:r>
            <a:r>
              <a:rPr kumimoji="1" lang="ja-JP" altLang="en-US" dirty="0"/>
              <a:t>をかけた小さな値を出力します。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dirty="0"/>
              <a:t>負の数でも入力が反映され、勾配もありますが、</a:t>
            </a:r>
            <a:r>
              <a:rPr lang="en-US" altLang="ja-JP" dirty="0" err="1"/>
              <a:t>ReLU</a:t>
            </a:r>
            <a:r>
              <a:rPr lang="ja-JP" altLang="en-US" dirty="0"/>
              <a:t>と逆に関係ない</a:t>
            </a:r>
            <a:r>
              <a:rPr kumimoji="1" lang="ja-JP" altLang="en-US" dirty="0"/>
              <a:t>特徴</a:t>
            </a:r>
            <a:r>
              <a:rPr lang="ja-JP" altLang="en-US" dirty="0"/>
              <a:t>も完全には無視できないので、一貫性がないというのが欠点になります。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50</a:t>
            </a:fld>
            <a:endParaRPr lang="en-US"/>
          </a:p>
        </p:txBody>
      </p:sp>
    </p:spTree>
    <p:extLst>
      <p:ext uri="{BB962C8B-B14F-4D97-AF65-F5344CB8AC3E}">
        <p14:creationId xmlns:p14="http://schemas.microsoft.com/office/powerpoint/2010/main" val="3299995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シグモイド関数、ハイパータンジェンド関数は、ディープラーニング以前はよく使われていました。</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入力が何であれ、出力の範囲は</a:t>
            </a:r>
            <a:r>
              <a:rPr kumimoji="1" lang="en-US" altLang="ja-JP" dirty="0"/>
              <a:t>0</a:t>
            </a:r>
            <a:r>
              <a:rPr kumimoji="1" lang="ja-JP" altLang="en-US" dirty="0"/>
              <a:t>～</a:t>
            </a:r>
            <a:r>
              <a:rPr kumimoji="1" lang="en-US" altLang="ja-JP" dirty="0"/>
              <a:t>1</a:t>
            </a:r>
            <a:r>
              <a:rPr kumimoji="1" lang="ja-JP" altLang="en-US" dirty="0"/>
              <a:t>または</a:t>
            </a:r>
            <a:r>
              <a:rPr kumimoji="1" lang="en-US" altLang="ja-JP" dirty="0"/>
              <a:t>-1</a:t>
            </a:r>
            <a:r>
              <a:rPr kumimoji="1" lang="ja-JP" altLang="en-US" dirty="0"/>
              <a:t>～</a:t>
            </a:r>
            <a:r>
              <a:rPr kumimoji="1" lang="en-US" altLang="ja-JP" dirty="0"/>
              <a:t>+1</a:t>
            </a:r>
            <a:r>
              <a:rPr kumimoji="1" lang="ja-JP" altLang="en-US" dirty="0"/>
              <a:t>に正規化されること、変化が滑らかであることから安定した挙動を示しますが、</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入力の</a:t>
            </a:r>
            <a:r>
              <a:rPr lang="ja-JP" altLang="en-US" dirty="0"/>
              <a:t>絶対値が大きいときに勾配がほぼ</a:t>
            </a:r>
            <a:r>
              <a:rPr lang="en-US" altLang="ja-JP" dirty="0"/>
              <a:t>0</a:t>
            </a:r>
            <a:r>
              <a:rPr kumimoji="1" lang="ja-JP" altLang="en-US" dirty="0"/>
              <a:t>になって勾配消失問題が起こり、</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収束が遅いため、</a:t>
            </a:r>
            <a:r>
              <a:rPr kumimoji="1" lang="en-US" altLang="ja-JP" dirty="0" err="1"/>
              <a:t>ReLU</a:t>
            </a:r>
            <a:r>
              <a:rPr kumimoji="1" lang="ja-JP" altLang="en-US" dirty="0"/>
              <a:t>系の方が主流になりました。</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51</a:t>
            </a:fld>
            <a:endParaRPr lang="en-US"/>
          </a:p>
        </p:txBody>
      </p:sp>
    </p:spTree>
    <p:extLst>
      <p:ext uri="{BB962C8B-B14F-4D97-AF65-F5344CB8AC3E}">
        <p14:creationId xmlns:p14="http://schemas.microsoft.com/office/powerpoint/2010/main" val="2648991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プーリング層では、画像を縮小する操作を行います。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52</a:t>
            </a:fld>
            <a:endParaRPr lang="en-US"/>
          </a:p>
        </p:txBody>
      </p:sp>
    </p:spTree>
    <p:extLst>
      <p:ext uri="{BB962C8B-B14F-4D97-AF65-F5344CB8AC3E}">
        <p14:creationId xmlns:p14="http://schemas.microsoft.com/office/powerpoint/2010/main" val="1997840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例えば、画像サイズを縦横半分にする場合、</a:t>
            </a:r>
            <a:endParaRPr kumimoji="1" lang="en-US" altLang="ja-JP" dirty="0"/>
          </a:p>
          <a:p>
            <a:r>
              <a:rPr kumimoji="1" lang="ja-JP" altLang="en-US" dirty="0"/>
              <a:t>入力を</a:t>
            </a:r>
            <a:r>
              <a:rPr kumimoji="1" lang="en-US" altLang="ja-JP" dirty="0"/>
              <a:t>2x2</a:t>
            </a:r>
            <a:r>
              <a:rPr kumimoji="1" lang="ja-JP" altLang="en-US" dirty="0"/>
              <a:t>の範囲に区切って、</a:t>
            </a:r>
            <a:endParaRPr kumimoji="1" lang="en-US" altLang="ja-JP" dirty="0"/>
          </a:p>
          <a:p>
            <a:r>
              <a:rPr kumimoji="1" lang="ja-JP" altLang="en-US" dirty="0"/>
              <a:t>範囲内の最大値や平均値を用います。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53</a:t>
            </a:fld>
            <a:endParaRPr lang="en-US"/>
          </a:p>
        </p:txBody>
      </p:sp>
    </p:spTree>
    <p:extLst>
      <p:ext uri="{BB962C8B-B14F-4D97-AF65-F5344CB8AC3E}">
        <p14:creationId xmlns:p14="http://schemas.microsoft.com/office/powerpoint/2010/main" val="13128525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これらを複数組み合わせて、</a:t>
            </a:r>
            <a:r>
              <a:rPr kumimoji="1" lang="en-US" altLang="ja-JP" dirty="0"/>
              <a:t>CNN</a:t>
            </a:r>
            <a:r>
              <a:rPr kumimoji="1" lang="ja-JP" altLang="en-US" dirty="0"/>
              <a:t>は構成されています。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54</a:t>
            </a:fld>
            <a:endParaRPr lang="en-US"/>
          </a:p>
        </p:txBody>
      </p:sp>
    </p:spTree>
    <p:extLst>
      <p:ext uri="{BB962C8B-B14F-4D97-AF65-F5344CB8AC3E}">
        <p14:creationId xmlns:p14="http://schemas.microsoft.com/office/powerpoint/2010/main" val="41156226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ニューラルネットワークは、</a:t>
            </a:r>
            <a:r>
              <a:rPr kumimoji="1" lang="en-US" altLang="ja-JP" dirty="0"/>
              <a:t>U-Net</a:t>
            </a:r>
            <a:r>
              <a:rPr kumimoji="1" lang="ja-JP" altLang="en-US" dirty="0"/>
              <a:t>を基本構造に採用しました。</a:t>
            </a:r>
            <a:endParaRPr kumimoji="1" lang="en-US" altLang="ja-JP" dirty="0"/>
          </a:p>
          <a:p>
            <a:r>
              <a:rPr kumimoji="1" lang="ja-JP" altLang="en-US" dirty="0"/>
              <a:t>これは、段階的に画像を縮小し、チャンネル数は増やして情報を抽出していき、</a:t>
            </a:r>
            <a:endParaRPr kumimoji="1" lang="en-US" altLang="ja-JP" dirty="0"/>
          </a:p>
          <a:p>
            <a:r>
              <a:rPr kumimoji="1" lang="ja-JP" altLang="en-US" dirty="0"/>
              <a:t>再度拡大して出力画像を生成する構成になっています。</a:t>
            </a:r>
            <a:endParaRPr kumimoji="1" lang="en-US" altLang="ja-JP" dirty="0"/>
          </a:p>
          <a:p>
            <a:r>
              <a:rPr kumimoji="1" lang="ja-JP" altLang="en-US" dirty="0"/>
              <a:t>図の灰色の矢印で示されているように、アップサンプル時にダウンサンプル前のデータも参照します。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これはスキップコネクションと呼ばれており、</a:t>
            </a:r>
            <a:r>
              <a:rPr lang="ja-JP" altLang="en-US" dirty="0"/>
              <a:t>縮小によって失われた細部の情報を補うことができ、高精細な出力画像を生成できます。</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55</a:t>
            </a:fld>
            <a:endParaRPr lang="en-US"/>
          </a:p>
        </p:txBody>
      </p:sp>
    </p:spTree>
    <p:extLst>
      <p:ext uri="{BB962C8B-B14F-4D97-AF65-F5344CB8AC3E}">
        <p14:creationId xmlns:p14="http://schemas.microsoft.com/office/powerpoint/2010/main" val="2663295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さらに、残差学習を採用しました。</a:t>
            </a:r>
            <a:endParaRPr kumimoji="1" lang="en-US" altLang="ja-JP" dirty="0"/>
          </a:p>
          <a:p>
            <a:r>
              <a:rPr kumimoji="1" lang="ja-JP" altLang="en-US" dirty="0"/>
              <a:t>これは、計算方法としては、単純に各層の出力に入力を足します。</a:t>
            </a:r>
            <a:endParaRPr kumimoji="1" lang="en-US" altLang="ja-JP" dirty="0"/>
          </a:p>
          <a:p>
            <a:r>
              <a:rPr kumimoji="1" lang="ja-JP" altLang="en-US" dirty="0"/>
              <a:t>出力と入力の差（残差）が、その層での学習対象となります。</a:t>
            </a:r>
            <a:endParaRPr kumimoji="1" lang="en-US" altLang="ja-JP" dirty="0"/>
          </a:p>
          <a:p>
            <a:r>
              <a:rPr kumimoji="1" lang="ja-JP" altLang="en-US" dirty="0"/>
              <a:t>層を重ねて深いネットワークを作った際に、精度が劣化することを防ぐことができる効果があると言われています。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56</a:t>
            </a:fld>
            <a:endParaRPr lang="en-US"/>
          </a:p>
        </p:txBody>
      </p:sp>
    </p:spTree>
    <p:extLst>
      <p:ext uri="{BB962C8B-B14F-4D97-AF65-F5344CB8AC3E}">
        <p14:creationId xmlns:p14="http://schemas.microsoft.com/office/powerpoint/2010/main" val="2417917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U-Net</a:t>
            </a:r>
            <a:r>
              <a:rPr kumimoji="1" lang="ja-JP" altLang="en-US" dirty="0"/>
              <a:t>に残差学習を組み込みました。</a:t>
            </a:r>
            <a:endParaRPr kumimoji="1" lang="en-US" altLang="ja-JP" dirty="0"/>
          </a:p>
          <a:p>
            <a:r>
              <a:rPr kumimoji="1" lang="ja-JP" altLang="en-US" dirty="0"/>
              <a:t>この構成は</a:t>
            </a:r>
            <a:r>
              <a:rPr lang="en-US" altLang="ja-JP" sz="1200" dirty="0"/>
              <a:t>Deep Single Image Portrait Relighting</a:t>
            </a:r>
            <a:r>
              <a:rPr lang="ja-JP" altLang="en-US" sz="1200" dirty="0"/>
              <a:t>という論文を基に、</a:t>
            </a:r>
            <a:endParaRPr lang="en-US" altLang="ja-JP" sz="1200" dirty="0"/>
          </a:p>
          <a:p>
            <a:r>
              <a:rPr kumimoji="1" lang="ja-JP" altLang="en-US" sz="1200" dirty="0"/>
              <a:t>解像度やチャンネル数などをカスタマイズしました。</a:t>
            </a:r>
            <a:endParaRPr kumimoji="1" lang="en-US" altLang="ja-JP" sz="1200" dirty="0"/>
          </a:p>
          <a:p>
            <a:r>
              <a:rPr kumimoji="1" lang="ja-JP" altLang="en-US" sz="1200" dirty="0"/>
              <a:t>論文中の呼び方に倣って、以降このネットワークを</a:t>
            </a:r>
            <a:r>
              <a:rPr kumimoji="1" lang="en-US" altLang="ja-JP" sz="1200" dirty="0"/>
              <a:t>Hourglass Model</a:t>
            </a:r>
            <a:r>
              <a:rPr kumimoji="1" lang="ja-JP" altLang="en-US" sz="1200" dirty="0"/>
              <a:t>と呼びます。</a:t>
            </a:r>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57</a:t>
            </a:fld>
            <a:endParaRPr lang="en-US"/>
          </a:p>
        </p:txBody>
      </p:sp>
    </p:spTree>
    <p:extLst>
      <p:ext uri="{BB962C8B-B14F-4D97-AF65-F5344CB8AC3E}">
        <p14:creationId xmlns:p14="http://schemas.microsoft.com/office/powerpoint/2010/main" val="91341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Convolutional neural network</a:t>
            </a:r>
            <a:r>
              <a:rPr kumimoji="1" lang="ja-JP" altLang="en-US" dirty="0"/>
              <a:t>は、基本的に周辺の情報を用いた畳み込みブロックを重ねていくものですが、</a:t>
            </a:r>
            <a:endParaRPr kumimoji="1" lang="en-US" altLang="ja-JP" dirty="0"/>
          </a:p>
          <a:p>
            <a:r>
              <a:rPr kumimoji="1" lang="en-US" altLang="ja-JP" dirty="0"/>
              <a:t>Non-Local</a:t>
            </a:r>
            <a:r>
              <a:rPr kumimoji="1" lang="ja-JP" altLang="en-US" dirty="0"/>
              <a:t>なブロックも提案されています。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effectLst/>
                <a:ea typeface="Meiryo UI" panose="020B0604030504040204" pitchFamily="50" charset="-128"/>
                <a:cs typeface="Times New Roman" panose="02020603050405020304" pitchFamily="18" charset="0"/>
              </a:rPr>
              <a:t>これは、</a:t>
            </a:r>
            <a:r>
              <a:rPr lang="ja-JP" altLang="ja-JP" sz="1200" dirty="0">
                <a:effectLst/>
                <a:ea typeface="Meiryo UI" panose="020B0604030504040204" pitchFamily="50" charset="-128"/>
                <a:cs typeface="Times New Roman" panose="02020603050405020304" pitchFamily="18" charset="0"/>
              </a:rPr>
              <a:t>画像中のある場所と別の場所の間の関係性を、全ピクセルの組み合わせで計算するブロック</a:t>
            </a:r>
            <a:r>
              <a:rPr lang="ja-JP" altLang="en-US" sz="1200" dirty="0">
                <a:effectLst/>
                <a:ea typeface="Meiryo UI" panose="020B0604030504040204" pitchFamily="50" charset="-128"/>
                <a:cs typeface="Times New Roman" panose="02020603050405020304" pitchFamily="18" charset="0"/>
              </a:rPr>
              <a:t>です。</a:t>
            </a:r>
            <a:endParaRPr lang="en-US" altLang="ja-JP" sz="1200" dirty="0">
              <a:effectLst/>
              <a:ea typeface="Meiryo UI" panose="020B0604030504040204" pitchFamily="50" charset="-128"/>
              <a:cs typeface="Times New Roman" panose="02020603050405020304" pitchFamily="18" charset="0"/>
            </a:endParaRPr>
          </a:p>
          <a:p>
            <a:pPr lvl="0"/>
            <a:r>
              <a:rPr lang="en-US" altLang="ja-JP" sz="1200" dirty="0">
                <a:effectLst/>
                <a:latin typeface="Meiryo UI" panose="020B0604030504040204" pitchFamily="50" charset="-128"/>
                <a:cs typeface="Times New Roman" panose="02020603050405020304" pitchFamily="18" charset="0"/>
              </a:rPr>
              <a:t>GI</a:t>
            </a:r>
            <a:r>
              <a:rPr lang="ja-JP" altLang="ja-JP" sz="1200" dirty="0">
                <a:effectLst/>
                <a:ea typeface="Meiryo UI" panose="020B0604030504040204" pitchFamily="50" charset="-128"/>
                <a:cs typeface="Times New Roman" panose="02020603050405020304" pitchFamily="18" charset="0"/>
              </a:rPr>
              <a:t>における光の伝搬は、隣接しているピクセル間よりも、距離が離れていても法線が向かいあっていてその間に遮蔽物のないピクセル間で相互に影響しあってい</a:t>
            </a:r>
            <a:r>
              <a:rPr lang="ja-JP" altLang="en-US" sz="1200" dirty="0">
                <a:effectLst/>
                <a:ea typeface="Meiryo UI" panose="020B0604030504040204" pitchFamily="50" charset="-128"/>
                <a:cs typeface="Times New Roman" panose="02020603050405020304" pitchFamily="18" charset="0"/>
              </a:rPr>
              <a:t>ます。</a:t>
            </a:r>
            <a:endParaRPr lang="en-US" altLang="ja-JP" sz="1200" dirty="0">
              <a:effectLst/>
              <a:ea typeface="Meiryo UI" panose="020B0604030504040204" pitchFamily="50" charset="-128"/>
              <a:cs typeface="Times New Roman" panose="02020603050405020304" pitchFamily="18" charset="0"/>
            </a:endParaRPr>
          </a:p>
          <a:p>
            <a:pPr lvl="0"/>
            <a:r>
              <a:rPr lang="ja-JP" altLang="ja-JP" sz="1200" dirty="0">
                <a:effectLst/>
                <a:ea typeface="Meiryo UI" panose="020B0604030504040204" pitchFamily="50" charset="-128"/>
                <a:cs typeface="Times New Roman" panose="02020603050405020304" pitchFamily="18" charset="0"/>
              </a:rPr>
              <a:t>この関係性を推定するには、隣接ピクセルの畳み込みを重ねていくより、</a:t>
            </a:r>
            <a:r>
              <a:rPr lang="en-US" altLang="ja-JP" sz="1200" dirty="0">
                <a:effectLst/>
                <a:ea typeface="Meiryo UI" panose="020B0604030504040204" pitchFamily="50" charset="-128"/>
                <a:cs typeface="Times New Roman" panose="02020603050405020304" pitchFamily="18" charset="0"/>
              </a:rPr>
              <a:t>Non-Local Block</a:t>
            </a:r>
            <a:r>
              <a:rPr lang="ja-JP" altLang="en-US" sz="1200" dirty="0">
                <a:effectLst/>
                <a:ea typeface="Meiryo UI" panose="020B0604030504040204" pitchFamily="50" charset="-128"/>
                <a:cs typeface="Times New Roman" panose="02020603050405020304" pitchFamily="18" charset="0"/>
              </a:rPr>
              <a:t>の方が</a:t>
            </a:r>
            <a:r>
              <a:rPr lang="ja-JP" altLang="ja-JP" sz="1200" dirty="0">
                <a:effectLst/>
                <a:ea typeface="Meiryo UI" panose="020B0604030504040204" pitchFamily="50" charset="-128"/>
                <a:cs typeface="Times New Roman" panose="02020603050405020304" pitchFamily="18" charset="0"/>
              </a:rPr>
              <a:t>適切であろうと考えた</a:t>
            </a:r>
            <a:r>
              <a:rPr lang="ja-JP" altLang="en-US" sz="1200" dirty="0">
                <a:effectLst/>
                <a:ea typeface="Meiryo UI" panose="020B0604030504040204" pitchFamily="50" charset="-128"/>
                <a:cs typeface="Times New Roman" panose="02020603050405020304" pitchFamily="18" charset="0"/>
              </a:rPr>
              <a:t>ため、こちらを採用してみました。</a:t>
            </a:r>
            <a:endParaRPr kumimoji="1"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58</a:t>
            </a:fld>
            <a:endParaRPr lang="en-US"/>
          </a:p>
        </p:txBody>
      </p:sp>
    </p:spTree>
    <p:extLst>
      <p:ext uri="{BB962C8B-B14F-4D97-AF65-F5344CB8AC3E}">
        <p14:creationId xmlns:p14="http://schemas.microsoft.com/office/powerpoint/2010/main" val="17447378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Non-Local block</a:t>
            </a:r>
            <a:r>
              <a:rPr kumimoji="1" lang="ja-JP" altLang="en-US" dirty="0"/>
              <a:t>を組み込んだニューラルネットワークを、このように構成しました。</a:t>
            </a:r>
            <a:endParaRPr kumimoji="1" lang="en-US" altLang="ja-JP" dirty="0"/>
          </a:p>
          <a:p>
            <a:r>
              <a:rPr kumimoji="1" lang="en-US" altLang="ja-JP" dirty="0"/>
              <a:t>Non-Local block</a:t>
            </a:r>
            <a:r>
              <a:rPr kumimoji="1" lang="ja-JP" altLang="en-US" dirty="0"/>
              <a:t>では、縦横の</a:t>
            </a:r>
            <a:r>
              <a:rPr kumimoji="1" lang="en-US" altLang="ja-JP" dirty="0"/>
              <a:t>2</a:t>
            </a:r>
            <a:r>
              <a:rPr kumimoji="1" lang="ja-JP" altLang="en-US" dirty="0"/>
              <a:t>乗の行列計算をするので、画像サイズが大きいとメモリを多く消費します。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そこで、</a:t>
            </a:r>
            <a:r>
              <a:rPr kumimoji="1" lang="en-US" altLang="ja-JP" dirty="0"/>
              <a:t>Hourglass Model</a:t>
            </a:r>
            <a:r>
              <a:rPr kumimoji="1" lang="ja-JP" altLang="en-US" dirty="0"/>
              <a:t>の最下層、</a:t>
            </a:r>
            <a:r>
              <a:rPr lang="ja-JP" altLang="en-US" sz="1200" dirty="0"/>
              <a:t>画像サイズが最も小さい層に</a:t>
            </a:r>
            <a:r>
              <a:rPr lang="en-US" altLang="ja-JP" sz="1200" dirty="0"/>
              <a:t>Non-Local Block</a:t>
            </a:r>
            <a:r>
              <a:rPr lang="ja-JP" altLang="en-US" sz="1200" dirty="0"/>
              <a:t>を導入しました。</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200" dirty="0"/>
          </a:p>
          <a:p>
            <a:pPr lvl="0"/>
            <a:r>
              <a:rPr lang="en-US" altLang="ja-JP" sz="1200" dirty="0">
                <a:effectLst/>
                <a:ea typeface="Meiryo UI" panose="020B0604030504040204" pitchFamily="50" charset="-128"/>
                <a:cs typeface="Times New Roman" panose="02020603050405020304" pitchFamily="18" charset="0"/>
              </a:rPr>
              <a:t>GI</a:t>
            </a:r>
            <a:r>
              <a:rPr lang="ja-JP" altLang="en-US" sz="1200" dirty="0">
                <a:effectLst/>
                <a:ea typeface="Meiryo UI" panose="020B0604030504040204" pitchFamily="50" charset="-128"/>
                <a:cs typeface="Times New Roman" panose="02020603050405020304" pitchFamily="18" charset="0"/>
              </a:rPr>
              <a:t>における</a:t>
            </a:r>
            <a:r>
              <a:rPr lang="en-US" altLang="ja-JP" sz="1200" dirty="0">
                <a:effectLst/>
                <a:ea typeface="Meiryo UI" panose="020B0604030504040204" pitchFamily="50" charset="-128"/>
                <a:cs typeface="Times New Roman" panose="02020603050405020304" pitchFamily="18" charset="0"/>
              </a:rPr>
              <a:t>2</a:t>
            </a:r>
            <a:r>
              <a:rPr lang="ja-JP" altLang="en-US" sz="1200" dirty="0">
                <a:effectLst/>
                <a:ea typeface="Meiryo UI" panose="020B0604030504040204" pitchFamily="50" charset="-128"/>
                <a:cs typeface="Times New Roman" panose="02020603050405020304" pitchFamily="18" charset="0"/>
              </a:rPr>
              <a:t>点間の</a:t>
            </a:r>
            <a:r>
              <a:rPr lang="ja-JP" altLang="ja-JP" sz="1200" dirty="0">
                <a:effectLst/>
                <a:ea typeface="Meiryo UI" panose="020B0604030504040204" pitchFamily="50" charset="-128"/>
                <a:cs typeface="Times New Roman" panose="02020603050405020304" pitchFamily="18" charset="0"/>
              </a:rPr>
              <a:t>関係性は、表面の法線・位置というジオメトリ情報によって決まり、それに直接光と反射率が適用されて実際の輝度とな</a:t>
            </a:r>
            <a:r>
              <a:rPr lang="ja-JP" altLang="en-US" sz="1200" dirty="0">
                <a:effectLst/>
                <a:ea typeface="Meiryo UI" panose="020B0604030504040204" pitchFamily="50" charset="-128"/>
                <a:cs typeface="Times New Roman" panose="02020603050405020304" pitchFamily="18" charset="0"/>
              </a:rPr>
              <a:t>ります。</a:t>
            </a:r>
            <a:endParaRPr lang="en-US" altLang="ja-JP" sz="1200" dirty="0">
              <a:effectLst/>
              <a:ea typeface="Meiryo UI" panose="020B0604030504040204" pitchFamily="50" charset="-128"/>
              <a:cs typeface="Times New Roman" panose="02020603050405020304" pitchFamily="18" charset="0"/>
            </a:endParaRPr>
          </a:p>
          <a:p>
            <a:pPr lvl="0"/>
            <a:r>
              <a:rPr lang="en-US" altLang="ja-JP" sz="1200" dirty="0">
                <a:effectLst/>
                <a:ea typeface="Meiryo UI" panose="020B0604030504040204" pitchFamily="50" charset="-128"/>
                <a:cs typeface="Times New Roman" panose="02020603050405020304" pitchFamily="18" charset="0"/>
              </a:rPr>
              <a:t>Radiosity</a:t>
            </a:r>
            <a:r>
              <a:rPr lang="ja-JP" altLang="en-US" sz="1200" dirty="0">
                <a:effectLst/>
                <a:ea typeface="Meiryo UI" panose="020B0604030504040204" pitchFamily="50" charset="-128"/>
                <a:cs typeface="Times New Roman" panose="02020603050405020304" pitchFamily="18" charset="0"/>
              </a:rPr>
              <a:t>法で言うと、直接光がジオメトリ情報によって決まる</a:t>
            </a:r>
            <a:r>
              <a:rPr lang="en-US" altLang="ja-JP" sz="1200" dirty="0">
                <a:effectLst/>
                <a:ea typeface="Meiryo UI" panose="020B0604030504040204" pitchFamily="50" charset="-128"/>
                <a:cs typeface="Times New Roman" panose="02020603050405020304" pitchFamily="18" charset="0"/>
              </a:rPr>
              <a:t>Form factor</a:t>
            </a:r>
            <a:r>
              <a:rPr lang="ja-JP" altLang="en-US" sz="1200" dirty="0">
                <a:effectLst/>
                <a:ea typeface="Meiryo UI" panose="020B0604030504040204" pitchFamily="50" charset="-128"/>
                <a:cs typeface="Times New Roman" panose="02020603050405020304" pitchFamily="18" charset="0"/>
              </a:rPr>
              <a:t>によって伝搬し、反射されて出てきます。</a:t>
            </a:r>
            <a:endParaRPr lang="en-US" altLang="ja-JP" sz="1200" dirty="0">
              <a:effectLst/>
              <a:ea typeface="Meiryo UI" panose="020B0604030504040204" pitchFamily="50" charset="-128"/>
              <a:cs typeface="Times New Roman" panose="02020603050405020304" pitchFamily="18" charset="0"/>
            </a:endParaRPr>
          </a:p>
          <a:p>
            <a:pPr lvl="0"/>
            <a:r>
              <a:rPr lang="ja-JP" altLang="en-US" sz="1200" dirty="0">
                <a:effectLst/>
                <a:ea typeface="Meiryo UI" panose="020B0604030504040204" pitchFamily="50" charset="-128"/>
                <a:cs typeface="Times New Roman" panose="02020603050405020304" pitchFamily="18" charset="0"/>
              </a:rPr>
              <a:t>そこで、</a:t>
            </a:r>
            <a:r>
              <a:rPr lang="ja-JP" altLang="ja-JP" sz="1200" dirty="0">
                <a:effectLst/>
                <a:ea typeface="Meiryo UI" panose="020B0604030504040204" pitchFamily="50" charset="-128"/>
                <a:cs typeface="Times New Roman" panose="02020603050405020304" pitchFamily="18" charset="0"/>
              </a:rPr>
              <a:t>入力を</a:t>
            </a:r>
            <a:r>
              <a:rPr lang="en-US" altLang="ja-JP" sz="1200" dirty="0">
                <a:effectLst/>
                <a:ea typeface="Meiryo UI" panose="020B0604030504040204" pitchFamily="50" charset="-128"/>
                <a:cs typeface="Times New Roman" panose="02020603050405020304" pitchFamily="18" charset="0"/>
              </a:rPr>
              <a:t>Lighting</a:t>
            </a:r>
            <a:r>
              <a:rPr lang="ja-JP" altLang="ja-JP" sz="1200" dirty="0">
                <a:effectLst/>
                <a:ea typeface="Meiryo UI" panose="020B0604030504040204" pitchFamily="50" charset="-128"/>
                <a:cs typeface="Times New Roman" panose="02020603050405020304" pitchFamily="18" charset="0"/>
              </a:rPr>
              <a:t>（</a:t>
            </a:r>
            <a:r>
              <a:rPr lang="en-US" altLang="ja-JP" sz="1200" dirty="0">
                <a:effectLst/>
                <a:ea typeface="Meiryo UI" panose="020B0604030504040204" pitchFamily="50" charset="-128"/>
                <a:cs typeface="Times New Roman" panose="02020603050405020304" pitchFamily="18" charset="0"/>
              </a:rPr>
              <a:t>first, albedo</a:t>
            </a:r>
            <a:r>
              <a:rPr lang="ja-JP" altLang="ja-JP" sz="1200" dirty="0">
                <a:effectLst/>
                <a:ea typeface="Meiryo UI" panose="020B0604030504040204" pitchFamily="50" charset="-128"/>
                <a:cs typeface="Times New Roman" panose="02020603050405020304" pitchFamily="18" charset="0"/>
              </a:rPr>
              <a:t>）と</a:t>
            </a:r>
            <a:r>
              <a:rPr lang="en-US" altLang="ja-JP" sz="1200" dirty="0">
                <a:effectLst/>
                <a:ea typeface="Meiryo UI" panose="020B0604030504040204" pitchFamily="50" charset="-128"/>
                <a:cs typeface="Times New Roman" panose="02020603050405020304" pitchFamily="18" charset="0"/>
              </a:rPr>
              <a:t>Geometry (normal, position)</a:t>
            </a:r>
            <a:r>
              <a:rPr lang="ja-JP" altLang="ja-JP" sz="1200" dirty="0">
                <a:effectLst/>
                <a:ea typeface="Meiryo UI" panose="020B0604030504040204" pitchFamily="50" charset="-128"/>
                <a:cs typeface="Times New Roman" panose="02020603050405020304" pitchFamily="18" charset="0"/>
              </a:rPr>
              <a:t>に分け、別々に処理して</a:t>
            </a:r>
            <a:r>
              <a:rPr lang="en-US" altLang="ja-JP" sz="1200" dirty="0">
                <a:effectLst/>
                <a:ea typeface="Meiryo UI" panose="020B0604030504040204" pitchFamily="50" charset="-128"/>
                <a:cs typeface="Times New Roman" panose="02020603050405020304" pitchFamily="18" charset="0"/>
              </a:rPr>
              <a:t>Non-Local Block</a:t>
            </a:r>
            <a:r>
              <a:rPr lang="ja-JP" altLang="ja-JP" sz="1200" dirty="0">
                <a:effectLst/>
                <a:ea typeface="Meiryo UI" panose="020B0604030504040204" pitchFamily="50" charset="-128"/>
                <a:cs typeface="Times New Roman" panose="02020603050405020304" pitchFamily="18" charset="0"/>
              </a:rPr>
              <a:t>で統合するアーキテクチャを考案</a:t>
            </a:r>
            <a:r>
              <a:rPr lang="ja-JP" altLang="en-US" sz="1200" dirty="0">
                <a:effectLst/>
                <a:ea typeface="Meiryo UI" panose="020B0604030504040204" pitchFamily="50" charset="-128"/>
                <a:cs typeface="Times New Roman" panose="02020603050405020304" pitchFamily="18" charset="0"/>
              </a:rPr>
              <a:t>しました。</a:t>
            </a:r>
            <a:endParaRPr lang="en-US" altLang="ja-JP" sz="1200" dirty="0">
              <a:effectLst/>
              <a:ea typeface="Meiryo UI" panose="020B0604030504040204" pitchFamily="50" charset="-128"/>
              <a:cs typeface="Times New Roman" panose="02020603050405020304" pitchFamily="18" charset="0"/>
            </a:endParaRPr>
          </a:p>
          <a:p>
            <a:pPr lvl="0"/>
            <a:r>
              <a:rPr kumimoji="1" lang="ja-JP" altLang="en-US" sz="1200" dirty="0">
                <a:effectLst/>
                <a:ea typeface="Meiryo UI" panose="020B0604030504040204" pitchFamily="50" charset="-128"/>
                <a:cs typeface="Times New Roman" panose="02020603050405020304" pitchFamily="18" charset="0"/>
              </a:rPr>
              <a:t>チャンネルの組み合わせを絞って、学習を効率よくするのが狙いです。</a:t>
            </a:r>
            <a:endParaRPr kumimoji="1"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59</a:t>
            </a:fld>
            <a:endParaRPr lang="en-US"/>
          </a:p>
        </p:txBody>
      </p:sp>
    </p:spTree>
    <p:extLst>
      <p:ext uri="{BB962C8B-B14F-4D97-AF65-F5344CB8AC3E}">
        <p14:creationId xmlns:p14="http://schemas.microsoft.com/office/powerpoint/2010/main" val="204447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人間のような判断を実現する手法の一つとして、機械学習があります。</a:t>
            </a:r>
            <a:endParaRPr kumimoji="1" lang="en-US" altLang="ja-JP" dirty="0"/>
          </a:p>
          <a:p>
            <a:r>
              <a:rPr kumimoji="1" lang="ja-JP" altLang="en-US" dirty="0"/>
              <a:t>学習、つまり、</a:t>
            </a:r>
            <a:r>
              <a:rPr lang="ja-JP" altLang="en-US" dirty="0"/>
              <a:t>データを用いて内部モデルを修正し、よりよい結果が得られるようにすることを機械で行います。</a:t>
            </a:r>
            <a:endParaRPr lang="en-US" altLang="ja-JP" dirty="0"/>
          </a:p>
          <a:p>
            <a:r>
              <a:rPr kumimoji="1" lang="ja-JP" altLang="en-US" dirty="0"/>
              <a:t>人間が試行錯誤したり、反復練習をしたりするとこも学習ですが、</a:t>
            </a:r>
            <a:endParaRPr kumimoji="1" lang="en-US" altLang="ja-JP" dirty="0"/>
          </a:p>
          <a:p>
            <a:r>
              <a:rPr kumimoji="1" lang="ja-JP" altLang="en-US" dirty="0"/>
              <a:t>機械に行わせると、遥かに高速に、休みなく、反復できますので、大量のデータから学習できます。</a:t>
            </a:r>
            <a:endParaRPr kumimoji="1" lang="en-US" altLang="ja-JP" dirty="0"/>
          </a:p>
          <a:p>
            <a:endParaRPr kumimoji="1" lang="en-US" altLang="ja-JP" dirty="0"/>
          </a:p>
          <a:p>
            <a:r>
              <a:rPr kumimoji="1" lang="ja-JP" altLang="en-US" dirty="0"/>
              <a:t>学習には大きくわけて</a:t>
            </a:r>
            <a:r>
              <a:rPr kumimoji="1" lang="en-US" altLang="ja-JP" dirty="0"/>
              <a:t>3</a:t>
            </a:r>
            <a:r>
              <a:rPr kumimoji="1" lang="ja-JP" altLang="en-US" dirty="0"/>
              <a:t>つの種類があります。</a:t>
            </a:r>
            <a:endParaRPr kumimoji="1" lang="en-US" altLang="ja-JP" dirty="0"/>
          </a:p>
          <a:p>
            <a:r>
              <a:rPr kumimoji="1" lang="ja-JP" altLang="en-US" dirty="0"/>
              <a:t>それらの違いについて、これからご説明いたします。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a:t>
            </a:fld>
            <a:endParaRPr lang="en-US"/>
          </a:p>
        </p:txBody>
      </p:sp>
    </p:spTree>
    <p:extLst>
      <p:ext uri="{BB962C8B-B14F-4D97-AF65-F5344CB8AC3E}">
        <p14:creationId xmlns:p14="http://schemas.microsoft.com/office/powerpoint/2010/main" val="338624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次のような環境で学習を行いました。</a:t>
            </a:r>
            <a:endParaRPr kumimoji="1" lang="en-US" altLang="ja-JP" dirty="0"/>
          </a:p>
          <a:p>
            <a:r>
              <a:rPr kumimoji="1" lang="ja-JP" altLang="en-US" dirty="0"/>
              <a:t>オープンソースのフレームワークである</a:t>
            </a:r>
            <a:r>
              <a:rPr kumimoji="1" lang="en-US" altLang="ja-JP" dirty="0" err="1"/>
              <a:t>pytorch</a:t>
            </a:r>
            <a:r>
              <a:rPr kumimoji="1" lang="ja-JP" altLang="en-US" dirty="0"/>
              <a:t>を用い、</a:t>
            </a:r>
            <a:endParaRPr kumimoji="1" lang="en-US" altLang="ja-JP" dirty="0"/>
          </a:p>
          <a:p>
            <a:r>
              <a:rPr kumimoji="1" lang="en-US" altLang="ja-JP" dirty="0"/>
              <a:t>Nvidia</a:t>
            </a:r>
            <a:r>
              <a:rPr kumimoji="1" lang="ja-JP" altLang="en-US" dirty="0"/>
              <a:t>の</a:t>
            </a:r>
            <a:r>
              <a:rPr kumimoji="1" lang="en-US" altLang="ja-JP" dirty="0"/>
              <a:t>Titan RTX</a:t>
            </a:r>
            <a:r>
              <a:rPr kumimoji="1" lang="ja-JP" altLang="en-US" dirty="0"/>
              <a:t>を積んだ</a:t>
            </a:r>
            <a:r>
              <a:rPr kumimoji="1" lang="en-US" altLang="ja-JP" dirty="0"/>
              <a:t>Linux</a:t>
            </a:r>
            <a:r>
              <a:rPr kumimoji="1" lang="ja-JP" altLang="en-US" dirty="0"/>
              <a:t>マシンで学習しました。</a:t>
            </a:r>
            <a:endParaRPr kumimoji="1" lang="en-US" altLang="ja-JP" dirty="0"/>
          </a:p>
          <a:p>
            <a:endParaRPr kumimoji="1" lang="en-US" altLang="ja-JP" dirty="0"/>
          </a:p>
          <a:p>
            <a:r>
              <a:rPr kumimoji="1" lang="ja-JP" altLang="en-US" dirty="0"/>
              <a:t>損失関数、これは</a:t>
            </a:r>
            <a:r>
              <a:rPr lang="ja-JP" altLang="en-US" sz="1200" dirty="0"/>
              <a:t>出力と教師データの差の評価方法ですが、</a:t>
            </a:r>
            <a:r>
              <a:rPr lang="en-US" altLang="ja-JP" sz="1200" dirty="0"/>
              <a:t>SSIM</a:t>
            </a:r>
            <a:r>
              <a:rPr lang="ja-JP" altLang="en-US" sz="1200" dirty="0"/>
              <a:t>を用いました。</a:t>
            </a:r>
            <a:endParaRPr lang="en-US" altLang="ja-JP" sz="1200" dirty="0"/>
          </a:p>
          <a:p>
            <a:r>
              <a:rPr kumimoji="1" lang="ja-JP" altLang="en-US" sz="1200" dirty="0"/>
              <a:t>画像が構造的に似ているかの指標で、単に差の二乗平均を取る</a:t>
            </a:r>
            <a:r>
              <a:rPr kumimoji="1" lang="en-US" altLang="ja-JP" sz="1200" dirty="0"/>
              <a:t>L2 norm</a:t>
            </a:r>
            <a:r>
              <a:rPr kumimoji="1" lang="ja-JP" altLang="en-US" sz="1200" dirty="0"/>
              <a:t>よりも、人間の感じる画像が似てる</a:t>
            </a:r>
            <a:r>
              <a:rPr kumimoji="1" lang="en-US" altLang="ja-JP" sz="1200" dirty="0"/>
              <a:t>/</a:t>
            </a:r>
            <a:r>
              <a:rPr kumimoji="1" lang="ja-JP" altLang="en-US" sz="1200" dirty="0"/>
              <a:t>似てないに近いと言われています。</a:t>
            </a:r>
            <a:endParaRPr kumimoji="1" lang="en-US" altLang="ja-JP" sz="1200" dirty="0"/>
          </a:p>
          <a:p>
            <a:r>
              <a:rPr kumimoji="1" lang="ja-JP" altLang="en-US" sz="1200" dirty="0"/>
              <a:t>ただ、グローバルイルミネーションでは明るさのレベルが変わっていては困るので、</a:t>
            </a:r>
            <a:r>
              <a:rPr kumimoji="1" lang="en-US" altLang="ja-JP" sz="1200" dirty="0"/>
              <a:t>L2 norm</a:t>
            </a:r>
            <a:r>
              <a:rPr kumimoji="1" lang="ja-JP" altLang="en-US" sz="1200" dirty="0"/>
              <a:t>も合わせて用いました。</a:t>
            </a:r>
            <a:endParaRPr kumimoji="1" lang="en-US" altLang="ja-JP" sz="1200" dirty="0"/>
          </a:p>
          <a:p>
            <a:r>
              <a:rPr kumimoji="1" lang="en-US" altLang="ja-JP" sz="1200" dirty="0"/>
              <a:t>2</a:t>
            </a:r>
            <a:r>
              <a:rPr kumimoji="1" lang="ja-JP" altLang="en-US" sz="1200" dirty="0"/>
              <a:t>つの重み付き和が最終的な損失関数になります。</a:t>
            </a:r>
            <a:endParaRPr kumimoji="1" lang="en-US" altLang="ja-JP" sz="1200" dirty="0"/>
          </a:p>
          <a:p>
            <a:endParaRPr kumimoji="1" lang="en-US" altLang="ja-JP" sz="1200" dirty="0"/>
          </a:p>
          <a:p>
            <a:r>
              <a:rPr kumimoji="1" lang="ja-JP" altLang="en-US" sz="1200" dirty="0"/>
              <a:t>最適化手法は、</a:t>
            </a:r>
            <a:r>
              <a:rPr kumimoji="1" lang="en-US" altLang="ja-JP" sz="1200" dirty="0" err="1"/>
              <a:t>Adadelta</a:t>
            </a:r>
            <a:r>
              <a:rPr kumimoji="1" lang="ja-JP" altLang="en-US" sz="1200" dirty="0"/>
              <a:t>と呼ばれるものを用いました。</a:t>
            </a:r>
            <a:endParaRPr kumimoji="1" lang="en-US" altLang="ja-JP" sz="1200" dirty="0"/>
          </a:p>
          <a:p>
            <a:r>
              <a:rPr kumimoji="1" lang="en-US" altLang="ja-JP" sz="1200" dirty="0" err="1"/>
              <a:t>Pytorch</a:t>
            </a:r>
            <a:r>
              <a:rPr kumimoji="1" lang="ja-JP" altLang="en-US" sz="1200" dirty="0"/>
              <a:t>では代表的な最適化手法がいくつも実装されており、単に関数名を変えるだけで使えるのですが、</a:t>
            </a:r>
            <a:endParaRPr kumimoji="1" lang="en-US" altLang="ja-JP" sz="1200" dirty="0"/>
          </a:p>
          <a:p>
            <a:r>
              <a:rPr kumimoji="1" lang="ja-JP" altLang="en-US" sz="1200" dirty="0"/>
              <a:t>いくつか試した中で</a:t>
            </a:r>
            <a:r>
              <a:rPr kumimoji="1" lang="en-US" altLang="ja-JP" sz="1200" dirty="0" err="1"/>
              <a:t>Adadelta</a:t>
            </a:r>
            <a:r>
              <a:rPr kumimoji="1" lang="ja-JP" altLang="en-US" sz="1200" dirty="0"/>
              <a:t>がもっともよい結果でした。</a:t>
            </a:r>
            <a:endParaRPr kumimoji="1" lang="en-US" altLang="ja-JP" sz="1200"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60</a:t>
            </a:fld>
            <a:endParaRPr lang="en-US"/>
          </a:p>
        </p:txBody>
      </p:sp>
    </p:spTree>
    <p:extLst>
      <p:ext uri="{BB962C8B-B14F-4D97-AF65-F5344CB8AC3E}">
        <p14:creationId xmlns:p14="http://schemas.microsoft.com/office/powerpoint/2010/main" val="1426162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ニューラルネットワークモデルの学習は</a:t>
            </a:r>
            <a:r>
              <a:rPr kumimoji="1" lang="en-US" altLang="ja-JP" dirty="0"/>
              <a:t>Linux, python</a:t>
            </a:r>
            <a:r>
              <a:rPr kumimoji="1" lang="ja-JP" altLang="en-US" dirty="0"/>
              <a:t>で行いましたが、</a:t>
            </a:r>
            <a:endParaRPr kumimoji="1" lang="en-US" altLang="ja-JP" dirty="0"/>
          </a:p>
          <a:p>
            <a:r>
              <a:rPr kumimoji="1" lang="ja-JP" altLang="en-US" dirty="0"/>
              <a:t>住宅プレゼンテーションシステムは</a:t>
            </a:r>
            <a:r>
              <a:rPr kumimoji="1" lang="en-US" altLang="ja-JP" dirty="0"/>
              <a:t>Windows, </a:t>
            </a:r>
            <a:r>
              <a:rPr kumimoji="1" lang="en-US" altLang="ja-JP" dirty="0" err="1"/>
              <a:t>c++</a:t>
            </a:r>
            <a:r>
              <a:rPr kumimoji="1" lang="ja-JP" altLang="en-US" dirty="0"/>
              <a:t>で実装されています。</a:t>
            </a:r>
            <a:endParaRPr kumimoji="1" lang="en-US" altLang="ja-JP" dirty="0"/>
          </a:p>
          <a:p>
            <a:r>
              <a:rPr kumimoji="1" lang="ja-JP" altLang="en-US" dirty="0"/>
              <a:t>そこで、</a:t>
            </a:r>
            <a:r>
              <a:rPr kumimoji="1" lang="en-US" altLang="ja-JP" dirty="0" err="1"/>
              <a:t>libtorch</a:t>
            </a:r>
            <a:r>
              <a:rPr kumimoji="1" lang="ja-JP" altLang="en-US" dirty="0"/>
              <a:t>というライブラリを用いて住宅プレゼンテーションシステムに組み込みました。</a:t>
            </a:r>
            <a:endParaRPr kumimoji="1" lang="en-US" altLang="ja-JP" dirty="0"/>
          </a:p>
          <a:p>
            <a:r>
              <a:rPr kumimoji="1" lang="ja-JP" altLang="en-US" dirty="0"/>
              <a:t>あらかじめ</a:t>
            </a:r>
            <a:r>
              <a:rPr kumimoji="1" lang="en-US" altLang="ja-JP" dirty="0" err="1"/>
              <a:t>pytorch</a:t>
            </a:r>
            <a:r>
              <a:rPr kumimoji="1" lang="ja-JP" altLang="en-US" dirty="0"/>
              <a:t>で学習したモデルを</a:t>
            </a:r>
            <a:r>
              <a:rPr kumimoji="1" lang="en-US" altLang="ja-JP" dirty="0" err="1"/>
              <a:t>jit.trace</a:t>
            </a:r>
            <a:r>
              <a:rPr kumimoji="1" lang="ja-JP" altLang="en-US" dirty="0"/>
              <a:t>してファイルに出力します。</a:t>
            </a:r>
            <a:endParaRPr kumimoji="1" lang="en-US" altLang="ja-JP" dirty="0"/>
          </a:p>
          <a:p>
            <a:r>
              <a:rPr lang="en-US" altLang="ja-JP" dirty="0" err="1"/>
              <a:t>libtorch</a:t>
            </a:r>
            <a:r>
              <a:rPr lang="ja-JP" altLang="en-US" dirty="0"/>
              <a:t>をインクルードした</a:t>
            </a:r>
            <a:r>
              <a:rPr kumimoji="1" lang="ja-JP" altLang="en-US" dirty="0"/>
              <a:t>住宅プレゼンテーションシステムでそのファイルをロードします。</a:t>
            </a:r>
            <a:endParaRPr kumimoji="1" lang="en-US" altLang="ja-JP" dirty="0"/>
          </a:p>
          <a:p>
            <a:r>
              <a:rPr kumimoji="1" lang="ja-JP" altLang="en-US" dirty="0"/>
              <a:t>ベイク時には、キューブマップを入力テンソルに変換し、</a:t>
            </a:r>
            <a:endParaRPr kumimoji="1" lang="en-US" altLang="ja-JP" dirty="0"/>
          </a:p>
          <a:p>
            <a:r>
              <a:rPr kumimoji="1" lang="ja-JP" altLang="en-US" dirty="0"/>
              <a:t>モデルからの出力テンソルをキューブマップに変換して、</a:t>
            </a:r>
            <a:r>
              <a:rPr kumimoji="1" lang="en-US" altLang="ja-JP" dirty="0"/>
              <a:t>SH</a:t>
            </a:r>
            <a:r>
              <a:rPr kumimoji="1" lang="ja-JP" altLang="en-US" dirty="0"/>
              <a:t>係数を算出します。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61</a:t>
            </a:fld>
            <a:endParaRPr lang="en-US"/>
          </a:p>
        </p:txBody>
      </p:sp>
    </p:spTree>
    <p:extLst>
      <p:ext uri="{BB962C8B-B14F-4D97-AF65-F5344CB8AC3E}">
        <p14:creationId xmlns:p14="http://schemas.microsoft.com/office/powerpoint/2010/main" val="198933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ベイク時間の比較です。</a:t>
            </a:r>
            <a:endParaRPr kumimoji="1" lang="en-US" altLang="ja-JP" dirty="0"/>
          </a:p>
          <a:p>
            <a:r>
              <a:rPr kumimoji="1" lang="ja-JP" altLang="en-US" dirty="0"/>
              <a:t>ここまで説明していませんでしたが、</a:t>
            </a:r>
            <a:endParaRPr kumimoji="1" lang="en-US" altLang="ja-JP" dirty="0"/>
          </a:p>
          <a:p>
            <a:r>
              <a:rPr kumimoji="1" lang="ja-JP" altLang="en-US" dirty="0"/>
              <a:t>拡散反射用のライトプローブの他に、鏡面反射用のリフレクションプローブもベイクします。</a:t>
            </a:r>
            <a:endParaRPr kumimoji="1" lang="en-US" altLang="ja-JP" dirty="0"/>
          </a:p>
          <a:p>
            <a:r>
              <a:rPr kumimoji="1" lang="ja-JP" altLang="en-US" dirty="0"/>
              <a:t>リフレクションプローブは、ライトプローブを</a:t>
            </a:r>
            <a:r>
              <a:rPr kumimoji="1" lang="en-US" altLang="ja-JP" dirty="0"/>
              <a:t>3</a:t>
            </a:r>
            <a:r>
              <a:rPr kumimoji="1" lang="ja-JP" altLang="en-US" dirty="0"/>
              <a:t>回撮影した後に、</a:t>
            </a:r>
            <a:r>
              <a:rPr kumimoji="1" lang="en-US" altLang="ja-JP" dirty="0"/>
              <a:t>1</a:t>
            </a:r>
            <a:r>
              <a:rPr kumimoji="1" lang="ja-JP" altLang="en-US" dirty="0"/>
              <a:t>回だけ撮影するので、ディープラーニングは用いていません。</a:t>
            </a:r>
            <a:endParaRPr kumimoji="1" lang="en-US" altLang="ja-JP" dirty="0"/>
          </a:p>
          <a:p>
            <a:endParaRPr kumimoji="1" lang="en-US" altLang="ja-JP" dirty="0"/>
          </a:p>
          <a:p>
            <a:r>
              <a:rPr kumimoji="1" lang="ja-JP" altLang="en-US" dirty="0"/>
              <a:t>ライトプローブ</a:t>
            </a:r>
            <a:r>
              <a:rPr kumimoji="1" lang="en-US" altLang="ja-JP" dirty="0"/>
              <a:t>3</a:t>
            </a:r>
            <a:r>
              <a:rPr kumimoji="1" lang="ja-JP" altLang="en-US" dirty="0"/>
              <a:t>回、リフレクションプローブ</a:t>
            </a:r>
            <a:r>
              <a:rPr kumimoji="1" lang="en-US" altLang="ja-JP" dirty="0"/>
              <a:t>1</a:t>
            </a:r>
            <a:r>
              <a:rPr kumimoji="1" lang="ja-JP" altLang="en-US" dirty="0"/>
              <a:t>回の撮影が、</a:t>
            </a:r>
            <a:endParaRPr kumimoji="1" lang="en-US" altLang="ja-JP" dirty="0"/>
          </a:p>
          <a:p>
            <a:r>
              <a:rPr kumimoji="1" lang="ja-JP" altLang="en-US" dirty="0"/>
              <a:t>ライトプローブ</a:t>
            </a:r>
            <a:r>
              <a:rPr kumimoji="1" lang="en-US" altLang="ja-JP" dirty="0"/>
              <a:t>1</a:t>
            </a:r>
            <a:r>
              <a:rPr kumimoji="1" lang="ja-JP" altLang="en-US" dirty="0"/>
              <a:t>回、リフレクションプローブ</a:t>
            </a:r>
            <a:r>
              <a:rPr kumimoji="1" lang="en-US" altLang="ja-JP" dirty="0"/>
              <a:t>1</a:t>
            </a:r>
            <a:r>
              <a:rPr kumimoji="1" lang="ja-JP" altLang="en-US" dirty="0"/>
              <a:t>回になったことで、</a:t>
            </a:r>
            <a:endParaRPr kumimoji="1" lang="en-US" altLang="ja-JP" dirty="0"/>
          </a:p>
          <a:p>
            <a:r>
              <a:rPr kumimoji="1" lang="ja-JP" altLang="en-US" dirty="0"/>
              <a:t>ベイク時間が半分以下になりました。</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62</a:t>
            </a:fld>
            <a:endParaRPr lang="en-US"/>
          </a:p>
        </p:txBody>
      </p:sp>
    </p:spTree>
    <p:extLst>
      <p:ext uri="{BB962C8B-B14F-4D97-AF65-F5344CB8AC3E}">
        <p14:creationId xmlns:p14="http://schemas.microsoft.com/office/powerpoint/2010/main" val="3258506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こちらはスペックの異なるマシンでの計測ですが、</a:t>
            </a:r>
            <a:endParaRPr kumimoji="1" lang="en-US" altLang="ja-JP" dirty="0"/>
          </a:p>
          <a:p>
            <a:r>
              <a:rPr kumimoji="1" lang="ja-JP" altLang="en-US" dirty="0"/>
              <a:t>同様にベイク時間が短くなっています。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63</a:t>
            </a:fld>
            <a:endParaRPr lang="en-US"/>
          </a:p>
        </p:txBody>
      </p:sp>
    </p:spTree>
    <p:extLst>
      <p:ext uri="{BB962C8B-B14F-4D97-AF65-F5344CB8AC3E}">
        <p14:creationId xmlns:p14="http://schemas.microsoft.com/office/powerpoint/2010/main" val="33770123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色々な方法で学習を行いましたので、それらを比較した結果をお見せしたます。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64</a:t>
            </a:fld>
            <a:endParaRPr lang="en-US"/>
          </a:p>
        </p:txBody>
      </p:sp>
    </p:spTree>
    <p:extLst>
      <p:ext uri="{BB962C8B-B14F-4D97-AF65-F5344CB8AC3E}">
        <p14:creationId xmlns:p14="http://schemas.microsoft.com/office/powerpoint/2010/main" val="16689590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もともとのデータは</a:t>
            </a:r>
            <a:r>
              <a:rPr kumimoji="1" lang="en-US" altLang="ja-JP" dirty="0"/>
              <a:t>6</a:t>
            </a:r>
            <a:r>
              <a:rPr kumimoji="1" lang="ja-JP" altLang="en-US" dirty="0"/>
              <a:t>面キューブマップなのですが、ニューラルネットワークの入出力は</a:t>
            </a:r>
            <a:r>
              <a:rPr kumimoji="1" lang="en-US" altLang="ja-JP" dirty="0"/>
              <a:t>2D</a:t>
            </a:r>
            <a:r>
              <a:rPr kumimoji="1" lang="ja-JP" altLang="en-US" dirty="0"/>
              <a:t>画像です。</a:t>
            </a:r>
            <a:endParaRPr kumimoji="1" lang="en-US" altLang="ja-JP" dirty="0"/>
          </a:p>
          <a:p>
            <a:r>
              <a:rPr kumimoji="1" lang="en-US" altLang="ja-JP" dirty="0"/>
              <a:t>6</a:t>
            </a:r>
            <a:r>
              <a:rPr kumimoji="1" lang="ja-JP" altLang="en-US" dirty="0"/>
              <a:t>倍のチャンネル数の</a:t>
            </a:r>
            <a:r>
              <a:rPr kumimoji="1" lang="en-US" altLang="ja-JP" dirty="0"/>
              <a:t>2D</a:t>
            </a:r>
            <a:r>
              <a:rPr kumimoji="1" lang="ja-JP" altLang="en-US" dirty="0"/>
              <a:t>画像では、学習がうまく行きませんでしたが、</a:t>
            </a:r>
            <a:endParaRPr kumimoji="1" lang="en-US" altLang="ja-JP" dirty="0"/>
          </a:p>
          <a:p>
            <a:r>
              <a:rPr lang="ja-JP" altLang="en-US" dirty="0"/>
              <a:t>横軸に経度、縦軸に緯度を取ったパノラマ展開した</a:t>
            </a:r>
            <a:r>
              <a:rPr lang="en-US" altLang="ja-JP" dirty="0"/>
              <a:t>2D</a:t>
            </a:r>
            <a:r>
              <a:rPr lang="ja-JP" altLang="en-US" dirty="0"/>
              <a:t>画像だとうまく行くようになりました。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65</a:t>
            </a:fld>
            <a:endParaRPr lang="en-US"/>
          </a:p>
        </p:txBody>
      </p:sp>
    </p:spTree>
    <p:extLst>
      <p:ext uri="{BB962C8B-B14F-4D97-AF65-F5344CB8AC3E}">
        <p14:creationId xmlns:p14="http://schemas.microsoft.com/office/powerpoint/2010/main" val="27019171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物理ベースレンダリングなので、光源は</a:t>
            </a:r>
            <a:r>
              <a:rPr kumimoji="1" lang="en-US" altLang="ja-JP" dirty="0"/>
              <a:t>lx, cd</a:t>
            </a:r>
            <a:r>
              <a:rPr kumimoji="1" lang="ja-JP" altLang="en-US" dirty="0"/>
              <a:t>で指定しており、そのライティング結果は、数百から数十万と、非常にレンジの大きな値になっています。</a:t>
            </a:r>
            <a:endParaRPr kumimoji="1" lang="en-US" altLang="ja-JP" dirty="0"/>
          </a:p>
          <a:p>
            <a:r>
              <a:rPr kumimoji="1" lang="ja-JP" altLang="en-US" dirty="0"/>
              <a:t>ニューラルネットワークを通す際に、対数を取って</a:t>
            </a:r>
            <a:r>
              <a:rPr kumimoji="1" lang="en-US" altLang="ja-JP" dirty="0"/>
              <a:t>0</a:t>
            </a:r>
            <a:r>
              <a:rPr kumimoji="1" lang="ja-JP" altLang="en-US" dirty="0"/>
              <a:t>～</a:t>
            </a:r>
            <a:r>
              <a:rPr kumimoji="1" lang="en-US" altLang="ja-JP" dirty="0"/>
              <a:t>1</a:t>
            </a:r>
            <a:r>
              <a:rPr kumimoji="1" lang="ja-JP" altLang="en-US" dirty="0"/>
              <a:t>に正規化した方がいいと思っていたのですが、</a:t>
            </a:r>
            <a:endParaRPr kumimoji="1" lang="en-US" altLang="ja-JP" dirty="0"/>
          </a:p>
          <a:p>
            <a:r>
              <a:rPr kumimoji="1" lang="ja-JP" altLang="en-US" dirty="0"/>
              <a:t>単純に固定値</a:t>
            </a:r>
            <a:r>
              <a:rPr kumimoji="1" lang="en-US" altLang="ja-JP" dirty="0"/>
              <a:t>1</a:t>
            </a:r>
            <a:r>
              <a:rPr kumimoji="1" lang="ja-JP" altLang="en-US" dirty="0"/>
              <a:t>万で割って、スケールしただけの方が意外とよい結果でした。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66</a:t>
            </a:fld>
            <a:endParaRPr lang="en-US"/>
          </a:p>
        </p:txBody>
      </p:sp>
    </p:spTree>
    <p:extLst>
      <p:ext uri="{BB962C8B-B14F-4D97-AF65-F5344CB8AC3E}">
        <p14:creationId xmlns:p14="http://schemas.microsoft.com/office/powerpoint/2010/main" val="6447570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学習データはリニアな深度値のみ収集しましたが、キューブマップ撮影時の画角・方向などのカメラパラメータは固定なので</a:t>
            </a:r>
            <a:r>
              <a:rPr kumimoji="1" lang="en-US" altLang="ja-JP" dirty="0"/>
              <a:t>3D</a:t>
            </a:r>
            <a:r>
              <a:rPr kumimoji="1" lang="ja-JP" altLang="en-US" dirty="0"/>
              <a:t>座標に変換することも可能です。</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深度の</a:t>
            </a:r>
            <a:r>
              <a:rPr kumimoji="1" lang="en-US" altLang="ja-JP" dirty="0"/>
              <a:t>1ch</a:t>
            </a:r>
            <a:r>
              <a:rPr kumimoji="1" lang="ja-JP" altLang="en-US" dirty="0"/>
              <a:t>と、撮影点を原点とするローカル座標系での</a:t>
            </a:r>
            <a:r>
              <a:rPr kumimoji="1" lang="en-US" altLang="ja-JP" dirty="0"/>
              <a:t>3D</a:t>
            </a:r>
            <a:r>
              <a:rPr kumimoji="1" lang="ja-JP" altLang="en-US" dirty="0"/>
              <a:t>位置のどちらも試してみましたが、ローカル座標の方が良い結果でした。</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また、色に関しても、</a:t>
            </a:r>
            <a:r>
              <a:rPr lang="en-US" altLang="ja-JP" sz="1200" dirty="0"/>
              <a:t>GI</a:t>
            </a:r>
            <a:r>
              <a:rPr lang="ja-JP" altLang="en-US" sz="1200" dirty="0"/>
              <a:t>において</a:t>
            </a:r>
            <a:r>
              <a:rPr lang="en-US" altLang="ja-JP" sz="1200" dirty="0"/>
              <a:t>R,G,B</a:t>
            </a:r>
            <a:r>
              <a:rPr lang="ja-JP" altLang="en-US" sz="1200" dirty="0"/>
              <a:t>のカラーはそれぞれ独立しているので、</a:t>
            </a:r>
            <a:r>
              <a:rPr lang="en-US" altLang="ja-JP" sz="1200" dirty="0"/>
              <a:t>1</a:t>
            </a:r>
            <a:r>
              <a:rPr lang="ja-JP" altLang="en-US" sz="1200" dirty="0"/>
              <a:t>チャンネルごとに推定する方法も考えられます。</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dirty="0"/>
              <a:t>こちらは、</a:t>
            </a:r>
            <a:r>
              <a:rPr lang="en-US" altLang="ja-JP" sz="1200" dirty="0"/>
              <a:t>3</a:t>
            </a:r>
            <a:r>
              <a:rPr lang="ja-JP" altLang="en-US" sz="1200" dirty="0"/>
              <a:t>チャンネルまとめて行う方が良い結果でした。</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dirty="0"/>
              <a:t>1</a:t>
            </a:r>
            <a:r>
              <a:rPr lang="ja-JP" altLang="en-US" sz="1200" dirty="0"/>
              <a:t>チャンネルごとだと、例えば、</a:t>
            </a:r>
            <a:r>
              <a:rPr lang="en-US" altLang="ja-JP" sz="1200" dirty="0"/>
              <a:t>R</a:t>
            </a:r>
            <a:r>
              <a:rPr lang="ja-JP" altLang="en-US" sz="1200" dirty="0"/>
              <a:t>が過大に、</a:t>
            </a:r>
            <a:r>
              <a:rPr lang="en-US" altLang="ja-JP" sz="1200" dirty="0"/>
              <a:t>G</a:t>
            </a:r>
            <a:r>
              <a:rPr lang="ja-JP" altLang="en-US" sz="1200" dirty="0"/>
              <a:t>と</a:t>
            </a:r>
            <a:r>
              <a:rPr lang="en-US" altLang="ja-JP" sz="1200" dirty="0"/>
              <a:t>B</a:t>
            </a:r>
            <a:r>
              <a:rPr lang="ja-JP" altLang="en-US" sz="1200" dirty="0"/>
              <a:t>が過少に推定されると、実際のとは異なる色相になってしまい、不自然な色が生じてしまいます。</a:t>
            </a:r>
            <a:endParaRPr lang="en-US" altLang="ja-JP"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67</a:t>
            </a:fld>
            <a:endParaRPr lang="en-US"/>
          </a:p>
        </p:txBody>
      </p:sp>
    </p:spTree>
    <p:extLst>
      <p:ext uri="{BB962C8B-B14F-4D97-AF65-F5344CB8AC3E}">
        <p14:creationId xmlns:p14="http://schemas.microsoft.com/office/powerpoint/2010/main" val="3255741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また、ニューラルネットワークの学習においては、</a:t>
            </a:r>
            <a:endParaRPr kumimoji="1" lang="en-US" altLang="ja-JP" dirty="0"/>
          </a:p>
          <a:p>
            <a:r>
              <a:rPr kumimoji="1" lang="en-US" altLang="ja-JP" dirty="0"/>
              <a:t>Batch normalization </a:t>
            </a:r>
            <a:r>
              <a:rPr kumimoji="1" lang="ja-JP" altLang="en-US" dirty="0"/>
              <a:t>バッチごとの正規化や、</a:t>
            </a:r>
            <a:endParaRPr kumimoji="1" lang="en-US" altLang="ja-JP" dirty="0"/>
          </a:p>
          <a:p>
            <a:r>
              <a:rPr lang="en-US" altLang="ja-JP" dirty="0"/>
              <a:t>Drop out</a:t>
            </a:r>
            <a:r>
              <a:rPr lang="ja-JP" altLang="en-US" dirty="0"/>
              <a:t>　</a:t>
            </a:r>
            <a:r>
              <a:rPr kumimoji="1" lang="ja-JP" altLang="en-US" dirty="0"/>
              <a:t>過学習を防ぐため、ランダムに接続を一時的に切る</a:t>
            </a:r>
            <a:endParaRPr kumimoji="1" lang="en-US" altLang="ja-JP" dirty="0"/>
          </a:p>
          <a:p>
            <a:r>
              <a:rPr kumimoji="1" lang="ja-JP" altLang="en-US" dirty="0"/>
              <a:t>といった手法が使われることが多いのですが、</a:t>
            </a:r>
            <a:endParaRPr kumimoji="1" lang="en-US" altLang="ja-JP" dirty="0"/>
          </a:p>
          <a:p>
            <a:r>
              <a:rPr kumimoji="1" lang="ja-JP" altLang="en-US" dirty="0"/>
              <a:t>本実験でもこれらを入れないと、過学習に陥って、テストデータに対する誤差が増えて行ってしまうことがありました。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68</a:t>
            </a:fld>
            <a:endParaRPr lang="en-US"/>
          </a:p>
        </p:txBody>
      </p:sp>
    </p:spTree>
    <p:extLst>
      <p:ext uri="{BB962C8B-B14F-4D97-AF65-F5344CB8AC3E}">
        <p14:creationId xmlns:p14="http://schemas.microsoft.com/office/powerpoint/2010/main" val="23157633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残差学習を入れない</a:t>
            </a:r>
            <a:r>
              <a:rPr kumimoji="1" lang="en-US" altLang="ja-JP" dirty="0"/>
              <a:t>U-Net</a:t>
            </a:r>
            <a:r>
              <a:rPr kumimoji="1" lang="ja-JP" altLang="en-US" dirty="0"/>
              <a:t>と、残差学習を入れた</a:t>
            </a:r>
            <a:r>
              <a:rPr kumimoji="1" lang="en-US" altLang="ja-JP" dirty="0"/>
              <a:t>Hourglass model</a:t>
            </a:r>
            <a:r>
              <a:rPr kumimoji="1" lang="ja-JP" altLang="en-US" dirty="0"/>
              <a:t>の比較です。</a:t>
            </a:r>
            <a:endParaRPr kumimoji="1" lang="en-US" altLang="ja-JP" dirty="0"/>
          </a:p>
          <a:p>
            <a:r>
              <a:rPr kumimoji="1" lang="ja-JP" altLang="en-US" dirty="0"/>
              <a:t>テストデータに対する</a:t>
            </a:r>
            <a:r>
              <a:rPr kumimoji="1" lang="en-US" altLang="ja-JP" dirty="0"/>
              <a:t>SSIM</a:t>
            </a:r>
            <a:r>
              <a:rPr kumimoji="1" lang="ja-JP" altLang="en-US" dirty="0"/>
              <a:t>が、</a:t>
            </a:r>
            <a:r>
              <a:rPr lang="en-US" altLang="ja-JP" sz="1200" dirty="0"/>
              <a:t>0.8</a:t>
            </a:r>
            <a:r>
              <a:rPr lang="ja-JP" altLang="en-US" sz="1200" dirty="0"/>
              <a:t>程度から</a:t>
            </a:r>
            <a:r>
              <a:rPr lang="en-US" altLang="ja-JP" sz="1200" dirty="0"/>
              <a:t>0.85</a:t>
            </a:r>
            <a:r>
              <a:rPr lang="ja-JP" altLang="en-US" sz="1200" dirty="0"/>
              <a:t>程度に上昇しました。</a:t>
            </a:r>
            <a:endParaRPr lang="en-US" altLang="ja-JP" sz="1200" dirty="0"/>
          </a:p>
          <a:p>
            <a:r>
              <a:rPr kumimoji="1" lang="ja-JP" altLang="en-US" sz="1200" dirty="0"/>
              <a:t>また、学習を進めるたびに結構成績が上下していたのが、安定するようになりました。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69</a:t>
            </a:fld>
            <a:endParaRPr lang="en-US"/>
          </a:p>
        </p:txBody>
      </p:sp>
    </p:spTree>
    <p:extLst>
      <p:ext uri="{BB962C8B-B14F-4D97-AF65-F5344CB8AC3E}">
        <p14:creationId xmlns:p14="http://schemas.microsoft.com/office/powerpoint/2010/main" val="153376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入力が与えられたとき、何らかの内部モデル、計算式によって、出力が決まります。</a:t>
            </a:r>
            <a:endParaRPr kumimoji="1" lang="en-US" altLang="ja-JP" dirty="0"/>
          </a:p>
          <a:p>
            <a:r>
              <a:rPr kumimoji="1" lang="ja-JP" altLang="en-US" dirty="0"/>
              <a:t>これを評価して、なるべく評価が高くなるように内部モデルを修正するのが、機械学習です。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a:t>
            </a:fld>
            <a:endParaRPr lang="en-US"/>
          </a:p>
        </p:txBody>
      </p:sp>
    </p:spTree>
    <p:extLst>
      <p:ext uri="{BB962C8B-B14F-4D97-AF65-F5344CB8AC3E}">
        <p14:creationId xmlns:p14="http://schemas.microsoft.com/office/powerpoint/2010/main" val="3547430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残差ブロックに効果があったので、色々なバリエーションを試してみましたが、</a:t>
            </a:r>
            <a:endParaRPr kumimoji="1" lang="en-US" altLang="ja-JP" dirty="0"/>
          </a:p>
          <a:p>
            <a:r>
              <a:rPr kumimoji="1" lang="ja-JP" altLang="en-US" dirty="0"/>
              <a:t>結果に有意な差が見られなかったので、一番ベーシックなものを採用しました。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70</a:t>
            </a:fld>
            <a:endParaRPr lang="en-US"/>
          </a:p>
        </p:txBody>
      </p:sp>
    </p:spTree>
    <p:extLst>
      <p:ext uri="{BB962C8B-B14F-4D97-AF65-F5344CB8AC3E}">
        <p14:creationId xmlns:p14="http://schemas.microsoft.com/office/powerpoint/2010/main" val="10485611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Hourglass model</a:t>
            </a:r>
            <a:r>
              <a:rPr kumimoji="1" lang="ja-JP" altLang="en-US" dirty="0"/>
              <a:t>と、</a:t>
            </a:r>
            <a:r>
              <a:rPr kumimoji="1" lang="en-US" altLang="ja-JP" dirty="0"/>
              <a:t>Non-Local block</a:t>
            </a:r>
            <a:r>
              <a:rPr kumimoji="1" lang="ja-JP" altLang="en-US" dirty="0"/>
              <a:t>を入れた</a:t>
            </a:r>
            <a:r>
              <a:rPr kumimoji="1" lang="en-US" altLang="ja-JP" dirty="0"/>
              <a:t>L-G net</a:t>
            </a:r>
            <a:r>
              <a:rPr kumimoji="1" lang="ja-JP" altLang="en-US" dirty="0"/>
              <a:t>の比較です。</a:t>
            </a:r>
            <a:endParaRPr kumimoji="1" lang="en-US" altLang="ja-JP" dirty="0"/>
          </a:p>
          <a:p>
            <a:r>
              <a:rPr kumimoji="1" lang="ja-JP" altLang="en-US" dirty="0"/>
              <a:t>学習データの収集と同時並行で学習を試しており、</a:t>
            </a:r>
            <a:endParaRPr kumimoji="1" lang="en-US" altLang="ja-JP" dirty="0"/>
          </a:p>
          <a:p>
            <a:r>
              <a:rPr kumimoji="1" lang="ja-JP" altLang="en-US" dirty="0"/>
              <a:t>グラフの</a:t>
            </a:r>
            <a:r>
              <a:rPr kumimoji="1" lang="en-US" altLang="ja-JP" dirty="0"/>
              <a:t>1</a:t>
            </a:r>
            <a:r>
              <a:rPr kumimoji="1" lang="ja-JP" altLang="en-US" dirty="0"/>
              <a:t>回目から</a:t>
            </a:r>
            <a:r>
              <a:rPr kumimoji="1" lang="en-US" altLang="ja-JP" dirty="0"/>
              <a:t>5</a:t>
            </a:r>
            <a:r>
              <a:rPr kumimoji="1" lang="ja-JP" altLang="en-US" dirty="0"/>
              <a:t>回目は、学習データの数を増やしていったときの時系列の変化を表しています。</a:t>
            </a:r>
            <a:endParaRPr kumimoji="1" lang="en-US" altLang="ja-JP" dirty="0"/>
          </a:p>
          <a:p>
            <a:r>
              <a:rPr kumimoji="1" lang="ja-JP" altLang="en-US" dirty="0"/>
              <a:t>いずれの学習データに対しても、</a:t>
            </a:r>
            <a:r>
              <a:rPr kumimoji="1" lang="en-US" altLang="ja-JP" dirty="0"/>
              <a:t>L-G net</a:t>
            </a:r>
            <a:r>
              <a:rPr kumimoji="1" lang="ja-JP" altLang="en-US" dirty="0"/>
              <a:t>の方が良い結果になり、</a:t>
            </a:r>
            <a:endParaRPr kumimoji="1" lang="en-US" altLang="ja-JP"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最終的に</a:t>
            </a:r>
            <a:r>
              <a:rPr kumimoji="1" lang="en-US" altLang="ja-JP" dirty="0"/>
              <a:t>Hourglass</a:t>
            </a:r>
            <a:r>
              <a:rPr kumimoji="1" lang="ja-JP" altLang="en-US" dirty="0"/>
              <a:t>で</a:t>
            </a:r>
            <a:r>
              <a:rPr kumimoji="1" lang="en-US" altLang="ja-JP" dirty="0"/>
              <a:t>0.9</a:t>
            </a:r>
            <a:r>
              <a:rPr kumimoji="1" lang="ja-JP" altLang="en-US" dirty="0"/>
              <a:t>程度の</a:t>
            </a:r>
            <a:r>
              <a:rPr kumimoji="1" lang="en-US" altLang="ja-JP" dirty="0"/>
              <a:t>SSIM</a:t>
            </a:r>
            <a:r>
              <a:rPr kumimoji="1" lang="ja-JP" altLang="en-US" dirty="0"/>
              <a:t>が、</a:t>
            </a:r>
            <a:r>
              <a:rPr kumimoji="1" lang="en-US" altLang="ja-JP" dirty="0"/>
              <a:t>L-G</a:t>
            </a:r>
            <a:r>
              <a:rPr kumimoji="1" lang="ja-JP" altLang="en-US" dirty="0"/>
              <a:t> </a:t>
            </a:r>
            <a:r>
              <a:rPr kumimoji="1" lang="en-US" altLang="ja-JP" dirty="0"/>
              <a:t>net</a:t>
            </a:r>
            <a:r>
              <a:rPr kumimoji="1" lang="ja-JP" altLang="en-US" dirty="0"/>
              <a:t>で</a:t>
            </a:r>
            <a:r>
              <a:rPr kumimoji="1" lang="en-US" altLang="ja-JP" dirty="0"/>
              <a:t>0.95</a:t>
            </a:r>
            <a:r>
              <a:rPr kumimoji="1" lang="ja-JP" altLang="en-US" dirty="0"/>
              <a:t>近くに情報しました。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71</a:t>
            </a:fld>
            <a:endParaRPr lang="en-US"/>
          </a:p>
        </p:txBody>
      </p:sp>
    </p:spTree>
    <p:extLst>
      <p:ext uri="{BB962C8B-B14F-4D97-AF65-F5344CB8AC3E}">
        <p14:creationId xmlns:p14="http://schemas.microsoft.com/office/powerpoint/2010/main" val="23213249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Ground truth</a:t>
            </a:r>
            <a:r>
              <a:rPr kumimoji="1" lang="ja-JP" altLang="en-US" dirty="0"/>
              <a:t>となる従来のベイクとの画像の比較です。</a:t>
            </a:r>
            <a:endParaRPr kumimoji="1" lang="en-US" altLang="ja-JP" dirty="0"/>
          </a:p>
          <a:p>
            <a:r>
              <a:rPr kumimoji="1" lang="ja-JP" altLang="en-US" dirty="0"/>
              <a:t>図の上から</a:t>
            </a:r>
            <a:r>
              <a:rPr kumimoji="1" lang="en-US" altLang="ja-JP" dirty="0"/>
              <a:t>1</a:t>
            </a:r>
            <a:r>
              <a:rPr kumimoji="1" lang="ja-JP" altLang="en-US" dirty="0"/>
              <a:t>段目に入力、</a:t>
            </a:r>
            <a:r>
              <a:rPr kumimoji="1" lang="en-US" altLang="ja-JP" dirty="0"/>
              <a:t>2</a:t>
            </a:r>
            <a:r>
              <a:rPr kumimoji="1" lang="ja-JP" altLang="en-US" dirty="0"/>
              <a:t>段目に推定結果、</a:t>
            </a:r>
            <a:r>
              <a:rPr kumimoji="1" lang="en-US" altLang="ja-JP" dirty="0"/>
              <a:t>3</a:t>
            </a:r>
            <a:r>
              <a:rPr kumimoji="1" lang="ja-JP" altLang="en-US" dirty="0"/>
              <a:t>段目が</a:t>
            </a:r>
            <a:r>
              <a:rPr kumimoji="1" lang="en-US" altLang="ja-JP" dirty="0"/>
              <a:t>Ground truth</a:t>
            </a:r>
            <a:r>
              <a:rPr kumimoji="1" lang="ja-JP" altLang="en-US" dirty="0"/>
              <a:t>です。</a:t>
            </a:r>
            <a:endParaRPr kumimoji="1" lang="en-US" altLang="ja-JP" dirty="0"/>
          </a:p>
          <a:p>
            <a:r>
              <a:rPr kumimoji="1" lang="en-US" altLang="ja-JP" dirty="0"/>
              <a:t>2</a:t>
            </a:r>
            <a:r>
              <a:rPr kumimoji="1" lang="ja-JP" altLang="en-US" dirty="0"/>
              <a:t>段目、左から間接光のみの出力結果、入力の直接光を足したもの、キューブマップを</a:t>
            </a:r>
            <a:r>
              <a:rPr kumimoji="1" lang="en-US" altLang="ja-JP" dirty="0"/>
              <a:t>SH</a:t>
            </a:r>
            <a:r>
              <a:rPr kumimoji="1" lang="ja-JP" altLang="en-US" dirty="0"/>
              <a:t>係数にして再度キューブマップ展開したものです。</a:t>
            </a:r>
            <a:endParaRPr kumimoji="1" lang="en-US" altLang="ja-JP" dirty="0"/>
          </a:p>
          <a:p>
            <a:r>
              <a:rPr kumimoji="1" lang="ja-JP" altLang="en-US" dirty="0"/>
              <a:t>ライトプローブは</a:t>
            </a:r>
            <a:r>
              <a:rPr kumimoji="1" lang="en-US" altLang="ja-JP" dirty="0"/>
              <a:t>SH</a:t>
            </a:r>
            <a:r>
              <a:rPr kumimoji="1" lang="ja-JP" altLang="en-US" dirty="0"/>
              <a:t>係数だけ保持しますので、一番右の画像が実際のレンダリングに使われるものを表しています。</a:t>
            </a:r>
            <a:endParaRPr kumimoji="1" lang="en-US" altLang="ja-JP" dirty="0"/>
          </a:p>
          <a:p>
            <a:endParaRPr kumimoji="1" lang="en-US" altLang="ja-JP" dirty="0"/>
          </a:p>
          <a:p>
            <a:r>
              <a:rPr kumimoji="1" lang="ja-JP" altLang="en-US" dirty="0"/>
              <a:t>左のキューブマップだけ見ますと、パノラマ変換で解像度が落ちているのもありますが、色のムラのようなものがあって、</a:t>
            </a:r>
            <a:r>
              <a:rPr kumimoji="1" lang="en-US" altLang="ja-JP" dirty="0"/>
              <a:t>Ground truth</a:t>
            </a:r>
            <a:r>
              <a:rPr kumimoji="1" lang="ja-JP" altLang="en-US" dirty="0"/>
              <a:t>と異なっています。</a:t>
            </a:r>
            <a:endParaRPr kumimoji="1" lang="en-US" altLang="ja-JP" dirty="0"/>
          </a:p>
          <a:p>
            <a:r>
              <a:rPr kumimoji="1" lang="ja-JP" altLang="en-US" dirty="0"/>
              <a:t>しかし、実際に使われる</a:t>
            </a:r>
            <a:r>
              <a:rPr kumimoji="1" lang="en-US" altLang="ja-JP" dirty="0"/>
              <a:t>SH</a:t>
            </a:r>
            <a:r>
              <a:rPr kumimoji="1" lang="ja-JP" altLang="en-US" dirty="0"/>
              <a:t>でみますと、ほとんど差が目立たないことが分かります。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72</a:t>
            </a:fld>
            <a:endParaRPr lang="en-US"/>
          </a:p>
        </p:txBody>
      </p:sp>
    </p:spTree>
    <p:extLst>
      <p:ext uri="{BB962C8B-B14F-4D97-AF65-F5344CB8AC3E}">
        <p14:creationId xmlns:p14="http://schemas.microsoft.com/office/powerpoint/2010/main" val="32832514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他のキューブマップです。</a:t>
            </a:r>
            <a:endParaRPr kumimoji="1" lang="en-US" altLang="ja-JP" dirty="0"/>
          </a:p>
          <a:p>
            <a:r>
              <a:rPr kumimoji="1" lang="ja-JP" altLang="en-US" dirty="0"/>
              <a:t>建物の外にあるプローブや、大きな窓の近くにあるプローブ、</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73</a:t>
            </a:fld>
            <a:endParaRPr lang="en-US"/>
          </a:p>
        </p:txBody>
      </p:sp>
    </p:spTree>
    <p:extLst>
      <p:ext uri="{BB962C8B-B14F-4D97-AF65-F5344CB8AC3E}">
        <p14:creationId xmlns:p14="http://schemas.microsoft.com/office/powerpoint/2010/main" val="9097567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異なるスカイマップに対しても、同様に推定できております。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74</a:t>
            </a:fld>
            <a:endParaRPr lang="en-US"/>
          </a:p>
        </p:txBody>
      </p:sp>
    </p:spTree>
    <p:extLst>
      <p:ext uri="{BB962C8B-B14F-4D97-AF65-F5344CB8AC3E}">
        <p14:creationId xmlns:p14="http://schemas.microsoft.com/office/powerpoint/2010/main" val="31091257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実際のレンダリング結果での比較です。</a:t>
            </a:r>
            <a:endParaRPr kumimoji="1" lang="en-US" altLang="ja-JP" dirty="0"/>
          </a:p>
          <a:p>
            <a:r>
              <a:rPr kumimoji="1" lang="ja-JP" altLang="en-US" dirty="0"/>
              <a:t>従来のベイクと、ディープラーニングによる推定、見比べても違いが判らないほどになっております。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75</a:t>
            </a:fld>
            <a:endParaRPr lang="en-US"/>
          </a:p>
        </p:txBody>
      </p:sp>
    </p:spTree>
    <p:extLst>
      <p:ext uri="{BB962C8B-B14F-4D97-AF65-F5344CB8AC3E}">
        <p14:creationId xmlns:p14="http://schemas.microsoft.com/office/powerpoint/2010/main" val="243704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拡大して切り替えて比較すると、一応違いはあります。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76</a:t>
            </a:fld>
            <a:endParaRPr lang="en-US"/>
          </a:p>
        </p:txBody>
      </p:sp>
    </p:spTree>
    <p:extLst>
      <p:ext uri="{BB962C8B-B14F-4D97-AF65-F5344CB8AC3E}">
        <p14:creationId xmlns:p14="http://schemas.microsoft.com/office/powerpoint/2010/main" val="37851418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他の場所でも同様です。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78</a:t>
            </a:fld>
            <a:endParaRPr lang="en-US"/>
          </a:p>
        </p:txBody>
      </p:sp>
    </p:spTree>
    <p:extLst>
      <p:ext uri="{BB962C8B-B14F-4D97-AF65-F5344CB8AC3E}">
        <p14:creationId xmlns:p14="http://schemas.microsoft.com/office/powerpoint/2010/main" val="13779779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このように、似たような結果が、半分以下のベイク時間で得られるようになりました。</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104</a:t>
            </a:fld>
            <a:endParaRPr lang="en-US"/>
          </a:p>
        </p:txBody>
      </p:sp>
    </p:spTree>
    <p:extLst>
      <p:ext uri="{BB962C8B-B14F-4D97-AF65-F5344CB8AC3E}">
        <p14:creationId xmlns:p14="http://schemas.microsoft.com/office/powerpoint/2010/main" val="29064168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本講演のまとめです。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105</a:t>
            </a:fld>
            <a:endParaRPr lang="en-US"/>
          </a:p>
        </p:txBody>
      </p:sp>
    </p:spTree>
    <p:extLst>
      <p:ext uri="{BB962C8B-B14F-4D97-AF65-F5344CB8AC3E}">
        <p14:creationId xmlns:p14="http://schemas.microsoft.com/office/powerpoint/2010/main" val="306646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教師あり学習の一例として、文字認識を取り上げます。</a:t>
            </a:r>
            <a:endParaRPr kumimoji="1" lang="en-US" altLang="ja-JP" dirty="0"/>
          </a:p>
          <a:p>
            <a:r>
              <a:rPr kumimoji="1" lang="ja-JP" altLang="en-US" dirty="0"/>
              <a:t>入力は画像で、出力は検出された文字列です。</a:t>
            </a:r>
            <a:endParaRPr kumimoji="1" lang="en-US" altLang="ja-JP" dirty="0"/>
          </a:p>
          <a:p>
            <a:r>
              <a:rPr kumimoji="1" lang="ja-JP" altLang="en-US" dirty="0"/>
              <a:t>これを教師データ、正解の文字列と比較し、どれだけあっていたかを評価します。</a:t>
            </a:r>
            <a:endParaRPr kumimoji="1" lang="en-US" altLang="ja-JP" dirty="0"/>
          </a:p>
          <a:p>
            <a:r>
              <a:rPr kumimoji="1" lang="ja-JP" altLang="en-US" dirty="0"/>
              <a:t>そして、評価が高くなるように内部モデルを修正します。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8</a:t>
            </a:fld>
            <a:endParaRPr lang="en-US"/>
          </a:p>
        </p:txBody>
      </p:sp>
    </p:spTree>
    <p:extLst>
      <p:ext uri="{BB962C8B-B14F-4D97-AF65-F5344CB8AC3E}">
        <p14:creationId xmlns:p14="http://schemas.microsoft.com/office/powerpoint/2010/main" val="6326461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住宅プレゼンテーションシステムのライトプローブのベイクを、ディープラーニングで高速化しました。</a:t>
            </a:r>
            <a:endParaRPr kumimoji="1" lang="en-US" altLang="ja-JP" dirty="0"/>
          </a:p>
          <a:p>
            <a:pPr lvl="0"/>
            <a:r>
              <a:rPr lang="ja-JP" altLang="en-US" dirty="0"/>
              <a:t>直接光のみのライティング結果から間接光を含めたライティング結果を推定することで、</a:t>
            </a:r>
            <a:endParaRPr lang="en-US" altLang="ja-JP" dirty="0"/>
          </a:p>
          <a:p>
            <a:pPr lvl="0"/>
            <a:r>
              <a:rPr lang="ja-JP" altLang="en-US" dirty="0"/>
              <a:t>ベイク時間を短縮しました。</a:t>
            </a:r>
            <a:endParaRPr lang="en-US" altLang="ja-JP" dirty="0"/>
          </a:p>
          <a:p>
            <a:pPr lvl="0"/>
            <a:endParaRPr lang="en-US" altLang="ja-JP" dirty="0"/>
          </a:p>
          <a:p>
            <a:pPr lvl="0"/>
            <a:r>
              <a:rPr lang="ja-JP" altLang="en-US" dirty="0"/>
              <a:t>ただ時間が短くなっただけでなく、他のライトプローブに依存しないという利点もあります。</a:t>
            </a:r>
            <a:endParaRPr lang="en-US" altLang="ja-JP" dirty="0"/>
          </a:p>
          <a:p>
            <a:pPr lvl="0"/>
            <a:r>
              <a:rPr lang="ja-JP" altLang="en-US" dirty="0"/>
              <a:t>従来のベイクでは</a:t>
            </a:r>
            <a:r>
              <a:rPr lang="en-US" altLang="ja-JP" dirty="0"/>
              <a:t>2</a:t>
            </a:r>
            <a:r>
              <a:rPr lang="ja-JP" altLang="en-US" dirty="0"/>
              <a:t>回目以降は他のライトプローブも用いて撮影するので、どれか一つでもライトプローブを動かしたりした場合、</a:t>
            </a:r>
            <a:endParaRPr lang="en-US" altLang="ja-JP" dirty="0"/>
          </a:p>
          <a:p>
            <a:pPr lvl="0"/>
            <a:r>
              <a:rPr lang="ja-JP" altLang="en-US" dirty="0"/>
              <a:t>全ライトプローブの再ベイクが必要になります。</a:t>
            </a:r>
            <a:endParaRPr lang="en-US" altLang="ja-JP" dirty="0"/>
          </a:p>
          <a:p>
            <a:pPr lvl="0"/>
            <a:r>
              <a:rPr lang="ja-JP" altLang="en-US" dirty="0"/>
              <a:t>ディープラーニングによる推定では、対象のライトプローブのみの再ベイクで済み、かなり使いやすくなったと思います。</a:t>
            </a:r>
            <a:endParaRPr lang="en-US" altLang="ja-JP" dirty="0"/>
          </a:p>
          <a:p>
            <a:pPr lvl="0"/>
            <a:endParaRPr lang="en-US" altLang="ja-JP" dirty="0"/>
          </a:p>
          <a:p>
            <a:pPr marL="0" lvl="0" indent="0">
              <a:buFont typeface="+mj-lt"/>
              <a:buNone/>
            </a:pPr>
            <a:r>
              <a:rPr lang="ja-JP" altLang="en-US" dirty="0"/>
              <a:t>様々なニューラルネットワークモデルを比較検討しました。</a:t>
            </a:r>
            <a:endParaRPr lang="en-US" altLang="ja-JP" dirty="0"/>
          </a:p>
          <a:p>
            <a:pPr marL="0" lvl="0" indent="0">
              <a:buFont typeface="+mj-lt"/>
              <a:buNone/>
            </a:pPr>
            <a:r>
              <a:rPr lang="ja-JP" altLang="en-US" dirty="0"/>
              <a:t>パノラマ変換し、さらに残差学習と</a:t>
            </a:r>
            <a:r>
              <a:rPr lang="en-US" altLang="ja-JP" dirty="0"/>
              <a:t>Non-Local block</a:t>
            </a:r>
            <a:r>
              <a:rPr lang="ja-JP" altLang="en-US" dirty="0"/>
              <a:t>を入れて、かなり良い結果が得られるようになりました。</a:t>
            </a:r>
            <a:endParaRPr lang="en-US" altLang="ja-JP" dirty="0"/>
          </a:p>
          <a:p>
            <a:pPr marL="0" lvl="0" indent="0">
              <a:buFont typeface="+mj-lt"/>
              <a:buNone/>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106</a:t>
            </a:fld>
            <a:endParaRPr lang="en-US"/>
          </a:p>
        </p:txBody>
      </p:sp>
    </p:spTree>
    <p:extLst>
      <p:ext uri="{BB962C8B-B14F-4D97-AF65-F5344CB8AC3E}">
        <p14:creationId xmlns:p14="http://schemas.microsoft.com/office/powerpoint/2010/main" val="18148643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dirty="0"/>
              <a:t>まずは、このディープラーニングによるベイク機能を住友林業様の全国の事業所に展開したいと考えています。</a:t>
            </a:r>
            <a:endParaRPr kumimoji="1" lang="en-US" altLang="ja-JP" sz="1600" dirty="0"/>
          </a:p>
          <a:p>
            <a:r>
              <a:rPr kumimoji="1" lang="ja-JP" altLang="en-US" sz="1600" dirty="0"/>
              <a:t>今回の実験では</a:t>
            </a:r>
            <a:r>
              <a:rPr kumimoji="1" lang="en-US" altLang="ja-JP" sz="1600" dirty="0"/>
              <a:t>10</a:t>
            </a:r>
            <a:r>
              <a:rPr kumimoji="1" lang="ja-JP" altLang="en-US" sz="1600" dirty="0"/>
              <a:t>件でしか検証していませんので、</a:t>
            </a:r>
            <a:endParaRPr kumimoji="1" lang="en-US" altLang="ja-JP" sz="1600" dirty="0"/>
          </a:p>
          <a:p>
            <a:pPr lvl="0"/>
            <a:r>
              <a:rPr kumimoji="1" lang="ja-JP" altLang="en-US" sz="1400" dirty="0"/>
              <a:t>学習データが十分でなく、</a:t>
            </a:r>
            <a:r>
              <a:rPr lang="ja-JP" altLang="en-US" sz="1400" dirty="0"/>
              <a:t>間接光</a:t>
            </a:r>
            <a:r>
              <a:rPr kumimoji="1" lang="ja-JP" altLang="en-US" sz="1400" dirty="0"/>
              <a:t>推定に問題のある建物が出てくる可能性はありますが、</a:t>
            </a:r>
            <a:endParaRPr kumimoji="1" lang="en-US" altLang="ja-JP" sz="1400" dirty="0"/>
          </a:p>
          <a:p>
            <a:pPr lvl="0"/>
            <a:r>
              <a:rPr kumimoji="1" lang="ja-JP" altLang="en-US" sz="1200" dirty="0"/>
              <a:t>次のようにすれば自動的に対応することも可能だと考えています。</a:t>
            </a:r>
            <a:endParaRPr kumimoji="1" lang="en-US" altLang="ja-JP" sz="1200" dirty="0"/>
          </a:p>
          <a:p>
            <a:pPr marL="0" lvl="0" indent="0">
              <a:buFont typeface="+mj-lt"/>
              <a:buNone/>
            </a:pPr>
            <a:r>
              <a:rPr kumimoji="1" lang="ja-JP" altLang="en-US" sz="1050" dirty="0"/>
              <a:t>バックグラウンドで従来のベイクも行い、結果を比較し、</a:t>
            </a:r>
            <a:endParaRPr kumimoji="1" lang="en-US" altLang="ja-JP" sz="1050" dirty="0"/>
          </a:p>
          <a:p>
            <a:pPr marL="0" lvl="0" indent="0">
              <a:buFont typeface="+mj-lt"/>
              <a:buNone/>
            </a:pPr>
            <a:r>
              <a:rPr lang="ja-JP" altLang="en-US" sz="1050" dirty="0"/>
              <a:t>結果の差が一定以上あれば、中央サーバに報告します。</a:t>
            </a:r>
            <a:endParaRPr lang="en-US" altLang="ja-JP" sz="1050" dirty="0"/>
          </a:p>
          <a:p>
            <a:pPr marL="0" lvl="0" indent="0">
              <a:buFont typeface="+mj-lt"/>
              <a:buNone/>
            </a:pPr>
            <a:r>
              <a:rPr lang="ja-JP" altLang="en-US" sz="1050" dirty="0"/>
              <a:t>中央サーバで</a:t>
            </a:r>
            <a:r>
              <a:rPr kumimoji="1" lang="ja-JP" altLang="en-US" sz="1050" dirty="0"/>
              <a:t>問題のデータを含めて再学習して、</a:t>
            </a:r>
            <a:r>
              <a:rPr lang="ja-JP" altLang="en-US" sz="1050" dirty="0"/>
              <a:t>更新したモデルを再配布します。</a:t>
            </a:r>
            <a:endParaRPr lang="en-US" altLang="ja-JP" sz="1050" dirty="0"/>
          </a:p>
          <a:p>
            <a:pPr marL="0" lvl="0" indent="0">
              <a:buFont typeface="+mj-lt"/>
              <a:buNone/>
            </a:pPr>
            <a:endParaRPr lang="en-US" altLang="ja-JP" sz="1050" dirty="0"/>
          </a:p>
          <a:p>
            <a:r>
              <a:rPr kumimoji="1" lang="ja-JP" altLang="en-US" sz="1600" dirty="0"/>
              <a:t>また、今後は、ディープラーニングの応用範囲を拡大していきたいと思います。</a:t>
            </a:r>
            <a:endParaRPr lang="en-US" altLang="ja-JP" sz="1400" dirty="0"/>
          </a:p>
          <a:p>
            <a:pPr lvl="0"/>
            <a:r>
              <a:rPr lang="ja-JP" altLang="en-US" sz="1200" dirty="0"/>
              <a:t>リアルタイムレイトレーシングのデノイズ。</a:t>
            </a:r>
            <a:endParaRPr lang="en-US" altLang="ja-JP" sz="1200" dirty="0"/>
          </a:p>
          <a:p>
            <a:pPr lvl="0"/>
            <a:r>
              <a:rPr lang="ja-JP" altLang="en-US" sz="1200" dirty="0"/>
              <a:t>時間的・空間的</a:t>
            </a:r>
            <a:r>
              <a:rPr lang="en-US" altLang="ja-JP" sz="1200" dirty="0"/>
              <a:t>accumulation</a:t>
            </a:r>
            <a:r>
              <a:rPr lang="ja-JP" altLang="en-US" sz="1200" dirty="0"/>
              <a:t>によるデノイザーについては、今年の</a:t>
            </a:r>
            <a:r>
              <a:rPr lang="en-US" altLang="ja-JP" sz="1200" dirty="0"/>
              <a:t>CEDEC</a:t>
            </a:r>
            <a:r>
              <a:rPr lang="ja-JP" altLang="en-US" sz="1200" dirty="0"/>
              <a:t>の別セッションで弊社より発表いたしましたが、今後は学習ベースのデノイズも入れていきたいと考えています。</a:t>
            </a:r>
            <a:endParaRPr lang="en-US" altLang="ja-JP" sz="1200" dirty="0"/>
          </a:p>
          <a:p>
            <a:pPr lvl="0"/>
            <a:r>
              <a:rPr lang="ja-JP" altLang="en-US" sz="1400" dirty="0"/>
              <a:t>超解像。</a:t>
            </a:r>
            <a:endParaRPr lang="en-US" altLang="ja-JP" sz="1400" dirty="0"/>
          </a:p>
          <a:p>
            <a:pPr lvl="0"/>
            <a:r>
              <a:rPr lang="ja-JP" altLang="en-US" sz="1200" dirty="0"/>
              <a:t>ポストエフェクトなどで、重い処理はすべて低解像度で行い、ディープラーニングを用いて自然な形でアップスケールします。</a:t>
            </a:r>
            <a:endParaRPr lang="en-US" altLang="ja-JP" sz="1200" dirty="0"/>
          </a:p>
          <a:p>
            <a:pPr lvl="0"/>
            <a:r>
              <a:rPr kumimoji="1" lang="ja-JP" altLang="en-US" sz="1400" dirty="0"/>
              <a:t>リアルタイム</a:t>
            </a:r>
            <a:r>
              <a:rPr kumimoji="1" lang="en-US" altLang="ja-JP" sz="1400" dirty="0"/>
              <a:t>GI</a:t>
            </a:r>
            <a:r>
              <a:rPr kumimoji="1" lang="ja-JP" altLang="en-US" sz="1400" dirty="0"/>
              <a:t>。</a:t>
            </a:r>
            <a:endParaRPr kumimoji="1" lang="en-US" altLang="ja-JP" sz="1400" dirty="0"/>
          </a:p>
          <a:p>
            <a:pPr lvl="0"/>
            <a:r>
              <a:rPr lang="ja-JP" altLang="en-US" sz="1200" dirty="0"/>
              <a:t>間接光の推定をリアルタイムに行います。事前にライトプローブを配置したりベイクしたりなどは一切不要になるのが理想形です。</a:t>
            </a: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107</a:t>
            </a:fld>
            <a:endParaRPr lang="en-US"/>
          </a:p>
        </p:txBody>
      </p:sp>
    </p:spTree>
    <p:extLst>
      <p:ext uri="{BB962C8B-B14F-4D97-AF65-F5344CB8AC3E}">
        <p14:creationId xmlns:p14="http://schemas.microsoft.com/office/powerpoint/2010/main" val="4039392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私たちシリコンスタジオは、技術力、表現力、発想力を兼ね備えた</a:t>
            </a:r>
            <a:r>
              <a:rPr kumimoji="1" lang="en-US" altLang="ja-JP" dirty="0"/>
              <a:t>CG</a:t>
            </a:r>
            <a:r>
              <a:rPr kumimoji="1" lang="ja-JP" altLang="en-US" dirty="0"/>
              <a:t>ソリューションプロバイダーを目指しており、</a:t>
            </a:r>
            <a:endParaRPr kumimoji="1" lang="en-US" altLang="ja-JP" dirty="0"/>
          </a:p>
          <a:p>
            <a:r>
              <a:rPr kumimoji="1" lang="ja-JP" altLang="en-US" dirty="0"/>
              <a:t>今後も</a:t>
            </a:r>
            <a:r>
              <a:rPr kumimoji="1" lang="en-US" altLang="ja-JP" dirty="0"/>
              <a:t>CEDEC</a:t>
            </a:r>
            <a:r>
              <a:rPr kumimoji="1" lang="ja-JP" altLang="en-US" dirty="0"/>
              <a:t>などで情報を発信していきたいと考えています。</a:t>
            </a:r>
            <a:endParaRPr kumimoji="1" lang="en-US" altLang="ja-JP" dirty="0"/>
          </a:p>
          <a:p>
            <a:r>
              <a:rPr kumimoji="1" lang="ja-JP" altLang="en-US" dirty="0"/>
              <a:t>皆様よろしくお願いいたします。</a:t>
            </a:r>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108</a:t>
            </a:fld>
            <a:endParaRPr lang="en-US"/>
          </a:p>
        </p:txBody>
      </p:sp>
    </p:spTree>
    <p:extLst>
      <p:ext uri="{BB962C8B-B14F-4D97-AF65-F5344CB8AC3E}">
        <p14:creationId xmlns:p14="http://schemas.microsoft.com/office/powerpoint/2010/main" val="25123895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以上で、発表を終わらせていただきます。</a:t>
            </a:r>
            <a:endParaRPr kumimoji="1" lang="en-US" altLang="ja-JP" dirty="0"/>
          </a:p>
          <a:p>
            <a:r>
              <a:rPr kumimoji="1" lang="ja-JP" altLang="en-US"/>
              <a:t>ご清聴ありがとうございました。</a:t>
            </a:r>
            <a:endParaRPr kumimoji="1" lang="ja-JP" altLang="en-US"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109</a:t>
            </a:fld>
            <a:endParaRPr lang="en-US"/>
          </a:p>
        </p:txBody>
      </p:sp>
    </p:spTree>
    <p:extLst>
      <p:ext uri="{BB962C8B-B14F-4D97-AF65-F5344CB8AC3E}">
        <p14:creationId xmlns:p14="http://schemas.microsoft.com/office/powerpoint/2010/main" val="3876333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教師なし学習では、教師データを使わずに、出力を評価します。</a:t>
            </a:r>
            <a:endParaRPr kumimoji="1" lang="en-US" altLang="ja-JP" dirty="0"/>
          </a:p>
          <a:p>
            <a:r>
              <a:rPr kumimoji="1" lang="ja-JP" altLang="en-US" dirty="0"/>
              <a:t>例として、似たものをグループに分類する、クラスタリングを取り上げます。</a:t>
            </a:r>
            <a:endParaRPr kumimoji="1" lang="en-US" altLang="ja-JP" dirty="0"/>
          </a:p>
          <a:p>
            <a:r>
              <a:rPr kumimoji="1" lang="ja-JP" altLang="en-US" dirty="0"/>
              <a:t>データ群が与えられ、どのデータがどのグループに入ったかという分類結果が出力されます。</a:t>
            </a:r>
            <a:endParaRPr kumimoji="1" lang="en-US" altLang="ja-JP" dirty="0"/>
          </a:p>
          <a:p>
            <a:r>
              <a:rPr kumimoji="1" lang="ja-JP" altLang="en-US" dirty="0"/>
              <a:t>全く似てないのに同じグループだったり、ほとんど同じなのに別のグループになったりしてないか、などによって出力の品質を評価します。</a:t>
            </a:r>
            <a:endParaRPr kumimoji="1" lang="en-US" altLang="ja-JP" dirty="0"/>
          </a:p>
          <a:p>
            <a:r>
              <a:rPr kumimoji="1" lang="ja-JP" altLang="en-US" dirty="0"/>
              <a:t>具体的には、同一グループ内での最大距離、別グループに属する</a:t>
            </a:r>
            <a:r>
              <a:rPr kumimoji="1" lang="en-US" altLang="ja-JP" dirty="0"/>
              <a:t>2</a:t>
            </a:r>
            <a:r>
              <a:rPr kumimoji="1" lang="ja-JP" altLang="en-US" dirty="0"/>
              <a:t>点間での最小距離などを計算します。</a:t>
            </a:r>
            <a:endParaRPr kumimoji="1" lang="en-US" altLang="ja-JP" dirty="0"/>
          </a:p>
          <a:p>
            <a:r>
              <a:rPr kumimoji="1" lang="ja-JP" altLang="en-US" dirty="0"/>
              <a:t>そして、これらの評価が高くなるように内部モデルを修正します。</a:t>
            </a:r>
            <a:endParaRPr kumimoji="1" lang="en-US" altLang="ja-JP" dirty="0"/>
          </a:p>
        </p:txBody>
      </p:sp>
      <p:sp>
        <p:nvSpPr>
          <p:cNvPr id="4" name="スライド番号プレースホルダー 3"/>
          <p:cNvSpPr>
            <a:spLocks noGrp="1"/>
          </p:cNvSpPr>
          <p:nvPr>
            <p:ph type="sldNum" sz="quarter" idx="5"/>
          </p:nvPr>
        </p:nvSpPr>
        <p:spPr/>
        <p:txBody>
          <a:bodyPr/>
          <a:lstStyle/>
          <a:p>
            <a:fld id="{87DEE212-02DF-3E4B-8185-8004C1BE046D}" type="slidenum">
              <a:rPr lang="en-US" smtClean="0"/>
              <a:t>9</a:t>
            </a:fld>
            <a:endParaRPr lang="en-US"/>
          </a:p>
        </p:txBody>
      </p:sp>
    </p:spTree>
    <p:extLst>
      <p:ext uri="{BB962C8B-B14F-4D97-AF65-F5344CB8AC3E}">
        <p14:creationId xmlns:p14="http://schemas.microsoft.com/office/powerpoint/2010/main" val="588198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文字オレンジ）">
    <p:spTree>
      <p:nvGrpSpPr>
        <p:cNvPr id="1" name=""/>
        <p:cNvGrpSpPr/>
        <p:nvPr/>
      </p:nvGrpSpPr>
      <p:grpSpPr>
        <a:xfrm>
          <a:off x="0" y="0"/>
          <a:ext cx="0" cy="0"/>
          <a:chOff x="0" y="0"/>
          <a:chExt cx="0" cy="0"/>
        </a:xfrm>
      </p:grpSpPr>
      <p:pic>
        <p:nvPicPr>
          <p:cNvPr id="3" name="図 2" descr="線画 が含まれている画像&#10;&#10;自動的に生成された説明">
            <a:extLst>
              <a:ext uri="{FF2B5EF4-FFF2-40B4-BE49-F238E27FC236}">
                <a16:creationId xmlns:a16="http://schemas.microsoft.com/office/drawing/2014/main" id="{BA926BD4-885E-4EBC-A3A3-E11662F21B31}"/>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rgbClr val="D16C15"/>
                </a:solidFill>
                <a:latin typeface="Arial" panose="020B0604020202020204" pitchFamily="34" charset="0"/>
                <a:cs typeface="Arial" panose="020B0604020202020204" pitchFamily="34" charset="0"/>
              </a:defRPr>
            </a:lvl1pPr>
          </a:lstStyle>
          <a:p>
            <a:r>
              <a:rPr lang="ja-JP" altLang="en-US" dirty="0"/>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8" name="コンテンツ プレースホルダー 7">
            <a:extLst>
              <a:ext uri="{FF2B5EF4-FFF2-40B4-BE49-F238E27FC236}">
                <a16:creationId xmlns:a16="http://schemas.microsoft.com/office/drawing/2014/main" id="{53EA3DAF-A06A-45BF-BCFD-8560C84CFA3D}"/>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83A1A8A8-525D-49A7-90A4-EE00EEBC9E62}"/>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rgbClr val="6A6D70"/>
                </a:solidFill>
                <a:latin typeface="Arial Narrow" panose="020B0606020202030204" pitchFamily="34" charset="0"/>
              </a:rPr>
              <a:t>©Silicon Studio Corp., all rights reserved.</a:t>
            </a:r>
            <a:endParaRPr lang="en-US" sz="1050" b="0" dirty="0">
              <a:solidFill>
                <a:srgbClr val="6A6D70"/>
              </a:solidFill>
              <a:latin typeface="Arial Narrow" panose="020B0606020202030204" pitchFamily="34" charset="0"/>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85A4CD5-CE70-4753-AFCF-881D931FDA20}"/>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8DD20C93-91D2-4D63-A3D4-25EB7D12012F}"/>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52191618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黒紙（タイトルとコンテンツなし）">
    <p:bg>
      <p:bgPr>
        <a:solidFill>
          <a:schemeClr val="tx1"/>
        </a:solidFill>
        <a:effectLst/>
      </p:bgPr>
    </p:bg>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pic>
        <p:nvPicPr>
          <p:cNvPr id="6" name="図 5">
            <a:extLst>
              <a:ext uri="{FF2B5EF4-FFF2-40B4-BE49-F238E27FC236}">
                <a16:creationId xmlns:a16="http://schemas.microsoft.com/office/drawing/2014/main" id="{A15CB78E-FBF1-4FA2-82FB-1DCDD4DBE948}"/>
              </a:ext>
            </a:extLst>
          </p:cNvPr>
          <p:cNvPicPr>
            <a:picLocks noChangeAspect="1"/>
          </p:cNvPicPr>
          <p:nvPr userDrawn="1"/>
        </p:nvPicPr>
        <p:blipFill>
          <a:blip r:embed="rId2"/>
          <a:stretch>
            <a:fillRect/>
          </a:stretch>
        </p:blipFill>
        <p:spPr>
          <a:xfrm>
            <a:off x="7657808" y="84139"/>
            <a:ext cx="1440000" cy="468000"/>
          </a:xfrm>
          <a:prstGeom prst="rect">
            <a:avLst/>
          </a:prstGeom>
        </p:spPr>
      </p:pic>
    </p:spTree>
    <p:extLst>
      <p:ext uri="{BB962C8B-B14F-4D97-AF65-F5344CB8AC3E}">
        <p14:creationId xmlns:p14="http://schemas.microsoft.com/office/powerpoint/2010/main" val="31373591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ブランディングメッセージ">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6734862" y="3717346"/>
            <a:ext cx="2001884" cy="652614"/>
          </a:xfrm>
          <a:prstGeom prst="rect">
            <a:avLst/>
          </a:prstGeom>
        </p:spPr>
      </p:pic>
      <p:pic>
        <p:nvPicPr>
          <p:cNvPr id="10" name="Picture 9">
            <a:extLst>
              <a:ext uri="{FF2B5EF4-FFF2-40B4-BE49-F238E27FC236}">
                <a16:creationId xmlns:a16="http://schemas.microsoft.com/office/drawing/2014/main" id="{55D02300-60A2-E946-8BE7-1D803BFC6593}"/>
              </a:ext>
            </a:extLst>
          </p:cNvPr>
          <p:cNvPicPr>
            <a:picLocks noChangeAspect="1"/>
          </p:cNvPicPr>
          <p:nvPr userDrawn="1"/>
        </p:nvPicPr>
        <p:blipFill rotWithShape="1">
          <a:blip r:embed="rId3"/>
          <a:srcRect t="24511" b="25268"/>
          <a:stretch/>
        </p:blipFill>
        <p:spPr>
          <a:xfrm>
            <a:off x="165457" y="1972328"/>
            <a:ext cx="3663447" cy="461177"/>
          </a:xfrm>
          <a:prstGeom prst="rect">
            <a:avLst/>
          </a:prstGeom>
        </p:spPr>
      </p:pic>
      <p:sp>
        <p:nvSpPr>
          <p:cNvPr id="2" name="Rectangle 1">
            <a:extLst>
              <a:ext uri="{FF2B5EF4-FFF2-40B4-BE49-F238E27FC236}">
                <a16:creationId xmlns:a16="http://schemas.microsoft.com/office/drawing/2014/main" id="{EB0D9E6C-E4A5-804B-ACFA-F8B3185063A7}"/>
              </a:ext>
            </a:extLst>
          </p:cNvPr>
          <p:cNvSpPr/>
          <p:nvPr userDrawn="1"/>
        </p:nvSpPr>
        <p:spPr>
          <a:xfrm>
            <a:off x="4057170" y="862507"/>
            <a:ext cx="4679576" cy="2838461"/>
          </a:xfrm>
          <a:prstGeom prst="rect">
            <a:avLst/>
          </a:prstGeom>
        </p:spPr>
        <p:txBody>
          <a:bodyPr wrap="square" numCol="1" spcCol="540000">
            <a:noAutofit/>
          </a:bodyPr>
          <a:lstStyle/>
          <a:p>
            <a:pPr algn="just">
              <a:lnSpc>
                <a:spcPct val="150000"/>
              </a:lnSpc>
            </a:pP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私たちシリコンスタジオは、自社開発による数々のミドルウェアを有し、</a:t>
            </a:r>
            <a:r>
              <a:rPr lang="en-US" sz="1200" dirty="0">
                <a:solidFill>
                  <a:schemeClr val="tx1">
                    <a:lumMod val="75000"/>
                    <a:lumOff val="25000"/>
                  </a:schemeClr>
                </a:solidFill>
                <a:effectLst/>
                <a:latin typeface="Meiryo" panose="020B0604030504040204" pitchFamily="34" charset="-128"/>
                <a:ea typeface="MS PGothic" panose="020B0600070205080204" pitchFamily="34" charset="-128"/>
                <a:cs typeface="Meiryo" panose="020B0604030504040204" pitchFamily="34" charset="-128"/>
              </a:rPr>
              <a:t>CG</a:t>
            </a: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の黎明期から今日に至るまで</a:t>
            </a:r>
            <a:r>
              <a:rPr lang="en-US" sz="1200" dirty="0">
                <a:solidFill>
                  <a:schemeClr val="tx1">
                    <a:lumMod val="75000"/>
                    <a:lumOff val="25000"/>
                  </a:schemeClr>
                </a:solidFill>
                <a:effectLst/>
                <a:latin typeface="Meiryo" panose="020B0604030504040204" pitchFamily="34" charset="-128"/>
                <a:ea typeface="MS PGothic" panose="020B0600070205080204" pitchFamily="34" charset="-128"/>
                <a:cs typeface="Meiryo" panose="020B0604030504040204" pitchFamily="34" charset="-128"/>
              </a:rPr>
              <a:t>CG</a:t>
            </a: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関連事業に取り組み、技術力、表現力、発想力の研鑽を積み重ねてきました。</a:t>
            </a:r>
            <a:endParaRPr lang="en-US" altLang="ja-JP" sz="1200" dirty="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endParaRPr>
          </a:p>
          <a:p>
            <a:pPr algn="just">
              <a:lnSpc>
                <a:spcPct val="150000"/>
              </a:lnSpc>
            </a:pP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それら</a:t>
            </a:r>
            <a:r>
              <a:rPr lang="en-US" sz="1200" dirty="0">
                <a:solidFill>
                  <a:schemeClr val="tx1">
                    <a:lumMod val="75000"/>
                    <a:lumOff val="25000"/>
                  </a:schemeClr>
                </a:solidFill>
                <a:effectLst/>
                <a:latin typeface="Meiryo" panose="020B0604030504040204" pitchFamily="34" charset="-128"/>
                <a:ea typeface="MS PGothic" panose="020B0600070205080204" pitchFamily="34" charset="-128"/>
                <a:cs typeface="Meiryo" panose="020B0604030504040204" pitchFamily="34" charset="-128"/>
              </a:rPr>
              <a:t>3</a:t>
            </a: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つの力を高い次元で融合させ、</a:t>
            </a:r>
            <a:r>
              <a:rPr lang="en-US" sz="1200" dirty="0">
                <a:solidFill>
                  <a:schemeClr val="tx1">
                    <a:lumMod val="75000"/>
                    <a:lumOff val="25000"/>
                  </a:schemeClr>
                </a:solidFill>
                <a:effectLst/>
                <a:latin typeface="Meiryo" panose="020B0604030504040204" pitchFamily="34" charset="-128"/>
                <a:ea typeface="MS PGothic" panose="020B0600070205080204" pitchFamily="34" charset="-128"/>
                <a:cs typeface="Meiryo" panose="020B0604030504040204" pitchFamily="34" charset="-128"/>
              </a:rPr>
              <a:t>CG</a:t>
            </a: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が持つ可能性を最大限に発揮させられること、それが私たちの強みです。</a:t>
            </a:r>
            <a:endParaRPr lang="en-JP" sz="1200" dirty="0">
              <a:solidFill>
                <a:schemeClr val="tx1">
                  <a:lumMod val="75000"/>
                  <a:lumOff val="25000"/>
                </a:schemeClr>
              </a:solidFill>
              <a:effectLst/>
              <a:latin typeface="MS PGothic" panose="020B0600070205080204" pitchFamily="34" charset="-128"/>
              <a:ea typeface="MS PGothic" panose="020B0600070205080204" pitchFamily="34" charset="-128"/>
              <a:cs typeface="MS PGothic" panose="020B0600070205080204" pitchFamily="34" charset="-128"/>
            </a:endParaRPr>
          </a:p>
          <a:p>
            <a:pPr algn="just">
              <a:lnSpc>
                <a:spcPct val="150000"/>
              </a:lnSpc>
              <a:spcBef>
                <a:spcPts val="600"/>
              </a:spcBef>
              <a:spcAft>
                <a:spcPts val="600"/>
              </a:spcAft>
            </a:pPr>
            <a:r>
              <a:rPr lang="en-US" sz="1200" dirty="0">
                <a:solidFill>
                  <a:schemeClr val="tx1">
                    <a:lumMod val="75000"/>
                    <a:lumOff val="25000"/>
                  </a:schemeClr>
                </a:solidFill>
                <a:effectLst/>
                <a:latin typeface="Meiryo" panose="020B0604030504040204" pitchFamily="34" charset="-128"/>
                <a:ea typeface="MS PGothic" panose="020B0600070205080204" pitchFamily="34" charset="-128"/>
                <a:cs typeface="Meiryo" panose="020B0604030504040204" pitchFamily="34" charset="-128"/>
              </a:rPr>
              <a:t>Ideas × Art × Technology</a:t>
            </a:r>
            <a:endParaRPr lang="en-JP" sz="1200" dirty="0">
              <a:solidFill>
                <a:schemeClr val="tx1">
                  <a:lumMod val="75000"/>
                  <a:lumOff val="25000"/>
                </a:schemeClr>
              </a:solidFill>
              <a:effectLst/>
              <a:latin typeface="MS PGothic" panose="020B0600070205080204" pitchFamily="34" charset="-128"/>
              <a:ea typeface="MS PGothic" panose="020B0600070205080204" pitchFamily="34" charset="-128"/>
              <a:cs typeface="MS PGothic" panose="020B0600070205080204" pitchFamily="34" charset="-128"/>
            </a:endParaRPr>
          </a:p>
          <a:p>
            <a:pPr algn="just">
              <a:lnSpc>
                <a:spcPct val="150000"/>
              </a:lnSpc>
            </a:pP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私たちは</a:t>
            </a:r>
            <a:r>
              <a:rPr lang="en-US" sz="1200" dirty="0">
                <a:solidFill>
                  <a:schemeClr val="tx1">
                    <a:lumMod val="75000"/>
                    <a:lumOff val="25000"/>
                  </a:schemeClr>
                </a:solidFill>
                <a:effectLst/>
                <a:latin typeface="Meiryo" panose="020B0604030504040204" pitchFamily="34" charset="-128"/>
                <a:ea typeface="MS PGothic" panose="020B0600070205080204" pitchFamily="34" charset="-128"/>
                <a:cs typeface="Meiryo" panose="020B0604030504040204" pitchFamily="34" charset="-128"/>
              </a:rPr>
              <a:t>CG</a:t>
            </a:r>
            <a:r>
              <a:rPr lang="ja-JP" altLang="en-US" sz="1200">
                <a:solidFill>
                  <a:schemeClr val="tx1">
                    <a:lumMod val="75000"/>
                    <a:lumOff val="25000"/>
                  </a:schemeClr>
                </a:solidFill>
                <a:effectLst/>
                <a:latin typeface="MS PGothic" panose="020B0600070205080204" pitchFamily="34" charset="-128"/>
                <a:ea typeface="Meiryo" panose="020B0604030504040204" pitchFamily="34" charset="-128"/>
                <a:cs typeface="Meiryo" panose="020B0604030504040204" pitchFamily="34" charset="-128"/>
              </a:rPr>
              <a:t>業界をリードするソリューションプロバイダーとして、お客さまの課題解決はもちろん、付加価値のあるアウトプットの提供をお約束いたします。</a:t>
            </a:r>
            <a:endParaRPr lang="en-JP" sz="1200" dirty="0">
              <a:solidFill>
                <a:schemeClr val="tx1">
                  <a:lumMod val="75000"/>
                  <a:lumOff val="25000"/>
                </a:schemeClr>
              </a:solidFill>
              <a:effectLst/>
              <a:latin typeface="MS PGothic" panose="020B0600070205080204" pitchFamily="34" charset="-128"/>
              <a:ea typeface="MS PGothic" panose="020B0600070205080204" pitchFamily="34" charset="-128"/>
              <a:cs typeface="MS PGothic" panose="020B0600070205080204" pitchFamily="34" charset="-128"/>
            </a:endParaRPr>
          </a:p>
        </p:txBody>
      </p:sp>
    </p:spTree>
    <p:extLst>
      <p:ext uri="{BB962C8B-B14F-4D97-AF65-F5344CB8AC3E}">
        <p14:creationId xmlns:p14="http://schemas.microsoft.com/office/powerpoint/2010/main" val="37085936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Finish">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pic>
        <p:nvPicPr>
          <p:cNvPr id="9" name="図 8">
            <a:extLst>
              <a:ext uri="{FF2B5EF4-FFF2-40B4-BE49-F238E27FC236}">
                <a16:creationId xmlns:a16="http://schemas.microsoft.com/office/drawing/2014/main" id="{AFEF3275-BD6F-4A8E-8FF3-B9279D6B0936}"/>
              </a:ext>
            </a:extLst>
          </p:cNvPr>
          <p:cNvPicPr>
            <a:picLocks noChangeAspect="1"/>
          </p:cNvPicPr>
          <p:nvPr userDrawn="1"/>
        </p:nvPicPr>
        <p:blipFill>
          <a:blip r:embed="rId2"/>
          <a:stretch>
            <a:fillRect/>
          </a:stretch>
        </p:blipFill>
        <p:spPr>
          <a:xfrm>
            <a:off x="1377777" y="1995096"/>
            <a:ext cx="6388447" cy="658009"/>
          </a:xfrm>
          <a:prstGeom prst="rect">
            <a:avLst/>
          </a:prstGeom>
        </p:spPr>
      </p:pic>
    </p:spTree>
    <p:extLst>
      <p:ext uri="{BB962C8B-B14F-4D97-AF65-F5344CB8AC3E}">
        <p14:creationId xmlns:p14="http://schemas.microsoft.com/office/powerpoint/2010/main" val="83974542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文字クロ）">
    <p:spTree>
      <p:nvGrpSpPr>
        <p:cNvPr id="1" name=""/>
        <p:cNvGrpSpPr/>
        <p:nvPr/>
      </p:nvGrpSpPr>
      <p:grpSpPr>
        <a:xfrm>
          <a:off x="0" y="0"/>
          <a:ext cx="0" cy="0"/>
          <a:chOff x="0" y="0"/>
          <a:chExt cx="0" cy="0"/>
        </a:xfrm>
      </p:grpSpPr>
      <p:pic>
        <p:nvPicPr>
          <p:cNvPr id="12" name="図 11" descr="線画 が含まれている画像&#10;&#10;自動的に生成された説明">
            <a:extLst>
              <a:ext uri="{FF2B5EF4-FFF2-40B4-BE49-F238E27FC236}">
                <a16:creationId xmlns:a16="http://schemas.microsoft.com/office/drawing/2014/main" id="{085AE418-6B26-498F-9B33-A6A1983003F1}"/>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11" name="Title 1"/>
          <p:cNvSpPr>
            <a:spLocks noGrp="1"/>
          </p:cNvSpPr>
          <p:nvPr>
            <p:ph type="ctrTitle"/>
          </p:nvPr>
        </p:nvSpPr>
        <p:spPr>
          <a:xfrm>
            <a:off x="197582" y="1816783"/>
            <a:ext cx="6096685" cy="647393"/>
          </a:xfrm>
          <a:prstGeom prst="rect">
            <a:avLst/>
          </a:prstGeom>
        </p:spPr>
        <p:txBody>
          <a:bodyPr>
            <a:noAutofit/>
          </a:bodyPr>
          <a:lstStyle>
            <a:lvl1pPr algn="l">
              <a:lnSpc>
                <a:spcPct val="120000"/>
              </a:lnSpc>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ja-JP" altLang="en-US" dirty="0"/>
              <a:t>マスター タイトルの書式設定</a:t>
            </a:r>
            <a:endParaRPr lang="en-US" dirty="0"/>
          </a:p>
        </p:txBody>
      </p:sp>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62659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rgbClr val="6A6D70"/>
                </a:solidFill>
                <a:latin typeface="Arial Narrow" panose="020B0606020202030204" pitchFamily="34" charset="0"/>
              </a:rPr>
              <a:t>©Silicon Studio Corp., all rights reserved.</a:t>
            </a:r>
            <a:endParaRPr lang="en-US" sz="1050" b="0" dirty="0">
              <a:solidFill>
                <a:srgbClr val="6A6D70"/>
              </a:solidFill>
              <a:latin typeface="Arial Narrow" panose="020B0606020202030204" pitchFamily="34" charset="0"/>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16783"/>
            <a:ext cx="132617" cy="647393"/>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61389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85504341-9829-45A4-A588-B44C3B31C1EC}"/>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4" name="コンテンツ プレースホルダー 7">
            <a:extLst>
              <a:ext uri="{FF2B5EF4-FFF2-40B4-BE49-F238E27FC236}">
                <a16:creationId xmlns:a16="http://schemas.microsoft.com/office/drawing/2014/main" id="{29AF07BF-E629-494E-B4A4-A7D5C8F4AD96}"/>
              </a:ext>
            </a:extLst>
          </p:cNvPr>
          <p:cNvSpPr>
            <a:spLocks noGrp="1"/>
          </p:cNvSpPr>
          <p:nvPr>
            <p:ph sz="quarter" idx="10" hasCustomPrompt="1"/>
          </p:nvPr>
        </p:nvSpPr>
        <p:spPr>
          <a:xfrm>
            <a:off x="196850" y="304966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5" name="コンテンツ プレースホルダー 7">
            <a:extLst>
              <a:ext uri="{FF2B5EF4-FFF2-40B4-BE49-F238E27FC236}">
                <a16:creationId xmlns:a16="http://schemas.microsoft.com/office/drawing/2014/main" id="{9A306242-FAA8-4B67-A280-88835DF642C5}"/>
              </a:ext>
            </a:extLst>
          </p:cNvPr>
          <p:cNvSpPr>
            <a:spLocks noGrp="1"/>
          </p:cNvSpPr>
          <p:nvPr>
            <p:ph sz="quarter" idx="11" hasCustomPrompt="1"/>
          </p:nvPr>
        </p:nvSpPr>
        <p:spPr>
          <a:xfrm>
            <a:off x="197583" y="393553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8" name="コンテンツ プレースホルダー 7">
            <a:extLst>
              <a:ext uri="{FF2B5EF4-FFF2-40B4-BE49-F238E27FC236}">
                <a16:creationId xmlns:a16="http://schemas.microsoft.com/office/drawing/2014/main" id="{FB21B368-8F3E-4D3A-B225-A4F177AF7AE0}"/>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49310346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 スライド（文字オレンジ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24" name="Subtitle 2">
            <a:extLst>
              <a:ext uri="{FF2B5EF4-FFF2-40B4-BE49-F238E27FC236}">
                <a16:creationId xmlns:a16="http://schemas.microsoft.com/office/drawing/2014/main" id="{DC4C0F2B-076D-4B38-ABF1-17AAA7C88DC7}"/>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rgbClr val="6A6D70"/>
                </a:solidFill>
                <a:latin typeface="Arial Narrow" panose="020B0606020202030204" pitchFamily="34" charset="0"/>
              </a:rPr>
              <a:t>©Silicon Studio Corp., all rights reserved.</a:t>
            </a:r>
            <a:endParaRPr lang="en-US" sz="1050" b="0" dirty="0">
              <a:solidFill>
                <a:srgbClr val="6A6D70"/>
              </a:solidFill>
              <a:latin typeface="Arial Narrow" panose="020B0606020202030204" pitchFamily="34" charset="0"/>
            </a:endParaRPr>
          </a:p>
        </p:txBody>
      </p:sp>
      <p:sp>
        <p:nvSpPr>
          <p:cNvPr id="16" name="正方形/長方形 15">
            <a:extLst>
              <a:ext uri="{FF2B5EF4-FFF2-40B4-BE49-F238E27FC236}">
                <a16:creationId xmlns:a16="http://schemas.microsoft.com/office/drawing/2014/main" id="{AAC63208-A6D6-4B94-B8C7-F5CCA4A9559A}"/>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8628EC9-5FB0-4064-8444-53B680A43B45}"/>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itle 1">
            <a:extLst>
              <a:ext uri="{FF2B5EF4-FFF2-40B4-BE49-F238E27FC236}">
                <a16:creationId xmlns:a16="http://schemas.microsoft.com/office/drawing/2014/main" id="{1CD3F244-9DF2-4A4C-9965-97241C604501}"/>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rgbClr val="D16C15"/>
                </a:solidFill>
                <a:latin typeface="Arial" panose="020B0604020202020204" pitchFamily="34" charset="0"/>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pic>
        <p:nvPicPr>
          <p:cNvPr id="15" name="図 14">
            <a:extLst>
              <a:ext uri="{FF2B5EF4-FFF2-40B4-BE49-F238E27FC236}">
                <a16:creationId xmlns:a16="http://schemas.microsoft.com/office/drawing/2014/main" id="{27F94470-73CA-489D-848B-C067595BBC08}"/>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1" name="コンテンツ プレースホルダー 7">
            <a:extLst>
              <a:ext uri="{FF2B5EF4-FFF2-40B4-BE49-F238E27FC236}">
                <a16:creationId xmlns:a16="http://schemas.microsoft.com/office/drawing/2014/main" id="{56C2D7A5-94EE-4E12-A625-0B0C39643671}"/>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18" name="コンテンツ プレースホルダー 7">
            <a:extLst>
              <a:ext uri="{FF2B5EF4-FFF2-40B4-BE49-F238E27FC236}">
                <a16:creationId xmlns:a16="http://schemas.microsoft.com/office/drawing/2014/main" id="{34C08197-F71A-4EDB-95D9-523937B29153}"/>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19" name="コンテンツ プレースホルダー 7">
            <a:extLst>
              <a:ext uri="{FF2B5EF4-FFF2-40B4-BE49-F238E27FC236}">
                <a16:creationId xmlns:a16="http://schemas.microsoft.com/office/drawing/2014/main" id="{0577A710-CD96-468E-889A-3B15E47F80D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189636651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タイトル スライド（文字クロ_2行）">
    <p:spTree>
      <p:nvGrpSpPr>
        <p:cNvPr id="1" name=""/>
        <p:cNvGrpSpPr/>
        <p:nvPr/>
      </p:nvGrpSpPr>
      <p:grpSpPr>
        <a:xfrm>
          <a:off x="0" y="0"/>
          <a:ext cx="0" cy="0"/>
          <a:chOff x="0" y="0"/>
          <a:chExt cx="0" cy="0"/>
        </a:xfrm>
      </p:grpSpPr>
      <p:pic>
        <p:nvPicPr>
          <p:cNvPr id="14" name="図 13" descr="線画 が含まれている画像&#10;&#10;自動的に生成された説明">
            <a:extLst>
              <a:ext uri="{FF2B5EF4-FFF2-40B4-BE49-F238E27FC236}">
                <a16:creationId xmlns:a16="http://schemas.microsoft.com/office/drawing/2014/main" id="{29852E55-E1C6-4A8C-8B1F-08362F0BF19B}"/>
              </a:ext>
            </a:extLst>
          </p:cNvPr>
          <p:cNvPicPr>
            <a:picLocks noChangeAspect="1"/>
          </p:cNvPicPr>
          <p:nvPr userDrawn="1"/>
        </p:nvPicPr>
        <p:blipFill>
          <a:blip r:embed="rId2">
            <a:alphaModFix/>
          </a:blip>
          <a:stretch>
            <a:fillRect/>
          </a:stretch>
        </p:blipFill>
        <p:spPr>
          <a:xfrm>
            <a:off x="4966823" y="48925"/>
            <a:ext cx="4176000" cy="5094719"/>
          </a:xfrm>
          <a:prstGeom prst="rect">
            <a:avLst/>
          </a:prstGeom>
        </p:spPr>
      </p:pic>
      <p:sp>
        <p:nvSpPr>
          <p:cNvPr id="20" name="Subtitle 2">
            <a:extLst>
              <a:ext uri="{FF2B5EF4-FFF2-40B4-BE49-F238E27FC236}">
                <a16:creationId xmlns:a16="http://schemas.microsoft.com/office/drawing/2014/main" id="{E6E69BDB-E531-4D79-A106-14DEF4AF3C67}"/>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rgbClr val="6A6D70"/>
                </a:solidFill>
                <a:latin typeface="Arial Narrow" panose="020B0606020202030204" pitchFamily="34" charset="0"/>
              </a:rPr>
              <a:t>©Silicon Studio Corp., all rights reserved.</a:t>
            </a:r>
            <a:endParaRPr lang="en-US" sz="1050" b="0" dirty="0">
              <a:solidFill>
                <a:srgbClr val="6A6D70"/>
              </a:solidFill>
              <a:latin typeface="Arial Narrow" panose="020B0606020202030204" pitchFamily="34" charset="0"/>
            </a:endParaRPr>
          </a:p>
        </p:txBody>
      </p:sp>
      <p:pic>
        <p:nvPicPr>
          <p:cNvPr id="11" name="図 10">
            <a:extLst>
              <a:ext uri="{FF2B5EF4-FFF2-40B4-BE49-F238E27FC236}">
                <a16:creationId xmlns:a16="http://schemas.microsoft.com/office/drawing/2014/main" id="{5F8080BA-7F1A-4DD2-B737-F7C17DB2ACA6}"/>
              </a:ext>
            </a:extLst>
          </p:cNvPr>
          <p:cNvPicPr>
            <a:picLocks noChangeAspect="1"/>
          </p:cNvPicPr>
          <p:nvPr userDrawn="1"/>
        </p:nvPicPr>
        <p:blipFill>
          <a:blip r:embed="rId3"/>
          <a:stretch>
            <a:fillRect/>
          </a:stretch>
        </p:blipFill>
        <p:spPr>
          <a:xfrm>
            <a:off x="133351" y="110703"/>
            <a:ext cx="1800000" cy="586800"/>
          </a:xfrm>
          <a:prstGeom prst="rect">
            <a:avLst/>
          </a:prstGeom>
        </p:spPr>
      </p:pic>
      <p:sp>
        <p:nvSpPr>
          <p:cNvPr id="19" name="Subtitle 2">
            <a:extLst>
              <a:ext uri="{FF2B5EF4-FFF2-40B4-BE49-F238E27FC236}">
                <a16:creationId xmlns:a16="http://schemas.microsoft.com/office/drawing/2014/main" id="{3CA8AAE2-D479-4A81-8856-A8A2204ACD61}"/>
              </a:ext>
            </a:extLst>
          </p:cNvPr>
          <p:cNvSpPr>
            <a:spLocks noGrp="1"/>
          </p:cNvSpPr>
          <p:nvPr>
            <p:ph type="subTitle" idx="1" hasCustomPrompt="1"/>
          </p:nvPr>
        </p:nvSpPr>
        <p:spPr>
          <a:xfrm>
            <a:off x="197583" y="2968668"/>
            <a:ext cx="3952728" cy="303036"/>
          </a:xfrm>
          <a:prstGeom prst="rect">
            <a:avLst/>
          </a:prstGeom>
        </p:spPr>
        <p:txBody>
          <a:bodyPr>
            <a:normAutofit/>
          </a:bodyPr>
          <a:lstStyle>
            <a:lvl1pPr marL="0" indent="0" algn="l">
              <a:lnSpc>
                <a:spcPct val="120000"/>
              </a:lnSpc>
              <a:buNone/>
              <a:defRPr sz="1400" b="1" i="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dirty="0"/>
              <a:t>タイトルの書式設定</a:t>
            </a:r>
            <a:endParaRPr lang="en-US" dirty="0"/>
          </a:p>
        </p:txBody>
      </p:sp>
      <p:sp>
        <p:nvSpPr>
          <p:cNvPr id="21" name="正方形/長方形 20">
            <a:extLst>
              <a:ext uri="{FF2B5EF4-FFF2-40B4-BE49-F238E27FC236}">
                <a16:creationId xmlns:a16="http://schemas.microsoft.com/office/drawing/2014/main" id="{46E406BD-927C-44AF-876C-261806835E78}"/>
              </a:ext>
            </a:extLst>
          </p:cNvPr>
          <p:cNvSpPr/>
          <p:nvPr userDrawn="1"/>
        </p:nvSpPr>
        <p:spPr>
          <a:xfrm>
            <a:off x="733" y="1800589"/>
            <a:ext cx="132617" cy="1005657"/>
          </a:xfrm>
          <a:prstGeom prst="rect">
            <a:avLst/>
          </a:prstGeom>
          <a:solidFill>
            <a:srgbClr val="D1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6FF348-818D-4F7A-9C12-3339799F41D3}"/>
              </a:ext>
            </a:extLst>
          </p:cNvPr>
          <p:cNvSpPr/>
          <p:nvPr userDrawn="1"/>
        </p:nvSpPr>
        <p:spPr>
          <a:xfrm>
            <a:off x="733" y="2955968"/>
            <a:ext cx="132617" cy="315736"/>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itle 1">
            <a:extLst>
              <a:ext uri="{FF2B5EF4-FFF2-40B4-BE49-F238E27FC236}">
                <a16:creationId xmlns:a16="http://schemas.microsoft.com/office/drawing/2014/main" id="{1D3A2B16-75F9-4704-A1C5-E74B0155C70F}"/>
              </a:ext>
            </a:extLst>
          </p:cNvPr>
          <p:cNvSpPr>
            <a:spLocks noGrp="1"/>
          </p:cNvSpPr>
          <p:nvPr>
            <p:ph type="ctrTitle" hasCustomPrompt="1"/>
          </p:nvPr>
        </p:nvSpPr>
        <p:spPr>
          <a:xfrm>
            <a:off x="197582" y="1765085"/>
            <a:ext cx="6096685" cy="1047511"/>
          </a:xfrm>
          <a:prstGeom prst="rect">
            <a:avLst/>
          </a:prstGeom>
        </p:spPr>
        <p:txBody>
          <a:bodyPr>
            <a:noAutofit/>
          </a:bodyPr>
          <a:lstStyle>
            <a:lvl1pPr algn="l">
              <a:lnSpc>
                <a:spcPct val="120000"/>
              </a:lnSpc>
              <a:defRPr sz="2800" b="1" i="0">
                <a:solidFill>
                  <a:schemeClr val="tx1">
                    <a:lumMod val="75000"/>
                    <a:lumOff val="25000"/>
                  </a:schemeClr>
                </a:solidFill>
                <a:latin typeface="Arial" panose="020B0604020202020204" pitchFamily="34" charset="0"/>
                <a:cs typeface="Arial" panose="020B0604020202020204" pitchFamily="34" charset="0"/>
              </a:defRPr>
            </a:lvl1pPr>
          </a:lstStyle>
          <a:p>
            <a:r>
              <a:rPr lang="ja-JP" altLang="en-US" dirty="0"/>
              <a:t>マスター タイトルの書式設定</a:t>
            </a:r>
            <a:br>
              <a:rPr lang="en-US" altLang="ja-JP" dirty="0"/>
            </a:br>
            <a:r>
              <a:rPr lang="ja-JP" altLang="en-US" dirty="0"/>
              <a:t>マスター タイトルの書式設定</a:t>
            </a:r>
            <a:endParaRPr lang="en-US" dirty="0"/>
          </a:p>
        </p:txBody>
      </p:sp>
      <p:sp>
        <p:nvSpPr>
          <p:cNvPr id="25" name="コンテンツ プレースホルダー 7">
            <a:extLst>
              <a:ext uri="{FF2B5EF4-FFF2-40B4-BE49-F238E27FC236}">
                <a16:creationId xmlns:a16="http://schemas.microsoft.com/office/drawing/2014/main" id="{ED12673C-36B8-41ED-BE3F-1028BFC9E162}"/>
              </a:ext>
            </a:extLst>
          </p:cNvPr>
          <p:cNvSpPr>
            <a:spLocks noGrp="1"/>
          </p:cNvSpPr>
          <p:nvPr>
            <p:ph sz="quarter" idx="10" hasCustomPrompt="1"/>
          </p:nvPr>
        </p:nvSpPr>
        <p:spPr>
          <a:xfrm>
            <a:off x="196850" y="3391732"/>
            <a:ext cx="3994150" cy="752668"/>
          </a:xfrm>
        </p:spPr>
        <p:txBody>
          <a:bodyPr/>
          <a:lstStyle>
            <a:lvl1pPr marL="0" indent="0">
              <a:lnSpc>
                <a:spcPct val="100000"/>
              </a:lnSpc>
              <a:buNone/>
              <a:defRPr sz="1200">
                <a:solidFill>
                  <a:srgbClr val="6A6D70"/>
                </a:solidFill>
              </a:defRPr>
            </a:lvl1pPr>
          </a:lstStyle>
          <a:p>
            <a:pPr lvl="0"/>
            <a:r>
              <a:rPr lang="ja-JP" altLang="en-US" dirty="0"/>
              <a:t>会社名、部署名、役職名、名前</a:t>
            </a:r>
            <a:endParaRPr kumimoji="1" lang="ja-JP" altLang="en-US" dirty="0"/>
          </a:p>
        </p:txBody>
      </p:sp>
      <p:sp>
        <p:nvSpPr>
          <p:cNvPr id="26" name="コンテンツ プレースホルダー 7">
            <a:extLst>
              <a:ext uri="{FF2B5EF4-FFF2-40B4-BE49-F238E27FC236}">
                <a16:creationId xmlns:a16="http://schemas.microsoft.com/office/drawing/2014/main" id="{113FD5F4-5D80-452A-81CD-363A619D4C55}"/>
              </a:ext>
            </a:extLst>
          </p:cNvPr>
          <p:cNvSpPr>
            <a:spLocks noGrp="1"/>
          </p:cNvSpPr>
          <p:nvPr>
            <p:ph sz="quarter" idx="11" hasCustomPrompt="1"/>
          </p:nvPr>
        </p:nvSpPr>
        <p:spPr>
          <a:xfrm>
            <a:off x="197583" y="4277602"/>
            <a:ext cx="3994150" cy="243588"/>
          </a:xfrm>
        </p:spPr>
        <p:txBody>
          <a:bodyPr/>
          <a:lstStyle>
            <a:lvl1pPr marL="0" indent="0">
              <a:buNone/>
              <a:defRPr sz="1200">
                <a:solidFill>
                  <a:srgbClr val="6A6D70"/>
                </a:solidFill>
              </a:defRPr>
            </a:lvl1pPr>
          </a:lstStyle>
          <a:p>
            <a:pPr lvl="0"/>
            <a:r>
              <a:rPr lang="ja-JP" altLang="en-US" dirty="0"/>
              <a:t>日付</a:t>
            </a:r>
            <a:endParaRPr kumimoji="1" lang="ja-JP" altLang="en-US" dirty="0"/>
          </a:p>
        </p:txBody>
      </p:sp>
      <p:sp>
        <p:nvSpPr>
          <p:cNvPr id="27" name="コンテンツ プレースホルダー 7">
            <a:extLst>
              <a:ext uri="{FF2B5EF4-FFF2-40B4-BE49-F238E27FC236}">
                <a16:creationId xmlns:a16="http://schemas.microsoft.com/office/drawing/2014/main" id="{9FD60D9B-1DDA-406F-9404-DD05947F52C1}"/>
              </a:ext>
            </a:extLst>
          </p:cNvPr>
          <p:cNvSpPr>
            <a:spLocks noGrp="1"/>
          </p:cNvSpPr>
          <p:nvPr>
            <p:ph sz="quarter" idx="12" hasCustomPrompt="1"/>
          </p:nvPr>
        </p:nvSpPr>
        <p:spPr>
          <a:xfrm>
            <a:off x="197583" y="1064115"/>
            <a:ext cx="6096684" cy="409450"/>
          </a:xfrm>
        </p:spPr>
        <p:txBody>
          <a:bodyPr/>
          <a:lstStyle>
            <a:lvl1pPr marL="0" indent="0">
              <a:lnSpc>
                <a:spcPct val="100000"/>
              </a:lnSpc>
              <a:buNone/>
              <a:defRPr sz="2000" b="1">
                <a:solidFill>
                  <a:schemeClr val="tx1">
                    <a:lumMod val="65000"/>
                    <a:lumOff val="35000"/>
                  </a:schemeClr>
                </a:solidFill>
              </a:defRPr>
            </a:lvl1pPr>
          </a:lstStyle>
          <a:p>
            <a:pPr lvl="0"/>
            <a:r>
              <a:rPr lang="ja-JP" altLang="en-US" dirty="0"/>
              <a:t>プレゼン先の社名</a:t>
            </a:r>
            <a:endParaRPr kumimoji="1" lang="ja-JP" altLang="en-US" dirty="0"/>
          </a:p>
        </p:txBody>
      </p:sp>
    </p:spTree>
    <p:extLst>
      <p:ext uri="{BB962C8B-B14F-4D97-AF65-F5344CB8AC3E}">
        <p14:creationId xmlns:p14="http://schemas.microsoft.com/office/powerpoint/2010/main" val="21049705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とコンテンツ（文字オレンジ）">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pPr/>
              <a:t>‹#›</a:t>
            </a:fld>
            <a:endParaRPr lang="en-US" dirty="0"/>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93869454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タイトルとコンテンツ（文字オレンジ）">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pPr/>
              <a:t>‹#›</a:t>
            </a:fld>
            <a:endParaRPr lang="en-US" dirty="0"/>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rgbClr val="D16C15"/>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171960778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タイトルとコンテンツ（文字クロ）">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pPr/>
              <a:t>‹#›</a:t>
            </a:fld>
            <a:endParaRPr lang="en-US" dirty="0"/>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85685971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タイトルとコンテンツ（文字オレンジ）">
    <p:bg>
      <p:bgPr>
        <a:solidFill>
          <a:schemeClr val="tx1"/>
        </a:solidFill>
        <a:effectLst/>
      </p:bgPr>
    </p:bg>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F46656D-679E-4D3E-8C0B-CB5DCF4A1613}"/>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7C37768-ECA5-4FE3-B4C1-83DB23F0D8F2}"/>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lide Number Placeholder 5">
            <a:extLst>
              <a:ext uri="{FF2B5EF4-FFF2-40B4-BE49-F238E27FC236}">
                <a16:creationId xmlns:a16="http://schemas.microsoft.com/office/drawing/2014/main" id="{E1DF5B62-1CDF-4ADF-9D6A-C56C94450CE7}"/>
              </a:ext>
            </a:extLst>
          </p:cNvPr>
          <p:cNvSpPr txBox="1">
            <a:spLocks/>
          </p:cNvSpPr>
          <p:nvPr userDrawn="1"/>
        </p:nvSpPr>
        <p:spPr>
          <a:xfrm>
            <a:off x="8123458" y="4891758"/>
            <a:ext cx="942002" cy="27384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800" i="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BC879B-9F5B-ED4D-8EB5-5C41A21F19C3}" type="slidenum">
              <a:rPr lang="en-US" smtClean="0"/>
              <a:pPr/>
              <a:t>‹#›</a:t>
            </a:fld>
            <a:endParaRPr lang="en-US" dirty="0"/>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sp>
        <p:nvSpPr>
          <p:cNvPr id="6" name="正方形/長方形 5">
            <a:extLst>
              <a:ext uri="{FF2B5EF4-FFF2-40B4-BE49-F238E27FC236}">
                <a16:creationId xmlns:a16="http://schemas.microsoft.com/office/drawing/2014/main" id="{332EAC05-C2BA-43C9-8CAB-DF6380475A71}"/>
              </a:ext>
            </a:extLst>
          </p:cNvPr>
          <p:cNvSpPr/>
          <p:nvPr userDrawn="1"/>
        </p:nvSpPr>
        <p:spPr>
          <a:xfrm>
            <a:off x="300124" y="134323"/>
            <a:ext cx="57150" cy="383555"/>
          </a:xfrm>
          <a:prstGeom prst="rect">
            <a:avLst/>
          </a:prstGeom>
          <a:solidFill>
            <a:srgbClr val="D16C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Title 1">
            <a:extLst>
              <a:ext uri="{FF2B5EF4-FFF2-40B4-BE49-F238E27FC236}">
                <a16:creationId xmlns:a16="http://schemas.microsoft.com/office/drawing/2014/main" id="{D6F64FEF-9C20-4B60-908D-2CC25EAC1923}"/>
              </a:ext>
            </a:extLst>
          </p:cNvPr>
          <p:cNvSpPr>
            <a:spLocks noGrp="1"/>
          </p:cNvSpPr>
          <p:nvPr>
            <p:ph type="title"/>
          </p:nvPr>
        </p:nvSpPr>
        <p:spPr>
          <a:xfrm>
            <a:off x="305733" y="115989"/>
            <a:ext cx="7314267" cy="501095"/>
          </a:xfrm>
          <a:prstGeom prst="rect">
            <a:avLst/>
          </a:prstGeom>
        </p:spPr>
        <p:txBody>
          <a:bodyPr>
            <a:normAutofit/>
          </a:bodyPr>
          <a:lstStyle>
            <a:lvl1pPr algn="l">
              <a:defRPr sz="2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マスター タイトルの書式設定</a:t>
            </a:r>
            <a:endParaRPr lang="en-US" dirty="0"/>
          </a:p>
        </p:txBody>
      </p:sp>
      <p:sp>
        <p:nvSpPr>
          <p:cNvPr id="8" name="Content Placeholder 2">
            <a:extLst>
              <a:ext uri="{FF2B5EF4-FFF2-40B4-BE49-F238E27FC236}">
                <a16:creationId xmlns:a16="http://schemas.microsoft.com/office/drawing/2014/main" id="{A513C8FF-701B-48AB-8211-9B28DD5224D9}"/>
              </a:ext>
            </a:extLst>
          </p:cNvPr>
          <p:cNvSpPr>
            <a:spLocks noGrp="1"/>
          </p:cNvSpPr>
          <p:nvPr>
            <p:ph idx="1"/>
          </p:nvPr>
        </p:nvSpPr>
        <p:spPr>
          <a:xfrm>
            <a:off x="457200" y="785374"/>
            <a:ext cx="8229600" cy="4022238"/>
          </a:xfrm>
          <a:prstGeom prst="rect">
            <a:avLst/>
          </a:prstGeom>
        </p:spPr>
        <p:txBody>
          <a:bodyPr/>
          <a:lstStyle>
            <a:lvl1pPr>
              <a:lnSpc>
                <a:spcPct val="120000"/>
              </a:lnSpc>
              <a:defRPr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a:lvl2pPr>
              <a:lnSpc>
                <a:spcPct val="120000"/>
              </a:lnSpc>
              <a:defRPr sz="18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2pPr>
            <a:lvl3pPr>
              <a:lnSpc>
                <a:spcPct val="120000"/>
              </a:lnSpc>
              <a:defRPr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3pPr>
            <a:lvl4pPr>
              <a:lnSpc>
                <a:spcPct val="120000"/>
              </a:lnSpc>
              <a:defRPr sz="14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4pPr>
            <a:lvl5pPr>
              <a:lnSpc>
                <a:spcPct val="120000"/>
              </a:lnSpc>
              <a:defRPr sz="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3" name="図 2">
            <a:extLst>
              <a:ext uri="{FF2B5EF4-FFF2-40B4-BE49-F238E27FC236}">
                <a16:creationId xmlns:a16="http://schemas.microsoft.com/office/drawing/2014/main" id="{065FDC44-9846-4191-94C8-16B7F6A5DAC6}"/>
              </a:ext>
            </a:extLst>
          </p:cNvPr>
          <p:cNvPicPr>
            <a:picLocks noChangeAspect="1"/>
          </p:cNvPicPr>
          <p:nvPr userDrawn="1"/>
        </p:nvPicPr>
        <p:blipFill>
          <a:blip r:embed="rId2"/>
          <a:stretch>
            <a:fillRect/>
          </a:stretch>
        </p:blipFill>
        <p:spPr>
          <a:xfrm>
            <a:off x="7657808" y="84139"/>
            <a:ext cx="1440000" cy="468000"/>
          </a:xfrm>
          <a:prstGeom prst="rect">
            <a:avLst/>
          </a:prstGeom>
        </p:spPr>
      </p:pic>
    </p:spTree>
    <p:extLst>
      <p:ext uri="{BB962C8B-B14F-4D97-AF65-F5344CB8AC3E}">
        <p14:creationId xmlns:p14="http://schemas.microsoft.com/office/powerpoint/2010/main" val="199882199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白紙（タイトルとコンテンツなし）">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67CD340-5C91-4770-99D6-6EB33DEF19B7}"/>
              </a:ext>
            </a:extLst>
          </p:cNvPr>
          <p:cNvSpPr/>
          <p:nvPr userDrawn="1"/>
        </p:nvSpPr>
        <p:spPr>
          <a:xfrm>
            <a:off x="7657807" y="4919808"/>
            <a:ext cx="1485781" cy="224199"/>
          </a:xfrm>
          <a:prstGeom prst="rect">
            <a:avLst/>
          </a:prstGeom>
          <a:solidFill>
            <a:srgbClr val="D47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70F3A54-4B56-425D-B34C-56C8EABE7689}"/>
              </a:ext>
            </a:extLst>
          </p:cNvPr>
          <p:cNvSpPr/>
          <p:nvPr userDrawn="1"/>
        </p:nvSpPr>
        <p:spPr>
          <a:xfrm>
            <a:off x="1" y="4919808"/>
            <a:ext cx="7657806" cy="224199"/>
          </a:xfrm>
          <a:prstGeom prst="rect">
            <a:avLst/>
          </a:prstGeom>
          <a:solidFill>
            <a:srgbClr val="6A6D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Subtitle 2">
            <a:extLst>
              <a:ext uri="{FF2B5EF4-FFF2-40B4-BE49-F238E27FC236}">
                <a16:creationId xmlns:a16="http://schemas.microsoft.com/office/drawing/2014/main" id="{CD7FAC6A-70E7-4F2E-A87E-9E1C6AD5C9AD}"/>
              </a:ext>
            </a:extLst>
          </p:cNvPr>
          <p:cNvSpPr txBox="1">
            <a:spLocks/>
          </p:cNvSpPr>
          <p:nvPr userDrawn="1"/>
        </p:nvSpPr>
        <p:spPr>
          <a:xfrm>
            <a:off x="-18317" y="4887052"/>
            <a:ext cx="3952728" cy="206977"/>
          </a:xfrm>
          <a:prstGeom prst="rect">
            <a:avLst/>
          </a:prstGeom>
        </p:spPr>
        <p:txBody>
          <a:bodyPr>
            <a:noAutofit/>
          </a:bodyPr>
          <a:lstStyle>
            <a:lvl1pPr marL="0" indent="0" algn="l" defTabSz="342900" rtl="0" eaLnBrk="1" fontAlgn="base" hangingPunct="1">
              <a:lnSpc>
                <a:spcPct val="120000"/>
              </a:lnSpc>
              <a:spcBef>
                <a:spcPct val="20000"/>
              </a:spcBef>
              <a:spcAft>
                <a:spcPct val="0"/>
              </a:spcAft>
              <a:buFont typeface="Arial" panose="020B0604020202020204" pitchFamily="34" charset="0"/>
              <a:buNone/>
              <a:defRPr kumimoji="1" sz="1400" b="1" i="0" kern="1200" baseline="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342900" indent="0" algn="ctr" defTabSz="342900" rtl="0" eaLnBrk="1" fontAlgn="base" hangingPunct="1">
              <a:spcBef>
                <a:spcPct val="20000"/>
              </a:spcBef>
              <a:spcAft>
                <a:spcPct val="0"/>
              </a:spcAft>
              <a:buFont typeface="Arial" panose="020B0604020202020204" pitchFamily="34" charset="0"/>
              <a:buNone/>
              <a:defRPr kumimoji="1" sz="21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2pPr>
            <a:lvl3pPr marL="685800" indent="0" algn="ctr" defTabSz="342900" rtl="0" eaLnBrk="1" fontAlgn="base" hangingPunct="1">
              <a:spcBef>
                <a:spcPct val="20000"/>
              </a:spcBef>
              <a:spcAft>
                <a:spcPct val="0"/>
              </a:spcAft>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3pPr>
            <a:lvl4pPr marL="10287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4pPr>
            <a:lvl5pPr marL="1371600" indent="0" algn="ctr" defTabSz="342900" rtl="0" eaLnBrk="1" fontAlgn="base" hangingPunct="1">
              <a:spcBef>
                <a:spcPct val="20000"/>
              </a:spcBef>
              <a:spcAft>
                <a:spcPct val="0"/>
              </a:spcAft>
              <a:buFont typeface="Arial" panose="020B0604020202020204" pitchFamily="34" charset="0"/>
              <a:buNone/>
              <a:defRPr kumimoji="1" sz="150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5pPr>
            <a:lvl6pPr marL="17145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kumimoji="1" sz="1500" kern="1200">
                <a:solidFill>
                  <a:schemeClr val="tx1">
                    <a:tint val="75000"/>
                  </a:schemeClr>
                </a:solidFill>
                <a:latin typeface="+mn-lt"/>
                <a:ea typeface="+mn-ea"/>
                <a:cs typeface="+mn-cs"/>
              </a:defRPr>
            </a:lvl9pPr>
          </a:lstStyle>
          <a:p>
            <a:r>
              <a:rPr lang="en-US" altLang="ja-JP" sz="1050" b="0" dirty="0">
                <a:solidFill>
                  <a:schemeClr val="bg1"/>
                </a:solidFill>
                <a:latin typeface="Arial Narrow" panose="020B0606020202030204" pitchFamily="34" charset="0"/>
              </a:rPr>
              <a:t>©Silicon Studio Corp., all rights reserved.</a:t>
            </a:r>
            <a:endParaRPr lang="en-US" sz="1050" b="0" dirty="0">
              <a:solidFill>
                <a:schemeClr val="bg1"/>
              </a:solidFill>
              <a:latin typeface="Arial Narrow" panose="020B0606020202030204" pitchFamily="34" charset="0"/>
            </a:endParaRPr>
          </a:p>
        </p:txBody>
      </p:sp>
      <p:pic>
        <p:nvPicPr>
          <p:cNvPr id="17" name="図 16">
            <a:extLst>
              <a:ext uri="{FF2B5EF4-FFF2-40B4-BE49-F238E27FC236}">
                <a16:creationId xmlns:a16="http://schemas.microsoft.com/office/drawing/2014/main" id="{BE095F97-282A-4435-8128-5D94FF0452AE}"/>
              </a:ext>
            </a:extLst>
          </p:cNvPr>
          <p:cNvPicPr>
            <a:picLocks noChangeAspect="1"/>
          </p:cNvPicPr>
          <p:nvPr userDrawn="1"/>
        </p:nvPicPr>
        <p:blipFill>
          <a:blip r:embed="rId2"/>
          <a:stretch>
            <a:fillRect/>
          </a:stretch>
        </p:blipFill>
        <p:spPr>
          <a:xfrm>
            <a:off x="7657808" y="84139"/>
            <a:ext cx="1440000" cy="469440"/>
          </a:xfrm>
          <a:prstGeom prst="rect">
            <a:avLst/>
          </a:prstGeom>
        </p:spPr>
      </p:pic>
    </p:spTree>
    <p:extLst>
      <p:ext uri="{BB962C8B-B14F-4D97-AF65-F5344CB8AC3E}">
        <p14:creationId xmlns:p14="http://schemas.microsoft.com/office/powerpoint/2010/main" val="99759272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457200" y="10096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ja-JP" dirty="0"/>
          </a:p>
        </p:txBody>
      </p:sp>
      <p:sp>
        <p:nvSpPr>
          <p:cNvPr id="1028" name="Text Placeholder 2"/>
          <p:cNvSpPr>
            <a:spLocks noGrp="1"/>
          </p:cNvSpPr>
          <p:nvPr>
            <p:ph type="body" idx="1"/>
          </p:nvPr>
        </p:nvSpPr>
        <p:spPr bwMode="auto">
          <a:xfrm>
            <a:off x="457200" y="2299097"/>
            <a:ext cx="8229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altLang="ja-JP" dirty="0"/>
          </a:p>
        </p:txBody>
      </p:sp>
    </p:spTree>
    <p:extLst>
      <p:ext uri="{BB962C8B-B14F-4D97-AF65-F5344CB8AC3E}">
        <p14:creationId xmlns:p14="http://schemas.microsoft.com/office/powerpoint/2010/main" val="3195275366"/>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7" r:id="rId3"/>
    <p:sldLayoutId id="2147483689" r:id="rId4"/>
    <p:sldLayoutId id="2147483681" r:id="rId5"/>
    <p:sldLayoutId id="2147483695" r:id="rId6"/>
    <p:sldLayoutId id="2147483690" r:id="rId7"/>
    <p:sldLayoutId id="2147483696" r:id="rId8"/>
    <p:sldLayoutId id="2147483692" r:id="rId9"/>
    <p:sldLayoutId id="2147483694" r:id="rId10"/>
    <p:sldLayoutId id="2147483693" r:id="rId11"/>
    <p:sldLayoutId id="2147483691" r:id="rId12"/>
  </p:sldLayoutIdLst>
  <p:hf hdr="0" ftr="0" dt="0"/>
  <p:txStyles>
    <p:titleStyle>
      <a:lvl1pPr algn="ctr" defTabSz="342900" rtl="0" eaLnBrk="1" fontAlgn="base" hangingPunct="1">
        <a:spcBef>
          <a:spcPct val="0"/>
        </a:spcBef>
        <a:spcAft>
          <a:spcPct val="0"/>
        </a:spcAft>
        <a:defRPr kumimoji="1" sz="2700" b="1" kern="1200">
          <a:solidFill>
            <a:srgbClr val="412283"/>
          </a:solidFill>
          <a:latin typeface="メイリオ" panose="020B0604030504040204" pitchFamily="50" charset="-128"/>
          <a:ea typeface="メイリオ" panose="020B0604030504040204" pitchFamily="50" charset="-128"/>
          <a:cs typeface="メイリオ" panose="020B0604030504040204" pitchFamily="50" charset="-128"/>
        </a:defRPr>
      </a:lvl1pPr>
      <a:lvl2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2pPr>
      <a:lvl3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3pPr>
      <a:lvl4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4pPr>
      <a:lvl5pPr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5pPr>
      <a:lvl6pPr marL="3429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6pPr>
      <a:lvl7pPr marL="6858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7pPr>
      <a:lvl8pPr marL="10287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8pPr>
      <a:lvl9pPr marL="1371600" algn="ctr" defTabSz="342900" rtl="0" eaLnBrk="1" fontAlgn="base" hangingPunct="1">
        <a:spcBef>
          <a:spcPct val="0"/>
        </a:spcBef>
        <a:spcAft>
          <a:spcPct val="0"/>
        </a:spcAft>
        <a:defRPr kumimoji="1" sz="2700" b="1">
          <a:solidFill>
            <a:srgbClr val="412283"/>
          </a:solidFill>
          <a:latin typeface="メイリオ" pitchFamily="50" charset="-128"/>
          <a:ea typeface="メイリオ" pitchFamily="50" charset="-128"/>
          <a:cs typeface="メイリオ" pitchFamily="50"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kumimoji="1" sz="24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spcBef>
          <a:spcPct val="20000"/>
        </a:spcBef>
        <a:spcAft>
          <a:spcPct val="0"/>
        </a:spcAft>
        <a:buFont typeface="Arial" panose="020B0604020202020204" pitchFamily="34" charset="0"/>
        <a:buChar char="–"/>
        <a:defRPr kumimoji="1" sz="21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spcBef>
          <a:spcPct val="20000"/>
        </a:spcBef>
        <a:spcAft>
          <a:spcPct val="0"/>
        </a:spcAft>
        <a:buFont typeface="Arial" panose="020B0604020202020204" pitchFamily="34" charset="0"/>
        <a:buChar char="•"/>
        <a:defRPr kumimoji="1" sz="18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spcBef>
          <a:spcPct val="20000"/>
        </a:spcBef>
        <a:spcAft>
          <a:spcPct val="0"/>
        </a:spcAft>
        <a:buFont typeface="Arial" panose="020B0604020202020204" pitchFamily="34" charset="0"/>
        <a:buChar char="–"/>
        <a:defRPr kumimoji="1" sz="15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spcBef>
          <a:spcPct val="20000"/>
        </a:spcBef>
        <a:spcAft>
          <a:spcPct val="0"/>
        </a:spcAft>
        <a:buFont typeface="Arial" panose="020B0604020202020204" pitchFamily="34" charset="0"/>
        <a:buChar char="»"/>
        <a:defRPr kumimoji="1" sz="1500" kern="120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siliconstudio.co.jp/rd/presentations/"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2DBBDE1C-9E8B-4DD7-B6EE-E079284D0C3F}"/>
              </a:ext>
            </a:extLst>
          </p:cNvPr>
          <p:cNvSpPr>
            <a:spLocks noGrp="1"/>
          </p:cNvSpPr>
          <p:nvPr>
            <p:ph type="subTitle" idx="1"/>
          </p:nvPr>
        </p:nvSpPr>
        <p:spPr/>
        <p:txBody>
          <a:bodyPr>
            <a:normAutofit fontScale="92500" lnSpcReduction="20000"/>
          </a:bodyPr>
          <a:lstStyle/>
          <a:p>
            <a:r>
              <a:rPr kumimoji="1" lang="ja-JP" altLang="en-US" dirty="0"/>
              <a:t>シリコンスタジオ株式会社</a:t>
            </a:r>
            <a:endParaRPr kumimoji="1" lang="en-US" altLang="ja-JP" dirty="0"/>
          </a:p>
          <a:p>
            <a:endParaRPr kumimoji="1" lang="ja-JP" altLang="en-US" dirty="0"/>
          </a:p>
        </p:txBody>
      </p:sp>
      <p:sp>
        <p:nvSpPr>
          <p:cNvPr id="2" name="タイトル 1">
            <a:extLst>
              <a:ext uri="{FF2B5EF4-FFF2-40B4-BE49-F238E27FC236}">
                <a16:creationId xmlns:a16="http://schemas.microsoft.com/office/drawing/2014/main" id="{4962176F-9D2A-4A91-8E5F-E4EB79904CDC}"/>
              </a:ext>
            </a:extLst>
          </p:cNvPr>
          <p:cNvSpPr>
            <a:spLocks noGrp="1"/>
          </p:cNvSpPr>
          <p:nvPr>
            <p:ph type="ctrTitle"/>
          </p:nvPr>
        </p:nvSpPr>
        <p:spPr>
          <a:xfrm>
            <a:off x="197583" y="1751769"/>
            <a:ext cx="5740994" cy="1060828"/>
          </a:xfrm>
        </p:spPr>
        <p:txBody>
          <a:bodyPr/>
          <a:lstStyle/>
          <a:p>
            <a:r>
              <a:rPr kumimoji="1" lang="en-US" altLang="ja-JP" dirty="0"/>
              <a:t>3DCG</a:t>
            </a:r>
            <a:r>
              <a:rPr kumimoji="1" lang="ja-JP" altLang="en-US" dirty="0"/>
              <a:t>住宅プレゼンテーションのグローバルイルミネーションをディープラーニングで推定！</a:t>
            </a:r>
          </a:p>
        </p:txBody>
      </p:sp>
      <p:sp>
        <p:nvSpPr>
          <p:cNvPr id="4" name="コンテンツ プレースホルダー 3">
            <a:extLst>
              <a:ext uri="{FF2B5EF4-FFF2-40B4-BE49-F238E27FC236}">
                <a16:creationId xmlns:a16="http://schemas.microsoft.com/office/drawing/2014/main" id="{BC633644-1E01-4B98-B38C-80E4A6276F3C}"/>
              </a:ext>
            </a:extLst>
          </p:cNvPr>
          <p:cNvSpPr>
            <a:spLocks noGrp="1"/>
          </p:cNvSpPr>
          <p:nvPr>
            <p:ph sz="quarter" idx="10"/>
          </p:nvPr>
        </p:nvSpPr>
        <p:spPr>
          <a:xfrm>
            <a:off x="197583" y="3267093"/>
            <a:ext cx="3994150" cy="752668"/>
          </a:xfrm>
        </p:spPr>
        <p:txBody>
          <a:bodyPr/>
          <a:lstStyle/>
          <a:p>
            <a:r>
              <a:rPr kumimoji="1" lang="ja-JP" altLang="en-US" dirty="0"/>
              <a:t>研究開発室</a:t>
            </a:r>
            <a:endParaRPr kumimoji="1" lang="en-US" altLang="ja-JP" dirty="0"/>
          </a:p>
          <a:p>
            <a:r>
              <a:rPr lang="ja-JP" altLang="en-US" dirty="0"/>
              <a:t>京田 文人</a:t>
            </a:r>
            <a:endParaRPr kumimoji="1" lang="ja-JP" altLang="en-US" dirty="0"/>
          </a:p>
        </p:txBody>
      </p:sp>
      <p:sp>
        <p:nvSpPr>
          <p:cNvPr id="5" name="コンテンツ プレースホルダー 4">
            <a:extLst>
              <a:ext uri="{FF2B5EF4-FFF2-40B4-BE49-F238E27FC236}">
                <a16:creationId xmlns:a16="http://schemas.microsoft.com/office/drawing/2014/main" id="{91C5C452-DDE9-4052-A62B-5ADB68F6FC82}"/>
              </a:ext>
            </a:extLst>
          </p:cNvPr>
          <p:cNvSpPr>
            <a:spLocks noGrp="1"/>
          </p:cNvSpPr>
          <p:nvPr>
            <p:ph sz="quarter" idx="11"/>
          </p:nvPr>
        </p:nvSpPr>
        <p:spPr/>
        <p:txBody>
          <a:bodyPr/>
          <a:lstStyle/>
          <a:p>
            <a:r>
              <a:rPr kumimoji="1" lang="en-US" altLang="ja-JP" dirty="0"/>
              <a:t>2021/8/26</a:t>
            </a:r>
            <a:endParaRPr kumimoji="1" lang="ja-JP" altLang="en-US" dirty="0"/>
          </a:p>
        </p:txBody>
      </p:sp>
      <p:sp>
        <p:nvSpPr>
          <p:cNvPr id="6" name="コンテンツ プレースホルダー 5">
            <a:extLst>
              <a:ext uri="{FF2B5EF4-FFF2-40B4-BE49-F238E27FC236}">
                <a16:creationId xmlns:a16="http://schemas.microsoft.com/office/drawing/2014/main" id="{4B162481-C2EF-4FE8-AAD1-0FD06EA0BFEB}"/>
              </a:ext>
            </a:extLst>
          </p:cNvPr>
          <p:cNvSpPr>
            <a:spLocks noGrp="1"/>
          </p:cNvSpPr>
          <p:nvPr>
            <p:ph sz="quarter" idx="12"/>
          </p:nvPr>
        </p:nvSpPr>
        <p:spPr/>
        <p:txBody>
          <a:bodyPr/>
          <a:lstStyle/>
          <a:p>
            <a:r>
              <a:rPr kumimoji="1" lang="en-US" altLang="ja-JP" dirty="0"/>
              <a:t>CEDEC2021</a:t>
            </a:r>
            <a:endParaRPr kumimoji="1" lang="ja-JP" altLang="en-US" dirty="0"/>
          </a:p>
        </p:txBody>
      </p:sp>
    </p:spTree>
    <p:extLst>
      <p:ext uri="{BB962C8B-B14F-4D97-AF65-F5344CB8AC3E}">
        <p14:creationId xmlns:p14="http://schemas.microsoft.com/office/powerpoint/2010/main" val="4254767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0C0AF-4D5B-4443-AE83-C41C78911511}"/>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62D8FE53-AFD5-47D2-8910-9034D48E72DD}"/>
              </a:ext>
            </a:extLst>
          </p:cNvPr>
          <p:cNvSpPr>
            <a:spLocks noGrp="1"/>
          </p:cNvSpPr>
          <p:nvPr>
            <p:ph idx="1"/>
          </p:nvPr>
        </p:nvSpPr>
        <p:spPr>
          <a:xfrm>
            <a:off x="457200" y="785374"/>
            <a:ext cx="4915786" cy="554328"/>
          </a:xfrm>
        </p:spPr>
        <p:txBody>
          <a:bodyPr/>
          <a:lstStyle/>
          <a:p>
            <a:r>
              <a:rPr lang="ja-JP" altLang="en-US" dirty="0"/>
              <a:t>強化学習（二足歩行ロボットの制御）</a:t>
            </a:r>
            <a:endParaRPr lang="en-US" altLang="ja-JP" dirty="0"/>
          </a:p>
          <a:p>
            <a:endParaRPr lang="en-US" altLang="ja-JP" sz="2000" dirty="0"/>
          </a:p>
          <a:p>
            <a:endParaRPr kumimoji="1" lang="ja-JP" altLang="en-US" dirty="0"/>
          </a:p>
        </p:txBody>
      </p:sp>
      <p:sp>
        <p:nvSpPr>
          <p:cNvPr id="4" name="テキスト ボックス 3">
            <a:extLst>
              <a:ext uri="{FF2B5EF4-FFF2-40B4-BE49-F238E27FC236}">
                <a16:creationId xmlns:a16="http://schemas.microsoft.com/office/drawing/2014/main" id="{FE96D578-02A8-4A50-8537-E5440FF4811B}"/>
              </a:ext>
            </a:extLst>
          </p:cNvPr>
          <p:cNvSpPr txBox="1"/>
          <p:nvPr/>
        </p:nvSpPr>
        <p:spPr>
          <a:xfrm>
            <a:off x="857692" y="2864907"/>
            <a:ext cx="646331" cy="369332"/>
          </a:xfrm>
          <a:prstGeom prst="rect">
            <a:avLst/>
          </a:prstGeom>
          <a:noFill/>
        </p:spPr>
        <p:txBody>
          <a:bodyPr wrap="none" rtlCol="0">
            <a:spAutoFit/>
          </a:bodyPr>
          <a:lstStyle/>
          <a:p>
            <a:r>
              <a:rPr kumimoji="1" lang="ja-JP" altLang="en-US" dirty="0"/>
              <a:t>入力</a:t>
            </a:r>
          </a:p>
        </p:txBody>
      </p:sp>
      <p:sp>
        <p:nvSpPr>
          <p:cNvPr id="5" name="正方形/長方形 4">
            <a:extLst>
              <a:ext uri="{FF2B5EF4-FFF2-40B4-BE49-F238E27FC236}">
                <a16:creationId xmlns:a16="http://schemas.microsoft.com/office/drawing/2014/main" id="{98052D09-DF8B-4AFE-AB15-8F6E6413C5F0}"/>
              </a:ext>
            </a:extLst>
          </p:cNvPr>
          <p:cNvSpPr/>
          <p:nvPr/>
        </p:nvSpPr>
        <p:spPr>
          <a:xfrm>
            <a:off x="2402958" y="2524666"/>
            <a:ext cx="1346791" cy="108452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a:t>内部モデル</a:t>
            </a:r>
          </a:p>
        </p:txBody>
      </p:sp>
      <p:sp>
        <p:nvSpPr>
          <p:cNvPr id="7" name="テキスト ボックス 6">
            <a:extLst>
              <a:ext uri="{FF2B5EF4-FFF2-40B4-BE49-F238E27FC236}">
                <a16:creationId xmlns:a16="http://schemas.microsoft.com/office/drawing/2014/main" id="{BFE6EDA6-0067-4F65-895F-90D7803B9AD0}"/>
              </a:ext>
            </a:extLst>
          </p:cNvPr>
          <p:cNvSpPr txBox="1"/>
          <p:nvPr/>
        </p:nvSpPr>
        <p:spPr>
          <a:xfrm>
            <a:off x="4671237" y="2850730"/>
            <a:ext cx="646331" cy="369332"/>
          </a:xfrm>
          <a:prstGeom prst="rect">
            <a:avLst/>
          </a:prstGeom>
          <a:noFill/>
        </p:spPr>
        <p:txBody>
          <a:bodyPr wrap="none" rtlCol="0">
            <a:spAutoFit/>
          </a:bodyPr>
          <a:lstStyle/>
          <a:p>
            <a:r>
              <a:rPr kumimoji="1" lang="ja-JP" altLang="en-US" dirty="0"/>
              <a:t>出力</a:t>
            </a:r>
          </a:p>
        </p:txBody>
      </p:sp>
      <p:sp>
        <p:nvSpPr>
          <p:cNvPr id="8" name="テキスト ボックス 7">
            <a:extLst>
              <a:ext uri="{FF2B5EF4-FFF2-40B4-BE49-F238E27FC236}">
                <a16:creationId xmlns:a16="http://schemas.microsoft.com/office/drawing/2014/main" id="{635D582F-76CA-4DD8-B7A9-96F2182C17F8}"/>
              </a:ext>
            </a:extLst>
          </p:cNvPr>
          <p:cNvSpPr txBox="1"/>
          <p:nvPr/>
        </p:nvSpPr>
        <p:spPr>
          <a:xfrm>
            <a:off x="6239056" y="2840468"/>
            <a:ext cx="646331" cy="369332"/>
          </a:xfrm>
          <a:prstGeom prst="rect">
            <a:avLst/>
          </a:prstGeom>
          <a:noFill/>
        </p:spPr>
        <p:txBody>
          <a:bodyPr wrap="none" rtlCol="0">
            <a:spAutoFit/>
          </a:bodyPr>
          <a:lstStyle/>
          <a:p>
            <a:r>
              <a:rPr kumimoji="1" lang="ja-JP" altLang="en-US" dirty="0"/>
              <a:t>評価</a:t>
            </a:r>
          </a:p>
        </p:txBody>
      </p:sp>
      <p:sp>
        <p:nvSpPr>
          <p:cNvPr id="9" name="矢印: 右 8">
            <a:extLst>
              <a:ext uri="{FF2B5EF4-FFF2-40B4-BE49-F238E27FC236}">
                <a16:creationId xmlns:a16="http://schemas.microsoft.com/office/drawing/2014/main" id="{38C5FCA4-2788-4175-8BA9-287D8C35C5F5}"/>
              </a:ext>
            </a:extLst>
          </p:cNvPr>
          <p:cNvSpPr/>
          <p:nvPr/>
        </p:nvSpPr>
        <p:spPr>
          <a:xfrm>
            <a:off x="1779181" y="2935792"/>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F9FDFC5-144A-4BC2-B354-61AC83B80067}"/>
              </a:ext>
            </a:extLst>
          </p:cNvPr>
          <p:cNvSpPr/>
          <p:nvPr/>
        </p:nvSpPr>
        <p:spPr>
          <a:xfrm>
            <a:off x="4089992" y="2897542"/>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矢印: 下カーブ 11">
            <a:extLst>
              <a:ext uri="{FF2B5EF4-FFF2-40B4-BE49-F238E27FC236}">
                <a16:creationId xmlns:a16="http://schemas.microsoft.com/office/drawing/2014/main" id="{208B98F6-1EA2-4BFA-B3CB-C9E354AE7692}"/>
              </a:ext>
            </a:extLst>
          </p:cNvPr>
          <p:cNvSpPr/>
          <p:nvPr/>
        </p:nvSpPr>
        <p:spPr>
          <a:xfrm rot="10800000">
            <a:off x="2792817" y="3685826"/>
            <a:ext cx="3841897" cy="788139"/>
          </a:xfrm>
          <a:prstGeom prst="curvedDownArrow">
            <a:avLst>
              <a:gd name="adj1" fmla="val 19156"/>
              <a:gd name="adj2" fmla="val 51496"/>
              <a:gd name="adj3" fmla="val 212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81B25816-64A2-42E0-8870-721752F156EA}"/>
              </a:ext>
            </a:extLst>
          </p:cNvPr>
          <p:cNvSpPr txBox="1"/>
          <p:nvPr/>
        </p:nvSpPr>
        <p:spPr>
          <a:xfrm>
            <a:off x="2501412" y="4533825"/>
            <a:ext cx="4339650" cy="369332"/>
          </a:xfrm>
          <a:prstGeom prst="rect">
            <a:avLst/>
          </a:prstGeom>
          <a:noFill/>
        </p:spPr>
        <p:txBody>
          <a:bodyPr wrap="none" rtlCol="0">
            <a:spAutoFit/>
          </a:bodyPr>
          <a:lstStyle/>
          <a:p>
            <a:r>
              <a:rPr kumimoji="1" lang="ja-JP" altLang="en-US" dirty="0"/>
              <a:t>評価が高くなるように内部モデルを修正</a:t>
            </a:r>
          </a:p>
        </p:txBody>
      </p:sp>
      <p:sp>
        <p:nvSpPr>
          <p:cNvPr id="14" name="テキスト ボックス 13">
            <a:extLst>
              <a:ext uri="{FF2B5EF4-FFF2-40B4-BE49-F238E27FC236}">
                <a16:creationId xmlns:a16="http://schemas.microsoft.com/office/drawing/2014/main" id="{8E324CC8-F413-493D-800A-3F676588D401}"/>
              </a:ext>
            </a:extLst>
          </p:cNvPr>
          <p:cNvSpPr txBox="1"/>
          <p:nvPr/>
        </p:nvSpPr>
        <p:spPr>
          <a:xfrm>
            <a:off x="0" y="3317330"/>
            <a:ext cx="2492990" cy="369332"/>
          </a:xfrm>
          <a:prstGeom prst="rect">
            <a:avLst/>
          </a:prstGeom>
          <a:noFill/>
        </p:spPr>
        <p:txBody>
          <a:bodyPr wrap="none" rtlCol="0">
            <a:spAutoFit/>
          </a:bodyPr>
          <a:lstStyle/>
          <a:p>
            <a:r>
              <a:rPr kumimoji="1" lang="ja-JP" altLang="en-US" dirty="0">
                <a:solidFill>
                  <a:schemeClr val="accent2"/>
                </a:solidFill>
              </a:rPr>
              <a:t>現在のロボットの姿勢</a:t>
            </a:r>
          </a:p>
        </p:txBody>
      </p:sp>
      <p:sp>
        <p:nvSpPr>
          <p:cNvPr id="15" name="テキスト ボックス 14">
            <a:extLst>
              <a:ext uri="{FF2B5EF4-FFF2-40B4-BE49-F238E27FC236}">
                <a16:creationId xmlns:a16="http://schemas.microsoft.com/office/drawing/2014/main" id="{8A62BCA6-AD11-4EB3-A1BC-009AFFE17EE9}"/>
              </a:ext>
            </a:extLst>
          </p:cNvPr>
          <p:cNvSpPr txBox="1"/>
          <p:nvPr/>
        </p:nvSpPr>
        <p:spPr>
          <a:xfrm>
            <a:off x="4094155" y="3286565"/>
            <a:ext cx="1800493" cy="369332"/>
          </a:xfrm>
          <a:prstGeom prst="rect">
            <a:avLst/>
          </a:prstGeom>
          <a:noFill/>
        </p:spPr>
        <p:txBody>
          <a:bodyPr wrap="none" rtlCol="0">
            <a:spAutoFit/>
          </a:bodyPr>
          <a:lstStyle/>
          <a:p>
            <a:r>
              <a:rPr kumimoji="1" lang="ja-JP" altLang="en-US" dirty="0">
                <a:solidFill>
                  <a:schemeClr val="accent2"/>
                </a:solidFill>
              </a:rPr>
              <a:t>各関節のトルク</a:t>
            </a:r>
          </a:p>
        </p:txBody>
      </p:sp>
      <p:sp>
        <p:nvSpPr>
          <p:cNvPr id="16" name="テキスト ボックス 15">
            <a:extLst>
              <a:ext uri="{FF2B5EF4-FFF2-40B4-BE49-F238E27FC236}">
                <a16:creationId xmlns:a16="http://schemas.microsoft.com/office/drawing/2014/main" id="{ABCA1114-5072-4917-B075-F51EA0546689}"/>
              </a:ext>
            </a:extLst>
          </p:cNvPr>
          <p:cNvSpPr txBox="1"/>
          <p:nvPr/>
        </p:nvSpPr>
        <p:spPr>
          <a:xfrm>
            <a:off x="1678978" y="1246332"/>
            <a:ext cx="3197822" cy="369332"/>
          </a:xfrm>
          <a:prstGeom prst="rect">
            <a:avLst/>
          </a:prstGeom>
          <a:noFill/>
        </p:spPr>
        <p:txBody>
          <a:bodyPr wrap="square" rtlCol="0">
            <a:spAutoFit/>
          </a:bodyPr>
          <a:lstStyle/>
          <a:p>
            <a:r>
              <a:rPr kumimoji="1" lang="ja-JP" altLang="en-US" dirty="0">
                <a:solidFill>
                  <a:schemeClr val="accent2"/>
                </a:solidFill>
              </a:rPr>
              <a:t>物理法則で次の姿勢が決まる</a:t>
            </a:r>
            <a:endParaRPr kumimoji="1" lang="en-US" altLang="ja-JP" dirty="0">
              <a:solidFill>
                <a:schemeClr val="accent2"/>
              </a:solidFill>
            </a:endParaRPr>
          </a:p>
        </p:txBody>
      </p:sp>
      <p:sp>
        <p:nvSpPr>
          <p:cNvPr id="18" name="正方形/長方形 17">
            <a:extLst>
              <a:ext uri="{FF2B5EF4-FFF2-40B4-BE49-F238E27FC236}">
                <a16:creationId xmlns:a16="http://schemas.microsoft.com/office/drawing/2014/main" id="{0F0B174F-B163-4628-8323-337192F3B04C}"/>
              </a:ext>
            </a:extLst>
          </p:cNvPr>
          <p:cNvSpPr/>
          <p:nvPr/>
        </p:nvSpPr>
        <p:spPr>
          <a:xfrm>
            <a:off x="2396493" y="1615373"/>
            <a:ext cx="1346791" cy="68158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dirty="0"/>
              <a:t>外部モデル</a:t>
            </a:r>
          </a:p>
        </p:txBody>
      </p:sp>
      <p:sp>
        <p:nvSpPr>
          <p:cNvPr id="19" name="矢印: 折線 18">
            <a:extLst>
              <a:ext uri="{FF2B5EF4-FFF2-40B4-BE49-F238E27FC236}">
                <a16:creationId xmlns:a16="http://schemas.microsoft.com/office/drawing/2014/main" id="{B8DD5814-7D20-4803-9C93-5C22598C3102}"/>
              </a:ext>
            </a:extLst>
          </p:cNvPr>
          <p:cNvSpPr/>
          <p:nvPr/>
        </p:nvSpPr>
        <p:spPr>
          <a:xfrm flipH="1">
            <a:off x="3948847" y="1820059"/>
            <a:ext cx="928885" cy="728442"/>
          </a:xfrm>
          <a:prstGeom prst="bentArrow">
            <a:avLst>
              <a:gd name="adj1" fmla="val 10839"/>
              <a:gd name="adj2" fmla="val 18675"/>
              <a:gd name="adj3" fmla="val 23054"/>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矢印: 折線 19">
            <a:extLst>
              <a:ext uri="{FF2B5EF4-FFF2-40B4-BE49-F238E27FC236}">
                <a16:creationId xmlns:a16="http://schemas.microsoft.com/office/drawing/2014/main" id="{0207A813-DA46-483D-86C6-4BDDB7794BFA}"/>
              </a:ext>
            </a:extLst>
          </p:cNvPr>
          <p:cNvSpPr/>
          <p:nvPr/>
        </p:nvSpPr>
        <p:spPr>
          <a:xfrm rot="16200000" flipH="1">
            <a:off x="1257480" y="1743266"/>
            <a:ext cx="681587" cy="928883"/>
          </a:xfrm>
          <a:prstGeom prst="bentArrow">
            <a:avLst>
              <a:gd name="adj1" fmla="val 11611"/>
              <a:gd name="adj2" fmla="val 20320"/>
              <a:gd name="adj3" fmla="val 2292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A8AAB809-4257-4CEB-8F29-8569897EA8B2}"/>
              </a:ext>
            </a:extLst>
          </p:cNvPr>
          <p:cNvSpPr txBox="1"/>
          <p:nvPr/>
        </p:nvSpPr>
        <p:spPr>
          <a:xfrm>
            <a:off x="6841062" y="1841085"/>
            <a:ext cx="1961914" cy="646331"/>
          </a:xfrm>
          <a:prstGeom prst="rect">
            <a:avLst/>
          </a:prstGeom>
          <a:noFill/>
        </p:spPr>
        <p:txBody>
          <a:bodyPr wrap="square" rtlCol="0">
            <a:spAutoFit/>
          </a:bodyPr>
          <a:lstStyle/>
          <a:p>
            <a:r>
              <a:rPr kumimoji="1" lang="ja-JP" altLang="en-US" dirty="0">
                <a:solidFill>
                  <a:schemeClr val="accent2"/>
                </a:solidFill>
              </a:rPr>
              <a:t>どれだけ転ばずに進めたか</a:t>
            </a:r>
          </a:p>
        </p:txBody>
      </p:sp>
      <p:sp>
        <p:nvSpPr>
          <p:cNvPr id="22" name="矢印: 折線 21">
            <a:extLst>
              <a:ext uri="{FF2B5EF4-FFF2-40B4-BE49-F238E27FC236}">
                <a16:creationId xmlns:a16="http://schemas.microsoft.com/office/drawing/2014/main" id="{6B42CE66-9A76-4398-B425-4B2B5841440E}"/>
              </a:ext>
            </a:extLst>
          </p:cNvPr>
          <p:cNvSpPr/>
          <p:nvPr/>
        </p:nvSpPr>
        <p:spPr>
          <a:xfrm rot="5400000">
            <a:off x="5299374" y="1163659"/>
            <a:ext cx="1024618" cy="1759477"/>
          </a:xfrm>
          <a:prstGeom prst="bentArrow">
            <a:avLst>
              <a:gd name="adj1" fmla="val 6076"/>
              <a:gd name="adj2" fmla="val 13682"/>
              <a:gd name="adj3" fmla="val 13659"/>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9" name="グループ化 38">
            <a:extLst>
              <a:ext uri="{FF2B5EF4-FFF2-40B4-BE49-F238E27FC236}">
                <a16:creationId xmlns:a16="http://schemas.microsoft.com/office/drawing/2014/main" id="{B2212ABD-FB88-482A-998E-26F6FE3E1F3E}"/>
              </a:ext>
            </a:extLst>
          </p:cNvPr>
          <p:cNvGrpSpPr/>
          <p:nvPr/>
        </p:nvGrpSpPr>
        <p:grpSpPr>
          <a:xfrm>
            <a:off x="145298" y="1706800"/>
            <a:ext cx="942778" cy="1228992"/>
            <a:chOff x="-1165526" y="1339702"/>
            <a:chExt cx="2101813" cy="2739896"/>
          </a:xfrm>
        </p:grpSpPr>
        <p:sp>
          <p:nvSpPr>
            <p:cNvPr id="23" name="正方形/長方形 22">
              <a:extLst>
                <a:ext uri="{FF2B5EF4-FFF2-40B4-BE49-F238E27FC236}">
                  <a16:creationId xmlns:a16="http://schemas.microsoft.com/office/drawing/2014/main" id="{9D7AAAC3-9ED5-4DF4-A2D2-A93AE8D136FD}"/>
                </a:ext>
              </a:extLst>
            </p:cNvPr>
            <p:cNvSpPr/>
            <p:nvPr/>
          </p:nvSpPr>
          <p:spPr>
            <a:xfrm>
              <a:off x="-411126" y="1339702"/>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BEA0E689-2B61-443A-9918-B62011CD4200}"/>
                </a:ext>
              </a:extLst>
            </p:cNvPr>
            <p:cNvSpPr/>
            <p:nvPr/>
          </p:nvSpPr>
          <p:spPr>
            <a:xfrm rot="6216024">
              <a:off x="-672805" y="1548039"/>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2E2AB2-177D-4D59-AD8E-8CFEFD917BCC}"/>
                </a:ext>
              </a:extLst>
            </p:cNvPr>
            <p:cNvSpPr/>
            <p:nvPr/>
          </p:nvSpPr>
          <p:spPr>
            <a:xfrm>
              <a:off x="-952764" y="173228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AD92AAC6-1608-4868-8FFC-695E868960B0}"/>
                </a:ext>
              </a:extLst>
            </p:cNvPr>
            <p:cNvSpPr/>
            <p:nvPr/>
          </p:nvSpPr>
          <p:spPr>
            <a:xfrm rot="4722164">
              <a:off x="-164940" y="153384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F840BB4A-2057-4A72-B716-1EBD61A8FC0E}"/>
                </a:ext>
              </a:extLst>
            </p:cNvPr>
            <p:cNvSpPr/>
            <p:nvPr/>
          </p:nvSpPr>
          <p:spPr>
            <a:xfrm>
              <a:off x="-398277" y="1887933"/>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25C9221-00D7-4EB9-9F69-FF6CF426EA49}"/>
                </a:ext>
              </a:extLst>
            </p:cNvPr>
            <p:cNvSpPr/>
            <p:nvPr/>
          </p:nvSpPr>
          <p:spPr>
            <a:xfrm rot="19045478">
              <a:off x="254111" y="1669794"/>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5BB7525-744D-4498-A4EC-FC8E4601489F}"/>
                </a:ext>
              </a:extLst>
            </p:cNvPr>
            <p:cNvSpPr/>
            <p:nvPr/>
          </p:nvSpPr>
          <p:spPr>
            <a:xfrm>
              <a:off x="-399915" y="2399514"/>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940D80E-CB17-4FA6-A5C8-3199A5D1726B}"/>
                </a:ext>
              </a:extLst>
            </p:cNvPr>
            <p:cNvSpPr/>
            <p:nvPr/>
          </p:nvSpPr>
          <p:spPr>
            <a:xfrm rot="2362900">
              <a:off x="-581185" y="285417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B280BE04-75C2-4F84-BFC3-1D3D4CE160C4}"/>
                </a:ext>
              </a:extLst>
            </p:cNvPr>
            <p:cNvSpPr/>
            <p:nvPr/>
          </p:nvSpPr>
          <p:spPr>
            <a:xfrm rot="20089435">
              <a:off x="-831542" y="2236207"/>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38C1C830-0C68-4ADE-BBA7-C1719E8FA3DE}"/>
                </a:ext>
              </a:extLst>
            </p:cNvPr>
            <p:cNvSpPr/>
            <p:nvPr/>
          </p:nvSpPr>
          <p:spPr>
            <a:xfrm rot="15510456">
              <a:off x="673249" y="181954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E317C46E-B35E-4700-B9C4-CB0E1EC976C6}"/>
                </a:ext>
              </a:extLst>
            </p:cNvPr>
            <p:cNvSpPr/>
            <p:nvPr/>
          </p:nvSpPr>
          <p:spPr>
            <a:xfrm rot="18050912">
              <a:off x="-123059" y="2809395"/>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7E4517C2-15A6-44F5-995B-343DED36D158}"/>
                </a:ext>
              </a:extLst>
            </p:cNvPr>
            <p:cNvSpPr/>
            <p:nvPr/>
          </p:nvSpPr>
          <p:spPr>
            <a:xfrm>
              <a:off x="-724573" y="331733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6D3802C2-B20A-4F66-9C2A-2A12BB946D02}"/>
                </a:ext>
              </a:extLst>
            </p:cNvPr>
            <p:cNvSpPr/>
            <p:nvPr/>
          </p:nvSpPr>
          <p:spPr>
            <a:xfrm rot="3053143">
              <a:off x="-948207" y="3726766"/>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5CE6A697-7E8D-4D8B-BF51-903315C25E81}"/>
                </a:ext>
              </a:extLst>
            </p:cNvPr>
            <p:cNvSpPr/>
            <p:nvPr/>
          </p:nvSpPr>
          <p:spPr>
            <a:xfrm rot="19901905">
              <a:off x="240090" y="3146702"/>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803001F-5C4E-40D0-BB16-9485B916D1C1}"/>
                </a:ext>
              </a:extLst>
            </p:cNvPr>
            <p:cNvSpPr/>
            <p:nvPr/>
          </p:nvSpPr>
          <p:spPr>
            <a:xfrm rot="2065929">
              <a:off x="187266" y="3599241"/>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BF3900C5-11EF-4285-9C08-3E488DF738D2}"/>
              </a:ext>
            </a:extLst>
          </p:cNvPr>
          <p:cNvGrpSpPr/>
          <p:nvPr/>
        </p:nvGrpSpPr>
        <p:grpSpPr>
          <a:xfrm>
            <a:off x="5200157" y="1720087"/>
            <a:ext cx="942778" cy="1228992"/>
            <a:chOff x="-1165526" y="1339702"/>
            <a:chExt cx="2101813" cy="2739896"/>
          </a:xfrm>
        </p:grpSpPr>
        <p:sp>
          <p:nvSpPr>
            <p:cNvPr id="41" name="正方形/長方形 40">
              <a:extLst>
                <a:ext uri="{FF2B5EF4-FFF2-40B4-BE49-F238E27FC236}">
                  <a16:creationId xmlns:a16="http://schemas.microsoft.com/office/drawing/2014/main" id="{E04F97C1-39E3-4CA2-A203-08EA65ABD19E}"/>
                </a:ext>
              </a:extLst>
            </p:cNvPr>
            <p:cNvSpPr/>
            <p:nvPr/>
          </p:nvSpPr>
          <p:spPr>
            <a:xfrm>
              <a:off x="-411126" y="1339702"/>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19071160-9FA6-4641-9832-3A786C101874}"/>
                </a:ext>
              </a:extLst>
            </p:cNvPr>
            <p:cNvSpPr/>
            <p:nvPr/>
          </p:nvSpPr>
          <p:spPr>
            <a:xfrm rot="6216024">
              <a:off x="-672805" y="1548039"/>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D4D3586-651E-4AEB-B07E-BB20E5DE7916}"/>
                </a:ext>
              </a:extLst>
            </p:cNvPr>
            <p:cNvSpPr/>
            <p:nvPr/>
          </p:nvSpPr>
          <p:spPr>
            <a:xfrm>
              <a:off x="-952764" y="173228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4B04677C-7640-430C-9252-BE5292D8BA5F}"/>
                </a:ext>
              </a:extLst>
            </p:cNvPr>
            <p:cNvSpPr/>
            <p:nvPr/>
          </p:nvSpPr>
          <p:spPr>
            <a:xfrm rot="4722164">
              <a:off x="-164940" y="153384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9B4A1F14-356C-42EE-994D-37B95C5E9987}"/>
                </a:ext>
              </a:extLst>
            </p:cNvPr>
            <p:cNvSpPr/>
            <p:nvPr/>
          </p:nvSpPr>
          <p:spPr>
            <a:xfrm>
              <a:off x="-398277" y="1887933"/>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A3DCF2C7-2E04-4E85-8216-16D0E3203919}"/>
                </a:ext>
              </a:extLst>
            </p:cNvPr>
            <p:cNvSpPr/>
            <p:nvPr/>
          </p:nvSpPr>
          <p:spPr>
            <a:xfrm rot="19045478">
              <a:off x="254111" y="1669794"/>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3290FEB1-63E2-4F36-BC90-7BB8996F71B8}"/>
                </a:ext>
              </a:extLst>
            </p:cNvPr>
            <p:cNvSpPr/>
            <p:nvPr/>
          </p:nvSpPr>
          <p:spPr>
            <a:xfrm>
              <a:off x="-399915" y="2399514"/>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1878BCD4-8F9B-4818-9CB9-B6D57CA2998F}"/>
                </a:ext>
              </a:extLst>
            </p:cNvPr>
            <p:cNvSpPr/>
            <p:nvPr/>
          </p:nvSpPr>
          <p:spPr>
            <a:xfrm rot="2362900">
              <a:off x="-581185" y="285417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83D0922D-5A5F-4351-A0AA-0C7C4498B255}"/>
                </a:ext>
              </a:extLst>
            </p:cNvPr>
            <p:cNvSpPr/>
            <p:nvPr/>
          </p:nvSpPr>
          <p:spPr>
            <a:xfrm rot="20089435">
              <a:off x="-831542" y="2236207"/>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E183100E-0631-47F6-8785-AE3262878807}"/>
                </a:ext>
              </a:extLst>
            </p:cNvPr>
            <p:cNvSpPr/>
            <p:nvPr/>
          </p:nvSpPr>
          <p:spPr>
            <a:xfrm rot="15510456">
              <a:off x="673249" y="181954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0E4FDBFD-6B2D-4E59-9D5F-0565BC82CA25}"/>
                </a:ext>
              </a:extLst>
            </p:cNvPr>
            <p:cNvSpPr/>
            <p:nvPr/>
          </p:nvSpPr>
          <p:spPr>
            <a:xfrm rot="18050912">
              <a:off x="-123059" y="2809395"/>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6C25D6F5-BC66-400B-B5A3-C5014B244228}"/>
                </a:ext>
              </a:extLst>
            </p:cNvPr>
            <p:cNvSpPr/>
            <p:nvPr/>
          </p:nvSpPr>
          <p:spPr>
            <a:xfrm>
              <a:off x="-724573" y="3317330"/>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70DADA15-EBD0-4C58-84B3-0E658ABB258E}"/>
                </a:ext>
              </a:extLst>
            </p:cNvPr>
            <p:cNvSpPr/>
            <p:nvPr/>
          </p:nvSpPr>
          <p:spPr>
            <a:xfrm rot="3053143">
              <a:off x="-948207" y="3726766"/>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6D40C821-F987-491D-9B2A-0E757198B29D}"/>
                </a:ext>
              </a:extLst>
            </p:cNvPr>
            <p:cNvSpPr/>
            <p:nvPr/>
          </p:nvSpPr>
          <p:spPr>
            <a:xfrm rot="19901905">
              <a:off x="240090" y="3146702"/>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3F748298-AFC6-4A29-91B6-A4A04CE17D98}"/>
                </a:ext>
              </a:extLst>
            </p:cNvPr>
            <p:cNvSpPr/>
            <p:nvPr/>
          </p:nvSpPr>
          <p:spPr>
            <a:xfrm rot="2065929">
              <a:off x="187266" y="3599241"/>
              <a:ext cx="45719" cy="480357"/>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円弧 58">
            <a:extLst>
              <a:ext uri="{FF2B5EF4-FFF2-40B4-BE49-F238E27FC236}">
                <a16:creationId xmlns:a16="http://schemas.microsoft.com/office/drawing/2014/main" id="{4AAB26C6-143E-48DE-9FE2-8337CA386BD4}"/>
              </a:ext>
            </a:extLst>
          </p:cNvPr>
          <p:cNvSpPr/>
          <p:nvPr/>
        </p:nvSpPr>
        <p:spPr>
          <a:xfrm flipH="1">
            <a:off x="5192927" y="2013074"/>
            <a:ext cx="215234" cy="227073"/>
          </a:xfrm>
          <a:prstGeom prst="arc">
            <a:avLst>
              <a:gd name="adj1" fmla="val 18041332"/>
              <a:gd name="adj2" fmla="val 12974287"/>
            </a:avLst>
          </a:prstGeom>
          <a:ln w="1270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0" name="円弧 59">
            <a:extLst>
              <a:ext uri="{FF2B5EF4-FFF2-40B4-BE49-F238E27FC236}">
                <a16:creationId xmlns:a16="http://schemas.microsoft.com/office/drawing/2014/main" id="{856250AF-50F7-44D8-BF8A-4985898B9694}"/>
              </a:ext>
            </a:extLst>
          </p:cNvPr>
          <p:cNvSpPr/>
          <p:nvPr/>
        </p:nvSpPr>
        <p:spPr>
          <a:xfrm rot="1801406">
            <a:off x="5316099" y="2707264"/>
            <a:ext cx="215234" cy="227073"/>
          </a:xfrm>
          <a:prstGeom prst="arc">
            <a:avLst>
              <a:gd name="adj1" fmla="val 16640609"/>
              <a:gd name="adj2" fmla="val 12601310"/>
            </a:avLst>
          </a:prstGeom>
          <a:ln w="1270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1" name="円弧 60">
            <a:extLst>
              <a:ext uri="{FF2B5EF4-FFF2-40B4-BE49-F238E27FC236}">
                <a16:creationId xmlns:a16="http://schemas.microsoft.com/office/drawing/2014/main" id="{BA18ADDF-D00F-41F8-AC47-142D528D45F0}"/>
              </a:ext>
            </a:extLst>
          </p:cNvPr>
          <p:cNvSpPr/>
          <p:nvPr/>
        </p:nvSpPr>
        <p:spPr>
          <a:xfrm rot="19227156" flipH="1">
            <a:off x="5780801" y="2636734"/>
            <a:ext cx="215234" cy="227073"/>
          </a:xfrm>
          <a:prstGeom prst="arc">
            <a:avLst>
              <a:gd name="adj1" fmla="val 16640609"/>
              <a:gd name="adj2" fmla="val 12601310"/>
            </a:avLst>
          </a:prstGeom>
          <a:ln w="1270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円弧 61">
            <a:extLst>
              <a:ext uri="{FF2B5EF4-FFF2-40B4-BE49-F238E27FC236}">
                <a16:creationId xmlns:a16="http://schemas.microsoft.com/office/drawing/2014/main" id="{64400FC0-B374-4BF9-ADC1-DE2EC0594231}"/>
              </a:ext>
            </a:extLst>
          </p:cNvPr>
          <p:cNvSpPr/>
          <p:nvPr/>
        </p:nvSpPr>
        <p:spPr>
          <a:xfrm rot="1801406">
            <a:off x="5787031" y="1931607"/>
            <a:ext cx="215234" cy="227073"/>
          </a:xfrm>
          <a:prstGeom prst="arc">
            <a:avLst>
              <a:gd name="adj1" fmla="val 16640609"/>
              <a:gd name="adj2" fmla="val 12601310"/>
            </a:avLst>
          </a:prstGeom>
          <a:ln w="12700">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9687484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F0B9F3-F611-4BF4-8298-62F943003FB0}"/>
              </a:ext>
            </a:extLst>
          </p:cNvPr>
          <p:cNvPicPr/>
          <p:nvPr/>
        </p:nvPicPr>
        <p:blipFill>
          <a:blip r:embed="rId2"/>
          <a:stretch>
            <a:fillRect/>
          </a:stretch>
        </p:blipFill>
        <p:spPr>
          <a:xfrm>
            <a:off x="114995" y="0"/>
            <a:ext cx="8657944" cy="5143499"/>
          </a:xfrm>
          <a:prstGeom prst="rect">
            <a:avLst/>
          </a:prstGeom>
        </p:spPr>
      </p:pic>
    </p:spTree>
    <p:extLst>
      <p:ext uri="{BB962C8B-B14F-4D97-AF65-F5344CB8AC3E}">
        <p14:creationId xmlns:p14="http://schemas.microsoft.com/office/powerpoint/2010/main" val="24502649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AADAD4-FDF7-41CA-92CD-FEFE83622C64}"/>
              </a:ext>
            </a:extLst>
          </p:cNvPr>
          <p:cNvPicPr/>
          <p:nvPr/>
        </p:nvPicPr>
        <p:blipFill>
          <a:blip r:embed="rId2"/>
          <a:stretch>
            <a:fillRect/>
          </a:stretch>
        </p:blipFill>
        <p:spPr>
          <a:xfrm>
            <a:off x="114994" y="1"/>
            <a:ext cx="8699769" cy="5143499"/>
          </a:xfrm>
          <a:prstGeom prst="rect">
            <a:avLst/>
          </a:prstGeom>
        </p:spPr>
      </p:pic>
    </p:spTree>
    <p:extLst>
      <p:ext uri="{BB962C8B-B14F-4D97-AF65-F5344CB8AC3E}">
        <p14:creationId xmlns:p14="http://schemas.microsoft.com/office/powerpoint/2010/main" val="37344794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7" name="図 6">
            <a:extLst>
              <a:ext uri="{FF2B5EF4-FFF2-40B4-BE49-F238E27FC236}">
                <a16:creationId xmlns:a16="http://schemas.microsoft.com/office/drawing/2014/main" id="{6C50F9AC-D3BD-4885-8967-02994A0D5234}"/>
              </a:ext>
            </a:extLst>
          </p:cNvPr>
          <p:cNvPicPr/>
          <p:nvPr/>
        </p:nvPicPr>
        <p:blipFill>
          <a:blip r:embed="rId2"/>
          <a:stretch>
            <a:fillRect/>
          </a:stretch>
        </p:blipFill>
        <p:spPr>
          <a:xfrm>
            <a:off x="54096" y="1685838"/>
            <a:ext cx="4452499" cy="2633006"/>
          </a:xfrm>
          <a:prstGeom prst="rect">
            <a:avLst/>
          </a:prstGeom>
        </p:spPr>
      </p:pic>
      <p:pic>
        <p:nvPicPr>
          <p:cNvPr id="8" name="図 7">
            <a:extLst>
              <a:ext uri="{FF2B5EF4-FFF2-40B4-BE49-F238E27FC236}">
                <a16:creationId xmlns:a16="http://schemas.microsoft.com/office/drawing/2014/main" id="{78ED668A-1539-438F-A5B1-E7A5E0DB4E44}"/>
              </a:ext>
            </a:extLst>
          </p:cNvPr>
          <p:cNvPicPr/>
          <p:nvPr/>
        </p:nvPicPr>
        <p:blipFill>
          <a:blip r:embed="rId3"/>
          <a:stretch>
            <a:fillRect/>
          </a:stretch>
        </p:blipFill>
        <p:spPr>
          <a:xfrm>
            <a:off x="4572000" y="1666462"/>
            <a:ext cx="4486108" cy="2652881"/>
          </a:xfrm>
          <a:prstGeom prst="rect">
            <a:avLst/>
          </a:prstGeom>
        </p:spPr>
      </p:pic>
    </p:spTree>
    <p:extLst>
      <p:ext uri="{BB962C8B-B14F-4D97-AF65-F5344CB8AC3E}">
        <p14:creationId xmlns:p14="http://schemas.microsoft.com/office/powerpoint/2010/main" val="14964938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63A1C65-8BDA-49AB-82C4-0215D2706954}"/>
              </a:ext>
            </a:extLst>
          </p:cNvPr>
          <p:cNvPicPr/>
          <p:nvPr/>
        </p:nvPicPr>
        <p:blipFill>
          <a:blip r:embed="rId2"/>
          <a:stretch>
            <a:fillRect/>
          </a:stretch>
        </p:blipFill>
        <p:spPr>
          <a:xfrm>
            <a:off x="119501" y="-1"/>
            <a:ext cx="8697825" cy="5143499"/>
          </a:xfrm>
          <a:prstGeom prst="rect">
            <a:avLst/>
          </a:prstGeom>
        </p:spPr>
      </p:pic>
    </p:spTree>
    <p:extLst>
      <p:ext uri="{BB962C8B-B14F-4D97-AF65-F5344CB8AC3E}">
        <p14:creationId xmlns:p14="http://schemas.microsoft.com/office/powerpoint/2010/main" val="3557154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F30B4AE-21C7-4B83-A1ED-0807FDC3DDAD}"/>
              </a:ext>
            </a:extLst>
          </p:cNvPr>
          <p:cNvPicPr/>
          <p:nvPr/>
        </p:nvPicPr>
        <p:blipFill>
          <a:blip r:embed="rId3"/>
          <a:stretch>
            <a:fillRect/>
          </a:stretch>
        </p:blipFill>
        <p:spPr>
          <a:xfrm>
            <a:off x="119501" y="0"/>
            <a:ext cx="8697825" cy="5143499"/>
          </a:xfrm>
          <a:prstGeom prst="rect">
            <a:avLst/>
          </a:prstGeom>
        </p:spPr>
      </p:pic>
    </p:spTree>
    <p:extLst>
      <p:ext uri="{BB962C8B-B14F-4D97-AF65-F5344CB8AC3E}">
        <p14:creationId xmlns:p14="http://schemas.microsoft.com/office/powerpoint/2010/main" val="32983682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2D606-BDE9-4F41-82B4-A810263E0759}"/>
              </a:ext>
            </a:extLst>
          </p:cNvPr>
          <p:cNvSpPr>
            <a:spLocks noGrp="1"/>
          </p:cNvSpPr>
          <p:nvPr>
            <p:ph type="title"/>
          </p:nvPr>
        </p:nvSpPr>
        <p:spPr/>
        <p:txBody>
          <a:bodyPr/>
          <a:lstStyle/>
          <a:p>
            <a:r>
              <a:rPr kumimoji="1" lang="ja-JP" altLang="en-US" dirty="0"/>
              <a:t>講演内容</a:t>
            </a:r>
          </a:p>
        </p:txBody>
      </p:sp>
      <p:sp>
        <p:nvSpPr>
          <p:cNvPr id="3" name="コンテンツ プレースホルダー 2">
            <a:extLst>
              <a:ext uri="{FF2B5EF4-FFF2-40B4-BE49-F238E27FC236}">
                <a16:creationId xmlns:a16="http://schemas.microsoft.com/office/drawing/2014/main" id="{3509C269-58BD-4AC6-A88D-D2910162581B}"/>
              </a:ext>
            </a:extLst>
          </p:cNvPr>
          <p:cNvSpPr>
            <a:spLocks noGrp="1"/>
          </p:cNvSpPr>
          <p:nvPr>
            <p:ph idx="1"/>
          </p:nvPr>
        </p:nvSpPr>
        <p:spPr>
          <a:xfrm>
            <a:off x="537587" y="1089357"/>
            <a:ext cx="7439247" cy="2497905"/>
          </a:xfrm>
        </p:spPr>
        <p:txBody>
          <a:bodyPr/>
          <a:lstStyle/>
          <a:p>
            <a:r>
              <a:rPr kumimoji="1" lang="ja-JP" altLang="en-US" sz="1600" dirty="0"/>
              <a:t>ディープラーニングとは</a:t>
            </a:r>
            <a:endParaRPr lang="en-US" altLang="ja-JP" sz="1600" dirty="0"/>
          </a:p>
          <a:p>
            <a:r>
              <a:rPr lang="ja-JP" altLang="en-US" sz="1600" dirty="0"/>
              <a:t>住宅プレゼンテーションシステム</a:t>
            </a:r>
            <a:endParaRPr lang="en-US" altLang="ja-JP" sz="1600" dirty="0"/>
          </a:p>
          <a:p>
            <a:r>
              <a:rPr lang="ja-JP" altLang="en-US" sz="1600" dirty="0"/>
              <a:t>ニューラルネットワークの学習</a:t>
            </a:r>
            <a:endParaRPr lang="en-US" altLang="ja-JP" sz="1600" dirty="0"/>
          </a:p>
          <a:p>
            <a:r>
              <a:rPr lang="ja-JP" altLang="en-US" sz="1600" dirty="0"/>
              <a:t>結果</a:t>
            </a:r>
            <a:endParaRPr lang="en-US" altLang="ja-JP" sz="1600" dirty="0"/>
          </a:p>
          <a:p>
            <a:r>
              <a:rPr lang="ja-JP" altLang="en-US" sz="1600" b="1" dirty="0"/>
              <a:t>まとめ</a:t>
            </a:r>
            <a:endParaRPr lang="en-US" altLang="ja-JP" sz="1600" b="1" dirty="0"/>
          </a:p>
          <a:p>
            <a:pPr lvl="1"/>
            <a:r>
              <a:rPr lang="ja-JP" altLang="en-US" sz="1400" b="1" dirty="0"/>
              <a:t>発表のおさらい</a:t>
            </a:r>
            <a:endParaRPr lang="en-US" altLang="ja-JP" sz="1400" b="1" dirty="0"/>
          </a:p>
          <a:p>
            <a:pPr lvl="1"/>
            <a:r>
              <a:rPr lang="ja-JP" altLang="en-US" sz="1400" b="1" dirty="0"/>
              <a:t>今後の展望</a:t>
            </a:r>
            <a:endParaRPr lang="en-US" altLang="ja-JP" sz="1400" b="1" dirty="0"/>
          </a:p>
        </p:txBody>
      </p:sp>
    </p:spTree>
    <p:extLst>
      <p:ext uri="{BB962C8B-B14F-4D97-AF65-F5344CB8AC3E}">
        <p14:creationId xmlns:p14="http://schemas.microsoft.com/office/powerpoint/2010/main" val="30632045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D8C8C6-12BA-4A65-A4EF-C178C3CF14C0}"/>
              </a:ext>
            </a:extLst>
          </p:cNvPr>
          <p:cNvSpPr>
            <a:spLocks noGrp="1"/>
          </p:cNvSpPr>
          <p:nvPr>
            <p:ph type="title"/>
          </p:nvPr>
        </p:nvSpPr>
        <p:spPr/>
        <p:txBody>
          <a:bodyPr/>
          <a:lstStyle/>
          <a:p>
            <a:r>
              <a:rPr kumimoji="1" lang="ja-JP" altLang="en-US" dirty="0"/>
              <a:t>発表のおさらい</a:t>
            </a:r>
          </a:p>
        </p:txBody>
      </p:sp>
      <p:sp>
        <p:nvSpPr>
          <p:cNvPr id="3" name="コンテンツ プレースホルダー 2">
            <a:extLst>
              <a:ext uri="{FF2B5EF4-FFF2-40B4-BE49-F238E27FC236}">
                <a16:creationId xmlns:a16="http://schemas.microsoft.com/office/drawing/2014/main" id="{940039E0-544D-4CED-9883-54070F5C8588}"/>
              </a:ext>
            </a:extLst>
          </p:cNvPr>
          <p:cNvSpPr>
            <a:spLocks noGrp="1"/>
          </p:cNvSpPr>
          <p:nvPr>
            <p:ph idx="1"/>
          </p:nvPr>
        </p:nvSpPr>
        <p:spPr/>
        <p:txBody>
          <a:bodyPr/>
          <a:lstStyle/>
          <a:p>
            <a:r>
              <a:rPr kumimoji="1" lang="ja-JP" altLang="en-US" dirty="0"/>
              <a:t>住宅プレゼンテーションシステムのライトプローブのベイクを、ディープラーニングで高速化</a:t>
            </a:r>
            <a:endParaRPr kumimoji="1" lang="en-US" altLang="ja-JP" dirty="0"/>
          </a:p>
          <a:p>
            <a:pPr lvl="1"/>
            <a:r>
              <a:rPr lang="ja-JP" altLang="en-US" dirty="0"/>
              <a:t>直接光のみのライティング結果から間接光を含めたライティング結果を推定</a:t>
            </a:r>
            <a:endParaRPr lang="en-US" altLang="ja-JP" dirty="0"/>
          </a:p>
          <a:p>
            <a:pPr lvl="2"/>
            <a:r>
              <a:rPr lang="ja-JP" altLang="en-US" dirty="0"/>
              <a:t>ベイク時間を短縮</a:t>
            </a:r>
            <a:endParaRPr lang="en-US" altLang="ja-JP" dirty="0"/>
          </a:p>
          <a:p>
            <a:pPr lvl="2"/>
            <a:r>
              <a:rPr lang="ja-JP" altLang="en-US" dirty="0"/>
              <a:t>他のライトプローブに依存しない</a:t>
            </a:r>
            <a:endParaRPr lang="en-US" altLang="ja-JP" dirty="0"/>
          </a:p>
          <a:p>
            <a:pPr lvl="1"/>
            <a:r>
              <a:rPr lang="ja-JP" altLang="en-US" dirty="0"/>
              <a:t>様々なニューラルネットワークモデルを比較検討</a:t>
            </a:r>
            <a:endParaRPr lang="en-US" altLang="ja-JP" dirty="0"/>
          </a:p>
          <a:p>
            <a:pPr lvl="2"/>
            <a:r>
              <a:rPr lang="ja-JP" altLang="en-US" dirty="0"/>
              <a:t>パノラマ変換</a:t>
            </a:r>
            <a:endParaRPr lang="en-US" altLang="ja-JP" dirty="0"/>
          </a:p>
          <a:p>
            <a:pPr lvl="2"/>
            <a:r>
              <a:rPr lang="ja-JP" altLang="en-US" dirty="0"/>
              <a:t>残差学習</a:t>
            </a:r>
            <a:endParaRPr lang="en-US" altLang="ja-JP" dirty="0"/>
          </a:p>
          <a:p>
            <a:pPr lvl="2"/>
            <a:r>
              <a:rPr lang="en-US" altLang="ja-JP" dirty="0"/>
              <a:t>Non-Local block</a:t>
            </a:r>
          </a:p>
          <a:p>
            <a:endParaRPr kumimoji="1" lang="ja-JP" altLang="en-US" dirty="0"/>
          </a:p>
        </p:txBody>
      </p:sp>
    </p:spTree>
    <p:extLst>
      <p:ext uri="{BB962C8B-B14F-4D97-AF65-F5344CB8AC3E}">
        <p14:creationId xmlns:p14="http://schemas.microsoft.com/office/powerpoint/2010/main" val="39695747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671F2F-01E5-4510-B537-D30DD62FF2F5}"/>
              </a:ext>
            </a:extLst>
          </p:cNvPr>
          <p:cNvSpPr>
            <a:spLocks noGrp="1"/>
          </p:cNvSpPr>
          <p:nvPr>
            <p:ph type="title"/>
          </p:nvPr>
        </p:nvSpPr>
        <p:spPr/>
        <p:txBody>
          <a:bodyPr/>
          <a:lstStyle/>
          <a:p>
            <a:r>
              <a:rPr kumimoji="1" lang="ja-JP" altLang="en-US" dirty="0"/>
              <a:t>今後の展望</a:t>
            </a:r>
          </a:p>
        </p:txBody>
      </p:sp>
      <p:sp>
        <p:nvSpPr>
          <p:cNvPr id="3" name="コンテンツ プレースホルダー 2">
            <a:extLst>
              <a:ext uri="{FF2B5EF4-FFF2-40B4-BE49-F238E27FC236}">
                <a16:creationId xmlns:a16="http://schemas.microsoft.com/office/drawing/2014/main" id="{97162C99-8694-4B43-9716-4E945489198F}"/>
              </a:ext>
            </a:extLst>
          </p:cNvPr>
          <p:cNvSpPr>
            <a:spLocks noGrp="1"/>
          </p:cNvSpPr>
          <p:nvPr>
            <p:ph idx="1"/>
          </p:nvPr>
        </p:nvSpPr>
        <p:spPr>
          <a:xfrm>
            <a:off x="305733" y="701926"/>
            <a:ext cx="8622792" cy="4022238"/>
          </a:xfrm>
        </p:spPr>
        <p:txBody>
          <a:bodyPr/>
          <a:lstStyle/>
          <a:p>
            <a:r>
              <a:rPr kumimoji="1" lang="ja-JP" altLang="en-US" sz="1600" dirty="0"/>
              <a:t>ディープラーニングによるベイク機能を全国展開</a:t>
            </a:r>
            <a:endParaRPr kumimoji="1" lang="en-US" altLang="ja-JP" sz="1600" dirty="0"/>
          </a:p>
          <a:p>
            <a:pPr lvl="1"/>
            <a:r>
              <a:rPr kumimoji="1" lang="ja-JP" altLang="en-US" sz="1400" dirty="0"/>
              <a:t>学習データが十分でなく、</a:t>
            </a:r>
            <a:r>
              <a:rPr lang="ja-JP" altLang="en-US" sz="1400" dirty="0"/>
              <a:t>間接光</a:t>
            </a:r>
            <a:r>
              <a:rPr kumimoji="1" lang="ja-JP" altLang="en-US" sz="1400" dirty="0"/>
              <a:t>推定に問題のある建物がもしもあった場合</a:t>
            </a:r>
            <a:endParaRPr kumimoji="1" lang="en-US" altLang="ja-JP" sz="1400" dirty="0"/>
          </a:p>
          <a:p>
            <a:pPr lvl="2"/>
            <a:r>
              <a:rPr kumimoji="1" lang="ja-JP" altLang="en-US" sz="1200" dirty="0"/>
              <a:t>考えられる追加施策</a:t>
            </a:r>
            <a:endParaRPr kumimoji="1" lang="en-US" altLang="ja-JP" sz="1200" dirty="0"/>
          </a:p>
          <a:p>
            <a:pPr marL="985837" lvl="2" indent="-342900">
              <a:buFont typeface="+mj-lt"/>
              <a:buAutoNum type="arabicPeriod"/>
            </a:pPr>
            <a:r>
              <a:rPr kumimoji="1" lang="ja-JP" altLang="en-US" sz="1050" dirty="0"/>
              <a:t>バックグラウンドで従来のベイクも行い、結果を比較</a:t>
            </a:r>
            <a:endParaRPr kumimoji="1" lang="en-US" altLang="ja-JP" sz="1050" dirty="0"/>
          </a:p>
          <a:p>
            <a:pPr marL="985837" lvl="2" indent="-342900">
              <a:buFont typeface="+mj-lt"/>
              <a:buAutoNum type="arabicPeriod"/>
            </a:pPr>
            <a:r>
              <a:rPr lang="ja-JP" altLang="en-US" sz="1050" dirty="0"/>
              <a:t>結果の差が一定以上あれば、中央サーバに報告</a:t>
            </a:r>
            <a:endParaRPr lang="en-US" altLang="ja-JP" sz="1050" dirty="0"/>
          </a:p>
          <a:p>
            <a:pPr marL="985837" lvl="2" indent="-342900">
              <a:buFont typeface="+mj-lt"/>
              <a:buAutoNum type="arabicPeriod"/>
            </a:pPr>
            <a:r>
              <a:rPr lang="ja-JP" altLang="en-US" sz="1050" dirty="0"/>
              <a:t>中央サーバで</a:t>
            </a:r>
            <a:r>
              <a:rPr kumimoji="1" lang="ja-JP" altLang="en-US" sz="1050" dirty="0"/>
              <a:t>問題のデータを含めて再学習</a:t>
            </a:r>
            <a:endParaRPr kumimoji="1" lang="en-US" altLang="ja-JP" sz="1050" dirty="0"/>
          </a:p>
          <a:p>
            <a:pPr marL="985837" lvl="2" indent="-342900">
              <a:buFont typeface="+mj-lt"/>
              <a:buAutoNum type="arabicPeriod"/>
            </a:pPr>
            <a:r>
              <a:rPr lang="ja-JP" altLang="en-US" sz="1050" dirty="0"/>
              <a:t>更新したモデルを再配布</a:t>
            </a:r>
            <a:endParaRPr lang="en-US" altLang="ja-JP" sz="1050" dirty="0"/>
          </a:p>
          <a:p>
            <a:r>
              <a:rPr kumimoji="1" lang="ja-JP" altLang="en-US" sz="1600" dirty="0"/>
              <a:t>ディープラーニングの応用範囲の拡大</a:t>
            </a:r>
            <a:endParaRPr lang="en-US" altLang="ja-JP" sz="1400" dirty="0"/>
          </a:p>
          <a:p>
            <a:pPr lvl="1"/>
            <a:r>
              <a:rPr lang="ja-JP" altLang="en-US" sz="1400" dirty="0"/>
              <a:t>デノイズ</a:t>
            </a:r>
            <a:endParaRPr lang="en-US" altLang="ja-JP" sz="1400" dirty="0"/>
          </a:p>
          <a:p>
            <a:pPr lvl="2"/>
            <a:r>
              <a:rPr lang="ja-JP" altLang="en-US" sz="1200" dirty="0"/>
              <a:t>リアルタイムレイトレーシング</a:t>
            </a:r>
            <a:endParaRPr lang="en-US" altLang="ja-JP" sz="1200" dirty="0"/>
          </a:p>
          <a:p>
            <a:pPr lvl="1"/>
            <a:r>
              <a:rPr lang="ja-JP" altLang="en-US" sz="1400" dirty="0"/>
              <a:t>超解像</a:t>
            </a:r>
            <a:endParaRPr lang="en-US" altLang="ja-JP" sz="1400" dirty="0"/>
          </a:p>
          <a:p>
            <a:pPr lvl="2"/>
            <a:r>
              <a:rPr lang="ja-JP" altLang="en-US" sz="1200" dirty="0"/>
              <a:t>ポストエフェクトなどで、重い処理は低解像度で行い、ディープラーニングでアップスケール</a:t>
            </a:r>
            <a:endParaRPr lang="en-US" altLang="ja-JP" sz="1200" dirty="0"/>
          </a:p>
          <a:p>
            <a:pPr lvl="1"/>
            <a:r>
              <a:rPr kumimoji="1" lang="ja-JP" altLang="en-US" sz="1400" dirty="0"/>
              <a:t>リアルタイム</a:t>
            </a:r>
            <a:r>
              <a:rPr kumimoji="1" lang="en-US" altLang="ja-JP" sz="1400" dirty="0"/>
              <a:t>GI</a:t>
            </a:r>
          </a:p>
          <a:p>
            <a:pPr lvl="2"/>
            <a:r>
              <a:rPr lang="ja-JP" altLang="en-US" sz="1200" dirty="0"/>
              <a:t>間接光の推定をリアルタイムに行い、事前のベイクなどは一切不要</a:t>
            </a:r>
            <a:endParaRPr lang="en-US" altLang="ja-JP" sz="1200" dirty="0"/>
          </a:p>
          <a:p>
            <a:pPr lvl="2"/>
            <a:endParaRPr kumimoji="1" lang="ja-JP" altLang="en-US" dirty="0"/>
          </a:p>
        </p:txBody>
      </p:sp>
    </p:spTree>
    <p:extLst>
      <p:ext uri="{BB962C8B-B14F-4D97-AF65-F5344CB8AC3E}">
        <p14:creationId xmlns:p14="http://schemas.microsoft.com/office/powerpoint/2010/main" val="9723531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9605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74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B1B582-F14D-4215-B902-02E00D7C4334}"/>
              </a:ext>
            </a:extLst>
          </p:cNvPr>
          <p:cNvSpPr>
            <a:spLocks noGrp="1"/>
          </p:cNvSpPr>
          <p:nvPr>
            <p:ph type="title"/>
          </p:nvPr>
        </p:nvSpPr>
        <p:spPr/>
        <p:txBody>
          <a:bodyPr>
            <a:normAutofit/>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60404743-4D72-4B07-BE51-971B86DD8D85}"/>
              </a:ext>
            </a:extLst>
          </p:cNvPr>
          <p:cNvSpPr>
            <a:spLocks noGrp="1"/>
          </p:cNvSpPr>
          <p:nvPr>
            <p:ph idx="1"/>
          </p:nvPr>
        </p:nvSpPr>
        <p:spPr/>
        <p:txBody>
          <a:bodyPr/>
          <a:lstStyle/>
          <a:p>
            <a:r>
              <a:rPr lang="ja-JP" altLang="en-US" sz="1800" dirty="0"/>
              <a:t>ニューラルネットワーク</a:t>
            </a:r>
            <a:endParaRPr lang="en-US" altLang="ja-JP" sz="1800" dirty="0"/>
          </a:p>
          <a:p>
            <a:pPr lvl="1"/>
            <a:r>
              <a:rPr lang="ja-JP" altLang="en-US" dirty="0"/>
              <a:t>生物の脳の構造をモデル化</a:t>
            </a:r>
            <a:endParaRPr lang="en-US" altLang="ja-JP" dirty="0"/>
          </a:p>
          <a:p>
            <a:pPr lvl="1"/>
            <a:r>
              <a:rPr lang="ja-JP" altLang="en-US" dirty="0"/>
              <a:t>入力値の合計に応じて出力を出す神経細胞（ニューロン）をつなげてネットワークを構成</a:t>
            </a:r>
            <a:endParaRPr lang="en-US" altLang="ja-JP" dirty="0"/>
          </a:p>
          <a:p>
            <a:pPr lvl="1"/>
            <a:r>
              <a:rPr lang="ja-JP" altLang="en-US" dirty="0"/>
              <a:t>学習によってニューロン間の結合の重みを修正</a:t>
            </a:r>
            <a:endParaRPr lang="en-US" altLang="ja-JP" dirty="0"/>
          </a:p>
          <a:p>
            <a:endParaRPr kumimoji="1" lang="ja-JP" altLang="en-US" dirty="0"/>
          </a:p>
        </p:txBody>
      </p:sp>
      <p:sp>
        <p:nvSpPr>
          <p:cNvPr id="7" name="楕円 6">
            <a:extLst>
              <a:ext uri="{FF2B5EF4-FFF2-40B4-BE49-F238E27FC236}">
                <a16:creationId xmlns:a16="http://schemas.microsoft.com/office/drawing/2014/main" id="{FB7FA1CC-92C2-4174-96AE-F81219E4387C}"/>
              </a:ext>
            </a:extLst>
          </p:cNvPr>
          <p:cNvSpPr/>
          <p:nvPr/>
        </p:nvSpPr>
        <p:spPr>
          <a:xfrm>
            <a:off x="2987823" y="2895785"/>
            <a:ext cx="216025" cy="21602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楕円 7">
            <a:extLst>
              <a:ext uri="{FF2B5EF4-FFF2-40B4-BE49-F238E27FC236}">
                <a16:creationId xmlns:a16="http://schemas.microsoft.com/office/drawing/2014/main" id="{F4EEC304-5033-4064-82CF-D202C0C3C0B9}"/>
              </a:ext>
            </a:extLst>
          </p:cNvPr>
          <p:cNvSpPr/>
          <p:nvPr/>
        </p:nvSpPr>
        <p:spPr>
          <a:xfrm>
            <a:off x="2987824" y="3283633"/>
            <a:ext cx="216025" cy="21602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楕円 8">
            <a:extLst>
              <a:ext uri="{FF2B5EF4-FFF2-40B4-BE49-F238E27FC236}">
                <a16:creationId xmlns:a16="http://schemas.microsoft.com/office/drawing/2014/main" id="{DE45E38F-1AC5-4DBB-B63B-5E9BA6564C00}"/>
              </a:ext>
            </a:extLst>
          </p:cNvPr>
          <p:cNvSpPr/>
          <p:nvPr/>
        </p:nvSpPr>
        <p:spPr>
          <a:xfrm>
            <a:off x="2987824" y="3715682"/>
            <a:ext cx="216025" cy="21602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0" name="楕円 9">
            <a:extLst>
              <a:ext uri="{FF2B5EF4-FFF2-40B4-BE49-F238E27FC236}">
                <a16:creationId xmlns:a16="http://schemas.microsoft.com/office/drawing/2014/main" id="{CF63544F-5961-46C3-B9FB-78FB2F8DF509}"/>
              </a:ext>
            </a:extLst>
          </p:cNvPr>
          <p:cNvSpPr/>
          <p:nvPr/>
        </p:nvSpPr>
        <p:spPr>
          <a:xfrm>
            <a:off x="2987824" y="4103530"/>
            <a:ext cx="216025" cy="216025"/>
          </a:xfrm>
          <a:prstGeom prst="ellipse">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1" name="楕円 10">
            <a:extLst>
              <a:ext uri="{FF2B5EF4-FFF2-40B4-BE49-F238E27FC236}">
                <a16:creationId xmlns:a16="http://schemas.microsoft.com/office/drawing/2014/main" id="{43F0A929-5223-4522-9F16-8854EE7D6267}"/>
              </a:ext>
            </a:extLst>
          </p:cNvPr>
          <p:cNvSpPr/>
          <p:nvPr/>
        </p:nvSpPr>
        <p:spPr>
          <a:xfrm>
            <a:off x="3477452" y="3060798"/>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2" name="楕円 11">
            <a:extLst>
              <a:ext uri="{FF2B5EF4-FFF2-40B4-BE49-F238E27FC236}">
                <a16:creationId xmlns:a16="http://schemas.microsoft.com/office/drawing/2014/main" id="{CBA90A88-B8D0-46CA-82F5-380CE88A5509}"/>
              </a:ext>
            </a:extLst>
          </p:cNvPr>
          <p:cNvSpPr/>
          <p:nvPr/>
        </p:nvSpPr>
        <p:spPr>
          <a:xfrm>
            <a:off x="3477453" y="3448646"/>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3" name="楕円 12">
            <a:extLst>
              <a:ext uri="{FF2B5EF4-FFF2-40B4-BE49-F238E27FC236}">
                <a16:creationId xmlns:a16="http://schemas.microsoft.com/office/drawing/2014/main" id="{9DF9C983-13B1-45F3-ADCF-A257933F31EE}"/>
              </a:ext>
            </a:extLst>
          </p:cNvPr>
          <p:cNvSpPr/>
          <p:nvPr/>
        </p:nvSpPr>
        <p:spPr>
          <a:xfrm>
            <a:off x="3477453" y="3880695"/>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4" name="楕円 13">
            <a:extLst>
              <a:ext uri="{FF2B5EF4-FFF2-40B4-BE49-F238E27FC236}">
                <a16:creationId xmlns:a16="http://schemas.microsoft.com/office/drawing/2014/main" id="{900023A6-EDAA-407B-820D-D29FC06FD2E2}"/>
              </a:ext>
            </a:extLst>
          </p:cNvPr>
          <p:cNvSpPr/>
          <p:nvPr/>
        </p:nvSpPr>
        <p:spPr>
          <a:xfrm>
            <a:off x="3939995" y="3246373"/>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5" name="楕円 14">
            <a:extLst>
              <a:ext uri="{FF2B5EF4-FFF2-40B4-BE49-F238E27FC236}">
                <a16:creationId xmlns:a16="http://schemas.microsoft.com/office/drawing/2014/main" id="{8C6B99C6-2BB5-478D-BE6D-103588983A1A}"/>
              </a:ext>
            </a:extLst>
          </p:cNvPr>
          <p:cNvSpPr/>
          <p:nvPr/>
        </p:nvSpPr>
        <p:spPr>
          <a:xfrm>
            <a:off x="3939996" y="3664432"/>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6" name="楕円 15">
            <a:extLst>
              <a:ext uri="{FF2B5EF4-FFF2-40B4-BE49-F238E27FC236}">
                <a16:creationId xmlns:a16="http://schemas.microsoft.com/office/drawing/2014/main" id="{266A2679-F6DA-4026-80A9-E96ADD914FF2}"/>
              </a:ext>
            </a:extLst>
          </p:cNvPr>
          <p:cNvSpPr/>
          <p:nvPr/>
        </p:nvSpPr>
        <p:spPr>
          <a:xfrm>
            <a:off x="4865079" y="2865900"/>
            <a:ext cx="216025" cy="216025"/>
          </a:xfrm>
          <a:prstGeom prst="ellipse">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7" name="楕円 16">
            <a:extLst>
              <a:ext uri="{FF2B5EF4-FFF2-40B4-BE49-F238E27FC236}">
                <a16:creationId xmlns:a16="http://schemas.microsoft.com/office/drawing/2014/main" id="{145BEA7F-3429-48BD-84A5-E685D2453D8A}"/>
              </a:ext>
            </a:extLst>
          </p:cNvPr>
          <p:cNvSpPr/>
          <p:nvPr/>
        </p:nvSpPr>
        <p:spPr>
          <a:xfrm>
            <a:off x="4865080" y="3253748"/>
            <a:ext cx="216025" cy="216025"/>
          </a:xfrm>
          <a:prstGeom prst="ellipse">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8" name="楕円 17">
            <a:extLst>
              <a:ext uri="{FF2B5EF4-FFF2-40B4-BE49-F238E27FC236}">
                <a16:creationId xmlns:a16="http://schemas.microsoft.com/office/drawing/2014/main" id="{C8015ED7-5772-4FAA-9FCA-1CAD7D08AB94}"/>
              </a:ext>
            </a:extLst>
          </p:cNvPr>
          <p:cNvSpPr/>
          <p:nvPr/>
        </p:nvSpPr>
        <p:spPr>
          <a:xfrm>
            <a:off x="4865080" y="3685797"/>
            <a:ext cx="216025" cy="216025"/>
          </a:xfrm>
          <a:prstGeom prst="ellipse">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19" name="楕円 18">
            <a:extLst>
              <a:ext uri="{FF2B5EF4-FFF2-40B4-BE49-F238E27FC236}">
                <a16:creationId xmlns:a16="http://schemas.microsoft.com/office/drawing/2014/main" id="{F63DCCB2-1CF4-48A9-A1F9-076F9EC09371}"/>
              </a:ext>
            </a:extLst>
          </p:cNvPr>
          <p:cNvSpPr/>
          <p:nvPr/>
        </p:nvSpPr>
        <p:spPr>
          <a:xfrm>
            <a:off x="4865080" y="4073645"/>
            <a:ext cx="216025" cy="216025"/>
          </a:xfrm>
          <a:prstGeom prst="ellipse">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0" name="楕円 19">
            <a:extLst>
              <a:ext uri="{FF2B5EF4-FFF2-40B4-BE49-F238E27FC236}">
                <a16:creationId xmlns:a16="http://schemas.microsoft.com/office/drawing/2014/main" id="{70CE647E-0913-4247-AD21-B15A0784BB9A}"/>
              </a:ext>
            </a:extLst>
          </p:cNvPr>
          <p:cNvSpPr/>
          <p:nvPr/>
        </p:nvSpPr>
        <p:spPr>
          <a:xfrm>
            <a:off x="4402537" y="3060798"/>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1" name="楕円 20">
            <a:extLst>
              <a:ext uri="{FF2B5EF4-FFF2-40B4-BE49-F238E27FC236}">
                <a16:creationId xmlns:a16="http://schemas.microsoft.com/office/drawing/2014/main" id="{A0838676-31E0-4921-85C0-7E98CE1D8220}"/>
              </a:ext>
            </a:extLst>
          </p:cNvPr>
          <p:cNvSpPr/>
          <p:nvPr/>
        </p:nvSpPr>
        <p:spPr>
          <a:xfrm>
            <a:off x="4402538" y="3448646"/>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22" name="楕円 21">
            <a:extLst>
              <a:ext uri="{FF2B5EF4-FFF2-40B4-BE49-F238E27FC236}">
                <a16:creationId xmlns:a16="http://schemas.microsoft.com/office/drawing/2014/main" id="{C104242A-0B2A-463C-8232-7FA492F648EF}"/>
              </a:ext>
            </a:extLst>
          </p:cNvPr>
          <p:cNvSpPr/>
          <p:nvPr/>
        </p:nvSpPr>
        <p:spPr>
          <a:xfrm>
            <a:off x="4402538" y="3880695"/>
            <a:ext cx="216025" cy="216025"/>
          </a:xfrm>
          <a:prstGeom prst="ellipse">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cxnSp>
        <p:nvCxnSpPr>
          <p:cNvPr id="23" name="直線矢印コネクタ 22">
            <a:extLst>
              <a:ext uri="{FF2B5EF4-FFF2-40B4-BE49-F238E27FC236}">
                <a16:creationId xmlns:a16="http://schemas.microsoft.com/office/drawing/2014/main" id="{A46DC2D4-2DD6-4FD8-AAB0-EB105001AA59}"/>
              </a:ext>
            </a:extLst>
          </p:cNvPr>
          <p:cNvCxnSpPr>
            <a:cxnSpLocks/>
            <a:endCxn id="7" idx="2"/>
          </p:cNvCxnSpPr>
          <p:nvPr/>
        </p:nvCxnSpPr>
        <p:spPr>
          <a:xfrm>
            <a:off x="2685365" y="3003798"/>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直線矢印コネクタ 23">
            <a:extLst>
              <a:ext uri="{FF2B5EF4-FFF2-40B4-BE49-F238E27FC236}">
                <a16:creationId xmlns:a16="http://schemas.microsoft.com/office/drawing/2014/main" id="{A385D778-2A3D-43A7-AEC5-E94022B5B3D0}"/>
              </a:ext>
            </a:extLst>
          </p:cNvPr>
          <p:cNvCxnSpPr>
            <a:cxnSpLocks/>
          </p:cNvCxnSpPr>
          <p:nvPr/>
        </p:nvCxnSpPr>
        <p:spPr>
          <a:xfrm>
            <a:off x="2685365" y="3384172"/>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5" name="直線矢印コネクタ 24">
            <a:extLst>
              <a:ext uri="{FF2B5EF4-FFF2-40B4-BE49-F238E27FC236}">
                <a16:creationId xmlns:a16="http://schemas.microsoft.com/office/drawing/2014/main" id="{0932DB5C-1F2D-4AB6-9195-84B72E81ED58}"/>
              </a:ext>
            </a:extLst>
          </p:cNvPr>
          <p:cNvCxnSpPr>
            <a:cxnSpLocks/>
          </p:cNvCxnSpPr>
          <p:nvPr/>
        </p:nvCxnSpPr>
        <p:spPr>
          <a:xfrm>
            <a:off x="2685365" y="3805638"/>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6" name="直線矢印コネクタ 25">
            <a:extLst>
              <a:ext uri="{FF2B5EF4-FFF2-40B4-BE49-F238E27FC236}">
                <a16:creationId xmlns:a16="http://schemas.microsoft.com/office/drawing/2014/main" id="{69D26A6C-1225-48A1-B06F-5AFBE3AC2F2C}"/>
              </a:ext>
            </a:extLst>
          </p:cNvPr>
          <p:cNvCxnSpPr>
            <a:cxnSpLocks/>
          </p:cNvCxnSpPr>
          <p:nvPr/>
        </p:nvCxnSpPr>
        <p:spPr>
          <a:xfrm>
            <a:off x="2685365" y="4191929"/>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7" name="直線矢印コネクタ 26">
            <a:extLst>
              <a:ext uri="{FF2B5EF4-FFF2-40B4-BE49-F238E27FC236}">
                <a16:creationId xmlns:a16="http://schemas.microsoft.com/office/drawing/2014/main" id="{F0B663C9-4532-4BF1-B358-E22639364115}"/>
              </a:ext>
            </a:extLst>
          </p:cNvPr>
          <p:cNvCxnSpPr>
            <a:cxnSpLocks/>
          </p:cNvCxnSpPr>
          <p:nvPr/>
        </p:nvCxnSpPr>
        <p:spPr>
          <a:xfrm>
            <a:off x="5081104" y="2989974"/>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8" name="直線矢印コネクタ 27">
            <a:extLst>
              <a:ext uri="{FF2B5EF4-FFF2-40B4-BE49-F238E27FC236}">
                <a16:creationId xmlns:a16="http://schemas.microsoft.com/office/drawing/2014/main" id="{87A58792-6C93-41EF-A139-E9A601773754}"/>
              </a:ext>
            </a:extLst>
          </p:cNvPr>
          <p:cNvCxnSpPr>
            <a:cxnSpLocks/>
          </p:cNvCxnSpPr>
          <p:nvPr/>
        </p:nvCxnSpPr>
        <p:spPr>
          <a:xfrm>
            <a:off x="5081104" y="3370348"/>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9" name="直線矢印コネクタ 28">
            <a:extLst>
              <a:ext uri="{FF2B5EF4-FFF2-40B4-BE49-F238E27FC236}">
                <a16:creationId xmlns:a16="http://schemas.microsoft.com/office/drawing/2014/main" id="{C32F2F1E-D4D4-4236-986E-559A5A39E3F1}"/>
              </a:ext>
            </a:extLst>
          </p:cNvPr>
          <p:cNvCxnSpPr>
            <a:cxnSpLocks/>
          </p:cNvCxnSpPr>
          <p:nvPr/>
        </p:nvCxnSpPr>
        <p:spPr>
          <a:xfrm>
            <a:off x="5081104" y="3791814"/>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0" name="直線矢印コネクタ 29">
            <a:extLst>
              <a:ext uri="{FF2B5EF4-FFF2-40B4-BE49-F238E27FC236}">
                <a16:creationId xmlns:a16="http://schemas.microsoft.com/office/drawing/2014/main" id="{C4C04856-A4D6-49FF-96CD-E7A622EEB1AB}"/>
              </a:ext>
            </a:extLst>
          </p:cNvPr>
          <p:cNvCxnSpPr>
            <a:cxnSpLocks/>
          </p:cNvCxnSpPr>
          <p:nvPr/>
        </p:nvCxnSpPr>
        <p:spPr>
          <a:xfrm>
            <a:off x="5081104" y="4178105"/>
            <a:ext cx="302458" cy="0"/>
          </a:xfrm>
          <a:prstGeom prst="straightConnector1">
            <a:avLst/>
          </a:prstGeom>
          <a:noFill/>
          <a:ln w="25400" cap="flat">
            <a:solidFill>
              <a:schemeClr val="tx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直線矢印コネクタ 30">
            <a:extLst>
              <a:ext uri="{FF2B5EF4-FFF2-40B4-BE49-F238E27FC236}">
                <a16:creationId xmlns:a16="http://schemas.microsoft.com/office/drawing/2014/main" id="{9C56776A-03DE-4A35-B4C0-2F970B80DBCF}"/>
              </a:ext>
            </a:extLst>
          </p:cNvPr>
          <p:cNvCxnSpPr>
            <a:cxnSpLocks/>
            <a:stCxn id="7" idx="6"/>
            <a:endCxn id="11" idx="1"/>
          </p:cNvCxnSpPr>
          <p:nvPr/>
        </p:nvCxnSpPr>
        <p:spPr>
          <a:xfrm>
            <a:off x="3203848" y="3003798"/>
            <a:ext cx="305240" cy="8863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2" name="直線矢印コネクタ 31">
            <a:extLst>
              <a:ext uri="{FF2B5EF4-FFF2-40B4-BE49-F238E27FC236}">
                <a16:creationId xmlns:a16="http://schemas.microsoft.com/office/drawing/2014/main" id="{16222E12-F936-430C-ACBB-683C98749CDA}"/>
              </a:ext>
            </a:extLst>
          </p:cNvPr>
          <p:cNvCxnSpPr>
            <a:cxnSpLocks/>
            <a:stCxn id="7" idx="6"/>
            <a:endCxn id="12" idx="1"/>
          </p:cNvCxnSpPr>
          <p:nvPr/>
        </p:nvCxnSpPr>
        <p:spPr>
          <a:xfrm>
            <a:off x="3203848" y="3003798"/>
            <a:ext cx="305241" cy="476484"/>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3" name="直線矢印コネクタ 32">
            <a:extLst>
              <a:ext uri="{FF2B5EF4-FFF2-40B4-BE49-F238E27FC236}">
                <a16:creationId xmlns:a16="http://schemas.microsoft.com/office/drawing/2014/main" id="{225363D4-1561-47CE-B8C9-23FE9C222F39}"/>
              </a:ext>
            </a:extLst>
          </p:cNvPr>
          <p:cNvCxnSpPr>
            <a:cxnSpLocks/>
            <a:stCxn id="7" idx="6"/>
            <a:endCxn id="13" idx="1"/>
          </p:cNvCxnSpPr>
          <p:nvPr/>
        </p:nvCxnSpPr>
        <p:spPr>
          <a:xfrm>
            <a:off x="3203848" y="3003798"/>
            <a:ext cx="305241" cy="908533"/>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直線矢印コネクタ 33">
            <a:extLst>
              <a:ext uri="{FF2B5EF4-FFF2-40B4-BE49-F238E27FC236}">
                <a16:creationId xmlns:a16="http://schemas.microsoft.com/office/drawing/2014/main" id="{C2223B52-006C-4DEB-A829-9B67A6D89E87}"/>
              </a:ext>
            </a:extLst>
          </p:cNvPr>
          <p:cNvCxnSpPr>
            <a:cxnSpLocks/>
            <a:stCxn id="8" idx="6"/>
            <a:endCxn id="11" idx="2"/>
          </p:cNvCxnSpPr>
          <p:nvPr/>
        </p:nvCxnSpPr>
        <p:spPr>
          <a:xfrm flipV="1">
            <a:off x="3203849" y="3168811"/>
            <a:ext cx="273603" cy="222835"/>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直線矢印コネクタ 34">
            <a:extLst>
              <a:ext uri="{FF2B5EF4-FFF2-40B4-BE49-F238E27FC236}">
                <a16:creationId xmlns:a16="http://schemas.microsoft.com/office/drawing/2014/main" id="{ACC9B7A6-FF32-412A-800B-269CE53A4301}"/>
              </a:ext>
            </a:extLst>
          </p:cNvPr>
          <p:cNvCxnSpPr>
            <a:cxnSpLocks/>
            <a:stCxn id="8" idx="6"/>
            <a:endCxn id="12" idx="2"/>
          </p:cNvCxnSpPr>
          <p:nvPr/>
        </p:nvCxnSpPr>
        <p:spPr>
          <a:xfrm>
            <a:off x="3203849" y="3391646"/>
            <a:ext cx="273604" cy="165013"/>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6" name="直線矢印コネクタ 35">
            <a:extLst>
              <a:ext uri="{FF2B5EF4-FFF2-40B4-BE49-F238E27FC236}">
                <a16:creationId xmlns:a16="http://schemas.microsoft.com/office/drawing/2014/main" id="{DFF3F245-BD83-4F3D-B402-870F243FDAEE}"/>
              </a:ext>
            </a:extLst>
          </p:cNvPr>
          <p:cNvCxnSpPr>
            <a:cxnSpLocks/>
            <a:stCxn id="10" idx="6"/>
            <a:endCxn id="11" idx="3"/>
          </p:cNvCxnSpPr>
          <p:nvPr/>
        </p:nvCxnSpPr>
        <p:spPr>
          <a:xfrm flipV="1">
            <a:off x="3203849" y="3245187"/>
            <a:ext cx="305239" cy="96635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直線矢印コネクタ 36">
            <a:extLst>
              <a:ext uri="{FF2B5EF4-FFF2-40B4-BE49-F238E27FC236}">
                <a16:creationId xmlns:a16="http://schemas.microsoft.com/office/drawing/2014/main" id="{D50BEC89-BFF3-47E5-A438-5CA6D066DB20}"/>
              </a:ext>
            </a:extLst>
          </p:cNvPr>
          <p:cNvCxnSpPr>
            <a:cxnSpLocks/>
            <a:stCxn id="9" idx="6"/>
            <a:endCxn id="11" idx="2"/>
          </p:cNvCxnSpPr>
          <p:nvPr/>
        </p:nvCxnSpPr>
        <p:spPr>
          <a:xfrm flipV="1">
            <a:off x="3203849" y="3168811"/>
            <a:ext cx="273603" cy="654884"/>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8" name="直線矢印コネクタ 37">
            <a:extLst>
              <a:ext uri="{FF2B5EF4-FFF2-40B4-BE49-F238E27FC236}">
                <a16:creationId xmlns:a16="http://schemas.microsoft.com/office/drawing/2014/main" id="{19C776EE-D5CA-4E05-95EF-2666FEE24B71}"/>
              </a:ext>
            </a:extLst>
          </p:cNvPr>
          <p:cNvCxnSpPr>
            <a:cxnSpLocks/>
            <a:stCxn id="9" idx="6"/>
            <a:endCxn id="12" idx="2"/>
          </p:cNvCxnSpPr>
          <p:nvPr/>
        </p:nvCxnSpPr>
        <p:spPr>
          <a:xfrm flipV="1">
            <a:off x="3203849" y="3556659"/>
            <a:ext cx="273604" cy="26703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9" name="直線矢印コネクタ 38">
            <a:extLst>
              <a:ext uri="{FF2B5EF4-FFF2-40B4-BE49-F238E27FC236}">
                <a16:creationId xmlns:a16="http://schemas.microsoft.com/office/drawing/2014/main" id="{AD701034-16EB-45C8-96E7-2E340BFFE74B}"/>
              </a:ext>
            </a:extLst>
          </p:cNvPr>
          <p:cNvCxnSpPr>
            <a:cxnSpLocks/>
            <a:stCxn id="9" idx="6"/>
            <a:endCxn id="13" idx="2"/>
          </p:cNvCxnSpPr>
          <p:nvPr/>
        </p:nvCxnSpPr>
        <p:spPr>
          <a:xfrm>
            <a:off x="3203849" y="3823695"/>
            <a:ext cx="273604" cy="165013"/>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0" name="直線矢印コネクタ 39">
            <a:extLst>
              <a:ext uri="{FF2B5EF4-FFF2-40B4-BE49-F238E27FC236}">
                <a16:creationId xmlns:a16="http://schemas.microsoft.com/office/drawing/2014/main" id="{BA80D9A0-5E40-433E-8322-D450A2C89692}"/>
              </a:ext>
            </a:extLst>
          </p:cNvPr>
          <p:cNvCxnSpPr>
            <a:cxnSpLocks/>
            <a:stCxn id="10" idx="6"/>
            <a:endCxn id="13" idx="3"/>
          </p:cNvCxnSpPr>
          <p:nvPr/>
        </p:nvCxnSpPr>
        <p:spPr>
          <a:xfrm flipV="1">
            <a:off x="3203849" y="4065084"/>
            <a:ext cx="305240" cy="146459"/>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1" name="直線矢印コネクタ 40">
            <a:extLst>
              <a:ext uri="{FF2B5EF4-FFF2-40B4-BE49-F238E27FC236}">
                <a16:creationId xmlns:a16="http://schemas.microsoft.com/office/drawing/2014/main" id="{BD5A40AB-E6A2-4C0C-AEE5-3193DABC715F}"/>
              </a:ext>
            </a:extLst>
          </p:cNvPr>
          <p:cNvCxnSpPr>
            <a:cxnSpLocks/>
            <a:stCxn id="8" idx="6"/>
            <a:endCxn id="13" idx="2"/>
          </p:cNvCxnSpPr>
          <p:nvPr/>
        </p:nvCxnSpPr>
        <p:spPr>
          <a:xfrm>
            <a:off x="3203849" y="3391646"/>
            <a:ext cx="273604" cy="597062"/>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2" name="直線矢印コネクタ 41">
            <a:extLst>
              <a:ext uri="{FF2B5EF4-FFF2-40B4-BE49-F238E27FC236}">
                <a16:creationId xmlns:a16="http://schemas.microsoft.com/office/drawing/2014/main" id="{96C9ADBD-5245-4143-9FE6-85D52E864FFC}"/>
              </a:ext>
            </a:extLst>
          </p:cNvPr>
          <p:cNvCxnSpPr>
            <a:cxnSpLocks/>
            <a:stCxn id="10" idx="6"/>
            <a:endCxn id="12" idx="3"/>
          </p:cNvCxnSpPr>
          <p:nvPr/>
        </p:nvCxnSpPr>
        <p:spPr>
          <a:xfrm flipV="1">
            <a:off x="3203849" y="3633035"/>
            <a:ext cx="305240" cy="578508"/>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3" name="直線矢印コネクタ 42">
            <a:extLst>
              <a:ext uri="{FF2B5EF4-FFF2-40B4-BE49-F238E27FC236}">
                <a16:creationId xmlns:a16="http://schemas.microsoft.com/office/drawing/2014/main" id="{07027953-7C8E-42CD-9AAC-EECC5869ABFA}"/>
              </a:ext>
            </a:extLst>
          </p:cNvPr>
          <p:cNvCxnSpPr>
            <a:cxnSpLocks/>
            <a:stCxn id="11" idx="6"/>
            <a:endCxn id="14" idx="1"/>
          </p:cNvCxnSpPr>
          <p:nvPr/>
        </p:nvCxnSpPr>
        <p:spPr>
          <a:xfrm>
            <a:off x="3693477" y="3168811"/>
            <a:ext cx="278154" cy="109198"/>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4" name="直線矢印コネクタ 43">
            <a:extLst>
              <a:ext uri="{FF2B5EF4-FFF2-40B4-BE49-F238E27FC236}">
                <a16:creationId xmlns:a16="http://schemas.microsoft.com/office/drawing/2014/main" id="{FD20AFC2-F773-4CA4-B901-FB298BFEF56A}"/>
              </a:ext>
            </a:extLst>
          </p:cNvPr>
          <p:cNvCxnSpPr>
            <a:cxnSpLocks/>
            <a:stCxn id="12" idx="6"/>
            <a:endCxn id="15" idx="2"/>
          </p:cNvCxnSpPr>
          <p:nvPr/>
        </p:nvCxnSpPr>
        <p:spPr>
          <a:xfrm>
            <a:off x="3693478" y="3556659"/>
            <a:ext cx="246518" cy="21578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5" name="直線矢印コネクタ 44">
            <a:extLst>
              <a:ext uri="{FF2B5EF4-FFF2-40B4-BE49-F238E27FC236}">
                <a16:creationId xmlns:a16="http://schemas.microsoft.com/office/drawing/2014/main" id="{C6434FF5-5F46-4634-9C52-8F9588C39B97}"/>
              </a:ext>
            </a:extLst>
          </p:cNvPr>
          <p:cNvCxnSpPr>
            <a:cxnSpLocks/>
            <a:stCxn id="13" idx="6"/>
            <a:endCxn id="15" idx="3"/>
          </p:cNvCxnSpPr>
          <p:nvPr/>
        </p:nvCxnSpPr>
        <p:spPr>
          <a:xfrm flipV="1">
            <a:off x="3693478" y="3848821"/>
            <a:ext cx="278154" cy="139887"/>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6" name="直線矢印コネクタ 45">
            <a:extLst>
              <a:ext uri="{FF2B5EF4-FFF2-40B4-BE49-F238E27FC236}">
                <a16:creationId xmlns:a16="http://schemas.microsoft.com/office/drawing/2014/main" id="{CC9B8FC9-A614-4702-815B-E65A585F429D}"/>
              </a:ext>
            </a:extLst>
          </p:cNvPr>
          <p:cNvCxnSpPr>
            <a:cxnSpLocks/>
            <a:stCxn id="11" idx="6"/>
            <a:endCxn id="15" idx="1"/>
          </p:cNvCxnSpPr>
          <p:nvPr/>
        </p:nvCxnSpPr>
        <p:spPr>
          <a:xfrm>
            <a:off x="3693477" y="3168811"/>
            <a:ext cx="278155" cy="527257"/>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7" name="直線矢印コネクタ 46">
            <a:extLst>
              <a:ext uri="{FF2B5EF4-FFF2-40B4-BE49-F238E27FC236}">
                <a16:creationId xmlns:a16="http://schemas.microsoft.com/office/drawing/2014/main" id="{B3CB8D0F-2E1D-4527-A923-1E2D4009CA4B}"/>
              </a:ext>
            </a:extLst>
          </p:cNvPr>
          <p:cNvCxnSpPr>
            <a:cxnSpLocks/>
            <a:stCxn id="12" idx="6"/>
            <a:endCxn id="14" idx="2"/>
          </p:cNvCxnSpPr>
          <p:nvPr/>
        </p:nvCxnSpPr>
        <p:spPr>
          <a:xfrm flipV="1">
            <a:off x="3693478" y="3354386"/>
            <a:ext cx="246517" cy="202273"/>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8" name="直線矢印コネクタ 47">
            <a:extLst>
              <a:ext uri="{FF2B5EF4-FFF2-40B4-BE49-F238E27FC236}">
                <a16:creationId xmlns:a16="http://schemas.microsoft.com/office/drawing/2014/main" id="{024DFF29-53A4-479F-86DC-4872EF3156FC}"/>
              </a:ext>
            </a:extLst>
          </p:cNvPr>
          <p:cNvCxnSpPr>
            <a:cxnSpLocks/>
            <a:stCxn id="13" idx="6"/>
            <a:endCxn id="14" idx="3"/>
          </p:cNvCxnSpPr>
          <p:nvPr/>
        </p:nvCxnSpPr>
        <p:spPr>
          <a:xfrm flipV="1">
            <a:off x="3693478" y="3430762"/>
            <a:ext cx="278153" cy="55794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9" name="直線矢印コネクタ 48">
            <a:extLst>
              <a:ext uri="{FF2B5EF4-FFF2-40B4-BE49-F238E27FC236}">
                <a16:creationId xmlns:a16="http://schemas.microsoft.com/office/drawing/2014/main" id="{BB5B5981-6BE7-4ED5-AB37-6B5D4A77375E}"/>
              </a:ext>
            </a:extLst>
          </p:cNvPr>
          <p:cNvCxnSpPr>
            <a:cxnSpLocks/>
            <a:stCxn id="14" idx="6"/>
            <a:endCxn id="20" idx="2"/>
          </p:cNvCxnSpPr>
          <p:nvPr/>
        </p:nvCxnSpPr>
        <p:spPr>
          <a:xfrm flipV="1">
            <a:off x="4156020" y="3168811"/>
            <a:ext cx="246517" cy="185575"/>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0" name="直線矢印コネクタ 49">
            <a:extLst>
              <a:ext uri="{FF2B5EF4-FFF2-40B4-BE49-F238E27FC236}">
                <a16:creationId xmlns:a16="http://schemas.microsoft.com/office/drawing/2014/main" id="{B40294B5-783F-4760-B052-FECFF3364389}"/>
              </a:ext>
            </a:extLst>
          </p:cNvPr>
          <p:cNvCxnSpPr>
            <a:cxnSpLocks/>
            <a:stCxn id="15" idx="6"/>
            <a:endCxn id="21" idx="2"/>
          </p:cNvCxnSpPr>
          <p:nvPr/>
        </p:nvCxnSpPr>
        <p:spPr>
          <a:xfrm flipV="1">
            <a:off x="4156021" y="3556659"/>
            <a:ext cx="246517" cy="21578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1" name="直線矢印コネクタ 50">
            <a:extLst>
              <a:ext uri="{FF2B5EF4-FFF2-40B4-BE49-F238E27FC236}">
                <a16:creationId xmlns:a16="http://schemas.microsoft.com/office/drawing/2014/main" id="{37392257-ABD1-4076-A241-23D79BE3FC07}"/>
              </a:ext>
            </a:extLst>
          </p:cNvPr>
          <p:cNvCxnSpPr>
            <a:cxnSpLocks/>
            <a:stCxn id="14" idx="6"/>
            <a:endCxn id="21" idx="1"/>
          </p:cNvCxnSpPr>
          <p:nvPr/>
        </p:nvCxnSpPr>
        <p:spPr>
          <a:xfrm>
            <a:off x="4156020" y="3354386"/>
            <a:ext cx="278154" cy="12589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2" name="直線矢印コネクタ 51">
            <a:extLst>
              <a:ext uri="{FF2B5EF4-FFF2-40B4-BE49-F238E27FC236}">
                <a16:creationId xmlns:a16="http://schemas.microsoft.com/office/drawing/2014/main" id="{F09EBED1-4357-4414-B5FC-4DF3AA1DFA9D}"/>
              </a:ext>
            </a:extLst>
          </p:cNvPr>
          <p:cNvCxnSpPr>
            <a:cxnSpLocks/>
            <a:stCxn id="14" idx="6"/>
            <a:endCxn id="22" idx="1"/>
          </p:cNvCxnSpPr>
          <p:nvPr/>
        </p:nvCxnSpPr>
        <p:spPr>
          <a:xfrm>
            <a:off x="4156020" y="3354386"/>
            <a:ext cx="278154" cy="557945"/>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3" name="直線矢印コネクタ 52">
            <a:extLst>
              <a:ext uri="{FF2B5EF4-FFF2-40B4-BE49-F238E27FC236}">
                <a16:creationId xmlns:a16="http://schemas.microsoft.com/office/drawing/2014/main" id="{351BC47B-6DF4-407B-8D0E-8597B062AEE0}"/>
              </a:ext>
            </a:extLst>
          </p:cNvPr>
          <p:cNvCxnSpPr>
            <a:cxnSpLocks/>
            <a:stCxn id="15" idx="6"/>
            <a:endCxn id="20" idx="3"/>
          </p:cNvCxnSpPr>
          <p:nvPr/>
        </p:nvCxnSpPr>
        <p:spPr>
          <a:xfrm flipV="1">
            <a:off x="4156021" y="3245187"/>
            <a:ext cx="278152" cy="527258"/>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4" name="直線矢印コネクタ 53">
            <a:extLst>
              <a:ext uri="{FF2B5EF4-FFF2-40B4-BE49-F238E27FC236}">
                <a16:creationId xmlns:a16="http://schemas.microsoft.com/office/drawing/2014/main" id="{420C7D2F-CA61-447D-B685-866C389356C9}"/>
              </a:ext>
            </a:extLst>
          </p:cNvPr>
          <p:cNvCxnSpPr>
            <a:cxnSpLocks/>
            <a:stCxn id="15" idx="6"/>
            <a:endCxn id="22" idx="2"/>
          </p:cNvCxnSpPr>
          <p:nvPr/>
        </p:nvCxnSpPr>
        <p:spPr>
          <a:xfrm>
            <a:off x="4156021" y="3772445"/>
            <a:ext cx="246517" cy="216263"/>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5" name="直線矢印コネクタ 54">
            <a:extLst>
              <a:ext uri="{FF2B5EF4-FFF2-40B4-BE49-F238E27FC236}">
                <a16:creationId xmlns:a16="http://schemas.microsoft.com/office/drawing/2014/main" id="{82AB004C-84F8-40B4-A2B4-4AB8DCF4EC7A}"/>
              </a:ext>
            </a:extLst>
          </p:cNvPr>
          <p:cNvCxnSpPr>
            <a:cxnSpLocks/>
            <a:stCxn id="20" idx="6"/>
            <a:endCxn id="16" idx="1"/>
          </p:cNvCxnSpPr>
          <p:nvPr/>
        </p:nvCxnSpPr>
        <p:spPr>
          <a:xfrm flipV="1">
            <a:off x="4618562" y="2897536"/>
            <a:ext cx="278153" cy="271275"/>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6" name="直線矢印コネクタ 55">
            <a:extLst>
              <a:ext uri="{FF2B5EF4-FFF2-40B4-BE49-F238E27FC236}">
                <a16:creationId xmlns:a16="http://schemas.microsoft.com/office/drawing/2014/main" id="{FDD5A901-8D60-4CBE-934C-FE086AE6BB44}"/>
              </a:ext>
            </a:extLst>
          </p:cNvPr>
          <p:cNvCxnSpPr>
            <a:cxnSpLocks/>
            <a:stCxn id="21" idx="6"/>
            <a:endCxn id="16" idx="2"/>
          </p:cNvCxnSpPr>
          <p:nvPr/>
        </p:nvCxnSpPr>
        <p:spPr>
          <a:xfrm flipV="1">
            <a:off x="4618563" y="2973913"/>
            <a:ext cx="246516" cy="58274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7" name="直線矢印コネクタ 56">
            <a:extLst>
              <a:ext uri="{FF2B5EF4-FFF2-40B4-BE49-F238E27FC236}">
                <a16:creationId xmlns:a16="http://schemas.microsoft.com/office/drawing/2014/main" id="{64EC34C9-A301-4954-B812-372BDA41A1A6}"/>
              </a:ext>
            </a:extLst>
          </p:cNvPr>
          <p:cNvCxnSpPr>
            <a:cxnSpLocks/>
            <a:stCxn id="22" idx="6"/>
            <a:endCxn id="16" idx="3"/>
          </p:cNvCxnSpPr>
          <p:nvPr/>
        </p:nvCxnSpPr>
        <p:spPr>
          <a:xfrm flipV="1">
            <a:off x="4618563" y="3050289"/>
            <a:ext cx="278152" cy="938419"/>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8" name="直線矢印コネクタ 57">
            <a:extLst>
              <a:ext uri="{FF2B5EF4-FFF2-40B4-BE49-F238E27FC236}">
                <a16:creationId xmlns:a16="http://schemas.microsoft.com/office/drawing/2014/main" id="{62C85F0A-04D0-4745-8103-3BDFF2BA1336}"/>
              </a:ext>
            </a:extLst>
          </p:cNvPr>
          <p:cNvCxnSpPr>
            <a:cxnSpLocks/>
            <a:stCxn id="20" idx="6"/>
            <a:endCxn id="17" idx="1"/>
          </p:cNvCxnSpPr>
          <p:nvPr/>
        </p:nvCxnSpPr>
        <p:spPr>
          <a:xfrm>
            <a:off x="4618562" y="3168811"/>
            <a:ext cx="278154" cy="116573"/>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59" name="直線矢印コネクタ 58">
            <a:extLst>
              <a:ext uri="{FF2B5EF4-FFF2-40B4-BE49-F238E27FC236}">
                <a16:creationId xmlns:a16="http://schemas.microsoft.com/office/drawing/2014/main" id="{8468937C-C6FA-442A-ADC8-DFD058947042}"/>
              </a:ext>
            </a:extLst>
          </p:cNvPr>
          <p:cNvCxnSpPr>
            <a:cxnSpLocks/>
            <a:stCxn id="21" idx="6"/>
            <a:endCxn id="18" idx="2"/>
          </p:cNvCxnSpPr>
          <p:nvPr/>
        </p:nvCxnSpPr>
        <p:spPr>
          <a:xfrm>
            <a:off x="4618563" y="3556659"/>
            <a:ext cx="246517" cy="237151"/>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0" name="直線矢印コネクタ 59">
            <a:extLst>
              <a:ext uri="{FF2B5EF4-FFF2-40B4-BE49-F238E27FC236}">
                <a16:creationId xmlns:a16="http://schemas.microsoft.com/office/drawing/2014/main" id="{96FEB123-40CD-4D7F-B2F2-8E42926923BB}"/>
              </a:ext>
            </a:extLst>
          </p:cNvPr>
          <p:cNvCxnSpPr>
            <a:cxnSpLocks/>
            <a:stCxn id="21" idx="6"/>
            <a:endCxn id="19" idx="2"/>
          </p:cNvCxnSpPr>
          <p:nvPr/>
        </p:nvCxnSpPr>
        <p:spPr>
          <a:xfrm>
            <a:off x="4618563" y="3556659"/>
            <a:ext cx="246517" cy="624999"/>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1" name="直線矢印コネクタ 60">
            <a:extLst>
              <a:ext uri="{FF2B5EF4-FFF2-40B4-BE49-F238E27FC236}">
                <a16:creationId xmlns:a16="http://schemas.microsoft.com/office/drawing/2014/main" id="{CF3A3E41-4609-409E-A9C4-2573AD12C563}"/>
              </a:ext>
            </a:extLst>
          </p:cNvPr>
          <p:cNvCxnSpPr>
            <a:cxnSpLocks/>
            <a:stCxn id="21" idx="6"/>
            <a:endCxn id="17" idx="2"/>
          </p:cNvCxnSpPr>
          <p:nvPr/>
        </p:nvCxnSpPr>
        <p:spPr>
          <a:xfrm flipV="1">
            <a:off x="4618563" y="3361761"/>
            <a:ext cx="246517" cy="194898"/>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2" name="直線矢印コネクタ 61">
            <a:extLst>
              <a:ext uri="{FF2B5EF4-FFF2-40B4-BE49-F238E27FC236}">
                <a16:creationId xmlns:a16="http://schemas.microsoft.com/office/drawing/2014/main" id="{C6106F72-4C86-4F0C-904A-19682766B2B8}"/>
              </a:ext>
            </a:extLst>
          </p:cNvPr>
          <p:cNvCxnSpPr>
            <a:cxnSpLocks/>
            <a:stCxn id="20" idx="6"/>
            <a:endCxn id="18" idx="1"/>
          </p:cNvCxnSpPr>
          <p:nvPr/>
        </p:nvCxnSpPr>
        <p:spPr>
          <a:xfrm>
            <a:off x="4618562" y="3168811"/>
            <a:ext cx="278154" cy="548622"/>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3" name="直線矢印コネクタ 62">
            <a:extLst>
              <a:ext uri="{FF2B5EF4-FFF2-40B4-BE49-F238E27FC236}">
                <a16:creationId xmlns:a16="http://schemas.microsoft.com/office/drawing/2014/main" id="{C1570FF0-AE1C-44BA-9AB0-C8F63D2D8004}"/>
              </a:ext>
            </a:extLst>
          </p:cNvPr>
          <p:cNvCxnSpPr>
            <a:cxnSpLocks/>
            <a:stCxn id="20" idx="6"/>
            <a:endCxn id="19" idx="1"/>
          </p:cNvCxnSpPr>
          <p:nvPr/>
        </p:nvCxnSpPr>
        <p:spPr>
          <a:xfrm>
            <a:off x="4618562" y="3168811"/>
            <a:ext cx="278154" cy="936470"/>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4" name="直線矢印コネクタ 63">
            <a:extLst>
              <a:ext uri="{FF2B5EF4-FFF2-40B4-BE49-F238E27FC236}">
                <a16:creationId xmlns:a16="http://schemas.microsoft.com/office/drawing/2014/main" id="{211972EA-16D0-4567-8C4F-04CCD7BD1BB0}"/>
              </a:ext>
            </a:extLst>
          </p:cNvPr>
          <p:cNvCxnSpPr>
            <a:cxnSpLocks/>
            <a:stCxn id="22" idx="6"/>
            <a:endCxn id="17" idx="3"/>
          </p:cNvCxnSpPr>
          <p:nvPr/>
        </p:nvCxnSpPr>
        <p:spPr>
          <a:xfrm flipV="1">
            <a:off x="4618563" y="3438137"/>
            <a:ext cx="278153" cy="550571"/>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5" name="直線矢印コネクタ 64">
            <a:extLst>
              <a:ext uri="{FF2B5EF4-FFF2-40B4-BE49-F238E27FC236}">
                <a16:creationId xmlns:a16="http://schemas.microsoft.com/office/drawing/2014/main" id="{A98819F5-8A21-4112-8684-AFEDD43ADFA6}"/>
              </a:ext>
            </a:extLst>
          </p:cNvPr>
          <p:cNvCxnSpPr>
            <a:cxnSpLocks/>
            <a:stCxn id="22" idx="6"/>
            <a:endCxn id="18" idx="3"/>
          </p:cNvCxnSpPr>
          <p:nvPr/>
        </p:nvCxnSpPr>
        <p:spPr>
          <a:xfrm flipV="1">
            <a:off x="4618563" y="3870186"/>
            <a:ext cx="278153" cy="118522"/>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66" name="直線矢印コネクタ 65">
            <a:extLst>
              <a:ext uri="{FF2B5EF4-FFF2-40B4-BE49-F238E27FC236}">
                <a16:creationId xmlns:a16="http://schemas.microsoft.com/office/drawing/2014/main" id="{D0858A2C-AE17-4F3C-A28B-CB90D9A767DC}"/>
              </a:ext>
            </a:extLst>
          </p:cNvPr>
          <p:cNvCxnSpPr>
            <a:cxnSpLocks/>
            <a:stCxn id="22" idx="6"/>
            <a:endCxn id="19" idx="3"/>
          </p:cNvCxnSpPr>
          <p:nvPr/>
        </p:nvCxnSpPr>
        <p:spPr>
          <a:xfrm>
            <a:off x="4618563" y="3988708"/>
            <a:ext cx="278153" cy="269326"/>
          </a:xfrm>
          <a:prstGeom prst="straightConnector1">
            <a:avLst/>
          </a:prstGeom>
          <a:noFill/>
          <a:ln w="9525" cap="flat">
            <a:solidFill>
              <a:schemeClr val="tx1"/>
            </a:solidFill>
            <a:prstDash val="dash"/>
            <a:round/>
            <a:headEnd type="none" w="med" len="med"/>
            <a:tailEnd type="triangle" w="sm" len="sm"/>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67" name="テキスト ボックス 66">
            <a:extLst>
              <a:ext uri="{FF2B5EF4-FFF2-40B4-BE49-F238E27FC236}">
                <a16:creationId xmlns:a16="http://schemas.microsoft.com/office/drawing/2014/main" id="{B1BD18F5-E7A0-440B-8BE2-9F342921F97C}"/>
              </a:ext>
            </a:extLst>
          </p:cNvPr>
          <p:cNvSpPr txBox="1"/>
          <p:nvPr/>
        </p:nvSpPr>
        <p:spPr>
          <a:xfrm>
            <a:off x="2759169" y="4515966"/>
            <a:ext cx="63094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ja-JP" altLang="en-US" sz="1400" dirty="0">
                <a:solidFill>
                  <a:schemeClr val="accent1">
                    <a:lumMod val="50000"/>
                  </a:schemeClr>
                </a:solidFill>
              </a:rPr>
              <a:t>入力層</a:t>
            </a:r>
          </a:p>
        </p:txBody>
      </p:sp>
      <p:sp>
        <p:nvSpPr>
          <p:cNvPr id="68" name="テキスト ボックス 67">
            <a:extLst>
              <a:ext uri="{FF2B5EF4-FFF2-40B4-BE49-F238E27FC236}">
                <a16:creationId xmlns:a16="http://schemas.microsoft.com/office/drawing/2014/main" id="{E64FB15A-9351-430C-B045-E98BB9911DE4}"/>
              </a:ext>
            </a:extLst>
          </p:cNvPr>
          <p:cNvSpPr txBox="1"/>
          <p:nvPr/>
        </p:nvSpPr>
        <p:spPr>
          <a:xfrm>
            <a:off x="4658693" y="4490436"/>
            <a:ext cx="63094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ja-JP" altLang="en-US" sz="1400" dirty="0">
                <a:solidFill>
                  <a:schemeClr val="accent2">
                    <a:lumMod val="50000"/>
                  </a:schemeClr>
                </a:solidFill>
              </a:rPr>
              <a:t>出力層</a:t>
            </a:r>
          </a:p>
        </p:txBody>
      </p:sp>
      <p:sp>
        <p:nvSpPr>
          <p:cNvPr id="69" name="テキスト ボックス 68">
            <a:extLst>
              <a:ext uri="{FF2B5EF4-FFF2-40B4-BE49-F238E27FC236}">
                <a16:creationId xmlns:a16="http://schemas.microsoft.com/office/drawing/2014/main" id="{93220964-1CB8-4776-8F7C-DB0F702DD6C6}"/>
              </a:ext>
            </a:extLst>
          </p:cNvPr>
          <p:cNvSpPr txBox="1"/>
          <p:nvPr/>
        </p:nvSpPr>
        <p:spPr>
          <a:xfrm>
            <a:off x="3732536" y="4503547"/>
            <a:ext cx="63094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ja-JP" altLang="en-US" sz="1400" dirty="0">
                <a:solidFill>
                  <a:schemeClr val="accent3">
                    <a:lumMod val="50000"/>
                  </a:schemeClr>
                </a:solidFill>
              </a:rPr>
              <a:t>中間層</a:t>
            </a:r>
          </a:p>
        </p:txBody>
      </p:sp>
      <p:sp>
        <p:nvSpPr>
          <p:cNvPr id="70" name="左中かっこ 69">
            <a:extLst>
              <a:ext uri="{FF2B5EF4-FFF2-40B4-BE49-F238E27FC236}">
                <a16:creationId xmlns:a16="http://schemas.microsoft.com/office/drawing/2014/main" id="{9C7E33DD-312F-4F02-8FC5-57F75B4A3624}"/>
              </a:ext>
            </a:extLst>
          </p:cNvPr>
          <p:cNvSpPr/>
          <p:nvPr/>
        </p:nvSpPr>
        <p:spPr>
          <a:xfrm rot="16200000">
            <a:off x="3908930" y="3733250"/>
            <a:ext cx="278153" cy="1315795"/>
          </a:xfrm>
          <a:prstGeom prst="leftBrace">
            <a:avLst/>
          </a:prstGeom>
          <a:ln/>
        </p:spPr>
        <p:style>
          <a:lnRef idx="1">
            <a:schemeClr val="accent3"/>
          </a:lnRef>
          <a:fillRef idx="0">
            <a:schemeClr val="accent3"/>
          </a:fillRef>
          <a:effectRef idx="0">
            <a:schemeClr val="accent3"/>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961432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306541-3A90-4282-906D-364FDA3E9199}"/>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A010F378-656B-4649-BFF7-F251E725AAA7}"/>
              </a:ext>
            </a:extLst>
          </p:cNvPr>
          <p:cNvSpPr>
            <a:spLocks noGrp="1"/>
          </p:cNvSpPr>
          <p:nvPr>
            <p:ph idx="1"/>
          </p:nvPr>
        </p:nvSpPr>
        <p:spPr>
          <a:xfrm>
            <a:off x="457200" y="768346"/>
            <a:ext cx="8229600" cy="4022238"/>
          </a:xfrm>
        </p:spPr>
        <p:txBody>
          <a:bodyPr/>
          <a:lstStyle/>
          <a:p>
            <a:r>
              <a:rPr lang="ja-JP" altLang="en-US" dirty="0"/>
              <a:t>ディープラーニング</a:t>
            </a:r>
            <a:endParaRPr lang="en-US" altLang="ja-JP" dirty="0"/>
          </a:p>
          <a:p>
            <a:pPr lvl="1"/>
            <a:r>
              <a:rPr lang="ja-JP" altLang="en-US" dirty="0"/>
              <a:t>ニューラルネットワークの中間層を多重に</a:t>
            </a:r>
            <a:endParaRPr lang="en-US" altLang="ja-JP" dirty="0"/>
          </a:p>
          <a:p>
            <a:pPr lvl="1"/>
            <a:r>
              <a:rPr lang="ja-JP" altLang="en-US" dirty="0"/>
              <a:t>（何層以上という決まりは特にない）</a:t>
            </a:r>
            <a:endParaRPr lang="en-US" altLang="ja-JP" dirty="0"/>
          </a:p>
          <a:p>
            <a:pPr lvl="1"/>
            <a:r>
              <a:rPr lang="ja-JP" altLang="en-US" dirty="0"/>
              <a:t>従来は人間が設計していた特徴量の定義も学習対象とした</a:t>
            </a:r>
          </a:p>
          <a:p>
            <a:endParaRPr kumimoji="1" lang="ja-JP" altLang="en-US" dirty="0"/>
          </a:p>
        </p:txBody>
      </p:sp>
      <p:pic>
        <p:nvPicPr>
          <p:cNvPr id="4" name="Picture 2" descr="ソース画像を表示">
            <a:extLst>
              <a:ext uri="{FF2B5EF4-FFF2-40B4-BE49-F238E27FC236}">
                <a16:creationId xmlns:a16="http://schemas.microsoft.com/office/drawing/2014/main" id="{EE40052F-08DB-4574-84E5-EAE66535F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674" y="2387112"/>
            <a:ext cx="3247326" cy="197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CABCDE3-F3D8-4203-A144-0F8E016D9D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9504" y="3493375"/>
            <a:ext cx="3307122" cy="1314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DBA328A5-149C-4397-8FC1-EA77CB5EE7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504" y="2314881"/>
            <a:ext cx="3307123" cy="118734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FDCB2D9-076A-4842-BC6A-6CC57BC6D133}"/>
              </a:ext>
            </a:extLst>
          </p:cNvPr>
          <p:cNvSpPr txBox="1"/>
          <p:nvPr/>
        </p:nvSpPr>
        <p:spPr>
          <a:xfrm>
            <a:off x="1324674" y="4367425"/>
            <a:ext cx="3650447" cy="430887"/>
          </a:xfrm>
          <a:prstGeom prst="rect">
            <a:avLst/>
          </a:prstGeom>
          <a:noFill/>
        </p:spPr>
        <p:txBody>
          <a:bodyPr wrap="square" rtlCol="0">
            <a:spAutoFit/>
          </a:bodyPr>
          <a:lstStyle/>
          <a:p>
            <a:r>
              <a:rPr kumimoji="1" lang="en-US" altLang="ja-JP" sz="1100" dirty="0"/>
              <a:t>[1] Quoc et al., “Building High-level Features Using Large Scale Unsupervised Learning”, 2012</a:t>
            </a:r>
            <a:endParaRPr kumimoji="1" lang="ja-JP" altLang="en-US" sz="1100" dirty="0"/>
          </a:p>
        </p:txBody>
      </p:sp>
      <p:sp>
        <p:nvSpPr>
          <p:cNvPr id="9" name="テキスト ボックス 8">
            <a:extLst>
              <a:ext uri="{FF2B5EF4-FFF2-40B4-BE49-F238E27FC236}">
                <a16:creationId xmlns:a16="http://schemas.microsoft.com/office/drawing/2014/main" id="{D8364208-A654-4222-B4B6-E31C4A9A7ACD}"/>
              </a:ext>
            </a:extLst>
          </p:cNvPr>
          <p:cNvSpPr txBox="1"/>
          <p:nvPr/>
        </p:nvSpPr>
        <p:spPr>
          <a:xfrm>
            <a:off x="5421423" y="4705612"/>
            <a:ext cx="2989921" cy="215444"/>
          </a:xfrm>
          <a:prstGeom prst="rect">
            <a:avLst/>
          </a:prstGeom>
          <a:noFill/>
        </p:spPr>
        <p:txBody>
          <a:bodyPr wrap="none" rtlCol="0">
            <a:spAutoFit/>
          </a:bodyPr>
          <a:lstStyle/>
          <a:p>
            <a:r>
              <a:rPr kumimoji="1" lang="en-US" altLang="ja-JP" sz="800" dirty="0"/>
              <a:t>[2] https://www.tdse.jp/service/analytics/deep_learning/</a:t>
            </a:r>
            <a:endParaRPr kumimoji="1" lang="ja-JP" altLang="en-US" sz="800" dirty="0"/>
          </a:p>
        </p:txBody>
      </p:sp>
    </p:spTree>
    <p:extLst>
      <p:ext uri="{BB962C8B-B14F-4D97-AF65-F5344CB8AC3E}">
        <p14:creationId xmlns:p14="http://schemas.microsoft.com/office/powerpoint/2010/main" val="51524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E5F87-8243-4AF3-A5F8-24B2CE5DB9B1}"/>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C76F6F1A-D161-4BB7-8A31-5E9C4271CE9C}"/>
              </a:ext>
            </a:extLst>
          </p:cNvPr>
          <p:cNvSpPr>
            <a:spLocks noGrp="1"/>
          </p:cNvSpPr>
          <p:nvPr>
            <p:ph idx="1"/>
          </p:nvPr>
        </p:nvSpPr>
        <p:spPr/>
        <p:txBody>
          <a:bodyPr/>
          <a:lstStyle/>
          <a:p>
            <a:r>
              <a:rPr lang="ja-JP" altLang="en-US" dirty="0"/>
              <a:t>人間が行っている判断に似たものをコンピュータに行わせるため、データを用いて機械で学習</a:t>
            </a:r>
            <a:endParaRPr lang="en-US" altLang="ja-JP" dirty="0"/>
          </a:p>
          <a:p>
            <a:r>
              <a:rPr lang="ja-JP" altLang="en-US" dirty="0"/>
              <a:t>内部モデルはニューラルネットワーク</a:t>
            </a:r>
            <a:endParaRPr lang="en-US" altLang="ja-JP" dirty="0"/>
          </a:p>
          <a:p>
            <a:r>
              <a:rPr lang="ja-JP" altLang="en-US" dirty="0"/>
              <a:t>特徴抽出も学習するので、入出力のデータのみ用意すればよい</a:t>
            </a:r>
          </a:p>
          <a:p>
            <a:endParaRPr kumimoji="1" lang="ja-JP" altLang="en-US" dirty="0"/>
          </a:p>
        </p:txBody>
      </p:sp>
      <p:sp>
        <p:nvSpPr>
          <p:cNvPr id="68" name="楕円 67">
            <a:extLst>
              <a:ext uri="{FF2B5EF4-FFF2-40B4-BE49-F238E27FC236}">
                <a16:creationId xmlns:a16="http://schemas.microsoft.com/office/drawing/2014/main" id="{BB5F1E6B-54A8-43C8-A687-507A74F17CA3}"/>
              </a:ext>
            </a:extLst>
          </p:cNvPr>
          <p:cNvSpPr/>
          <p:nvPr/>
        </p:nvSpPr>
        <p:spPr>
          <a:xfrm>
            <a:off x="2627784" y="2499742"/>
            <a:ext cx="4112752" cy="2158289"/>
          </a:xfrm>
          <a:prstGeom prst="ellipse">
            <a:avLst/>
          </a:prstGeom>
          <a:solidFill>
            <a:schemeClr val="accent1">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69" name="楕円 68">
            <a:extLst>
              <a:ext uri="{FF2B5EF4-FFF2-40B4-BE49-F238E27FC236}">
                <a16:creationId xmlns:a16="http://schemas.microsoft.com/office/drawing/2014/main" id="{4B7DEAA3-205C-4280-8C34-0109C4152EB8}"/>
              </a:ext>
            </a:extLst>
          </p:cNvPr>
          <p:cNvSpPr/>
          <p:nvPr/>
        </p:nvSpPr>
        <p:spPr>
          <a:xfrm>
            <a:off x="3041293" y="2848986"/>
            <a:ext cx="3285735" cy="1736342"/>
          </a:xfrm>
          <a:prstGeom prst="ellipse">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70" name="楕円 69">
            <a:extLst>
              <a:ext uri="{FF2B5EF4-FFF2-40B4-BE49-F238E27FC236}">
                <a16:creationId xmlns:a16="http://schemas.microsoft.com/office/drawing/2014/main" id="{74B2E92C-9E63-424E-BBD3-D68CDEBEFA07}"/>
              </a:ext>
            </a:extLst>
          </p:cNvPr>
          <p:cNvSpPr/>
          <p:nvPr/>
        </p:nvSpPr>
        <p:spPr>
          <a:xfrm>
            <a:off x="3328902" y="3206872"/>
            <a:ext cx="2710518" cy="1256918"/>
          </a:xfrm>
          <a:prstGeom prst="ellipse">
            <a:avLst/>
          </a:prstGeom>
          <a:solidFill>
            <a:schemeClr val="accent6">
              <a:lumMod val="20000"/>
              <a:lumOff val="8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71" name="楕円 70">
            <a:extLst>
              <a:ext uri="{FF2B5EF4-FFF2-40B4-BE49-F238E27FC236}">
                <a16:creationId xmlns:a16="http://schemas.microsoft.com/office/drawing/2014/main" id="{4DC81B4B-F2B5-4F5A-9F0A-21E81305A0B0}"/>
              </a:ext>
            </a:extLst>
          </p:cNvPr>
          <p:cNvSpPr/>
          <p:nvPr/>
        </p:nvSpPr>
        <p:spPr>
          <a:xfrm>
            <a:off x="3738041" y="3686006"/>
            <a:ext cx="1800199" cy="628066"/>
          </a:xfrm>
          <a:prstGeom prst="ellipse">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72" name="テキスト ボックス 71">
            <a:extLst>
              <a:ext uri="{FF2B5EF4-FFF2-40B4-BE49-F238E27FC236}">
                <a16:creationId xmlns:a16="http://schemas.microsoft.com/office/drawing/2014/main" id="{84B94AAD-1647-4785-B24C-DCCBBA803B11}"/>
              </a:ext>
            </a:extLst>
          </p:cNvPr>
          <p:cNvSpPr txBox="1"/>
          <p:nvPr/>
        </p:nvSpPr>
        <p:spPr>
          <a:xfrm>
            <a:off x="4278925" y="2896814"/>
            <a:ext cx="81047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accent3">
                    <a:lumMod val="50000"/>
                  </a:schemeClr>
                </a:solidFill>
                <a:effectLst/>
                <a:uFillTx/>
                <a:latin typeface="+mj-lt"/>
                <a:ea typeface="+mj-ea"/>
                <a:cs typeface="+mj-cs"/>
                <a:sym typeface="Calibri"/>
              </a:rPr>
              <a:t>機械学習</a:t>
            </a:r>
          </a:p>
        </p:txBody>
      </p:sp>
      <p:sp>
        <p:nvSpPr>
          <p:cNvPr id="73" name="テキスト ボックス 72">
            <a:extLst>
              <a:ext uri="{FF2B5EF4-FFF2-40B4-BE49-F238E27FC236}">
                <a16:creationId xmlns:a16="http://schemas.microsoft.com/office/drawing/2014/main" id="{F67C321E-E796-458D-9E16-46FBC0A4EBA0}"/>
              </a:ext>
            </a:extLst>
          </p:cNvPr>
          <p:cNvSpPr txBox="1"/>
          <p:nvPr/>
        </p:nvSpPr>
        <p:spPr>
          <a:xfrm>
            <a:off x="4024849" y="2526902"/>
            <a:ext cx="131862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1400" b="0" i="0" u="none" strike="noStrike" cap="none" spc="0" normalizeH="0" baseline="0" dirty="0">
                <a:ln>
                  <a:noFill/>
                </a:ln>
                <a:solidFill>
                  <a:schemeClr val="accent1">
                    <a:lumMod val="50000"/>
                  </a:schemeClr>
                </a:solidFill>
                <a:effectLst/>
                <a:uFillTx/>
                <a:latin typeface="+mj-lt"/>
                <a:ea typeface="+mj-ea"/>
                <a:cs typeface="+mj-cs"/>
                <a:sym typeface="Calibri"/>
              </a:rPr>
              <a:t>AI</a:t>
            </a:r>
            <a:r>
              <a:rPr kumimoji="0" lang="ja-JP" altLang="en-US" sz="1400" b="0" i="0" u="none" strike="noStrike" cap="none" spc="0" normalizeH="0" baseline="0" dirty="0">
                <a:ln>
                  <a:noFill/>
                </a:ln>
                <a:solidFill>
                  <a:schemeClr val="accent1">
                    <a:lumMod val="50000"/>
                  </a:schemeClr>
                </a:solidFill>
                <a:effectLst/>
                <a:uFillTx/>
                <a:latin typeface="+mj-lt"/>
                <a:ea typeface="+mj-ea"/>
                <a:cs typeface="+mj-cs"/>
                <a:sym typeface="Calibri"/>
              </a:rPr>
              <a:t>（人工知能）</a:t>
            </a:r>
          </a:p>
        </p:txBody>
      </p:sp>
      <p:sp>
        <p:nvSpPr>
          <p:cNvPr id="74" name="テキスト ボックス 73">
            <a:extLst>
              <a:ext uri="{FF2B5EF4-FFF2-40B4-BE49-F238E27FC236}">
                <a16:creationId xmlns:a16="http://schemas.microsoft.com/office/drawing/2014/main" id="{61BF89B7-DA3F-47F1-AE69-809BA0E6E4DC}"/>
              </a:ext>
            </a:extLst>
          </p:cNvPr>
          <p:cNvSpPr txBox="1"/>
          <p:nvPr/>
        </p:nvSpPr>
        <p:spPr>
          <a:xfrm>
            <a:off x="3650546" y="3333432"/>
            <a:ext cx="206723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accent6">
                    <a:lumMod val="50000"/>
                  </a:schemeClr>
                </a:solidFill>
                <a:effectLst/>
                <a:uFillTx/>
                <a:latin typeface="+mj-lt"/>
                <a:ea typeface="+mj-ea"/>
                <a:cs typeface="+mj-cs"/>
                <a:sym typeface="Calibri"/>
              </a:rPr>
              <a:t>ニューラルネットワーク</a:t>
            </a:r>
          </a:p>
        </p:txBody>
      </p:sp>
      <p:sp>
        <p:nvSpPr>
          <p:cNvPr id="75" name="テキスト ボックス 74">
            <a:extLst>
              <a:ext uri="{FF2B5EF4-FFF2-40B4-BE49-F238E27FC236}">
                <a16:creationId xmlns:a16="http://schemas.microsoft.com/office/drawing/2014/main" id="{C8E88C61-B4C4-4382-B5B7-91657834897C}"/>
              </a:ext>
            </a:extLst>
          </p:cNvPr>
          <p:cNvSpPr txBox="1"/>
          <p:nvPr/>
        </p:nvSpPr>
        <p:spPr>
          <a:xfrm>
            <a:off x="3830082" y="3846750"/>
            <a:ext cx="170815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accent2">
                    <a:lumMod val="50000"/>
                  </a:schemeClr>
                </a:solidFill>
              </a:rPr>
              <a:t>ディープラーニング</a:t>
            </a:r>
            <a:endParaRPr kumimoji="0" lang="ja-JP" altLang="en-US" sz="1400" b="0" i="0" u="none" strike="noStrike" cap="none" spc="0" normalizeH="0" baseline="0" dirty="0">
              <a:ln>
                <a:noFill/>
              </a:ln>
              <a:solidFill>
                <a:schemeClr val="accent2">
                  <a:lumMod val="50000"/>
                </a:schemeClr>
              </a:solidFill>
              <a:effectLst/>
              <a:uFillTx/>
              <a:sym typeface="Calibri"/>
            </a:endParaRPr>
          </a:p>
        </p:txBody>
      </p:sp>
    </p:spTree>
    <p:extLst>
      <p:ext uri="{BB962C8B-B14F-4D97-AF65-F5344CB8AC3E}">
        <p14:creationId xmlns:p14="http://schemas.microsoft.com/office/powerpoint/2010/main" val="137732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F251-B0F7-4B72-88C6-9C2C56037983}"/>
              </a:ext>
            </a:extLst>
          </p:cNvPr>
          <p:cNvSpPr>
            <a:spLocks noGrp="1"/>
          </p:cNvSpPr>
          <p:nvPr>
            <p:ph type="title"/>
          </p:nvPr>
        </p:nvSpPr>
        <p:spPr/>
        <p:txBody>
          <a:bodyPr/>
          <a:lstStyle/>
          <a:p>
            <a:r>
              <a:rPr lang="ja-JP" altLang="en-US" dirty="0"/>
              <a:t>ディープラーニングと</a:t>
            </a:r>
            <a:r>
              <a:rPr lang="en-US" altLang="ja-JP" dirty="0"/>
              <a:t>CG</a:t>
            </a:r>
            <a:endParaRPr kumimoji="1" lang="ja-JP" altLang="en-US" dirty="0"/>
          </a:p>
        </p:txBody>
      </p:sp>
      <p:sp>
        <p:nvSpPr>
          <p:cNvPr id="3" name="コンテンツ プレースホルダー 2">
            <a:extLst>
              <a:ext uri="{FF2B5EF4-FFF2-40B4-BE49-F238E27FC236}">
                <a16:creationId xmlns:a16="http://schemas.microsoft.com/office/drawing/2014/main" id="{001DA7B1-92AF-4063-A535-A4F20927EF6B}"/>
              </a:ext>
            </a:extLst>
          </p:cNvPr>
          <p:cNvSpPr>
            <a:spLocks noGrp="1"/>
          </p:cNvSpPr>
          <p:nvPr>
            <p:ph idx="1"/>
          </p:nvPr>
        </p:nvSpPr>
        <p:spPr/>
        <p:txBody>
          <a:bodyPr/>
          <a:lstStyle/>
          <a:p>
            <a:r>
              <a:rPr lang="ja-JP" altLang="en-US" sz="1800" dirty="0"/>
              <a:t>フォトリアルな</a:t>
            </a:r>
            <a:r>
              <a:rPr lang="en-US" altLang="ja-JP" sz="1800" dirty="0"/>
              <a:t>CG</a:t>
            </a:r>
          </a:p>
          <a:p>
            <a:pPr lvl="1"/>
            <a:r>
              <a:rPr lang="ja-JP" altLang="en-US" dirty="0"/>
              <a:t>シチュエーション（入力）に応じて自然な画像（出力）を生成</a:t>
            </a:r>
            <a:endParaRPr lang="en-US" altLang="ja-JP" dirty="0"/>
          </a:p>
          <a:p>
            <a:pPr lvl="1"/>
            <a:r>
              <a:rPr lang="ja-JP" altLang="en-US" dirty="0"/>
              <a:t>物理ベースレンダリング</a:t>
            </a:r>
            <a:r>
              <a:rPr lang="en-US" altLang="ja-JP" dirty="0"/>
              <a:t>(PBR)</a:t>
            </a:r>
          </a:p>
          <a:p>
            <a:pPr lvl="2"/>
            <a:r>
              <a:rPr lang="ja-JP" altLang="en-US" sz="1800" dirty="0"/>
              <a:t>レイトレーシングなどを用いた正確なライティング計算、</a:t>
            </a:r>
            <a:r>
              <a:rPr lang="en-US" altLang="ja-JP" sz="1800" dirty="0"/>
              <a:t>BRDF</a:t>
            </a:r>
            <a:r>
              <a:rPr lang="ja-JP" altLang="en-US" sz="1800" dirty="0"/>
              <a:t>や表面下散乱などの正確な反射モデル、大気散乱、カメラの光学シミュレーション</a:t>
            </a:r>
            <a:endParaRPr lang="en-US" altLang="ja-JP" sz="1800" dirty="0"/>
          </a:p>
          <a:p>
            <a:pPr lvl="1"/>
            <a:r>
              <a:rPr lang="ja-JP" altLang="en-US" dirty="0"/>
              <a:t>なぜ正確な計算が必要か</a:t>
            </a:r>
            <a:endParaRPr lang="en-US" altLang="ja-JP" dirty="0"/>
          </a:p>
          <a:p>
            <a:pPr lvl="2"/>
            <a:r>
              <a:rPr lang="ja-JP" altLang="en-US" sz="1800" dirty="0"/>
              <a:t>人間は生まれてから成長の過程で、肉眼で風景を見たり、実写映像を観たりして、何が映っているかを判断できるように学習してきた</a:t>
            </a:r>
            <a:endParaRPr lang="en-US" altLang="ja-JP" sz="1800" dirty="0"/>
          </a:p>
          <a:p>
            <a:pPr lvl="2"/>
            <a:r>
              <a:rPr lang="ja-JP" altLang="en-US" sz="1800" dirty="0"/>
              <a:t>そのため、学習データの特徴から外れた画像を見ると、不自然だと気付いてしまう</a:t>
            </a:r>
          </a:p>
          <a:p>
            <a:endParaRPr kumimoji="1" lang="ja-JP" altLang="en-US" sz="1800" dirty="0"/>
          </a:p>
        </p:txBody>
      </p:sp>
    </p:spTree>
    <p:extLst>
      <p:ext uri="{BB962C8B-B14F-4D97-AF65-F5344CB8AC3E}">
        <p14:creationId xmlns:p14="http://schemas.microsoft.com/office/powerpoint/2010/main" val="2553372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65D8E5-6540-45DD-ADB2-4C8DB8F91722}"/>
              </a:ext>
            </a:extLst>
          </p:cNvPr>
          <p:cNvSpPr>
            <a:spLocks noGrp="1"/>
          </p:cNvSpPr>
          <p:nvPr>
            <p:ph type="title"/>
          </p:nvPr>
        </p:nvSpPr>
        <p:spPr/>
        <p:txBody>
          <a:bodyPr/>
          <a:lstStyle/>
          <a:p>
            <a:r>
              <a:rPr lang="ja-JP" altLang="en-US" dirty="0"/>
              <a:t>ディープラーニングと</a:t>
            </a:r>
            <a:r>
              <a:rPr lang="en-US" altLang="ja-JP" dirty="0"/>
              <a:t>CG</a:t>
            </a:r>
            <a:endParaRPr kumimoji="1" lang="ja-JP" altLang="en-US" dirty="0"/>
          </a:p>
        </p:txBody>
      </p:sp>
      <p:sp>
        <p:nvSpPr>
          <p:cNvPr id="3" name="コンテンツ プレースホルダー 2">
            <a:extLst>
              <a:ext uri="{FF2B5EF4-FFF2-40B4-BE49-F238E27FC236}">
                <a16:creationId xmlns:a16="http://schemas.microsoft.com/office/drawing/2014/main" id="{89DB33EC-183C-42CA-8E61-00B7E151D421}"/>
              </a:ext>
            </a:extLst>
          </p:cNvPr>
          <p:cNvSpPr>
            <a:spLocks noGrp="1"/>
          </p:cNvSpPr>
          <p:nvPr>
            <p:ph idx="1"/>
          </p:nvPr>
        </p:nvSpPr>
        <p:spPr/>
        <p:txBody>
          <a:bodyPr/>
          <a:lstStyle/>
          <a:p>
            <a:r>
              <a:rPr lang="ja-JP" altLang="en-US" dirty="0"/>
              <a:t>ディープラーニングによる</a:t>
            </a:r>
            <a:r>
              <a:rPr lang="en-US" altLang="ja-JP" dirty="0"/>
              <a:t>CG</a:t>
            </a:r>
          </a:p>
          <a:p>
            <a:pPr lvl="1"/>
            <a:r>
              <a:rPr lang="ja-JP" altLang="en-US" sz="2000" dirty="0"/>
              <a:t>人間が見てきた学習データ（実写映像）に近い特徴を持った画像さえ生成できれば、必ずしも正確な物理計算は必要でない</a:t>
            </a:r>
            <a:endParaRPr lang="en-US" altLang="ja-JP" sz="2000" dirty="0"/>
          </a:p>
          <a:p>
            <a:pPr lvl="1"/>
            <a:r>
              <a:rPr lang="ja-JP" altLang="en-US" sz="2000" dirty="0"/>
              <a:t>学習データ（実写や正確に物理計算した</a:t>
            </a:r>
            <a:r>
              <a:rPr lang="en-US" altLang="ja-JP" sz="2000" dirty="0"/>
              <a:t>CG</a:t>
            </a:r>
            <a:r>
              <a:rPr lang="ja-JP" altLang="en-US" sz="2000" dirty="0"/>
              <a:t>）から特徴を学習し、シチュエーション（入力）に応じて自然な画像（出力）を生成</a:t>
            </a:r>
            <a:endParaRPr lang="en-US" altLang="ja-JP" sz="2000" dirty="0"/>
          </a:p>
          <a:p>
            <a:pPr lvl="1"/>
            <a:endParaRPr lang="en-US" altLang="ja-JP" sz="2000" dirty="0"/>
          </a:p>
          <a:p>
            <a:pPr lvl="1"/>
            <a:endParaRPr lang="ja-JP" altLang="en-US" sz="2000" dirty="0"/>
          </a:p>
          <a:p>
            <a:endParaRPr kumimoji="1" lang="ja-JP" altLang="en-US" dirty="0"/>
          </a:p>
        </p:txBody>
      </p:sp>
      <p:sp>
        <p:nvSpPr>
          <p:cNvPr id="5" name="テキスト ボックス 4">
            <a:extLst>
              <a:ext uri="{FF2B5EF4-FFF2-40B4-BE49-F238E27FC236}">
                <a16:creationId xmlns:a16="http://schemas.microsoft.com/office/drawing/2014/main" id="{A477F0C4-641B-4D10-A5AE-18CDABC728F9}"/>
              </a:ext>
            </a:extLst>
          </p:cNvPr>
          <p:cNvSpPr txBox="1"/>
          <p:nvPr/>
        </p:nvSpPr>
        <p:spPr>
          <a:xfrm>
            <a:off x="3059832" y="2931790"/>
            <a:ext cx="44140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dirty="0">
                <a:ln>
                  <a:noFill/>
                </a:ln>
                <a:solidFill>
                  <a:srgbClr val="000000"/>
                </a:solidFill>
                <a:effectLst/>
                <a:uFillTx/>
                <a:latin typeface="+mj-lt"/>
                <a:ea typeface="+mj-ea"/>
                <a:cs typeface="+mj-cs"/>
                <a:sym typeface="Calibri"/>
              </a:rPr>
              <a:t>☞まさにディープラーニングの出番！</a:t>
            </a:r>
          </a:p>
        </p:txBody>
      </p:sp>
    </p:spTree>
    <p:extLst>
      <p:ext uri="{BB962C8B-B14F-4D97-AF65-F5344CB8AC3E}">
        <p14:creationId xmlns:p14="http://schemas.microsoft.com/office/powerpoint/2010/main" val="1310962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DD549-A3B4-491B-A5B5-77F6D4324D0A}"/>
              </a:ext>
            </a:extLst>
          </p:cNvPr>
          <p:cNvSpPr>
            <a:spLocks noGrp="1"/>
          </p:cNvSpPr>
          <p:nvPr>
            <p:ph type="title"/>
          </p:nvPr>
        </p:nvSpPr>
        <p:spPr/>
        <p:txBody>
          <a:bodyPr/>
          <a:lstStyle/>
          <a:p>
            <a:r>
              <a:rPr lang="ja-JP" altLang="en-US" dirty="0"/>
              <a:t>ディープラーニングと</a:t>
            </a:r>
            <a:r>
              <a:rPr lang="en-US" altLang="ja-JP" dirty="0"/>
              <a:t>CG</a:t>
            </a:r>
            <a:endParaRPr kumimoji="1" lang="ja-JP" altLang="en-US" dirty="0"/>
          </a:p>
        </p:txBody>
      </p:sp>
      <p:sp>
        <p:nvSpPr>
          <p:cNvPr id="3" name="コンテンツ プレースホルダー 2">
            <a:extLst>
              <a:ext uri="{FF2B5EF4-FFF2-40B4-BE49-F238E27FC236}">
                <a16:creationId xmlns:a16="http://schemas.microsoft.com/office/drawing/2014/main" id="{1F118FE6-A4B1-442C-90C2-26D77216B9DC}"/>
              </a:ext>
            </a:extLst>
          </p:cNvPr>
          <p:cNvSpPr>
            <a:spLocks noGrp="1"/>
          </p:cNvSpPr>
          <p:nvPr>
            <p:ph idx="1"/>
          </p:nvPr>
        </p:nvSpPr>
        <p:spPr>
          <a:xfrm>
            <a:off x="305733" y="622737"/>
            <a:ext cx="8229600" cy="4022238"/>
          </a:xfrm>
        </p:spPr>
        <p:txBody>
          <a:bodyPr/>
          <a:lstStyle/>
          <a:p>
            <a:r>
              <a:rPr lang="ja-JP" altLang="en-US" sz="1200" dirty="0"/>
              <a:t>ディープラーニングに向いてない</a:t>
            </a:r>
            <a:endParaRPr lang="en-US" altLang="ja-JP" sz="1200" dirty="0"/>
          </a:p>
          <a:p>
            <a:pPr lvl="1"/>
            <a:r>
              <a:rPr lang="ja-JP" altLang="en-US" sz="1200" dirty="0"/>
              <a:t>既に十分リアルな表現が可能</a:t>
            </a:r>
            <a:endParaRPr lang="en-US" altLang="ja-JP" sz="1200" dirty="0"/>
          </a:p>
          <a:p>
            <a:pPr lvl="2"/>
            <a:r>
              <a:rPr lang="ja-JP" altLang="en-US" sz="1200" dirty="0"/>
              <a:t>比較的単純なマテリアル</a:t>
            </a:r>
            <a:endParaRPr lang="en-US" altLang="ja-JP" sz="1200" dirty="0"/>
          </a:p>
          <a:p>
            <a:pPr lvl="1"/>
            <a:r>
              <a:rPr lang="ja-JP" altLang="en-US" sz="1200" dirty="0"/>
              <a:t>出力の幅が広すぎる</a:t>
            </a:r>
            <a:endParaRPr lang="en-US" altLang="ja-JP" sz="1200" dirty="0"/>
          </a:p>
          <a:p>
            <a:pPr lvl="2"/>
            <a:r>
              <a:rPr lang="ja-JP" altLang="en-US" sz="1200" dirty="0"/>
              <a:t>鏡面反射</a:t>
            </a:r>
            <a:endParaRPr lang="en-US" altLang="ja-JP" sz="1200" dirty="0"/>
          </a:p>
        </p:txBody>
      </p:sp>
      <p:pic>
        <p:nvPicPr>
          <p:cNvPr id="4" name="Picture 5" descr="\\fsv1\共有フォルダ\部門\リサーチ＆デベロプメント\開発案件共有フォルダ\Other\新エンジン関連\CGWORLD\2014年人材募集用仮素材\採用\ibl0.jpg">
            <a:extLst>
              <a:ext uri="{FF2B5EF4-FFF2-40B4-BE49-F238E27FC236}">
                <a16:creationId xmlns:a16="http://schemas.microsoft.com/office/drawing/2014/main" id="{56C862AC-BF79-4A4F-A119-CC09B5E8BE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05" t="6599" r="14706" b="4546"/>
          <a:stretch/>
        </p:blipFill>
        <p:spPr bwMode="auto">
          <a:xfrm flipH="1">
            <a:off x="3347863" y="646061"/>
            <a:ext cx="5728081" cy="3874702"/>
          </a:xfrm>
          <a:prstGeom prst="rect">
            <a:avLst/>
          </a:prstGeom>
          <a:gradFill>
            <a:gsLst>
              <a:gs pos="67000">
                <a:schemeClr val="bg1"/>
              </a:gs>
              <a:gs pos="100000">
                <a:schemeClr val="accent1">
                  <a:shade val="100000"/>
                  <a:satMod val="115000"/>
                </a:schemeClr>
              </a:gs>
            </a:gsLst>
            <a:lin ang="10800000" scaled="1"/>
          </a:gradFill>
        </p:spPr>
      </p:pic>
    </p:spTree>
    <p:extLst>
      <p:ext uri="{BB962C8B-B14F-4D97-AF65-F5344CB8AC3E}">
        <p14:creationId xmlns:p14="http://schemas.microsoft.com/office/powerpoint/2010/main" val="102790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7DD549-A3B4-491B-A5B5-77F6D4324D0A}"/>
              </a:ext>
            </a:extLst>
          </p:cNvPr>
          <p:cNvSpPr>
            <a:spLocks noGrp="1"/>
          </p:cNvSpPr>
          <p:nvPr>
            <p:ph type="title"/>
          </p:nvPr>
        </p:nvSpPr>
        <p:spPr/>
        <p:txBody>
          <a:bodyPr/>
          <a:lstStyle/>
          <a:p>
            <a:r>
              <a:rPr lang="ja-JP" altLang="en-US" dirty="0"/>
              <a:t>ディープラーニングと</a:t>
            </a:r>
            <a:r>
              <a:rPr lang="en-US" altLang="ja-JP" dirty="0"/>
              <a:t>CG</a:t>
            </a:r>
            <a:endParaRPr kumimoji="1" lang="ja-JP" altLang="en-US" dirty="0"/>
          </a:p>
        </p:txBody>
      </p:sp>
      <p:sp>
        <p:nvSpPr>
          <p:cNvPr id="3" name="コンテンツ プレースホルダー 2">
            <a:extLst>
              <a:ext uri="{FF2B5EF4-FFF2-40B4-BE49-F238E27FC236}">
                <a16:creationId xmlns:a16="http://schemas.microsoft.com/office/drawing/2014/main" id="{1F118FE6-A4B1-442C-90C2-26D77216B9DC}"/>
              </a:ext>
            </a:extLst>
          </p:cNvPr>
          <p:cNvSpPr>
            <a:spLocks noGrp="1"/>
          </p:cNvSpPr>
          <p:nvPr>
            <p:ph idx="1"/>
          </p:nvPr>
        </p:nvSpPr>
        <p:spPr>
          <a:xfrm>
            <a:off x="305733" y="622737"/>
            <a:ext cx="8229600" cy="4022238"/>
          </a:xfrm>
        </p:spPr>
        <p:txBody>
          <a:bodyPr/>
          <a:lstStyle/>
          <a:p>
            <a:r>
              <a:rPr lang="ja-JP" altLang="en-US" sz="1200" dirty="0"/>
              <a:t>ディープラーニングに向いてない</a:t>
            </a:r>
            <a:endParaRPr lang="en-US" altLang="ja-JP" sz="1200" dirty="0"/>
          </a:p>
          <a:p>
            <a:pPr lvl="1"/>
            <a:r>
              <a:rPr lang="ja-JP" altLang="en-US" sz="1200" dirty="0"/>
              <a:t>既に十分リアルな表現が可能</a:t>
            </a:r>
            <a:endParaRPr lang="en-US" altLang="ja-JP" sz="1200" dirty="0"/>
          </a:p>
          <a:p>
            <a:pPr lvl="2"/>
            <a:r>
              <a:rPr lang="ja-JP" altLang="en-US" sz="1200" dirty="0"/>
              <a:t>比較的単純なマテリアル</a:t>
            </a:r>
            <a:endParaRPr lang="en-US" altLang="ja-JP" sz="1200" dirty="0"/>
          </a:p>
          <a:p>
            <a:pPr lvl="1"/>
            <a:r>
              <a:rPr lang="ja-JP" altLang="en-US" sz="1200" dirty="0"/>
              <a:t>出力の幅が広すぎる</a:t>
            </a:r>
            <a:endParaRPr lang="en-US" altLang="ja-JP" sz="1200" dirty="0"/>
          </a:p>
          <a:p>
            <a:pPr lvl="2"/>
            <a:r>
              <a:rPr lang="ja-JP" altLang="en-US" sz="1200" dirty="0"/>
              <a:t>鏡面反射</a:t>
            </a:r>
            <a:endParaRPr lang="en-US" altLang="ja-JP" sz="1200" dirty="0"/>
          </a:p>
          <a:p>
            <a:r>
              <a:rPr lang="ja-JP" altLang="en-US" sz="1200" dirty="0"/>
              <a:t>ディープラーニングに向いている</a:t>
            </a:r>
            <a:endParaRPr lang="en-US" altLang="ja-JP" sz="1200" dirty="0"/>
          </a:p>
          <a:p>
            <a:pPr lvl="1"/>
            <a:r>
              <a:rPr lang="ja-JP" altLang="en-US" sz="1200" dirty="0"/>
              <a:t>リアルな表現が困難、かつ、出力が割と似通っている</a:t>
            </a:r>
            <a:endParaRPr lang="en-US" altLang="ja-JP" sz="1200" dirty="0"/>
          </a:p>
          <a:p>
            <a:pPr lvl="2"/>
            <a:r>
              <a:rPr lang="ja-JP" altLang="en-US" sz="1200" dirty="0"/>
              <a:t>人間の顔</a:t>
            </a:r>
            <a:endParaRPr lang="en-US" altLang="ja-JP" sz="1200" dirty="0"/>
          </a:p>
          <a:p>
            <a:pPr lvl="3"/>
            <a:r>
              <a:rPr lang="en-US" altLang="ja-JP" sz="1200" dirty="0"/>
              <a:t>PBR</a:t>
            </a:r>
            <a:r>
              <a:rPr lang="ja-JP" altLang="en-US" sz="1200" dirty="0"/>
              <a:t>だと毛穴や皺など細部までアセットを作りこむ必要がある</a:t>
            </a:r>
            <a:endParaRPr lang="en-US" altLang="ja-JP" sz="1200" dirty="0"/>
          </a:p>
          <a:p>
            <a:pPr lvl="3"/>
            <a:r>
              <a:rPr lang="ja-JP" altLang="en-US" sz="1200" dirty="0"/>
              <a:t>基本的な顔の構造は共通</a:t>
            </a:r>
            <a:endParaRPr lang="en-US" altLang="ja-JP" sz="1200" dirty="0"/>
          </a:p>
          <a:p>
            <a:pPr lvl="2"/>
            <a:r>
              <a:rPr lang="ja-JP" altLang="en-US" sz="1200" dirty="0"/>
              <a:t>グローバルイルミネーション</a:t>
            </a:r>
            <a:endParaRPr lang="en-US" altLang="ja-JP" sz="1200" dirty="0"/>
          </a:p>
          <a:p>
            <a:pPr lvl="3"/>
            <a:r>
              <a:rPr lang="ja-JP" altLang="en-US" sz="1200" dirty="0"/>
              <a:t>レイトレーシングでは多数のサンプルが必要</a:t>
            </a:r>
            <a:endParaRPr lang="en-US" altLang="ja-JP" sz="1200" dirty="0"/>
          </a:p>
          <a:p>
            <a:pPr lvl="3"/>
            <a:r>
              <a:rPr lang="ja-JP" altLang="en-US" sz="1200" dirty="0"/>
              <a:t>人間が想像するそれっぽい特徴は限定的</a:t>
            </a:r>
            <a:endParaRPr lang="en-US" altLang="ja-JP" sz="1200" dirty="0"/>
          </a:p>
          <a:p>
            <a:pPr lvl="2"/>
            <a:r>
              <a:rPr lang="ja-JP" altLang="en-US" sz="1200" dirty="0"/>
              <a:t>超解像、デノイズ</a:t>
            </a:r>
            <a:endParaRPr lang="en-US" altLang="ja-JP" sz="1200" dirty="0"/>
          </a:p>
          <a:p>
            <a:pPr lvl="3"/>
            <a:r>
              <a:rPr lang="ja-JP" altLang="en-US" sz="1200" dirty="0"/>
              <a:t>計算コストが高い</a:t>
            </a:r>
            <a:endParaRPr lang="en-US" altLang="ja-JP" sz="1200" dirty="0"/>
          </a:p>
          <a:p>
            <a:pPr lvl="3"/>
            <a:r>
              <a:rPr lang="ja-JP" altLang="en-US" sz="1200" dirty="0"/>
              <a:t>入力によって出力が決まる</a:t>
            </a:r>
          </a:p>
          <a:p>
            <a:endParaRPr kumimoji="1" lang="ja-JP" altLang="en-US" sz="1600" dirty="0"/>
          </a:p>
        </p:txBody>
      </p:sp>
      <p:pic>
        <p:nvPicPr>
          <p:cNvPr id="4" name="Picture 5" descr="\\fsv1\共有フォルダ\部門\リサーチ＆デベロプメント\開発案件共有フォルダ\Other\新エンジン関連\CGWORLD\2014年人材募集用仮素材\採用\ibl0.jpg">
            <a:extLst>
              <a:ext uri="{FF2B5EF4-FFF2-40B4-BE49-F238E27FC236}">
                <a16:creationId xmlns:a16="http://schemas.microsoft.com/office/drawing/2014/main" id="{56C862AC-BF79-4A4F-A119-CC09B5E8BE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05" t="6599" r="14706" b="4546"/>
          <a:stretch/>
        </p:blipFill>
        <p:spPr bwMode="auto">
          <a:xfrm flipH="1">
            <a:off x="3347864" y="646061"/>
            <a:ext cx="1940078" cy="1312346"/>
          </a:xfrm>
          <a:prstGeom prst="rect">
            <a:avLst/>
          </a:prstGeom>
          <a:gradFill>
            <a:gsLst>
              <a:gs pos="67000">
                <a:schemeClr val="bg1"/>
              </a:gs>
              <a:gs pos="100000">
                <a:schemeClr val="accent1">
                  <a:shade val="100000"/>
                  <a:satMod val="115000"/>
                </a:schemeClr>
              </a:gs>
            </a:gsLst>
            <a:lin ang="10800000" scaled="1"/>
          </a:gradFill>
        </p:spPr>
      </p:pic>
      <p:pic>
        <p:nvPicPr>
          <p:cNvPr id="5" name="図 4">
            <a:extLst>
              <a:ext uri="{FF2B5EF4-FFF2-40B4-BE49-F238E27FC236}">
                <a16:creationId xmlns:a16="http://schemas.microsoft.com/office/drawing/2014/main" id="{5C89277B-82EB-4343-8C5A-6809C1C55C01}"/>
              </a:ext>
            </a:extLst>
          </p:cNvPr>
          <p:cNvPicPr>
            <a:picLocks noChangeAspect="1"/>
          </p:cNvPicPr>
          <p:nvPr/>
        </p:nvPicPr>
        <p:blipFill>
          <a:blip r:embed="rId4"/>
          <a:stretch>
            <a:fillRect/>
          </a:stretch>
        </p:blipFill>
        <p:spPr>
          <a:xfrm>
            <a:off x="6213667" y="673220"/>
            <a:ext cx="2750821" cy="1538595"/>
          </a:xfrm>
          <a:prstGeom prst="rect">
            <a:avLst/>
          </a:prstGeom>
        </p:spPr>
      </p:pic>
      <p:pic>
        <p:nvPicPr>
          <p:cNvPr id="6" name="Picture 4" descr="ソース画像を表示">
            <a:extLst>
              <a:ext uri="{FF2B5EF4-FFF2-40B4-BE49-F238E27FC236}">
                <a16:creationId xmlns:a16="http://schemas.microsoft.com/office/drawing/2014/main" id="{5B0BAD20-06A6-4801-858A-A9F496911E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3183" y="2298126"/>
            <a:ext cx="2651787" cy="1491630"/>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76207B00-05F9-47C3-90B2-E5307FE0707C}"/>
              </a:ext>
            </a:extLst>
          </p:cNvPr>
          <p:cNvPicPr>
            <a:picLocks noChangeAspect="1"/>
          </p:cNvPicPr>
          <p:nvPr/>
        </p:nvPicPr>
        <p:blipFill>
          <a:blip r:embed="rId6"/>
          <a:stretch>
            <a:fillRect/>
          </a:stretch>
        </p:blipFill>
        <p:spPr>
          <a:xfrm>
            <a:off x="4727890" y="3865301"/>
            <a:ext cx="2118299" cy="1085607"/>
          </a:xfrm>
          <a:prstGeom prst="rect">
            <a:avLst/>
          </a:prstGeom>
        </p:spPr>
      </p:pic>
      <p:pic>
        <p:nvPicPr>
          <p:cNvPr id="8" name="図 7">
            <a:extLst>
              <a:ext uri="{FF2B5EF4-FFF2-40B4-BE49-F238E27FC236}">
                <a16:creationId xmlns:a16="http://schemas.microsoft.com/office/drawing/2014/main" id="{8939B598-EC5C-4F19-8905-33598FB58136}"/>
              </a:ext>
            </a:extLst>
          </p:cNvPr>
          <p:cNvPicPr>
            <a:picLocks noChangeAspect="1"/>
          </p:cNvPicPr>
          <p:nvPr/>
        </p:nvPicPr>
        <p:blipFill>
          <a:blip r:embed="rId7"/>
          <a:stretch>
            <a:fillRect/>
          </a:stretch>
        </p:blipFill>
        <p:spPr>
          <a:xfrm>
            <a:off x="6958624" y="3865301"/>
            <a:ext cx="2118299" cy="1073848"/>
          </a:xfrm>
          <a:prstGeom prst="rect">
            <a:avLst/>
          </a:prstGeom>
        </p:spPr>
      </p:pic>
      <p:sp>
        <p:nvSpPr>
          <p:cNvPr id="9" name="矢印: 右 8">
            <a:extLst>
              <a:ext uri="{FF2B5EF4-FFF2-40B4-BE49-F238E27FC236}">
                <a16:creationId xmlns:a16="http://schemas.microsoft.com/office/drawing/2014/main" id="{E457C548-399C-4EB0-8B8D-864DFEFD5AAD}"/>
              </a:ext>
            </a:extLst>
          </p:cNvPr>
          <p:cNvSpPr/>
          <p:nvPr/>
        </p:nvSpPr>
        <p:spPr>
          <a:xfrm>
            <a:off x="6793637" y="4294213"/>
            <a:ext cx="329973" cy="216024"/>
          </a:xfrm>
          <a:prstGeom prst="rightArrow">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741133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D7162E-3AD8-4FD7-919F-1A863AF9911C}"/>
              </a:ext>
            </a:extLst>
          </p:cNvPr>
          <p:cNvSpPr>
            <a:spLocks noGrp="1"/>
          </p:cNvSpPr>
          <p:nvPr>
            <p:ph type="title"/>
          </p:nvPr>
        </p:nvSpPr>
        <p:spPr/>
        <p:txBody>
          <a:bodyPr/>
          <a:lstStyle/>
          <a:p>
            <a:r>
              <a:rPr lang="ja-JP" altLang="en-US" dirty="0"/>
              <a:t>弊社でのディープラーニングの取り組み</a:t>
            </a:r>
            <a:endParaRPr kumimoji="1" lang="ja-JP" altLang="en-US" dirty="0"/>
          </a:p>
        </p:txBody>
      </p:sp>
      <p:sp>
        <p:nvSpPr>
          <p:cNvPr id="3" name="コンテンツ プレースホルダー 2">
            <a:extLst>
              <a:ext uri="{FF2B5EF4-FFF2-40B4-BE49-F238E27FC236}">
                <a16:creationId xmlns:a16="http://schemas.microsoft.com/office/drawing/2014/main" id="{1A1F46B5-5796-499B-9B97-52AC66550FB2}"/>
              </a:ext>
            </a:extLst>
          </p:cNvPr>
          <p:cNvSpPr>
            <a:spLocks noGrp="1"/>
          </p:cNvSpPr>
          <p:nvPr>
            <p:ph idx="1"/>
          </p:nvPr>
        </p:nvSpPr>
        <p:spPr>
          <a:xfrm>
            <a:off x="268169" y="719660"/>
            <a:ext cx="6333565" cy="4022238"/>
          </a:xfrm>
        </p:spPr>
        <p:txBody>
          <a:bodyPr/>
          <a:lstStyle/>
          <a:p>
            <a:r>
              <a:rPr lang="ja-JP" altLang="en-US" sz="1400" dirty="0"/>
              <a:t>人間の顔</a:t>
            </a:r>
            <a:endParaRPr lang="en-US" altLang="ja-JP" sz="1400" dirty="0"/>
          </a:p>
          <a:p>
            <a:pPr lvl="1"/>
            <a:r>
              <a:rPr lang="ja-JP" altLang="en-US" sz="1400" dirty="0"/>
              <a:t>顔を直接リアルタイムにレンダリング</a:t>
            </a:r>
            <a:endParaRPr lang="en-US" altLang="ja-JP" sz="1400" dirty="0"/>
          </a:p>
          <a:p>
            <a:pPr lvl="1"/>
            <a:r>
              <a:rPr lang="ja-JP" altLang="en-US" sz="1400" dirty="0"/>
              <a:t>人間の顔の構造は共通なので、各部位にそれぞれ特化したニューラルネットワークを使い分けることで効率化を図る（ハッシュ分業アプローチ）</a:t>
            </a:r>
            <a:endParaRPr lang="en-US" altLang="ja-JP" sz="1400" dirty="0"/>
          </a:p>
          <a:p>
            <a:r>
              <a:rPr lang="ja-JP" altLang="en-US" sz="1400" dirty="0"/>
              <a:t>グローバルイルミネーション</a:t>
            </a:r>
            <a:endParaRPr lang="en-US" altLang="ja-JP" sz="1400" dirty="0"/>
          </a:p>
          <a:p>
            <a:pPr lvl="1"/>
            <a:r>
              <a:rPr lang="ja-JP" altLang="en-US" sz="1400" b="1" dirty="0"/>
              <a:t>ライトプローブ</a:t>
            </a:r>
            <a:endParaRPr lang="en-US" altLang="ja-JP" sz="1400" b="1" dirty="0"/>
          </a:p>
          <a:p>
            <a:pPr lvl="2"/>
            <a:r>
              <a:rPr lang="ja-JP" altLang="en-US" sz="1400" b="1" dirty="0"/>
              <a:t>直接光のみのライティングから間接光を推定</a:t>
            </a:r>
            <a:endParaRPr lang="en-US" altLang="ja-JP" sz="1400" b="1" dirty="0"/>
          </a:p>
          <a:p>
            <a:pPr lvl="1"/>
            <a:r>
              <a:rPr lang="en-US" altLang="ja-JP" sz="1600" dirty="0"/>
              <a:t>AO</a:t>
            </a:r>
          </a:p>
          <a:p>
            <a:pPr lvl="2"/>
            <a:r>
              <a:rPr lang="ja-JP" altLang="en-US" sz="1400" dirty="0"/>
              <a:t>深度と法線から</a:t>
            </a:r>
            <a:r>
              <a:rPr lang="en-US" altLang="ja-JP" sz="1400" dirty="0"/>
              <a:t>AO</a:t>
            </a:r>
            <a:r>
              <a:rPr lang="ja-JP" altLang="en-US" sz="1400" dirty="0"/>
              <a:t>をリアルタイムに推定</a:t>
            </a:r>
            <a:r>
              <a:rPr lang="en-US" altLang="ja-JP" sz="1400" baseline="30000" dirty="0"/>
              <a:t>[2]</a:t>
            </a:r>
          </a:p>
          <a:p>
            <a:pPr lvl="2"/>
            <a:r>
              <a:rPr lang="ja-JP" altLang="en-US" sz="1400" dirty="0"/>
              <a:t>今後、デノイズ、超解像などに応用する予定</a:t>
            </a:r>
            <a:endParaRPr lang="en-US" altLang="ja-JP" sz="1400" dirty="0"/>
          </a:p>
        </p:txBody>
      </p:sp>
      <p:pic>
        <p:nvPicPr>
          <p:cNvPr id="10" name="図 9">
            <a:extLst>
              <a:ext uri="{FF2B5EF4-FFF2-40B4-BE49-F238E27FC236}">
                <a16:creationId xmlns:a16="http://schemas.microsoft.com/office/drawing/2014/main" id="{FCBE54FD-56BC-4601-95CE-E8277B4AA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520" y="1863524"/>
            <a:ext cx="2704479" cy="1599293"/>
          </a:xfrm>
          <a:prstGeom prst="rect">
            <a:avLst/>
          </a:prstGeom>
        </p:spPr>
      </p:pic>
      <p:pic>
        <p:nvPicPr>
          <p:cNvPr id="11" name="図 10">
            <a:extLst>
              <a:ext uri="{FF2B5EF4-FFF2-40B4-BE49-F238E27FC236}">
                <a16:creationId xmlns:a16="http://schemas.microsoft.com/office/drawing/2014/main" id="{904089BD-5BBF-40C6-B900-55E82DB08D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74" t="19939" r="25785" b="16788"/>
          <a:stretch/>
        </p:blipFill>
        <p:spPr>
          <a:xfrm>
            <a:off x="6703100" y="677721"/>
            <a:ext cx="989959" cy="1148475"/>
          </a:xfrm>
          <a:prstGeom prst="rect">
            <a:avLst/>
          </a:prstGeom>
        </p:spPr>
      </p:pic>
      <p:pic>
        <p:nvPicPr>
          <p:cNvPr id="12" name="図 11">
            <a:extLst>
              <a:ext uri="{FF2B5EF4-FFF2-40B4-BE49-F238E27FC236}">
                <a16:creationId xmlns:a16="http://schemas.microsoft.com/office/drawing/2014/main" id="{BF41E8D3-CDC6-4649-B143-8B424D7F1D05}"/>
              </a:ext>
            </a:extLst>
          </p:cNvPr>
          <p:cNvPicPr>
            <a:picLocks noChangeAspect="1"/>
          </p:cNvPicPr>
          <p:nvPr/>
        </p:nvPicPr>
        <p:blipFill rotWithShape="1">
          <a:blip r:embed="rId5"/>
          <a:srcRect l="28107" t="5463" r="29853" b="1184"/>
          <a:stretch/>
        </p:blipFill>
        <p:spPr>
          <a:xfrm>
            <a:off x="7717736" y="677781"/>
            <a:ext cx="944386" cy="1172097"/>
          </a:xfrm>
          <a:prstGeom prst="rect">
            <a:avLst/>
          </a:prstGeom>
        </p:spPr>
      </p:pic>
      <p:pic>
        <p:nvPicPr>
          <p:cNvPr id="13" name="図 12">
            <a:extLst>
              <a:ext uri="{FF2B5EF4-FFF2-40B4-BE49-F238E27FC236}">
                <a16:creationId xmlns:a16="http://schemas.microsoft.com/office/drawing/2014/main" id="{06756C5C-B810-445B-A236-6EC23F9B5ED6}"/>
              </a:ext>
            </a:extLst>
          </p:cNvPr>
          <p:cNvPicPr>
            <a:picLocks noChangeAspect="1"/>
          </p:cNvPicPr>
          <p:nvPr/>
        </p:nvPicPr>
        <p:blipFill>
          <a:blip r:embed="rId6"/>
          <a:stretch>
            <a:fillRect/>
          </a:stretch>
        </p:blipFill>
        <p:spPr>
          <a:xfrm>
            <a:off x="6196584" y="3545099"/>
            <a:ext cx="1840518" cy="1010776"/>
          </a:xfrm>
          <a:prstGeom prst="rect">
            <a:avLst/>
          </a:prstGeom>
        </p:spPr>
      </p:pic>
      <p:pic>
        <p:nvPicPr>
          <p:cNvPr id="14" name="図 13">
            <a:extLst>
              <a:ext uri="{FF2B5EF4-FFF2-40B4-BE49-F238E27FC236}">
                <a16:creationId xmlns:a16="http://schemas.microsoft.com/office/drawing/2014/main" id="{EFA621CD-450F-4D72-9713-572B5F86B0CC}"/>
              </a:ext>
            </a:extLst>
          </p:cNvPr>
          <p:cNvPicPr>
            <a:picLocks noChangeAspect="1"/>
          </p:cNvPicPr>
          <p:nvPr/>
        </p:nvPicPr>
        <p:blipFill>
          <a:blip r:embed="rId7"/>
          <a:stretch>
            <a:fillRect/>
          </a:stretch>
        </p:blipFill>
        <p:spPr>
          <a:xfrm>
            <a:off x="7963833" y="4019719"/>
            <a:ext cx="1066638" cy="1072311"/>
          </a:xfrm>
          <a:prstGeom prst="rect">
            <a:avLst/>
          </a:prstGeom>
        </p:spPr>
      </p:pic>
      <p:sp>
        <p:nvSpPr>
          <p:cNvPr id="15" name="矢印: 折線 14">
            <a:extLst>
              <a:ext uri="{FF2B5EF4-FFF2-40B4-BE49-F238E27FC236}">
                <a16:creationId xmlns:a16="http://schemas.microsoft.com/office/drawing/2014/main" id="{A22B5561-3DAB-46EB-9050-A8DAEBE89F3E}"/>
              </a:ext>
            </a:extLst>
          </p:cNvPr>
          <p:cNvSpPr/>
          <p:nvPr/>
        </p:nvSpPr>
        <p:spPr>
          <a:xfrm rot="10800000" flipH="1">
            <a:off x="7485360" y="4555874"/>
            <a:ext cx="415397" cy="332387"/>
          </a:xfrm>
          <a:prstGeom prst="bentArrow">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テキスト ボックス 3">
            <a:extLst>
              <a:ext uri="{FF2B5EF4-FFF2-40B4-BE49-F238E27FC236}">
                <a16:creationId xmlns:a16="http://schemas.microsoft.com/office/drawing/2014/main" id="{FF66D927-A38A-4D96-ADC8-0856D815B454}"/>
              </a:ext>
            </a:extLst>
          </p:cNvPr>
          <p:cNvSpPr txBox="1"/>
          <p:nvPr/>
        </p:nvSpPr>
        <p:spPr>
          <a:xfrm>
            <a:off x="1842976" y="1863524"/>
            <a:ext cx="1609351" cy="26161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kumimoji="1" lang="en-US" altLang="ja-JP" sz="1100" dirty="0">
                <a:solidFill>
                  <a:schemeClr val="accent3">
                    <a:lumMod val="75000"/>
                  </a:schemeClr>
                </a:solidFill>
              </a:rPr>
              <a:t>CEDEC 2020</a:t>
            </a:r>
            <a:r>
              <a:rPr kumimoji="1" lang="ja-JP" altLang="en-US" sz="1100" dirty="0">
                <a:solidFill>
                  <a:schemeClr val="accent3">
                    <a:lumMod val="75000"/>
                  </a:schemeClr>
                </a:solidFill>
              </a:rPr>
              <a:t>で講演</a:t>
            </a:r>
            <a:r>
              <a:rPr kumimoji="1" lang="en-US" altLang="ja-JP" sz="1100" baseline="30000" dirty="0">
                <a:solidFill>
                  <a:schemeClr val="accent3">
                    <a:lumMod val="75000"/>
                  </a:schemeClr>
                </a:solidFill>
              </a:rPr>
              <a:t>[1]</a:t>
            </a:r>
            <a:endParaRPr kumimoji="1" lang="ja-JP" altLang="en-US" sz="1100" baseline="30000" dirty="0">
              <a:solidFill>
                <a:schemeClr val="accent3">
                  <a:lumMod val="75000"/>
                </a:schemeClr>
              </a:solidFill>
            </a:endParaRPr>
          </a:p>
        </p:txBody>
      </p:sp>
      <p:sp>
        <p:nvSpPr>
          <p:cNvPr id="16" name="テキスト ボックス 15">
            <a:extLst>
              <a:ext uri="{FF2B5EF4-FFF2-40B4-BE49-F238E27FC236}">
                <a16:creationId xmlns:a16="http://schemas.microsoft.com/office/drawing/2014/main" id="{99B318EE-32C9-4207-8B46-5C1E8A712E35}"/>
              </a:ext>
            </a:extLst>
          </p:cNvPr>
          <p:cNvSpPr txBox="1"/>
          <p:nvPr/>
        </p:nvSpPr>
        <p:spPr>
          <a:xfrm>
            <a:off x="172593" y="4426935"/>
            <a:ext cx="3561961" cy="553998"/>
          </a:xfrm>
          <a:prstGeom prst="rect">
            <a:avLst/>
          </a:prstGeom>
          <a:noFill/>
        </p:spPr>
        <p:txBody>
          <a:bodyPr wrap="square">
            <a:spAutoFit/>
          </a:bodyPr>
          <a:lstStyle/>
          <a:p>
            <a:r>
              <a:rPr lang="en-US" altLang="ja-JP" sz="1000" dirty="0">
                <a:solidFill>
                  <a:srgbClr val="333333"/>
                </a:solidFill>
                <a:latin typeface="+mn-ea"/>
              </a:rPr>
              <a:t>[1] </a:t>
            </a:r>
            <a:r>
              <a:rPr lang="en-US" altLang="ja-JP" sz="1000" dirty="0" err="1">
                <a:solidFill>
                  <a:srgbClr val="333333"/>
                </a:solidFill>
                <a:latin typeface="+mn-ea"/>
              </a:rPr>
              <a:t>Heltzberg</a:t>
            </a:r>
            <a:r>
              <a:rPr lang="en-US" altLang="ja-JP" sz="1000" dirty="0">
                <a:solidFill>
                  <a:srgbClr val="333333"/>
                </a:solidFill>
                <a:latin typeface="+mn-ea"/>
              </a:rPr>
              <a:t>, “</a:t>
            </a:r>
            <a:r>
              <a:rPr lang="ja-JP" altLang="en-US" sz="1000" i="0" dirty="0">
                <a:solidFill>
                  <a:srgbClr val="333333"/>
                </a:solidFill>
                <a:effectLst/>
                <a:latin typeface="+mn-ea"/>
              </a:rPr>
              <a:t>エンド・トゥ・エンド</a:t>
            </a:r>
            <a:r>
              <a:rPr lang="en-US" altLang="ja-JP" sz="1000" i="0" dirty="0">
                <a:solidFill>
                  <a:srgbClr val="333333"/>
                </a:solidFill>
                <a:effectLst/>
                <a:latin typeface="+mn-ea"/>
              </a:rPr>
              <a:t>AI</a:t>
            </a:r>
            <a:r>
              <a:rPr lang="ja-JP" altLang="en-US" sz="1000" i="0" dirty="0">
                <a:solidFill>
                  <a:srgbClr val="333333"/>
                </a:solidFill>
                <a:effectLst/>
                <a:latin typeface="+mn-ea"/>
              </a:rPr>
              <a:t>描画に至る道</a:t>
            </a:r>
            <a:r>
              <a:rPr lang="en-US" altLang="ja-JP" sz="1000" i="0" dirty="0">
                <a:solidFill>
                  <a:srgbClr val="333333"/>
                </a:solidFill>
                <a:effectLst/>
                <a:latin typeface="+mn-ea"/>
              </a:rPr>
              <a:t>- </a:t>
            </a:r>
            <a:r>
              <a:rPr lang="ja-JP" altLang="en-US" sz="1000" i="0" dirty="0">
                <a:solidFill>
                  <a:srgbClr val="333333"/>
                </a:solidFill>
                <a:effectLst/>
                <a:latin typeface="+mn-ea"/>
              </a:rPr>
              <a:t>高度構造化入力のためのニューラルネットワーク構成やインフラの検討 </a:t>
            </a:r>
            <a:r>
              <a:rPr lang="en-US" altLang="ja-JP" sz="1000" i="0" dirty="0">
                <a:solidFill>
                  <a:srgbClr val="333333"/>
                </a:solidFill>
                <a:effectLst/>
                <a:latin typeface="+mn-ea"/>
              </a:rPr>
              <a:t>–”, CEDEC2020</a:t>
            </a:r>
          </a:p>
        </p:txBody>
      </p:sp>
      <p:sp>
        <p:nvSpPr>
          <p:cNvPr id="5" name="テキスト ボックス 4">
            <a:extLst>
              <a:ext uri="{FF2B5EF4-FFF2-40B4-BE49-F238E27FC236}">
                <a16:creationId xmlns:a16="http://schemas.microsoft.com/office/drawing/2014/main" id="{6B043FF7-00B0-404E-8528-90EC3B8C9C86}"/>
              </a:ext>
            </a:extLst>
          </p:cNvPr>
          <p:cNvSpPr txBox="1"/>
          <p:nvPr/>
        </p:nvSpPr>
        <p:spPr>
          <a:xfrm>
            <a:off x="3816626" y="4580823"/>
            <a:ext cx="3668733" cy="400110"/>
          </a:xfrm>
          <a:prstGeom prst="rect">
            <a:avLst/>
          </a:prstGeom>
          <a:noFill/>
        </p:spPr>
        <p:txBody>
          <a:bodyPr wrap="square" rtlCol="0">
            <a:spAutoFit/>
          </a:bodyPr>
          <a:lstStyle/>
          <a:p>
            <a:r>
              <a:rPr kumimoji="1" lang="en-US" altLang="ja-JP" sz="1000" dirty="0"/>
              <a:t>[2] Zhang et al., “</a:t>
            </a:r>
            <a:r>
              <a:rPr kumimoji="1" lang="en-US" altLang="ja-JP" sz="1000" dirty="0" err="1"/>
              <a:t>DeepAO</a:t>
            </a:r>
            <a:r>
              <a:rPr kumimoji="1" lang="en-US" altLang="ja-JP" sz="1000" dirty="0"/>
              <a:t>: Efficient Screen Space Ambient Occlusion Generation via Deep Network”, 2020</a:t>
            </a:r>
            <a:endParaRPr kumimoji="1" lang="ja-JP" altLang="en-US" sz="1000" dirty="0"/>
          </a:p>
        </p:txBody>
      </p:sp>
    </p:spTree>
    <p:extLst>
      <p:ext uri="{BB962C8B-B14F-4D97-AF65-F5344CB8AC3E}">
        <p14:creationId xmlns:p14="http://schemas.microsoft.com/office/powerpoint/2010/main" val="238880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2D606-BDE9-4F41-82B4-A810263E0759}"/>
              </a:ext>
            </a:extLst>
          </p:cNvPr>
          <p:cNvSpPr>
            <a:spLocks noGrp="1"/>
          </p:cNvSpPr>
          <p:nvPr>
            <p:ph type="title"/>
          </p:nvPr>
        </p:nvSpPr>
        <p:spPr/>
        <p:txBody>
          <a:bodyPr/>
          <a:lstStyle/>
          <a:p>
            <a:r>
              <a:rPr kumimoji="1" lang="ja-JP" altLang="en-US" dirty="0"/>
              <a:t>講演内容</a:t>
            </a:r>
          </a:p>
        </p:txBody>
      </p:sp>
      <p:sp>
        <p:nvSpPr>
          <p:cNvPr id="3" name="コンテンツ プレースホルダー 2">
            <a:extLst>
              <a:ext uri="{FF2B5EF4-FFF2-40B4-BE49-F238E27FC236}">
                <a16:creationId xmlns:a16="http://schemas.microsoft.com/office/drawing/2014/main" id="{3509C269-58BD-4AC6-A88D-D2910162581B}"/>
              </a:ext>
            </a:extLst>
          </p:cNvPr>
          <p:cNvSpPr>
            <a:spLocks noGrp="1"/>
          </p:cNvSpPr>
          <p:nvPr>
            <p:ph idx="1"/>
          </p:nvPr>
        </p:nvSpPr>
        <p:spPr>
          <a:xfrm>
            <a:off x="537587" y="1089357"/>
            <a:ext cx="7439247" cy="2035681"/>
          </a:xfrm>
        </p:spPr>
        <p:txBody>
          <a:bodyPr/>
          <a:lstStyle/>
          <a:p>
            <a:r>
              <a:rPr kumimoji="1" lang="ja-JP" altLang="en-US" sz="1600" dirty="0"/>
              <a:t>ディープラーニング</a:t>
            </a:r>
            <a:r>
              <a:rPr lang="ja-JP" altLang="en-US" sz="1600" dirty="0"/>
              <a:t>の基礎知識</a:t>
            </a:r>
            <a:endParaRPr lang="en-US" altLang="ja-JP" sz="1600" dirty="0"/>
          </a:p>
          <a:p>
            <a:r>
              <a:rPr lang="ja-JP" altLang="en-US" sz="1600" b="1" dirty="0"/>
              <a:t>住宅プレゼンテーションシステム</a:t>
            </a:r>
            <a:endParaRPr lang="en-US" altLang="ja-JP" sz="1600" b="1" dirty="0"/>
          </a:p>
          <a:p>
            <a:pPr lvl="1"/>
            <a:r>
              <a:rPr lang="ja-JP" altLang="en-US" sz="1400" b="1" dirty="0"/>
              <a:t>住宅プレゼンテーションシステムの紹介</a:t>
            </a:r>
            <a:endParaRPr lang="en-US" altLang="ja-JP" sz="1400" b="1" dirty="0"/>
          </a:p>
          <a:p>
            <a:pPr lvl="1"/>
            <a:r>
              <a:rPr lang="ja-JP" altLang="en-US" sz="1400" b="1" dirty="0"/>
              <a:t>ライトプローブによるグローバルイルミネーション</a:t>
            </a:r>
            <a:endParaRPr lang="en-US" altLang="ja-JP" sz="1400" b="1" dirty="0"/>
          </a:p>
          <a:p>
            <a:pPr lvl="1"/>
            <a:r>
              <a:rPr lang="ja-JP" altLang="en-US" sz="1400" b="1" dirty="0"/>
              <a:t>ディープラーニングの適用方法</a:t>
            </a:r>
            <a:endParaRPr lang="en-US" altLang="ja-JP" sz="1400" b="1" dirty="0"/>
          </a:p>
          <a:p>
            <a:r>
              <a:rPr lang="ja-JP" altLang="en-US" sz="1600" dirty="0"/>
              <a:t>ニューラルネットワークの学習</a:t>
            </a:r>
            <a:endParaRPr lang="en-US" altLang="ja-JP" sz="1600" dirty="0"/>
          </a:p>
          <a:p>
            <a:r>
              <a:rPr lang="ja-JP" altLang="en-US" sz="1600" dirty="0"/>
              <a:t>結果</a:t>
            </a:r>
            <a:endParaRPr lang="en-US" altLang="ja-JP" sz="1600" dirty="0"/>
          </a:p>
          <a:p>
            <a:r>
              <a:rPr lang="ja-JP" altLang="en-US" sz="1600" dirty="0"/>
              <a:t>まとめ</a:t>
            </a:r>
            <a:endParaRPr lang="en-US" altLang="ja-JP" sz="1600" dirty="0"/>
          </a:p>
        </p:txBody>
      </p:sp>
    </p:spTree>
    <p:extLst>
      <p:ext uri="{BB962C8B-B14F-4D97-AF65-F5344CB8AC3E}">
        <p14:creationId xmlns:p14="http://schemas.microsoft.com/office/powerpoint/2010/main" val="402042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18D65-12BB-4840-90B6-7E9AC18DC2CB}"/>
              </a:ext>
            </a:extLst>
          </p:cNvPr>
          <p:cNvSpPr>
            <a:spLocks noGrp="1"/>
          </p:cNvSpPr>
          <p:nvPr>
            <p:ph type="title"/>
          </p:nvPr>
        </p:nvSpPr>
        <p:spPr/>
        <p:txBody>
          <a:bodyPr/>
          <a:lstStyle/>
          <a:p>
            <a:r>
              <a:rPr kumimoji="1" lang="ja-JP" altLang="en-US" dirty="0"/>
              <a:t>はじめに</a:t>
            </a:r>
          </a:p>
        </p:txBody>
      </p:sp>
      <p:sp>
        <p:nvSpPr>
          <p:cNvPr id="3" name="コンテンツ プレースホルダー 2">
            <a:extLst>
              <a:ext uri="{FF2B5EF4-FFF2-40B4-BE49-F238E27FC236}">
                <a16:creationId xmlns:a16="http://schemas.microsoft.com/office/drawing/2014/main" id="{01F27C68-E66B-41A7-AD57-4C419562AFDA}"/>
              </a:ext>
            </a:extLst>
          </p:cNvPr>
          <p:cNvSpPr>
            <a:spLocks noGrp="1"/>
          </p:cNvSpPr>
          <p:nvPr>
            <p:ph idx="1"/>
          </p:nvPr>
        </p:nvSpPr>
        <p:spPr>
          <a:xfrm>
            <a:off x="457199" y="785374"/>
            <a:ext cx="5963085" cy="3795770"/>
          </a:xfrm>
        </p:spPr>
        <p:txBody>
          <a:bodyPr/>
          <a:lstStyle/>
          <a:p>
            <a:r>
              <a:rPr kumimoji="1" lang="ja-JP" altLang="en-US" sz="1800" dirty="0"/>
              <a:t>講演者</a:t>
            </a:r>
            <a:endParaRPr kumimoji="1" lang="en-US" altLang="ja-JP" sz="1800" dirty="0"/>
          </a:p>
          <a:p>
            <a:pPr lvl="1"/>
            <a:r>
              <a:rPr lang="ja-JP" altLang="en-US" sz="1600" dirty="0"/>
              <a:t>京田 文人</a:t>
            </a:r>
            <a:endParaRPr lang="en-US" altLang="ja-JP" sz="1600" dirty="0"/>
          </a:p>
          <a:p>
            <a:pPr lvl="1"/>
            <a:r>
              <a:rPr lang="ja-JP" altLang="en-US" sz="1600" dirty="0"/>
              <a:t>シリコンスタジオ株式会社</a:t>
            </a:r>
            <a:endParaRPr lang="en-US" altLang="ja-JP" sz="1600" dirty="0"/>
          </a:p>
          <a:p>
            <a:pPr lvl="2"/>
            <a:r>
              <a:rPr lang="en-US" altLang="ja-JP" sz="1400" dirty="0"/>
              <a:t>2012</a:t>
            </a:r>
            <a:r>
              <a:rPr lang="ja-JP" altLang="en-US" sz="1400" dirty="0"/>
              <a:t>年入社</a:t>
            </a:r>
            <a:endParaRPr lang="en-US" altLang="ja-JP" sz="1400" dirty="0"/>
          </a:p>
          <a:p>
            <a:pPr lvl="2"/>
            <a:r>
              <a:rPr lang="ja-JP" altLang="en-US" sz="1400" dirty="0"/>
              <a:t>研究開発室所属</a:t>
            </a:r>
            <a:endParaRPr lang="en-US" altLang="ja-JP" sz="1400" dirty="0"/>
          </a:p>
          <a:p>
            <a:pPr lvl="2"/>
            <a:r>
              <a:rPr lang="ja-JP" altLang="en-US" sz="1400" dirty="0"/>
              <a:t>リアルタイムレンダリングエンジンの研究開発に従事</a:t>
            </a:r>
            <a:endParaRPr lang="en-US" altLang="ja-JP" sz="1400" dirty="0"/>
          </a:p>
          <a:p>
            <a:r>
              <a:rPr lang="ja-JP" altLang="en-US" sz="1800" dirty="0"/>
              <a:t>本講演について</a:t>
            </a:r>
            <a:endParaRPr lang="en-US" altLang="ja-JP" sz="1800" dirty="0"/>
          </a:p>
          <a:p>
            <a:pPr lvl="1"/>
            <a:r>
              <a:rPr lang="ja-JP" altLang="en-US" sz="1600" dirty="0"/>
              <a:t>写真撮影</a:t>
            </a:r>
            <a:r>
              <a:rPr lang="en-US" altLang="ja-JP" sz="1600" dirty="0"/>
              <a:t>OK</a:t>
            </a:r>
          </a:p>
          <a:p>
            <a:pPr lvl="1"/>
            <a:r>
              <a:rPr lang="en-US" altLang="ja-JP" sz="1600" dirty="0"/>
              <a:t>SNS</a:t>
            </a:r>
            <a:r>
              <a:rPr lang="ja-JP" altLang="en-US" sz="1600" dirty="0"/>
              <a:t>投稿</a:t>
            </a:r>
            <a:r>
              <a:rPr lang="en-US" altLang="ja-JP" sz="1600" dirty="0"/>
              <a:t>OK</a:t>
            </a:r>
          </a:p>
          <a:p>
            <a:pPr lvl="1"/>
            <a:r>
              <a:rPr lang="ja-JP" altLang="en-US" sz="1600" dirty="0"/>
              <a:t>資料は後日公開予定</a:t>
            </a:r>
            <a:endParaRPr lang="en-US" altLang="ja-JP" sz="1600" dirty="0"/>
          </a:p>
        </p:txBody>
      </p:sp>
      <p:pic>
        <p:nvPicPr>
          <p:cNvPr id="4" name="図 3" descr="アイコン&#10;&#10;自動的に生成された説明">
            <a:extLst>
              <a:ext uri="{FF2B5EF4-FFF2-40B4-BE49-F238E27FC236}">
                <a16:creationId xmlns:a16="http://schemas.microsoft.com/office/drawing/2014/main" id="{EF3ACBEE-9655-464E-9BE1-090BF86CD9D6}"/>
              </a:ext>
            </a:extLst>
          </p:cNvPr>
          <p:cNvPicPr>
            <a:picLocks noChangeAspect="1"/>
          </p:cNvPicPr>
          <p:nvPr/>
        </p:nvPicPr>
        <p:blipFill>
          <a:blip r:embed="rId3"/>
          <a:stretch>
            <a:fillRect/>
          </a:stretch>
        </p:blipFill>
        <p:spPr>
          <a:xfrm>
            <a:off x="5286248" y="3355848"/>
            <a:ext cx="1490652" cy="1490652"/>
          </a:xfrm>
          <a:prstGeom prst="rect">
            <a:avLst/>
          </a:prstGeom>
        </p:spPr>
      </p:pic>
      <p:pic>
        <p:nvPicPr>
          <p:cNvPr id="5" name="図 4" descr="抽象, 挿絵 が含まれている画像&#10;&#10;自動的に生成された説明">
            <a:extLst>
              <a:ext uri="{FF2B5EF4-FFF2-40B4-BE49-F238E27FC236}">
                <a16:creationId xmlns:a16="http://schemas.microsoft.com/office/drawing/2014/main" id="{F5F9C949-1DFA-4CEC-BF26-1CBAE1D46D9B}"/>
              </a:ext>
            </a:extLst>
          </p:cNvPr>
          <p:cNvPicPr>
            <a:picLocks noChangeAspect="1"/>
          </p:cNvPicPr>
          <p:nvPr/>
        </p:nvPicPr>
        <p:blipFill>
          <a:blip r:embed="rId4"/>
          <a:stretch>
            <a:fillRect/>
          </a:stretch>
        </p:blipFill>
        <p:spPr>
          <a:xfrm>
            <a:off x="7082366" y="3355846"/>
            <a:ext cx="1490653" cy="1490653"/>
          </a:xfrm>
          <a:prstGeom prst="rect">
            <a:avLst/>
          </a:prstGeom>
        </p:spPr>
      </p:pic>
    </p:spTree>
    <p:extLst>
      <p:ext uri="{BB962C8B-B14F-4D97-AF65-F5344CB8AC3E}">
        <p14:creationId xmlns:p14="http://schemas.microsoft.com/office/powerpoint/2010/main" val="399950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ãMizuchiãã§ã¬ã³ããªã³ã°ãããæ°å3DCADã·ã¹ãã ã«ããæ½å·¥ã¤ã¡ã¼ã¸">
            <a:extLst>
              <a:ext uri="{FF2B5EF4-FFF2-40B4-BE49-F238E27FC236}">
                <a16:creationId xmlns:a16="http://schemas.microsoft.com/office/drawing/2014/main" id="{F513F843-2A1C-465E-8126-C58C913AF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942" y="2571750"/>
            <a:ext cx="4594578" cy="229409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283B98E-6BF4-4735-BE64-BCEADA742992}"/>
              </a:ext>
            </a:extLst>
          </p:cNvPr>
          <p:cNvSpPr>
            <a:spLocks noGrp="1"/>
          </p:cNvSpPr>
          <p:nvPr>
            <p:ph type="title"/>
          </p:nvPr>
        </p:nvSpPr>
        <p:spPr/>
        <p:txBody>
          <a:bodyPr/>
          <a:lstStyle/>
          <a:p>
            <a:r>
              <a:rPr kumimoji="1" lang="ja-JP" altLang="en-US" dirty="0"/>
              <a:t>住宅プレゼンテーションシステム</a:t>
            </a:r>
          </a:p>
        </p:txBody>
      </p:sp>
      <p:sp>
        <p:nvSpPr>
          <p:cNvPr id="3" name="コンテンツ プレースホルダー 2">
            <a:extLst>
              <a:ext uri="{FF2B5EF4-FFF2-40B4-BE49-F238E27FC236}">
                <a16:creationId xmlns:a16="http://schemas.microsoft.com/office/drawing/2014/main" id="{F245A22B-B1DD-4507-AD2C-E17D85470DF6}"/>
              </a:ext>
            </a:extLst>
          </p:cNvPr>
          <p:cNvSpPr>
            <a:spLocks noGrp="1"/>
          </p:cNvSpPr>
          <p:nvPr>
            <p:ph idx="1"/>
          </p:nvPr>
        </p:nvSpPr>
        <p:spPr>
          <a:xfrm>
            <a:off x="173370" y="780710"/>
            <a:ext cx="3929741" cy="3290547"/>
          </a:xfrm>
        </p:spPr>
        <p:txBody>
          <a:bodyPr/>
          <a:lstStyle/>
          <a:p>
            <a:r>
              <a:rPr lang="ja-JP" altLang="en-US" sz="1600" dirty="0"/>
              <a:t>注文住宅</a:t>
            </a:r>
            <a:endParaRPr lang="en-US" altLang="ja-JP" sz="1600" dirty="0"/>
          </a:p>
          <a:p>
            <a:pPr lvl="1"/>
            <a:r>
              <a:rPr kumimoji="1" lang="ja-JP" altLang="en-US" sz="1400" dirty="0"/>
              <a:t>建売と異なり、現物はまだ存在しない</a:t>
            </a:r>
            <a:endParaRPr kumimoji="1" lang="en-US" altLang="ja-JP" sz="1400" dirty="0"/>
          </a:p>
          <a:p>
            <a:pPr lvl="1"/>
            <a:r>
              <a:rPr kumimoji="1" lang="ja-JP" altLang="en-US" sz="1400" dirty="0"/>
              <a:t>見取り図だけではイメージ</a:t>
            </a:r>
            <a:r>
              <a:rPr lang="ja-JP" altLang="en-US" sz="1400" dirty="0"/>
              <a:t>しにく</a:t>
            </a:r>
            <a:r>
              <a:rPr kumimoji="1" lang="ja-JP" altLang="en-US" sz="1400" dirty="0"/>
              <a:t>い</a:t>
            </a:r>
            <a:endParaRPr kumimoji="1" lang="en-US" altLang="ja-JP" sz="1400" dirty="0"/>
          </a:p>
          <a:p>
            <a:r>
              <a:rPr lang="ja-JP" altLang="en-US" sz="1600" dirty="0"/>
              <a:t>プレゼンテーションシステム</a:t>
            </a:r>
            <a:endParaRPr kumimoji="1" lang="en-US" altLang="ja-JP" sz="1600" dirty="0"/>
          </a:p>
          <a:p>
            <a:pPr lvl="1"/>
            <a:r>
              <a:rPr lang="ja-JP" altLang="en-US" sz="1400" dirty="0"/>
              <a:t>住宅</a:t>
            </a:r>
            <a:r>
              <a:rPr kumimoji="1" lang="ja-JP" altLang="en-US" sz="1400" dirty="0"/>
              <a:t>の外観や室内がどのような見た目になるかを</a:t>
            </a:r>
            <a:r>
              <a:rPr kumimoji="1" lang="en-US" altLang="ja-JP" sz="1400" dirty="0"/>
              <a:t>CG</a:t>
            </a:r>
            <a:r>
              <a:rPr kumimoji="1" lang="ja-JP" altLang="en-US" sz="1400" dirty="0"/>
              <a:t>で表示</a:t>
            </a:r>
            <a:endParaRPr kumimoji="1" lang="en-US" altLang="ja-JP" sz="1400" dirty="0"/>
          </a:p>
          <a:p>
            <a:pPr lvl="1"/>
            <a:r>
              <a:rPr kumimoji="1" lang="en-US" altLang="ja-JP" sz="1400" dirty="0"/>
              <a:t>VR</a:t>
            </a:r>
            <a:r>
              <a:rPr kumimoji="1" lang="ja-JP" altLang="en-US" sz="1400" dirty="0"/>
              <a:t>でのウォークスルーも可能</a:t>
            </a:r>
            <a:endParaRPr lang="en-US" altLang="ja-JP" sz="1400" dirty="0"/>
          </a:p>
          <a:p>
            <a:pPr lvl="1"/>
            <a:r>
              <a:rPr kumimoji="1" lang="ja-JP" altLang="en-US" sz="1400" dirty="0"/>
              <a:t>建材の種類や家具の配置をリアルタイムに変更可能</a:t>
            </a:r>
            <a:endParaRPr kumimoji="1" lang="en-US" altLang="ja-JP" sz="1400" dirty="0"/>
          </a:p>
          <a:p>
            <a:pPr lvl="1"/>
            <a:r>
              <a:rPr kumimoji="1" lang="ja-JP" altLang="en-US" sz="1400" dirty="0"/>
              <a:t>部屋の明るさなどリアルに再現</a:t>
            </a:r>
            <a:endParaRPr kumimoji="1" lang="en-US" altLang="ja-JP" sz="1400" dirty="0"/>
          </a:p>
        </p:txBody>
      </p:sp>
      <p:pic>
        <p:nvPicPr>
          <p:cNvPr id="6" name="図 5">
            <a:extLst>
              <a:ext uri="{FF2B5EF4-FFF2-40B4-BE49-F238E27FC236}">
                <a16:creationId xmlns:a16="http://schemas.microsoft.com/office/drawing/2014/main" id="{A7241FD6-AE93-4AA0-B159-395814219DF6}"/>
              </a:ext>
            </a:extLst>
          </p:cNvPr>
          <p:cNvPicPr>
            <a:picLocks noChangeAspect="1"/>
          </p:cNvPicPr>
          <p:nvPr/>
        </p:nvPicPr>
        <p:blipFill>
          <a:blip r:embed="rId4"/>
          <a:stretch>
            <a:fillRect/>
          </a:stretch>
        </p:blipFill>
        <p:spPr>
          <a:xfrm>
            <a:off x="5040891" y="617084"/>
            <a:ext cx="3940629" cy="1663279"/>
          </a:xfrm>
          <a:prstGeom prst="rect">
            <a:avLst/>
          </a:prstGeom>
        </p:spPr>
      </p:pic>
      <p:sp>
        <p:nvSpPr>
          <p:cNvPr id="7" name="矢印: 下 6">
            <a:extLst>
              <a:ext uri="{FF2B5EF4-FFF2-40B4-BE49-F238E27FC236}">
                <a16:creationId xmlns:a16="http://schemas.microsoft.com/office/drawing/2014/main" id="{606E00C2-1C14-46DC-A461-5EF2BB2A969F}"/>
              </a:ext>
            </a:extLst>
          </p:cNvPr>
          <p:cNvSpPr/>
          <p:nvPr/>
        </p:nvSpPr>
        <p:spPr>
          <a:xfrm>
            <a:off x="6891462" y="2209412"/>
            <a:ext cx="239486" cy="2913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4415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E5F87-8243-4AF3-A5F8-24B2CE5DB9B1}"/>
              </a:ext>
            </a:extLst>
          </p:cNvPr>
          <p:cNvSpPr>
            <a:spLocks noGrp="1"/>
          </p:cNvSpPr>
          <p:nvPr>
            <p:ph type="title"/>
          </p:nvPr>
        </p:nvSpPr>
        <p:spPr/>
        <p:txBody>
          <a:bodyPr>
            <a:normAutofit/>
          </a:bodyPr>
          <a:lstStyle/>
          <a:p>
            <a:r>
              <a:rPr kumimoji="1" lang="ja-JP" altLang="en-US" dirty="0"/>
              <a:t>住友林業様との取り組みについて</a:t>
            </a:r>
          </a:p>
        </p:txBody>
      </p:sp>
      <p:sp>
        <p:nvSpPr>
          <p:cNvPr id="3" name="コンテンツ プレースホルダー 2">
            <a:extLst>
              <a:ext uri="{FF2B5EF4-FFF2-40B4-BE49-F238E27FC236}">
                <a16:creationId xmlns:a16="http://schemas.microsoft.com/office/drawing/2014/main" id="{C76F6F1A-D161-4BB7-8A31-5E9C4271CE9C}"/>
              </a:ext>
            </a:extLst>
          </p:cNvPr>
          <p:cNvSpPr>
            <a:spLocks noGrp="1"/>
          </p:cNvSpPr>
          <p:nvPr>
            <p:ph idx="1"/>
          </p:nvPr>
        </p:nvSpPr>
        <p:spPr>
          <a:xfrm>
            <a:off x="390258" y="2222846"/>
            <a:ext cx="8229600" cy="2084159"/>
          </a:xfrm>
        </p:spPr>
        <p:txBody>
          <a:bodyPr/>
          <a:lstStyle/>
          <a:p>
            <a:r>
              <a:rPr kumimoji="1" lang="en-US" altLang="ja-JP" dirty="0"/>
              <a:t>2018</a:t>
            </a:r>
            <a:r>
              <a:rPr kumimoji="1" lang="ja-JP" altLang="en-US" dirty="0"/>
              <a:t>年より住友林業様の内製</a:t>
            </a:r>
            <a:r>
              <a:rPr lang="en-US" altLang="ja-JP" dirty="0"/>
              <a:t>3DCG</a:t>
            </a:r>
            <a:r>
              <a:rPr lang="ja-JP" altLang="en-US" dirty="0"/>
              <a:t>住宅プレゼンテーションシステム（</a:t>
            </a:r>
            <a:r>
              <a:rPr lang="en-US" altLang="ja-JP" dirty="0"/>
              <a:t>Photoreal 3D</a:t>
            </a:r>
            <a:r>
              <a:rPr lang="ja-JP" altLang="en-US" dirty="0"/>
              <a:t>）のレンダラーに</a:t>
            </a:r>
            <a:r>
              <a:rPr lang="en-US" altLang="ja-JP" dirty="0" err="1"/>
              <a:t>Mizuchi</a:t>
            </a:r>
            <a:r>
              <a:rPr lang="ja-JP" altLang="en-US" dirty="0"/>
              <a:t>が採用されている</a:t>
            </a:r>
            <a:endParaRPr lang="en-US" altLang="ja-JP" dirty="0"/>
          </a:p>
          <a:p>
            <a:r>
              <a:rPr lang="en-US" altLang="ja-JP" dirty="0" err="1"/>
              <a:t>Mizuchi</a:t>
            </a:r>
            <a:r>
              <a:rPr lang="ja-JP" altLang="en-US" dirty="0"/>
              <a:t>のライセンスだけではなく、共同でシステムの開発・保守業務も継続的に行っている</a:t>
            </a:r>
            <a:endParaRPr lang="en-US" altLang="ja-JP" dirty="0"/>
          </a:p>
          <a:p>
            <a:endParaRPr lang="en-US" altLang="ja-JP" dirty="0"/>
          </a:p>
          <a:p>
            <a:endParaRPr kumimoji="1" lang="ja-JP" altLang="en-US" dirty="0"/>
          </a:p>
        </p:txBody>
      </p:sp>
      <p:pic>
        <p:nvPicPr>
          <p:cNvPr id="1026" name="Picture 2" descr="住友林業">
            <a:extLst>
              <a:ext uri="{FF2B5EF4-FFF2-40B4-BE49-F238E27FC236}">
                <a16:creationId xmlns:a16="http://schemas.microsoft.com/office/drawing/2014/main" id="{934781D5-E37A-4A42-8EF7-BCCB858A7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132" y="1152893"/>
            <a:ext cx="2503554" cy="667614"/>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F50269F2-6799-4C87-B7D4-69BA55546C88}"/>
              </a:ext>
            </a:extLst>
          </p:cNvPr>
          <p:cNvPicPr>
            <a:picLocks noChangeAspect="1"/>
          </p:cNvPicPr>
          <p:nvPr/>
        </p:nvPicPr>
        <p:blipFill>
          <a:blip r:embed="rId4"/>
          <a:stretch>
            <a:fillRect/>
          </a:stretch>
        </p:blipFill>
        <p:spPr>
          <a:xfrm>
            <a:off x="4766253" y="978011"/>
            <a:ext cx="3034670" cy="776876"/>
          </a:xfrm>
          <a:prstGeom prst="rect">
            <a:avLst/>
          </a:prstGeom>
        </p:spPr>
      </p:pic>
    </p:spTree>
    <p:extLst>
      <p:ext uri="{BB962C8B-B14F-4D97-AF65-F5344CB8AC3E}">
        <p14:creationId xmlns:p14="http://schemas.microsoft.com/office/powerpoint/2010/main" val="311330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634B7F-9A83-449C-8047-5B5BB2231D2A}"/>
              </a:ext>
            </a:extLst>
          </p:cNvPr>
          <p:cNvSpPr>
            <a:spLocks noGrp="1"/>
          </p:cNvSpPr>
          <p:nvPr>
            <p:ph type="title"/>
          </p:nvPr>
        </p:nvSpPr>
        <p:spPr/>
        <p:txBody>
          <a:bodyPr/>
          <a:lstStyle/>
          <a:p>
            <a:r>
              <a:rPr kumimoji="1" lang="ja-JP" altLang="en-US" dirty="0"/>
              <a:t>レンダリングエンジン</a:t>
            </a:r>
            <a:r>
              <a:rPr kumimoji="1" lang="en-US" altLang="ja-JP" dirty="0"/>
              <a:t>”</a:t>
            </a:r>
            <a:r>
              <a:rPr kumimoji="1" lang="en-US" altLang="ja-JP" dirty="0" err="1"/>
              <a:t>Mizuchi</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3790AF33-B6EB-4574-9277-7948834E96A6}"/>
              </a:ext>
            </a:extLst>
          </p:cNvPr>
          <p:cNvSpPr>
            <a:spLocks noGrp="1"/>
          </p:cNvSpPr>
          <p:nvPr>
            <p:ph idx="1"/>
          </p:nvPr>
        </p:nvSpPr>
        <p:spPr>
          <a:xfrm>
            <a:off x="0" y="687952"/>
            <a:ext cx="5525976" cy="4022238"/>
          </a:xfrm>
        </p:spPr>
        <p:txBody>
          <a:bodyPr/>
          <a:lstStyle/>
          <a:p>
            <a:r>
              <a:rPr kumimoji="1" lang="ja-JP" altLang="en-US" sz="1200" dirty="0"/>
              <a:t>弊社開発</a:t>
            </a:r>
            <a:r>
              <a:rPr lang="ja-JP" altLang="en-US" sz="1200" dirty="0"/>
              <a:t>の物理ベースレンダリングエンジン</a:t>
            </a:r>
            <a:endParaRPr lang="en-US" altLang="ja-JP" sz="1200" dirty="0"/>
          </a:p>
          <a:p>
            <a:pPr lvl="1"/>
            <a:r>
              <a:rPr lang="ja-JP" altLang="en-US" sz="1100" dirty="0"/>
              <a:t>リアルタイムレンダリング</a:t>
            </a:r>
            <a:endParaRPr lang="en-US" altLang="ja-JP" sz="1100" dirty="0"/>
          </a:p>
          <a:p>
            <a:pPr lvl="2"/>
            <a:r>
              <a:rPr lang="en-US" altLang="ja-JP" sz="900" dirty="0"/>
              <a:t>VR</a:t>
            </a:r>
            <a:r>
              <a:rPr lang="ja-JP" altLang="en-US" sz="900" dirty="0"/>
              <a:t>対応</a:t>
            </a:r>
            <a:endParaRPr lang="en-US" altLang="ja-JP" sz="900" dirty="0"/>
          </a:p>
          <a:p>
            <a:pPr lvl="2"/>
            <a:r>
              <a:rPr lang="en-US" altLang="ja-JP" sz="900" dirty="0"/>
              <a:t>HDR</a:t>
            </a:r>
            <a:r>
              <a:rPr lang="ja-JP" altLang="en-US" sz="900" dirty="0"/>
              <a:t>対応</a:t>
            </a:r>
            <a:endParaRPr lang="en-US" altLang="ja-JP" sz="900" dirty="0"/>
          </a:p>
          <a:p>
            <a:pPr lvl="1"/>
            <a:r>
              <a:rPr lang="ja-JP" altLang="en-US" sz="1100" dirty="0"/>
              <a:t>多様なマテリアルの質感表現</a:t>
            </a:r>
            <a:endParaRPr lang="en-US" altLang="ja-JP" sz="1100" dirty="0"/>
          </a:p>
          <a:p>
            <a:pPr lvl="2"/>
            <a:r>
              <a:rPr lang="ja-JP" altLang="en-US" sz="900" dirty="0"/>
              <a:t>金属、人肌、屈折ガラス、塗装、</a:t>
            </a:r>
            <a:r>
              <a:rPr lang="en-US" altLang="ja-JP" sz="900" dirty="0"/>
              <a:t>etc.</a:t>
            </a:r>
          </a:p>
          <a:p>
            <a:pPr lvl="1"/>
            <a:r>
              <a:rPr lang="ja-JP" altLang="en-US" sz="1100" dirty="0"/>
              <a:t>マルチプラットフォーム対応</a:t>
            </a:r>
            <a:endParaRPr lang="en-US" altLang="ja-JP" sz="1100" dirty="0"/>
          </a:p>
          <a:p>
            <a:pPr lvl="2"/>
            <a:r>
              <a:rPr lang="en-US" altLang="ja-JP" sz="900" dirty="0"/>
              <a:t>Nintendo Switch™</a:t>
            </a:r>
            <a:r>
              <a:rPr lang="ja-JP" altLang="en-US" sz="900" dirty="0"/>
              <a:t>、</a:t>
            </a:r>
            <a:r>
              <a:rPr lang="en-US" altLang="ja-JP" sz="900" dirty="0"/>
              <a:t>PlayStation®4</a:t>
            </a:r>
            <a:r>
              <a:rPr lang="ja-JP" altLang="en-US" sz="900" dirty="0"/>
              <a:t>、</a:t>
            </a:r>
            <a:r>
              <a:rPr lang="en-US" altLang="ja-JP" sz="900" dirty="0"/>
              <a:t>STADIA</a:t>
            </a:r>
            <a:r>
              <a:rPr lang="ja-JP" altLang="en-US" sz="900" dirty="0"/>
              <a:t>、</a:t>
            </a:r>
            <a:r>
              <a:rPr lang="en-US" altLang="ja-JP" sz="900" dirty="0"/>
              <a:t>Linux</a:t>
            </a:r>
            <a:r>
              <a:rPr lang="ja-JP" altLang="en-US" sz="900" dirty="0"/>
              <a:t>（</a:t>
            </a:r>
            <a:r>
              <a:rPr lang="en-US" altLang="ja-JP" sz="900" dirty="0"/>
              <a:t>OpenGL</a:t>
            </a:r>
            <a:r>
              <a:rPr lang="ja-JP" altLang="en-US" sz="900" dirty="0"/>
              <a:t>）</a:t>
            </a:r>
            <a:endParaRPr lang="en-US" altLang="ja-JP" sz="900" dirty="0"/>
          </a:p>
          <a:p>
            <a:pPr lvl="2"/>
            <a:r>
              <a:rPr lang="en-US" altLang="ja-JP" sz="900" dirty="0"/>
              <a:t>Windows</a:t>
            </a:r>
            <a:r>
              <a:rPr lang="ja-JP" altLang="en-US" sz="900" dirty="0"/>
              <a:t>（</a:t>
            </a:r>
            <a:r>
              <a:rPr lang="en-US" altLang="ja-JP" sz="900" dirty="0"/>
              <a:t>DirectX 11/12</a:t>
            </a:r>
            <a:r>
              <a:rPr lang="ja-JP" altLang="en-US" sz="900" dirty="0"/>
              <a:t>、</a:t>
            </a:r>
            <a:r>
              <a:rPr lang="en-US" altLang="ja-JP" sz="900" dirty="0"/>
              <a:t>OpenGL</a:t>
            </a:r>
            <a:r>
              <a:rPr lang="ja-JP" altLang="en-US" sz="900" dirty="0"/>
              <a:t>、</a:t>
            </a:r>
            <a:r>
              <a:rPr lang="en-US" altLang="ja-JP" sz="900" dirty="0"/>
              <a:t>Vulkan</a:t>
            </a:r>
            <a:r>
              <a:rPr lang="ja-JP" altLang="en-US" sz="900" dirty="0"/>
              <a:t>）、</a:t>
            </a:r>
          </a:p>
          <a:p>
            <a:pPr lvl="2"/>
            <a:r>
              <a:rPr lang="en-US" altLang="ja-JP" sz="900" dirty="0"/>
              <a:t>Android</a:t>
            </a:r>
            <a:r>
              <a:rPr lang="ja-JP" altLang="en-US" sz="900" dirty="0"/>
              <a:t>（</a:t>
            </a:r>
            <a:r>
              <a:rPr lang="en-US" altLang="ja-JP" sz="900" dirty="0"/>
              <a:t>OpenGL ES3</a:t>
            </a:r>
            <a:r>
              <a:rPr lang="ja-JP" altLang="en-US" sz="900" dirty="0"/>
              <a:t>、</a:t>
            </a:r>
            <a:r>
              <a:rPr lang="en-US" altLang="ja-JP" sz="900" dirty="0"/>
              <a:t>Vulkan</a:t>
            </a:r>
            <a:r>
              <a:rPr lang="ja-JP" altLang="en-US" sz="900" dirty="0"/>
              <a:t>）、</a:t>
            </a:r>
            <a:r>
              <a:rPr lang="en-US" altLang="ja-JP" sz="900" dirty="0"/>
              <a:t>iOS</a:t>
            </a:r>
            <a:r>
              <a:rPr lang="ja-JP" altLang="en-US" sz="900" dirty="0"/>
              <a:t>（</a:t>
            </a:r>
            <a:r>
              <a:rPr lang="en-US" altLang="ja-JP" sz="900" dirty="0"/>
              <a:t>OpenGL ES3</a:t>
            </a:r>
            <a:r>
              <a:rPr lang="ja-JP" altLang="en-US" sz="900" dirty="0"/>
              <a:t>、</a:t>
            </a:r>
            <a:r>
              <a:rPr lang="en-US" altLang="ja-JP" sz="900" dirty="0"/>
              <a:t>Vulkan</a:t>
            </a:r>
            <a:r>
              <a:rPr lang="ja-JP" altLang="en-US" sz="900" dirty="0"/>
              <a:t>）</a:t>
            </a:r>
            <a:endParaRPr lang="en-US" altLang="ja-JP" sz="900" dirty="0"/>
          </a:p>
          <a:p>
            <a:pPr lvl="1"/>
            <a:r>
              <a:rPr lang="en-US" altLang="ja-JP" sz="1100" dirty="0" err="1"/>
              <a:t>Yebis</a:t>
            </a:r>
            <a:r>
              <a:rPr lang="ja-JP" altLang="en-US" sz="1100" dirty="0"/>
              <a:t>によるポストエフェクト</a:t>
            </a:r>
            <a:endParaRPr lang="en-US" altLang="ja-JP" sz="1100" dirty="0"/>
          </a:p>
          <a:p>
            <a:pPr lvl="1"/>
            <a:r>
              <a:rPr lang="en-US" altLang="ja-JP" sz="1100" dirty="0"/>
              <a:t>Enlighten</a:t>
            </a:r>
            <a:r>
              <a:rPr lang="ja-JP" altLang="en-US" sz="1100" dirty="0"/>
              <a:t>によるグローバルイルミネーション</a:t>
            </a:r>
            <a:endParaRPr lang="en-US" altLang="ja-JP" sz="1100" dirty="0"/>
          </a:p>
          <a:p>
            <a:r>
              <a:rPr lang="en-US" altLang="ja-JP" sz="1200" dirty="0"/>
              <a:t>CEDEC</a:t>
            </a:r>
            <a:r>
              <a:rPr lang="ja-JP" altLang="en-US" sz="1200" dirty="0"/>
              <a:t>でも多数講演</a:t>
            </a:r>
            <a:endParaRPr lang="en-US" altLang="ja-JP" sz="1200" dirty="0"/>
          </a:p>
          <a:p>
            <a:pPr lvl="1"/>
            <a:r>
              <a:rPr lang="ja-JP" altLang="en-US" sz="900" dirty="0"/>
              <a:t>シリコンスタジオの最新テクノロジーデモ技術解説</a:t>
            </a:r>
            <a:r>
              <a:rPr lang="en-US" altLang="ja-JP" sz="900" dirty="0"/>
              <a:t>(2014)</a:t>
            </a:r>
          </a:p>
          <a:p>
            <a:pPr lvl="1"/>
            <a:r>
              <a:rPr lang="ja-JP" altLang="en-US" sz="900" dirty="0"/>
              <a:t>物理ベース時代のライトマップベイク奮闘記</a:t>
            </a:r>
            <a:r>
              <a:rPr lang="en-US" altLang="ja-JP" sz="900" dirty="0"/>
              <a:t>(2015)</a:t>
            </a:r>
          </a:p>
          <a:p>
            <a:pPr lvl="1"/>
            <a:r>
              <a:rPr lang="ja-JP" altLang="en-US" sz="900" dirty="0"/>
              <a:t>シリコンスタジオによる</a:t>
            </a:r>
            <a:r>
              <a:rPr lang="en-US" altLang="ja-JP" sz="900" dirty="0"/>
              <a:t>HDR</a:t>
            </a:r>
            <a:r>
              <a:rPr lang="ja-JP" altLang="en-US" sz="900" dirty="0"/>
              <a:t>出力対応の理論と実践</a:t>
            </a:r>
            <a:r>
              <a:rPr lang="en-US" altLang="ja-JP" sz="900" dirty="0"/>
              <a:t>(2016)</a:t>
            </a:r>
          </a:p>
          <a:p>
            <a:pPr lvl="1"/>
            <a:r>
              <a:rPr lang="ja-JP" altLang="en-US" sz="900" dirty="0"/>
              <a:t>実践的な</a:t>
            </a:r>
            <a:r>
              <a:rPr lang="en-US" altLang="ja-JP" sz="900" dirty="0"/>
              <a:t>HDR</a:t>
            </a:r>
            <a:r>
              <a:rPr lang="ja-JP" altLang="en-US" sz="900" dirty="0"/>
              <a:t>出力対応 ～レンダリングパイプラインの構築～</a:t>
            </a:r>
            <a:r>
              <a:rPr lang="en-US" altLang="ja-JP" sz="900" dirty="0"/>
              <a:t>(CEDEC+KYUSHU2017)</a:t>
            </a:r>
          </a:p>
          <a:p>
            <a:pPr lvl="1"/>
            <a:r>
              <a:rPr lang="ja-JP" altLang="en-US" sz="900" dirty="0"/>
              <a:t>物理ベース？アート指向？～尤もらしさと自由度を両立するレンズフレア表現～</a:t>
            </a:r>
            <a:r>
              <a:rPr lang="en-US" altLang="ja-JP" sz="900" dirty="0"/>
              <a:t>(2019)</a:t>
            </a:r>
          </a:p>
          <a:p>
            <a:pPr lvl="1"/>
            <a:r>
              <a:rPr lang="ja-JP" altLang="en-US" sz="900" dirty="0"/>
              <a:t>シリコンスタジオで開発中の </a:t>
            </a:r>
            <a:r>
              <a:rPr lang="en-US" altLang="ja-JP" sz="900" dirty="0" err="1"/>
              <a:t>Mizuchi</a:t>
            </a:r>
            <a:r>
              <a:rPr lang="en-US" altLang="ja-JP" sz="900" dirty="0"/>
              <a:t> for DCC Tool </a:t>
            </a:r>
            <a:r>
              <a:rPr lang="ja-JP" altLang="en-US" sz="900" dirty="0"/>
              <a:t>について</a:t>
            </a:r>
            <a:r>
              <a:rPr lang="en-US" altLang="ja-JP" sz="900" dirty="0"/>
              <a:t>(2019)</a:t>
            </a:r>
          </a:p>
          <a:p>
            <a:endParaRPr kumimoji="1" lang="en-US" altLang="ja-JP" sz="1200" dirty="0"/>
          </a:p>
        </p:txBody>
      </p:sp>
      <p:pic>
        <p:nvPicPr>
          <p:cNvPr id="4098" name="Picture 2">
            <a:extLst>
              <a:ext uri="{FF2B5EF4-FFF2-40B4-BE49-F238E27FC236}">
                <a16:creationId xmlns:a16="http://schemas.microsoft.com/office/drawing/2014/main" id="{BB7441E5-E11C-4EAE-8C78-2A744AD1B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302" y="757758"/>
            <a:ext cx="2175708" cy="1237587"/>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93C30762-49C4-4163-A6B1-7817DA9A4223}"/>
              </a:ext>
            </a:extLst>
          </p:cNvPr>
          <p:cNvPicPr>
            <a:picLocks noChangeAspect="1"/>
          </p:cNvPicPr>
          <p:nvPr/>
        </p:nvPicPr>
        <p:blipFill>
          <a:blip r:embed="rId4"/>
          <a:stretch>
            <a:fillRect/>
          </a:stretch>
        </p:blipFill>
        <p:spPr>
          <a:xfrm>
            <a:off x="5628168" y="2179108"/>
            <a:ext cx="3227161" cy="2407388"/>
          </a:xfrm>
          <a:prstGeom prst="rect">
            <a:avLst/>
          </a:prstGeom>
        </p:spPr>
      </p:pic>
      <p:pic>
        <p:nvPicPr>
          <p:cNvPr id="11" name="Picture 5" descr="\\fsv1\共有フォルダ\部門\リサーチ＆デベロプメント\開発案件共有フォルダ\Other\新エンジン関連\CGWORLD\2014年人材募集用仮素材\採用\ibl0.jpg">
            <a:extLst>
              <a:ext uri="{FF2B5EF4-FFF2-40B4-BE49-F238E27FC236}">
                <a16:creationId xmlns:a16="http://schemas.microsoft.com/office/drawing/2014/main" id="{93FEE1AE-A125-40FA-B272-F06DB3E3A35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6" r="539" b="4346"/>
          <a:stretch/>
        </p:blipFill>
        <p:spPr bwMode="auto">
          <a:xfrm flipH="1">
            <a:off x="4546094" y="687952"/>
            <a:ext cx="2419208" cy="1307393"/>
          </a:xfrm>
          <a:prstGeom prst="rect">
            <a:avLst/>
          </a:prstGeom>
          <a:gradFill>
            <a:gsLst>
              <a:gs pos="67000">
                <a:schemeClr val="bg1"/>
              </a:gs>
              <a:gs pos="100000">
                <a:schemeClr val="accent1">
                  <a:shade val="100000"/>
                  <a:satMod val="115000"/>
                </a:schemeClr>
              </a:gs>
            </a:gsLst>
            <a:lin ang="10800000" scaled="1"/>
          </a:gradFill>
        </p:spPr>
      </p:pic>
      <p:sp>
        <p:nvSpPr>
          <p:cNvPr id="4" name="テキスト ボックス 3">
            <a:extLst>
              <a:ext uri="{FF2B5EF4-FFF2-40B4-BE49-F238E27FC236}">
                <a16:creationId xmlns:a16="http://schemas.microsoft.com/office/drawing/2014/main" id="{3679F620-F3FE-4DD3-AD98-97479BA41C12}"/>
              </a:ext>
            </a:extLst>
          </p:cNvPr>
          <p:cNvSpPr txBox="1"/>
          <p:nvPr/>
        </p:nvSpPr>
        <p:spPr>
          <a:xfrm>
            <a:off x="706701" y="4650253"/>
            <a:ext cx="3509294" cy="261610"/>
          </a:xfrm>
          <a:prstGeom prst="rect">
            <a:avLst/>
          </a:prstGeom>
          <a:noFill/>
        </p:spPr>
        <p:txBody>
          <a:bodyPr wrap="none" rtlCol="0">
            <a:spAutoFit/>
          </a:bodyPr>
          <a:lstStyle/>
          <a:p>
            <a:r>
              <a:rPr kumimoji="1" lang="en-US" altLang="ja-JP" sz="1100" dirty="0">
                <a:hlinkClick r:id="rId6"/>
              </a:rPr>
              <a:t>https://www.siliconstudio.co.jp/rd/presentations/</a:t>
            </a:r>
            <a:endParaRPr kumimoji="1" lang="ja-JP" altLang="en-US" sz="1100" dirty="0"/>
          </a:p>
        </p:txBody>
      </p:sp>
    </p:spTree>
    <p:extLst>
      <p:ext uri="{BB962C8B-B14F-4D97-AF65-F5344CB8AC3E}">
        <p14:creationId xmlns:p14="http://schemas.microsoft.com/office/powerpoint/2010/main" val="112944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E5F87-8243-4AF3-A5F8-24B2CE5DB9B1}"/>
              </a:ext>
            </a:extLst>
          </p:cNvPr>
          <p:cNvSpPr>
            <a:spLocks noGrp="1"/>
          </p:cNvSpPr>
          <p:nvPr>
            <p:ph type="title"/>
          </p:nvPr>
        </p:nvSpPr>
        <p:spPr/>
        <p:txBody>
          <a:bodyPr>
            <a:normAutofit/>
          </a:bodyPr>
          <a:lstStyle/>
          <a:p>
            <a:r>
              <a:rPr kumimoji="1" lang="en-US" altLang="ja-JP" dirty="0" err="1"/>
              <a:t>Mizuchi</a:t>
            </a:r>
            <a:r>
              <a:rPr kumimoji="1" lang="ja-JP" altLang="en-US" dirty="0"/>
              <a:t>搭載の実施例</a:t>
            </a:r>
          </a:p>
        </p:txBody>
      </p:sp>
      <p:sp>
        <p:nvSpPr>
          <p:cNvPr id="6" name="正方形/長方形 5">
            <a:extLst>
              <a:ext uri="{FF2B5EF4-FFF2-40B4-BE49-F238E27FC236}">
                <a16:creationId xmlns:a16="http://schemas.microsoft.com/office/drawing/2014/main" id="{0A17310C-1141-42F7-97DB-3B71089E8014}"/>
              </a:ext>
            </a:extLst>
          </p:cNvPr>
          <p:cNvSpPr/>
          <p:nvPr/>
        </p:nvSpPr>
        <p:spPr>
          <a:xfrm>
            <a:off x="566292" y="3336762"/>
            <a:ext cx="793359" cy="645480"/>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2"/>
                </a:solidFill>
                <a:latin typeface="+mn-ea"/>
              </a:rPr>
              <a:t>図面</a:t>
            </a:r>
            <a:endParaRPr kumimoji="1" lang="en-US" altLang="ja-JP" sz="1400" dirty="0">
              <a:solidFill>
                <a:schemeClr val="tx2"/>
              </a:solidFill>
              <a:latin typeface="+mn-ea"/>
            </a:endParaRPr>
          </a:p>
          <a:p>
            <a:pPr algn="ctr"/>
            <a:r>
              <a:rPr kumimoji="1" lang="en-US" altLang="ja-JP" sz="1600" dirty="0">
                <a:solidFill>
                  <a:schemeClr val="tx2"/>
                </a:solidFill>
                <a:latin typeface="+mn-ea"/>
              </a:rPr>
              <a:t>(2D)</a:t>
            </a:r>
            <a:endParaRPr kumimoji="1" lang="ja-JP" altLang="en-US" sz="1600" dirty="0">
              <a:solidFill>
                <a:schemeClr val="tx2"/>
              </a:solidFill>
              <a:latin typeface="+mn-ea"/>
            </a:endParaRPr>
          </a:p>
        </p:txBody>
      </p:sp>
      <p:sp>
        <p:nvSpPr>
          <p:cNvPr id="7" name="正方形/長方形 6">
            <a:extLst>
              <a:ext uri="{FF2B5EF4-FFF2-40B4-BE49-F238E27FC236}">
                <a16:creationId xmlns:a16="http://schemas.microsoft.com/office/drawing/2014/main" id="{9200F41D-400D-4AC2-BE65-A56573D07590}"/>
              </a:ext>
            </a:extLst>
          </p:cNvPr>
          <p:cNvSpPr/>
          <p:nvPr/>
        </p:nvSpPr>
        <p:spPr>
          <a:xfrm>
            <a:off x="1865378" y="3343423"/>
            <a:ext cx="839359" cy="63215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1600" dirty="0">
                <a:solidFill>
                  <a:schemeClr val="tx2"/>
                </a:solidFill>
                <a:latin typeface="+mn-ea"/>
              </a:rPr>
              <a:t>CAD</a:t>
            </a:r>
          </a:p>
          <a:p>
            <a:pPr algn="ctr"/>
            <a:r>
              <a:rPr kumimoji="1" lang="en-US" altLang="ja-JP" sz="1600" dirty="0">
                <a:solidFill>
                  <a:schemeClr val="tx2"/>
                </a:solidFill>
                <a:latin typeface="+mn-ea"/>
              </a:rPr>
              <a:t>(3D)</a:t>
            </a:r>
            <a:endParaRPr kumimoji="1" lang="ja-JP" altLang="en-US" sz="1600" dirty="0">
              <a:solidFill>
                <a:schemeClr val="tx2"/>
              </a:solidFill>
              <a:latin typeface="+mn-ea"/>
            </a:endParaRPr>
          </a:p>
        </p:txBody>
      </p:sp>
      <p:sp>
        <p:nvSpPr>
          <p:cNvPr id="8" name="正方形/長方形 7">
            <a:extLst>
              <a:ext uri="{FF2B5EF4-FFF2-40B4-BE49-F238E27FC236}">
                <a16:creationId xmlns:a16="http://schemas.microsoft.com/office/drawing/2014/main" id="{4F6B4AC6-5A1D-4495-AEB7-E7079663A3F3}"/>
              </a:ext>
            </a:extLst>
          </p:cNvPr>
          <p:cNvSpPr/>
          <p:nvPr/>
        </p:nvSpPr>
        <p:spPr>
          <a:xfrm>
            <a:off x="3276665" y="2053426"/>
            <a:ext cx="3193879" cy="24531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kumimoji="1" lang="ja-JP" altLang="en-US" sz="1600" dirty="0">
                <a:solidFill>
                  <a:schemeClr val="tx2"/>
                </a:solidFill>
                <a:latin typeface="+mn-ea"/>
              </a:rPr>
              <a:t>既存リアルタイム３</a:t>
            </a:r>
            <a:r>
              <a:rPr kumimoji="1" lang="en-US" altLang="ja-JP" sz="1600" dirty="0">
                <a:solidFill>
                  <a:schemeClr val="tx2"/>
                </a:solidFill>
                <a:latin typeface="+mn-ea"/>
              </a:rPr>
              <a:t>DCG</a:t>
            </a:r>
            <a:r>
              <a:rPr kumimoji="1" lang="ja-JP" altLang="en-US" sz="1600" dirty="0">
                <a:solidFill>
                  <a:schemeClr val="tx2"/>
                </a:solidFill>
                <a:latin typeface="+mn-ea"/>
              </a:rPr>
              <a:t>アプリ</a:t>
            </a:r>
          </a:p>
        </p:txBody>
      </p:sp>
      <p:sp>
        <p:nvSpPr>
          <p:cNvPr id="9" name="正方形/長方形 8">
            <a:extLst>
              <a:ext uri="{FF2B5EF4-FFF2-40B4-BE49-F238E27FC236}">
                <a16:creationId xmlns:a16="http://schemas.microsoft.com/office/drawing/2014/main" id="{B681A84B-7EC8-4E21-B143-571E4E73B2D5}"/>
              </a:ext>
            </a:extLst>
          </p:cNvPr>
          <p:cNvSpPr/>
          <p:nvPr/>
        </p:nvSpPr>
        <p:spPr>
          <a:xfrm>
            <a:off x="7288346" y="2498900"/>
            <a:ext cx="1210545" cy="71729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100" dirty="0">
                <a:solidFill>
                  <a:schemeClr val="tx2"/>
                </a:solidFill>
                <a:latin typeface="+mn-ea"/>
              </a:rPr>
              <a:t>既存材質データ</a:t>
            </a:r>
            <a:endParaRPr kumimoji="1" lang="en-US" altLang="ja-JP" sz="1100" dirty="0">
              <a:solidFill>
                <a:schemeClr val="tx2"/>
              </a:solidFill>
              <a:latin typeface="+mn-ea"/>
            </a:endParaRPr>
          </a:p>
          <a:p>
            <a:pPr algn="ctr"/>
            <a:r>
              <a:rPr kumimoji="1" lang="ja-JP" altLang="en-US" sz="1100" dirty="0">
                <a:solidFill>
                  <a:schemeClr val="tx2"/>
                </a:solidFill>
                <a:latin typeface="+mn-ea"/>
              </a:rPr>
              <a:t>ライブラリ</a:t>
            </a:r>
            <a:endParaRPr kumimoji="1" lang="en-US" altLang="ja-JP" sz="1100" dirty="0">
              <a:solidFill>
                <a:schemeClr val="tx2"/>
              </a:solidFill>
              <a:latin typeface="+mn-ea"/>
            </a:endParaRPr>
          </a:p>
          <a:p>
            <a:pPr algn="ctr"/>
            <a:r>
              <a:rPr kumimoji="1" lang="ja-JP" altLang="en-US" sz="900" dirty="0">
                <a:solidFill>
                  <a:schemeClr val="tx2"/>
                </a:solidFill>
                <a:latin typeface="+mn-ea"/>
              </a:rPr>
              <a:t>（</a:t>
            </a:r>
            <a:r>
              <a:rPr kumimoji="1" lang="en-US" altLang="ja-JP" sz="900" dirty="0">
                <a:solidFill>
                  <a:schemeClr val="tx2"/>
                </a:solidFill>
                <a:latin typeface="+mn-ea"/>
              </a:rPr>
              <a:t>PBR</a:t>
            </a:r>
            <a:r>
              <a:rPr kumimoji="1" lang="ja-JP" altLang="en-US" sz="900" dirty="0">
                <a:solidFill>
                  <a:schemeClr val="tx2"/>
                </a:solidFill>
                <a:latin typeface="+mn-ea"/>
              </a:rPr>
              <a:t>材質に対応）</a:t>
            </a:r>
            <a:endParaRPr kumimoji="1" lang="en-US" altLang="ja-JP" sz="900" dirty="0">
              <a:solidFill>
                <a:schemeClr val="tx2"/>
              </a:solidFill>
              <a:latin typeface="+mn-ea"/>
            </a:endParaRPr>
          </a:p>
        </p:txBody>
      </p:sp>
      <p:sp>
        <p:nvSpPr>
          <p:cNvPr id="10" name="正方形/長方形 9">
            <a:extLst>
              <a:ext uri="{FF2B5EF4-FFF2-40B4-BE49-F238E27FC236}">
                <a16:creationId xmlns:a16="http://schemas.microsoft.com/office/drawing/2014/main" id="{B930F4D8-8223-4A0E-890C-6E132469600E}"/>
              </a:ext>
            </a:extLst>
          </p:cNvPr>
          <p:cNvSpPr/>
          <p:nvPr/>
        </p:nvSpPr>
        <p:spPr>
          <a:xfrm>
            <a:off x="7266119" y="3540201"/>
            <a:ext cx="1284890" cy="670641"/>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100" dirty="0">
                <a:solidFill>
                  <a:schemeClr val="tx2"/>
                </a:solidFill>
                <a:latin typeface="+mn-ea"/>
              </a:rPr>
              <a:t>既存部品データ</a:t>
            </a:r>
            <a:endParaRPr kumimoji="1" lang="en-US" altLang="ja-JP" sz="1100" dirty="0">
              <a:solidFill>
                <a:schemeClr val="tx2"/>
              </a:solidFill>
              <a:latin typeface="+mn-ea"/>
            </a:endParaRPr>
          </a:p>
          <a:p>
            <a:pPr algn="ctr"/>
            <a:r>
              <a:rPr kumimoji="1" lang="ja-JP" altLang="en-US" sz="1100" dirty="0">
                <a:solidFill>
                  <a:schemeClr val="tx2"/>
                </a:solidFill>
                <a:latin typeface="+mn-ea"/>
              </a:rPr>
              <a:t>ライブラリ</a:t>
            </a:r>
            <a:endParaRPr kumimoji="1" lang="en-US" altLang="ja-JP" sz="1100" dirty="0">
              <a:solidFill>
                <a:schemeClr val="tx2"/>
              </a:solidFill>
              <a:latin typeface="+mn-ea"/>
            </a:endParaRPr>
          </a:p>
          <a:p>
            <a:pPr algn="ctr"/>
            <a:r>
              <a:rPr kumimoji="1" lang="en-US" altLang="ja-JP" sz="800" dirty="0">
                <a:solidFill>
                  <a:schemeClr val="tx2"/>
                </a:solidFill>
                <a:latin typeface="+mn-ea"/>
              </a:rPr>
              <a:t>(</a:t>
            </a:r>
            <a:r>
              <a:rPr kumimoji="1" lang="ja-JP" altLang="en-US" sz="800" dirty="0">
                <a:solidFill>
                  <a:schemeClr val="tx2"/>
                </a:solidFill>
                <a:latin typeface="+mn-ea"/>
              </a:rPr>
              <a:t>適用材質の</a:t>
            </a:r>
            <a:r>
              <a:rPr kumimoji="1" lang="en-US" altLang="ja-JP" sz="800" dirty="0">
                <a:solidFill>
                  <a:schemeClr val="tx2"/>
                </a:solidFill>
                <a:latin typeface="+mn-ea"/>
              </a:rPr>
              <a:t>PBR</a:t>
            </a:r>
            <a:r>
              <a:rPr kumimoji="1" lang="ja-JP" altLang="en-US" sz="800" dirty="0">
                <a:solidFill>
                  <a:schemeClr val="tx2"/>
                </a:solidFill>
                <a:latin typeface="+mn-ea"/>
              </a:rPr>
              <a:t>対応</a:t>
            </a:r>
            <a:r>
              <a:rPr kumimoji="1" lang="en-US" altLang="ja-JP" sz="800" dirty="0">
                <a:solidFill>
                  <a:schemeClr val="tx2"/>
                </a:solidFill>
                <a:latin typeface="+mn-ea"/>
              </a:rPr>
              <a:t>)</a:t>
            </a:r>
            <a:endParaRPr kumimoji="1" lang="ja-JP" altLang="en-US" sz="800" dirty="0">
              <a:solidFill>
                <a:schemeClr val="tx2"/>
              </a:solidFill>
              <a:latin typeface="+mn-ea"/>
            </a:endParaRPr>
          </a:p>
        </p:txBody>
      </p:sp>
      <p:sp>
        <p:nvSpPr>
          <p:cNvPr id="11" name="正方形/長方形 10">
            <a:extLst>
              <a:ext uri="{FF2B5EF4-FFF2-40B4-BE49-F238E27FC236}">
                <a16:creationId xmlns:a16="http://schemas.microsoft.com/office/drawing/2014/main" id="{3080F526-5EB8-432D-B57A-A17EB9F804BC}"/>
              </a:ext>
            </a:extLst>
          </p:cNvPr>
          <p:cNvSpPr/>
          <p:nvPr/>
        </p:nvSpPr>
        <p:spPr>
          <a:xfrm>
            <a:off x="283433" y="1981670"/>
            <a:ext cx="2795120" cy="2922902"/>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kumimoji="1" lang="ja-JP" altLang="en-US" dirty="0">
              <a:solidFill>
                <a:schemeClr val="tx2"/>
              </a:solidFill>
              <a:latin typeface="+mn-ea"/>
            </a:endParaRPr>
          </a:p>
        </p:txBody>
      </p:sp>
      <p:sp>
        <p:nvSpPr>
          <p:cNvPr id="12" name="テキスト ボックス 11">
            <a:extLst>
              <a:ext uri="{FF2B5EF4-FFF2-40B4-BE49-F238E27FC236}">
                <a16:creationId xmlns:a16="http://schemas.microsoft.com/office/drawing/2014/main" id="{31A4A94B-E005-4A23-9B66-12B0AA88717E}"/>
              </a:ext>
            </a:extLst>
          </p:cNvPr>
          <p:cNvSpPr txBox="1"/>
          <p:nvPr/>
        </p:nvSpPr>
        <p:spPr>
          <a:xfrm>
            <a:off x="283434" y="4535240"/>
            <a:ext cx="2993231" cy="369332"/>
          </a:xfrm>
          <a:prstGeom prst="rect">
            <a:avLst/>
          </a:prstGeom>
          <a:noFill/>
        </p:spPr>
        <p:txBody>
          <a:bodyPr wrap="square" rtlCol="0">
            <a:spAutoFit/>
          </a:bodyPr>
          <a:lstStyle/>
          <a:p>
            <a:pPr algn="ctr"/>
            <a:r>
              <a:rPr kumimoji="1" lang="ja-JP" altLang="en-US" dirty="0">
                <a:solidFill>
                  <a:schemeClr val="tx2"/>
                </a:solidFill>
              </a:rPr>
              <a:t>他社様作業範囲</a:t>
            </a:r>
          </a:p>
        </p:txBody>
      </p:sp>
      <p:sp>
        <p:nvSpPr>
          <p:cNvPr id="13" name="正方形/長方形 12">
            <a:extLst>
              <a:ext uri="{FF2B5EF4-FFF2-40B4-BE49-F238E27FC236}">
                <a16:creationId xmlns:a16="http://schemas.microsoft.com/office/drawing/2014/main" id="{ADB0E33A-B9A2-44B1-A574-32198793FE37}"/>
              </a:ext>
            </a:extLst>
          </p:cNvPr>
          <p:cNvSpPr/>
          <p:nvPr/>
        </p:nvSpPr>
        <p:spPr>
          <a:xfrm>
            <a:off x="3103793" y="1984051"/>
            <a:ext cx="5558193" cy="2920521"/>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F0BFE23-92E3-4779-882C-FE26DC840EC9}"/>
              </a:ext>
            </a:extLst>
          </p:cNvPr>
          <p:cNvSpPr txBox="1"/>
          <p:nvPr/>
        </p:nvSpPr>
        <p:spPr>
          <a:xfrm>
            <a:off x="3233944" y="4535240"/>
            <a:ext cx="5534743" cy="369332"/>
          </a:xfrm>
          <a:prstGeom prst="rect">
            <a:avLst/>
          </a:prstGeom>
          <a:noFill/>
        </p:spPr>
        <p:txBody>
          <a:bodyPr wrap="square" rtlCol="0">
            <a:spAutoFit/>
          </a:bodyPr>
          <a:lstStyle/>
          <a:p>
            <a:pPr algn="ctr"/>
            <a:r>
              <a:rPr kumimoji="1" lang="ja-JP" altLang="en-US" dirty="0">
                <a:solidFill>
                  <a:schemeClr val="accent6">
                    <a:lumMod val="75000"/>
                  </a:schemeClr>
                </a:solidFill>
              </a:rPr>
              <a:t>弊社作業範囲</a:t>
            </a:r>
          </a:p>
        </p:txBody>
      </p:sp>
      <p:cxnSp>
        <p:nvCxnSpPr>
          <p:cNvPr id="15" name="直線矢印コネクタ 14">
            <a:extLst>
              <a:ext uri="{FF2B5EF4-FFF2-40B4-BE49-F238E27FC236}">
                <a16:creationId xmlns:a16="http://schemas.microsoft.com/office/drawing/2014/main" id="{23C51102-9AED-4D99-AEA8-7DED9156791A}"/>
              </a:ext>
            </a:extLst>
          </p:cNvPr>
          <p:cNvCxnSpPr>
            <a:cxnSpLocks/>
            <a:stCxn id="6" idx="3"/>
            <a:endCxn id="7" idx="1"/>
          </p:cNvCxnSpPr>
          <p:nvPr/>
        </p:nvCxnSpPr>
        <p:spPr>
          <a:xfrm>
            <a:off x="1359651" y="3659502"/>
            <a:ext cx="505727"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0DCADB85-EA10-410C-812D-8E3DE0C783E0}"/>
              </a:ext>
            </a:extLst>
          </p:cNvPr>
          <p:cNvCxnSpPr>
            <a:cxnSpLocks/>
            <a:stCxn id="7" idx="3"/>
            <a:endCxn id="19" idx="1"/>
          </p:cNvCxnSpPr>
          <p:nvPr/>
        </p:nvCxnSpPr>
        <p:spPr>
          <a:xfrm flipV="1">
            <a:off x="2704737" y="3656464"/>
            <a:ext cx="744800" cy="303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7" name="正方形/長方形 16">
            <a:extLst>
              <a:ext uri="{FF2B5EF4-FFF2-40B4-BE49-F238E27FC236}">
                <a16:creationId xmlns:a16="http://schemas.microsoft.com/office/drawing/2014/main" id="{1CBD82E2-D237-4ACB-918B-6680CD92F3C1}"/>
              </a:ext>
            </a:extLst>
          </p:cNvPr>
          <p:cNvSpPr/>
          <p:nvPr/>
        </p:nvSpPr>
        <p:spPr>
          <a:xfrm>
            <a:off x="3449537" y="3870803"/>
            <a:ext cx="2860018" cy="467514"/>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solidFill>
                <a:latin typeface="+mn-ea"/>
              </a:rPr>
              <a:t>既存フレームワーク</a:t>
            </a:r>
          </a:p>
        </p:txBody>
      </p:sp>
      <p:sp>
        <p:nvSpPr>
          <p:cNvPr id="18" name="正方形/長方形 17">
            <a:extLst>
              <a:ext uri="{FF2B5EF4-FFF2-40B4-BE49-F238E27FC236}">
                <a16:creationId xmlns:a16="http://schemas.microsoft.com/office/drawing/2014/main" id="{B7BC68E3-0A8F-4D4B-888B-B1D276C38385}"/>
              </a:ext>
            </a:extLst>
          </p:cNvPr>
          <p:cNvSpPr/>
          <p:nvPr/>
        </p:nvSpPr>
        <p:spPr>
          <a:xfrm>
            <a:off x="4935006" y="2458242"/>
            <a:ext cx="1374550" cy="1380576"/>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400" dirty="0">
                <a:solidFill>
                  <a:schemeClr val="tx2"/>
                </a:solidFill>
                <a:latin typeface="+mn-ea"/>
              </a:rPr>
              <a:t>描画エンジン</a:t>
            </a:r>
            <a:endParaRPr kumimoji="1" lang="en-US" altLang="ja-JP" sz="1400" dirty="0">
              <a:solidFill>
                <a:schemeClr val="tx2"/>
              </a:solidFill>
              <a:latin typeface="+mn-ea"/>
            </a:endParaRPr>
          </a:p>
          <a:p>
            <a:pPr algn="ctr"/>
            <a:r>
              <a:rPr kumimoji="1" lang="en-US" altLang="ja-JP" sz="1000" b="1" dirty="0" err="1">
                <a:solidFill>
                  <a:schemeClr val="tx2"/>
                </a:solidFill>
                <a:latin typeface="+mn-ea"/>
              </a:rPr>
              <a:t>Mizuchi</a:t>
            </a:r>
            <a:r>
              <a:rPr kumimoji="1" lang="ja-JP" altLang="en-US" sz="1000" b="1" dirty="0">
                <a:solidFill>
                  <a:schemeClr val="tx2"/>
                </a:solidFill>
                <a:latin typeface="+mn-ea"/>
              </a:rPr>
              <a:t>に置き換え</a:t>
            </a:r>
          </a:p>
        </p:txBody>
      </p:sp>
      <p:sp>
        <p:nvSpPr>
          <p:cNvPr id="19" name="正方形/長方形 18">
            <a:extLst>
              <a:ext uri="{FF2B5EF4-FFF2-40B4-BE49-F238E27FC236}">
                <a16:creationId xmlns:a16="http://schemas.microsoft.com/office/drawing/2014/main" id="{ED5ACC26-C702-4B15-8732-A107AA4EF473}"/>
              </a:ext>
            </a:extLst>
          </p:cNvPr>
          <p:cNvSpPr/>
          <p:nvPr/>
        </p:nvSpPr>
        <p:spPr>
          <a:xfrm>
            <a:off x="3449537" y="3474109"/>
            <a:ext cx="1485468" cy="364710"/>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050" dirty="0">
                <a:solidFill>
                  <a:schemeClr val="tx2"/>
                </a:solidFill>
                <a:latin typeface="+mn-ea"/>
              </a:rPr>
              <a:t>データ入出力機能</a:t>
            </a:r>
          </a:p>
        </p:txBody>
      </p:sp>
      <p:cxnSp>
        <p:nvCxnSpPr>
          <p:cNvPr id="20" name="直線矢印コネクタ 19">
            <a:extLst>
              <a:ext uri="{FF2B5EF4-FFF2-40B4-BE49-F238E27FC236}">
                <a16:creationId xmlns:a16="http://schemas.microsoft.com/office/drawing/2014/main" id="{501F1F89-525F-4E42-9F01-B784B0D057E5}"/>
              </a:ext>
            </a:extLst>
          </p:cNvPr>
          <p:cNvCxnSpPr>
            <a:cxnSpLocks/>
            <a:stCxn id="10" idx="1"/>
          </p:cNvCxnSpPr>
          <p:nvPr/>
        </p:nvCxnSpPr>
        <p:spPr>
          <a:xfrm flipH="1">
            <a:off x="6470545" y="3875522"/>
            <a:ext cx="795574"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D809327A-F6B5-4C57-8A60-A1BDEAB0AEE9}"/>
              </a:ext>
            </a:extLst>
          </p:cNvPr>
          <p:cNvSpPr txBox="1"/>
          <p:nvPr/>
        </p:nvSpPr>
        <p:spPr>
          <a:xfrm>
            <a:off x="6444666" y="2573846"/>
            <a:ext cx="998936" cy="230832"/>
          </a:xfrm>
          <a:prstGeom prst="rect">
            <a:avLst/>
          </a:prstGeom>
          <a:noFill/>
        </p:spPr>
        <p:txBody>
          <a:bodyPr wrap="square" rtlCol="0">
            <a:spAutoFit/>
          </a:bodyPr>
          <a:lstStyle/>
          <a:p>
            <a:r>
              <a:rPr kumimoji="1" lang="ja-JP" altLang="en-US" sz="900" dirty="0">
                <a:solidFill>
                  <a:schemeClr val="tx2"/>
                </a:solidFill>
                <a:latin typeface="+mn-ea"/>
              </a:rPr>
              <a:t>材質引き当て</a:t>
            </a:r>
          </a:p>
        </p:txBody>
      </p:sp>
      <p:sp>
        <p:nvSpPr>
          <p:cNvPr id="22" name="テキスト ボックス 21">
            <a:extLst>
              <a:ext uri="{FF2B5EF4-FFF2-40B4-BE49-F238E27FC236}">
                <a16:creationId xmlns:a16="http://schemas.microsoft.com/office/drawing/2014/main" id="{AF9200A9-C62A-40B3-B33E-E5E12D2938E3}"/>
              </a:ext>
            </a:extLst>
          </p:cNvPr>
          <p:cNvSpPr txBox="1"/>
          <p:nvPr/>
        </p:nvSpPr>
        <p:spPr>
          <a:xfrm>
            <a:off x="6395991" y="3368498"/>
            <a:ext cx="966909" cy="400110"/>
          </a:xfrm>
          <a:prstGeom prst="rect">
            <a:avLst/>
          </a:prstGeom>
          <a:noFill/>
        </p:spPr>
        <p:txBody>
          <a:bodyPr wrap="square" rtlCol="0">
            <a:spAutoFit/>
          </a:bodyPr>
          <a:lstStyle/>
          <a:p>
            <a:pPr algn="ctr"/>
            <a:r>
              <a:rPr kumimoji="1" lang="ja-JP" altLang="en-US" sz="1000" dirty="0">
                <a:solidFill>
                  <a:schemeClr val="tx2"/>
                </a:solidFill>
                <a:latin typeface="+mn-ea"/>
              </a:rPr>
              <a:t>部品引き当て</a:t>
            </a:r>
            <a:endParaRPr kumimoji="1" lang="en-US" altLang="ja-JP" sz="1000" dirty="0">
              <a:solidFill>
                <a:schemeClr val="tx2"/>
              </a:solidFill>
              <a:latin typeface="+mn-ea"/>
            </a:endParaRPr>
          </a:p>
          <a:p>
            <a:pPr algn="ctr"/>
            <a:r>
              <a:rPr kumimoji="1" lang="en-US" altLang="ja-JP" sz="1000" dirty="0">
                <a:solidFill>
                  <a:schemeClr val="tx2"/>
                </a:solidFill>
                <a:latin typeface="+mn-ea"/>
              </a:rPr>
              <a:t>+</a:t>
            </a:r>
            <a:r>
              <a:rPr kumimoji="1" lang="ja-JP" altLang="en-US" sz="1000" dirty="0">
                <a:solidFill>
                  <a:schemeClr val="tx2"/>
                </a:solidFill>
                <a:latin typeface="+mn-ea"/>
              </a:rPr>
              <a:t>配置情報</a:t>
            </a:r>
            <a:endParaRPr kumimoji="1" lang="en-US" altLang="ja-JP" sz="1000" dirty="0">
              <a:solidFill>
                <a:schemeClr val="tx2"/>
              </a:solidFill>
              <a:latin typeface="+mn-ea"/>
            </a:endParaRPr>
          </a:p>
        </p:txBody>
      </p:sp>
      <p:cxnSp>
        <p:nvCxnSpPr>
          <p:cNvPr id="23" name="直線矢印コネクタ 22">
            <a:extLst>
              <a:ext uri="{FF2B5EF4-FFF2-40B4-BE49-F238E27FC236}">
                <a16:creationId xmlns:a16="http://schemas.microsoft.com/office/drawing/2014/main" id="{812E832D-9882-464D-8CBD-117A9DEFBF1B}"/>
              </a:ext>
            </a:extLst>
          </p:cNvPr>
          <p:cNvCxnSpPr>
            <a:cxnSpLocks/>
            <a:stCxn id="9" idx="1"/>
          </p:cNvCxnSpPr>
          <p:nvPr/>
        </p:nvCxnSpPr>
        <p:spPr>
          <a:xfrm flipH="1">
            <a:off x="6457129" y="2857547"/>
            <a:ext cx="831217" cy="361"/>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4" name="正方形/長方形 23">
            <a:extLst>
              <a:ext uri="{FF2B5EF4-FFF2-40B4-BE49-F238E27FC236}">
                <a16:creationId xmlns:a16="http://schemas.microsoft.com/office/drawing/2014/main" id="{13887493-21AC-4FFB-B46D-EB29D335AFC7}"/>
              </a:ext>
            </a:extLst>
          </p:cNvPr>
          <p:cNvSpPr/>
          <p:nvPr/>
        </p:nvSpPr>
        <p:spPr>
          <a:xfrm>
            <a:off x="3449537" y="2458242"/>
            <a:ext cx="1485468" cy="992270"/>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kumimoji="1" lang="ja-JP" altLang="en-US" sz="1050" dirty="0">
                <a:solidFill>
                  <a:schemeClr val="tx2"/>
                </a:solidFill>
                <a:latin typeface="+mn-ea"/>
              </a:rPr>
              <a:t>各種機能</a:t>
            </a:r>
          </a:p>
        </p:txBody>
      </p:sp>
      <p:sp>
        <p:nvSpPr>
          <p:cNvPr id="25" name="正方形/長方形 24">
            <a:extLst>
              <a:ext uri="{FF2B5EF4-FFF2-40B4-BE49-F238E27FC236}">
                <a16:creationId xmlns:a16="http://schemas.microsoft.com/office/drawing/2014/main" id="{7045789F-A4BB-46D3-B41A-6016D13AF917}"/>
              </a:ext>
            </a:extLst>
          </p:cNvPr>
          <p:cNvSpPr/>
          <p:nvPr/>
        </p:nvSpPr>
        <p:spPr>
          <a:xfrm>
            <a:off x="3532319" y="2696163"/>
            <a:ext cx="1328089" cy="322768"/>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2"/>
                </a:solidFill>
                <a:latin typeface="+mn-ea"/>
              </a:rPr>
              <a:t>描画に関係ない機能</a:t>
            </a:r>
          </a:p>
        </p:txBody>
      </p:sp>
      <p:sp>
        <p:nvSpPr>
          <p:cNvPr id="26" name="正方形/長方形 25">
            <a:extLst>
              <a:ext uri="{FF2B5EF4-FFF2-40B4-BE49-F238E27FC236}">
                <a16:creationId xmlns:a16="http://schemas.microsoft.com/office/drawing/2014/main" id="{38226CF6-8788-425F-B6AE-649B2E9BA79E}"/>
              </a:ext>
            </a:extLst>
          </p:cNvPr>
          <p:cNvSpPr/>
          <p:nvPr/>
        </p:nvSpPr>
        <p:spPr>
          <a:xfrm>
            <a:off x="3532416" y="3047828"/>
            <a:ext cx="1327992" cy="322768"/>
          </a:xfrm>
          <a:prstGeom prst="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900" dirty="0">
                <a:solidFill>
                  <a:schemeClr val="tx2"/>
                </a:solidFill>
                <a:latin typeface="+mn-ea"/>
              </a:rPr>
              <a:t>描画に関係する機能</a:t>
            </a:r>
            <a:endParaRPr kumimoji="1" lang="en-US" altLang="ja-JP" sz="900" dirty="0">
              <a:solidFill>
                <a:schemeClr val="tx2"/>
              </a:solidFill>
              <a:latin typeface="+mn-ea"/>
            </a:endParaRPr>
          </a:p>
        </p:txBody>
      </p:sp>
      <p:sp>
        <p:nvSpPr>
          <p:cNvPr id="27" name="テキスト ボックス 26">
            <a:extLst>
              <a:ext uri="{FF2B5EF4-FFF2-40B4-BE49-F238E27FC236}">
                <a16:creationId xmlns:a16="http://schemas.microsoft.com/office/drawing/2014/main" id="{BD2FF32E-C71E-4CC6-8958-70B8DAC32EFE}"/>
              </a:ext>
            </a:extLst>
          </p:cNvPr>
          <p:cNvSpPr txBox="1"/>
          <p:nvPr/>
        </p:nvSpPr>
        <p:spPr>
          <a:xfrm>
            <a:off x="1311551" y="3401961"/>
            <a:ext cx="665208" cy="230832"/>
          </a:xfrm>
          <a:prstGeom prst="rect">
            <a:avLst/>
          </a:prstGeom>
          <a:noFill/>
        </p:spPr>
        <p:txBody>
          <a:bodyPr wrap="square" rtlCol="0">
            <a:spAutoFit/>
          </a:bodyPr>
          <a:lstStyle/>
          <a:p>
            <a:r>
              <a:rPr kumimoji="1" lang="en-US" altLang="ja-JP" sz="900" dirty="0">
                <a:solidFill>
                  <a:schemeClr val="tx2"/>
                </a:solidFill>
                <a:latin typeface="+mn-ea"/>
              </a:rPr>
              <a:t>3D</a:t>
            </a:r>
            <a:r>
              <a:rPr kumimoji="1" lang="ja-JP" altLang="en-US" sz="900" dirty="0">
                <a:solidFill>
                  <a:schemeClr val="tx2"/>
                </a:solidFill>
                <a:latin typeface="+mn-ea"/>
              </a:rPr>
              <a:t>変換</a:t>
            </a:r>
          </a:p>
        </p:txBody>
      </p:sp>
      <p:sp>
        <p:nvSpPr>
          <p:cNvPr id="28" name="テキスト ボックス 27">
            <a:extLst>
              <a:ext uri="{FF2B5EF4-FFF2-40B4-BE49-F238E27FC236}">
                <a16:creationId xmlns:a16="http://schemas.microsoft.com/office/drawing/2014/main" id="{6B3189DF-DF9C-4392-9CF8-2E4D3034B40A}"/>
              </a:ext>
            </a:extLst>
          </p:cNvPr>
          <p:cNvSpPr txBox="1"/>
          <p:nvPr/>
        </p:nvSpPr>
        <p:spPr>
          <a:xfrm>
            <a:off x="2758694" y="3279591"/>
            <a:ext cx="665208" cy="369332"/>
          </a:xfrm>
          <a:prstGeom prst="rect">
            <a:avLst/>
          </a:prstGeom>
          <a:noFill/>
        </p:spPr>
        <p:txBody>
          <a:bodyPr wrap="square" rtlCol="0">
            <a:spAutoFit/>
          </a:bodyPr>
          <a:lstStyle/>
          <a:p>
            <a:pPr algn="ctr"/>
            <a:r>
              <a:rPr kumimoji="1" lang="ja-JP" altLang="en-US" sz="900" dirty="0">
                <a:solidFill>
                  <a:schemeClr val="tx2"/>
                </a:solidFill>
                <a:latin typeface="+mn-ea"/>
              </a:rPr>
              <a:t>データ</a:t>
            </a:r>
            <a:endParaRPr kumimoji="1" lang="en-US" altLang="ja-JP" sz="900" dirty="0">
              <a:solidFill>
                <a:schemeClr val="tx2"/>
              </a:solidFill>
              <a:latin typeface="+mn-ea"/>
            </a:endParaRPr>
          </a:p>
          <a:p>
            <a:pPr algn="ctr"/>
            <a:r>
              <a:rPr kumimoji="1" lang="ja-JP" altLang="en-US" sz="900" dirty="0">
                <a:solidFill>
                  <a:schemeClr val="tx2"/>
                </a:solidFill>
                <a:latin typeface="+mn-ea"/>
              </a:rPr>
              <a:t>変換</a:t>
            </a:r>
          </a:p>
        </p:txBody>
      </p:sp>
      <p:sp>
        <p:nvSpPr>
          <p:cNvPr id="29" name="正方形/長方形 28">
            <a:extLst>
              <a:ext uri="{FF2B5EF4-FFF2-40B4-BE49-F238E27FC236}">
                <a16:creationId xmlns:a16="http://schemas.microsoft.com/office/drawing/2014/main" id="{08600A92-6943-4B36-BDAA-01FE8F847F05}"/>
              </a:ext>
            </a:extLst>
          </p:cNvPr>
          <p:cNvSpPr/>
          <p:nvPr/>
        </p:nvSpPr>
        <p:spPr>
          <a:xfrm>
            <a:off x="8180518" y="1698863"/>
            <a:ext cx="432387" cy="19973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900" dirty="0">
                <a:solidFill>
                  <a:schemeClr val="tx2"/>
                </a:solidFill>
                <a:latin typeface="+mn-ea"/>
              </a:rPr>
              <a:t>高</a:t>
            </a:r>
          </a:p>
        </p:txBody>
      </p:sp>
      <p:sp>
        <p:nvSpPr>
          <p:cNvPr id="30" name="正方形/長方形 29">
            <a:extLst>
              <a:ext uri="{FF2B5EF4-FFF2-40B4-BE49-F238E27FC236}">
                <a16:creationId xmlns:a16="http://schemas.microsoft.com/office/drawing/2014/main" id="{CF27AD29-D587-44FA-96ED-DDB95AE3ECE1}"/>
              </a:ext>
            </a:extLst>
          </p:cNvPr>
          <p:cNvSpPr/>
          <p:nvPr/>
        </p:nvSpPr>
        <p:spPr>
          <a:xfrm>
            <a:off x="7766728" y="1696242"/>
            <a:ext cx="421769" cy="1997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900" dirty="0">
                <a:solidFill>
                  <a:schemeClr val="tx2"/>
                </a:solidFill>
                <a:latin typeface="+mn-ea"/>
              </a:rPr>
              <a:t>中</a:t>
            </a:r>
            <a:endParaRPr kumimoji="1" lang="en-US" altLang="ja-JP" sz="900" dirty="0">
              <a:solidFill>
                <a:schemeClr val="tx2"/>
              </a:solidFill>
              <a:latin typeface="+mn-ea"/>
            </a:endParaRPr>
          </a:p>
        </p:txBody>
      </p:sp>
      <p:sp>
        <p:nvSpPr>
          <p:cNvPr id="31" name="正方形/長方形 30">
            <a:extLst>
              <a:ext uri="{FF2B5EF4-FFF2-40B4-BE49-F238E27FC236}">
                <a16:creationId xmlns:a16="http://schemas.microsoft.com/office/drawing/2014/main" id="{01678743-72C1-48FB-B432-23D8F0FD8B69}"/>
              </a:ext>
            </a:extLst>
          </p:cNvPr>
          <p:cNvSpPr/>
          <p:nvPr/>
        </p:nvSpPr>
        <p:spPr>
          <a:xfrm>
            <a:off x="7342319" y="1696242"/>
            <a:ext cx="424409" cy="199735"/>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900" dirty="0">
                <a:solidFill>
                  <a:schemeClr val="tx2"/>
                </a:solidFill>
                <a:latin typeface="+mn-ea"/>
              </a:rPr>
              <a:t>低</a:t>
            </a:r>
            <a:endParaRPr kumimoji="1" lang="en-US" altLang="ja-JP" sz="900" dirty="0">
              <a:solidFill>
                <a:schemeClr val="tx2"/>
              </a:solidFill>
              <a:latin typeface="+mn-ea"/>
            </a:endParaRPr>
          </a:p>
        </p:txBody>
      </p:sp>
      <p:sp>
        <p:nvSpPr>
          <p:cNvPr id="32" name="正方形/長方形 31">
            <a:extLst>
              <a:ext uri="{FF2B5EF4-FFF2-40B4-BE49-F238E27FC236}">
                <a16:creationId xmlns:a16="http://schemas.microsoft.com/office/drawing/2014/main" id="{947DF8FA-E038-4907-A039-C48B51E10417}"/>
              </a:ext>
            </a:extLst>
          </p:cNvPr>
          <p:cNvSpPr/>
          <p:nvPr/>
        </p:nvSpPr>
        <p:spPr>
          <a:xfrm>
            <a:off x="6885119" y="1696242"/>
            <a:ext cx="432386" cy="199734"/>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2"/>
                </a:solidFill>
                <a:latin typeface="+mn-ea"/>
              </a:rPr>
              <a:t>なし</a:t>
            </a:r>
          </a:p>
        </p:txBody>
      </p:sp>
      <p:sp>
        <p:nvSpPr>
          <p:cNvPr id="33" name="テキスト ボックス 32">
            <a:extLst>
              <a:ext uri="{FF2B5EF4-FFF2-40B4-BE49-F238E27FC236}">
                <a16:creationId xmlns:a16="http://schemas.microsoft.com/office/drawing/2014/main" id="{A4443DD9-31BC-4647-B290-A2891B2F9860}"/>
              </a:ext>
            </a:extLst>
          </p:cNvPr>
          <p:cNvSpPr txBox="1"/>
          <p:nvPr/>
        </p:nvSpPr>
        <p:spPr>
          <a:xfrm>
            <a:off x="6883496" y="1485319"/>
            <a:ext cx="680840" cy="230832"/>
          </a:xfrm>
          <a:prstGeom prst="rect">
            <a:avLst/>
          </a:prstGeom>
          <a:noFill/>
        </p:spPr>
        <p:txBody>
          <a:bodyPr wrap="square" rtlCol="0">
            <a:spAutoFit/>
          </a:bodyPr>
          <a:lstStyle/>
          <a:p>
            <a:r>
              <a:rPr kumimoji="1" lang="ja-JP" altLang="en-US" sz="900" dirty="0">
                <a:solidFill>
                  <a:schemeClr val="tx2"/>
                </a:solidFill>
                <a:latin typeface="+mn-ea"/>
              </a:rPr>
              <a:t>変更</a:t>
            </a:r>
          </a:p>
        </p:txBody>
      </p:sp>
      <p:sp>
        <p:nvSpPr>
          <p:cNvPr id="34" name="テキスト ボックス 33">
            <a:extLst>
              <a:ext uri="{FF2B5EF4-FFF2-40B4-BE49-F238E27FC236}">
                <a16:creationId xmlns:a16="http://schemas.microsoft.com/office/drawing/2014/main" id="{8667CCD6-F0BD-42DE-9130-ED7854813FBE}"/>
              </a:ext>
            </a:extLst>
          </p:cNvPr>
          <p:cNvSpPr txBox="1"/>
          <p:nvPr/>
        </p:nvSpPr>
        <p:spPr>
          <a:xfrm>
            <a:off x="7571479" y="1492752"/>
            <a:ext cx="760244" cy="230832"/>
          </a:xfrm>
          <a:prstGeom prst="rect">
            <a:avLst/>
          </a:prstGeom>
          <a:noFill/>
        </p:spPr>
        <p:txBody>
          <a:bodyPr wrap="square" rtlCol="0">
            <a:spAutoFit/>
          </a:bodyPr>
          <a:lstStyle/>
          <a:p>
            <a:r>
              <a:rPr kumimoji="1" lang="ja-JP" altLang="en-US" sz="900" dirty="0">
                <a:solidFill>
                  <a:schemeClr val="tx2"/>
                </a:solidFill>
                <a:latin typeface="+mn-ea"/>
              </a:rPr>
              <a:t>変更度合い</a:t>
            </a:r>
          </a:p>
        </p:txBody>
      </p:sp>
      <p:sp>
        <p:nvSpPr>
          <p:cNvPr id="35" name="正方形/長方形 34">
            <a:extLst>
              <a:ext uri="{FF2B5EF4-FFF2-40B4-BE49-F238E27FC236}">
                <a16:creationId xmlns:a16="http://schemas.microsoft.com/office/drawing/2014/main" id="{639C5D3B-0AAE-4E9C-B991-460111DEDE96}"/>
              </a:ext>
            </a:extLst>
          </p:cNvPr>
          <p:cNvSpPr/>
          <p:nvPr/>
        </p:nvSpPr>
        <p:spPr>
          <a:xfrm>
            <a:off x="494829" y="2704855"/>
            <a:ext cx="2285999" cy="1428966"/>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kumimoji="1" lang="ja-JP" altLang="en-US" sz="1600" dirty="0">
                <a:solidFill>
                  <a:schemeClr val="tx2"/>
                </a:solidFill>
                <a:latin typeface="+mn-ea"/>
              </a:rPr>
              <a:t>既存図面アプリ</a:t>
            </a:r>
          </a:p>
        </p:txBody>
      </p:sp>
      <p:sp>
        <p:nvSpPr>
          <p:cNvPr id="36" name="コンテンツ プレースホルダー 3">
            <a:extLst>
              <a:ext uri="{FF2B5EF4-FFF2-40B4-BE49-F238E27FC236}">
                <a16:creationId xmlns:a16="http://schemas.microsoft.com/office/drawing/2014/main" id="{1F41325F-2039-4BA6-9E76-B7BB603DACAB}"/>
              </a:ext>
            </a:extLst>
          </p:cNvPr>
          <p:cNvSpPr>
            <a:spLocks noGrp="1"/>
          </p:cNvSpPr>
          <p:nvPr>
            <p:ph idx="1"/>
          </p:nvPr>
        </p:nvSpPr>
        <p:spPr>
          <a:xfrm>
            <a:off x="368010" y="964030"/>
            <a:ext cx="5421086" cy="921153"/>
          </a:xfrm>
        </p:spPr>
        <p:txBody>
          <a:bodyPr/>
          <a:lstStyle/>
          <a:p>
            <a:r>
              <a:rPr lang="ja-JP" altLang="en-US" dirty="0"/>
              <a:t>レンダリング部分を</a:t>
            </a:r>
            <a:r>
              <a:rPr lang="en-US" altLang="ja-JP" dirty="0" err="1"/>
              <a:t>Mizuchi</a:t>
            </a:r>
            <a:r>
              <a:rPr lang="ja-JP" altLang="en-US" dirty="0"/>
              <a:t>に置き換え</a:t>
            </a:r>
            <a:endParaRPr lang="en-US" altLang="ja-JP" dirty="0"/>
          </a:p>
          <a:p>
            <a:r>
              <a:rPr kumimoji="1" lang="ja-JP" altLang="en-US" dirty="0"/>
              <a:t>材質ライブラリを</a:t>
            </a:r>
            <a:r>
              <a:rPr kumimoji="1" lang="en-US" altLang="ja-JP" dirty="0"/>
              <a:t>PBR</a:t>
            </a:r>
            <a:r>
              <a:rPr lang="ja-JP" altLang="en-US" dirty="0"/>
              <a:t>対応</a:t>
            </a:r>
            <a:endParaRPr kumimoji="1" lang="ja-JP" altLang="en-US" dirty="0"/>
          </a:p>
        </p:txBody>
      </p:sp>
    </p:spTree>
    <p:extLst>
      <p:ext uri="{BB962C8B-B14F-4D97-AF65-F5344CB8AC3E}">
        <p14:creationId xmlns:p14="http://schemas.microsoft.com/office/powerpoint/2010/main" val="3162294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AE5F87-8243-4AF3-A5F8-24B2CE5DB9B1}"/>
              </a:ext>
            </a:extLst>
          </p:cNvPr>
          <p:cNvSpPr>
            <a:spLocks noGrp="1"/>
          </p:cNvSpPr>
          <p:nvPr>
            <p:ph type="title"/>
          </p:nvPr>
        </p:nvSpPr>
        <p:spPr/>
        <p:txBody>
          <a:bodyPr>
            <a:normAutofit/>
          </a:bodyPr>
          <a:lstStyle/>
          <a:p>
            <a:r>
              <a:rPr kumimoji="1" lang="en-US" altLang="ja-JP" dirty="0" err="1"/>
              <a:t>Mizuchi</a:t>
            </a:r>
            <a:r>
              <a:rPr kumimoji="1" lang="ja-JP" altLang="en-US" dirty="0"/>
              <a:t>搭載後の比較</a:t>
            </a:r>
          </a:p>
        </p:txBody>
      </p:sp>
      <p:sp>
        <p:nvSpPr>
          <p:cNvPr id="4" name="コンテンツ プレースホルダー 3">
            <a:extLst>
              <a:ext uri="{FF2B5EF4-FFF2-40B4-BE49-F238E27FC236}">
                <a16:creationId xmlns:a16="http://schemas.microsoft.com/office/drawing/2014/main" id="{8005190F-D81B-4D74-8483-BDFC1657F47B}"/>
              </a:ext>
            </a:extLst>
          </p:cNvPr>
          <p:cNvSpPr>
            <a:spLocks noGrp="1"/>
          </p:cNvSpPr>
          <p:nvPr>
            <p:ph idx="1"/>
          </p:nvPr>
        </p:nvSpPr>
        <p:spPr>
          <a:xfrm>
            <a:off x="457200" y="785374"/>
            <a:ext cx="3450771" cy="563501"/>
          </a:xfrm>
        </p:spPr>
        <p:txBody>
          <a:bodyPr/>
          <a:lstStyle/>
          <a:p>
            <a:r>
              <a:rPr kumimoji="1" lang="ja-JP" altLang="en-US" dirty="0"/>
              <a:t>新旧比較</a:t>
            </a:r>
          </a:p>
        </p:txBody>
      </p:sp>
      <p:pic>
        <p:nvPicPr>
          <p:cNvPr id="7" name="Picture 4" descr="æ§ã¬ã³ããªã³ã°ã¨ã³ã¸ã³ã§ã¬ã³ããªã³ã°ãããå®¤åã¤ã¡ã¼ã¸">
            <a:extLst>
              <a:ext uri="{FF2B5EF4-FFF2-40B4-BE49-F238E27FC236}">
                <a16:creationId xmlns:a16="http://schemas.microsoft.com/office/drawing/2014/main" id="{8A0D8954-592D-4304-9591-5B025952C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5338"/>
            <a:ext cx="4594578" cy="22940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ãMizuchiãã§ã¬ã³ããªã³ã°ãããæ°å3DCADã·ã¹ãã ã«ããæ½å·¥ã¤ã¡ã¼ã¸">
            <a:extLst>
              <a:ext uri="{FF2B5EF4-FFF2-40B4-BE49-F238E27FC236}">
                <a16:creationId xmlns:a16="http://schemas.microsoft.com/office/drawing/2014/main" id="{243DC0E8-E9D6-4096-B85F-334FF5430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361801"/>
            <a:ext cx="4594578" cy="2294098"/>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A4F7A93A-F729-4528-8B6B-C675D5150A8A}"/>
              </a:ext>
            </a:extLst>
          </p:cNvPr>
          <p:cNvSpPr/>
          <p:nvPr/>
        </p:nvSpPr>
        <p:spPr>
          <a:xfrm>
            <a:off x="457200" y="3733140"/>
            <a:ext cx="4572000" cy="246221"/>
          </a:xfrm>
          <a:prstGeom prst="rect">
            <a:avLst/>
          </a:prstGeom>
        </p:spPr>
        <p:txBody>
          <a:bodyPr>
            <a:spAutoFit/>
          </a:bodyPr>
          <a:lstStyle/>
          <a:p>
            <a:r>
              <a:rPr lang="ja-JP" altLang="en-US" sz="1000" dirty="0"/>
              <a:t>旧レンダリングエンジンでレンダリングされた室内イメージ</a:t>
            </a:r>
          </a:p>
        </p:txBody>
      </p:sp>
      <p:sp>
        <p:nvSpPr>
          <p:cNvPr id="11" name="正方形/長方形 10">
            <a:extLst>
              <a:ext uri="{FF2B5EF4-FFF2-40B4-BE49-F238E27FC236}">
                <a16:creationId xmlns:a16="http://schemas.microsoft.com/office/drawing/2014/main" id="{E75C48C6-257E-42D0-A4BC-0A7011621D00}"/>
              </a:ext>
            </a:extLst>
          </p:cNvPr>
          <p:cNvSpPr/>
          <p:nvPr/>
        </p:nvSpPr>
        <p:spPr>
          <a:xfrm>
            <a:off x="4571999" y="3732992"/>
            <a:ext cx="4572000" cy="246221"/>
          </a:xfrm>
          <a:prstGeom prst="rect">
            <a:avLst/>
          </a:prstGeom>
        </p:spPr>
        <p:txBody>
          <a:bodyPr>
            <a:spAutoFit/>
          </a:bodyPr>
          <a:lstStyle/>
          <a:p>
            <a:r>
              <a:rPr lang="en-US" altLang="ja-JP" sz="1000" dirty="0"/>
              <a:t>『</a:t>
            </a:r>
            <a:r>
              <a:rPr lang="en-US" altLang="ja-JP" sz="1000" dirty="0" err="1"/>
              <a:t>Mizuchi</a:t>
            </a:r>
            <a:r>
              <a:rPr lang="en-US" altLang="ja-JP" sz="1000" dirty="0"/>
              <a:t>』</a:t>
            </a:r>
            <a:r>
              <a:rPr lang="ja-JP" altLang="en-US" sz="1000" dirty="0"/>
              <a:t>でレンダリングされた新型</a:t>
            </a:r>
            <a:r>
              <a:rPr lang="en-US" altLang="ja-JP" sz="1000" dirty="0"/>
              <a:t>3DCAD</a:t>
            </a:r>
            <a:r>
              <a:rPr lang="ja-JP" altLang="en-US" sz="1000" dirty="0"/>
              <a:t>システムによる施工イメージ</a:t>
            </a:r>
          </a:p>
        </p:txBody>
      </p:sp>
    </p:spTree>
    <p:extLst>
      <p:ext uri="{BB962C8B-B14F-4D97-AF65-F5344CB8AC3E}">
        <p14:creationId xmlns:p14="http://schemas.microsoft.com/office/powerpoint/2010/main" val="4215783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8005190F-D81B-4D74-8483-BDFC1657F47B}"/>
              </a:ext>
            </a:extLst>
          </p:cNvPr>
          <p:cNvSpPr>
            <a:spLocks noGrp="1"/>
          </p:cNvSpPr>
          <p:nvPr>
            <p:ph idx="1"/>
          </p:nvPr>
        </p:nvSpPr>
        <p:spPr/>
        <p:txBody>
          <a:bodyPr/>
          <a:lstStyle/>
          <a:p>
            <a:endParaRPr kumimoji="1" lang="ja-JP" altLang="en-US"/>
          </a:p>
        </p:txBody>
      </p:sp>
      <p:sp>
        <p:nvSpPr>
          <p:cNvPr id="13" name="タイトル 12">
            <a:extLst>
              <a:ext uri="{FF2B5EF4-FFF2-40B4-BE49-F238E27FC236}">
                <a16:creationId xmlns:a16="http://schemas.microsoft.com/office/drawing/2014/main" id="{439979E2-9DEB-4861-8456-1BAD2834AC44}"/>
              </a:ext>
            </a:extLst>
          </p:cNvPr>
          <p:cNvSpPr txBox="1">
            <a:spLocks noGrp="1"/>
          </p:cNvSpPr>
          <p:nvPr>
            <p:ph type="title"/>
          </p:nvPr>
        </p:nvSpPr>
        <p:spPr>
          <a:xfrm>
            <a:off x="0" y="-3456"/>
            <a:ext cx="9144000" cy="523220"/>
          </a:xfrm>
          <a:prstGeom prst="rect">
            <a:avLst/>
          </a:prstGeom>
          <a:solidFill>
            <a:srgbClr val="00B050"/>
          </a:solidFill>
        </p:spPr>
        <p:txBody>
          <a:bodyPr wrap="square" rtlCol="0">
            <a:spAutoFit/>
          </a:bodyPr>
          <a:lstStyle/>
          <a:p>
            <a:r>
              <a:rPr kumimoji="1" lang="ja-JP" altLang="en-US" sz="2800" dirty="0">
                <a:solidFill>
                  <a:schemeClr val="bg1"/>
                </a:solidFill>
              </a:rPr>
              <a:t>旧レンダリングエンジンで描画</a:t>
            </a:r>
            <a:r>
              <a:rPr lang="ja-JP" altLang="en-US" sz="2800" dirty="0">
                <a:solidFill>
                  <a:schemeClr val="bg1"/>
                </a:solidFill>
              </a:rPr>
              <a:t>したイメージ</a:t>
            </a:r>
            <a:endParaRPr kumimoji="1" lang="ja-JP" altLang="en-US" sz="2800" dirty="0">
              <a:solidFill>
                <a:schemeClr val="bg1"/>
              </a:solidFill>
            </a:endParaRPr>
          </a:p>
        </p:txBody>
      </p:sp>
      <p:pic>
        <p:nvPicPr>
          <p:cNvPr id="5" name="Picture 4" descr="æ§ã¬ã³ããªã³ã°ã¨ã³ã¸ã³ã§ã¬ã³ããªã³ã°ãããå®¤åã¤ã¡ã¼ã¸">
            <a:extLst>
              <a:ext uri="{FF2B5EF4-FFF2-40B4-BE49-F238E27FC236}">
                <a16:creationId xmlns:a16="http://schemas.microsoft.com/office/drawing/2014/main" id="{F3A85E56-569A-4487-9667-80845578C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9764"/>
            <a:ext cx="9190145" cy="460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950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8005190F-D81B-4D74-8483-BDFC1657F47B}"/>
              </a:ext>
            </a:extLst>
          </p:cNvPr>
          <p:cNvSpPr>
            <a:spLocks noGrp="1"/>
          </p:cNvSpPr>
          <p:nvPr>
            <p:ph idx="1"/>
          </p:nvPr>
        </p:nvSpPr>
        <p:spPr/>
        <p:txBody>
          <a:bodyPr/>
          <a:lstStyle/>
          <a:p>
            <a:endParaRPr kumimoji="1" lang="ja-JP" altLang="en-US"/>
          </a:p>
        </p:txBody>
      </p:sp>
      <p:sp>
        <p:nvSpPr>
          <p:cNvPr id="13" name="タイトル 12">
            <a:extLst>
              <a:ext uri="{FF2B5EF4-FFF2-40B4-BE49-F238E27FC236}">
                <a16:creationId xmlns:a16="http://schemas.microsoft.com/office/drawing/2014/main" id="{439979E2-9DEB-4861-8456-1BAD2834AC44}"/>
              </a:ext>
            </a:extLst>
          </p:cNvPr>
          <p:cNvSpPr txBox="1">
            <a:spLocks noGrp="1"/>
          </p:cNvSpPr>
          <p:nvPr>
            <p:ph type="title"/>
          </p:nvPr>
        </p:nvSpPr>
        <p:spPr>
          <a:xfrm>
            <a:off x="0" y="0"/>
            <a:ext cx="9144000" cy="523220"/>
          </a:xfrm>
          <a:prstGeom prst="rect">
            <a:avLst/>
          </a:prstGeom>
          <a:solidFill>
            <a:srgbClr val="00B050"/>
          </a:solidFill>
        </p:spPr>
        <p:txBody>
          <a:bodyPr wrap="square" rtlCol="0">
            <a:spAutoFit/>
          </a:bodyPr>
          <a:lstStyle/>
          <a:p>
            <a:r>
              <a:rPr kumimoji="1" lang="en-US" altLang="ja-JP" sz="2800" dirty="0" err="1">
                <a:solidFill>
                  <a:schemeClr val="bg1"/>
                </a:solidFill>
              </a:rPr>
              <a:t>Mizuchi</a:t>
            </a:r>
            <a:r>
              <a:rPr kumimoji="1" lang="ja-JP" altLang="en-US" sz="2800" dirty="0">
                <a:solidFill>
                  <a:schemeClr val="bg1"/>
                </a:solidFill>
              </a:rPr>
              <a:t>で描画したイメージ</a:t>
            </a:r>
          </a:p>
        </p:txBody>
      </p:sp>
      <p:pic>
        <p:nvPicPr>
          <p:cNvPr id="6" name="Picture 2" descr="ãMizuchiãã§ã¬ã³ããªã³ã°ãããæ°å3DCADã·ã¹ãã ã«ããæ½å·¥ã¤ã¡ã¼ã¸">
            <a:extLst>
              <a:ext uri="{FF2B5EF4-FFF2-40B4-BE49-F238E27FC236}">
                <a16:creationId xmlns:a16="http://schemas.microsoft.com/office/drawing/2014/main" id="{2D5C0C19-3640-4928-AA9B-9E2CD4154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23220"/>
            <a:ext cx="9221779" cy="462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4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E81F2-9546-4F71-B0A1-D71C61BE2BA3}"/>
              </a:ext>
            </a:extLst>
          </p:cNvPr>
          <p:cNvSpPr>
            <a:spLocks noGrp="1"/>
          </p:cNvSpPr>
          <p:nvPr>
            <p:ph type="title"/>
          </p:nvPr>
        </p:nvSpPr>
        <p:spPr/>
        <p:txBody>
          <a:bodyPr/>
          <a:lstStyle/>
          <a:p>
            <a:r>
              <a:rPr kumimoji="1" lang="ja-JP" altLang="en-US" dirty="0"/>
              <a:t>ライトプローブによるグローバルイルミネーション</a:t>
            </a:r>
          </a:p>
        </p:txBody>
      </p:sp>
      <p:sp>
        <p:nvSpPr>
          <p:cNvPr id="3" name="コンテンツ プレースホルダー 2">
            <a:extLst>
              <a:ext uri="{FF2B5EF4-FFF2-40B4-BE49-F238E27FC236}">
                <a16:creationId xmlns:a16="http://schemas.microsoft.com/office/drawing/2014/main" id="{03D72D08-DB88-4C40-9495-042C54A648C8}"/>
              </a:ext>
            </a:extLst>
          </p:cNvPr>
          <p:cNvSpPr>
            <a:spLocks noGrp="1"/>
          </p:cNvSpPr>
          <p:nvPr>
            <p:ph idx="1"/>
          </p:nvPr>
        </p:nvSpPr>
        <p:spPr>
          <a:xfrm>
            <a:off x="457200" y="715036"/>
            <a:ext cx="8229600" cy="4022238"/>
          </a:xfrm>
        </p:spPr>
        <p:txBody>
          <a:bodyPr/>
          <a:lstStyle/>
          <a:p>
            <a:r>
              <a:rPr kumimoji="1" lang="en-US" altLang="ja-JP" dirty="0" err="1"/>
              <a:t>Mizuchi</a:t>
            </a:r>
            <a:r>
              <a:rPr kumimoji="1" lang="ja-JP" altLang="en-US" dirty="0"/>
              <a:t>の新機能として開発</a:t>
            </a:r>
            <a:endParaRPr kumimoji="1" lang="en-US" altLang="ja-JP" dirty="0"/>
          </a:p>
          <a:p>
            <a:pPr lvl="1"/>
            <a:r>
              <a:rPr lang="ja-JP" altLang="en-US" dirty="0"/>
              <a:t>住宅の</a:t>
            </a:r>
            <a:r>
              <a:rPr lang="en-US" altLang="ja-JP" dirty="0"/>
              <a:t>CAD</a:t>
            </a:r>
            <a:r>
              <a:rPr lang="ja-JP" altLang="en-US" dirty="0"/>
              <a:t>データから</a:t>
            </a:r>
            <a:r>
              <a:rPr lang="en-US" altLang="ja-JP" dirty="0"/>
              <a:t>3D</a:t>
            </a:r>
            <a:r>
              <a:rPr lang="ja-JP" altLang="en-US" dirty="0"/>
              <a:t>モデルに変換してそのまま表示</a:t>
            </a:r>
            <a:endParaRPr lang="en-US" altLang="ja-JP" dirty="0"/>
          </a:p>
          <a:p>
            <a:pPr lvl="2"/>
            <a:r>
              <a:rPr lang="ja-JP" altLang="en-US" dirty="0"/>
              <a:t>ゲームなどと異なり、シーン毎の調整はできない</a:t>
            </a:r>
            <a:endParaRPr lang="en-US" altLang="ja-JP" dirty="0"/>
          </a:p>
          <a:p>
            <a:pPr lvl="2"/>
            <a:r>
              <a:rPr lang="ja-JP" altLang="en-US" dirty="0"/>
              <a:t>ライトマップのベイクでは時間がかかりすぎる</a:t>
            </a:r>
            <a:endParaRPr lang="en-US" altLang="ja-JP" dirty="0"/>
          </a:p>
          <a:p>
            <a:pPr lvl="2"/>
            <a:r>
              <a:rPr kumimoji="1" lang="en-US" altLang="ja-JP" dirty="0"/>
              <a:t>Enlighten</a:t>
            </a:r>
            <a:r>
              <a:rPr kumimoji="1" lang="ja-JP" altLang="en-US" dirty="0"/>
              <a:t>は</a:t>
            </a:r>
            <a:r>
              <a:rPr kumimoji="1" lang="en-US" altLang="ja-JP" dirty="0"/>
              <a:t>UI</a:t>
            </a:r>
            <a:r>
              <a:rPr kumimoji="1" lang="ja-JP" altLang="en-US" dirty="0"/>
              <a:t>も含めての統合が困難</a:t>
            </a:r>
            <a:endParaRPr kumimoji="1" lang="en-US" altLang="ja-JP" dirty="0"/>
          </a:p>
          <a:p>
            <a:pPr lvl="1"/>
            <a:r>
              <a:rPr lang="ja-JP" altLang="en-US" dirty="0"/>
              <a:t>ライトプローブ</a:t>
            </a:r>
            <a:endParaRPr lang="en-US" altLang="ja-JP" dirty="0"/>
          </a:p>
          <a:p>
            <a:pPr lvl="2"/>
            <a:r>
              <a:rPr lang="ja-JP" altLang="en-US" dirty="0"/>
              <a:t>位置と少数のパラメータで制御できる</a:t>
            </a:r>
            <a:endParaRPr lang="en-US" altLang="ja-JP" dirty="0"/>
          </a:p>
          <a:p>
            <a:pPr lvl="2"/>
            <a:r>
              <a:rPr kumimoji="1" lang="ja-JP" altLang="en-US" dirty="0"/>
              <a:t>ベイク時間は数十秒～数分程度</a:t>
            </a:r>
            <a:endParaRPr kumimoji="1" lang="en-US" altLang="ja-JP" dirty="0"/>
          </a:p>
          <a:p>
            <a:pPr lvl="2"/>
            <a:r>
              <a:rPr lang="ja-JP" altLang="en-US" dirty="0"/>
              <a:t>バックグラウンドベイク機能を実装</a:t>
            </a:r>
            <a:endParaRPr lang="en-US" altLang="ja-JP" dirty="0"/>
          </a:p>
          <a:p>
            <a:pPr lvl="3"/>
            <a:r>
              <a:rPr lang="ja-JP" altLang="en-US" dirty="0"/>
              <a:t>起動時は少数のプローブによって表示</a:t>
            </a:r>
            <a:endParaRPr lang="en-US" altLang="ja-JP" dirty="0"/>
          </a:p>
          <a:p>
            <a:pPr lvl="3"/>
            <a:r>
              <a:rPr lang="ja-JP" altLang="en-US" dirty="0"/>
              <a:t>バックグラウンドで他のプローブをベイク</a:t>
            </a:r>
            <a:endParaRPr lang="en-US" altLang="ja-JP" dirty="0"/>
          </a:p>
          <a:p>
            <a:pPr lvl="3"/>
            <a:r>
              <a:rPr kumimoji="1" lang="ja-JP" altLang="en-US" dirty="0"/>
              <a:t>ベイクが完了したら画面に適用する</a:t>
            </a:r>
          </a:p>
        </p:txBody>
      </p:sp>
    </p:spTree>
    <p:extLst>
      <p:ext uri="{BB962C8B-B14F-4D97-AF65-F5344CB8AC3E}">
        <p14:creationId xmlns:p14="http://schemas.microsoft.com/office/powerpoint/2010/main" val="74754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49B2FA-B203-485C-A227-7E9944AE37C9}"/>
              </a:ext>
            </a:extLst>
          </p:cNvPr>
          <p:cNvSpPr>
            <a:spLocks noGrp="1"/>
          </p:cNvSpPr>
          <p:nvPr>
            <p:ph type="title"/>
          </p:nvPr>
        </p:nvSpPr>
        <p:spPr/>
        <p:txBody>
          <a:bodyPr/>
          <a:lstStyle/>
          <a:p>
            <a:r>
              <a:rPr kumimoji="1" lang="ja-JP" altLang="en-US" dirty="0"/>
              <a:t>ライトプローブの自動配置</a:t>
            </a:r>
          </a:p>
        </p:txBody>
      </p:sp>
      <p:pic>
        <p:nvPicPr>
          <p:cNvPr id="7" name="図 6">
            <a:extLst>
              <a:ext uri="{FF2B5EF4-FFF2-40B4-BE49-F238E27FC236}">
                <a16:creationId xmlns:a16="http://schemas.microsoft.com/office/drawing/2014/main" id="{96504A02-4F00-4EAD-A9D5-063B1C36EBF2}"/>
              </a:ext>
            </a:extLst>
          </p:cNvPr>
          <p:cNvPicPr>
            <a:picLocks noChangeAspect="1"/>
          </p:cNvPicPr>
          <p:nvPr/>
        </p:nvPicPr>
        <p:blipFill>
          <a:blip r:embed="rId3"/>
          <a:stretch>
            <a:fillRect/>
          </a:stretch>
        </p:blipFill>
        <p:spPr>
          <a:xfrm>
            <a:off x="3680167" y="2612173"/>
            <a:ext cx="5463833" cy="2306200"/>
          </a:xfrm>
          <a:prstGeom prst="rect">
            <a:avLst/>
          </a:prstGeom>
        </p:spPr>
      </p:pic>
      <p:sp>
        <p:nvSpPr>
          <p:cNvPr id="3" name="コンテンツ プレースホルダー 2">
            <a:extLst>
              <a:ext uri="{FF2B5EF4-FFF2-40B4-BE49-F238E27FC236}">
                <a16:creationId xmlns:a16="http://schemas.microsoft.com/office/drawing/2014/main" id="{9142F554-70B2-43E6-8716-42CA35DA438C}"/>
              </a:ext>
            </a:extLst>
          </p:cNvPr>
          <p:cNvSpPr>
            <a:spLocks noGrp="1"/>
          </p:cNvSpPr>
          <p:nvPr>
            <p:ph idx="1"/>
          </p:nvPr>
        </p:nvSpPr>
        <p:spPr>
          <a:xfrm>
            <a:off x="164274" y="742877"/>
            <a:ext cx="8229600" cy="4022238"/>
          </a:xfrm>
        </p:spPr>
        <p:txBody>
          <a:bodyPr/>
          <a:lstStyle/>
          <a:p>
            <a:r>
              <a:rPr kumimoji="1" lang="en-US" altLang="ja-JP" sz="1600" dirty="0"/>
              <a:t>CAD</a:t>
            </a:r>
            <a:r>
              <a:rPr kumimoji="1" lang="ja-JP" altLang="en-US" sz="1600" dirty="0"/>
              <a:t>データからルールベースで自動配置</a:t>
            </a:r>
            <a:endParaRPr kumimoji="1" lang="en-US" altLang="ja-JP" sz="1600" dirty="0"/>
          </a:p>
          <a:p>
            <a:r>
              <a:rPr lang="ja-JP" altLang="en-US" sz="1600" dirty="0"/>
              <a:t>例（実際のものとは異なる）</a:t>
            </a:r>
            <a:endParaRPr lang="en-US" altLang="ja-JP" sz="1600" dirty="0"/>
          </a:p>
          <a:p>
            <a:pPr lvl="1"/>
            <a:r>
              <a:rPr lang="ja-JP" altLang="en-US" sz="1400" dirty="0"/>
              <a:t>各部屋の四隅と中央に配置</a:t>
            </a:r>
            <a:endParaRPr lang="en-US" altLang="ja-JP" sz="1400" dirty="0"/>
          </a:p>
          <a:p>
            <a:pPr lvl="2"/>
            <a:r>
              <a:rPr lang="ja-JP" altLang="en-US" sz="1200" dirty="0"/>
              <a:t>閾値以上の広い部屋では、照明器具の下にも追加</a:t>
            </a:r>
            <a:endParaRPr lang="en-US" altLang="ja-JP" sz="1200" dirty="0"/>
          </a:p>
          <a:p>
            <a:pPr lvl="2"/>
            <a:r>
              <a:rPr lang="ja-JP" altLang="en-US" sz="1200" dirty="0"/>
              <a:t>逆に狭い部屋は中央のみ</a:t>
            </a:r>
            <a:endParaRPr lang="en-US" altLang="ja-JP" sz="1200" dirty="0"/>
          </a:p>
          <a:p>
            <a:pPr lvl="1"/>
            <a:r>
              <a:rPr lang="ja-JP" altLang="en-US" sz="1400" dirty="0"/>
              <a:t>外観用は、建物の角をはさむように配置</a:t>
            </a:r>
            <a:endParaRPr lang="en-US" altLang="ja-JP" sz="1400" dirty="0"/>
          </a:p>
          <a:p>
            <a:pPr lvl="1"/>
            <a:r>
              <a:rPr lang="ja-JP" altLang="en-US" sz="1400" dirty="0"/>
              <a:t>入隅など暗がりができる場所にも追加</a:t>
            </a:r>
            <a:endParaRPr lang="en-US" altLang="ja-JP" sz="1400" dirty="0"/>
          </a:p>
          <a:p>
            <a:r>
              <a:rPr lang="ja-JP" altLang="en-US" sz="1600" dirty="0"/>
              <a:t>詳細は企業秘密</a:t>
            </a:r>
            <a:endParaRPr lang="en-US" altLang="ja-JP" sz="1600" dirty="0"/>
          </a:p>
        </p:txBody>
      </p:sp>
    </p:spTree>
    <p:extLst>
      <p:ext uri="{BB962C8B-B14F-4D97-AF65-F5344CB8AC3E}">
        <p14:creationId xmlns:p14="http://schemas.microsoft.com/office/powerpoint/2010/main" val="2713947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49B2FA-B203-485C-A227-7E9944AE37C9}"/>
              </a:ext>
            </a:extLst>
          </p:cNvPr>
          <p:cNvSpPr>
            <a:spLocks noGrp="1"/>
          </p:cNvSpPr>
          <p:nvPr>
            <p:ph type="title"/>
          </p:nvPr>
        </p:nvSpPr>
        <p:spPr/>
        <p:txBody>
          <a:bodyPr/>
          <a:lstStyle/>
          <a:p>
            <a:r>
              <a:rPr kumimoji="1" lang="ja-JP" altLang="en-US" dirty="0"/>
              <a:t>ライトプローブの自動配置</a:t>
            </a:r>
          </a:p>
        </p:txBody>
      </p:sp>
      <p:pic>
        <p:nvPicPr>
          <p:cNvPr id="7" name="図 6">
            <a:extLst>
              <a:ext uri="{FF2B5EF4-FFF2-40B4-BE49-F238E27FC236}">
                <a16:creationId xmlns:a16="http://schemas.microsoft.com/office/drawing/2014/main" id="{96504A02-4F00-4EAD-A9D5-063B1C36EBF2}"/>
              </a:ext>
            </a:extLst>
          </p:cNvPr>
          <p:cNvPicPr>
            <a:picLocks noChangeAspect="1"/>
          </p:cNvPicPr>
          <p:nvPr/>
        </p:nvPicPr>
        <p:blipFill>
          <a:blip r:embed="rId3"/>
          <a:stretch>
            <a:fillRect/>
          </a:stretch>
        </p:blipFill>
        <p:spPr>
          <a:xfrm>
            <a:off x="3680167" y="2612173"/>
            <a:ext cx="5463833" cy="2306200"/>
          </a:xfrm>
          <a:prstGeom prst="rect">
            <a:avLst/>
          </a:prstGeom>
        </p:spPr>
      </p:pic>
      <p:sp>
        <p:nvSpPr>
          <p:cNvPr id="8" name="楕円 7">
            <a:extLst>
              <a:ext uri="{FF2B5EF4-FFF2-40B4-BE49-F238E27FC236}">
                <a16:creationId xmlns:a16="http://schemas.microsoft.com/office/drawing/2014/main" id="{823B3BAB-4E7B-486D-838F-5E166FD4C322}"/>
              </a:ext>
            </a:extLst>
          </p:cNvPr>
          <p:cNvSpPr/>
          <p:nvPr/>
        </p:nvSpPr>
        <p:spPr>
          <a:xfrm>
            <a:off x="4598484" y="3876034"/>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74676BA2-A891-4AD5-BAEE-C84ADBC7421B}"/>
              </a:ext>
            </a:extLst>
          </p:cNvPr>
          <p:cNvSpPr/>
          <p:nvPr/>
        </p:nvSpPr>
        <p:spPr>
          <a:xfrm>
            <a:off x="4348950" y="371526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F86F649-2695-4558-A7E5-A12C29E323E1}"/>
              </a:ext>
            </a:extLst>
          </p:cNvPr>
          <p:cNvSpPr/>
          <p:nvPr/>
        </p:nvSpPr>
        <p:spPr>
          <a:xfrm>
            <a:off x="4787728" y="371526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A061E7E-6454-482A-952C-D3954A454551}"/>
              </a:ext>
            </a:extLst>
          </p:cNvPr>
          <p:cNvSpPr/>
          <p:nvPr/>
        </p:nvSpPr>
        <p:spPr>
          <a:xfrm>
            <a:off x="4348950" y="4044324"/>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18D589D-1F52-4965-B449-8A084F3692F8}"/>
              </a:ext>
            </a:extLst>
          </p:cNvPr>
          <p:cNvSpPr/>
          <p:nvPr/>
        </p:nvSpPr>
        <p:spPr>
          <a:xfrm>
            <a:off x="4787728" y="4044324"/>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715D539-AB75-4B51-8CBC-2F8749840E5C}"/>
              </a:ext>
            </a:extLst>
          </p:cNvPr>
          <p:cNvSpPr/>
          <p:nvPr/>
        </p:nvSpPr>
        <p:spPr>
          <a:xfrm>
            <a:off x="5407944" y="3722776"/>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C4C11337-35A3-490C-875A-FA77941089C4}"/>
              </a:ext>
            </a:extLst>
          </p:cNvPr>
          <p:cNvSpPr/>
          <p:nvPr/>
        </p:nvSpPr>
        <p:spPr>
          <a:xfrm>
            <a:off x="5597188" y="388355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EC571E46-CDDE-428B-A3C9-2A51A33E3859}"/>
              </a:ext>
            </a:extLst>
          </p:cNvPr>
          <p:cNvSpPr/>
          <p:nvPr/>
        </p:nvSpPr>
        <p:spPr>
          <a:xfrm>
            <a:off x="5708003" y="371526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7E7BD620-DF7B-4DBE-BEF3-1DC63A589527}"/>
              </a:ext>
            </a:extLst>
          </p:cNvPr>
          <p:cNvSpPr/>
          <p:nvPr/>
        </p:nvSpPr>
        <p:spPr>
          <a:xfrm>
            <a:off x="5407944" y="405184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AB084CBA-2399-4E7A-8486-B24BE6184B07}"/>
              </a:ext>
            </a:extLst>
          </p:cNvPr>
          <p:cNvSpPr/>
          <p:nvPr/>
        </p:nvSpPr>
        <p:spPr>
          <a:xfrm>
            <a:off x="5708003" y="405184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68863600-BDAA-413E-8919-70075CC29D39}"/>
              </a:ext>
            </a:extLst>
          </p:cNvPr>
          <p:cNvSpPr/>
          <p:nvPr/>
        </p:nvSpPr>
        <p:spPr>
          <a:xfrm>
            <a:off x="7984211" y="3661276"/>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7149D070-CD33-4C28-9232-970F85F8A524}"/>
              </a:ext>
            </a:extLst>
          </p:cNvPr>
          <p:cNvSpPr/>
          <p:nvPr/>
        </p:nvSpPr>
        <p:spPr>
          <a:xfrm>
            <a:off x="7346152" y="328214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BDC18D5-9632-4C35-B4AA-75ECEC5704DD}"/>
              </a:ext>
            </a:extLst>
          </p:cNvPr>
          <p:cNvSpPr/>
          <p:nvPr/>
        </p:nvSpPr>
        <p:spPr>
          <a:xfrm>
            <a:off x="7343781" y="4007904"/>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EC45B9EA-E32C-4C81-9C56-404E95F78934}"/>
              </a:ext>
            </a:extLst>
          </p:cNvPr>
          <p:cNvSpPr/>
          <p:nvPr/>
        </p:nvSpPr>
        <p:spPr>
          <a:xfrm>
            <a:off x="8647132" y="4007904"/>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96C67C39-C4F0-4631-9354-BC04E027B5E4}"/>
              </a:ext>
            </a:extLst>
          </p:cNvPr>
          <p:cNvSpPr/>
          <p:nvPr/>
        </p:nvSpPr>
        <p:spPr>
          <a:xfrm>
            <a:off x="8613433" y="3271898"/>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DBF5E569-57DC-4621-9E46-33068EE027A5}"/>
              </a:ext>
            </a:extLst>
          </p:cNvPr>
          <p:cNvSpPr/>
          <p:nvPr/>
        </p:nvSpPr>
        <p:spPr>
          <a:xfrm>
            <a:off x="7566097" y="3684886"/>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3A53B64F-F87A-4689-9897-9988A37F783C}"/>
              </a:ext>
            </a:extLst>
          </p:cNvPr>
          <p:cNvSpPr/>
          <p:nvPr/>
        </p:nvSpPr>
        <p:spPr>
          <a:xfrm>
            <a:off x="8490545" y="386766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5EFA1495-DD80-4C34-B564-D368EB66D12C}"/>
              </a:ext>
            </a:extLst>
          </p:cNvPr>
          <p:cNvSpPr/>
          <p:nvPr/>
        </p:nvSpPr>
        <p:spPr>
          <a:xfrm>
            <a:off x="5624549" y="3224321"/>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9EFB2972-8545-4270-9C4F-97D51CF4C83F}"/>
              </a:ext>
            </a:extLst>
          </p:cNvPr>
          <p:cNvSpPr/>
          <p:nvPr/>
        </p:nvSpPr>
        <p:spPr>
          <a:xfrm>
            <a:off x="7929835" y="330601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64B1A60F-466A-4490-9295-1FAF273C2602}"/>
              </a:ext>
            </a:extLst>
          </p:cNvPr>
          <p:cNvSpPr/>
          <p:nvPr/>
        </p:nvSpPr>
        <p:spPr>
          <a:xfrm>
            <a:off x="8010222" y="405528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5FE2D2C1-C905-48A6-9865-0DE95293EF12}"/>
              </a:ext>
            </a:extLst>
          </p:cNvPr>
          <p:cNvSpPr/>
          <p:nvPr/>
        </p:nvSpPr>
        <p:spPr>
          <a:xfrm>
            <a:off x="5183581" y="4005045"/>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306D9E32-DD7A-4090-AD12-8D7B41D3DCC3}"/>
              </a:ext>
            </a:extLst>
          </p:cNvPr>
          <p:cNvSpPr/>
          <p:nvPr/>
        </p:nvSpPr>
        <p:spPr>
          <a:xfrm>
            <a:off x="5247170" y="3191511"/>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1E3A3A6E-06AA-4491-9705-26D379C2E7FE}"/>
              </a:ext>
            </a:extLst>
          </p:cNvPr>
          <p:cNvSpPr/>
          <p:nvPr/>
        </p:nvSpPr>
        <p:spPr>
          <a:xfrm>
            <a:off x="5064625" y="3554486"/>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9142F554-70B2-43E6-8716-42CA35DA438C}"/>
              </a:ext>
            </a:extLst>
          </p:cNvPr>
          <p:cNvSpPr>
            <a:spLocks noGrp="1"/>
          </p:cNvSpPr>
          <p:nvPr>
            <p:ph idx="1"/>
          </p:nvPr>
        </p:nvSpPr>
        <p:spPr>
          <a:xfrm>
            <a:off x="164274" y="742877"/>
            <a:ext cx="8229600" cy="4022238"/>
          </a:xfrm>
        </p:spPr>
        <p:txBody>
          <a:bodyPr/>
          <a:lstStyle/>
          <a:p>
            <a:r>
              <a:rPr kumimoji="1" lang="en-US" altLang="ja-JP" sz="1600" dirty="0"/>
              <a:t>CAD</a:t>
            </a:r>
            <a:r>
              <a:rPr kumimoji="1" lang="ja-JP" altLang="en-US" sz="1600" dirty="0"/>
              <a:t>データからルールベースで自動配置</a:t>
            </a:r>
            <a:endParaRPr kumimoji="1" lang="en-US" altLang="ja-JP" sz="1600" dirty="0"/>
          </a:p>
          <a:p>
            <a:r>
              <a:rPr lang="ja-JP" altLang="en-US" sz="1600" dirty="0"/>
              <a:t>例（実際のものとは異なる）</a:t>
            </a:r>
            <a:endParaRPr lang="en-US" altLang="ja-JP" sz="1600" dirty="0"/>
          </a:p>
          <a:p>
            <a:pPr lvl="1"/>
            <a:r>
              <a:rPr lang="ja-JP" altLang="en-US" sz="1400" dirty="0"/>
              <a:t>各部屋の四隅と中央に配置</a:t>
            </a:r>
            <a:endParaRPr lang="en-US" altLang="ja-JP" sz="1400" dirty="0"/>
          </a:p>
          <a:p>
            <a:pPr lvl="2"/>
            <a:r>
              <a:rPr lang="ja-JP" altLang="en-US" sz="1200" dirty="0"/>
              <a:t>閾値以上の広い部屋では、照明器具の下にも追加</a:t>
            </a:r>
            <a:endParaRPr lang="en-US" altLang="ja-JP" sz="1200" dirty="0"/>
          </a:p>
          <a:p>
            <a:pPr lvl="2"/>
            <a:r>
              <a:rPr lang="ja-JP" altLang="en-US" sz="1200" dirty="0"/>
              <a:t>逆に狭い部屋は中央のみ</a:t>
            </a:r>
            <a:endParaRPr lang="en-US" altLang="ja-JP" sz="1200" dirty="0"/>
          </a:p>
          <a:p>
            <a:pPr lvl="1"/>
            <a:r>
              <a:rPr lang="ja-JP" altLang="en-US" sz="1400" dirty="0"/>
              <a:t>外観用は、建物の角をはさむように配置</a:t>
            </a:r>
            <a:endParaRPr lang="en-US" altLang="ja-JP" sz="1400" dirty="0"/>
          </a:p>
          <a:p>
            <a:pPr lvl="1"/>
            <a:r>
              <a:rPr lang="ja-JP" altLang="en-US" sz="1400" dirty="0"/>
              <a:t>入隅など暗がりができる場所にも追加</a:t>
            </a:r>
            <a:endParaRPr lang="en-US" altLang="ja-JP" sz="1400" dirty="0"/>
          </a:p>
          <a:p>
            <a:r>
              <a:rPr lang="ja-JP" altLang="en-US" sz="1600" dirty="0"/>
              <a:t>詳細は企業秘密</a:t>
            </a:r>
            <a:endParaRPr lang="en-US" altLang="ja-JP" sz="1600" dirty="0"/>
          </a:p>
        </p:txBody>
      </p:sp>
      <p:sp>
        <p:nvSpPr>
          <p:cNvPr id="60" name="楕円 59">
            <a:extLst>
              <a:ext uri="{FF2B5EF4-FFF2-40B4-BE49-F238E27FC236}">
                <a16:creationId xmlns:a16="http://schemas.microsoft.com/office/drawing/2014/main" id="{E269582E-FAF9-4880-9040-0CDA2E75CC77}"/>
              </a:ext>
            </a:extLst>
          </p:cNvPr>
          <p:cNvSpPr/>
          <p:nvPr/>
        </p:nvSpPr>
        <p:spPr>
          <a:xfrm>
            <a:off x="8465119" y="3393712"/>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458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2D606-BDE9-4F41-82B4-A810263E0759}"/>
              </a:ext>
            </a:extLst>
          </p:cNvPr>
          <p:cNvSpPr>
            <a:spLocks noGrp="1"/>
          </p:cNvSpPr>
          <p:nvPr>
            <p:ph type="title"/>
          </p:nvPr>
        </p:nvSpPr>
        <p:spPr/>
        <p:txBody>
          <a:bodyPr/>
          <a:lstStyle/>
          <a:p>
            <a:r>
              <a:rPr kumimoji="1" lang="ja-JP" altLang="en-US" dirty="0"/>
              <a:t>講演内容</a:t>
            </a:r>
          </a:p>
        </p:txBody>
      </p:sp>
      <p:sp>
        <p:nvSpPr>
          <p:cNvPr id="3" name="コンテンツ プレースホルダー 2">
            <a:extLst>
              <a:ext uri="{FF2B5EF4-FFF2-40B4-BE49-F238E27FC236}">
                <a16:creationId xmlns:a16="http://schemas.microsoft.com/office/drawing/2014/main" id="{3509C269-58BD-4AC6-A88D-D2910162581B}"/>
              </a:ext>
            </a:extLst>
          </p:cNvPr>
          <p:cNvSpPr>
            <a:spLocks noGrp="1"/>
          </p:cNvSpPr>
          <p:nvPr>
            <p:ph idx="1"/>
          </p:nvPr>
        </p:nvSpPr>
        <p:spPr>
          <a:xfrm>
            <a:off x="537587" y="1107726"/>
            <a:ext cx="7439247" cy="2035681"/>
          </a:xfrm>
        </p:spPr>
        <p:txBody>
          <a:bodyPr/>
          <a:lstStyle/>
          <a:p>
            <a:r>
              <a:rPr kumimoji="1" lang="ja-JP" altLang="en-US" sz="1600" dirty="0"/>
              <a:t>ディープラーニング</a:t>
            </a:r>
            <a:r>
              <a:rPr lang="ja-JP" altLang="en-US" sz="1600" dirty="0"/>
              <a:t>の基礎知識</a:t>
            </a:r>
            <a:endParaRPr lang="en-US" altLang="ja-JP" sz="1600" dirty="0"/>
          </a:p>
          <a:p>
            <a:r>
              <a:rPr lang="ja-JP" altLang="en-US" sz="1600" dirty="0"/>
              <a:t>住宅プレゼンテーションシステム</a:t>
            </a:r>
            <a:endParaRPr lang="en-US" altLang="ja-JP" sz="1600" dirty="0"/>
          </a:p>
          <a:p>
            <a:r>
              <a:rPr lang="ja-JP" altLang="en-US" sz="1600" dirty="0"/>
              <a:t>ニューラルネットワークの学習</a:t>
            </a:r>
            <a:endParaRPr lang="en-US" altLang="ja-JP" sz="1600" dirty="0"/>
          </a:p>
          <a:p>
            <a:r>
              <a:rPr lang="ja-JP" altLang="en-US" sz="1600" dirty="0"/>
              <a:t>結果</a:t>
            </a:r>
            <a:endParaRPr lang="en-US" altLang="ja-JP" sz="1600" dirty="0"/>
          </a:p>
          <a:p>
            <a:r>
              <a:rPr lang="ja-JP" altLang="en-US" sz="1600" dirty="0"/>
              <a:t>まとめ</a:t>
            </a:r>
            <a:endParaRPr lang="en-US" altLang="ja-JP" sz="1600" dirty="0"/>
          </a:p>
        </p:txBody>
      </p:sp>
    </p:spTree>
    <p:extLst>
      <p:ext uri="{BB962C8B-B14F-4D97-AF65-F5344CB8AC3E}">
        <p14:creationId xmlns:p14="http://schemas.microsoft.com/office/powerpoint/2010/main" val="3076054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49B2FA-B203-485C-A227-7E9944AE37C9}"/>
              </a:ext>
            </a:extLst>
          </p:cNvPr>
          <p:cNvSpPr>
            <a:spLocks noGrp="1"/>
          </p:cNvSpPr>
          <p:nvPr>
            <p:ph type="title"/>
          </p:nvPr>
        </p:nvSpPr>
        <p:spPr/>
        <p:txBody>
          <a:bodyPr/>
          <a:lstStyle/>
          <a:p>
            <a:r>
              <a:rPr kumimoji="1" lang="ja-JP" altLang="en-US" dirty="0"/>
              <a:t>ライトプローブの自動配置</a:t>
            </a:r>
          </a:p>
        </p:txBody>
      </p:sp>
      <p:pic>
        <p:nvPicPr>
          <p:cNvPr id="7" name="図 6">
            <a:extLst>
              <a:ext uri="{FF2B5EF4-FFF2-40B4-BE49-F238E27FC236}">
                <a16:creationId xmlns:a16="http://schemas.microsoft.com/office/drawing/2014/main" id="{96504A02-4F00-4EAD-A9D5-063B1C36EBF2}"/>
              </a:ext>
            </a:extLst>
          </p:cNvPr>
          <p:cNvPicPr>
            <a:picLocks noChangeAspect="1"/>
          </p:cNvPicPr>
          <p:nvPr/>
        </p:nvPicPr>
        <p:blipFill>
          <a:blip r:embed="rId3"/>
          <a:stretch>
            <a:fillRect/>
          </a:stretch>
        </p:blipFill>
        <p:spPr>
          <a:xfrm>
            <a:off x="3680167" y="2612173"/>
            <a:ext cx="5463833" cy="2306200"/>
          </a:xfrm>
          <a:prstGeom prst="rect">
            <a:avLst/>
          </a:prstGeom>
        </p:spPr>
      </p:pic>
      <p:sp>
        <p:nvSpPr>
          <p:cNvPr id="8" name="楕円 7">
            <a:extLst>
              <a:ext uri="{FF2B5EF4-FFF2-40B4-BE49-F238E27FC236}">
                <a16:creationId xmlns:a16="http://schemas.microsoft.com/office/drawing/2014/main" id="{823B3BAB-4E7B-486D-838F-5E166FD4C322}"/>
              </a:ext>
            </a:extLst>
          </p:cNvPr>
          <p:cNvSpPr/>
          <p:nvPr/>
        </p:nvSpPr>
        <p:spPr>
          <a:xfrm>
            <a:off x="4598484" y="387603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74676BA2-A891-4AD5-BAEE-C84ADBC7421B}"/>
              </a:ext>
            </a:extLst>
          </p:cNvPr>
          <p:cNvSpPr/>
          <p:nvPr/>
        </p:nvSpPr>
        <p:spPr>
          <a:xfrm>
            <a:off x="4348950" y="37152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F86F649-2695-4558-A7E5-A12C29E323E1}"/>
              </a:ext>
            </a:extLst>
          </p:cNvPr>
          <p:cNvSpPr/>
          <p:nvPr/>
        </p:nvSpPr>
        <p:spPr>
          <a:xfrm>
            <a:off x="4787728" y="37152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A061E7E-6454-482A-952C-D3954A454551}"/>
              </a:ext>
            </a:extLst>
          </p:cNvPr>
          <p:cNvSpPr/>
          <p:nvPr/>
        </p:nvSpPr>
        <p:spPr>
          <a:xfrm>
            <a:off x="4348950" y="404432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18D589D-1F52-4965-B449-8A084F3692F8}"/>
              </a:ext>
            </a:extLst>
          </p:cNvPr>
          <p:cNvSpPr/>
          <p:nvPr/>
        </p:nvSpPr>
        <p:spPr>
          <a:xfrm>
            <a:off x="4787728" y="404432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25946450-5A1D-4083-9514-DB1FB536D79A}"/>
              </a:ext>
            </a:extLst>
          </p:cNvPr>
          <p:cNvSpPr/>
          <p:nvPr/>
        </p:nvSpPr>
        <p:spPr>
          <a:xfrm>
            <a:off x="4077361" y="4036808"/>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715D539-AB75-4B51-8CBC-2F8749840E5C}"/>
              </a:ext>
            </a:extLst>
          </p:cNvPr>
          <p:cNvSpPr/>
          <p:nvPr/>
        </p:nvSpPr>
        <p:spPr>
          <a:xfrm>
            <a:off x="5407944" y="372277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B387C18-85CF-451B-AA76-6F0E6C8B1BA6}"/>
              </a:ext>
            </a:extLst>
          </p:cNvPr>
          <p:cNvSpPr/>
          <p:nvPr/>
        </p:nvSpPr>
        <p:spPr>
          <a:xfrm>
            <a:off x="4079319" y="430811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A11A0A90-CD6A-4176-8570-651842314891}"/>
              </a:ext>
            </a:extLst>
          </p:cNvPr>
          <p:cNvSpPr/>
          <p:nvPr/>
        </p:nvSpPr>
        <p:spPr>
          <a:xfrm>
            <a:off x="4353974" y="430811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C4C11337-35A3-490C-875A-FA77941089C4}"/>
              </a:ext>
            </a:extLst>
          </p:cNvPr>
          <p:cNvSpPr/>
          <p:nvPr/>
        </p:nvSpPr>
        <p:spPr>
          <a:xfrm>
            <a:off x="5597188" y="388355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EC571E46-CDDE-428B-A3C9-2A51A33E3859}"/>
              </a:ext>
            </a:extLst>
          </p:cNvPr>
          <p:cNvSpPr/>
          <p:nvPr/>
        </p:nvSpPr>
        <p:spPr>
          <a:xfrm>
            <a:off x="5708003" y="37152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7E7BD620-DF7B-4DBE-BEF3-1DC63A589527}"/>
              </a:ext>
            </a:extLst>
          </p:cNvPr>
          <p:cNvSpPr/>
          <p:nvPr/>
        </p:nvSpPr>
        <p:spPr>
          <a:xfrm>
            <a:off x="5407944" y="405184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AB084CBA-2399-4E7A-8486-B24BE6184B07}"/>
              </a:ext>
            </a:extLst>
          </p:cNvPr>
          <p:cNvSpPr/>
          <p:nvPr/>
        </p:nvSpPr>
        <p:spPr>
          <a:xfrm>
            <a:off x="5708003" y="405184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CB5B0243-808C-43BD-A406-AD5CEBEA02C8}"/>
              </a:ext>
            </a:extLst>
          </p:cNvPr>
          <p:cNvSpPr/>
          <p:nvPr/>
        </p:nvSpPr>
        <p:spPr>
          <a:xfrm>
            <a:off x="5708003" y="430051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D99D0595-71C2-4647-8238-89F9948E8C3B}"/>
              </a:ext>
            </a:extLst>
          </p:cNvPr>
          <p:cNvSpPr/>
          <p:nvPr/>
        </p:nvSpPr>
        <p:spPr>
          <a:xfrm>
            <a:off x="5987128" y="430051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373EA620-A7F8-4352-BB3D-580B37FADA12}"/>
              </a:ext>
            </a:extLst>
          </p:cNvPr>
          <p:cNvSpPr/>
          <p:nvPr/>
        </p:nvSpPr>
        <p:spPr>
          <a:xfrm>
            <a:off x="5980544" y="4028434"/>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FB819548-969F-4411-9D97-E8BC2408A49C}"/>
              </a:ext>
            </a:extLst>
          </p:cNvPr>
          <p:cNvSpPr/>
          <p:nvPr/>
        </p:nvSpPr>
        <p:spPr>
          <a:xfrm>
            <a:off x="5706611" y="286475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734921BA-12D5-473F-B927-09FD98681D54}"/>
              </a:ext>
            </a:extLst>
          </p:cNvPr>
          <p:cNvSpPr/>
          <p:nvPr/>
        </p:nvSpPr>
        <p:spPr>
          <a:xfrm>
            <a:off x="5987128" y="286475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BBD4CE22-3587-4A03-93D3-88017103B82C}"/>
              </a:ext>
            </a:extLst>
          </p:cNvPr>
          <p:cNvSpPr/>
          <p:nvPr/>
        </p:nvSpPr>
        <p:spPr>
          <a:xfrm>
            <a:off x="5987128" y="3136840"/>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B3565393-2B7E-4792-A0F9-F9D6321C5C2A}"/>
              </a:ext>
            </a:extLst>
          </p:cNvPr>
          <p:cNvSpPr/>
          <p:nvPr/>
        </p:nvSpPr>
        <p:spPr>
          <a:xfrm>
            <a:off x="4347018" y="282686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1C768360-D183-41F2-A1B9-7768648A9D35}"/>
              </a:ext>
            </a:extLst>
          </p:cNvPr>
          <p:cNvSpPr/>
          <p:nvPr/>
        </p:nvSpPr>
        <p:spPr>
          <a:xfrm>
            <a:off x="4068176" y="282686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8B8D9021-AB1C-4F4D-86A6-69E3B550EA7F}"/>
              </a:ext>
            </a:extLst>
          </p:cNvPr>
          <p:cNvSpPr/>
          <p:nvPr/>
        </p:nvSpPr>
        <p:spPr>
          <a:xfrm>
            <a:off x="4067763" y="316371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68863600-BDAA-413E-8919-70075CC29D39}"/>
              </a:ext>
            </a:extLst>
          </p:cNvPr>
          <p:cNvSpPr/>
          <p:nvPr/>
        </p:nvSpPr>
        <p:spPr>
          <a:xfrm>
            <a:off x="7984211" y="366127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7149D070-CD33-4C28-9232-970F85F8A524}"/>
              </a:ext>
            </a:extLst>
          </p:cNvPr>
          <p:cNvSpPr/>
          <p:nvPr/>
        </p:nvSpPr>
        <p:spPr>
          <a:xfrm>
            <a:off x="7346152" y="328214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BDC18D5-9632-4C35-B4AA-75ECEC5704DD}"/>
              </a:ext>
            </a:extLst>
          </p:cNvPr>
          <p:cNvSpPr/>
          <p:nvPr/>
        </p:nvSpPr>
        <p:spPr>
          <a:xfrm>
            <a:off x="7343781" y="400790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EC45B9EA-E32C-4C81-9C56-404E95F78934}"/>
              </a:ext>
            </a:extLst>
          </p:cNvPr>
          <p:cNvSpPr/>
          <p:nvPr/>
        </p:nvSpPr>
        <p:spPr>
          <a:xfrm>
            <a:off x="8647132" y="400790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96C67C39-C4F0-4631-9354-BC04E027B5E4}"/>
              </a:ext>
            </a:extLst>
          </p:cNvPr>
          <p:cNvSpPr/>
          <p:nvPr/>
        </p:nvSpPr>
        <p:spPr>
          <a:xfrm>
            <a:off x="8613433" y="3271898"/>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DBF5E569-57DC-4621-9E46-33068EE027A5}"/>
              </a:ext>
            </a:extLst>
          </p:cNvPr>
          <p:cNvSpPr/>
          <p:nvPr/>
        </p:nvSpPr>
        <p:spPr>
          <a:xfrm>
            <a:off x="7566097" y="368488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3A53B64F-F87A-4689-9897-9988A37F783C}"/>
              </a:ext>
            </a:extLst>
          </p:cNvPr>
          <p:cNvSpPr/>
          <p:nvPr/>
        </p:nvSpPr>
        <p:spPr>
          <a:xfrm>
            <a:off x="8490545" y="38676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5EFA1495-DD80-4C34-B564-D368EB66D12C}"/>
              </a:ext>
            </a:extLst>
          </p:cNvPr>
          <p:cNvSpPr/>
          <p:nvPr/>
        </p:nvSpPr>
        <p:spPr>
          <a:xfrm>
            <a:off x="5624549" y="3224321"/>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9EFB2972-8545-4270-9C4F-97D51CF4C83F}"/>
              </a:ext>
            </a:extLst>
          </p:cNvPr>
          <p:cNvSpPr/>
          <p:nvPr/>
        </p:nvSpPr>
        <p:spPr>
          <a:xfrm>
            <a:off x="7929835" y="330601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64B1A60F-466A-4490-9295-1FAF273C2602}"/>
              </a:ext>
            </a:extLst>
          </p:cNvPr>
          <p:cNvSpPr/>
          <p:nvPr/>
        </p:nvSpPr>
        <p:spPr>
          <a:xfrm>
            <a:off x="8010222" y="405528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5FE2D2C1-C905-48A6-9865-0DE95293EF12}"/>
              </a:ext>
            </a:extLst>
          </p:cNvPr>
          <p:cNvSpPr/>
          <p:nvPr/>
        </p:nvSpPr>
        <p:spPr>
          <a:xfrm>
            <a:off x="5183581" y="4005045"/>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306D9E32-DD7A-4090-AD12-8D7B41D3DCC3}"/>
              </a:ext>
            </a:extLst>
          </p:cNvPr>
          <p:cNvSpPr/>
          <p:nvPr/>
        </p:nvSpPr>
        <p:spPr>
          <a:xfrm>
            <a:off x="5247170" y="3191511"/>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1E3A3A6E-06AA-4491-9705-26D379C2E7FE}"/>
              </a:ext>
            </a:extLst>
          </p:cNvPr>
          <p:cNvSpPr/>
          <p:nvPr/>
        </p:nvSpPr>
        <p:spPr>
          <a:xfrm>
            <a:off x="5064625" y="355448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F1A52A34-59DD-45AA-B9B5-E55367CFA592}"/>
              </a:ext>
            </a:extLst>
          </p:cNvPr>
          <p:cNvSpPr/>
          <p:nvPr/>
        </p:nvSpPr>
        <p:spPr>
          <a:xfrm>
            <a:off x="7022640" y="4029212"/>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C1FD26FA-121E-4492-9366-6E6908123A76}"/>
              </a:ext>
            </a:extLst>
          </p:cNvPr>
          <p:cNvSpPr/>
          <p:nvPr/>
        </p:nvSpPr>
        <p:spPr>
          <a:xfrm>
            <a:off x="7024598" y="430051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0FEBB672-72F0-479C-8583-576D41BA685B}"/>
              </a:ext>
            </a:extLst>
          </p:cNvPr>
          <p:cNvSpPr/>
          <p:nvPr/>
        </p:nvSpPr>
        <p:spPr>
          <a:xfrm>
            <a:off x="7299253" y="4300517"/>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1F7765CE-77F7-4E96-A1AB-70244C922E96}"/>
              </a:ext>
            </a:extLst>
          </p:cNvPr>
          <p:cNvSpPr/>
          <p:nvPr/>
        </p:nvSpPr>
        <p:spPr>
          <a:xfrm>
            <a:off x="8653282" y="4292921"/>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FDA7A7CF-C472-4A64-B374-96C6035B9FC2}"/>
              </a:ext>
            </a:extLst>
          </p:cNvPr>
          <p:cNvSpPr/>
          <p:nvPr/>
        </p:nvSpPr>
        <p:spPr>
          <a:xfrm>
            <a:off x="8932407" y="4292921"/>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E313BB8D-9C5C-4D52-A73D-7C0D1A55D91C}"/>
              </a:ext>
            </a:extLst>
          </p:cNvPr>
          <p:cNvSpPr/>
          <p:nvPr/>
        </p:nvSpPr>
        <p:spPr>
          <a:xfrm>
            <a:off x="8925823" y="4020838"/>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02D40ADC-60C4-42C2-9479-E327C21A16F0}"/>
              </a:ext>
            </a:extLst>
          </p:cNvPr>
          <p:cNvSpPr/>
          <p:nvPr/>
        </p:nvSpPr>
        <p:spPr>
          <a:xfrm>
            <a:off x="8651890" y="291884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FEBE372C-722E-4EA2-9E88-75A6AA9E7F55}"/>
              </a:ext>
            </a:extLst>
          </p:cNvPr>
          <p:cNvSpPr/>
          <p:nvPr/>
        </p:nvSpPr>
        <p:spPr>
          <a:xfrm>
            <a:off x="8932407" y="291884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868563CE-E001-48D5-AD5F-A6A16E4A1C0A}"/>
              </a:ext>
            </a:extLst>
          </p:cNvPr>
          <p:cNvSpPr/>
          <p:nvPr/>
        </p:nvSpPr>
        <p:spPr>
          <a:xfrm>
            <a:off x="8932407" y="3190926"/>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08BC97B8-5D65-442A-84DC-988EE9217C60}"/>
              </a:ext>
            </a:extLst>
          </p:cNvPr>
          <p:cNvSpPr/>
          <p:nvPr/>
        </p:nvSpPr>
        <p:spPr>
          <a:xfrm>
            <a:off x="7292297" y="288095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CC4D03E8-4CB1-42D2-BC3F-22BA79386AF0}"/>
              </a:ext>
            </a:extLst>
          </p:cNvPr>
          <p:cNvSpPr/>
          <p:nvPr/>
        </p:nvSpPr>
        <p:spPr>
          <a:xfrm>
            <a:off x="7013455" y="288095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A5BC51CD-7262-49F8-B6C0-C4604F4C0467}"/>
              </a:ext>
            </a:extLst>
          </p:cNvPr>
          <p:cNvSpPr/>
          <p:nvPr/>
        </p:nvSpPr>
        <p:spPr>
          <a:xfrm>
            <a:off x="7013042" y="3217803"/>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9142F554-70B2-43E6-8716-42CA35DA438C}"/>
              </a:ext>
            </a:extLst>
          </p:cNvPr>
          <p:cNvSpPr>
            <a:spLocks noGrp="1"/>
          </p:cNvSpPr>
          <p:nvPr>
            <p:ph idx="1"/>
          </p:nvPr>
        </p:nvSpPr>
        <p:spPr>
          <a:xfrm>
            <a:off x="164274" y="742877"/>
            <a:ext cx="8229600" cy="4022238"/>
          </a:xfrm>
        </p:spPr>
        <p:txBody>
          <a:bodyPr/>
          <a:lstStyle/>
          <a:p>
            <a:r>
              <a:rPr kumimoji="1" lang="en-US" altLang="ja-JP" sz="1600" dirty="0"/>
              <a:t>CAD</a:t>
            </a:r>
            <a:r>
              <a:rPr kumimoji="1" lang="ja-JP" altLang="en-US" sz="1600" dirty="0"/>
              <a:t>データからルールベースで自動配置</a:t>
            </a:r>
            <a:endParaRPr kumimoji="1" lang="en-US" altLang="ja-JP" sz="1600" dirty="0"/>
          </a:p>
          <a:p>
            <a:r>
              <a:rPr lang="ja-JP" altLang="en-US" sz="1600" dirty="0"/>
              <a:t>例（実際のものとは異なる）</a:t>
            </a:r>
            <a:endParaRPr lang="en-US" altLang="ja-JP" sz="1600" dirty="0"/>
          </a:p>
          <a:p>
            <a:pPr lvl="1"/>
            <a:r>
              <a:rPr lang="ja-JP" altLang="en-US" sz="1400" dirty="0"/>
              <a:t>各部屋の四隅と中央に配置</a:t>
            </a:r>
            <a:endParaRPr lang="en-US" altLang="ja-JP" sz="1400" dirty="0"/>
          </a:p>
          <a:p>
            <a:pPr lvl="2"/>
            <a:r>
              <a:rPr lang="ja-JP" altLang="en-US" sz="1200" dirty="0"/>
              <a:t>閾値以上の広い部屋では、照明器具の下にも追加</a:t>
            </a:r>
            <a:endParaRPr lang="en-US" altLang="ja-JP" sz="1200" dirty="0"/>
          </a:p>
          <a:p>
            <a:pPr lvl="2"/>
            <a:r>
              <a:rPr lang="ja-JP" altLang="en-US" sz="1200" dirty="0"/>
              <a:t>逆に狭い部屋は中央のみ</a:t>
            </a:r>
            <a:endParaRPr lang="en-US" altLang="ja-JP" sz="1200" dirty="0"/>
          </a:p>
          <a:p>
            <a:pPr lvl="1"/>
            <a:r>
              <a:rPr lang="ja-JP" altLang="en-US" sz="1400" dirty="0"/>
              <a:t>外観用は、建物の角をはさむように配置</a:t>
            </a:r>
            <a:endParaRPr lang="en-US" altLang="ja-JP" sz="1400" dirty="0"/>
          </a:p>
          <a:p>
            <a:pPr lvl="1"/>
            <a:r>
              <a:rPr lang="ja-JP" altLang="en-US" sz="1400" dirty="0"/>
              <a:t>入隅など暗がりができる場所にも追加</a:t>
            </a:r>
            <a:endParaRPr lang="en-US" altLang="ja-JP" sz="1400" dirty="0"/>
          </a:p>
          <a:p>
            <a:r>
              <a:rPr lang="ja-JP" altLang="en-US" sz="1600" dirty="0"/>
              <a:t>詳細は企業秘密</a:t>
            </a:r>
            <a:endParaRPr lang="en-US" altLang="ja-JP" sz="1600" dirty="0"/>
          </a:p>
        </p:txBody>
      </p:sp>
      <p:sp>
        <p:nvSpPr>
          <p:cNvPr id="59" name="楕円 58">
            <a:extLst>
              <a:ext uri="{FF2B5EF4-FFF2-40B4-BE49-F238E27FC236}">
                <a16:creationId xmlns:a16="http://schemas.microsoft.com/office/drawing/2014/main" id="{4FECD068-43FA-4A5F-9849-FD498CF2117D}"/>
              </a:ext>
            </a:extLst>
          </p:cNvPr>
          <p:cNvSpPr/>
          <p:nvPr/>
        </p:nvSpPr>
        <p:spPr>
          <a:xfrm>
            <a:off x="8465119" y="3393712"/>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2057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49B2FA-B203-485C-A227-7E9944AE37C9}"/>
              </a:ext>
            </a:extLst>
          </p:cNvPr>
          <p:cNvSpPr>
            <a:spLocks noGrp="1"/>
          </p:cNvSpPr>
          <p:nvPr>
            <p:ph type="title"/>
          </p:nvPr>
        </p:nvSpPr>
        <p:spPr/>
        <p:txBody>
          <a:bodyPr/>
          <a:lstStyle/>
          <a:p>
            <a:r>
              <a:rPr kumimoji="1" lang="ja-JP" altLang="en-US" dirty="0"/>
              <a:t>ライトプローブの自動配置</a:t>
            </a:r>
          </a:p>
        </p:txBody>
      </p:sp>
      <p:pic>
        <p:nvPicPr>
          <p:cNvPr id="7" name="図 6">
            <a:extLst>
              <a:ext uri="{FF2B5EF4-FFF2-40B4-BE49-F238E27FC236}">
                <a16:creationId xmlns:a16="http://schemas.microsoft.com/office/drawing/2014/main" id="{96504A02-4F00-4EAD-A9D5-063B1C36EBF2}"/>
              </a:ext>
            </a:extLst>
          </p:cNvPr>
          <p:cNvPicPr>
            <a:picLocks noChangeAspect="1"/>
          </p:cNvPicPr>
          <p:nvPr/>
        </p:nvPicPr>
        <p:blipFill>
          <a:blip r:embed="rId3"/>
          <a:stretch>
            <a:fillRect/>
          </a:stretch>
        </p:blipFill>
        <p:spPr>
          <a:xfrm>
            <a:off x="3680167" y="2612173"/>
            <a:ext cx="5463833" cy="2306200"/>
          </a:xfrm>
          <a:prstGeom prst="rect">
            <a:avLst/>
          </a:prstGeom>
        </p:spPr>
      </p:pic>
      <p:sp>
        <p:nvSpPr>
          <p:cNvPr id="8" name="楕円 7">
            <a:extLst>
              <a:ext uri="{FF2B5EF4-FFF2-40B4-BE49-F238E27FC236}">
                <a16:creationId xmlns:a16="http://schemas.microsoft.com/office/drawing/2014/main" id="{823B3BAB-4E7B-486D-838F-5E166FD4C322}"/>
              </a:ext>
            </a:extLst>
          </p:cNvPr>
          <p:cNvSpPr/>
          <p:nvPr/>
        </p:nvSpPr>
        <p:spPr>
          <a:xfrm>
            <a:off x="4598484" y="387603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74676BA2-A891-4AD5-BAEE-C84ADBC7421B}"/>
              </a:ext>
            </a:extLst>
          </p:cNvPr>
          <p:cNvSpPr/>
          <p:nvPr/>
        </p:nvSpPr>
        <p:spPr>
          <a:xfrm>
            <a:off x="4348950" y="37152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9F86F649-2695-4558-A7E5-A12C29E323E1}"/>
              </a:ext>
            </a:extLst>
          </p:cNvPr>
          <p:cNvSpPr/>
          <p:nvPr/>
        </p:nvSpPr>
        <p:spPr>
          <a:xfrm>
            <a:off x="4787728" y="37152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A061E7E-6454-482A-952C-D3954A454551}"/>
              </a:ext>
            </a:extLst>
          </p:cNvPr>
          <p:cNvSpPr/>
          <p:nvPr/>
        </p:nvSpPr>
        <p:spPr>
          <a:xfrm>
            <a:off x="4348950" y="404432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18D589D-1F52-4965-B449-8A084F3692F8}"/>
              </a:ext>
            </a:extLst>
          </p:cNvPr>
          <p:cNvSpPr/>
          <p:nvPr/>
        </p:nvSpPr>
        <p:spPr>
          <a:xfrm>
            <a:off x="4787728" y="404432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25946450-5A1D-4083-9514-DB1FB536D79A}"/>
              </a:ext>
            </a:extLst>
          </p:cNvPr>
          <p:cNvSpPr/>
          <p:nvPr/>
        </p:nvSpPr>
        <p:spPr>
          <a:xfrm>
            <a:off x="4077361" y="4036808"/>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715D539-AB75-4B51-8CBC-2F8749840E5C}"/>
              </a:ext>
            </a:extLst>
          </p:cNvPr>
          <p:cNvSpPr/>
          <p:nvPr/>
        </p:nvSpPr>
        <p:spPr>
          <a:xfrm>
            <a:off x="5407944" y="372277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B387C18-85CF-451B-AA76-6F0E6C8B1BA6}"/>
              </a:ext>
            </a:extLst>
          </p:cNvPr>
          <p:cNvSpPr/>
          <p:nvPr/>
        </p:nvSpPr>
        <p:spPr>
          <a:xfrm>
            <a:off x="4079319" y="430811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A11A0A90-CD6A-4176-8570-651842314891}"/>
              </a:ext>
            </a:extLst>
          </p:cNvPr>
          <p:cNvSpPr/>
          <p:nvPr/>
        </p:nvSpPr>
        <p:spPr>
          <a:xfrm>
            <a:off x="4353974" y="430811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C4C11337-35A3-490C-875A-FA77941089C4}"/>
              </a:ext>
            </a:extLst>
          </p:cNvPr>
          <p:cNvSpPr/>
          <p:nvPr/>
        </p:nvSpPr>
        <p:spPr>
          <a:xfrm>
            <a:off x="5597188" y="388355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EC571E46-CDDE-428B-A3C9-2A51A33E3859}"/>
              </a:ext>
            </a:extLst>
          </p:cNvPr>
          <p:cNvSpPr/>
          <p:nvPr/>
        </p:nvSpPr>
        <p:spPr>
          <a:xfrm>
            <a:off x="5708003" y="37152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7E7BD620-DF7B-4DBE-BEF3-1DC63A589527}"/>
              </a:ext>
            </a:extLst>
          </p:cNvPr>
          <p:cNvSpPr/>
          <p:nvPr/>
        </p:nvSpPr>
        <p:spPr>
          <a:xfrm>
            <a:off x="5407944" y="405184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AB084CBA-2399-4E7A-8486-B24BE6184B07}"/>
              </a:ext>
            </a:extLst>
          </p:cNvPr>
          <p:cNvSpPr/>
          <p:nvPr/>
        </p:nvSpPr>
        <p:spPr>
          <a:xfrm>
            <a:off x="5708003" y="405184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CB5B0243-808C-43BD-A406-AD5CEBEA02C8}"/>
              </a:ext>
            </a:extLst>
          </p:cNvPr>
          <p:cNvSpPr/>
          <p:nvPr/>
        </p:nvSpPr>
        <p:spPr>
          <a:xfrm>
            <a:off x="5708003" y="430051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D99D0595-71C2-4647-8238-89F9948E8C3B}"/>
              </a:ext>
            </a:extLst>
          </p:cNvPr>
          <p:cNvSpPr/>
          <p:nvPr/>
        </p:nvSpPr>
        <p:spPr>
          <a:xfrm>
            <a:off x="5987128" y="430051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373EA620-A7F8-4352-BB3D-580B37FADA12}"/>
              </a:ext>
            </a:extLst>
          </p:cNvPr>
          <p:cNvSpPr/>
          <p:nvPr/>
        </p:nvSpPr>
        <p:spPr>
          <a:xfrm>
            <a:off x="5980544" y="402843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FB819548-969F-4411-9D97-E8BC2408A49C}"/>
              </a:ext>
            </a:extLst>
          </p:cNvPr>
          <p:cNvSpPr/>
          <p:nvPr/>
        </p:nvSpPr>
        <p:spPr>
          <a:xfrm>
            <a:off x="5706611" y="286475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734921BA-12D5-473F-B927-09FD98681D54}"/>
              </a:ext>
            </a:extLst>
          </p:cNvPr>
          <p:cNvSpPr/>
          <p:nvPr/>
        </p:nvSpPr>
        <p:spPr>
          <a:xfrm>
            <a:off x="5987128" y="286475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BBD4CE22-3587-4A03-93D3-88017103B82C}"/>
              </a:ext>
            </a:extLst>
          </p:cNvPr>
          <p:cNvSpPr/>
          <p:nvPr/>
        </p:nvSpPr>
        <p:spPr>
          <a:xfrm>
            <a:off x="5987128" y="313684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73AA0ED7-366F-488C-9FE6-DFF4315F0981}"/>
              </a:ext>
            </a:extLst>
          </p:cNvPr>
          <p:cNvSpPr/>
          <p:nvPr/>
        </p:nvSpPr>
        <p:spPr>
          <a:xfrm>
            <a:off x="4635328" y="3405109"/>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B3565393-2B7E-4792-A0F9-F9D6321C5C2A}"/>
              </a:ext>
            </a:extLst>
          </p:cNvPr>
          <p:cNvSpPr/>
          <p:nvPr/>
        </p:nvSpPr>
        <p:spPr>
          <a:xfrm>
            <a:off x="4347018" y="282686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1C768360-D183-41F2-A1B9-7768648A9D35}"/>
              </a:ext>
            </a:extLst>
          </p:cNvPr>
          <p:cNvSpPr/>
          <p:nvPr/>
        </p:nvSpPr>
        <p:spPr>
          <a:xfrm>
            <a:off x="4068176" y="282686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8B8D9021-AB1C-4F4D-86A6-69E3B550EA7F}"/>
              </a:ext>
            </a:extLst>
          </p:cNvPr>
          <p:cNvSpPr/>
          <p:nvPr/>
        </p:nvSpPr>
        <p:spPr>
          <a:xfrm>
            <a:off x="4067763" y="316371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68863600-BDAA-413E-8919-70075CC29D39}"/>
              </a:ext>
            </a:extLst>
          </p:cNvPr>
          <p:cNvSpPr/>
          <p:nvPr/>
        </p:nvSpPr>
        <p:spPr>
          <a:xfrm>
            <a:off x="7984211" y="366127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7149D070-CD33-4C28-9232-970F85F8A524}"/>
              </a:ext>
            </a:extLst>
          </p:cNvPr>
          <p:cNvSpPr/>
          <p:nvPr/>
        </p:nvSpPr>
        <p:spPr>
          <a:xfrm>
            <a:off x="7346152" y="328214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BDC18D5-9632-4C35-B4AA-75ECEC5704DD}"/>
              </a:ext>
            </a:extLst>
          </p:cNvPr>
          <p:cNvSpPr/>
          <p:nvPr/>
        </p:nvSpPr>
        <p:spPr>
          <a:xfrm>
            <a:off x="7343781" y="400790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EC45B9EA-E32C-4C81-9C56-404E95F78934}"/>
              </a:ext>
            </a:extLst>
          </p:cNvPr>
          <p:cNvSpPr/>
          <p:nvPr/>
        </p:nvSpPr>
        <p:spPr>
          <a:xfrm>
            <a:off x="8647132" y="4007904"/>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96C67C39-C4F0-4631-9354-BC04E027B5E4}"/>
              </a:ext>
            </a:extLst>
          </p:cNvPr>
          <p:cNvSpPr/>
          <p:nvPr/>
        </p:nvSpPr>
        <p:spPr>
          <a:xfrm>
            <a:off x="8613433" y="3271898"/>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DBF5E569-57DC-4621-9E46-33068EE027A5}"/>
              </a:ext>
            </a:extLst>
          </p:cNvPr>
          <p:cNvSpPr/>
          <p:nvPr/>
        </p:nvSpPr>
        <p:spPr>
          <a:xfrm>
            <a:off x="7566097" y="368488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3A53B64F-F87A-4689-9897-9988A37F783C}"/>
              </a:ext>
            </a:extLst>
          </p:cNvPr>
          <p:cNvSpPr/>
          <p:nvPr/>
        </p:nvSpPr>
        <p:spPr>
          <a:xfrm>
            <a:off x="8490545" y="3867660"/>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5EFA1495-DD80-4C34-B564-D368EB66D12C}"/>
              </a:ext>
            </a:extLst>
          </p:cNvPr>
          <p:cNvSpPr/>
          <p:nvPr/>
        </p:nvSpPr>
        <p:spPr>
          <a:xfrm>
            <a:off x="5624549" y="3224321"/>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9EFB2972-8545-4270-9C4F-97D51CF4C83F}"/>
              </a:ext>
            </a:extLst>
          </p:cNvPr>
          <p:cNvSpPr/>
          <p:nvPr/>
        </p:nvSpPr>
        <p:spPr>
          <a:xfrm>
            <a:off x="7929835" y="330601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64B1A60F-466A-4490-9295-1FAF273C2602}"/>
              </a:ext>
            </a:extLst>
          </p:cNvPr>
          <p:cNvSpPr/>
          <p:nvPr/>
        </p:nvSpPr>
        <p:spPr>
          <a:xfrm>
            <a:off x="8010222" y="405528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5FE2D2C1-C905-48A6-9865-0DE95293EF12}"/>
              </a:ext>
            </a:extLst>
          </p:cNvPr>
          <p:cNvSpPr/>
          <p:nvPr/>
        </p:nvSpPr>
        <p:spPr>
          <a:xfrm>
            <a:off x="5183581" y="4005045"/>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306D9E32-DD7A-4090-AD12-8D7B41D3DCC3}"/>
              </a:ext>
            </a:extLst>
          </p:cNvPr>
          <p:cNvSpPr/>
          <p:nvPr/>
        </p:nvSpPr>
        <p:spPr>
          <a:xfrm>
            <a:off x="5247170" y="3191511"/>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1E3A3A6E-06AA-4491-9705-26D379C2E7FE}"/>
              </a:ext>
            </a:extLst>
          </p:cNvPr>
          <p:cNvSpPr/>
          <p:nvPr/>
        </p:nvSpPr>
        <p:spPr>
          <a:xfrm>
            <a:off x="5064625" y="355448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F1A52A34-59DD-45AA-B9B5-E55367CFA592}"/>
              </a:ext>
            </a:extLst>
          </p:cNvPr>
          <p:cNvSpPr/>
          <p:nvPr/>
        </p:nvSpPr>
        <p:spPr>
          <a:xfrm>
            <a:off x="7022640" y="4029212"/>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C1FD26FA-121E-4492-9366-6E6908123A76}"/>
              </a:ext>
            </a:extLst>
          </p:cNvPr>
          <p:cNvSpPr/>
          <p:nvPr/>
        </p:nvSpPr>
        <p:spPr>
          <a:xfrm>
            <a:off x="7024598" y="430051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9" name="楕円 48">
            <a:extLst>
              <a:ext uri="{FF2B5EF4-FFF2-40B4-BE49-F238E27FC236}">
                <a16:creationId xmlns:a16="http://schemas.microsoft.com/office/drawing/2014/main" id="{0FEBB672-72F0-479C-8583-576D41BA685B}"/>
              </a:ext>
            </a:extLst>
          </p:cNvPr>
          <p:cNvSpPr/>
          <p:nvPr/>
        </p:nvSpPr>
        <p:spPr>
          <a:xfrm>
            <a:off x="7299253" y="4300517"/>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1F7765CE-77F7-4E96-A1AB-70244C922E96}"/>
              </a:ext>
            </a:extLst>
          </p:cNvPr>
          <p:cNvSpPr/>
          <p:nvPr/>
        </p:nvSpPr>
        <p:spPr>
          <a:xfrm>
            <a:off x="8653282" y="4292921"/>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FDA7A7CF-C472-4A64-B374-96C6035B9FC2}"/>
              </a:ext>
            </a:extLst>
          </p:cNvPr>
          <p:cNvSpPr/>
          <p:nvPr/>
        </p:nvSpPr>
        <p:spPr>
          <a:xfrm>
            <a:off x="8932407" y="4292921"/>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E313BB8D-9C5C-4D52-A73D-7C0D1A55D91C}"/>
              </a:ext>
            </a:extLst>
          </p:cNvPr>
          <p:cNvSpPr/>
          <p:nvPr/>
        </p:nvSpPr>
        <p:spPr>
          <a:xfrm>
            <a:off x="8925823" y="4020838"/>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02D40ADC-60C4-42C2-9479-E327C21A16F0}"/>
              </a:ext>
            </a:extLst>
          </p:cNvPr>
          <p:cNvSpPr/>
          <p:nvPr/>
        </p:nvSpPr>
        <p:spPr>
          <a:xfrm>
            <a:off x="8651890" y="291884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FEBE372C-722E-4EA2-9E88-75A6AA9E7F55}"/>
              </a:ext>
            </a:extLst>
          </p:cNvPr>
          <p:cNvSpPr/>
          <p:nvPr/>
        </p:nvSpPr>
        <p:spPr>
          <a:xfrm>
            <a:off x="8932407" y="291884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868563CE-E001-48D5-AD5F-A6A16E4A1C0A}"/>
              </a:ext>
            </a:extLst>
          </p:cNvPr>
          <p:cNvSpPr/>
          <p:nvPr/>
        </p:nvSpPr>
        <p:spPr>
          <a:xfrm>
            <a:off x="8932407" y="3190926"/>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08BC97B8-5D65-442A-84DC-988EE9217C60}"/>
              </a:ext>
            </a:extLst>
          </p:cNvPr>
          <p:cNvSpPr/>
          <p:nvPr/>
        </p:nvSpPr>
        <p:spPr>
          <a:xfrm>
            <a:off x="7292297" y="288095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CC4D03E8-4CB1-42D2-BC3F-22BA79386AF0}"/>
              </a:ext>
            </a:extLst>
          </p:cNvPr>
          <p:cNvSpPr/>
          <p:nvPr/>
        </p:nvSpPr>
        <p:spPr>
          <a:xfrm>
            <a:off x="7013455" y="288095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A5BC51CD-7262-49F8-B6C0-C4604F4C0467}"/>
              </a:ext>
            </a:extLst>
          </p:cNvPr>
          <p:cNvSpPr/>
          <p:nvPr/>
        </p:nvSpPr>
        <p:spPr>
          <a:xfrm>
            <a:off x="7013042" y="3217803"/>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9142F554-70B2-43E6-8716-42CA35DA438C}"/>
              </a:ext>
            </a:extLst>
          </p:cNvPr>
          <p:cNvSpPr>
            <a:spLocks noGrp="1"/>
          </p:cNvSpPr>
          <p:nvPr>
            <p:ph idx="1"/>
          </p:nvPr>
        </p:nvSpPr>
        <p:spPr>
          <a:xfrm>
            <a:off x="164274" y="742877"/>
            <a:ext cx="8229600" cy="4022238"/>
          </a:xfrm>
        </p:spPr>
        <p:txBody>
          <a:bodyPr/>
          <a:lstStyle/>
          <a:p>
            <a:r>
              <a:rPr kumimoji="1" lang="en-US" altLang="ja-JP" sz="1600" dirty="0"/>
              <a:t>CAD</a:t>
            </a:r>
            <a:r>
              <a:rPr kumimoji="1" lang="ja-JP" altLang="en-US" sz="1600" dirty="0"/>
              <a:t>データからルールベースで自動配置</a:t>
            </a:r>
            <a:endParaRPr kumimoji="1" lang="en-US" altLang="ja-JP" sz="1600" dirty="0"/>
          </a:p>
          <a:p>
            <a:r>
              <a:rPr lang="ja-JP" altLang="en-US" sz="1600" dirty="0"/>
              <a:t>例（実際のものとは異なる）</a:t>
            </a:r>
            <a:endParaRPr lang="en-US" altLang="ja-JP" sz="1600" dirty="0"/>
          </a:p>
          <a:p>
            <a:pPr lvl="1"/>
            <a:r>
              <a:rPr lang="ja-JP" altLang="en-US" sz="1400" dirty="0"/>
              <a:t>各部屋の四隅と中央に配置</a:t>
            </a:r>
            <a:endParaRPr lang="en-US" altLang="ja-JP" sz="1400" dirty="0"/>
          </a:p>
          <a:p>
            <a:pPr lvl="2"/>
            <a:r>
              <a:rPr lang="ja-JP" altLang="en-US" sz="1200" dirty="0"/>
              <a:t>閾値以上の広い部屋では、照明器具の下にも追加</a:t>
            </a:r>
            <a:endParaRPr lang="en-US" altLang="ja-JP" sz="1200" dirty="0"/>
          </a:p>
          <a:p>
            <a:pPr lvl="2"/>
            <a:r>
              <a:rPr lang="ja-JP" altLang="en-US" sz="1200" dirty="0"/>
              <a:t>逆に狭い部屋は中央のみ</a:t>
            </a:r>
            <a:endParaRPr lang="en-US" altLang="ja-JP" sz="1200" dirty="0"/>
          </a:p>
          <a:p>
            <a:pPr lvl="1"/>
            <a:r>
              <a:rPr lang="ja-JP" altLang="en-US" sz="1400" dirty="0"/>
              <a:t>外観用は、建物の角をはさむように配置</a:t>
            </a:r>
            <a:endParaRPr lang="en-US" altLang="ja-JP" sz="1400" dirty="0"/>
          </a:p>
          <a:p>
            <a:pPr lvl="1"/>
            <a:r>
              <a:rPr lang="ja-JP" altLang="en-US" sz="1400" dirty="0"/>
              <a:t>入隅など暗がりができる場所にも追加</a:t>
            </a:r>
            <a:endParaRPr lang="en-US" altLang="ja-JP" sz="1400" dirty="0"/>
          </a:p>
          <a:p>
            <a:r>
              <a:rPr lang="ja-JP" altLang="en-US" sz="1600" dirty="0"/>
              <a:t>詳細は企業秘密</a:t>
            </a:r>
            <a:endParaRPr lang="en-US" altLang="ja-JP" sz="1600" dirty="0"/>
          </a:p>
        </p:txBody>
      </p:sp>
      <p:sp>
        <p:nvSpPr>
          <p:cNvPr id="59" name="楕円 58">
            <a:extLst>
              <a:ext uri="{FF2B5EF4-FFF2-40B4-BE49-F238E27FC236}">
                <a16:creationId xmlns:a16="http://schemas.microsoft.com/office/drawing/2014/main" id="{DB8EFF4E-1DF2-464A-B017-91E921BA344F}"/>
              </a:ext>
            </a:extLst>
          </p:cNvPr>
          <p:cNvSpPr/>
          <p:nvPr/>
        </p:nvSpPr>
        <p:spPr>
          <a:xfrm>
            <a:off x="4897517" y="3186679"/>
            <a:ext cx="160774" cy="160774"/>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E58FD214-E5E1-486A-8D5D-31CEEA4A01D6}"/>
              </a:ext>
            </a:extLst>
          </p:cNvPr>
          <p:cNvSpPr/>
          <p:nvPr/>
        </p:nvSpPr>
        <p:spPr>
          <a:xfrm>
            <a:off x="8465119" y="3393712"/>
            <a:ext cx="160774" cy="16077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17817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13B52-33B1-4182-A34D-51809809D61C}"/>
              </a:ext>
            </a:extLst>
          </p:cNvPr>
          <p:cNvSpPr>
            <a:spLocks noGrp="1"/>
          </p:cNvSpPr>
          <p:nvPr>
            <p:ph type="title"/>
          </p:nvPr>
        </p:nvSpPr>
        <p:spPr/>
        <p:txBody>
          <a:bodyPr/>
          <a:lstStyle/>
          <a:p>
            <a:r>
              <a:rPr kumimoji="1" lang="ja-JP" altLang="en-US" dirty="0"/>
              <a:t>ライトプローブのベイク</a:t>
            </a:r>
          </a:p>
        </p:txBody>
      </p:sp>
      <p:sp>
        <p:nvSpPr>
          <p:cNvPr id="3" name="コンテンツ プレースホルダー 2">
            <a:extLst>
              <a:ext uri="{FF2B5EF4-FFF2-40B4-BE49-F238E27FC236}">
                <a16:creationId xmlns:a16="http://schemas.microsoft.com/office/drawing/2014/main" id="{6A854F2C-9B99-4CD8-A7BA-C9270C52EF9A}"/>
              </a:ext>
            </a:extLst>
          </p:cNvPr>
          <p:cNvSpPr>
            <a:spLocks noGrp="1"/>
          </p:cNvSpPr>
          <p:nvPr>
            <p:ph idx="1"/>
          </p:nvPr>
        </p:nvSpPr>
        <p:spPr>
          <a:xfrm>
            <a:off x="293161" y="676695"/>
            <a:ext cx="7704730" cy="4019962"/>
          </a:xfrm>
        </p:spPr>
        <p:txBody>
          <a:bodyPr/>
          <a:lstStyle/>
          <a:p>
            <a:pPr marL="457200" indent="-457200">
              <a:buFont typeface="+mj-lt"/>
              <a:buAutoNum type="arabicPeriod"/>
            </a:pPr>
            <a:r>
              <a:rPr kumimoji="1" lang="ja-JP" altLang="en-US" sz="1800" dirty="0"/>
              <a:t>ライトプローブの位置で撮影</a:t>
            </a:r>
            <a:endParaRPr kumimoji="1" lang="en-US" altLang="ja-JP" sz="1800" dirty="0"/>
          </a:p>
          <a:p>
            <a:pPr lvl="1"/>
            <a:r>
              <a:rPr lang="en-US" altLang="ja-JP" sz="1600" dirty="0"/>
              <a:t>6</a:t>
            </a:r>
            <a:r>
              <a:rPr lang="ja-JP" altLang="en-US" sz="1600" dirty="0"/>
              <a:t>方向をレンダリング</a:t>
            </a:r>
            <a:endParaRPr lang="en-US" altLang="ja-JP" sz="1600" dirty="0"/>
          </a:p>
          <a:p>
            <a:pPr lvl="1"/>
            <a:r>
              <a:rPr lang="ja-JP" altLang="en-US" sz="1600" dirty="0"/>
              <a:t>ライティングは直接光とスカイマップのみ</a:t>
            </a:r>
            <a:endParaRPr lang="en-US" altLang="ja-JP" sz="1600" dirty="0"/>
          </a:p>
          <a:p>
            <a:pPr lvl="1"/>
            <a:r>
              <a:rPr kumimoji="1" lang="ja-JP" altLang="en-US" sz="1600" dirty="0"/>
              <a:t>キューブマップに保存</a:t>
            </a:r>
            <a:endParaRPr kumimoji="1" lang="en-US" altLang="ja-JP" sz="1600" dirty="0"/>
          </a:p>
          <a:p>
            <a:pPr marL="457200" indent="-457200">
              <a:buFont typeface="+mj-lt"/>
              <a:buAutoNum type="arabicPeriod"/>
            </a:pPr>
            <a:r>
              <a:rPr kumimoji="1" lang="ja-JP" altLang="en-US" sz="1800" dirty="0"/>
              <a:t>キューブマップを</a:t>
            </a:r>
            <a:r>
              <a:rPr kumimoji="1" lang="en-US" altLang="ja-JP" sz="1800" dirty="0"/>
              <a:t>SH(</a:t>
            </a:r>
            <a:r>
              <a:rPr kumimoji="1" lang="ja-JP" altLang="en-US" sz="1800" dirty="0"/>
              <a:t>球面調和関数）で近似</a:t>
            </a:r>
            <a:endParaRPr kumimoji="1" lang="en-US" altLang="ja-JP" sz="1800" dirty="0"/>
          </a:p>
          <a:p>
            <a:pPr marL="457200" indent="-457200">
              <a:buFont typeface="+mj-lt"/>
              <a:buAutoNum type="arabicPeriod"/>
            </a:pPr>
            <a:r>
              <a:rPr lang="ja-JP" altLang="en-US" sz="1800" dirty="0"/>
              <a:t>全ライトプローブの</a:t>
            </a:r>
            <a:r>
              <a:rPr lang="en-US" altLang="ja-JP" sz="1800" dirty="0"/>
              <a:t>SH</a:t>
            </a:r>
            <a:r>
              <a:rPr lang="ja-JP" altLang="en-US" sz="1800" dirty="0"/>
              <a:t>係数をシーンにセット</a:t>
            </a:r>
            <a:endParaRPr lang="en-US" altLang="ja-JP" sz="1800" dirty="0"/>
          </a:p>
          <a:p>
            <a:pPr marL="457200" indent="-457200">
              <a:buFont typeface="+mj-lt"/>
              <a:buAutoNum type="arabicPeriod"/>
            </a:pPr>
            <a:r>
              <a:rPr kumimoji="1" lang="ja-JP" altLang="en-US" sz="1800" dirty="0"/>
              <a:t>ライトプローブの位置で再撮影</a:t>
            </a:r>
            <a:endParaRPr kumimoji="1" lang="en-US" altLang="ja-JP" sz="1800" dirty="0"/>
          </a:p>
          <a:p>
            <a:pPr lvl="1"/>
            <a:r>
              <a:rPr lang="en-US" altLang="ja-JP" sz="1600" dirty="0"/>
              <a:t>SH</a:t>
            </a:r>
            <a:r>
              <a:rPr lang="ja-JP" altLang="en-US" sz="1600" dirty="0"/>
              <a:t>係数を用いて間接光をライティング</a:t>
            </a:r>
            <a:endParaRPr lang="en-US" altLang="ja-JP" sz="1600" dirty="0"/>
          </a:p>
          <a:p>
            <a:pPr marL="457200" indent="-457200">
              <a:buFont typeface="+mj-lt"/>
              <a:buAutoNum type="arabicPeriod"/>
            </a:pPr>
            <a:r>
              <a:rPr kumimoji="1" lang="ja-JP" altLang="en-US" sz="1800" dirty="0"/>
              <a:t>キューブマップを</a:t>
            </a:r>
            <a:r>
              <a:rPr kumimoji="1" lang="en-US" altLang="ja-JP" sz="1800" dirty="0"/>
              <a:t>SH(</a:t>
            </a:r>
            <a:r>
              <a:rPr kumimoji="1" lang="ja-JP" altLang="en-US" sz="1800" dirty="0"/>
              <a:t>球面調和関数）で近似</a:t>
            </a:r>
            <a:endParaRPr kumimoji="1" lang="en-US" altLang="ja-JP" sz="1800" dirty="0"/>
          </a:p>
          <a:p>
            <a:pPr marL="457200" indent="-457200">
              <a:buFont typeface="+mj-lt"/>
              <a:buAutoNum type="arabicPeriod"/>
            </a:pPr>
            <a:r>
              <a:rPr lang="ja-JP" altLang="en-US" sz="1800" dirty="0"/>
              <a:t>全ライトプローブの</a:t>
            </a:r>
            <a:r>
              <a:rPr lang="en-US" altLang="ja-JP" sz="1800" dirty="0"/>
              <a:t>SH</a:t>
            </a:r>
            <a:r>
              <a:rPr lang="ja-JP" altLang="en-US" sz="1800" dirty="0"/>
              <a:t>係数をシーンにセット</a:t>
            </a:r>
            <a:endParaRPr lang="en-US" altLang="ja-JP" sz="1800" dirty="0"/>
          </a:p>
          <a:p>
            <a:pPr marL="457200" indent="-457200">
              <a:buFont typeface="+mj-lt"/>
              <a:buAutoNum type="arabicPeriod"/>
            </a:pPr>
            <a:r>
              <a:rPr lang="ja-JP" altLang="en-US" sz="1800" dirty="0"/>
              <a:t>ステップ</a:t>
            </a:r>
            <a:r>
              <a:rPr lang="en-US" altLang="ja-JP" sz="1800" dirty="0"/>
              <a:t>4~6</a:t>
            </a:r>
            <a:r>
              <a:rPr lang="ja-JP" altLang="en-US" sz="1800" dirty="0"/>
              <a:t>を繰り返す</a:t>
            </a:r>
            <a:endParaRPr lang="en-US" altLang="ja-JP" sz="1800" dirty="0"/>
          </a:p>
          <a:p>
            <a:endParaRPr lang="en-US" altLang="ja-JP" sz="1800" dirty="0"/>
          </a:p>
          <a:p>
            <a:endParaRPr lang="en-US" altLang="ja-JP" sz="1800" dirty="0"/>
          </a:p>
          <a:p>
            <a:endParaRPr kumimoji="1" lang="ja-JP" altLang="en-US" sz="1800" dirty="0"/>
          </a:p>
        </p:txBody>
      </p:sp>
      <p:sp>
        <p:nvSpPr>
          <p:cNvPr id="24" name="直方体 23">
            <a:extLst>
              <a:ext uri="{FF2B5EF4-FFF2-40B4-BE49-F238E27FC236}">
                <a16:creationId xmlns:a16="http://schemas.microsoft.com/office/drawing/2014/main" id="{4390D7E1-B37F-4E45-8E14-3239ADD3DD82}"/>
              </a:ext>
            </a:extLst>
          </p:cNvPr>
          <p:cNvSpPr/>
          <p:nvPr/>
        </p:nvSpPr>
        <p:spPr>
          <a:xfrm>
            <a:off x="5917087" y="253615"/>
            <a:ext cx="1719618" cy="1719618"/>
          </a:xfrm>
          <a:prstGeom prst="cube">
            <a:avLst/>
          </a:prstGeom>
          <a:noFill/>
          <a:ln w="254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5" name="直線コネクタ 24">
            <a:extLst>
              <a:ext uri="{FF2B5EF4-FFF2-40B4-BE49-F238E27FC236}">
                <a16:creationId xmlns:a16="http://schemas.microsoft.com/office/drawing/2014/main" id="{D916CB8D-EBAB-494D-8700-FEB9B4E6D59B}"/>
              </a:ext>
            </a:extLst>
          </p:cNvPr>
          <p:cNvCxnSpPr>
            <a:cxnSpLocks/>
          </p:cNvCxnSpPr>
          <p:nvPr/>
        </p:nvCxnSpPr>
        <p:spPr>
          <a:xfrm>
            <a:off x="5917087" y="683520"/>
            <a:ext cx="750627" cy="450376"/>
          </a:xfrm>
          <a:prstGeom prst="line">
            <a:avLst/>
          </a:prstGeom>
          <a:noFill/>
          <a:ln w="9525" cap="flat" cmpd="sng" algn="ctr">
            <a:solidFill>
              <a:srgbClr val="92D050"/>
            </a:solidFill>
            <a:prstDash val="dash"/>
          </a:ln>
          <a:effectLst/>
        </p:spPr>
      </p:cxnSp>
      <p:cxnSp>
        <p:nvCxnSpPr>
          <p:cNvPr id="26" name="直線コネクタ 25">
            <a:extLst>
              <a:ext uri="{FF2B5EF4-FFF2-40B4-BE49-F238E27FC236}">
                <a16:creationId xmlns:a16="http://schemas.microsoft.com/office/drawing/2014/main" id="{308FE7F0-D878-40D1-A764-650EF35DAE1C}"/>
              </a:ext>
            </a:extLst>
          </p:cNvPr>
          <p:cNvCxnSpPr>
            <a:cxnSpLocks/>
          </p:cNvCxnSpPr>
          <p:nvPr/>
        </p:nvCxnSpPr>
        <p:spPr>
          <a:xfrm flipV="1">
            <a:off x="5944383" y="1331788"/>
            <a:ext cx="723331" cy="627799"/>
          </a:xfrm>
          <a:prstGeom prst="line">
            <a:avLst/>
          </a:prstGeom>
          <a:noFill/>
          <a:ln w="9525" cap="flat" cmpd="sng" algn="ctr">
            <a:solidFill>
              <a:srgbClr val="92D050"/>
            </a:solidFill>
            <a:prstDash val="dash"/>
          </a:ln>
          <a:effectLst/>
        </p:spPr>
      </p:cxnSp>
      <p:cxnSp>
        <p:nvCxnSpPr>
          <p:cNvPr id="27" name="直線コネクタ 26">
            <a:extLst>
              <a:ext uri="{FF2B5EF4-FFF2-40B4-BE49-F238E27FC236}">
                <a16:creationId xmlns:a16="http://schemas.microsoft.com/office/drawing/2014/main" id="{52586201-3303-4F5A-B6BB-75BE35663843}"/>
              </a:ext>
            </a:extLst>
          </p:cNvPr>
          <p:cNvCxnSpPr>
            <a:cxnSpLocks/>
          </p:cNvCxnSpPr>
          <p:nvPr/>
        </p:nvCxnSpPr>
        <p:spPr>
          <a:xfrm>
            <a:off x="6858783" y="1297669"/>
            <a:ext cx="402609" cy="641445"/>
          </a:xfrm>
          <a:prstGeom prst="line">
            <a:avLst/>
          </a:prstGeom>
          <a:noFill/>
          <a:ln w="9525" cap="flat" cmpd="sng" algn="ctr">
            <a:solidFill>
              <a:srgbClr val="92D050"/>
            </a:solidFill>
            <a:prstDash val="dash"/>
          </a:ln>
          <a:effectLst/>
        </p:spPr>
      </p:cxnSp>
      <p:cxnSp>
        <p:nvCxnSpPr>
          <p:cNvPr id="28" name="直線コネクタ 27">
            <a:extLst>
              <a:ext uri="{FF2B5EF4-FFF2-40B4-BE49-F238E27FC236}">
                <a16:creationId xmlns:a16="http://schemas.microsoft.com/office/drawing/2014/main" id="{2E1BEE52-5640-4961-BBD4-962DC7BB115A}"/>
              </a:ext>
            </a:extLst>
          </p:cNvPr>
          <p:cNvCxnSpPr>
            <a:cxnSpLocks/>
          </p:cNvCxnSpPr>
          <p:nvPr/>
        </p:nvCxnSpPr>
        <p:spPr>
          <a:xfrm>
            <a:off x="6886078" y="1229430"/>
            <a:ext cx="723332" cy="307075"/>
          </a:xfrm>
          <a:prstGeom prst="line">
            <a:avLst/>
          </a:prstGeom>
          <a:noFill/>
          <a:ln w="9525" cap="flat" cmpd="sng" algn="ctr">
            <a:solidFill>
              <a:srgbClr val="92D050"/>
            </a:solidFill>
            <a:prstDash val="dash"/>
          </a:ln>
          <a:effectLst/>
        </p:spPr>
      </p:cxnSp>
      <p:cxnSp>
        <p:nvCxnSpPr>
          <p:cNvPr id="29" name="直線コネクタ 28">
            <a:extLst>
              <a:ext uri="{FF2B5EF4-FFF2-40B4-BE49-F238E27FC236}">
                <a16:creationId xmlns:a16="http://schemas.microsoft.com/office/drawing/2014/main" id="{135E41A4-8C14-4A56-8130-655329FA8E79}"/>
              </a:ext>
            </a:extLst>
          </p:cNvPr>
          <p:cNvCxnSpPr>
            <a:cxnSpLocks/>
          </p:cNvCxnSpPr>
          <p:nvPr/>
        </p:nvCxnSpPr>
        <p:spPr>
          <a:xfrm flipV="1">
            <a:off x="6811016" y="342327"/>
            <a:ext cx="771099" cy="825689"/>
          </a:xfrm>
          <a:prstGeom prst="line">
            <a:avLst/>
          </a:prstGeom>
          <a:noFill/>
          <a:ln w="9525" cap="flat" cmpd="sng" algn="ctr">
            <a:solidFill>
              <a:srgbClr val="92D050"/>
            </a:solidFill>
            <a:prstDash val="dash"/>
          </a:ln>
          <a:effectLst/>
        </p:spPr>
      </p:cxnSp>
      <p:cxnSp>
        <p:nvCxnSpPr>
          <p:cNvPr id="30" name="直線コネクタ 29">
            <a:extLst>
              <a:ext uri="{FF2B5EF4-FFF2-40B4-BE49-F238E27FC236}">
                <a16:creationId xmlns:a16="http://schemas.microsoft.com/office/drawing/2014/main" id="{D05E4816-F90E-4858-BD04-ECB047D32F05}"/>
              </a:ext>
            </a:extLst>
          </p:cNvPr>
          <p:cNvCxnSpPr>
            <a:cxnSpLocks/>
          </p:cNvCxnSpPr>
          <p:nvPr/>
        </p:nvCxnSpPr>
        <p:spPr>
          <a:xfrm flipV="1">
            <a:off x="6838311" y="717639"/>
            <a:ext cx="313899" cy="375313"/>
          </a:xfrm>
          <a:prstGeom prst="line">
            <a:avLst/>
          </a:prstGeom>
          <a:noFill/>
          <a:ln w="9525" cap="flat" cmpd="sng" algn="ctr">
            <a:solidFill>
              <a:srgbClr val="92D050"/>
            </a:solidFill>
            <a:prstDash val="dash"/>
          </a:ln>
          <a:effectLst/>
        </p:spPr>
      </p:cxnSp>
      <p:cxnSp>
        <p:nvCxnSpPr>
          <p:cNvPr id="31" name="直線コネクタ 30">
            <a:extLst>
              <a:ext uri="{FF2B5EF4-FFF2-40B4-BE49-F238E27FC236}">
                <a16:creationId xmlns:a16="http://schemas.microsoft.com/office/drawing/2014/main" id="{D53CB5F6-93A7-4B8D-B600-9FA855CDA618}"/>
              </a:ext>
            </a:extLst>
          </p:cNvPr>
          <p:cNvCxnSpPr>
            <a:cxnSpLocks/>
          </p:cNvCxnSpPr>
          <p:nvPr/>
        </p:nvCxnSpPr>
        <p:spPr>
          <a:xfrm flipH="1" flipV="1">
            <a:off x="6340168" y="260439"/>
            <a:ext cx="382137" cy="832513"/>
          </a:xfrm>
          <a:prstGeom prst="line">
            <a:avLst/>
          </a:prstGeom>
          <a:noFill/>
          <a:ln w="9525" cap="flat" cmpd="sng" algn="ctr">
            <a:solidFill>
              <a:srgbClr val="92D050"/>
            </a:solidFill>
            <a:prstDash val="dash"/>
          </a:ln>
          <a:effectLst/>
        </p:spPr>
      </p:cxnSp>
      <p:cxnSp>
        <p:nvCxnSpPr>
          <p:cNvPr id="32" name="直線コネクタ 31">
            <a:extLst>
              <a:ext uri="{FF2B5EF4-FFF2-40B4-BE49-F238E27FC236}">
                <a16:creationId xmlns:a16="http://schemas.microsoft.com/office/drawing/2014/main" id="{ACDB5D20-C29F-4C78-B1FF-E33E6CD6C825}"/>
              </a:ext>
            </a:extLst>
          </p:cNvPr>
          <p:cNvCxnSpPr/>
          <p:nvPr/>
        </p:nvCxnSpPr>
        <p:spPr>
          <a:xfrm>
            <a:off x="6340168" y="260439"/>
            <a:ext cx="0" cy="1289713"/>
          </a:xfrm>
          <a:prstGeom prst="line">
            <a:avLst/>
          </a:prstGeom>
          <a:noFill/>
          <a:ln w="9525" cap="flat" cmpd="sng" algn="ctr">
            <a:solidFill>
              <a:srgbClr val="92D050"/>
            </a:solidFill>
            <a:prstDash val="solid"/>
          </a:ln>
          <a:effectLst/>
        </p:spPr>
      </p:cxnSp>
      <p:cxnSp>
        <p:nvCxnSpPr>
          <p:cNvPr id="33" name="直線コネクタ 32">
            <a:extLst>
              <a:ext uri="{FF2B5EF4-FFF2-40B4-BE49-F238E27FC236}">
                <a16:creationId xmlns:a16="http://schemas.microsoft.com/office/drawing/2014/main" id="{F790C61C-99BD-4291-BD1A-6507745157EE}"/>
              </a:ext>
            </a:extLst>
          </p:cNvPr>
          <p:cNvCxnSpPr>
            <a:cxnSpLocks/>
          </p:cNvCxnSpPr>
          <p:nvPr/>
        </p:nvCxnSpPr>
        <p:spPr>
          <a:xfrm>
            <a:off x="6346992" y="1529681"/>
            <a:ext cx="1303362" cy="0"/>
          </a:xfrm>
          <a:prstGeom prst="line">
            <a:avLst/>
          </a:prstGeom>
          <a:noFill/>
          <a:ln w="9525" cap="flat" cmpd="sng" algn="ctr">
            <a:solidFill>
              <a:srgbClr val="92D050"/>
            </a:solidFill>
            <a:prstDash val="solid"/>
          </a:ln>
          <a:effectLst/>
        </p:spPr>
      </p:cxnSp>
      <p:cxnSp>
        <p:nvCxnSpPr>
          <p:cNvPr id="34" name="直線コネクタ 33">
            <a:extLst>
              <a:ext uri="{FF2B5EF4-FFF2-40B4-BE49-F238E27FC236}">
                <a16:creationId xmlns:a16="http://schemas.microsoft.com/office/drawing/2014/main" id="{CD6A4777-36CB-430E-BB4C-1E859A8DD54B}"/>
              </a:ext>
            </a:extLst>
          </p:cNvPr>
          <p:cNvCxnSpPr>
            <a:cxnSpLocks/>
          </p:cNvCxnSpPr>
          <p:nvPr/>
        </p:nvCxnSpPr>
        <p:spPr>
          <a:xfrm flipH="1">
            <a:off x="5930735" y="1529681"/>
            <a:ext cx="402609" cy="409433"/>
          </a:xfrm>
          <a:prstGeom prst="line">
            <a:avLst/>
          </a:prstGeom>
          <a:noFill/>
          <a:ln w="9525" cap="flat" cmpd="sng" algn="ctr">
            <a:solidFill>
              <a:srgbClr val="92D050"/>
            </a:solidFill>
            <a:prstDash val="solid"/>
          </a:ln>
          <a:effectLst/>
        </p:spPr>
      </p:cxnSp>
      <p:cxnSp>
        <p:nvCxnSpPr>
          <p:cNvPr id="35" name="直線コネクタ 34">
            <a:extLst>
              <a:ext uri="{FF2B5EF4-FFF2-40B4-BE49-F238E27FC236}">
                <a16:creationId xmlns:a16="http://schemas.microsoft.com/office/drawing/2014/main" id="{36A794F4-6298-4BF1-B482-46D83583B145}"/>
              </a:ext>
            </a:extLst>
          </p:cNvPr>
          <p:cNvCxnSpPr>
            <a:cxnSpLocks/>
          </p:cNvCxnSpPr>
          <p:nvPr/>
        </p:nvCxnSpPr>
        <p:spPr>
          <a:xfrm flipV="1">
            <a:off x="6353816" y="1256726"/>
            <a:ext cx="341194" cy="266132"/>
          </a:xfrm>
          <a:prstGeom prst="line">
            <a:avLst/>
          </a:prstGeom>
          <a:noFill/>
          <a:ln w="9525" cap="flat" cmpd="sng" algn="ctr">
            <a:solidFill>
              <a:srgbClr val="92D050"/>
            </a:solidFill>
            <a:prstDash val="dash"/>
          </a:ln>
          <a:effectLst/>
        </p:spPr>
      </p:cxnSp>
      <p:sp>
        <p:nvSpPr>
          <p:cNvPr id="36" name="矢印: 右 35">
            <a:extLst>
              <a:ext uri="{FF2B5EF4-FFF2-40B4-BE49-F238E27FC236}">
                <a16:creationId xmlns:a16="http://schemas.microsoft.com/office/drawing/2014/main" id="{EEF1A6CC-DAB3-471F-84C3-CA34983E8353}"/>
              </a:ext>
            </a:extLst>
          </p:cNvPr>
          <p:cNvSpPr/>
          <p:nvPr/>
        </p:nvSpPr>
        <p:spPr>
          <a:xfrm>
            <a:off x="6790544" y="1120249"/>
            <a:ext cx="225188" cy="143301"/>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矢印: 右 36">
            <a:extLst>
              <a:ext uri="{FF2B5EF4-FFF2-40B4-BE49-F238E27FC236}">
                <a16:creationId xmlns:a16="http://schemas.microsoft.com/office/drawing/2014/main" id="{32177E5A-D26A-4F61-A9F2-449DD6C6918D}"/>
              </a:ext>
            </a:extLst>
          </p:cNvPr>
          <p:cNvSpPr/>
          <p:nvPr/>
        </p:nvSpPr>
        <p:spPr>
          <a:xfrm rot="5400000">
            <a:off x="6638144" y="1277199"/>
            <a:ext cx="225188" cy="12055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矢印: 右 37">
            <a:extLst>
              <a:ext uri="{FF2B5EF4-FFF2-40B4-BE49-F238E27FC236}">
                <a16:creationId xmlns:a16="http://schemas.microsoft.com/office/drawing/2014/main" id="{0AC8663E-646D-49D6-80BF-1917BAD9B27A}"/>
              </a:ext>
            </a:extLst>
          </p:cNvPr>
          <p:cNvSpPr/>
          <p:nvPr/>
        </p:nvSpPr>
        <p:spPr>
          <a:xfrm rot="10800000">
            <a:off x="6517589" y="1129348"/>
            <a:ext cx="225188" cy="12055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 name="矢印: 右 38">
            <a:extLst>
              <a:ext uri="{FF2B5EF4-FFF2-40B4-BE49-F238E27FC236}">
                <a16:creationId xmlns:a16="http://schemas.microsoft.com/office/drawing/2014/main" id="{42815E2F-3578-4E52-A100-4745A589B6C1}"/>
              </a:ext>
            </a:extLst>
          </p:cNvPr>
          <p:cNvSpPr/>
          <p:nvPr/>
        </p:nvSpPr>
        <p:spPr>
          <a:xfrm rot="16200000">
            <a:off x="6649519" y="967850"/>
            <a:ext cx="225188" cy="12055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矢印: 右 39">
            <a:extLst>
              <a:ext uri="{FF2B5EF4-FFF2-40B4-BE49-F238E27FC236}">
                <a16:creationId xmlns:a16="http://schemas.microsoft.com/office/drawing/2014/main" id="{00B1018F-E6A4-4788-9046-EB0DA85E77FF}"/>
              </a:ext>
            </a:extLst>
          </p:cNvPr>
          <p:cNvSpPr/>
          <p:nvPr/>
        </p:nvSpPr>
        <p:spPr>
          <a:xfrm rot="9604874" flipH="1">
            <a:off x="6787110" y="1053709"/>
            <a:ext cx="152119" cy="12506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矢印: 右 40">
            <a:extLst>
              <a:ext uri="{FF2B5EF4-FFF2-40B4-BE49-F238E27FC236}">
                <a16:creationId xmlns:a16="http://schemas.microsoft.com/office/drawing/2014/main" id="{469EF4F6-FC94-43A0-A021-3359AF393629}"/>
              </a:ext>
            </a:extLst>
          </p:cNvPr>
          <p:cNvSpPr/>
          <p:nvPr/>
        </p:nvSpPr>
        <p:spPr>
          <a:xfrm rot="19854869" flipH="1">
            <a:off x="6568310" y="1201140"/>
            <a:ext cx="193842" cy="113658"/>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楕円 41">
            <a:extLst>
              <a:ext uri="{FF2B5EF4-FFF2-40B4-BE49-F238E27FC236}">
                <a16:creationId xmlns:a16="http://schemas.microsoft.com/office/drawing/2014/main" id="{3D146023-B08B-416F-95E9-7E6E81251F46}"/>
              </a:ext>
            </a:extLst>
          </p:cNvPr>
          <p:cNvSpPr/>
          <p:nvPr/>
        </p:nvSpPr>
        <p:spPr>
          <a:xfrm>
            <a:off x="6715482" y="1140720"/>
            <a:ext cx="102358" cy="109182"/>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11CB3967-EB68-4D5E-AECB-C46C6EF450DC}"/>
              </a:ext>
            </a:extLst>
          </p:cNvPr>
          <p:cNvPicPr>
            <a:picLocks noChangeAspect="1"/>
          </p:cNvPicPr>
          <p:nvPr/>
        </p:nvPicPr>
        <p:blipFill>
          <a:blip r:embed="rId3"/>
          <a:stretch>
            <a:fillRect/>
          </a:stretch>
        </p:blipFill>
        <p:spPr>
          <a:xfrm>
            <a:off x="5644801" y="2030081"/>
            <a:ext cx="2091317" cy="1568488"/>
          </a:xfrm>
          <a:prstGeom prst="rect">
            <a:avLst/>
          </a:prstGeom>
        </p:spPr>
      </p:pic>
      <p:pic>
        <p:nvPicPr>
          <p:cNvPr id="9" name="図 8">
            <a:extLst>
              <a:ext uri="{FF2B5EF4-FFF2-40B4-BE49-F238E27FC236}">
                <a16:creationId xmlns:a16="http://schemas.microsoft.com/office/drawing/2014/main" id="{92340FA1-58B1-408E-BFF4-3B32B10D9ADD}"/>
              </a:ext>
            </a:extLst>
          </p:cNvPr>
          <p:cNvPicPr>
            <a:picLocks noChangeAspect="1"/>
          </p:cNvPicPr>
          <p:nvPr/>
        </p:nvPicPr>
        <p:blipFill>
          <a:blip r:embed="rId4"/>
          <a:stretch>
            <a:fillRect/>
          </a:stretch>
        </p:blipFill>
        <p:spPr>
          <a:xfrm>
            <a:off x="6959516" y="3285864"/>
            <a:ext cx="2076750" cy="1557563"/>
          </a:xfrm>
          <a:prstGeom prst="rect">
            <a:avLst/>
          </a:prstGeom>
        </p:spPr>
      </p:pic>
      <p:sp>
        <p:nvSpPr>
          <p:cNvPr id="50" name="矢印: 右 49">
            <a:extLst>
              <a:ext uri="{FF2B5EF4-FFF2-40B4-BE49-F238E27FC236}">
                <a16:creationId xmlns:a16="http://schemas.microsoft.com/office/drawing/2014/main" id="{40B137EF-D552-4C1F-9569-EDE8CF01B350}"/>
              </a:ext>
            </a:extLst>
          </p:cNvPr>
          <p:cNvSpPr/>
          <p:nvPr/>
        </p:nvSpPr>
        <p:spPr>
          <a:xfrm rot="2808946">
            <a:off x="6992671" y="3237199"/>
            <a:ext cx="301408" cy="231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817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13B52-33B1-4182-A34D-51809809D61C}"/>
              </a:ext>
            </a:extLst>
          </p:cNvPr>
          <p:cNvSpPr>
            <a:spLocks noGrp="1"/>
          </p:cNvSpPr>
          <p:nvPr>
            <p:ph type="title"/>
          </p:nvPr>
        </p:nvSpPr>
        <p:spPr/>
        <p:txBody>
          <a:bodyPr/>
          <a:lstStyle/>
          <a:p>
            <a:r>
              <a:rPr kumimoji="1" lang="ja-JP" altLang="en-US" dirty="0"/>
              <a:t>ライトプローブのベイク</a:t>
            </a:r>
          </a:p>
        </p:txBody>
      </p:sp>
      <p:sp>
        <p:nvSpPr>
          <p:cNvPr id="3" name="コンテンツ プレースホルダー 2">
            <a:extLst>
              <a:ext uri="{FF2B5EF4-FFF2-40B4-BE49-F238E27FC236}">
                <a16:creationId xmlns:a16="http://schemas.microsoft.com/office/drawing/2014/main" id="{6A854F2C-9B99-4CD8-A7BA-C9270C52EF9A}"/>
              </a:ext>
            </a:extLst>
          </p:cNvPr>
          <p:cNvSpPr>
            <a:spLocks noGrp="1"/>
          </p:cNvSpPr>
          <p:nvPr>
            <p:ph idx="1"/>
          </p:nvPr>
        </p:nvSpPr>
        <p:spPr>
          <a:xfrm>
            <a:off x="293161" y="676695"/>
            <a:ext cx="7704730" cy="4019962"/>
          </a:xfrm>
        </p:spPr>
        <p:txBody>
          <a:bodyPr/>
          <a:lstStyle/>
          <a:p>
            <a:pPr marL="457200" indent="-457200">
              <a:buFont typeface="+mj-lt"/>
              <a:buAutoNum type="arabicPeriod"/>
            </a:pPr>
            <a:r>
              <a:rPr kumimoji="1" lang="ja-JP" altLang="en-US" sz="1800" dirty="0"/>
              <a:t>ライトプローブの位置で撮影</a:t>
            </a:r>
            <a:endParaRPr kumimoji="1" lang="en-US" altLang="ja-JP" sz="1800" dirty="0"/>
          </a:p>
          <a:p>
            <a:pPr lvl="1"/>
            <a:r>
              <a:rPr lang="en-US" altLang="ja-JP" sz="1600" dirty="0"/>
              <a:t>6</a:t>
            </a:r>
            <a:r>
              <a:rPr lang="ja-JP" altLang="en-US" sz="1600" dirty="0"/>
              <a:t>方向をレンダリング</a:t>
            </a:r>
            <a:endParaRPr lang="en-US" altLang="ja-JP" sz="1600" dirty="0"/>
          </a:p>
          <a:p>
            <a:pPr lvl="1"/>
            <a:r>
              <a:rPr lang="ja-JP" altLang="en-US" sz="1600" dirty="0"/>
              <a:t>ライティングは直接光とスカイマップのみ</a:t>
            </a:r>
            <a:endParaRPr lang="en-US" altLang="ja-JP" sz="1600" dirty="0"/>
          </a:p>
          <a:p>
            <a:pPr lvl="1"/>
            <a:r>
              <a:rPr kumimoji="1" lang="ja-JP" altLang="en-US" sz="1600" dirty="0"/>
              <a:t>キューブマップに保存</a:t>
            </a:r>
            <a:endParaRPr kumimoji="1" lang="en-US" altLang="ja-JP" sz="1600" dirty="0"/>
          </a:p>
          <a:p>
            <a:pPr marL="457200" indent="-457200">
              <a:buFont typeface="+mj-lt"/>
              <a:buAutoNum type="arabicPeriod"/>
            </a:pPr>
            <a:r>
              <a:rPr kumimoji="1" lang="ja-JP" altLang="en-US" sz="1800" dirty="0"/>
              <a:t>キューブマップを</a:t>
            </a:r>
            <a:r>
              <a:rPr kumimoji="1" lang="en-US" altLang="ja-JP" sz="1800" dirty="0"/>
              <a:t>SH(</a:t>
            </a:r>
            <a:r>
              <a:rPr kumimoji="1" lang="ja-JP" altLang="en-US" sz="1800" dirty="0"/>
              <a:t>球面調和関数）で近似</a:t>
            </a:r>
            <a:endParaRPr kumimoji="1" lang="en-US" altLang="ja-JP" sz="1800" dirty="0"/>
          </a:p>
          <a:p>
            <a:pPr marL="457200" indent="-457200">
              <a:buFont typeface="+mj-lt"/>
              <a:buAutoNum type="arabicPeriod"/>
            </a:pPr>
            <a:r>
              <a:rPr lang="ja-JP" altLang="en-US" sz="1800" dirty="0"/>
              <a:t>全ライトプローブの</a:t>
            </a:r>
            <a:r>
              <a:rPr lang="en-US" altLang="ja-JP" sz="1800" dirty="0"/>
              <a:t>SH</a:t>
            </a:r>
            <a:r>
              <a:rPr lang="ja-JP" altLang="en-US" sz="1800" dirty="0"/>
              <a:t>係数をシーンにセット</a:t>
            </a:r>
            <a:endParaRPr lang="en-US" altLang="ja-JP" sz="1800" dirty="0"/>
          </a:p>
          <a:p>
            <a:pPr marL="457200" indent="-457200">
              <a:buFont typeface="+mj-lt"/>
              <a:buAutoNum type="arabicPeriod"/>
            </a:pPr>
            <a:r>
              <a:rPr kumimoji="1" lang="ja-JP" altLang="en-US" sz="1800" dirty="0"/>
              <a:t>ライトプローブの位置で再撮影</a:t>
            </a:r>
            <a:endParaRPr kumimoji="1" lang="en-US" altLang="ja-JP" sz="1800" dirty="0"/>
          </a:p>
          <a:p>
            <a:pPr lvl="1"/>
            <a:r>
              <a:rPr lang="en-US" altLang="ja-JP" sz="1600" dirty="0"/>
              <a:t>SH</a:t>
            </a:r>
            <a:r>
              <a:rPr lang="ja-JP" altLang="en-US" sz="1600" dirty="0"/>
              <a:t>係数を用いて間接光をライティング</a:t>
            </a:r>
            <a:endParaRPr lang="en-US" altLang="ja-JP" sz="1600" dirty="0"/>
          </a:p>
          <a:p>
            <a:pPr marL="457200" indent="-457200">
              <a:buFont typeface="+mj-lt"/>
              <a:buAutoNum type="arabicPeriod"/>
            </a:pPr>
            <a:r>
              <a:rPr kumimoji="1" lang="ja-JP" altLang="en-US" sz="1800" dirty="0"/>
              <a:t>キューブマップを</a:t>
            </a:r>
            <a:r>
              <a:rPr kumimoji="1" lang="en-US" altLang="ja-JP" sz="1800" dirty="0"/>
              <a:t>SH(</a:t>
            </a:r>
            <a:r>
              <a:rPr kumimoji="1" lang="ja-JP" altLang="en-US" sz="1800" dirty="0"/>
              <a:t>球面調和関数）で近似</a:t>
            </a:r>
            <a:endParaRPr kumimoji="1" lang="en-US" altLang="ja-JP" sz="1800" dirty="0"/>
          </a:p>
          <a:p>
            <a:pPr marL="457200" indent="-457200">
              <a:buFont typeface="+mj-lt"/>
              <a:buAutoNum type="arabicPeriod"/>
            </a:pPr>
            <a:r>
              <a:rPr lang="ja-JP" altLang="en-US" sz="1800" dirty="0"/>
              <a:t>全ライトプローブの</a:t>
            </a:r>
            <a:r>
              <a:rPr lang="en-US" altLang="ja-JP" sz="1800" dirty="0"/>
              <a:t>SH</a:t>
            </a:r>
            <a:r>
              <a:rPr lang="ja-JP" altLang="en-US" sz="1800" dirty="0"/>
              <a:t>係数をシーンにセット</a:t>
            </a:r>
            <a:endParaRPr lang="en-US" altLang="ja-JP" sz="1800" dirty="0"/>
          </a:p>
          <a:p>
            <a:pPr marL="457200" indent="-457200">
              <a:buFont typeface="+mj-lt"/>
              <a:buAutoNum type="arabicPeriod"/>
            </a:pPr>
            <a:r>
              <a:rPr lang="ja-JP" altLang="en-US" sz="1800" dirty="0"/>
              <a:t>ステップ</a:t>
            </a:r>
            <a:r>
              <a:rPr lang="en-US" altLang="ja-JP" sz="1800" dirty="0"/>
              <a:t>4~6</a:t>
            </a:r>
            <a:r>
              <a:rPr lang="ja-JP" altLang="en-US" sz="1800" dirty="0"/>
              <a:t>を繰り返す</a:t>
            </a:r>
            <a:endParaRPr lang="en-US" altLang="ja-JP" sz="1800" dirty="0"/>
          </a:p>
          <a:p>
            <a:endParaRPr lang="en-US" altLang="ja-JP" sz="1800" dirty="0"/>
          </a:p>
          <a:p>
            <a:endParaRPr lang="en-US" altLang="ja-JP" sz="1800" dirty="0"/>
          </a:p>
          <a:p>
            <a:endParaRPr kumimoji="1" lang="ja-JP" altLang="en-US" sz="1800" dirty="0"/>
          </a:p>
        </p:txBody>
      </p:sp>
      <p:sp>
        <p:nvSpPr>
          <p:cNvPr id="24" name="直方体 23">
            <a:extLst>
              <a:ext uri="{FF2B5EF4-FFF2-40B4-BE49-F238E27FC236}">
                <a16:creationId xmlns:a16="http://schemas.microsoft.com/office/drawing/2014/main" id="{4390D7E1-B37F-4E45-8E14-3239ADD3DD82}"/>
              </a:ext>
            </a:extLst>
          </p:cNvPr>
          <p:cNvSpPr/>
          <p:nvPr/>
        </p:nvSpPr>
        <p:spPr>
          <a:xfrm>
            <a:off x="5917087" y="253615"/>
            <a:ext cx="1719618" cy="1719618"/>
          </a:xfrm>
          <a:prstGeom prst="cube">
            <a:avLst/>
          </a:prstGeom>
          <a:noFill/>
          <a:ln w="25400" cap="flat" cmpd="sng" algn="ctr">
            <a:solidFill>
              <a:srgbClr val="92D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5" name="直線コネクタ 24">
            <a:extLst>
              <a:ext uri="{FF2B5EF4-FFF2-40B4-BE49-F238E27FC236}">
                <a16:creationId xmlns:a16="http://schemas.microsoft.com/office/drawing/2014/main" id="{D916CB8D-EBAB-494D-8700-FEB9B4E6D59B}"/>
              </a:ext>
            </a:extLst>
          </p:cNvPr>
          <p:cNvCxnSpPr>
            <a:cxnSpLocks/>
          </p:cNvCxnSpPr>
          <p:nvPr/>
        </p:nvCxnSpPr>
        <p:spPr>
          <a:xfrm>
            <a:off x="5917087" y="683520"/>
            <a:ext cx="750627" cy="450376"/>
          </a:xfrm>
          <a:prstGeom prst="line">
            <a:avLst/>
          </a:prstGeom>
          <a:noFill/>
          <a:ln w="9525" cap="flat" cmpd="sng" algn="ctr">
            <a:solidFill>
              <a:srgbClr val="92D050"/>
            </a:solidFill>
            <a:prstDash val="dash"/>
          </a:ln>
          <a:effectLst/>
        </p:spPr>
      </p:cxnSp>
      <p:cxnSp>
        <p:nvCxnSpPr>
          <p:cNvPr id="26" name="直線コネクタ 25">
            <a:extLst>
              <a:ext uri="{FF2B5EF4-FFF2-40B4-BE49-F238E27FC236}">
                <a16:creationId xmlns:a16="http://schemas.microsoft.com/office/drawing/2014/main" id="{308FE7F0-D878-40D1-A764-650EF35DAE1C}"/>
              </a:ext>
            </a:extLst>
          </p:cNvPr>
          <p:cNvCxnSpPr>
            <a:cxnSpLocks/>
          </p:cNvCxnSpPr>
          <p:nvPr/>
        </p:nvCxnSpPr>
        <p:spPr>
          <a:xfrm flipV="1">
            <a:off x="5944383" y="1331788"/>
            <a:ext cx="723331" cy="627799"/>
          </a:xfrm>
          <a:prstGeom prst="line">
            <a:avLst/>
          </a:prstGeom>
          <a:noFill/>
          <a:ln w="9525" cap="flat" cmpd="sng" algn="ctr">
            <a:solidFill>
              <a:srgbClr val="92D050"/>
            </a:solidFill>
            <a:prstDash val="dash"/>
          </a:ln>
          <a:effectLst/>
        </p:spPr>
      </p:cxnSp>
      <p:cxnSp>
        <p:nvCxnSpPr>
          <p:cNvPr id="27" name="直線コネクタ 26">
            <a:extLst>
              <a:ext uri="{FF2B5EF4-FFF2-40B4-BE49-F238E27FC236}">
                <a16:creationId xmlns:a16="http://schemas.microsoft.com/office/drawing/2014/main" id="{52586201-3303-4F5A-B6BB-75BE35663843}"/>
              </a:ext>
            </a:extLst>
          </p:cNvPr>
          <p:cNvCxnSpPr>
            <a:cxnSpLocks/>
          </p:cNvCxnSpPr>
          <p:nvPr/>
        </p:nvCxnSpPr>
        <p:spPr>
          <a:xfrm>
            <a:off x="6858783" y="1297669"/>
            <a:ext cx="402609" cy="641445"/>
          </a:xfrm>
          <a:prstGeom prst="line">
            <a:avLst/>
          </a:prstGeom>
          <a:noFill/>
          <a:ln w="9525" cap="flat" cmpd="sng" algn="ctr">
            <a:solidFill>
              <a:srgbClr val="92D050"/>
            </a:solidFill>
            <a:prstDash val="dash"/>
          </a:ln>
          <a:effectLst/>
        </p:spPr>
      </p:cxnSp>
      <p:cxnSp>
        <p:nvCxnSpPr>
          <p:cNvPr id="28" name="直線コネクタ 27">
            <a:extLst>
              <a:ext uri="{FF2B5EF4-FFF2-40B4-BE49-F238E27FC236}">
                <a16:creationId xmlns:a16="http://schemas.microsoft.com/office/drawing/2014/main" id="{2E1BEE52-5640-4961-BBD4-962DC7BB115A}"/>
              </a:ext>
            </a:extLst>
          </p:cNvPr>
          <p:cNvCxnSpPr>
            <a:cxnSpLocks/>
          </p:cNvCxnSpPr>
          <p:nvPr/>
        </p:nvCxnSpPr>
        <p:spPr>
          <a:xfrm>
            <a:off x="6886078" y="1229430"/>
            <a:ext cx="723332" cy="307075"/>
          </a:xfrm>
          <a:prstGeom prst="line">
            <a:avLst/>
          </a:prstGeom>
          <a:noFill/>
          <a:ln w="9525" cap="flat" cmpd="sng" algn="ctr">
            <a:solidFill>
              <a:srgbClr val="92D050"/>
            </a:solidFill>
            <a:prstDash val="dash"/>
          </a:ln>
          <a:effectLst/>
        </p:spPr>
      </p:cxnSp>
      <p:cxnSp>
        <p:nvCxnSpPr>
          <p:cNvPr id="29" name="直線コネクタ 28">
            <a:extLst>
              <a:ext uri="{FF2B5EF4-FFF2-40B4-BE49-F238E27FC236}">
                <a16:creationId xmlns:a16="http://schemas.microsoft.com/office/drawing/2014/main" id="{135E41A4-8C14-4A56-8130-655329FA8E79}"/>
              </a:ext>
            </a:extLst>
          </p:cNvPr>
          <p:cNvCxnSpPr>
            <a:cxnSpLocks/>
          </p:cNvCxnSpPr>
          <p:nvPr/>
        </p:nvCxnSpPr>
        <p:spPr>
          <a:xfrm flipV="1">
            <a:off x="6811016" y="342327"/>
            <a:ext cx="771099" cy="825689"/>
          </a:xfrm>
          <a:prstGeom prst="line">
            <a:avLst/>
          </a:prstGeom>
          <a:noFill/>
          <a:ln w="9525" cap="flat" cmpd="sng" algn="ctr">
            <a:solidFill>
              <a:srgbClr val="92D050"/>
            </a:solidFill>
            <a:prstDash val="dash"/>
          </a:ln>
          <a:effectLst/>
        </p:spPr>
      </p:cxnSp>
      <p:cxnSp>
        <p:nvCxnSpPr>
          <p:cNvPr id="30" name="直線コネクタ 29">
            <a:extLst>
              <a:ext uri="{FF2B5EF4-FFF2-40B4-BE49-F238E27FC236}">
                <a16:creationId xmlns:a16="http://schemas.microsoft.com/office/drawing/2014/main" id="{D05E4816-F90E-4858-BD04-ECB047D32F05}"/>
              </a:ext>
            </a:extLst>
          </p:cNvPr>
          <p:cNvCxnSpPr>
            <a:cxnSpLocks/>
          </p:cNvCxnSpPr>
          <p:nvPr/>
        </p:nvCxnSpPr>
        <p:spPr>
          <a:xfrm flipV="1">
            <a:off x="6838311" y="717639"/>
            <a:ext cx="313899" cy="375313"/>
          </a:xfrm>
          <a:prstGeom prst="line">
            <a:avLst/>
          </a:prstGeom>
          <a:noFill/>
          <a:ln w="9525" cap="flat" cmpd="sng" algn="ctr">
            <a:solidFill>
              <a:srgbClr val="92D050"/>
            </a:solidFill>
            <a:prstDash val="dash"/>
          </a:ln>
          <a:effectLst/>
        </p:spPr>
      </p:cxnSp>
      <p:cxnSp>
        <p:nvCxnSpPr>
          <p:cNvPr id="31" name="直線コネクタ 30">
            <a:extLst>
              <a:ext uri="{FF2B5EF4-FFF2-40B4-BE49-F238E27FC236}">
                <a16:creationId xmlns:a16="http://schemas.microsoft.com/office/drawing/2014/main" id="{D53CB5F6-93A7-4B8D-B600-9FA855CDA618}"/>
              </a:ext>
            </a:extLst>
          </p:cNvPr>
          <p:cNvCxnSpPr>
            <a:cxnSpLocks/>
          </p:cNvCxnSpPr>
          <p:nvPr/>
        </p:nvCxnSpPr>
        <p:spPr>
          <a:xfrm flipH="1" flipV="1">
            <a:off x="6340168" y="260439"/>
            <a:ext cx="382137" cy="832513"/>
          </a:xfrm>
          <a:prstGeom prst="line">
            <a:avLst/>
          </a:prstGeom>
          <a:noFill/>
          <a:ln w="9525" cap="flat" cmpd="sng" algn="ctr">
            <a:solidFill>
              <a:srgbClr val="92D050"/>
            </a:solidFill>
            <a:prstDash val="dash"/>
          </a:ln>
          <a:effectLst/>
        </p:spPr>
      </p:cxnSp>
      <p:cxnSp>
        <p:nvCxnSpPr>
          <p:cNvPr id="32" name="直線コネクタ 31">
            <a:extLst>
              <a:ext uri="{FF2B5EF4-FFF2-40B4-BE49-F238E27FC236}">
                <a16:creationId xmlns:a16="http://schemas.microsoft.com/office/drawing/2014/main" id="{ACDB5D20-C29F-4C78-B1FF-E33E6CD6C825}"/>
              </a:ext>
            </a:extLst>
          </p:cNvPr>
          <p:cNvCxnSpPr/>
          <p:nvPr/>
        </p:nvCxnSpPr>
        <p:spPr>
          <a:xfrm>
            <a:off x="6340168" y="260439"/>
            <a:ext cx="0" cy="1289713"/>
          </a:xfrm>
          <a:prstGeom prst="line">
            <a:avLst/>
          </a:prstGeom>
          <a:noFill/>
          <a:ln w="9525" cap="flat" cmpd="sng" algn="ctr">
            <a:solidFill>
              <a:srgbClr val="92D050"/>
            </a:solidFill>
            <a:prstDash val="solid"/>
          </a:ln>
          <a:effectLst/>
        </p:spPr>
      </p:cxnSp>
      <p:cxnSp>
        <p:nvCxnSpPr>
          <p:cNvPr id="33" name="直線コネクタ 32">
            <a:extLst>
              <a:ext uri="{FF2B5EF4-FFF2-40B4-BE49-F238E27FC236}">
                <a16:creationId xmlns:a16="http://schemas.microsoft.com/office/drawing/2014/main" id="{F790C61C-99BD-4291-BD1A-6507745157EE}"/>
              </a:ext>
            </a:extLst>
          </p:cNvPr>
          <p:cNvCxnSpPr>
            <a:cxnSpLocks/>
          </p:cNvCxnSpPr>
          <p:nvPr/>
        </p:nvCxnSpPr>
        <p:spPr>
          <a:xfrm>
            <a:off x="6346992" y="1529681"/>
            <a:ext cx="1303362" cy="0"/>
          </a:xfrm>
          <a:prstGeom prst="line">
            <a:avLst/>
          </a:prstGeom>
          <a:noFill/>
          <a:ln w="9525" cap="flat" cmpd="sng" algn="ctr">
            <a:solidFill>
              <a:srgbClr val="92D050"/>
            </a:solidFill>
            <a:prstDash val="solid"/>
          </a:ln>
          <a:effectLst/>
        </p:spPr>
      </p:cxnSp>
      <p:cxnSp>
        <p:nvCxnSpPr>
          <p:cNvPr id="34" name="直線コネクタ 33">
            <a:extLst>
              <a:ext uri="{FF2B5EF4-FFF2-40B4-BE49-F238E27FC236}">
                <a16:creationId xmlns:a16="http://schemas.microsoft.com/office/drawing/2014/main" id="{CD6A4777-36CB-430E-BB4C-1E859A8DD54B}"/>
              </a:ext>
            </a:extLst>
          </p:cNvPr>
          <p:cNvCxnSpPr>
            <a:cxnSpLocks/>
          </p:cNvCxnSpPr>
          <p:nvPr/>
        </p:nvCxnSpPr>
        <p:spPr>
          <a:xfrm flipH="1">
            <a:off x="5930735" y="1529681"/>
            <a:ext cx="402609" cy="409433"/>
          </a:xfrm>
          <a:prstGeom prst="line">
            <a:avLst/>
          </a:prstGeom>
          <a:noFill/>
          <a:ln w="9525" cap="flat" cmpd="sng" algn="ctr">
            <a:solidFill>
              <a:srgbClr val="92D050"/>
            </a:solidFill>
            <a:prstDash val="solid"/>
          </a:ln>
          <a:effectLst/>
        </p:spPr>
      </p:cxnSp>
      <p:cxnSp>
        <p:nvCxnSpPr>
          <p:cNvPr id="35" name="直線コネクタ 34">
            <a:extLst>
              <a:ext uri="{FF2B5EF4-FFF2-40B4-BE49-F238E27FC236}">
                <a16:creationId xmlns:a16="http://schemas.microsoft.com/office/drawing/2014/main" id="{36A794F4-6298-4BF1-B482-46D83583B145}"/>
              </a:ext>
            </a:extLst>
          </p:cNvPr>
          <p:cNvCxnSpPr>
            <a:cxnSpLocks/>
          </p:cNvCxnSpPr>
          <p:nvPr/>
        </p:nvCxnSpPr>
        <p:spPr>
          <a:xfrm flipV="1">
            <a:off x="6353816" y="1256726"/>
            <a:ext cx="341194" cy="266132"/>
          </a:xfrm>
          <a:prstGeom prst="line">
            <a:avLst/>
          </a:prstGeom>
          <a:noFill/>
          <a:ln w="9525" cap="flat" cmpd="sng" algn="ctr">
            <a:solidFill>
              <a:srgbClr val="92D050"/>
            </a:solidFill>
            <a:prstDash val="dash"/>
          </a:ln>
          <a:effectLst/>
        </p:spPr>
      </p:cxnSp>
      <p:sp>
        <p:nvSpPr>
          <p:cNvPr id="36" name="矢印: 右 35">
            <a:extLst>
              <a:ext uri="{FF2B5EF4-FFF2-40B4-BE49-F238E27FC236}">
                <a16:creationId xmlns:a16="http://schemas.microsoft.com/office/drawing/2014/main" id="{EEF1A6CC-DAB3-471F-84C3-CA34983E8353}"/>
              </a:ext>
            </a:extLst>
          </p:cNvPr>
          <p:cNvSpPr/>
          <p:nvPr/>
        </p:nvSpPr>
        <p:spPr>
          <a:xfrm>
            <a:off x="6790544" y="1120249"/>
            <a:ext cx="225188" cy="143301"/>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矢印: 右 36">
            <a:extLst>
              <a:ext uri="{FF2B5EF4-FFF2-40B4-BE49-F238E27FC236}">
                <a16:creationId xmlns:a16="http://schemas.microsoft.com/office/drawing/2014/main" id="{32177E5A-D26A-4F61-A9F2-449DD6C6918D}"/>
              </a:ext>
            </a:extLst>
          </p:cNvPr>
          <p:cNvSpPr/>
          <p:nvPr/>
        </p:nvSpPr>
        <p:spPr>
          <a:xfrm rot="5400000">
            <a:off x="6638144" y="1277199"/>
            <a:ext cx="225188" cy="12055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矢印: 右 37">
            <a:extLst>
              <a:ext uri="{FF2B5EF4-FFF2-40B4-BE49-F238E27FC236}">
                <a16:creationId xmlns:a16="http://schemas.microsoft.com/office/drawing/2014/main" id="{0AC8663E-646D-49D6-80BF-1917BAD9B27A}"/>
              </a:ext>
            </a:extLst>
          </p:cNvPr>
          <p:cNvSpPr/>
          <p:nvPr/>
        </p:nvSpPr>
        <p:spPr>
          <a:xfrm rot="10800000">
            <a:off x="6517589" y="1129348"/>
            <a:ext cx="225188" cy="12055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9" name="矢印: 右 38">
            <a:extLst>
              <a:ext uri="{FF2B5EF4-FFF2-40B4-BE49-F238E27FC236}">
                <a16:creationId xmlns:a16="http://schemas.microsoft.com/office/drawing/2014/main" id="{42815E2F-3578-4E52-A100-4745A589B6C1}"/>
              </a:ext>
            </a:extLst>
          </p:cNvPr>
          <p:cNvSpPr/>
          <p:nvPr/>
        </p:nvSpPr>
        <p:spPr>
          <a:xfrm rot="16200000">
            <a:off x="6649519" y="967850"/>
            <a:ext cx="225188" cy="12055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0" name="矢印: 右 39">
            <a:extLst>
              <a:ext uri="{FF2B5EF4-FFF2-40B4-BE49-F238E27FC236}">
                <a16:creationId xmlns:a16="http://schemas.microsoft.com/office/drawing/2014/main" id="{00B1018F-E6A4-4788-9046-EB0DA85E77FF}"/>
              </a:ext>
            </a:extLst>
          </p:cNvPr>
          <p:cNvSpPr/>
          <p:nvPr/>
        </p:nvSpPr>
        <p:spPr>
          <a:xfrm rot="9604874" flipH="1">
            <a:off x="6787110" y="1053709"/>
            <a:ext cx="152119" cy="125065"/>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矢印: 右 40">
            <a:extLst>
              <a:ext uri="{FF2B5EF4-FFF2-40B4-BE49-F238E27FC236}">
                <a16:creationId xmlns:a16="http://schemas.microsoft.com/office/drawing/2014/main" id="{469EF4F6-FC94-43A0-A021-3359AF393629}"/>
              </a:ext>
            </a:extLst>
          </p:cNvPr>
          <p:cNvSpPr/>
          <p:nvPr/>
        </p:nvSpPr>
        <p:spPr>
          <a:xfrm rot="19854869" flipH="1">
            <a:off x="6568310" y="1201140"/>
            <a:ext cx="193842" cy="113658"/>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楕円 41">
            <a:extLst>
              <a:ext uri="{FF2B5EF4-FFF2-40B4-BE49-F238E27FC236}">
                <a16:creationId xmlns:a16="http://schemas.microsoft.com/office/drawing/2014/main" id="{3D146023-B08B-416F-95E9-7E6E81251F46}"/>
              </a:ext>
            </a:extLst>
          </p:cNvPr>
          <p:cNvSpPr/>
          <p:nvPr/>
        </p:nvSpPr>
        <p:spPr>
          <a:xfrm>
            <a:off x="6715482" y="1140720"/>
            <a:ext cx="102358" cy="109182"/>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1" name="図 10">
            <a:extLst>
              <a:ext uri="{FF2B5EF4-FFF2-40B4-BE49-F238E27FC236}">
                <a16:creationId xmlns:a16="http://schemas.microsoft.com/office/drawing/2014/main" id="{3179F56E-F13A-4AA5-84D7-2C3513A1F324}"/>
              </a:ext>
            </a:extLst>
          </p:cNvPr>
          <p:cNvPicPr>
            <a:picLocks noChangeAspect="1"/>
          </p:cNvPicPr>
          <p:nvPr/>
        </p:nvPicPr>
        <p:blipFill>
          <a:blip r:embed="rId3"/>
          <a:stretch>
            <a:fillRect/>
          </a:stretch>
        </p:blipFill>
        <p:spPr>
          <a:xfrm>
            <a:off x="5639583" y="2016475"/>
            <a:ext cx="2096535" cy="1572401"/>
          </a:xfrm>
          <a:prstGeom prst="rect">
            <a:avLst/>
          </a:prstGeom>
        </p:spPr>
      </p:pic>
      <p:pic>
        <p:nvPicPr>
          <p:cNvPr id="13" name="図 12">
            <a:extLst>
              <a:ext uri="{FF2B5EF4-FFF2-40B4-BE49-F238E27FC236}">
                <a16:creationId xmlns:a16="http://schemas.microsoft.com/office/drawing/2014/main" id="{35D3B588-232A-48B6-BF9F-B68E81A101C6}"/>
              </a:ext>
            </a:extLst>
          </p:cNvPr>
          <p:cNvPicPr>
            <a:picLocks noChangeAspect="1"/>
          </p:cNvPicPr>
          <p:nvPr/>
        </p:nvPicPr>
        <p:blipFill>
          <a:blip r:embed="rId4"/>
          <a:stretch>
            <a:fillRect/>
          </a:stretch>
        </p:blipFill>
        <p:spPr>
          <a:xfrm>
            <a:off x="6936578" y="3285864"/>
            <a:ext cx="2099688" cy="1574766"/>
          </a:xfrm>
          <a:prstGeom prst="rect">
            <a:avLst/>
          </a:prstGeom>
        </p:spPr>
      </p:pic>
      <p:sp>
        <p:nvSpPr>
          <p:cNvPr id="50" name="矢印: 右 49">
            <a:extLst>
              <a:ext uri="{FF2B5EF4-FFF2-40B4-BE49-F238E27FC236}">
                <a16:creationId xmlns:a16="http://schemas.microsoft.com/office/drawing/2014/main" id="{40B137EF-D552-4C1F-9569-EDE8CF01B350}"/>
              </a:ext>
            </a:extLst>
          </p:cNvPr>
          <p:cNvSpPr/>
          <p:nvPr/>
        </p:nvSpPr>
        <p:spPr>
          <a:xfrm rot="2808946">
            <a:off x="6992671" y="3237199"/>
            <a:ext cx="301408" cy="231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29091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7C9C74-50AA-46C5-823A-67CCC99AA5E0}"/>
              </a:ext>
            </a:extLst>
          </p:cNvPr>
          <p:cNvSpPr>
            <a:spLocks noGrp="1"/>
          </p:cNvSpPr>
          <p:nvPr>
            <p:ph type="title"/>
          </p:nvPr>
        </p:nvSpPr>
        <p:spPr/>
        <p:txBody>
          <a:bodyPr>
            <a:normAutofit/>
          </a:bodyPr>
          <a:lstStyle/>
          <a:p>
            <a:r>
              <a:rPr lang="ja-JP" altLang="en-US" sz="2400" dirty="0"/>
              <a:t>ディープラーニングの適用方法</a:t>
            </a:r>
            <a:endParaRPr kumimoji="1" lang="ja-JP" altLang="en-US" dirty="0"/>
          </a:p>
        </p:txBody>
      </p:sp>
      <p:sp>
        <p:nvSpPr>
          <p:cNvPr id="4" name="テキスト ボックス 3">
            <a:extLst>
              <a:ext uri="{FF2B5EF4-FFF2-40B4-BE49-F238E27FC236}">
                <a16:creationId xmlns:a16="http://schemas.microsoft.com/office/drawing/2014/main" id="{ACEF1DE3-25C4-4475-8011-FA04B5690629}"/>
              </a:ext>
            </a:extLst>
          </p:cNvPr>
          <p:cNvSpPr txBox="1"/>
          <p:nvPr/>
        </p:nvSpPr>
        <p:spPr>
          <a:xfrm>
            <a:off x="555172" y="4061873"/>
            <a:ext cx="5724644" cy="369332"/>
          </a:xfrm>
          <a:prstGeom prst="rect">
            <a:avLst/>
          </a:prstGeom>
          <a:noFill/>
        </p:spPr>
        <p:txBody>
          <a:bodyPr wrap="none" rtlCol="0">
            <a:spAutoFit/>
          </a:bodyPr>
          <a:lstStyle/>
          <a:p>
            <a:r>
              <a:rPr kumimoji="1" lang="ja-JP" altLang="en-US" dirty="0"/>
              <a:t>複数回の撮影が不要になり、ベイク時間が短縮される</a:t>
            </a:r>
          </a:p>
        </p:txBody>
      </p:sp>
      <p:pic>
        <p:nvPicPr>
          <p:cNvPr id="6" name="図 5">
            <a:extLst>
              <a:ext uri="{FF2B5EF4-FFF2-40B4-BE49-F238E27FC236}">
                <a16:creationId xmlns:a16="http://schemas.microsoft.com/office/drawing/2014/main" id="{2C421584-D5A1-4F7E-82DE-07378CA3472F}"/>
              </a:ext>
            </a:extLst>
          </p:cNvPr>
          <p:cNvPicPr>
            <a:picLocks noChangeAspect="1"/>
          </p:cNvPicPr>
          <p:nvPr/>
        </p:nvPicPr>
        <p:blipFill>
          <a:blip r:embed="rId3"/>
          <a:stretch>
            <a:fillRect/>
          </a:stretch>
        </p:blipFill>
        <p:spPr>
          <a:xfrm>
            <a:off x="7046184" y="470591"/>
            <a:ext cx="2097816" cy="1573362"/>
          </a:xfrm>
          <a:prstGeom prst="rect">
            <a:avLst/>
          </a:prstGeom>
        </p:spPr>
      </p:pic>
      <p:pic>
        <p:nvPicPr>
          <p:cNvPr id="7" name="図 6">
            <a:extLst>
              <a:ext uri="{FF2B5EF4-FFF2-40B4-BE49-F238E27FC236}">
                <a16:creationId xmlns:a16="http://schemas.microsoft.com/office/drawing/2014/main" id="{3BFAB2AD-32A3-415B-920B-7E48220BF924}"/>
              </a:ext>
            </a:extLst>
          </p:cNvPr>
          <p:cNvPicPr>
            <a:picLocks noChangeAspect="1"/>
          </p:cNvPicPr>
          <p:nvPr/>
        </p:nvPicPr>
        <p:blipFill>
          <a:blip r:embed="rId4"/>
          <a:stretch>
            <a:fillRect/>
          </a:stretch>
        </p:blipFill>
        <p:spPr>
          <a:xfrm>
            <a:off x="7046184" y="2371804"/>
            <a:ext cx="2097816" cy="1573363"/>
          </a:xfrm>
          <a:prstGeom prst="rect">
            <a:avLst/>
          </a:prstGeom>
        </p:spPr>
      </p:pic>
      <p:pic>
        <p:nvPicPr>
          <p:cNvPr id="8" name="図 7">
            <a:extLst>
              <a:ext uri="{FF2B5EF4-FFF2-40B4-BE49-F238E27FC236}">
                <a16:creationId xmlns:a16="http://schemas.microsoft.com/office/drawing/2014/main" id="{7C026FB7-1DD7-4F2D-8BD8-89F07FDE2926}"/>
              </a:ext>
            </a:extLst>
          </p:cNvPr>
          <p:cNvPicPr>
            <a:picLocks noChangeAspect="1"/>
          </p:cNvPicPr>
          <p:nvPr/>
        </p:nvPicPr>
        <p:blipFill>
          <a:blip r:embed="rId5"/>
          <a:stretch>
            <a:fillRect/>
          </a:stretch>
        </p:blipFill>
        <p:spPr>
          <a:xfrm>
            <a:off x="4822101" y="475465"/>
            <a:ext cx="2091317" cy="1568488"/>
          </a:xfrm>
          <a:prstGeom prst="rect">
            <a:avLst/>
          </a:prstGeom>
        </p:spPr>
      </p:pic>
      <p:sp>
        <p:nvSpPr>
          <p:cNvPr id="3" name="コンテンツ プレースホルダー 2">
            <a:extLst>
              <a:ext uri="{FF2B5EF4-FFF2-40B4-BE49-F238E27FC236}">
                <a16:creationId xmlns:a16="http://schemas.microsoft.com/office/drawing/2014/main" id="{E5B9C37D-A9B0-412F-A41F-37E46777A3C9}"/>
              </a:ext>
            </a:extLst>
          </p:cNvPr>
          <p:cNvSpPr>
            <a:spLocks noGrp="1"/>
          </p:cNvSpPr>
          <p:nvPr>
            <p:ph idx="1"/>
          </p:nvPr>
        </p:nvSpPr>
        <p:spPr/>
        <p:txBody>
          <a:bodyPr/>
          <a:lstStyle/>
          <a:p>
            <a:pPr marL="457200" indent="-457200">
              <a:buFont typeface="+mj-lt"/>
              <a:buAutoNum type="arabicPeriod"/>
            </a:pPr>
            <a:r>
              <a:rPr kumimoji="1" lang="ja-JP" altLang="en-US" sz="1800" dirty="0"/>
              <a:t>ライトプローブの位置で撮影</a:t>
            </a:r>
            <a:endParaRPr kumimoji="1" lang="en-US" altLang="ja-JP" sz="1800" dirty="0"/>
          </a:p>
          <a:p>
            <a:pPr lvl="1"/>
            <a:r>
              <a:rPr lang="en-US" altLang="ja-JP" sz="1600" dirty="0"/>
              <a:t>6</a:t>
            </a:r>
            <a:r>
              <a:rPr lang="ja-JP" altLang="en-US" sz="1600" dirty="0"/>
              <a:t>方向をレンダリング</a:t>
            </a:r>
            <a:endParaRPr lang="en-US" altLang="ja-JP" sz="1600" dirty="0"/>
          </a:p>
          <a:p>
            <a:pPr lvl="1"/>
            <a:r>
              <a:rPr lang="ja-JP" altLang="en-US" sz="1600" dirty="0"/>
              <a:t>ライティングは直接光とスカイマップのみ</a:t>
            </a:r>
            <a:endParaRPr lang="en-US" altLang="ja-JP" sz="1600" dirty="0"/>
          </a:p>
          <a:p>
            <a:pPr lvl="1"/>
            <a:r>
              <a:rPr kumimoji="1" lang="ja-JP" altLang="en-US" sz="1600" dirty="0"/>
              <a:t>キューブマップに保存</a:t>
            </a:r>
            <a:endParaRPr kumimoji="1" lang="en-US" altLang="ja-JP" sz="1600" dirty="0"/>
          </a:p>
          <a:p>
            <a:pPr marL="457200" indent="-457200">
              <a:buFont typeface="+mj-lt"/>
              <a:buAutoNum type="arabicPeriod"/>
            </a:pPr>
            <a:r>
              <a:rPr lang="ja-JP" altLang="en-US" sz="1800" dirty="0">
                <a:solidFill>
                  <a:srgbClr val="FF0000"/>
                </a:solidFill>
              </a:rPr>
              <a:t>ディープラーニングで間接光を含めたライティング結果を推定</a:t>
            </a:r>
            <a:endParaRPr kumimoji="1" lang="en-US" altLang="ja-JP" sz="1800" dirty="0">
              <a:solidFill>
                <a:srgbClr val="FF0000"/>
              </a:solidFill>
            </a:endParaRPr>
          </a:p>
          <a:p>
            <a:pPr marL="457200" indent="-457200">
              <a:buFont typeface="+mj-lt"/>
              <a:buAutoNum type="arabicPeriod"/>
            </a:pPr>
            <a:r>
              <a:rPr kumimoji="1" lang="ja-JP" altLang="en-US" sz="1800" dirty="0"/>
              <a:t>キューブマップを</a:t>
            </a:r>
            <a:r>
              <a:rPr kumimoji="1" lang="en-US" altLang="ja-JP" sz="1800" dirty="0"/>
              <a:t>SH(</a:t>
            </a:r>
            <a:r>
              <a:rPr kumimoji="1" lang="ja-JP" altLang="en-US" sz="1800" dirty="0"/>
              <a:t>球面調和関数）で近似</a:t>
            </a:r>
            <a:endParaRPr kumimoji="1" lang="en-US" altLang="ja-JP" sz="1800" dirty="0"/>
          </a:p>
          <a:p>
            <a:pPr marL="457200" indent="-457200">
              <a:buFont typeface="+mj-lt"/>
              <a:buAutoNum type="arabicPeriod"/>
            </a:pPr>
            <a:r>
              <a:rPr lang="ja-JP" altLang="en-US" sz="1800" dirty="0"/>
              <a:t>全ライトプローブの</a:t>
            </a:r>
            <a:r>
              <a:rPr lang="en-US" altLang="ja-JP" sz="1800" dirty="0"/>
              <a:t>SH</a:t>
            </a:r>
            <a:r>
              <a:rPr lang="ja-JP" altLang="en-US" sz="1800" dirty="0"/>
              <a:t>係数をシーンにセット</a:t>
            </a:r>
            <a:endParaRPr lang="en-US" altLang="ja-JP" sz="1800" dirty="0"/>
          </a:p>
        </p:txBody>
      </p:sp>
      <p:sp>
        <p:nvSpPr>
          <p:cNvPr id="9" name="矢印: 右 8">
            <a:extLst>
              <a:ext uri="{FF2B5EF4-FFF2-40B4-BE49-F238E27FC236}">
                <a16:creationId xmlns:a16="http://schemas.microsoft.com/office/drawing/2014/main" id="{BBB73CDC-4D3E-4EEE-BB2C-BA92EF75581B}"/>
              </a:ext>
            </a:extLst>
          </p:cNvPr>
          <p:cNvSpPr/>
          <p:nvPr/>
        </p:nvSpPr>
        <p:spPr>
          <a:xfrm>
            <a:off x="6841967" y="1614962"/>
            <a:ext cx="301408" cy="231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26AC1DF8-2379-4D03-B51A-93F30FB3AFCB}"/>
              </a:ext>
            </a:extLst>
          </p:cNvPr>
          <p:cNvSpPr/>
          <p:nvPr/>
        </p:nvSpPr>
        <p:spPr>
          <a:xfrm rot="5400000">
            <a:off x="8162023" y="2105544"/>
            <a:ext cx="301408" cy="2311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529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2D606-BDE9-4F41-82B4-A810263E0759}"/>
              </a:ext>
            </a:extLst>
          </p:cNvPr>
          <p:cNvSpPr>
            <a:spLocks noGrp="1"/>
          </p:cNvSpPr>
          <p:nvPr>
            <p:ph type="title"/>
          </p:nvPr>
        </p:nvSpPr>
        <p:spPr/>
        <p:txBody>
          <a:bodyPr/>
          <a:lstStyle/>
          <a:p>
            <a:r>
              <a:rPr kumimoji="1" lang="ja-JP" altLang="en-US" dirty="0"/>
              <a:t>講演内容</a:t>
            </a:r>
          </a:p>
        </p:txBody>
      </p:sp>
      <p:sp>
        <p:nvSpPr>
          <p:cNvPr id="3" name="コンテンツ プレースホルダー 2">
            <a:extLst>
              <a:ext uri="{FF2B5EF4-FFF2-40B4-BE49-F238E27FC236}">
                <a16:creationId xmlns:a16="http://schemas.microsoft.com/office/drawing/2014/main" id="{3509C269-58BD-4AC6-A88D-D2910162581B}"/>
              </a:ext>
            </a:extLst>
          </p:cNvPr>
          <p:cNvSpPr>
            <a:spLocks noGrp="1"/>
          </p:cNvSpPr>
          <p:nvPr>
            <p:ph idx="1"/>
          </p:nvPr>
        </p:nvSpPr>
        <p:spPr>
          <a:xfrm>
            <a:off x="537587" y="1079309"/>
            <a:ext cx="7439247" cy="2035681"/>
          </a:xfrm>
        </p:spPr>
        <p:txBody>
          <a:bodyPr/>
          <a:lstStyle/>
          <a:p>
            <a:r>
              <a:rPr kumimoji="1" lang="ja-JP" altLang="en-US" sz="1600" dirty="0"/>
              <a:t>ディープラーニング</a:t>
            </a:r>
            <a:r>
              <a:rPr lang="ja-JP" altLang="en-US" sz="1600" dirty="0"/>
              <a:t>の基礎知識</a:t>
            </a:r>
            <a:endParaRPr lang="en-US" altLang="ja-JP" sz="1600" dirty="0"/>
          </a:p>
          <a:p>
            <a:r>
              <a:rPr lang="ja-JP" altLang="en-US" sz="1600" dirty="0"/>
              <a:t>住宅プレゼンテーションシステム</a:t>
            </a:r>
            <a:endParaRPr lang="en-US" altLang="ja-JP" sz="1600" dirty="0"/>
          </a:p>
          <a:p>
            <a:r>
              <a:rPr lang="ja-JP" altLang="en-US" sz="1600" b="1" dirty="0"/>
              <a:t>ニューラルネットワークの学習</a:t>
            </a:r>
            <a:endParaRPr lang="en-US" altLang="ja-JP" sz="1600" b="1" dirty="0"/>
          </a:p>
          <a:p>
            <a:pPr lvl="1"/>
            <a:r>
              <a:rPr lang="ja-JP" altLang="en-US" sz="1400" b="1" dirty="0"/>
              <a:t>学習データの収集方法</a:t>
            </a:r>
            <a:endParaRPr lang="en-US" altLang="ja-JP" sz="1400" b="1" dirty="0"/>
          </a:p>
          <a:p>
            <a:pPr lvl="1"/>
            <a:r>
              <a:rPr lang="ja-JP" altLang="en-US" sz="1400" b="1" dirty="0"/>
              <a:t>ニューラルネットワークの構築</a:t>
            </a:r>
            <a:endParaRPr lang="en-US" altLang="ja-JP" sz="1400" b="1" dirty="0"/>
          </a:p>
          <a:p>
            <a:pPr lvl="1"/>
            <a:r>
              <a:rPr lang="ja-JP" altLang="en-US" sz="1400" b="1" dirty="0"/>
              <a:t>住宅プレゼンテーションシステムへの組み込み</a:t>
            </a:r>
            <a:endParaRPr lang="en-US" altLang="ja-JP" sz="1400" b="1" dirty="0"/>
          </a:p>
          <a:p>
            <a:r>
              <a:rPr lang="ja-JP" altLang="en-US" sz="1600" dirty="0"/>
              <a:t>結果</a:t>
            </a:r>
            <a:endParaRPr lang="en-US" altLang="ja-JP" sz="1600" dirty="0"/>
          </a:p>
          <a:p>
            <a:r>
              <a:rPr lang="ja-JP" altLang="en-US" sz="1600" dirty="0"/>
              <a:t>まとめ</a:t>
            </a:r>
            <a:endParaRPr lang="en-US" altLang="ja-JP" sz="1600" dirty="0"/>
          </a:p>
        </p:txBody>
      </p:sp>
    </p:spTree>
    <p:extLst>
      <p:ext uri="{BB962C8B-B14F-4D97-AF65-F5344CB8AC3E}">
        <p14:creationId xmlns:p14="http://schemas.microsoft.com/office/powerpoint/2010/main" val="3651972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9B0257-A6F4-4A5C-915D-364C66C97938}"/>
              </a:ext>
            </a:extLst>
          </p:cNvPr>
          <p:cNvSpPr>
            <a:spLocks noGrp="1"/>
          </p:cNvSpPr>
          <p:nvPr>
            <p:ph type="title"/>
          </p:nvPr>
        </p:nvSpPr>
        <p:spPr/>
        <p:txBody>
          <a:bodyPr>
            <a:normAutofit/>
          </a:bodyPr>
          <a:lstStyle/>
          <a:p>
            <a:r>
              <a:rPr lang="ja-JP" altLang="en-US" sz="2400" dirty="0"/>
              <a:t>学習データの収集方法</a:t>
            </a:r>
            <a:endParaRPr kumimoji="1" lang="ja-JP" altLang="en-US" dirty="0"/>
          </a:p>
        </p:txBody>
      </p:sp>
      <p:sp>
        <p:nvSpPr>
          <p:cNvPr id="3" name="コンテンツ プレースホルダー 2">
            <a:extLst>
              <a:ext uri="{FF2B5EF4-FFF2-40B4-BE49-F238E27FC236}">
                <a16:creationId xmlns:a16="http://schemas.microsoft.com/office/drawing/2014/main" id="{A9DA887C-7806-428B-86F6-50335869BCF5}"/>
              </a:ext>
            </a:extLst>
          </p:cNvPr>
          <p:cNvSpPr>
            <a:spLocks noGrp="1"/>
          </p:cNvSpPr>
          <p:nvPr>
            <p:ph idx="1"/>
          </p:nvPr>
        </p:nvSpPr>
        <p:spPr>
          <a:xfrm>
            <a:off x="305733" y="699313"/>
            <a:ext cx="8229600" cy="4022238"/>
          </a:xfrm>
        </p:spPr>
        <p:txBody>
          <a:bodyPr/>
          <a:lstStyle/>
          <a:p>
            <a:r>
              <a:rPr kumimoji="1" lang="ja-JP" altLang="en-US" dirty="0"/>
              <a:t>建物データの準備</a:t>
            </a:r>
            <a:endParaRPr kumimoji="1" lang="en-US" altLang="ja-JP" dirty="0"/>
          </a:p>
          <a:p>
            <a:pPr lvl="1"/>
            <a:r>
              <a:rPr lang="ja-JP" altLang="en-US" dirty="0"/>
              <a:t>学習用 </a:t>
            </a:r>
            <a:r>
              <a:rPr lang="en-US" altLang="ja-JP" dirty="0"/>
              <a:t>100</a:t>
            </a:r>
            <a:r>
              <a:rPr lang="ja-JP" altLang="en-US" dirty="0"/>
              <a:t>件</a:t>
            </a:r>
            <a:endParaRPr lang="en-US" altLang="ja-JP" dirty="0"/>
          </a:p>
          <a:p>
            <a:pPr lvl="1"/>
            <a:r>
              <a:rPr kumimoji="1" lang="ja-JP" altLang="en-US" dirty="0"/>
              <a:t>テスト用</a:t>
            </a:r>
            <a:r>
              <a:rPr lang="en-US" altLang="ja-JP" dirty="0"/>
              <a:t> 10</a:t>
            </a:r>
            <a:r>
              <a:rPr lang="ja-JP" altLang="en-US" dirty="0"/>
              <a:t>件</a:t>
            </a:r>
            <a:endParaRPr lang="en-US" altLang="ja-JP" dirty="0"/>
          </a:p>
          <a:p>
            <a:r>
              <a:rPr kumimoji="1" lang="ja-JP" altLang="en-US" dirty="0"/>
              <a:t>日時</a:t>
            </a:r>
            <a:endParaRPr kumimoji="1" lang="en-US" altLang="ja-JP" dirty="0"/>
          </a:p>
          <a:p>
            <a:pPr lvl="1"/>
            <a:r>
              <a:rPr lang="ja-JP" altLang="en-US" dirty="0"/>
              <a:t>太陽方向が変化</a:t>
            </a:r>
            <a:endParaRPr lang="en-US" altLang="ja-JP" dirty="0"/>
          </a:p>
          <a:p>
            <a:pPr lvl="2"/>
            <a:r>
              <a:rPr lang="en-US" altLang="ja-JP" dirty="0"/>
              <a:t>100</a:t>
            </a:r>
            <a:r>
              <a:rPr lang="ja-JP" altLang="en-US" dirty="0"/>
              <a:t>パターン</a:t>
            </a:r>
            <a:endParaRPr lang="en-US" altLang="ja-JP" dirty="0"/>
          </a:p>
          <a:p>
            <a:pPr lvl="1"/>
            <a:r>
              <a:rPr kumimoji="1" lang="ja-JP" altLang="en-US" dirty="0"/>
              <a:t>背景スカイマップも変化</a:t>
            </a:r>
            <a:endParaRPr kumimoji="1" lang="en-US" altLang="ja-JP" dirty="0"/>
          </a:p>
          <a:p>
            <a:pPr lvl="2"/>
            <a:r>
              <a:rPr lang="ja-JP" altLang="en-US" dirty="0"/>
              <a:t>昼</a:t>
            </a:r>
            <a:r>
              <a:rPr lang="en-US" altLang="ja-JP" dirty="0"/>
              <a:t>/</a:t>
            </a:r>
            <a:r>
              <a:rPr lang="ja-JP" altLang="en-US" dirty="0"/>
              <a:t>夕方</a:t>
            </a:r>
            <a:r>
              <a:rPr lang="en-US" altLang="ja-JP" dirty="0"/>
              <a:t>/</a:t>
            </a:r>
            <a:r>
              <a:rPr lang="ja-JP" altLang="en-US" dirty="0"/>
              <a:t>夜</a:t>
            </a:r>
            <a:endParaRPr lang="en-US" altLang="ja-JP" dirty="0"/>
          </a:p>
          <a:p>
            <a:pPr lvl="2"/>
            <a:r>
              <a:rPr lang="ja-JP" altLang="en-US" dirty="0"/>
              <a:t>単色</a:t>
            </a:r>
            <a:endParaRPr lang="en-US" altLang="ja-JP" dirty="0"/>
          </a:p>
          <a:p>
            <a:pPr lvl="1"/>
            <a:r>
              <a:rPr lang="ja-JP" altLang="en-US" dirty="0"/>
              <a:t>プローブの位置も変動</a:t>
            </a:r>
            <a:endParaRPr kumimoji="1" lang="ja-JP" altLang="en-US" dirty="0"/>
          </a:p>
        </p:txBody>
      </p:sp>
      <p:pic>
        <p:nvPicPr>
          <p:cNvPr id="8" name="図 7">
            <a:extLst>
              <a:ext uri="{FF2B5EF4-FFF2-40B4-BE49-F238E27FC236}">
                <a16:creationId xmlns:a16="http://schemas.microsoft.com/office/drawing/2014/main" id="{B4FCC9FC-76E6-4973-BA13-8AC262E9E168}"/>
              </a:ext>
            </a:extLst>
          </p:cNvPr>
          <p:cNvPicPr>
            <a:picLocks noChangeAspect="1"/>
          </p:cNvPicPr>
          <p:nvPr/>
        </p:nvPicPr>
        <p:blipFill>
          <a:blip r:embed="rId3"/>
          <a:stretch>
            <a:fillRect/>
          </a:stretch>
        </p:blipFill>
        <p:spPr>
          <a:xfrm>
            <a:off x="3965196" y="617084"/>
            <a:ext cx="4196086" cy="3015744"/>
          </a:xfrm>
          <a:prstGeom prst="rect">
            <a:avLst/>
          </a:prstGeom>
        </p:spPr>
      </p:pic>
      <p:pic>
        <p:nvPicPr>
          <p:cNvPr id="5" name="図 4">
            <a:extLst>
              <a:ext uri="{FF2B5EF4-FFF2-40B4-BE49-F238E27FC236}">
                <a16:creationId xmlns:a16="http://schemas.microsoft.com/office/drawing/2014/main" id="{3E49D6A0-6AF8-43F2-B138-6F06FB48ED8A}"/>
              </a:ext>
            </a:extLst>
          </p:cNvPr>
          <p:cNvPicPr>
            <a:picLocks noChangeAspect="1"/>
          </p:cNvPicPr>
          <p:nvPr/>
        </p:nvPicPr>
        <p:blipFill rotWithShape="1">
          <a:blip r:embed="rId4"/>
          <a:srcRect l="25882" r="22470" b="5357"/>
          <a:stretch/>
        </p:blipFill>
        <p:spPr>
          <a:xfrm>
            <a:off x="3445537" y="3539968"/>
            <a:ext cx="1991772" cy="1269048"/>
          </a:xfrm>
          <a:prstGeom prst="rect">
            <a:avLst/>
          </a:prstGeom>
        </p:spPr>
      </p:pic>
      <p:pic>
        <p:nvPicPr>
          <p:cNvPr id="7" name="図 6">
            <a:extLst>
              <a:ext uri="{FF2B5EF4-FFF2-40B4-BE49-F238E27FC236}">
                <a16:creationId xmlns:a16="http://schemas.microsoft.com/office/drawing/2014/main" id="{CB56FE4C-FF2B-4886-92C0-66C77921D634}"/>
              </a:ext>
            </a:extLst>
          </p:cNvPr>
          <p:cNvPicPr>
            <a:picLocks noChangeAspect="1"/>
          </p:cNvPicPr>
          <p:nvPr/>
        </p:nvPicPr>
        <p:blipFill rotWithShape="1">
          <a:blip r:embed="rId5"/>
          <a:srcRect l="23174" t="8642" r="28066"/>
          <a:stretch/>
        </p:blipFill>
        <p:spPr>
          <a:xfrm>
            <a:off x="5224136" y="3539968"/>
            <a:ext cx="1949608" cy="1268346"/>
          </a:xfrm>
          <a:prstGeom prst="rect">
            <a:avLst/>
          </a:prstGeom>
        </p:spPr>
      </p:pic>
      <p:pic>
        <p:nvPicPr>
          <p:cNvPr id="10" name="図 9">
            <a:extLst>
              <a:ext uri="{FF2B5EF4-FFF2-40B4-BE49-F238E27FC236}">
                <a16:creationId xmlns:a16="http://schemas.microsoft.com/office/drawing/2014/main" id="{783A368C-BEF8-4D72-9196-5F8F39EBB828}"/>
              </a:ext>
            </a:extLst>
          </p:cNvPr>
          <p:cNvPicPr>
            <a:picLocks noChangeAspect="1"/>
          </p:cNvPicPr>
          <p:nvPr/>
        </p:nvPicPr>
        <p:blipFill rotWithShape="1">
          <a:blip r:embed="rId6"/>
          <a:srcRect l="27530" t="23150" r="22471"/>
          <a:stretch/>
        </p:blipFill>
        <p:spPr>
          <a:xfrm>
            <a:off x="6978869" y="3471555"/>
            <a:ext cx="2165131" cy="1336759"/>
          </a:xfrm>
          <a:prstGeom prst="rect">
            <a:avLst/>
          </a:prstGeom>
        </p:spPr>
      </p:pic>
    </p:spTree>
    <p:extLst>
      <p:ext uri="{BB962C8B-B14F-4D97-AF65-F5344CB8AC3E}">
        <p14:creationId xmlns:p14="http://schemas.microsoft.com/office/powerpoint/2010/main" val="2657153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E5FE2F-B4DF-4E4D-9967-EEA811183EF5}"/>
              </a:ext>
            </a:extLst>
          </p:cNvPr>
          <p:cNvSpPr>
            <a:spLocks noGrp="1"/>
          </p:cNvSpPr>
          <p:nvPr>
            <p:ph type="title"/>
          </p:nvPr>
        </p:nvSpPr>
        <p:spPr/>
        <p:txBody>
          <a:bodyPr/>
          <a:lstStyle/>
          <a:p>
            <a:r>
              <a:rPr lang="ja-JP" altLang="en-US" dirty="0"/>
              <a:t>収集データ</a:t>
            </a:r>
            <a:endParaRPr kumimoji="1" lang="ja-JP" altLang="en-US" dirty="0"/>
          </a:p>
        </p:txBody>
      </p:sp>
      <p:sp>
        <p:nvSpPr>
          <p:cNvPr id="3" name="コンテンツ プレースホルダー 2">
            <a:extLst>
              <a:ext uri="{FF2B5EF4-FFF2-40B4-BE49-F238E27FC236}">
                <a16:creationId xmlns:a16="http://schemas.microsoft.com/office/drawing/2014/main" id="{416E0FAD-4712-446B-B9C5-F6C2BDBB6954}"/>
              </a:ext>
            </a:extLst>
          </p:cNvPr>
          <p:cNvSpPr>
            <a:spLocks noGrp="1"/>
          </p:cNvSpPr>
          <p:nvPr>
            <p:ph idx="1"/>
          </p:nvPr>
        </p:nvSpPr>
        <p:spPr>
          <a:xfrm>
            <a:off x="608667" y="617084"/>
            <a:ext cx="8229600" cy="4022238"/>
          </a:xfrm>
        </p:spPr>
        <p:txBody>
          <a:bodyPr/>
          <a:lstStyle/>
          <a:p>
            <a:r>
              <a:rPr kumimoji="1" lang="ja-JP" altLang="en-US" sz="1800" dirty="0"/>
              <a:t>入力</a:t>
            </a:r>
            <a:r>
              <a:rPr lang="ja-JP" altLang="en-US" sz="1800" dirty="0"/>
              <a:t>データ</a:t>
            </a:r>
            <a:endParaRPr kumimoji="1" lang="en-US" altLang="ja-JP" sz="1800" dirty="0"/>
          </a:p>
          <a:p>
            <a:pPr lvl="1"/>
            <a:r>
              <a:rPr lang="ja-JP" altLang="en-US" sz="1600" dirty="0"/>
              <a:t>初回（直接光のみ）のレンダリング結果</a:t>
            </a:r>
            <a:endParaRPr lang="en-US" altLang="ja-JP" sz="1600" dirty="0"/>
          </a:p>
          <a:p>
            <a:pPr lvl="2"/>
            <a:r>
              <a:rPr kumimoji="1" lang="en-US" altLang="ja-JP" sz="1400" dirty="0"/>
              <a:t>R11G11B10</a:t>
            </a:r>
          </a:p>
          <a:p>
            <a:pPr lvl="1"/>
            <a:r>
              <a:rPr lang="ja-JP" altLang="en-US" sz="1600" dirty="0"/>
              <a:t>法線</a:t>
            </a:r>
            <a:endParaRPr lang="en-US" altLang="ja-JP" sz="1600" dirty="0"/>
          </a:p>
          <a:p>
            <a:pPr lvl="2"/>
            <a:r>
              <a:rPr kumimoji="1" lang="en-US" altLang="ja-JP" sz="1400" dirty="0"/>
              <a:t>R16G16</a:t>
            </a:r>
          </a:p>
          <a:p>
            <a:pPr lvl="1"/>
            <a:r>
              <a:rPr kumimoji="1" lang="ja-JP" altLang="en-US" sz="1600" dirty="0"/>
              <a:t>深度</a:t>
            </a:r>
            <a:endParaRPr kumimoji="1" lang="en-US" altLang="ja-JP" sz="1600" dirty="0"/>
          </a:p>
          <a:p>
            <a:pPr lvl="2"/>
            <a:r>
              <a:rPr lang="en-US" altLang="ja-JP" sz="1400" dirty="0"/>
              <a:t>R32</a:t>
            </a:r>
          </a:p>
          <a:p>
            <a:pPr lvl="1"/>
            <a:r>
              <a:rPr lang="ja-JP" altLang="en-US" sz="1600" dirty="0"/>
              <a:t>アルベド（ベースカラー）</a:t>
            </a:r>
            <a:endParaRPr lang="en-US" altLang="ja-JP" sz="1600" dirty="0"/>
          </a:p>
          <a:p>
            <a:pPr lvl="2"/>
            <a:r>
              <a:rPr kumimoji="1" lang="en-US" altLang="ja-JP" sz="1400" dirty="0"/>
              <a:t>R8G8B8</a:t>
            </a:r>
          </a:p>
          <a:p>
            <a:r>
              <a:rPr kumimoji="1" lang="ja-JP" altLang="en-US" sz="1800" dirty="0"/>
              <a:t>教師データ</a:t>
            </a:r>
            <a:endParaRPr kumimoji="1" lang="en-US" altLang="ja-JP" sz="1800" dirty="0"/>
          </a:p>
          <a:p>
            <a:pPr lvl="1"/>
            <a:r>
              <a:rPr lang="en-US" altLang="ja-JP" sz="1600" dirty="0"/>
              <a:t>3</a:t>
            </a:r>
            <a:r>
              <a:rPr lang="ja-JP" altLang="en-US" sz="1600" dirty="0"/>
              <a:t>回目（間接光含む）のレンダリング結果</a:t>
            </a:r>
            <a:endParaRPr lang="en-US" altLang="ja-JP" sz="1600" dirty="0"/>
          </a:p>
          <a:p>
            <a:pPr lvl="2"/>
            <a:r>
              <a:rPr kumimoji="1" lang="en-US" altLang="ja-JP" sz="1400" dirty="0"/>
              <a:t>R11G11B10</a:t>
            </a:r>
            <a:endParaRPr kumimoji="1" lang="ja-JP" altLang="en-US" sz="1400" dirty="0"/>
          </a:p>
        </p:txBody>
      </p:sp>
      <p:pic>
        <p:nvPicPr>
          <p:cNvPr id="6" name="図 5">
            <a:extLst>
              <a:ext uri="{FF2B5EF4-FFF2-40B4-BE49-F238E27FC236}">
                <a16:creationId xmlns:a16="http://schemas.microsoft.com/office/drawing/2014/main" id="{CE25DE62-038B-4403-BDDF-A5A7DF6F8F64}"/>
              </a:ext>
            </a:extLst>
          </p:cNvPr>
          <p:cNvPicPr>
            <a:picLocks noChangeAspect="1"/>
          </p:cNvPicPr>
          <p:nvPr/>
        </p:nvPicPr>
        <p:blipFill>
          <a:blip r:embed="rId3"/>
          <a:stretch>
            <a:fillRect/>
          </a:stretch>
        </p:blipFill>
        <p:spPr>
          <a:xfrm>
            <a:off x="3810932" y="1485641"/>
            <a:ext cx="5239777" cy="2172218"/>
          </a:xfrm>
          <a:prstGeom prst="rect">
            <a:avLst/>
          </a:prstGeom>
        </p:spPr>
      </p:pic>
    </p:spTree>
    <p:extLst>
      <p:ext uri="{BB962C8B-B14F-4D97-AF65-F5344CB8AC3E}">
        <p14:creationId xmlns:p14="http://schemas.microsoft.com/office/powerpoint/2010/main" val="2383196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405CDD-056C-4898-9709-F26E4380C510}"/>
              </a:ext>
            </a:extLst>
          </p:cNvPr>
          <p:cNvSpPr>
            <a:spLocks noGrp="1"/>
          </p:cNvSpPr>
          <p:nvPr>
            <p:ph type="title"/>
          </p:nvPr>
        </p:nvSpPr>
        <p:spPr/>
        <p:txBody>
          <a:bodyPr/>
          <a:lstStyle/>
          <a:p>
            <a:r>
              <a:rPr lang="ja-JP" altLang="en-US" dirty="0"/>
              <a:t>収集データ量</a:t>
            </a:r>
            <a:endParaRPr kumimoji="1" lang="ja-JP" altLang="en-US" dirty="0"/>
          </a:p>
        </p:txBody>
      </p:sp>
      <p:sp>
        <p:nvSpPr>
          <p:cNvPr id="3" name="コンテンツ プレースホルダー 2">
            <a:extLst>
              <a:ext uri="{FF2B5EF4-FFF2-40B4-BE49-F238E27FC236}">
                <a16:creationId xmlns:a16="http://schemas.microsoft.com/office/drawing/2014/main" id="{BE527BFE-2202-4FCD-9BD4-D64775E728A6}"/>
              </a:ext>
            </a:extLst>
          </p:cNvPr>
          <p:cNvSpPr>
            <a:spLocks noGrp="1"/>
          </p:cNvSpPr>
          <p:nvPr>
            <p:ph idx="1"/>
          </p:nvPr>
        </p:nvSpPr>
        <p:spPr/>
        <p:txBody>
          <a:bodyPr/>
          <a:lstStyle/>
          <a:p>
            <a:r>
              <a:rPr lang="ja-JP" altLang="en-US" dirty="0"/>
              <a:t>学習</a:t>
            </a:r>
            <a:r>
              <a:rPr kumimoji="1" lang="ja-JP" altLang="en-US" dirty="0"/>
              <a:t>用</a:t>
            </a:r>
            <a:endParaRPr kumimoji="1" lang="en-US" altLang="ja-JP" dirty="0"/>
          </a:p>
          <a:p>
            <a:pPr lvl="1"/>
            <a:r>
              <a:rPr kumimoji="1" lang="ja-JP" altLang="en-US" dirty="0"/>
              <a:t>建物</a:t>
            </a:r>
            <a:r>
              <a:rPr kumimoji="1" lang="en-US" altLang="ja-JP" dirty="0"/>
              <a:t>100</a:t>
            </a:r>
            <a:r>
              <a:rPr kumimoji="1" lang="ja-JP" altLang="en-US" dirty="0"/>
              <a:t>件 </a:t>
            </a:r>
            <a:r>
              <a:rPr kumimoji="1" lang="en-US" altLang="ja-JP" dirty="0"/>
              <a:t>x 50~250</a:t>
            </a:r>
            <a:r>
              <a:rPr kumimoji="1" lang="ja-JP" altLang="en-US" dirty="0"/>
              <a:t>プローブ</a:t>
            </a:r>
            <a:r>
              <a:rPr kumimoji="1" lang="en-US" altLang="ja-JP" dirty="0"/>
              <a:t>/</a:t>
            </a:r>
            <a:r>
              <a:rPr kumimoji="1" lang="ja-JP" altLang="en-US" dirty="0"/>
              <a:t>件 </a:t>
            </a:r>
            <a:r>
              <a:rPr kumimoji="1" lang="en-US" altLang="ja-JP" dirty="0"/>
              <a:t>x 100</a:t>
            </a:r>
            <a:r>
              <a:rPr kumimoji="1" lang="ja-JP" altLang="en-US" dirty="0"/>
              <a:t>パターン</a:t>
            </a:r>
            <a:endParaRPr kumimoji="1" lang="en-US" altLang="ja-JP" dirty="0"/>
          </a:p>
          <a:p>
            <a:pPr lvl="1"/>
            <a:r>
              <a:rPr kumimoji="1" lang="en-US" altLang="ja-JP" dirty="0"/>
              <a:t>Total : 1,371,710</a:t>
            </a:r>
          </a:p>
          <a:p>
            <a:pPr lvl="2"/>
            <a:r>
              <a:rPr kumimoji="1" lang="en-US" altLang="ja-JP" dirty="0"/>
              <a:t>Training : 1,369,710</a:t>
            </a:r>
          </a:p>
          <a:p>
            <a:pPr lvl="2"/>
            <a:r>
              <a:rPr lang="en-US" altLang="ja-JP" dirty="0"/>
              <a:t>Validation : 2,000</a:t>
            </a:r>
            <a:endParaRPr kumimoji="1" lang="en-US" altLang="ja-JP" dirty="0"/>
          </a:p>
          <a:p>
            <a:r>
              <a:rPr kumimoji="1" lang="ja-JP" altLang="en-US" dirty="0"/>
              <a:t>テスト用</a:t>
            </a:r>
            <a:endParaRPr kumimoji="1" lang="en-US" altLang="ja-JP" dirty="0"/>
          </a:p>
          <a:p>
            <a:pPr lvl="1"/>
            <a:r>
              <a:rPr kumimoji="1" lang="ja-JP" altLang="en-US" dirty="0"/>
              <a:t>建物</a:t>
            </a:r>
            <a:r>
              <a:rPr kumimoji="1" lang="en-US" altLang="ja-JP" dirty="0"/>
              <a:t>10</a:t>
            </a:r>
            <a:r>
              <a:rPr kumimoji="1" lang="ja-JP" altLang="en-US" dirty="0"/>
              <a:t>件 </a:t>
            </a:r>
            <a:r>
              <a:rPr kumimoji="1" lang="en-US" altLang="ja-JP" dirty="0"/>
              <a:t>x 100~250</a:t>
            </a:r>
            <a:r>
              <a:rPr kumimoji="1" lang="ja-JP" altLang="en-US" dirty="0"/>
              <a:t>プローブ</a:t>
            </a:r>
            <a:r>
              <a:rPr kumimoji="1" lang="en-US" altLang="ja-JP" dirty="0"/>
              <a:t>/</a:t>
            </a:r>
            <a:r>
              <a:rPr kumimoji="1" lang="ja-JP" altLang="en-US" dirty="0"/>
              <a:t>件 </a:t>
            </a:r>
            <a:r>
              <a:rPr kumimoji="1" lang="en-US" altLang="ja-JP" dirty="0"/>
              <a:t>x 100</a:t>
            </a:r>
            <a:r>
              <a:rPr kumimoji="1" lang="ja-JP" altLang="en-US" dirty="0"/>
              <a:t>パターン</a:t>
            </a:r>
            <a:endParaRPr kumimoji="1" lang="en-US" altLang="ja-JP" dirty="0"/>
          </a:p>
          <a:p>
            <a:pPr lvl="1"/>
            <a:r>
              <a:rPr lang="en-US" altLang="ja-JP" dirty="0"/>
              <a:t>206,877</a:t>
            </a:r>
          </a:p>
        </p:txBody>
      </p:sp>
    </p:spTree>
    <p:extLst>
      <p:ext uri="{BB962C8B-B14F-4D97-AF65-F5344CB8AC3E}">
        <p14:creationId xmlns:p14="http://schemas.microsoft.com/office/powerpoint/2010/main" val="1152853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62" name="コンテンツ プレースホルダー 2">
            <a:extLst>
              <a:ext uri="{FF2B5EF4-FFF2-40B4-BE49-F238E27FC236}">
                <a16:creationId xmlns:a16="http://schemas.microsoft.com/office/drawing/2014/main" id="{D34E2B68-8187-4279-84C7-02D27B4974D7}"/>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1"/>
            <a:r>
              <a:rPr kumimoji="1" lang="ja-JP" altLang="en-US" dirty="0"/>
              <a:t>活性化関数</a:t>
            </a:r>
            <a:endParaRPr kumimoji="1" lang="en-US" altLang="ja-JP" dirty="0"/>
          </a:p>
          <a:p>
            <a:pPr lvl="1"/>
            <a:r>
              <a:rPr kumimoji="1" lang="ja-JP" altLang="en-US" dirty="0"/>
              <a:t>プーリング層</a:t>
            </a:r>
            <a:endParaRPr kumimoji="1" lang="en-US" altLang="ja-JP" dirty="0"/>
          </a:p>
        </p:txBody>
      </p:sp>
    </p:spTree>
    <p:extLst>
      <p:ext uri="{BB962C8B-B14F-4D97-AF65-F5344CB8AC3E}">
        <p14:creationId xmlns:p14="http://schemas.microsoft.com/office/powerpoint/2010/main" val="2557420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2D606-BDE9-4F41-82B4-A810263E0759}"/>
              </a:ext>
            </a:extLst>
          </p:cNvPr>
          <p:cNvSpPr>
            <a:spLocks noGrp="1"/>
          </p:cNvSpPr>
          <p:nvPr>
            <p:ph type="title"/>
          </p:nvPr>
        </p:nvSpPr>
        <p:spPr/>
        <p:txBody>
          <a:bodyPr/>
          <a:lstStyle/>
          <a:p>
            <a:r>
              <a:rPr kumimoji="1" lang="ja-JP" altLang="en-US" dirty="0"/>
              <a:t>講演内容</a:t>
            </a:r>
          </a:p>
        </p:txBody>
      </p:sp>
      <p:sp>
        <p:nvSpPr>
          <p:cNvPr id="3" name="コンテンツ プレースホルダー 2">
            <a:extLst>
              <a:ext uri="{FF2B5EF4-FFF2-40B4-BE49-F238E27FC236}">
                <a16:creationId xmlns:a16="http://schemas.microsoft.com/office/drawing/2014/main" id="{3509C269-58BD-4AC6-A88D-D2910162581B}"/>
              </a:ext>
            </a:extLst>
          </p:cNvPr>
          <p:cNvSpPr>
            <a:spLocks noGrp="1"/>
          </p:cNvSpPr>
          <p:nvPr>
            <p:ph idx="1"/>
          </p:nvPr>
        </p:nvSpPr>
        <p:spPr>
          <a:xfrm>
            <a:off x="537587" y="1099405"/>
            <a:ext cx="7439247" cy="2035681"/>
          </a:xfrm>
        </p:spPr>
        <p:txBody>
          <a:bodyPr/>
          <a:lstStyle/>
          <a:p>
            <a:r>
              <a:rPr kumimoji="1" lang="ja-JP" altLang="en-US" sz="1600" b="1" dirty="0"/>
              <a:t>ディープラーニングの基礎知識</a:t>
            </a:r>
            <a:endParaRPr kumimoji="1" lang="en-US" altLang="ja-JP" sz="1600" b="1" dirty="0"/>
          </a:p>
          <a:p>
            <a:pPr lvl="1"/>
            <a:r>
              <a:rPr lang="ja-JP" altLang="en-US" sz="1400" b="1" dirty="0"/>
              <a:t>ディープラーニングとは</a:t>
            </a:r>
          </a:p>
          <a:p>
            <a:pPr lvl="1"/>
            <a:r>
              <a:rPr lang="ja-JP" altLang="en-US" sz="1400" b="1" dirty="0"/>
              <a:t>ディープラーニングと</a:t>
            </a:r>
            <a:r>
              <a:rPr lang="en-US" altLang="ja-JP" sz="1400" b="1" dirty="0"/>
              <a:t>CG</a:t>
            </a:r>
          </a:p>
          <a:p>
            <a:pPr lvl="1"/>
            <a:r>
              <a:rPr lang="ja-JP" altLang="en-US" sz="1400" b="1" dirty="0"/>
              <a:t>弊社でのディープラーニングの取り組み</a:t>
            </a:r>
            <a:endParaRPr lang="en-US" altLang="ja-JP" sz="1400" b="1" dirty="0"/>
          </a:p>
          <a:p>
            <a:r>
              <a:rPr lang="ja-JP" altLang="en-US" sz="1600" dirty="0"/>
              <a:t>住宅プレゼンテーションシステム</a:t>
            </a:r>
            <a:endParaRPr lang="en-US" altLang="ja-JP" sz="1600" dirty="0"/>
          </a:p>
          <a:p>
            <a:r>
              <a:rPr lang="ja-JP" altLang="en-US" sz="1600" dirty="0"/>
              <a:t>ニューラルネットワークの学習</a:t>
            </a:r>
            <a:endParaRPr lang="en-US" altLang="ja-JP" sz="1600" dirty="0"/>
          </a:p>
          <a:p>
            <a:r>
              <a:rPr lang="ja-JP" altLang="en-US" sz="1600" dirty="0"/>
              <a:t>結果</a:t>
            </a:r>
            <a:endParaRPr lang="en-US" altLang="ja-JP" sz="1600" dirty="0"/>
          </a:p>
          <a:p>
            <a:r>
              <a:rPr lang="ja-JP" altLang="en-US" sz="1600" dirty="0"/>
              <a:t>まとめ</a:t>
            </a:r>
            <a:endParaRPr lang="en-US" altLang="ja-JP" sz="1600" dirty="0"/>
          </a:p>
        </p:txBody>
      </p:sp>
    </p:spTree>
    <p:extLst>
      <p:ext uri="{BB962C8B-B14F-4D97-AF65-F5344CB8AC3E}">
        <p14:creationId xmlns:p14="http://schemas.microsoft.com/office/powerpoint/2010/main" val="843134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pic>
        <p:nvPicPr>
          <p:cNvPr id="122" name="図 121">
            <a:extLst>
              <a:ext uri="{FF2B5EF4-FFF2-40B4-BE49-F238E27FC236}">
                <a16:creationId xmlns:a16="http://schemas.microsoft.com/office/drawing/2014/main" id="{A6B0F2C7-0C72-457D-91D6-DF9421A06AAA}"/>
              </a:ext>
            </a:extLst>
          </p:cNvPr>
          <p:cNvPicPr>
            <a:picLocks noChangeAspect="1"/>
          </p:cNvPicPr>
          <p:nvPr/>
        </p:nvPicPr>
        <p:blipFill>
          <a:blip r:embed="rId3"/>
          <a:stretch>
            <a:fillRect/>
          </a:stretch>
        </p:blipFill>
        <p:spPr>
          <a:xfrm>
            <a:off x="5050198" y="1898907"/>
            <a:ext cx="3944130" cy="2436196"/>
          </a:xfrm>
          <a:prstGeom prst="rect">
            <a:avLst/>
          </a:prstGeom>
        </p:spPr>
      </p:pic>
      <p:sp>
        <p:nvSpPr>
          <p:cNvPr id="362" name="コンテンツ プレースホルダー 2">
            <a:extLst>
              <a:ext uri="{FF2B5EF4-FFF2-40B4-BE49-F238E27FC236}">
                <a16:creationId xmlns:a16="http://schemas.microsoft.com/office/drawing/2014/main" id="{D34E2B68-8187-4279-84C7-02D27B4974D7}"/>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2"/>
            <a:r>
              <a:rPr lang="ja-JP" altLang="en-US" dirty="0"/>
              <a:t>入力画像の周囲のピクセルに畳み込みフィルタを掛けて合計する</a:t>
            </a:r>
            <a:endParaRPr lang="en-US" altLang="ja-JP" dirty="0"/>
          </a:p>
        </p:txBody>
      </p:sp>
    </p:spTree>
    <p:extLst>
      <p:ext uri="{BB962C8B-B14F-4D97-AF65-F5344CB8AC3E}">
        <p14:creationId xmlns:p14="http://schemas.microsoft.com/office/powerpoint/2010/main" val="1274220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pic>
        <p:nvPicPr>
          <p:cNvPr id="7" name="図 6">
            <a:extLst>
              <a:ext uri="{FF2B5EF4-FFF2-40B4-BE49-F238E27FC236}">
                <a16:creationId xmlns:a16="http://schemas.microsoft.com/office/drawing/2014/main" id="{7C975C06-F9D0-4B0A-B382-8DC134143EEF}"/>
              </a:ext>
            </a:extLst>
          </p:cNvPr>
          <p:cNvPicPr>
            <a:picLocks noChangeAspect="1"/>
          </p:cNvPicPr>
          <p:nvPr/>
        </p:nvPicPr>
        <p:blipFill>
          <a:blip r:embed="rId3"/>
          <a:stretch>
            <a:fillRect/>
          </a:stretch>
        </p:blipFill>
        <p:spPr>
          <a:xfrm>
            <a:off x="5050198" y="1914021"/>
            <a:ext cx="3950189" cy="2421082"/>
          </a:xfrm>
          <a:prstGeom prst="rect">
            <a:avLst/>
          </a:prstGeom>
        </p:spPr>
      </p:pic>
      <p:sp>
        <p:nvSpPr>
          <p:cNvPr id="9" name="コンテンツ プレースホルダー 2">
            <a:extLst>
              <a:ext uri="{FF2B5EF4-FFF2-40B4-BE49-F238E27FC236}">
                <a16:creationId xmlns:a16="http://schemas.microsoft.com/office/drawing/2014/main" id="{E604E5D0-AC63-4D69-9C77-0B902E6D97DB}"/>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2"/>
            <a:r>
              <a:rPr lang="ja-JP" altLang="en-US" dirty="0"/>
              <a:t>入力画像の周囲のピクセルに畳み込みフィルタを掛けて合計する</a:t>
            </a:r>
            <a:endParaRPr lang="en-US" altLang="ja-JP" dirty="0"/>
          </a:p>
        </p:txBody>
      </p:sp>
    </p:spTree>
    <p:extLst>
      <p:ext uri="{BB962C8B-B14F-4D97-AF65-F5344CB8AC3E}">
        <p14:creationId xmlns:p14="http://schemas.microsoft.com/office/powerpoint/2010/main" val="1307213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pic>
        <p:nvPicPr>
          <p:cNvPr id="7" name="図 6">
            <a:extLst>
              <a:ext uri="{FF2B5EF4-FFF2-40B4-BE49-F238E27FC236}">
                <a16:creationId xmlns:a16="http://schemas.microsoft.com/office/drawing/2014/main" id="{99A1ADC5-FE11-4AD0-906A-097CAC2F465E}"/>
              </a:ext>
            </a:extLst>
          </p:cNvPr>
          <p:cNvPicPr>
            <a:picLocks noChangeAspect="1"/>
          </p:cNvPicPr>
          <p:nvPr/>
        </p:nvPicPr>
        <p:blipFill>
          <a:blip r:embed="rId3"/>
          <a:stretch>
            <a:fillRect/>
          </a:stretch>
        </p:blipFill>
        <p:spPr>
          <a:xfrm>
            <a:off x="5052022" y="1911927"/>
            <a:ext cx="3942305" cy="2421082"/>
          </a:xfrm>
          <a:prstGeom prst="rect">
            <a:avLst/>
          </a:prstGeom>
        </p:spPr>
      </p:pic>
      <p:sp>
        <p:nvSpPr>
          <p:cNvPr id="9" name="コンテンツ プレースホルダー 2">
            <a:extLst>
              <a:ext uri="{FF2B5EF4-FFF2-40B4-BE49-F238E27FC236}">
                <a16:creationId xmlns:a16="http://schemas.microsoft.com/office/drawing/2014/main" id="{F27A9C71-515D-41C3-982D-AC5A0BC98E6F}"/>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2"/>
            <a:r>
              <a:rPr lang="ja-JP" altLang="en-US" dirty="0"/>
              <a:t>入力画像の周囲のピクセルに畳み込みフィルタを掛けて合計する</a:t>
            </a:r>
            <a:endParaRPr lang="en-US" altLang="ja-JP" dirty="0"/>
          </a:p>
        </p:txBody>
      </p:sp>
    </p:spTree>
    <p:extLst>
      <p:ext uri="{BB962C8B-B14F-4D97-AF65-F5344CB8AC3E}">
        <p14:creationId xmlns:p14="http://schemas.microsoft.com/office/powerpoint/2010/main" val="1850697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pic>
        <p:nvPicPr>
          <p:cNvPr id="4" name="図 3">
            <a:extLst>
              <a:ext uri="{FF2B5EF4-FFF2-40B4-BE49-F238E27FC236}">
                <a16:creationId xmlns:a16="http://schemas.microsoft.com/office/drawing/2014/main" id="{DBCCB455-91DD-4DDF-BDA1-754EA6EC4237}"/>
              </a:ext>
            </a:extLst>
          </p:cNvPr>
          <p:cNvPicPr>
            <a:picLocks noChangeAspect="1"/>
          </p:cNvPicPr>
          <p:nvPr/>
        </p:nvPicPr>
        <p:blipFill>
          <a:blip r:embed="rId3"/>
          <a:stretch>
            <a:fillRect/>
          </a:stretch>
        </p:blipFill>
        <p:spPr>
          <a:xfrm>
            <a:off x="5065066" y="1589809"/>
            <a:ext cx="3902431" cy="2651605"/>
          </a:xfrm>
          <a:prstGeom prst="rect">
            <a:avLst/>
          </a:prstGeom>
        </p:spPr>
      </p:pic>
      <p:sp>
        <p:nvSpPr>
          <p:cNvPr id="7" name="コンテンツ プレースホルダー 2">
            <a:extLst>
              <a:ext uri="{FF2B5EF4-FFF2-40B4-BE49-F238E27FC236}">
                <a16:creationId xmlns:a16="http://schemas.microsoft.com/office/drawing/2014/main" id="{EE03F35A-2280-4063-B706-E07C8D853615}"/>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2"/>
            <a:r>
              <a:rPr lang="ja-JP" altLang="en-US" dirty="0"/>
              <a:t>入力画像の周囲のピクセルに畳み込みフィルタを掛けて合計する</a:t>
            </a:r>
            <a:endParaRPr lang="en-US" altLang="ja-JP" dirty="0"/>
          </a:p>
          <a:p>
            <a:pPr lvl="2"/>
            <a:r>
              <a:rPr lang="ja-JP" altLang="en-US" dirty="0"/>
              <a:t>入力画像に余白</a:t>
            </a:r>
            <a:r>
              <a:rPr lang="en-US" altLang="ja-JP" dirty="0"/>
              <a:t>(0)</a:t>
            </a:r>
            <a:r>
              <a:rPr kumimoji="1" lang="ja-JP" altLang="en-US" dirty="0"/>
              <a:t>を追加して、画像サイズが変わらないようにすることもある</a:t>
            </a:r>
          </a:p>
        </p:txBody>
      </p:sp>
    </p:spTree>
    <p:extLst>
      <p:ext uri="{BB962C8B-B14F-4D97-AF65-F5344CB8AC3E}">
        <p14:creationId xmlns:p14="http://schemas.microsoft.com/office/powerpoint/2010/main" val="1608929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pic>
        <p:nvPicPr>
          <p:cNvPr id="6" name="図 5">
            <a:extLst>
              <a:ext uri="{FF2B5EF4-FFF2-40B4-BE49-F238E27FC236}">
                <a16:creationId xmlns:a16="http://schemas.microsoft.com/office/drawing/2014/main" id="{54B037BD-E128-4DD6-92B9-5DAF72A66138}"/>
              </a:ext>
            </a:extLst>
          </p:cNvPr>
          <p:cNvPicPr>
            <a:picLocks noChangeAspect="1"/>
          </p:cNvPicPr>
          <p:nvPr/>
        </p:nvPicPr>
        <p:blipFill>
          <a:blip r:embed="rId3"/>
          <a:stretch>
            <a:fillRect/>
          </a:stretch>
        </p:blipFill>
        <p:spPr>
          <a:xfrm>
            <a:off x="4746873" y="1589809"/>
            <a:ext cx="4220624" cy="2651605"/>
          </a:xfrm>
          <a:prstGeom prst="rect">
            <a:avLst/>
          </a:prstGeom>
        </p:spPr>
      </p:pic>
      <p:sp>
        <p:nvSpPr>
          <p:cNvPr id="9" name="コンテンツ プレースホルダー 2">
            <a:extLst>
              <a:ext uri="{FF2B5EF4-FFF2-40B4-BE49-F238E27FC236}">
                <a16:creationId xmlns:a16="http://schemas.microsoft.com/office/drawing/2014/main" id="{0C02233F-D9E0-405B-B5BA-54619EA31D65}"/>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2"/>
            <a:r>
              <a:rPr lang="ja-JP" altLang="en-US" dirty="0"/>
              <a:t>入力画像の周囲のピクセルに畳み込みフィルタを掛けて合計する</a:t>
            </a:r>
            <a:endParaRPr lang="en-US" altLang="ja-JP" dirty="0"/>
          </a:p>
          <a:p>
            <a:pPr lvl="2"/>
            <a:r>
              <a:rPr lang="ja-JP" altLang="en-US" dirty="0"/>
              <a:t>入力画像に余白</a:t>
            </a:r>
            <a:r>
              <a:rPr lang="en-US" altLang="ja-JP" dirty="0"/>
              <a:t>(0)</a:t>
            </a:r>
            <a:r>
              <a:rPr kumimoji="1" lang="ja-JP" altLang="en-US" dirty="0"/>
              <a:t>を追加して、画像サイズが変わらないようにすることもある</a:t>
            </a:r>
          </a:p>
          <a:p>
            <a:pPr lvl="2"/>
            <a:r>
              <a:rPr kumimoji="1" lang="ja-JP" altLang="en-US" dirty="0"/>
              <a:t>入力が複数チャンネルの場合、フィルタが</a:t>
            </a:r>
            <a:r>
              <a:rPr kumimoji="1" lang="en-US" altLang="ja-JP" dirty="0"/>
              <a:t>3</a:t>
            </a:r>
            <a:r>
              <a:rPr kumimoji="1" lang="ja-JP" altLang="en-US" dirty="0"/>
              <a:t>次元になる</a:t>
            </a:r>
            <a:endParaRPr kumimoji="1" lang="en-US" altLang="ja-JP" dirty="0"/>
          </a:p>
        </p:txBody>
      </p:sp>
    </p:spTree>
    <p:extLst>
      <p:ext uri="{BB962C8B-B14F-4D97-AF65-F5344CB8AC3E}">
        <p14:creationId xmlns:p14="http://schemas.microsoft.com/office/powerpoint/2010/main" val="3851611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pic>
        <p:nvPicPr>
          <p:cNvPr id="5" name="図 4">
            <a:extLst>
              <a:ext uri="{FF2B5EF4-FFF2-40B4-BE49-F238E27FC236}">
                <a16:creationId xmlns:a16="http://schemas.microsoft.com/office/drawing/2014/main" id="{B79305FB-6A14-4B24-9C84-610DCC3EBDC9}"/>
              </a:ext>
            </a:extLst>
          </p:cNvPr>
          <p:cNvPicPr>
            <a:picLocks noChangeAspect="1"/>
          </p:cNvPicPr>
          <p:nvPr/>
        </p:nvPicPr>
        <p:blipFill>
          <a:blip r:embed="rId3"/>
          <a:stretch>
            <a:fillRect/>
          </a:stretch>
        </p:blipFill>
        <p:spPr>
          <a:xfrm>
            <a:off x="4594667" y="1589809"/>
            <a:ext cx="4216966" cy="2651605"/>
          </a:xfrm>
          <a:prstGeom prst="rect">
            <a:avLst/>
          </a:prstGeom>
        </p:spPr>
      </p:pic>
      <p:sp>
        <p:nvSpPr>
          <p:cNvPr id="291" name="コンテンツ プレースホルダー 2">
            <a:extLst>
              <a:ext uri="{FF2B5EF4-FFF2-40B4-BE49-F238E27FC236}">
                <a16:creationId xmlns:a16="http://schemas.microsoft.com/office/drawing/2014/main" id="{8B953620-32FA-48ED-ACB6-EFC326002116}"/>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2"/>
            <a:r>
              <a:rPr lang="ja-JP" altLang="en-US" dirty="0"/>
              <a:t>入力画像の周囲のピクセルに畳み込みフィルタを掛けて合計する</a:t>
            </a:r>
            <a:endParaRPr lang="en-US" altLang="ja-JP" dirty="0"/>
          </a:p>
          <a:p>
            <a:pPr lvl="2"/>
            <a:r>
              <a:rPr lang="ja-JP" altLang="en-US" dirty="0"/>
              <a:t>入力画像に余白</a:t>
            </a:r>
            <a:r>
              <a:rPr lang="en-US" altLang="ja-JP" dirty="0"/>
              <a:t>(0)</a:t>
            </a:r>
            <a:r>
              <a:rPr kumimoji="1" lang="ja-JP" altLang="en-US" dirty="0"/>
              <a:t>を追加して、画像サイズが変わらないようにすることもある</a:t>
            </a:r>
          </a:p>
          <a:p>
            <a:pPr lvl="2"/>
            <a:r>
              <a:rPr kumimoji="1" lang="ja-JP" altLang="en-US" dirty="0"/>
              <a:t>入力が複数チャンネルの場合、フィルタが</a:t>
            </a:r>
            <a:r>
              <a:rPr kumimoji="1" lang="en-US" altLang="ja-JP" dirty="0"/>
              <a:t>3</a:t>
            </a:r>
            <a:r>
              <a:rPr kumimoji="1" lang="ja-JP" altLang="en-US" dirty="0"/>
              <a:t>次元になる</a:t>
            </a:r>
            <a:endParaRPr kumimoji="1" lang="en-US" altLang="ja-JP" dirty="0"/>
          </a:p>
        </p:txBody>
      </p:sp>
    </p:spTree>
    <p:extLst>
      <p:ext uri="{BB962C8B-B14F-4D97-AF65-F5344CB8AC3E}">
        <p14:creationId xmlns:p14="http://schemas.microsoft.com/office/powerpoint/2010/main" val="3137634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57FB0-B054-4DB9-B640-0AC289323B0E}"/>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8768D2DB-51EF-4F29-BBF1-F05404285C10}"/>
              </a:ext>
            </a:extLst>
          </p:cNvPr>
          <p:cNvSpPr>
            <a:spLocks noGrp="1"/>
          </p:cNvSpPr>
          <p:nvPr>
            <p:ph idx="1"/>
          </p:nvPr>
        </p:nvSpPr>
        <p:spPr>
          <a:xfrm>
            <a:off x="124691" y="712638"/>
            <a:ext cx="4301836" cy="4022238"/>
          </a:xfrm>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kumimoji="1" lang="en-US" altLang="ja-JP" dirty="0"/>
          </a:p>
          <a:p>
            <a:pPr lvl="2"/>
            <a:r>
              <a:rPr lang="ja-JP" altLang="en-US" dirty="0"/>
              <a:t>入力画像の周囲のピクセルに畳み込みフィルタを掛けて合計する</a:t>
            </a:r>
            <a:endParaRPr lang="en-US" altLang="ja-JP" dirty="0"/>
          </a:p>
          <a:p>
            <a:pPr lvl="2"/>
            <a:r>
              <a:rPr lang="ja-JP" altLang="en-US" dirty="0"/>
              <a:t>入力画像に余白</a:t>
            </a:r>
            <a:r>
              <a:rPr lang="en-US" altLang="ja-JP" dirty="0"/>
              <a:t>(0)</a:t>
            </a:r>
            <a:r>
              <a:rPr kumimoji="1" lang="ja-JP" altLang="en-US" dirty="0"/>
              <a:t>を追加して、画像サイズが変わらないようにすることもある</a:t>
            </a:r>
          </a:p>
          <a:p>
            <a:pPr lvl="2"/>
            <a:r>
              <a:rPr kumimoji="1" lang="ja-JP" altLang="en-US" dirty="0"/>
              <a:t>入力が複数チャンネルの場合、フィルタが</a:t>
            </a:r>
            <a:r>
              <a:rPr kumimoji="1" lang="en-US" altLang="ja-JP" dirty="0"/>
              <a:t>3</a:t>
            </a:r>
            <a:r>
              <a:rPr kumimoji="1" lang="ja-JP" altLang="en-US" dirty="0"/>
              <a:t>次元になる</a:t>
            </a:r>
            <a:endParaRPr kumimoji="1" lang="en-US" altLang="ja-JP" dirty="0"/>
          </a:p>
          <a:p>
            <a:pPr lvl="2"/>
            <a:r>
              <a:rPr lang="ja-JP" altLang="en-US" dirty="0"/>
              <a:t>フィルタを複数にすれば、出力が複数チャンネルになる</a:t>
            </a:r>
            <a:endParaRPr kumimoji="1" lang="ja-JP" altLang="en-US" dirty="0"/>
          </a:p>
        </p:txBody>
      </p:sp>
      <p:pic>
        <p:nvPicPr>
          <p:cNvPr id="22" name="図 21">
            <a:extLst>
              <a:ext uri="{FF2B5EF4-FFF2-40B4-BE49-F238E27FC236}">
                <a16:creationId xmlns:a16="http://schemas.microsoft.com/office/drawing/2014/main" id="{6F48F297-489E-401D-9EFB-DEA122DD2BB9}"/>
              </a:ext>
            </a:extLst>
          </p:cNvPr>
          <p:cNvPicPr>
            <a:picLocks noChangeAspect="1"/>
          </p:cNvPicPr>
          <p:nvPr/>
        </p:nvPicPr>
        <p:blipFill>
          <a:blip r:embed="rId3"/>
          <a:stretch>
            <a:fillRect/>
          </a:stretch>
        </p:blipFill>
        <p:spPr>
          <a:xfrm>
            <a:off x="4613562" y="1589809"/>
            <a:ext cx="4479861" cy="2730999"/>
          </a:xfrm>
          <a:prstGeom prst="rect">
            <a:avLst/>
          </a:prstGeom>
        </p:spPr>
      </p:pic>
    </p:spTree>
    <p:extLst>
      <p:ext uri="{BB962C8B-B14F-4D97-AF65-F5344CB8AC3E}">
        <p14:creationId xmlns:p14="http://schemas.microsoft.com/office/powerpoint/2010/main" val="3543714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a:xfrm>
            <a:off x="155863" y="617084"/>
            <a:ext cx="8229600" cy="4022238"/>
          </a:xfrm>
        </p:spPr>
        <p:txBody>
          <a:bodyPr/>
          <a:lstStyle/>
          <a:p>
            <a:r>
              <a:rPr kumimoji="1" lang="ja-JP" altLang="en-US" dirty="0"/>
              <a:t>畳み込みニューラルネットワーク</a:t>
            </a:r>
            <a:r>
              <a:rPr kumimoji="1" lang="en-US" altLang="ja-JP" sz="1400" dirty="0"/>
              <a:t>(</a:t>
            </a:r>
            <a:r>
              <a:rPr kumimoji="1" lang="en-US" altLang="ja-JP" sz="1400" b="1" u="sng" dirty="0"/>
              <a:t>C</a:t>
            </a:r>
            <a:r>
              <a:rPr kumimoji="1" lang="en-US" altLang="ja-JP" sz="1400" dirty="0"/>
              <a:t>onvolutional </a:t>
            </a:r>
            <a:r>
              <a:rPr kumimoji="1" lang="en-US" altLang="ja-JP" sz="1400" b="1" u="sng" dirty="0"/>
              <a:t>N</a:t>
            </a:r>
            <a:r>
              <a:rPr kumimoji="1" lang="en-US" altLang="ja-JP" sz="1400" dirty="0"/>
              <a:t>eural </a:t>
            </a:r>
            <a:r>
              <a:rPr kumimoji="1" lang="en-US" altLang="ja-JP" sz="1400" b="1" u="sng"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2"/>
            <a:r>
              <a:rPr kumimoji="1" lang="ja-JP" altLang="en-US" dirty="0"/>
              <a:t>畳み込み後の値に適用</a:t>
            </a:r>
            <a:r>
              <a:rPr lang="ja-JP" altLang="en-US" dirty="0"/>
              <a:t>する非線形のスカラー関数</a:t>
            </a:r>
            <a:endParaRPr kumimoji="1" lang="en-US" altLang="ja-JP" dirty="0"/>
          </a:p>
          <a:p>
            <a:pPr lvl="3"/>
            <a:r>
              <a:rPr kumimoji="1" lang="ja-JP" altLang="en-US" dirty="0"/>
              <a:t>非線形であることで、複雑な振る舞いを学習できる</a:t>
            </a:r>
            <a:endParaRPr kumimoji="1" lang="en-US" altLang="ja-JP" dirty="0"/>
          </a:p>
        </p:txBody>
      </p:sp>
      <p:pic>
        <p:nvPicPr>
          <p:cNvPr id="1028" name="Picture 4">
            <a:extLst>
              <a:ext uri="{FF2B5EF4-FFF2-40B4-BE49-F238E27FC236}">
                <a16:creationId xmlns:a16="http://schemas.microsoft.com/office/drawing/2014/main" id="{B7541DF8-38F0-4BF0-B820-B2752ADFD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090" y="1080083"/>
            <a:ext cx="3428406" cy="137217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5BA6631F-3453-45C0-9646-BCE6BB4B934C}"/>
              </a:ext>
            </a:extLst>
          </p:cNvPr>
          <p:cNvSpPr txBox="1"/>
          <p:nvPr/>
        </p:nvSpPr>
        <p:spPr>
          <a:xfrm>
            <a:off x="7162198" y="4665080"/>
            <a:ext cx="2106493" cy="246221"/>
          </a:xfrm>
          <a:prstGeom prst="rect">
            <a:avLst/>
          </a:prstGeom>
          <a:noFill/>
        </p:spPr>
        <p:txBody>
          <a:bodyPr wrap="square">
            <a:spAutoFit/>
          </a:bodyPr>
          <a:lstStyle/>
          <a:p>
            <a:r>
              <a:rPr lang="ja-JP" altLang="en-US" sz="1000" dirty="0"/>
              <a:t>https://data-analysis-stats.jp/</a:t>
            </a:r>
          </a:p>
        </p:txBody>
      </p:sp>
    </p:spTree>
    <p:extLst>
      <p:ext uri="{BB962C8B-B14F-4D97-AF65-F5344CB8AC3E}">
        <p14:creationId xmlns:p14="http://schemas.microsoft.com/office/powerpoint/2010/main" val="1472556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a:xfrm>
            <a:off x="155863" y="617084"/>
            <a:ext cx="8229600" cy="4022238"/>
          </a:xfrm>
        </p:spPr>
        <p:txBody>
          <a:bodyPr/>
          <a:lstStyle/>
          <a:p>
            <a:r>
              <a:rPr kumimoji="1" lang="ja-JP" altLang="en-US" dirty="0"/>
              <a:t>畳み込みニューラルネットワーク</a:t>
            </a:r>
            <a:r>
              <a:rPr kumimoji="1" lang="en-US" altLang="ja-JP" sz="1400" dirty="0"/>
              <a:t>(</a:t>
            </a:r>
            <a:r>
              <a:rPr kumimoji="1" lang="en-US" altLang="ja-JP" sz="1400" b="1" u="sng" dirty="0"/>
              <a:t>C</a:t>
            </a:r>
            <a:r>
              <a:rPr kumimoji="1" lang="en-US" altLang="ja-JP" sz="1400" dirty="0"/>
              <a:t>onvolutional </a:t>
            </a:r>
            <a:r>
              <a:rPr kumimoji="1" lang="en-US" altLang="ja-JP" sz="1400" b="1" u="sng" dirty="0"/>
              <a:t>N</a:t>
            </a:r>
            <a:r>
              <a:rPr kumimoji="1" lang="en-US" altLang="ja-JP" sz="1400" dirty="0"/>
              <a:t>eural </a:t>
            </a:r>
            <a:r>
              <a:rPr kumimoji="1" lang="en-US" altLang="ja-JP" sz="1400" b="1" u="sng"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2"/>
            <a:r>
              <a:rPr kumimoji="1" lang="ja-JP" altLang="en-US" dirty="0"/>
              <a:t>畳み込み後の値に適用</a:t>
            </a:r>
            <a:r>
              <a:rPr lang="ja-JP" altLang="en-US" dirty="0"/>
              <a:t>する非線形のスカラー関数</a:t>
            </a:r>
            <a:endParaRPr kumimoji="1" lang="en-US" altLang="ja-JP" dirty="0"/>
          </a:p>
          <a:p>
            <a:pPr lvl="3"/>
            <a:r>
              <a:rPr kumimoji="1" lang="ja-JP" altLang="en-US" dirty="0"/>
              <a:t>非線形であることで、複雑な振る舞いを学習できる</a:t>
            </a:r>
            <a:endParaRPr kumimoji="1" lang="en-US" altLang="ja-JP" dirty="0"/>
          </a:p>
          <a:p>
            <a:pPr lvl="2"/>
            <a:r>
              <a:rPr lang="en-US" altLang="ja-JP" dirty="0" err="1"/>
              <a:t>ReLU</a:t>
            </a:r>
            <a:r>
              <a:rPr lang="en-US" altLang="ja-JP" dirty="0"/>
              <a:t> (</a:t>
            </a:r>
            <a:r>
              <a:rPr lang="en-US" altLang="ja-JP" b="1" u="sng" dirty="0"/>
              <a:t>Re</a:t>
            </a:r>
            <a:r>
              <a:rPr lang="en-US" altLang="ja-JP" dirty="0"/>
              <a:t>ctified </a:t>
            </a:r>
            <a:r>
              <a:rPr lang="en-US" altLang="ja-JP" b="1" u="sng" dirty="0"/>
              <a:t>L</a:t>
            </a:r>
            <a:r>
              <a:rPr lang="en-US" altLang="ja-JP" dirty="0"/>
              <a:t>inear </a:t>
            </a:r>
            <a:r>
              <a:rPr lang="en-US" altLang="ja-JP" b="1" u="sng" dirty="0"/>
              <a:t>U</a:t>
            </a:r>
            <a:r>
              <a:rPr lang="en-US" altLang="ja-JP" dirty="0"/>
              <a:t>nit)</a:t>
            </a:r>
          </a:p>
          <a:p>
            <a:pPr lvl="3"/>
            <a:r>
              <a:rPr lang="en-US" altLang="ja-JP" dirty="0"/>
              <a:t>0</a:t>
            </a:r>
            <a:r>
              <a:rPr lang="ja-JP" altLang="en-US" dirty="0"/>
              <a:t>以上ならそのまま</a:t>
            </a:r>
            <a:endParaRPr lang="en-US" altLang="ja-JP" dirty="0"/>
          </a:p>
          <a:p>
            <a:pPr lvl="3"/>
            <a:r>
              <a:rPr lang="ja-JP" altLang="en-US" dirty="0"/>
              <a:t>負の数なら</a:t>
            </a:r>
            <a:r>
              <a:rPr lang="en-US" altLang="ja-JP" dirty="0"/>
              <a:t>0</a:t>
            </a:r>
            <a:r>
              <a:rPr lang="ja-JP" altLang="en-US" dirty="0"/>
              <a:t>にする</a:t>
            </a:r>
            <a:endParaRPr lang="en-US" altLang="ja-JP" dirty="0"/>
          </a:p>
          <a:p>
            <a:pPr lvl="3"/>
            <a:r>
              <a:rPr lang="ja-JP" altLang="en-US" dirty="0"/>
              <a:t>負の数のとき、入力が完全に無視され、勾配が</a:t>
            </a:r>
            <a:r>
              <a:rPr lang="en-US" altLang="ja-JP" dirty="0"/>
              <a:t>0</a:t>
            </a:r>
          </a:p>
          <a:p>
            <a:pPr lvl="3"/>
            <a:endParaRPr lang="en-US" altLang="ja-JP" dirty="0"/>
          </a:p>
          <a:p>
            <a:pPr lvl="3"/>
            <a:endParaRPr lang="en-US" altLang="ja-JP" dirty="0"/>
          </a:p>
        </p:txBody>
      </p:sp>
      <p:pic>
        <p:nvPicPr>
          <p:cNvPr id="1026" name="Picture 2">
            <a:extLst>
              <a:ext uri="{FF2B5EF4-FFF2-40B4-BE49-F238E27FC236}">
                <a16:creationId xmlns:a16="http://schemas.microsoft.com/office/drawing/2014/main" id="{3A545AC4-8E9A-4B07-9D1B-7E1D3EC18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406" y="2691676"/>
            <a:ext cx="1171441" cy="1236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541DF8-38F0-4BF0-B820-B2752ADFD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090" y="1080083"/>
            <a:ext cx="3428406" cy="137217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8B6FB114-DA81-471A-A2F6-3ECA6E98BCD9}"/>
              </a:ext>
            </a:extLst>
          </p:cNvPr>
          <p:cNvSpPr txBox="1"/>
          <p:nvPr/>
        </p:nvSpPr>
        <p:spPr>
          <a:xfrm>
            <a:off x="7162198" y="4665080"/>
            <a:ext cx="2106493" cy="246221"/>
          </a:xfrm>
          <a:prstGeom prst="rect">
            <a:avLst/>
          </a:prstGeom>
          <a:noFill/>
        </p:spPr>
        <p:txBody>
          <a:bodyPr wrap="square">
            <a:spAutoFit/>
          </a:bodyPr>
          <a:lstStyle/>
          <a:p>
            <a:r>
              <a:rPr lang="ja-JP" altLang="en-US" sz="1000" dirty="0"/>
              <a:t>https://data-analysis-stats.jp/</a:t>
            </a:r>
          </a:p>
        </p:txBody>
      </p:sp>
    </p:spTree>
    <p:extLst>
      <p:ext uri="{BB962C8B-B14F-4D97-AF65-F5344CB8AC3E}">
        <p14:creationId xmlns:p14="http://schemas.microsoft.com/office/powerpoint/2010/main" val="2325942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a:xfrm>
            <a:off x="155863" y="617084"/>
            <a:ext cx="8229600" cy="4022238"/>
          </a:xfrm>
        </p:spPr>
        <p:txBody>
          <a:bodyPr/>
          <a:lstStyle/>
          <a:p>
            <a:r>
              <a:rPr kumimoji="1" lang="ja-JP" altLang="en-US" dirty="0"/>
              <a:t>畳み込みニューラルネットワーク</a:t>
            </a:r>
            <a:r>
              <a:rPr kumimoji="1" lang="en-US" altLang="ja-JP" sz="1400" dirty="0"/>
              <a:t>(</a:t>
            </a:r>
            <a:r>
              <a:rPr kumimoji="1" lang="en-US" altLang="ja-JP" sz="1400" b="1" u="sng" dirty="0"/>
              <a:t>C</a:t>
            </a:r>
            <a:r>
              <a:rPr kumimoji="1" lang="en-US" altLang="ja-JP" sz="1400" dirty="0"/>
              <a:t>onvolutional </a:t>
            </a:r>
            <a:r>
              <a:rPr kumimoji="1" lang="en-US" altLang="ja-JP" sz="1400" b="1" u="sng" dirty="0"/>
              <a:t>N</a:t>
            </a:r>
            <a:r>
              <a:rPr kumimoji="1" lang="en-US" altLang="ja-JP" sz="1400" dirty="0"/>
              <a:t>eural </a:t>
            </a:r>
            <a:r>
              <a:rPr kumimoji="1" lang="en-US" altLang="ja-JP" sz="1400" b="1" u="sng"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2"/>
            <a:r>
              <a:rPr kumimoji="1" lang="ja-JP" altLang="en-US" dirty="0"/>
              <a:t>畳み込み後の値に適用</a:t>
            </a:r>
            <a:r>
              <a:rPr lang="ja-JP" altLang="en-US" dirty="0"/>
              <a:t>する非線形のスカラー関数</a:t>
            </a:r>
            <a:endParaRPr kumimoji="1" lang="en-US" altLang="ja-JP" dirty="0"/>
          </a:p>
          <a:p>
            <a:pPr lvl="3"/>
            <a:r>
              <a:rPr kumimoji="1" lang="ja-JP" altLang="en-US" dirty="0"/>
              <a:t>非線形であることで、複雑な振る舞いを学習できる</a:t>
            </a:r>
            <a:endParaRPr kumimoji="1" lang="en-US" altLang="ja-JP" dirty="0"/>
          </a:p>
          <a:p>
            <a:pPr lvl="2"/>
            <a:r>
              <a:rPr lang="en-US" altLang="ja-JP" dirty="0" err="1"/>
              <a:t>ReLU</a:t>
            </a:r>
            <a:r>
              <a:rPr lang="en-US" altLang="ja-JP" dirty="0"/>
              <a:t> (</a:t>
            </a:r>
            <a:r>
              <a:rPr lang="en-US" altLang="ja-JP" b="1" u="sng" dirty="0"/>
              <a:t>Re</a:t>
            </a:r>
            <a:r>
              <a:rPr lang="en-US" altLang="ja-JP" dirty="0"/>
              <a:t>ctified </a:t>
            </a:r>
            <a:r>
              <a:rPr lang="en-US" altLang="ja-JP" b="1" u="sng" dirty="0"/>
              <a:t>L</a:t>
            </a:r>
            <a:r>
              <a:rPr lang="en-US" altLang="ja-JP" dirty="0"/>
              <a:t>inear </a:t>
            </a:r>
            <a:r>
              <a:rPr lang="en-US" altLang="ja-JP" b="1" u="sng" dirty="0"/>
              <a:t>U</a:t>
            </a:r>
            <a:r>
              <a:rPr lang="en-US" altLang="ja-JP" dirty="0"/>
              <a:t>nit)</a:t>
            </a:r>
          </a:p>
          <a:p>
            <a:pPr lvl="3"/>
            <a:r>
              <a:rPr lang="en-US" altLang="ja-JP" dirty="0"/>
              <a:t>0</a:t>
            </a:r>
            <a:r>
              <a:rPr lang="ja-JP" altLang="en-US" dirty="0"/>
              <a:t>以上ならそのまま</a:t>
            </a:r>
            <a:endParaRPr lang="en-US" altLang="ja-JP" dirty="0"/>
          </a:p>
          <a:p>
            <a:pPr lvl="3"/>
            <a:r>
              <a:rPr lang="ja-JP" altLang="en-US" dirty="0"/>
              <a:t>負の数なら</a:t>
            </a:r>
            <a:r>
              <a:rPr lang="en-US" altLang="ja-JP" dirty="0"/>
              <a:t>0</a:t>
            </a:r>
            <a:r>
              <a:rPr lang="ja-JP" altLang="en-US" dirty="0"/>
              <a:t>にする</a:t>
            </a:r>
            <a:endParaRPr lang="en-US" altLang="ja-JP" dirty="0"/>
          </a:p>
          <a:p>
            <a:pPr lvl="3"/>
            <a:r>
              <a:rPr lang="ja-JP" altLang="en-US" dirty="0"/>
              <a:t>負の数のとき、入力が完全に無視され、勾配が</a:t>
            </a:r>
            <a:r>
              <a:rPr lang="en-US" altLang="ja-JP" dirty="0"/>
              <a:t>0</a:t>
            </a:r>
          </a:p>
          <a:p>
            <a:pPr lvl="3"/>
            <a:endParaRPr lang="en-US" altLang="ja-JP" dirty="0"/>
          </a:p>
        </p:txBody>
      </p:sp>
      <p:pic>
        <p:nvPicPr>
          <p:cNvPr id="1026" name="Picture 2">
            <a:extLst>
              <a:ext uri="{FF2B5EF4-FFF2-40B4-BE49-F238E27FC236}">
                <a16:creationId xmlns:a16="http://schemas.microsoft.com/office/drawing/2014/main" id="{3A545AC4-8E9A-4B07-9D1B-7E1D3EC18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406" y="2691676"/>
            <a:ext cx="1171441" cy="1236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541DF8-38F0-4BF0-B820-B2752ADFD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090" y="1080083"/>
            <a:ext cx="3428406" cy="137217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8B6FB114-DA81-471A-A2F6-3ECA6E98BCD9}"/>
              </a:ext>
            </a:extLst>
          </p:cNvPr>
          <p:cNvSpPr txBox="1"/>
          <p:nvPr/>
        </p:nvSpPr>
        <p:spPr>
          <a:xfrm>
            <a:off x="7162198" y="4665080"/>
            <a:ext cx="2106493" cy="246221"/>
          </a:xfrm>
          <a:prstGeom prst="rect">
            <a:avLst/>
          </a:prstGeom>
          <a:noFill/>
        </p:spPr>
        <p:txBody>
          <a:bodyPr wrap="square">
            <a:spAutoFit/>
          </a:bodyPr>
          <a:lstStyle/>
          <a:p>
            <a:r>
              <a:rPr lang="ja-JP" altLang="en-US" sz="1000" dirty="0"/>
              <a:t>https://data-analysis-stats.jp/</a:t>
            </a:r>
          </a:p>
        </p:txBody>
      </p:sp>
      <p:sp>
        <p:nvSpPr>
          <p:cNvPr id="4" name="テキスト ボックス 3">
            <a:extLst>
              <a:ext uri="{FF2B5EF4-FFF2-40B4-BE49-F238E27FC236}">
                <a16:creationId xmlns:a16="http://schemas.microsoft.com/office/drawing/2014/main" id="{0CBE3096-C93D-4F32-98BE-F93C80F9F63C}"/>
              </a:ext>
            </a:extLst>
          </p:cNvPr>
          <p:cNvSpPr txBox="1"/>
          <p:nvPr/>
        </p:nvSpPr>
        <p:spPr>
          <a:xfrm>
            <a:off x="4447641" y="4127968"/>
            <a:ext cx="3570208" cy="430887"/>
          </a:xfrm>
          <a:prstGeom prst="rect">
            <a:avLst/>
          </a:prstGeom>
          <a:noFill/>
        </p:spPr>
        <p:txBody>
          <a:bodyPr wrap="none" rtlCol="0">
            <a:spAutoFit/>
          </a:bodyPr>
          <a:lstStyle/>
          <a:p>
            <a:r>
              <a:rPr kumimoji="1" lang="ja-JP" altLang="en-US" sz="1100" dirty="0">
                <a:solidFill>
                  <a:schemeClr val="bg1">
                    <a:lumMod val="50000"/>
                  </a:schemeClr>
                </a:solidFill>
              </a:rPr>
              <a:t>出力の評価をより高くするために</a:t>
            </a:r>
            <a:endParaRPr kumimoji="1" lang="en-US" altLang="ja-JP" sz="1100" dirty="0">
              <a:solidFill>
                <a:schemeClr val="bg1">
                  <a:lumMod val="50000"/>
                </a:schemeClr>
              </a:solidFill>
            </a:endParaRPr>
          </a:p>
          <a:p>
            <a:r>
              <a:rPr kumimoji="1" lang="ja-JP" altLang="en-US" sz="1100" dirty="0">
                <a:solidFill>
                  <a:schemeClr val="bg1">
                    <a:lumMod val="50000"/>
                  </a:schemeClr>
                </a:solidFill>
              </a:rPr>
              <a:t>内部パラメータをどっちに動かせばいいかわからない</a:t>
            </a:r>
          </a:p>
        </p:txBody>
      </p:sp>
      <p:sp>
        <p:nvSpPr>
          <p:cNvPr id="5" name="テキスト ボックス 4">
            <a:extLst>
              <a:ext uri="{FF2B5EF4-FFF2-40B4-BE49-F238E27FC236}">
                <a16:creationId xmlns:a16="http://schemas.microsoft.com/office/drawing/2014/main" id="{AF641A7D-D198-4CF5-A3F5-70A505B2C824}"/>
              </a:ext>
            </a:extLst>
          </p:cNvPr>
          <p:cNvSpPr txBox="1"/>
          <p:nvPr/>
        </p:nvSpPr>
        <p:spPr>
          <a:xfrm>
            <a:off x="4143512" y="3936552"/>
            <a:ext cx="1261884" cy="307777"/>
          </a:xfrm>
          <a:prstGeom prst="rect">
            <a:avLst/>
          </a:prstGeom>
          <a:noFill/>
        </p:spPr>
        <p:txBody>
          <a:bodyPr wrap="none" rtlCol="0">
            <a:spAutoFit/>
          </a:bodyPr>
          <a:lstStyle/>
          <a:p>
            <a:r>
              <a:rPr kumimoji="1" lang="ja-JP" altLang="en-US" sz="1400" dirty="0">
                <a:solidFill>
                  <a:srgbClr val="FF0000"/>
                </a:solidFill>
              </a:rPr>
              <a:t>勾配消失問題</a:t>
            </a:r>
          </a:p>
        </p:txBody>
      </p:sp>
      <p:sp>
        <p:nvSpPr>
          <p:cNvPr id="6" name="矢印: 下 5">
            <a:extLst>
              <a:ext uri="{FF2B5EF4-FFF2-40B4-BE49-F238E27FC236}">
                <a16:creationId xmlns:a16="http://schemas.microsoft.com/office/drawing/2014/main" id="{E9EF26FD-9567-4B89-9030-13DD4209DB00}"/>
              </a:ext>
            </a:extLst>
          </p:cNvPr>
          <p:cNvSpPr/>
          <p:nvPr/>
        </p:nvSpPr>
        <p:spPr>
          <a:xfrm>
            <a:off x="4871923" y="3679870"/>
            <a:ext cx="197511" cy="24871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E1157B0F-B1EE-4A2D-9264-E9772F009F37}"/>
              </a:ext>
            </a:extLst>
          </p:cNvPr>
          <p:cNvCxnSpPr/>
          <p:nvPr/>
        </p:nvCxnSpPr>
        <p:spPr>
          <a:xfrm>
            <a:off x="4659783" y="3635654"/>
            <a:ext cx="66568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451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7C1A5C-626D-4A49-99A1-8ABF93A0F7AB}"/>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71D93747-D93D-4176-9AE3-B3EF5835DBA5}"/>
              </a:ext>
            </a:extLst>
          </p:cNvPr>
          <p:cNvSpPr>
            <a:spLocks noGrp="1"/>
          </p:cNvSpPr>
          <p:nvPr>
            <p:ph idx="1"/>
          </p:nvPr>
        </p:nvSpPr>
        <p:spPr/>
        <p:txBody>
          <a:bodyPr/>
          <a:lstStyle/>
          <a:p>
            <a:r>
              <a:rPr lang="en-US" altLang="ja-JP" sz="1800" dirty="0"/>
              <a:t>AI</a:t>
            </a:r>
            <a:r>
              <a:rPr lang="ja-JP" altLang="en-US" sz="1800" dirty="0"/>
              <a:t>（人工知能）</a:t>
            </a:r>
            <a:endParaRPr lang="en-US" altLang="ja-JP" sz="1800" dirty="0"/>
          </a:p>
          <a:p>
            <a:pPr lvl="1"/>
            <a:r>
              <a:rPr lang="ja-JP" altLang="en-US" dirty="0"/>
              <a:t>（</a:t>
            </a:r>
            <a:r>
              <a:rPr lang="en-US" altLang="ja-JP" dirty="0"/>
              <a:t>SF</a:t>
            </a:r>
            <a:r>
              <a:rPr lang="ja-JP" altLang="en-US" dirty="0"/>
              <a:t>の中では）感情を持ち、何をしたいか、そのために何をすればいいか、などすべて自律的に考えられる知能を持った存在</a:t>
            </a:r>
            <a:endParaRPr lang="en-US" altLang="ja-JP" dirty="0"/>
          </a:p>
          <a:p>
            <a:pPr lvl="1"/>
            <a:r>
              <a:rPr lang="ja-JP" altLang="en-US" dirty="0"/>
              <a:t>人間が行っている判断に似たものをコンピュータに行わせる技術</a:t>
            </a:r>
            <a:endParaRPr lang="en-US" altLang="ja-JP" dirty="0"/>
          </a:p>
          <a:p>
            <a:endParaRPr kumimoji="1" lang="ja-JP" altLang="en-US" dirty="0"/>
          </a:p>
        </p:txBody>
      </p:sp>
      <p:sp>
        <p:nvSpPr>
          <p:cNvPr id="5" name="楕円 4">
            <a:extLst>
              <a:ext uri="{FF2B5EF4-FFF2-40B4-BE49-F238E27FC236}">
                <a16:creationId xmlns:a16="http://schemas.microsoft.com/office/drawing/2014/main" id="{C833EB0A-CB81-4D16-8631-3B1E6B7F5DA5}"/>
              </a:ext>
            </a:extLst>
          </p:cNvPr>
          <p:cNvSpPr/>
          <p:nvPr/>
        </p:nvSpPr>
        <p:spPr>
          <a:xfrm>
            <a:off x="2627784" y="2499742"/>
            <a:ext cx="4112752" cy="2158289"/>
          </a:xfrm>
          <a:prstGeom prst="ellipse">
            <a:avLst/>
          </a:prstGeom>
          <a:solidFill>
            <a:schemeClr val="accent1">
              <a:lumMod val="20000"/>
              <a:lumOff val="8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6" name="楕円 5">
            <a:extLst>
              <a:ext uri="{FF2B5EF4-FFF2-40B4-BE49-F238E27FC236}">
                <a16:creationId xmlns:a16="http://schemas.microsoft.com/office/drawing/2014/main" id="{79ED0394-F244-4B7B-9F76-6D13551A896C}"/>
              </a:ext>
            </a:extLst>
          </p:cNvPr>
          <p:cNvSpPr/>
          <p:nvPr/>
        </p:nvSpPr>
        <p:spPr>
          <a:xfrm>
            <a:off x="3041293" y="2848986"/>
            <a:ext cx="3285735" cy="1736342"/>
          </a:xfrm>
          <a:prstGeom prst="ellipse">
            <a:avLst/>
          </a:prstGeom>
          <a:solidFill>
            <a:schemeClr val="accent3">
              <a:lumMod val="20000"/>
              <a:lumOff val="80000"/>
            </a:schemeClr>
          </a:solidFill>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7" name="楕円 6">
            <a:extLst>
              <a:ext uri="{FF2B5EF4-FFF2-40B4-BE49-F238E27FC236}">
                <a16:creationId xmlns:a16="http://schemas.microsoft.com/office/drawing/2014/main" id="{86267BFE-0786-4A35-B92E-2FF072E1D42A}"/>
              </a:ext>
            </a:extLst>
          </p:cNvPr>
          <p:cNvSpPr/>
          <p:nvPr/>
        </p:nvSpPr>
        <p:spPr>
          <a:xfrm>
            <a:off x="3328902" y="3206872"/>
            <a:ext cx="2710518" cy="1256918"/>
          </a:xfrm>
          <a:prstGeom prst="ellipse">
            <a:avLst/>
          </a:prstGeom>
          <a:solidFill>
            <a:schemeClr val="accent6">
              <a:lumMod val="20000"/>
              <a:lumOff val="8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8" name="楕円 7">
            <a:extLst>
              <a:ext uri="{FF2B5EF4-FFF2-40B4-BE49-F238E27FC236}">
                <a16:creationId xmlns:a16="http://schemas.microsoft.com/office/drawing/2014/main" id="{000DC37B-D117-4D48-8ED4-08C6B7F7CE6F}"/>
              </a:ext>
            </a:extLst>
          </p:cNvPr>
          <p:cNvSpPr/>
          <p:nvPr/>
        </p:nvSpPr>
        <p:spPr>
          <a:xfrm>
            <a:off x="3738041" y="3686006"/>
            <a:ext cx="1800199" cy="628066"/>
          </a:xfrm>
          <a:prstGeom prst="ellipse">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テキスト ボックス 8">
            <a:extLst>
              <a:ext uri="{FF2B5EF4-FFF2-40B4-BE49-F238E27FC236}">
                <a16:creationId xmlns:a16="http://schemas.microsoft.com/office/drawing/2014/main" id="{3A1598A9-1BC0-4DF0-BD76-D807838CAFFB}"/>
              </a:ext>
            </a:extLst>
          </p:cNvPr>
          <p:cNvSpPr txBox="1"/>
          <p:nvPr/>
        </p:nvSpPr>
        <p:spPr>
          <a:xfrm>
            <a:off x="4278925" y="2896814"/>
            <a:ext cx="81047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accent3">
                    <a:lumMod val="50000"/>
                  </a:schemeClr>
                </a:solidFill>
                <a:effectLst/>
                <a:uFillTx/>
                <a:latin typeface="+mj-lt"/>
                <a:ea typeface="+mj-ea"/>
                <a:cs typeface="+mj-cs"/>
                <a:sym typeface="Calibri"/>
              </a:rPr>
              <a:t>機械学習</a:t>
            </a:r>
          </a:p>
        </p:txBody>
      </p:sp>
      <p:sp>
        <p:nvSpPr>
          <p:cNvPr id="10" name="テキスト ボックス 9">
            <a:extLst>
              <a:ext uri="{FF2B5EF4-FFF2-40B4-BE49-F238E27FC236}">
                <a16:creationId xmlns:a16="http://schemas.microsoft.com/office/drawing/2014/main" id="{25DF2FD7-63A3-44E3-BFCA-2D191CD54C8F}"/>
              </a:ext>
            </a:extLst>
          </p:cNvPr>
          <p:cNvSpPr txBox="1"/>
          <p:nvPr/>
        </p:nvSpPr>
        <p:spPr>
          <a:xfrm>
            <a:off x="4024849" y="2526902"/>
            <a:ext cx="131862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1400" b="0" i="0" u="none" strike="noStrike" cap="none" spc="0" normalizeH="0" baseline="0" dirty="0">
                <a:ln>
                  <a:noFill/>
                </a:ln>
                <a:solidFill>
                  <a:schemeClr val="accent1">
                    <a:lumMod val="50000"/>
                  </a:schemeClr>
                </a:solidFill>
                <a:effectLst/>
                <a:uFillTx/>
                <a:latin typeface="+mj-lt"/>
                <a:ea typeface="+mj-ea"/>
                <a:cs typeface="+mj-cs"/>
                <a:sym typeface="Calibri"/>
              </a:rPr>
              <a:t>AI</a:t>
            </a:r>
            <a:r>
              <a:rPr kumimoji="0" lang="ja-JP" altLang="en-US" sz="1400" b="0" i="0" u="none" strike="noStrike" cap="none" spc="0" normalizeH="0" baseline="0" dirty="0">
                <a:ln>
                  <a:noFill/>
                </a:ln>
                <a:solidFill>
                  <a:schemeClr val="accent1">
                    <a:lumMod val="50000"/>
                  </a:schemeClr>
                </a:solidFill>
                <a:effectLst/>
                <a:uFillTx/>
                <a:latin typeface="+mj-lt"/>
                <a:ea typeface="+mj-ea"/>
                <a:cs typeface="+mj-cs"/>
                <a:sym typeface="Calibri"/>
              </a:rPr>
              <a:t>（人工知能）</a:t>
            </a:r>
          </a:p>
        </p:txBody>
      </p:sp>
      <p:sp>
        <p:nvSpPr>
          <p:cNvPr id="11" name="テキスト ボックス 10">
            <a:extLst>
              <a:ext uri="{FF2B5EF4-FFF2-40B4-BE49-F238E27FC236}">
                <a16:creationId xmlns:a16="http://schemas.microsoft.com/office/drawing/2014/main" id="{EB9C5574-6C12-4896-B703-67295CFE13E7}"/>
              </a:ext>
            </a:extLst>
          </p:cNvPr>
          <p:cNvSpPr txBox="1"/>
          <p:nvPr/>
        </p:nvSpPr>
        <p:spPr>
          <a:xfrm>
            <a:off x="3650546" y="3333432"/>
            <a:ext cx="206723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accent6">
                    <a:lumMod val="50000"/>
                  </a:schemeClr>
                </a:solidFill>
                <a:effectLst/>
                <a:uFillTx/>
                <a:latin typeface="+mj-lt"/>
                <a:ea typeface="+mj-ea"/>
                <a:cs typeface="+mj-cs"/>
                <a:sym typeface="Calibri"/>
              </a:rPr>
              <a:t>ニューラルネットワーク</a:t>
            </a:r>
          </a:p>
        </p:txBody>
      </p:sp>
      <p:sp>
        <p:nvSpPr>
          <p:cNvPr id="12" name="テキスト ボックス 11">
            <a:extLst>
              <a:ext uri="{FF2B5EF4-FFF2-40B4-BE49-F238E27FC236}">
                <a16:creationId xmlns:a16="http://schemas.microsoft.com/office/drawing/2014/main" id="{2B5A205C-0914-47DC-85B4-4C89C93EA263}"/>
              </a:ext>
            </a:extLst>
          </p:cNvPr>
          <p:cNvSpPr txBox="1"/>
          <p:nvPr/>
        </p:nvSpPr>
        <p:spPr>
          <a:xfrm>
            <a:off x="3830082" y="3846750"/>
            <a:ext cx="170815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accent2">
                    <a:lumMod val="50000"/>
                  </a:schemeClr>
                </a:solidFill>
              </a:rPr>
              <a:t>ディープラーニング</a:t>
            </a:r>
            <a:endParaRPr kumimoji="0" lang="ja-JP" altLang="en-US" sz="1400" b="0" i="0" u="none" strike="noStrike" cap="none" spc="0" normalizeH="0" baseline="0" dirty="0">
              <a:ln>
                <a:noFill/>
              </a:ln>
              <a:solidFill>
                <a:schemeClr val="accent2">
                  <a:lumMod val="50000"/>
                </a:schemeClr>
              </a:solidFill>
              <a:effectLst/>
              <a:uFillTx/>
              <a:sym typeface="Calibri"/>
            </a:endParaRPr>
          </a:p>
        </p:txBody>
      </p:sp>
    </p:spTree>
    <p:extLst>
      <p:ext uri="{BB962C8B-B14F-4D97-AF65-F5344CB8AC3E}">
        <p14:creationId xmlns:p14="http://schemas.microsoft.com/office/powerpoint/2010/main" val="42160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a:xfrm>
            <a:off x="155863" y="617084"/>
            <a:ext cx="8229600" cy="4022238"/>
          </a:xfrm>
        </p:spPr>
        <p:txBody>
          <a:bodyPr/>
          <a:lstStyle/>
          <a:p>
            <a:r>
              <a:rPr kumimoji="1" lang="ja-JP" altLang="en-US" dirty="0"/>
              <a:t>畳み込みニューラルネットワーク</a:t>
            </a:r>
            <a:r>
              <a:rPr kumimoji="1" lang="en-US" altLang="ja-JP" sz="1400" dirty="0"/>
              <a:t>(</a:t>
            </a:r>
            <a:r>
              <a:rPr kumimoji="1" lang="en-US" altLang="ja-JP" sz="1400" b="1" u="sng" dirty="0"/>
              <a:t>C</a:t>
            </a:r>
            <a:r>
              <a:rPr kumimoji="1" lang="en-US" altLang="ja-JP" sz="1400" dirty="0"/>
              <a:t>onvolutional </a:t>
            </a:r>
            <a:r>
              <a:rPr kumimoji="1" lang="en-US" altLang="ja-JP" sz="1400" b="1" u="sng" dirty="0"/>
              <a:t>N</a:t>
            </a:r>
            <a:r>
              <a:rPr kumimoji="1" lang="en-US" altLang="ja-JP" sz="1400" dirty="0"/>
              <a:t>eural </a:t>
            </a:r>
            <a:r>
              <a:rPr kumimoji="1" lang="en-US" altLang="ja-JP" sz="1400" b="1" u="sng"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2"/>
            <a:r>
              <a:rPr kumimoji="1" lang="ja-JP" altLang="en-US" dirty="0"/>
              <a:t>畳み込み後の値に適用</a:t>
            </a:r>
            <a:r>
              <a:rPr lang="ja-JP" altLang="en-US" dirty="0"/>
              <a:t>する非線形のスカラー関数</a:t>
            </a:r>
            <a:endParaRPr kumimoji="1" lang="en-US" altLang="ja-JP" dirty="0"/>
          </a:p>
          <a:p>
            <a:pPr lvl="3"/>
            <a:r>
              <a:rPr kumimoji="1" lang="ja-JP" altLang="en-US" dirty="0"/>
              <a:t>非線形であることで、複雑な振る舞いを学習できる</a:t>
            </a:r>
            <a:endParaRPr kumimoji="1" lang="en-US" altLang="ja-JP" dirty="0"/>
          </a:p>
          <a:p>
            <a:pPr lvl="2"/>
            <a:r>
              <a:rPr lang="en-US" altLang="ja-JP" dirty="0" err="1"/>
              <a:t>ReLU</a:t>
            </a:r>
            <a:r>
              <a:rPr lang="en-US" altLang="ja-JP" dirty="0"/>
              <a:t> (</a:t>
            </a:r>
            <a:r>
              <a:rPr lang="en-US" altLang="ja-JP" b="1" u="sng" dirty="0"/>
              <a:t>Re</a:t>
            </a:r>
            <a:r>
              <a:rPr lang="en-US" altLang="ja-JP" dirty="0"/>
              <a:t>ctified </a:t>
            </a:r>
            <a:r>
              <a:rPr lang="en-US" altLang="ja-JP" b="1" u="sng" dirty="0"/>
              <a:t>L</a:t>
            </a:r>
            <a:r>
              <a:rPr lang="en-US" altLang="ja-JP" dirty="0"/>
              <a:t>inear </a:t>
            </a:r>
            <a:r>
              <a:rPr lang="en-US" altLang="ja-JP" b="1" u="sng" dirty="0"/>
              <a:t>U</a:t>
            </a:r>
            <a:r>
              <a:rPr lang="en-US" altLang="ja-JP" dirty="0"/>
              <a:t>nit)</a:t>
            </a:r>
          </a:p>
          <a:p>
            <a:pPr lvl="2"/>
            <a:r>
              <a:rPr lang="en-US" altLang="ja-JP" dirty="0"/>
              <a:t>Leaky </a:t>
            </a:r>
            <a:r>
              <a:rPr lang="en-US" altLang="ja-JP" dirty="0" err="1"/>
              <a:t>ReLU</a:t>
            </a:r>
            <a:endParaRPr lang="en-US" altLang="ja-JP" dirty="0"/>
          </a:p>
          <a:p>
            <a:pPr lvl="3"/>
            <a:r>
              <a:rPr lang="en-US" altLang="ja-JP" dirty="0"/>
              <a:t>0</a:t>
            </a:r>
            <a:r>
              <a:rPr lang="ja-JP" altLang="en-US" dirty="0"/>
              <a:t>以上ならそのまま</a:t>
            </a:r>
            <a:endParaRPr lang="en-US" altLang="ja-JP" dirty="0"/>
          </a:p>
          <a:p>
            <a:pPr lvl="3"/>
            <a:r>
              <a:rPr lang="ja-JP" altLang="en-US" dirty="0"/>
              <a:t>負の数なら</a:t>
            </a:r>
            <a:r>
              <a:rPr lang="en-US" altLang="ja-JP" dirty="0"/>
              <a:t>α</a:t>
            </a:r>
            <a:r>
              <a:rPr lang="ja-JP" altLang="en-US" dirty="0"/>
              <a:t>をかける</a:t>
            </a:r>
            <a:endParaRPr lang="en-US" altLang="ja-JP" dirty="0"/>
          </a:p>
          <a:p>
            <a:pPr lvl="3"/>
            <a:r>
              <a:rPr lang="ja-JP" altLang="en-US" dirty="0"/>
              <a:t>負の数でも入力が反映され、勾配がある</a:t>
            </a:r>
            <a:endParaRPr lang="en-US" altLang="ja-JP" dirty="0"/>
          </a:p>
        </p:txBody>
      </p:sp>
      <p:pic>
        <p:nvPicPr>
          <p:cNvPr id="1026" name="Picture 2">
            <a:extLst>
              <a:ext uri="{FF2B5EF4-FFF2-40B4-BE49-F238E27FC236}">
                <a16:creationId xmlns:a16="http://schemas.microsoft.com/office/drawing/2014/main" id="{3A545AC4-8E9A-4B07-9D1B-7E1D3EC18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831" y="2712845"/>
            <a:ext cx="1171441" cy="1236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541DF8-38F0-4BF0-B820-B2752ADFD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090" y="1080083"/>
            <a:ext cx="3428406" cy="13721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FD80DD2-166A-4238-93BD-B6911399D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425" y="2712845"/>
            <a:ext cx="1152401" cy="121450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38646E5-260D-4BF4-A947-99A262D4163E}"/>
              </a:ext>
            </a:extLst>
          </p:cNvPr>
          <p:cNvSpPr txBox="1"/>
          <p:nvPr/>
        </p:nvSpPr>
        <p:spPr>
          <a:xfrm>
            <a:off x="7162198" y="4665080"/>
            <a:ext cx="2106493" cy="246221"/>
          </a:xfrm>
          <a:prstGeom prst="rect">
            <a:avLst/>
          </a:prstGeom>
          <a:noFill/>
        </p:spPr>
        <p:txBody>
          <a:bodyPr wrap="square">
            <a:spAutoFit/>
          </a:bodyPr>
          <a:lstStyle/>
          <a:p>
            <a:r>
              <a:rPr lang="ja-JP" altLang="en-US" sz="1000" dirty="0"/>
              <a:t>https://data-analysis-stats.jp/</a:t>
            </a:r>
          </a:p>
        </p:txBody>
      </p:sp>
    </p:spTree>
    <p:extLst>
      <p:ext uri="{BB962C8B-B14F-4D97-AF65-F5344CB8AC3E}">
        <p14:creationId xmlns:p14="http://schemas.microsoft.com/office/powerpoint/2010/main" val="2407636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a:xfrm>
            <a:off x="155863" y="617084"/>
            <a:ext cx="8229600" cy="4022238"/>
          </a:xfrm>
        </p:spPr>
        <p:txBody>
          <a:bodyPr/>
          <a:lstStyle/>
          <a:p>
            <a:r>
              <a:rPr kumimoji="1" lang="ja-JP" altLang="en-US" dirty="0"/>
              <a:t>畳み込みニューラルネットワーク</a:t>
            </a:r>
            <a:r>
              <a:rPr kumimoji="1" lang="en-US" altLang="ja-JP" sz="1400" dirty="0"/>
              <a:t>(</a:t>
            </a:r>
            <a:r>
              <a:rPr kumimoji="1" lang="en-US" altLang="ja-JP" sz="1400" b="1" u="sng" dirty="0"/>
              <a:t>C</a:t>
            </a:r>
            <a:r>
              <a:rPr kumimoji="1" lang="en-US" altLang="ja-JP" sz="1400" dirty="0"/>
              <a:t>onvolutional </a:t>
            </a:r>
            <a:r>
              <a:rPr kumimoji="1" lang="en-US" altLang="ja-JP" sz="1400" b="1" u="sng" dirty="0"/>
              <a:t>N</a:t>
            </a:r>
            <a:r>
              <a:rPr kumimoji="1" lang="en-US" altLang="ja-JP" sz="1400" dirty="0"/>
              <a:t>eural </a:t>
            </a:r>
            <a:r>
              <a:rPr kumimoji="1" lang="en-US" altLang="ja-JP" sz="1400" b="1" u="sng"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2"/>
            <a:r>
              <a:rPr kumimoji="1" lang="ja-JP" altLang="en-US" dirty="0"/>
              <a:t>畳み込み後の値に適用</a:t>
            </a:r>
            <a:r>
              <a:rPr lang="ja-JP" altLang="en-US" dirty="0"/>
              <a:t>する非線形のスカラー関数</a:t>
            </a:r>
            <a:endParaRPr kumimoji="1" lang="en-US" altLang="ja-JP" dirty="0"/>
          </a:p>
          <a:p>
            <a:pPr lvl="3"/>
            <a:r>
              <a:rPr kumimoji="1" lang="ja-JP" altLang="en-US" dirty="0"/>
              <a:t>非線形であることで、複雑な振る舞いを学習できる</a:t>
            </a:r>
            <a:endParaRPr kumimoji="1" lang="en-US" altLang="ja-JP" dirty="0"/>
          </a:p>
          <a:p>
            <a:pPr lvl="2"/>
            <a:r>
              <a:rPr lang="en-US" altLang="ja-JP" dirty="0" err="1"/>
              <a:t>ReLU</a:t>
            </a:r>
            <a:r>
              <a:rPr lang="en-US" altLang="ja-JP" dirty="0"/>
              <a:t> (</a:t>
            </a:r>
            <a:r>
              <a:rPr lang="en-US" altLang="ja-JP" b="1" u="sng" dirty="0"/>
              <a:t>Re</a:t>
            </a:r>
            <a:r>
              <a:rPr lang="en-US" altLang="ja-JP" dirty="0"/>
              <a:t>ctified </a:t>
            </a:r>
            <a:r>
              <a:rPr lang="en-US" altLang="ja-JP" b="1" u="sng" dirty="0"/>
              <a:t>L</a:t>
            </a:r>
            <a:r>
              <a:rPr lang="en-US" altLang="ja-JP" dirty="0"/>
              <a:t>inear </a:t>
            </a:r>
            <a:r>
              <a:rPr lang="en-US" altLang="ja-JP" b="1" u="sng" dirty="0"/>
              <a:t>U</a:t>
            </a:r>
            <a:r>
              <a:rPr lang="en-US" altLang="ja-JP" dirty="0"/>
              <a:t>nit)</a:t>
            </a:r>
          </a:p>
          <a:p>
            <a:pPr lvl="2"/>
            <a:r>
              <a:rPr lang="en-US" altLang="ja-JP" dirty="0"/>
              <a:t>Leaky </a:t>
            </a:r>
            <a:r>
              <a:rPr lang="en-US" altLang="ja-JP" dirty="0" err="1"/>
              <a:t>ReLU</a:t>
            </a:r>
            <a:endParaRPr lang="en-US" altLang="ja-JP" dirty="0"/>
          </a:p>
          <a:p>
            <a:pPr lvl="2"/>
            <a:r>
              <a:rPr kumimoji="1" lang="en-US" altLang="ja-JP" dirty="0"/>
              <a:t>Sigmoid / tanh</a:t>
            </a:r>
          </a:p>
          <a:p>
            <a:pPr lvl="3"/>
            <a:r>
              <a:rPr kumimoji="1" lang="en-US" altLang="ja-JP" dirty="0"/>
              <a:t>0</a:t>
            </a:r>
            <a:r>
              <a:rPr kumimoji="1" lang="ja-JP" altLang="en-US" dirty="0"/>
              <a:t>～</a:t>
            </a:r>
            <a:r>
              <a:rPr kumimoji="1" lang="en-US" altLang="ja-JP" dirty="0"/>
              <a:t>1</a:t>
            </a:r>
            <a:r>
              <a:rPr kumimoji="1" lang="ja-JP" altLang="en-US" dirty="0"/>
              <a:t>または</a:t>
            </a:r>
            <a:r>
              <a:rPr kumimoji="1" lang="en-US" altLang="ja-JP" dirty="0"/>
              <a:t>-1</a:t>
            </a:r>
            <a:r>
              <a:rPr kumimoji="1" lang="ja-JP" altLang="en-US" dirty="0"/>
              <a:t>～</a:t>
            </a:r>
            <a:r>
              <a:rPr kumimoji="1" lang="en-US" altLang="ja-JP" dirty="0"/>
              <a:t>+1</a:t>
            </a:r>
            <a:r>
              <a:rPr kumimoji="1" lang="ja-JP" altLang="en-US" dirty="0"/>
              <a:t>に正規化される</a:t>
            </a:r>
            <a:endParaRPr kumimoji="1" lang="en-US" altLang="ja-JP" dirty="0"/>
          </a:p>
          <a:p>
            <a:pPr lvl="3"/>
            <a:r>
              <a:rPr kumimoji="1" lang="ja-JP" altLang="en-US" dirty="0"/>
              <a:t>変化が滑らか</a:t>
            </a:r>
            <a:endParaRPr kumimoji="1" lang="en-US" altLang="ja-JP" dirty="0"/>
          </a:p>
          <a:p>
            <a:pPr lvl="3"/>
            <a:r>
              <a:rPr lang="ja-JP" altLang="en-US" dirty="0"/>
              <a:t>絶対値が大きいときに勾配がほぼ</a:t>
            </a:r>
            <a:r>
              <a:rPr lang="en-US" altLang="ja-JP" dirty="0"/>
              <a:t>0</a:t>
            </a:r>
            <a:r>
              <a:rPr lang="ja-JP" altLang="en-US" dirty="0"/>
              <a:t>なので</a:t>
            </a:r>
            <a:r>
              <a:rPr kumimoji="1" lang="ja-JP" altLang="en-US" dirty="0"/>
              <a:t>勾配消失問題が起こる</a:t>
            </a:r>
            <a:endParaRPr kumimoji="1" lang="en-US" altLang="ja-JP" dirty="0"/>
          </a:p>
          <a:p>
            <a:pPr lvl="3"/>
            <a:r>
              <a:rPr kumimoji="1" lang="ja-JP" altLang="en-US" dirty="0"/>
              <a:t>収束が遅い</a:t>
            </a:r>
            <a:endParaRPr kumimoji="1" lang="en-US" altLang="ja-JP" dirty="0"/>
          </a:p>
        </p:txBody>
      </p:sp>
      <p:pic>
        <p:nvPicPr>
          <p:cNvPr id="1026" name="Picture 2">
            <a:extLst>
              <a:ext uri="{FF2B5EF4-FFF2-40B4-BE49-F238E27FC236}">
                <a16:creationId xmlns:a16="http://schemas.microsoft.com/office/drawing/2014/main" id="{3A545AC4-8E9A-4B07-9D1B-7E1D3EC18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180" y="2589263"/>
            <a:ext cx="1171441" cy="1236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541DF8-38F0-4BF0-B820-B2752ADFD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090" y="1080083"/>
            <a:ext cx="3428406" cy="13721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FD80DD2-166A-4238-93BD-B6911399D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774" y="2589263"/>
            <a:ext cx="1152401" cy="12145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C99FEC4-F54A-4C68-9D90-CA68DDC79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8430" y="3431268"/>
            <a:ext cx="1146395" cy="12080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4C3390C-5952-4C0A-9616-34EF8F771D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9183" y="3427016"/>
            <a:ext cx="1150313" cy="121230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FCCE47EF-C490-423F-9ACC-BCC0090E241B}"/>
              </a:ext>
            </a:extLst>
          </p:cNvPr>
          <p:cNvSpPr txBox="1"/>
          <p:nvPr/>
        </p:nvSpPr>
        <p:spPr>
          <a:xfrm>
            <a:off x="7162198" y="4665080"/>
            <a:ext cx="2106493" cy="246221"/>
          </a:xfrm>
          <a:prstGeom prst="rect">
            <a:avLst/>
          </a:prstGeom>
          <a:noFill/>
        </p:spPr>
        <p:txBody>
          <a:bodyPr wrap="square">
            <a:spAutoFit/>
          </a:bodyPr>
          <a:lstStyle/>
          <a:p>
            <a:r>
              <a:rPr lang="ja-JP" altLang="en-US" sz="1000" dirty="0"/>
              <a:t>https://data-analysis-stats.jp/</a:t>
            </a:r>
          </a:p>
        </p:txBody>
      </p:sp>
    </p:spTree>
    <p:extLst>
      <p:ext uri="{BB962C8B-B14F-4D97-AF65-F5344CB8AC3E}">
        <p14:creationId xmlns:p14="http://schemas.microsoft.com/office/powerpoint/2010/main" val="2758150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1"/>
            <a:r>
              <a:rPr kumimoji="1" lang="ja-JP" altLang="en-US" dirty="0"/>
              <a:t>プーリング層</a:t>
            </a:r>
            <a:endParaRPr kumimoji="1" lang="en-US" altLang="ja-JP" dirty="0"/>
          </a:p>
          <a:p>
            <a:pPr lvl="2"/>
            <a:r>
              <a:rPr kumimoji="1" lang="ja-JP" altLang="en-US" dirty="0"/>
              <a:t>画像を縮小する操作</a:t>
            </a:r>
            <a:endParaRPr kumimoji="1" lang="en-US" altLang="ja-JP" dirty="0"/>
          </a:p>
        </p:txBody>
      </p:sp>
      <p:pic>
        <p:nvPicPr>
          <p:cNvPr id="3074" name="Picture 2">
            <a:extLst>
              <a:ext uri="{FF2B5EF4-FFF2-40B4-BE49-F238E27FC236}">
                <a16:creationId xmlns:a16="http://schemas.microsoft.com/office/drawing/2014/main" id="{B3CC48E8-773F-403F-BD7C-6771EA5B1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123" y="1118485"/>
            <a:ext cx="3163114" cy="238483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3A18CF41-A6DE-40C3-A77F-22037229ADE6}"/>
              </a:ext>
            </a:extLst>
          </p:cNvPr>
          <p:cNvSpPr txBox="1"/>
          <p:nvPr/>
        </p:nvSpPr>
        <p:spPr>
          <a:xfrm>
            <a:off x="3273136" y="4684501"/>
            <a:ext cx="5870864" cy="246221"/>
          </a:xfrm>
          <a:prstGeom prst="rect">
            <a:avLst/>
          </a:prstGeom>
          <a:noFill/>
        </p:spPr>
        <p:txBody>
          <a:bodyPr wrap="square">
            <a:spAutoFit/>
          </a:bodyPr>
          <a:lstStyle/>
          <a:p>
            <a:r>
              <a:rPr lang="ja-JP" altLang="en-US" sz="1000" dirty="0"/>
              <a:t>https://github.com/tuanavu/Stanford-CS231/blob/master/lectures/winter1516_lecture7.pdf</a:t>
            </a:r>
          </a:p>
        </p:txBody>
      </p:sp>
    </p:spTree>
    <p:extLst>
      <p:ext uri="{BB962C8B-B14F-4D97-AF65-F5344CB8AC3E}">
        <p14:creationId xmlns:p14="http://schemas.microsoft.com/office/powerpoint/2010/main" val="3147335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1"/>
            <a:r>
              <a:rPr kumimoji="1" lang="ja-JP" altLang="en-US" dirty="0"/>
              <a:t>プーリング層</a:t>
            </a:r>
            <a:endParaRPr kumimoji="1" lang="en-US" altLang="ja-JP" dirty="0"/>
          </a:p>
          <a:p>
            <a:pPr lvl="2"/>
            <a:r>
              <a:rPr kumimoji="1" lang="ja-JP" altLang="en-US" dirty="0"/>
              <a:t>画像を縮小する操作</a:t>
            </a:r>
            <a:endParaRPr kumimoji="1" lang="en-US" altLang="ja-JP" dirty="0"/>
          </a:p>
          <a:p>
            <a:pPr lvl="2"/>
            <a:r>
              <a:rPr kumimoji="1" lang="en-US" altLang="ja-JP" dirty="0"/>
              <a:t>Max pooling</a:t>
            </a:r>
          </a:p>
          <a:p>
            <a:pPr lvl="3"/>
            <a:r>
              <a:rPr lang="ja-JP" altLang="en-US" dirty="0"/>
              <a:t>範囲内の最大値を用いる</a:t>
            </a:r>
            <a:endParaRPr kumimoji="1" lang="en-US" altLang="ja-JP" dirty="0"/>
          </a:p>
          <a:p>
            <a:pPr lvl="2"/>
            <a:r>
              <a:rPr kumimoji="1" lang="en-US" altLang="ja-JP" dirty="0"/>
              <a:t>Average pooling</a:t>
            </a:r>
          </a:p>
          <a:p>
            <a:pPr lvl="3"/>
            <a:r>
              <a:rPr lang="ja-JP" altLang="en-US" dirty="0"/>
              <a:t>範囲内の平均値を用いる</a:t>
            </a:r>
            <a:endParaRPr kumimoji="1" lang="en-US" altLang="ja-JP" dirty="0"/>
          </a:p>
        </p:txBody>
      </p:sp>
      <p:pic>
        <p:nvPicPr>
          <p:cNvPr id="3074" name="Picture 2">
            <a:extLst>
              <a:ext uri="{FF2B5EF4-FFF2-40B4-BE49-F238E27FC236}">
                <a16:creationId xmlns:a16="http://schemas.microsoft.com/office/drawing/2014/main" id="{B3CC48E8-773F-403F-BD7C-6771EA5B1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123" y="1118485"/>
            <a:ext cx="3163114" cy="238483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3A18CF41-A6DE-40C3-A77F-22037229ADE6}"/>
              </a:ext>
            </a:extLst>
          </p:cNvPr>
          <p:cNvSpPr txBox="1"/>
          <p:nvPr/>
        </p:nvSpPr>
        <p:spPr>
          <a:xfrm>
            <a:off x="3273136" y="4684501"/>
            <a:ext cx="5870864" cy="246221"/>
          </a:xfrm>
          <a:prstGeom prst="rect">
            <a:avLst/>
          </a:prstGeom>
          <a:noFill/>
        </p:spPr>
        <p:txBody>
          <a:bodyPr wrap="square">
            <a:spAutoFit/>
          </a:bodyPr>
          <a:lstStyle/>
          <a:p>
            <a:r>
              <a:rPr lang="ja-JP" altLang="en-US" sz="1000" dirty="0"/>
              <a:t>https://github.com/tuanavu/Stanford-CS231/blob/master/lectures/winter1516_lecture7.pdf</a:t>
            </a:r>
          </a:p>
        </p:txBody>
      </p:sp>
      <p:pic>
        <p:nvPicPr>
          <p:cNvPr id="3076" name="Picture 4">
            <a:extLst>
              <a:ext uri="{FF2B5EF4-FFF2-40B4-BE49-F238E27FC236}">
                <a16:creationId xmlns:a16="http://schemas.microsoft.com/office/drawing/2014/main" id="{0FD067CB-7054-433F-93CD-EFD12F99FD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44" t="19192" r="13750" b="11717"/>
          <a:stretch/>
        </p:blipFill>
        <p:spPr bwMode="auto">
          <a:xfrm>
            <a:off x="5325354" y="3503316"/>
            <a:ext cx="2519781" cy="118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87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0AEA2-DC52-4A83-8D3C-8323A4403293}"/>
              </a:ext>
            </a:extLst>
          </p:cNvPr>
          <p:cNvSpPr>
            <a:spLocks noGrp="1"/>
          </p:cNvSpPr>
          <p:nvPr>
            <p:ph type="title"/>
          </p:nvPr>
        </p:nvSpPr>
        <p:spPr/>
        <p:txBody>
          <a:bodyPr/>
          <a:lstStyle/>
          <a:p>
            <a:r>
              <a:rPr lang="ja-JP" altLang="en-US" sz="2400" dirty="0"/>
              <a:t>ニューラルネットワークの</a:t>
            </a:r>
            <a:r>
              <a:rPr lang="ja-JP" altLang="en-US" dirty="0"/>
              <a:t>基本構造</a:t>
            </a:r>
            <a:endParaRPr kumimoji="1" lang="ja-JP" altLang="en-US" dirty="0"/>
          </a:p>
        </p:txBody>
      </p:sp>
      <p:sp>
        <p:nvSpPr>
          <p:cNvPr id="3" name="コンテンツ プレースホルダー 2">
            <a:extLst>
              <a:ext uri="{FF2B5EF4-FFF2-40B4-BE49-F238E27FC236}">
                <a16:creationId xmlns:a16="http://schemas.microsoft.com/office/drawing/2014/main" id="{040D2A09-E474-4285-9583-EE7996159531}"/>
              </a:ext>
            </a:extLst>
          </p:cNvPr>
          <p:cNvSpPr>
            <a:spLocks noGrp="1"/>
          </p:cNvSpPr>
          <p:nvPr>
            <p:ph idx="1"/>
          </p:nvPr>
        </p:nvSpPr>
        <p:spPr/>
        <p:txBody>
          <a:bodyPr/>
          <a:lstStyle/>
          <a:p>
            <a:r>
              <a:rPr kumimoji="1" lang="ja-JP" altLang="en-US" dirty="0"/>
              <a:t>畳み込みニューラルネットワーク</a:t>
            </a:r>
            <a:r>
              <a:rPr kumimoji="1" lang="en-US" altLang="ja-JP" sz="1400" dirty="0"/>
              <a:t>(</a:t>
            </a:r>
            <a:r>
              <a:rPr kumimoji="1" lang="en-US" altLang="ja-JP" sz="1400" b="1" dirty="0"/>
              <a:t>C</a:t>
            </a:r>
            <a:r>
              <a:rPr kumimoji="1" lang="en-US" altLang="ja-JP" sz="1400" dirty="0"/>
              <a:t>onvolutional </a:t>
            </a:r>
            <a:r>
              <a:rPr kumimoji="1" lang="en-US" altLang="ja-JP" sz="1400" b="1" dirty="0"/>
              <a:t>N</a:t>
            </a:r>
            <a:r>
              <a:rPr kumimoji="1" lang="en-US" altLang="ja-JP" sz="1400" dirty="0"/>
              <a:t>eural </a:t>
            </a:r>
            <a:r>
              <a:rPr kumimoji="1" lang="en-US" altLang="ja-JP" sz="1400" b="1" dirty="0"/>
              <a:t>N</a:t>
            </a:r>
            <a:r>
              <a:rPr kumimoji="1" lang="en-US" altLang="ja-JP" sz="1400" dirty="0"/>
              <a:t>etwork)</a:t>
            </a:r>
          </a:p>
          <a:p>
            <a:pPr lvl="1"/>
            <a:r>
              <a:rPr kumimoji="1" lang="ja-JP" altLang="en-US" dirty="0"/>
              <a:t>畳み込みカーネル</a:t>
            </a:r>
            <a:endParaRPr lang="en-US" altLang="ja-JP" dirty="0"/>
          </a:p>
          <a:p>
            <a:pPr lvl="1"/>
            <a:r>
              <a:rPr lang="ja-JP" altLang="en-US" dirty="0"/>
              <a:t>活性化関数</a:t>
            </a:r>
            <a:endParaRPr lang="en-US" altLang="ja-JP" dirty="0"/>
          </a:p>
          <a:p>
            <a:pPr lvl="1"/>
            <a:r>
              <a:rPr kumimoji="1" lang="ja-JP" altLang="en-US" dirty="0"/>
              <a:t>プーリング層</a:t>
            </a:r>
            <a:endParaRPr kumimoji="1" lang="en-US" altLang="ja-JP" dirty="0"/>
          </a:p>
        </p:txBody>
      </p:sp>
      <p:sp>
        <p:nvSpPr>
          <p:cNvPr id="6" name="テキスト ボックス 5">
            <a:extLst>
              <a:ext uri="{FF2B5EF4-FFF2-40B4-BE49-F238E27FC236}">
                <a16:creationId xmlns:a16="http://schemas.microsoft.com/office/drawing/2014/main" id="{3A18CF41-A6DE-40C3-A77F-22037229ADE6}"/>
              </a:ext>
            </a:extLst>
          </p:cNvPr>
          <p:cNvSpPr txBox="1"/>
          <p:nvPr/>
        </p:nvSpPr>
        <p:spPr>
          <a:xfrm>
            <a:off x="3273136" y="4684501"/>
            <a:ext cx="5870864" cy="246221"/>
          </a:xfrm>
          <a:prstGeom prst="rect">
            <a:avLst/>
          </a:prstGeom>
          <a:noFill/>
        </p:spPr>
        <p:txBody>
          <a:bodyPr wrap="square">
            <a:spAutoFit/>
          </a:bodyPr>
          <a:lstStyle/>
          <a:p>
            <a:r>
              <a:rPr lang="ja-JP" altLang="en-US" sz="1000" dirty="0"/>
              <a:t>https://github.com/tuanavu/Stanford-CS231/blob/master/lectures/winter1516_lecture7.pdf</a:t>
            </a:r>
          </a:p>
        </p:txBody>
      </p:sp>
      <p:pic>
        <p:nvPicPr>
          <p:cNvPr id="8194" name="Picture 2">
            <a:extLst>
              <a:ext uri="{FF2B5EF4-FFF2-40B4-BE49-F238E27FC236}">
                <a16:creationId xmlns:a16="http://schemas.microsoft.com/office/drawing/2014/main" id="{3F99E26D-8F5E-4D75-A493-DC0D605430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55" b="10707"/>
          <a:stretch/>
        </p:blipFill>
        <p:spPr bwMode="auto">
          <a:xfrm>
            <a:off x="2774373" y="1647196"/>
            <a:ext cx="6201996" cy="292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05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725C47F-FBA4-4678-87EF-1110C175F2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22670" y="1468627"/>
            <a:ext cx="4721330" cy="3013009"/>
          </a:xfrm>
          <a:prstGeom prst="rect">
            <a:avLst/>
          </a:prstGeom>
          <a:noFill/>
          <a:ln>
            <a:noFill/>
          </a:ln>
        </p:spPr>
      </p:pic>
      <p:sp>
        <p:nvSpPr>
          <p:cNvPr id="2" name="タイトル 1">
            <a:extLst>
              <a:ext uri="{FF2B5EF4-FFF2-40B4-BE49-F238E27FC236}">
                <a16:creationId xmlns:a16="http://schemas.microsoft.com/office/drawing/2014/main" id="{559DD93B-9390-4089-BB42-A6985022592A}"/>
              </a:ext>
            </a:extLst>
          </p:cNvPr>
          <p:cNvSpPr>
            <a:spLocks noGrp="1"/>
          </p:cNvSpPr>
          <p:nvPr>
            <p:ph type="title"/>
          </p:nvPr>
        </p:nvSpPr>
        <p:spPr/>
        <p:txBody>
          <a:bodyPr>
            <a:normAutofit/>
          </a:bodyPr>
          <a:lstStyle/>
          <a:p>
            <a:r>
              <a:rPr lang="ja-JP" altLang="en-US" sz="2400" dirty="0"/>
              <a:t>ニューラルネットワークの構築</a:t>
            </a:r>
            <a:endParaRPr kumimoji="1" lang="ja-JP" altLang="en-US" dirty="0"/>
          </a:p>
        </p:txBody>
      </p:sp>
      <p:sp>
        <p:nvSpPr>
          <p:cNvPr id="3" name="コンテンツ プレースホルダー 2">
            <a:extLst>
              <a:ext uri="{FF2B5EF4-FFF2-40B4-BE49-F238E27FC236}">
                <a16:creationId xmlns:a16="http://schemas.microsoft.com/office/drawing/2014/main" id="{EC32776A-1F69-456F-96A6-535D0F168D97}"/>
              </a:ext>
            </a:extLst>
          </p:cNvPr>
          <p:cNvSpPr>
            <a:spLocks noGrp="1"/>
          </p:cNvSpPr>
          <p:nvPr>
            <p:ph idx="1"/>
          </p:nvPr>
        </p:nvSpPr>
        <p:spPr>
          <a:xfrm>
            <a:off x="132722" y="785374"/>
            <a:ext cx="4439278" cy="4022238"/>
          </a:xfrm>
        </p:spPr>
        <p:txBody>
          <a:bodyPr/>
          <a:lstStyle/>
          <a:p>
            <a:r>
              <a:rPr lang="ja-JP" altLang="en-US" dirty="0"/>
              <a:t>基本構造は</a:t>
            </a:r>
            <a:r>
              <a:rPr kumimoji="1" lang="en-US" altLang="ja-JP" dirty="0"/>
              <a:t>U-Net</a:t>
            </a:r>
            <a:r>
              <a:rPr kumimoji="1" lang="en-US" altLang="ja-JP" baseline="30000" dirty="0"/>
              <a:t>[1]</a:t>
            </a:r>
          </a:p>
          <a:p>
            <a:pPr lvl="1"/>
            <a:r>
              <a:rPr kumimoji="1" lang="ja-JP" altLang="en-US" dirty="0"/>
              <a:t>段階的に画像を縮小して情報を抽出</a:t>
            </a:r>
            <a:endParaRPr kumimoji="1" lang="en-US" altLang="ja-JP" dirty="0"/>
          </a:p>
          <a:p>
            <a:pPr lvl="1"/>
            <a:r>
              <a:rPr lang="ja-JP" altLang="en-US" dirty="0"/>
              <a:t>再度拡大して出力画像を生成</a:t>
            </a:r>
            <a:endParaRPr lang="en-US" altLang="ja-JP" dirty="0"/>
          </a:p>
          <a:p>
            <a:pPr lvl="1"/>
            <a:r>
              <a:rPr kumimoji="1" lang="ja-JP" altLang="en-US" dirty="0"/>
              <a:t>スキップコネクションあり</a:t>
            </a:r>
            <a:endParaRPr kumimoji="1" lang="en-US" altLang="ja-JP" dirty="0"/>
          </a:p>
          <a:p>
            <a:pPr lvl="2"/>
            <a:r>
              <a:rPr kumimoji="1" lang="ja-JP" altLang="en-US" dirty="0"/>
              <a:t>縮小前のデータを参照</a:t>
            </a:r>
            <a:endParaRPr kumimoji="1" lang="en-US" altLang="ja-JP" dirty="0"/>
          </a:p>
          <a:p>
            <a:pPr lvl="2"/>
            <a:r>
              <a:rPr lang="ja-JP" altLang="en-US" dirty="0"/>
              <a:t>縮小によって失われた細部の情報を補うことができる</a:t>
            </a:r>
            <a:endParaRPr kumimoji="1" lang="ja-JP" altLang="en-US" dirty="0"/>
          </a:p>
        </p:txBody>
      </p:sp>
      <p:sp>
        <p:nvSpPr>
          <p:cNvPr id="13" name="テキスト ボックス 12">
            <a:extLst>
              <a:ext uri="{FF2B5EF4-FFF2-40B4-BE49-F238E27FC236}">
                <a16:creationId xmlns:a16="http://schemas.microsoft.com/office/drawing/2014/main" id="{A779F6A6-5C54-4F51-AC6C-F34BA5C39AF9}"/>
              </a:ext>
            </a:extLst>
          </p:cNvPr>
          <p:cNvSpPr txBox="1"/>
          <p:nvPr/>
        </p:nvSpPr>
        <p:spPr>
          <a:xfrm>
            <a:off x="160774" y="4376725"/>
            <a:ext cx="3908809" cy="430887"/>
          </a:xfrm>
          <a:prstGeom prst="rect">
            <a:avLst/>
          </a:prstGeom>
          <a:noFill/>
        </p:spPr>
        <p:txBody>
          <a:bodyPr wrap="square">
            <a:spAutoFit/>
          </a:bodyPr>
          <a:lstStyle/>
          <a:p>
            <a:r>
              <a:rPr lang="en-US" altLang="ja-JP" sz="1100" dirty="0"/>
              <a:t>[1] </a:t>
            </a:r>
            <a:r>
              <a:rPr lang="en-US" altLang="ja-JP" sz="1100" dirty="0" err="1"/>
              <a:t>Ronneberger</a:t>
            </a:r>
            <a:r>
              <a:rPr lang="en-US" altLang="ja-JP" sz="1100" dirty="0"/>
              <a:t> et al., “U-Net: Convolutional Networks for Biomedical Image Segmentation”, 2015</a:t>
            </a:r>
            <a:endParaRPr lang="ja-JP" altLang="en-US" sz="1100" dirty="0"/>
          </a:p>
        </p:txBody>
      </p:sp>
    </p:spTree>
    <p:extLst>
      <p:ext uri="{BB962C8B-B14F-4D97-AF65-F5344CB8AC3E}">
        <p14:creationId xmlns:p14="http://schemas.microsoft.com/office/powerpoint/2010/main" val="714038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D9EA45-F94E-4CD3-958E-9387A1F0E8EB}"/>
              </a:ext>
            </a:extLst>
          </p:cNvPr>
          <p:cNvSpPr>
            <a:spLocks noGrp="1"/>
          </p:cNvSpPr>
          <p:nvPr>
            <p:ph type="title"/>
          </p:nvPr>
        </p:nvSpPr>
        <p:spPr/>
        <p:txBody>
          <a:bodyPr/>
          <a:lstStyle/>
          <a:p>
            <a:r>
              <a:rPr lang="ja-JP" altLang="en-US" sz="2400" dirty="0"/>
              <a:t>ニューラルネットワークの構築</a:t>
            </a:r>
            <a:endParaRPr kumimoji="1" lang="ja-JP" altLang="en-US" dirty="0"/>
          </a:p>
        </p:txBody>
      </p:sp>
      <p:sp>
        <p:nvSpPr>
          <p:cNvPr id="3" name="コンテンツ プレースホルダー 2">
            <a:extLst>
              <a:ext uri="{FF2B5EF4-FFF2-40B4-BE49-F238E27FC236}">
                <a16:creationId xmlns:a16="http://schemas.microsoft.com/office/drawing/2014/main" id="{40E6D5EA-7A60-4F1F-B771-23AFC09927D4}"/>
              </a:ext>
            </a:extLst>
          </p:cNvPr>
          <p:cNvSpPr>
            <a:spLocks noGrp="1"/>
          </p:cNvSpPr>
          <p:nvPr>
            <p:ph idx="1"/>
          </p:nvPr>
        </p:nvSpPr>
        <p:spPr/>
        <p:txBody>
          <a:bodyPr/>
          <a:lstStyle/>
          <a:p>
            <a:r>
              <a:rPr kumimoji="1" lang="ja-JP" altLang="en-US" dirty="0"/>
              <a:t>残差学習</a:t>
            </a:r>
            <a:r>
              <a:rPr kumimoji="1" lang="en-US" altLang="ja-JP" baseline="30000" dirty="0"/>
              <a:t>[1]</a:t>
            </a:r>
            <a:r>
              <a:rPr kumimoji="1" lang="ja-JP" altLang="en-US" dirty="0"/>
              <a:t>を採用</a:t>
            </a:r>
            <a:endParaRPr kumimoji="1" lang="en-US" altLang="ja-JP" dirty="0"/>
          </a:p>
          <a:p>
            <a:pPr lvl="1"/>
            <a:r>
              <a:rPr kumimoji="1" lang="ja-JP" altLang="en-US" dirty="0"/>
              <a:t>各層の出力に入力を足す</a:t>
            </a:r>
            <a:endParaRPr kumimoji="1" lang="en-US" altLang="ja-JP" dirty="0"/>
          </a:p>
          <a:p>
            <a:pPr lvl="1"/>
            <a:r>
              <a:rPr lang="ja-JP" altLang="en-US" dirty="0"/>
              <a:t>出力と入力の差（残差）を学習対象とする</a:t>
            </a:r>
            <a:endParaRPr lang="en-US" altLang="ja-JP" dirty="0"/>
          </a:p>
          <a:p>
            <a:pPr lvl="1"/>
            <a:r>
              <a:rPr kumimoji="1" lang="ja-JP" altLang="en-US" dirty="0"/>
              <a:t>深いネットワークで精度が劣化することを防ぐことができる</a:t>
            </a:r>
          </a:p>
        </p:txBody>
      </p:sp>
      <p:sp>
        <p:nvSpPr>
          <p:cNvPr id="4" name="テキスト ボックス 3">
            <a:extLst>
              <a:ext uri="{FF2B5EF4-FFF2-40B4-BE49-F238E27FC236}">
                <a16:creationId xmlns:a16="http://schemas.microsoft.com/office/drawing/2014/main" id="{7A9BEE0B-2F32-4D5C-9AB6-8BD75E233E24}"/>
              </a:ext>
            </a:extLst>
          </p:cNvPr>
          <p:cNvSpPr txBox="1"/>
          <p:nvPr/>
        </p:nvSpPr>
        <p:spPr>
          <a:xfrm>
            <a:off x="457200" y="4376725"/>
            <a:ext cx="3908809" cy="430887"/>
          </a:xfrm>
          <a:prstGeom prst="rect">
            <a:avLst/>
          </a:prstGeom>
          <a:noFill/>
        </p:spPr>
        <p:txBody>
          <a:bodyPr wrap="square">
            <a:spAutoFit/>
          </a:bodyPr>
          <a:lstStyle/>
          <a:p>
            <a:r>
              <a:rPr lang="en-US" altLang="ja-JP" sz="1100" dirty="0"/>
              <a:t>[1] He et al., “Deep Residual Learning for Image Recognition”, 2015</a:t>
            </a:r>
            <a:endParaRPr lang="ja-JP" altLang="en-US" sz="1100" dirty="0"/>
          </a:p>
        </p:txBody>
      </p:sp>
      <p:pic>
        <p:nvPicPr>
          <p:cNvPr id="6" name="図 5">
            <a:extLst>
              <a:ext uri="{FF2B5EF4-FFF2-40B4-BE49-F238E27FC236}">
                <a16:creationId xmlns:a16="http://schemas.microsoft.com/office/drawing/2014/main" id="{DAA160D0-1845-4163-BA91-99556E6ADC1B}"/>
              </a:ext>
            </a:extLst>
          </p:cNvPr>
          <p:cNvPicPr>
            <a:picLocks noChangeAspect="1"/>
          </p:cNvPicPr>
          <p:nvPr/>
        </p:nvPicPr>
        <p:blipFill>
          <a:blip r:embed="rId3"/>
          <a:stretch>
            <a:fillRect/>
          </a:stretch>
        </p:blipFill>
        <p:spPr>
          <a:xfrm>
            <a:off x="4215283" y="2442092"/>
            <a:ext cx="4061256" cy="2150076"/>
          </a:xfrm>
          <a:prstGeom prst="rect">
            <a:avLst/>
          </a:prstGeom>
        </p:spPr>
      </p:pic>
    </p:spTree>
    <p:extLst>
      <p:ext uri="{BB962C8B-B14F-4D97-AF65-F5344CB8AC3E}">
        <p14:creationId xmlns:p14="http://schemas.microsoft.com/office/powerpoint/2010/main" val="1203185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4FEE57-9127-470B-A583-4A78D7CDE989}"/>
              </a:ext>
            </a:extLst>
          </p:cNvPr>
          <p:cNvSpPr>
            <a:spLocks noGrp="1"/>
          </p:cNvSpPr>
          <p:nvPr>
            <p:ph type="title"/>
          </p:nvPr>
        </p:nvSpPr>
        <p:spPr/>
        <p:txBody>
          <a:bodyPr/>
          <a:lstStyle/>
          <a:p>
            <a:r>
              <a:rPr lang="ja-JP" altLang="en-US" sz="2400" dirty="0"/>
              <a:t>ニューラルネットワークの構築</a:t>
            </a:r>
            <a:endParaRPr kumimoji="1" lang="ja-JP" altLang="en-US" dirty="0"/>
          </a:p>
        </p:txBody>
      </p:sp>
      <p:sp>
        <p:nvSpPr>
          <p:cNvPr id="3" name="コンテンツ プレースホルダー 2">
            <a:extLst>
              <a:ext uri="{FF2B5EF4-FFF2-40B4-BE49-F238E27FC236}">
                <a16:creationId xmlns:a16="http://schemas.microsoft.com/office/drawing/2014/main" id="{37BB4C56-0F4D-498A-8A51-27063EC1D7CE}"/>
              </a:ext>
            </a:extLst>
          </p:cNvPr>
          <p:cNvSpPr>
            <a:spLocks noGrp="1"/>
          </p:cNvSpPr>
          <p:nvPr>
            <p:ph idx="1"/>
          </p:nvPr>
        </p:nvSpPr>
        <p:spPr>
          <a:xfrm>
            <a:off x="457200" y="785374"/>
            <a:ext cx="4991493" cy="1786376"/>
          </a:xfrm>
        </p:spPr>
        <p:txBody>
          <a:bodyPr/>
          <a:lstStyle/>
          <a:p>
            <a:r>
              <a:rPr lang="en-US" altLang="ja-JP" dirty="0"/>
              <a:t>Hourglass</a:t>
            </a:r>
            <a:r>
              <a:rPr lang="ja-JP" altLang="en-US" dirty="0"/>
              <a:t> </a:t>
            </a:r>
            <a:r>
              <a:rPr lang="en-US" altLang="ja-JP" dirty="0"/>
              <a:t>Model</a:t>
            </a:r>
          </a:p>
          <a:p>
            <a:pPr lvl="1"/>
            <a:r>
              <a:rPr kumimoji="1" lang="ja-JP" altLang="en-US" dirty="0"/>
              <a:t>残差学習ありの</a:t>
            </a:r>
            <a:r>
              <a:rPr kumimoji="1" lang="en-US" altLang="ja-JP" dirty="0"/>
              <a:t>U-Net</a:t>
            </a:r>
          </a:p>
          <a:p>
            <a:pPr lvl="1"/>
            <a:r>
              <a:rPr lang="en-US" altLang="ja-JP" sz="1800" dirty="0"/>
              <a:t>Deep Single Image Portrait Relighting</a:t>
            </a:r>
            <a:r>
              <a:rPr lang="en-US" altLang="ja-JP" baseline="30000" dirty="0"/>
              <a:t>[1]</a:t>
            </a:r>
            <a:r>
              <a:rPr lang="ja-JP" altLang="en-US" dirty="0"/>
              <a:t>を参考にした</a:t>
            </a:r>
            <a:endParaRPr kumimoji="1" lang="ja-JP" altLang="en-US" dirty="0"/>
          </a:p>
        </p:txBody>
      </p:sp>
      <p:sp>
        <p:nvSpPr>
          <p:cNvPr id="4" name="テキスト ボックス 3">
            <a:extLst>
              <a:ext uri="{FF2B5EF4-FFF2-40B4-BE49-F238E27FC236}">
                <a16:creationId xmlns:a16="http://schemas.microsoft.com/office/drawing/2014/main" id="{805CDA82-A610-4217-9D69-19791F2EEB6D}"/>
              </a:ext>
            </a:extLst>
          </p:cNvPr>
          <p:cNvSpPr txBox="1"/>
          <p:nvPr/>
        </p:nvSpPr>
        <p:spPr>
          <a:xfrm>
            <a:off x="457200" y="4507530"/>
            <a:ext cx="4325815" cy="261610"/>
          </a:xfrm>
          <a:prstGeom prst="rect">
            <a:avLst/>
          </a:prstGeom>
          <a:noFill/>
        </p:spPr>
        <p:txBody>
          <a:bodyPr wrap="square">
            <a:spAutoFit/>
          </a:bodyPr>
          <a:lstStyle/>
          <a:p>
            <a:r>
              <a:rPr lang="en-US" altLang="ja-JP" sz="1100" dirty="0"/>
              <a:t>[1] Zhou et al., “Deep Single Image Portrait Relighting”, 2019</a:t>
            </a:r>
            <a:endParaRPr lang="ja-JP" altLang="en-US" sz="1100" dirty="0"/>
          </a:p>
        </p:txBody>
      </p:sp>
      <p:pic>
        <p:nvPicPr>
          <p:cNvPr id="6" name="図 5">
            <a:extLst>
              <a:ext uri="{FF2B5EF4-FFF2-40B4-BE49-F238E27FC236}">
                <a16:creationId xmlns:a16="http://schemas.microsoft.com/office/drawing/2014/main" id="{138799C8-68AA-423E-AAA1-3A860673514A}"/>
              </a:ext>
            </a:extLst>
          </p:cNvPr>
          <p:cNvPicPr>
            <a:picLocks noChangeAspect="1"/>
          </p:cNvPicPr>
          <p:nvPr/>
        </p:nvPicPr>
        <p:blipFill>
          <a:blip r:embed="rId3"/>
          <a:stretch>
            <a:fillRect/>
          </a:stretch>
        </p:blipFill>
        <p:spPr>
          <a:xfrm>
            <a:off x="5592712" y="7829"/>
            <a:ext cx="2888815" cy="5135671"/>
          </a:xfrm>
          <a:prstGeom prst="rect">
            <a:avLst/>
          </a:prstGeom>
        </p:spPr>
      </p:pic>
    </p:spTree>
    <p:extLst>
      <p:ext uri="{BB962C8B-B14F-4D97-AF65-F5344CB8AC3E}">
        <p14:creationId xmlns:p14="http://schemas.microsoft.com/office/powerpoint/2010/main" val="354578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EF43FB-76A1-4FC3-93FD-EB16A9CB3F47}"/>
              </a:ext>
            </a:extLst>
          </p:cNvPr>
          <p:cNvSpPr>
            <a:spLocks noGrp="1"/>
          </p:cNvSpPr>
          <p:nvPr>
            <p:ph type="title"/>
          </p:nvPr>
        </p:nvSpPr>
        <p:spPr/>
        <p:txBody>
          <a:bodyPr/>
          <a:lstStyle/>
          <a:p>
            <a:r>
              <a:rPr lang="ja-JP" altLang="en-US" sz="2400" dirty="0"/>
              <a:t>ニューラルネットワークの構築</a:t>
            </a:r>
            <a:endParaRPr kumimoji="1" lang="ja-JP" altLang="en-US" dirty="0"/>
          </a:p>
        </p:txBody>
      </p:sp>
      <p:sp>
        <p:nvSpPr>
          <p:cNvPr id="3" name="コンテンツ プレースホルダー 2">
            <a:extLst>
              <a:ext uri="{FF2B5EF4-FFF2-40B4-BE49-F238E27FC236}">
                <a16:creationId xmlns:a16="http://schemas.microsoft.com/office/drawing/2014/main" id="{AE4C09D1-B495-4E0F-B540-93BCAC25FAAE}"/>
              </a:ext>
            </a:extLst>
          </p:cNvPr>
          <p:cNvSpPr>
            <a:spLocks noGrp="1"/>
          </p:cNvSpPr>
          <p:nvPr>
            <p:ph idx="1"/>
          </p:nvPr>
        </p:nvSpPr>
        <p:spPr/>
        <p:txBody>
          <a:bodyPr/>
          <a:lstStyle/>
          <a:p>
            <a:r>
              <a:rPr kumimoji="1" lang="en-US" altLang="ja-JP" sz="1800" dirty="0"/>
              <a:t>Non-Local Block</a:t>
            </a:r>
            <a:r>
              <a:rPr kumimoji="1" lang="en-US" altLang="ja-JP" sz="1800" baseline="30000" dirty="0"/>
              <a:t>[1]</a:t>
            </a:r>
          </a:p>
          <a:p>
            <a:pPr lvl="1"/>
            <a:r>
              <a:rPr lang="ja-JP" altLang="ja-JP" sz="1600" dirty="0">
                <a:effectLst/>
                <a:ea typeface="Meiryo UI" panose="020B0604030504040204" pitchFamily="50" charset="-128"/>
                <a:cs typeface="Times New Roman" panose="02020603050405020304" pitchFamily="18" charset="0"/>
              </a:rPr>
              <a:t>画像中のある場所と別の場所の間の関係性を、全ピクセルの組み合わせで計算するブロック</a:t>
            </a:r>
            <a:endParaRPr lang="ja-JP" altLang="en-US" sz="1600" dirty="0">
              <a:effectLst/>
              <a:ea typeface="Meiryo UI" panose="020B0604030504040204" pitchFamily="50" charset="-128"/>
              <a:cs typeface="Times New Roman" panose="02020603050405020304" pitchFamily="18" charset="0"/>
            </a:endParaRPr>
          </a:p>
          <a:p>
            <a:pPr lvl="1"/>
            <a:r>
              <a:rPr lang="en-US" altLang="ja-JP" sz="1600" dirty="0">
                <a:effectLst/>
                <a:latin typeface="Meiryo UI" panose="020B0604030504040204" pitchFamily="50" charset="-128"/>
                <a:cs typeface="Times New Roman" panose="02020603050405020304" pitchFamily="18" charset="0"/>
              </a:rPr>
              <a:t>GI</a:t>
            </a:r>
            <a:r>
              <a:rPr lang="ja-JP" altLang="ja-JP" sz="1600" dirty="0">
                <a:effectLst/>
                <a:ea typeface="Meiryo UI" panose="020B0604030504040204" pitchFamily="50" charset="-128"/>
                <a:cs typeface="Times New Roman" panose="02020603050405020304" pitchFamily="18" charset="0"/>
              </a:rPr>
              <a:t>における光の伝搬は、隣接しているピクセル間よりも、距離が離れていても法線が向かいあっていてその間に遮蔽物のないピクセル間で相互に影響しあっている</a:t>
            </a:r>
            <a:endParaRPr lang="en-US" altLang="ja-JP" sz="1600" dirty="0">
              <a:effectLst/>
              <a:ea typeface="Meiryo UI" panose="020B0604030504040204" pitchFamily="50" charset="-128"/>
              <a:cs typeface="Times New Roman" panose="02020603050405020304" pitchFamily="18" charset="0"/>
            </a:endParaRPr>
          </a:p>
          <a:p>
            <a:pPr lvl="1"/>
            <a:r>
              <a:rPr lang="ja-JP" altLang="ja-JP" sz="1600" dirty="0">
                <a:effectLst/>
                <a:ea typeface="Meiryo UI" panose="020B0604030504040204" pitchFamily="50" charset="-128"/>
                <a:cs typeface="Times New Roman" panose="02020603050405020304" pitchFamily="18" charset="0"/>
              </a:rPr>
              <a:t>この関係性を推定するには、隣接ピクセルの畳み込みを重ねていくより、</a:t>
            </a:r>
            <a:r>
              <a:rPr lang="en-US" altLang="ja-JP" sz="1600" dirty="0">
                <a:effectLst/>
                <a:ea typeface="Meiryo UI" panose="020B0604030504040204" pitchFamily="50" charset="-128"/>
                <a:cs typeface="Times New Roman" panose="02020603050405020304" pitchFamily="18" charset="0"/>
              </a:rPr>
              <a:t>Non-Local Block</a:t>
            </a:r>
            <a:r>
              <a:rPr lang="ja-JP" altLang="ja-JP" sz="1600" dirty="0">
                <a:effectLst/>
                <a:ea typeface="Meiryo UI" panose="020B0604030504040204" pitchFamily="50" charset="-128"/>
                <a:cs typeface="Times New Roman" panose="02020603050405020304" pitchFamily="18" charset="0"/>
              </a:rPr>
              <a:t>が適切であろうと考えた</a:t>
            </a:r>
            <a:endParaRPr kumimoji="1" lang="ja-JP" altLang="en-US" sz="1600" dirty="0"/>
          </a:p>
        </p:txBody>
      </p:sp>
      <p:sp>
        <p:nvSpPr>
          <p:cNvPr id="4" name="テキスト ボックス 3">
            <a:extLst>
              <a:ext uri="{FF2B5EF4-FFF2-40B4-BE49-F238E27FC236}">
                <a16:creationId xmlns:a16="http://schemas.microsoft.com/office/drawing/2014/main" id="{F4B40157-45DF-423A-A8DD-D3287023E5A4}"/>
              </a:ext>
            </a:extLst>
          </p:cNvPr>
          <p:cNvSpPr txBox="1"/>
          <p:nvPr/>
        </p:nvSpPr>
        <p:spPr>
          <a:xfrm>
            <a:off x="457200" y="4507530"/>
            <a:ext cx="4325815" cy="261610"/>
          </a:xfrm>
          <a:prstGeom prst="rect">
            <a:avLst/>
          </a:prstGeom>
          <a:noFill/>
        </p:spPr>
        <p:txBody>
          <a:bodyPr wrap="square">
            <a:spAutoFit/>
          </a:bodyPr>
          <a:lstStyle/>
          <a:p>
            <a:r>
              <a:rPr lang="en-US" altLang="ja-JP" sz="1100" dirty="0"/>
              <a:t>[1] Wang et al., “Non-local Neural Networks”, 2017</a:t>
            </a:r>
            <a:endParaRPr lang="ja-JP" altLang="en-US" sz="1100" dirty="0"/>
          </a:p>
        </p:txBody>
      </p:sp>
      <p:pic>
        <p:nvPicPr>
          <p:cNvPr id="5" name="図 4">
            <a:extLst>
              <a:ext uri="{FF2B5EF4-FFF2-40B4-BE49-F238E27FC236}">
                <a16:creationId xmlns:a16="http://schemas.microsoft.com/office/drawing/2014/main" id="{D2B95176-3E5A-46F1-BBD5-B3FD493605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53826" y="2767774"/>
            <a:ext cx="5184441" cy="1624974"/>
          </a:xfrm>
          <a:prstGeom prst="rect">
            <a:avLst/>
          </a:prstGeom>
          <a:noFill/>
          <a:ln>
            <a:noFill/>
          </a:ln>
        </p:spPr>
      </p:pic>
      <p:pic>
        <p:nvPicPr>
          <p:cNvPr id="6" name="図 5">
            <a:extLst>
              <a:ext uri="{FF2B5EF4-FFF2-40B4-BE49-F238E27FC236}">
                <a16:creationId xmlns:a16="http://schemas.microsoft.com/office/drawing/2014/main" id="{B63F0E0B-F05A-4946-B8F4-96DA1EDD6C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5733" y="2883748"/>
            <a:ext cx="2935605" cy="1295400"/>
          </a:xfrm>
          <a:prstGeom prst="rect">
            <a:avLst/>
          </a:prstGeom>
          <a:noFill/>
          <a:ln>
            <a:noFill/>
          </a:ln>
        </p:spPr>
      </p:pic>
    </p:spTree>
    <p:extLst>
      <p:ext uri="{BB962C8B-B14F-4D97-AF65-F5344CB8AC3E}">
        <p14:creationId xmlns:p14="http://schemas.microsoft.com/office/powerpoint/2010/main" val="2807254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66831A-3D20-472F-90E2-0C15ECB84827}"/>
              </a:ext>
            </a:extLst>
          </p:cNvPr>
          <p:cNvSpPr>
            <a:spLocks noGrp="1"/>
          </p:cNvSpPr>
          <p:nvPr>
            <p:ph type="title"/>
          </p:nvPr>
        </p:nvSpPr>
        <p:spPr/>
        <p:txBody>
          <a:bodyPr/>
          <a:lstStyle/>
          <a:p>
            <a:r>
              <a:rPr lang="ja-JP" altLang="en-US" sz="2400" dirty="0"/>
              <a:t>ニューラルネットワークの構築</a:t>
            </a:r>
            <a:endParaRPr kumimoji="1" lang="ja-JP" altLang="en-US" dirty="0"/>
          </a:p>
        </p:txBody>
      </p:sp>
      <p:sp>
        <p:nvSpPr>
          <p:cNvPr id="3" name="コンテンツ プレースホルダー 2">
            <a:extLst>
              <a:ext uri="{FF2B5EF4-FFF2-40B4-BE49-F238E27FC236}">
                <a16:creationId xmlns:a16="http://schemas.microsoft.com/office/drawing/2014/main" id="{46D899E5-2ACE-4F45-8A08-E3EAA1D35220}"/>
              </a:ext>
            </a:extLst>
          </p:cNvPr>
          <p:cNvSpPr>
            <a:spLocks noGrp="1"/>
          </p:cNvSpPr>
          <p:nvPr>
            <p:ph idx="1"/>
          </p:nvPr>
        </p:nvSpPr>
        <p:spPr>
          <a:xfrm>
            <a:off x="457200" y="785374"/>
            <a:ext cx="3773156" cy="4022238"/>
          </a:xfrm>
        </p:spPr>
        <p:txBody>
          <a:bodyPr/>
          <a:lstStyle/>
          <a:p>
            <a:r>
              <a:rPr kumimoji="1" lang="en-US" altLang="ja-JP" sz="1600" dirty="0"/>
              <a:t>L-G Net</a:t>
            </a:r>
          </a:p>
          <a:p>
            <a:pPr lvl="1"/>
            <a:r>
              <a:rPr lang="en-US" altLang="ja-JP" sz="1400" dirty="0"/>
              <a:t>Hourglass Model</a:t>
            </a:r>
            <a:r>
              <a:rPr lang="ja-JP" altLang="en-US" sz="1400" dirty="0"/>
              <a:t>の最下層（画像サイズが最も小さい層）に</a:t>
            </a:r>
            <a:r>
              <a:rPr lang="en-US" altLang="ja-JP" sz="1400" dirty="0"/>
              <a:t>Non-Local Block</a:t>
            </a:r>
            <a:r>
              <a:rPr lang="ja-JP" altLang="en-US" sz="1400" dirty="0"/>
              <a:t>を導入</a:t>
            </a:r>
            <a:endParaRPr lang="en-US" altLang="ja-JP" sz="1400" dirty="0"/>
          </a:p>
          <a:p>
            <a:pPr lvl="1"/>
            <a:r>
              <a:rPr lang="en-US" altLang="ja-JP" sz="1400" dirty="0">
                <a:effectLst/>
                <a:ea typeface="Meiryo UI" panose="020B0604030504040204" pitchFamily="50" charset="-128"/>
                <a:cs typeface="Times New Roman" panose="02020603050405020304" pitchFamily="18" charset="0"/>
              </a:rPr>
              <a:t>GI</a:t>
            </a:r>
            <a:r>
              <a:rPr lang="ja-JP" altLang="en-US" sz="1400" dirty="0">
                <a:effectLst/>
                <a:ea typeface="Meiryo UI" panose="020B0604030504040204" pitchFamily="50" charset="-128"/>
                <a:cs typeface="Times New Roman" panose="02020603050405020304" pitchFamily="18" charset="0"/>
              </a:rPr>
              <a:t>における</a:t>
            </a:r>
            <a:r>
              <a:rPr lang="en-US" altLang="ja-JP" sz="1400" dirty="0">
                <a:effectLst/>
                <a:ea typeface="Meiryo UI" panose="020B0604030504040204" pitchFamily="50" charset="-128"/>
                <a:cs typeface="Times New Roman" panose="02020603050405020304" pitchFamily="18" charset="0"/>
              </a:rPr>
              <a:t>2</a:t>
            </a:r>
            <a:r>
              <a:rPr lang="ja-JP" altLang="en-US" sz="1400" dirty="0">
                <a:effectLst/>
                <a:ea typeface="Meiryo UI" panose="020B0604030504040204" pitchFamily="50" charset="-128"/>
                <a:cs typeface="Times New Roman" panose="02020603050405020304" pitchFamily="18" charset="0"/>
              </a:rPr>
              <a:t>点間の</a:t>
            </a:r>
            <a:r>
              <a:rPr lang="ja-JP" altLang="ja-JP" sz="1400" dirty="0">
                <a:effectLst/>
                <a:ea typeface="Meiryo UI" panose="020B0604030504040204" pitchFamily="50" charset="-128"/>
                <a:cs typeface="Times New Roman" panose="02020603050405020304" pitchFamily="18" charset="0"/>
              </a:rPr>
              <a:t>関係性は、表面の法線・位置というジオメトリ情報によって決まり、それに直接光と反射率が適用されて実際の輝度となる</a:t>
            </a:r>
            <a:endParaRPr lang="en-US" altLang="ja-JP" sz="1400" dirty="0">
              <a:effectLst/>
              <a:ea typeface="Meiryo UI" panose="020B0604030504040204" pitchFamily="50" charset="-128"/>
              <a:cs typeface="Times New Roman" panose="02020603050405020304" pitchFamily="18" charset="0"/>
            </a:endParaRPr>
          </a:p>
          <a:p>
            <a:pPr lvl="1"/>
            <a:r>
              <a:rPr lang="ja-JP" altLang="ja-JP" sz="1400" dirty="0">
                <a:effectLst/>
                <a:ea typeface="Meiryo UI" panose="020B0604030504040204" pitchFamily="50" charset="-128"/>
                <a:cs typeface="Times New Roman" panose="02020603050405020304" pitchFamily="18" charset="0"/>
              </a:rPr>
              <a:t>入力を</a:t>
            </a:r>
            <a:r>
              <a:rPr lang="en-US" altLang="ja-JP" sz="1400" dirty="0">
                <a:effectLst/>
                <a:ea typeface="Meiryo UI" panose="020B0604030504040204" pitchFamily="50" charset="-128"/>
                <a:cs typeface="Times New Roman" panose="02020603050405020304" pitchFamily="18" charset="0"/>
              </a:rPr>
              <a:t>Lighting</a:t>
            </a:r>
            <a:r>
              <a:rPr lang="ja-JP" altLang="ja-JP" sz="1400" dirty="0">
                <a:effectLst/>
                <a:ea typeface="Meiryo UI" panose="020B0604030504040204" pitchFamily="50" charset="-128"/>
                <a:cs typeface="Times New Roman" panose="02020603050405020304" pitchFamily="18" charset="0"/>
              </a:rPr>
              <a:t>（</a:t>
            </a:r>
            <a:r>
              <a:rPr lang="en-US" altLang="ja-JP" sz="1400" dirty="0">
                <a:effectLst/>
                <a:ea typeface="Meiryo UI" panose="020B0604030504040204" pitchFamily="50" charset="-128"/>
                <a:cs typeface="Times New Roman" panose="02020603050405020304" pitchFamily="18" charset="0"/>
              </a:rPr>
              <a:t>first, albedo</a:t>
            </a:r>
            <a:r>
              <a:rPr lang="ja-JP" altLang="ja-JP" sz="1400" dirty="0">
                <a:effectLst/>
                <a:ea typeface="Meiryo UI" panose="020B0604030504040204" pitchFamily="50" charset="-128"/>
                <a:cs typeface="Times New Roman" panose="02020603050405020304" pitchFamily="18" charset="0"/>
              </a:rPr>
              <a:t>）と</a:t>
            </a:r>
            <a:r>
              <a:rPr lang="en-US" altLang="ja-JP" sz="1400" dirty="0">
                <a:effectLst/>
                <a:ea typeface="Meiryo UI" panose="020B0604030504040204" pitchFamily="50" charset="-128"/>
                <a:cs typeface="Times New Roman" panose="02020603050405020304" pitchFamily="18" charset="0"/>
              </a:rPr>
              <a:t>Geometry (normal, position)</a:t>
            </a:r>
            <a:r>
              <a:rPr lang="ja-JP" altLang="ja-JP" sz="1400" dirty="0">
                <a:effectLst/>
                <a:ea typeface="Meiryo UI" panose="020B0604030504040204" pitchFamily="50" charset="-128"/>
                <a:cs typeface="Times New Roman" panose="02020603050405020304" pitchFamily="18" charset="0"/>
              </a:rPr>
              <a:t>に分け、別々に処理して</a:t>
            </a:r>
            <a:r>
              <a:rPr lang="en-US" altLang="ja-JP" sz="1400" dirty="0">
                <a:effectLst/>
                <a:ea typeface="Meiryo UI" panose="020B0604030504040204" pitchFamily="50" charset="-128"/>
                <a:cs typeface="Times New Roman" panose="02020603050405020304" pitchFamily="18" charset="0"/>
              </a:rPr>
              <a:t>Non-Local Block</a:t>
            </a:r>
            <a:r>
              <a:rPr lang="ja-JP" altLang="ja-JP" sz="1400" dirty="0">
                <a:effectLst/>
                <a:ea typeface="Meiryo UI" panose="020B0604030504040204" pitchFamily="50" charset="-128"/>
                <a:cs typeface="Times New Roman" panose="02020603050405020304" pitchFamily="18" charset="0"/>
              </a:rPr>
              <a:t>で統合するアーキテクチャを考案</a:t>
            </a:r>
            <a:endParaRPr kumimoji="1" lang="ja-JP" altLang="en-US" sz="1400" dirty="0"/>
          </a:p>
        </p:txBody>
      </p:sp>
      <p:pic>
        <p:nvPicPr>
          <p:cNvPr id="4" name="図 3">
            <a:extLst>
              <a:ext uri="{FF2B5EF4-FFF2-40B4-BE49-F238E27FC236}">
                <a16:creationId xmlns:a16="http://schemas.microsoft.com/office/drawing/2014/main" id="{85546512-9F74-4FEA-ADB2-B7EB0057B6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308657" y="956160"/>
            <a:ext cx="4765005" cy="3568247"/>
          </a:xfrm>
          <a:prstGeom prst="rect">
            <a:avLst/>
          </a:prstGeom>
          <a:noFill/>
          <a:ln>
            <a:noFill/>
          </a:ln>
        </p:spPr>
      </p:pic>
      <p:pic>
        <p:nvPicPr>
          <p:cNvPr id="5" name="図 4">
            <a:extLst>
              <a:ext uri="{FF2B5EF4-FFF2-40B4-BE49-F238E27FC236}">
                <a16:creationId xmlns:a16="http://schemas.microsoft.com/office/drawing/2014/main" id="{332DD6B7-74BE-444F-BCFB-1D02CB3F4D5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43789" y="3828771"/>
            <a:ext cx="1999621" cy="884134"/>
          </a:xfrm>
          <a:prstGeom prst="rect">
            <a:avLst/>
          </a:prstGeom>
          <a:noFill/>
          <a:ln>
            <a:noFill/>
          </a:ln>
        </p:spPr>
      </p:pic>
    </p:spTree>
    <p:extLst>
      <p:ext uri="{BB962C8B-B14F-4D97-AF65-F5344CB8AC3E}">
        <p14:creationId xmlns:p14="http://schemas.microsoft.com/office/powerpoint/2010/main" val="23604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749279-AF56-484B-83AB-521EAE8BBD53}"/>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A8746720-8EBB-4A9C-A5F8-A86955F427B1}"/>
              </a:ext>
            </a:extLst>
          </p:cNvPr>
          <p:cNvSpPr>
            <a:spLocks noGrp="1"/>
          </p:cNvSpPr>
          <p:nvPr>
            <p:ph idx="1"/>
          </p:nvPr>
        </p:nvSpPr>
        <p:spPr/>
        <p:txBody>
          <a:bodyPr/>
          <a:lstStyle/>
          <a:p>
            <a:r>
              <a:rPr lang="ja-JP" altLang="en-US" sz="1800" dirty="0"/>
              <a:t>機械学習</a:t>
            </a:r>
            <a:endParaRPr lang="en-US" altLang="ja-JP" sz="1800" dirty="0"/>
          </a:p>
          <a:p>
            <a:pPr lvl="1"/>
            <a:r>
              <a:rPr lang="ja-JP" altLang="en-US" dirty="0"/>
              <a:t>学習（データを用いて内部モデルを修正し、よりよい結果が得られるようにすること）を機械に行わせる</a:t>
            </a:r>
            <a:endParaRPr lang="en-US" altLang="ja-JP" dirty="0"/>
          </a:p>
          <a:p>
            <a:pPr lvl="2"/>
            <a:r>
              <a:rPr lang="ja-JP" altLang="en-US" dirty="0"/>
              <a:t>教師あり学習</a:t>
            </a:r>
            <a:endParaRPr lang="en-US" altLang="ja-JP" dirty="0"/>
          </a:p>
          <a:p>
            <a:pPr lvl="3"/>
            <a:r>
              <a:rPr lang="ja-JP" altLang="en-US" sz="1600" dirty="0"/>
              <a:t>入力データから正解（教師データ）に近いものを出力できるようにする</a:t>
            </a:r>
            <a:endParaRPr lang="en-US" altLang="ja-JP" sz="1600" dirty="0"/>
          </a:p>
          <a:p>
            <a:pPr lvl="2"/>
            <a:r>
              <a:rPr lang="ja-JP" altLang="en-US" dirty="0"/>
              <a:t>教師なし学習</a:t>
            </a:r>
            <a:endParaRPr lang="en-US" altLang="ja-JP" dirty="0"/>
          </a:p>
          <a:p>
            <a:pPr lvl="3"/>
            <a:r>
              <a:rPr lang="ja-JP" altLang="en-US" sz="1600" dirty="0"/>
              <a:t>入力データの特徴やパターンを把握する</a:t>
            </a:r>
            <a:endParaRPr lang="en-US" altLang="ja-JP" sz="1600" dirty="0"/>
          </a:p>
          <a:p>
            <a:pPr lvl="2"/>
            <a:r>
              <a:rPr lang="ja-JP" altLang="en-US" dirty="0"/>
              <a:t>強化学習</a:t>
            </a:r>
            <a:endParaRPr lang="en-US" altLang="ja-JP" dirty="0"/>
          </a:p>
          <a:p>
            <a:pPr lvl="3"/>
            <a:r>
              <a:rPr lang="ja-JP" altLang="en-US" sz="1600" dirty="0"/>
              <a:t>出力結果を評価して、より高い評価になる結果を出力できるようにする</a:t>
            </a:r>
            <a:endParaRPr lang="en-US" altLang="ja-JP" sz="1600" dirty="0"/>
          </a:p>
          <a:p>
            <a:pPr lvl="1"/>
            <a:endParaRPr lang="en-US" altLang="ja-JP" dirty="0"/>
          </a:p>
          <a:p>
            <a:endParaRPr kumimoji="1" lang="ja-JP" altLang="en-US" dirty="0"/>
          </a:p>
        </p:txBody>
      </p:sp>
      <p:sp>
        <p:nvSpPr>
          <p:cNvPr id="4" name="テキスト ボックス 3">
            <a:extLst>
              <a:ext uri="{FF2B5EF4-FFF2-40B4-BE49-F238E27FC236}">
                <a16:creationId xmlns:a16="http://schemas.microsoft.com/office/drawing/2014/main" id="{0483AD90-FFB7-42D9-BCCB-9FBAE71C3314}"/>
              </a:ext>
            </a:extLst>
          </p:cNvPr>
          <p:cNvSpPr txBox="1"/>
          <p:nvPr/>
        </p:nvSpPr>
        <p:spPr>
          <a:xfrm>
            <a:off x="3952668" y="2521228"/>
            <a:ext cx="44781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chemeClr val="accent1"/>
                </a:solidFill>
                <a:effectLst/>
                <a:uFillTx/>
                <a:latin typeface="+mj-lt"/>
                <a:ea typeface="+mj-ea"/>
                <a:cs typeface="+mj-cs"/>
                <a:sym typeface="Calibri"/>
              </a:rPr>
              <a:t>例：文字認識（入力：画像、出力：文字）</a:t>
            </a:r>
          </a:p>
        </p:txBody>
      </p:sp>
      <p:sp>
        <p:nvSpPr>
          <p:cNvPr id="5" name="テキスト ボックス 4">
            <a:extLst>
              <a:ext uri="{FF2B5EF4-FFF2-40B4-BE49-F238E27FC236}">
                <a16:creationId xmlns:a16="http://schemas.microsoft.com/office/drawing/2014/main" id="{13C686D1-3521-4946-BE0C-53A0A68ABA5A}"/>
              </a:ext>
            </a:extLst>
          </p:cNvPr>
          <p:cNvSpPr txBox="1"/>
          <p:nvPr/>
        </p:nvSpPr>
        <p:spPr>
          <a:xfrm>
            <a:off x="3903049" y="3179173"/>
            <a:ext cx="493981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chemeClr val="accent1"/>
                </a:solidFill>
                <a:effectLst/>
                <a:uFillTx/>
                <a:latin typeface="+mj-lt"/>
                <a:ea typeface="+mj-ea"/>
                <a:cs typeface="+mj-cs"/>
                <a:sym typeface="Calibri"/>
              </a:rPr>
              <a:t>例：クラスタリング（似たものをグループ化）</a:t>
            </a:r>
          </a:p>
        </p:txBody>
      </p:sp>
      <p:sp>
        <p:nvSpPr>
          <p:cNvPr id="6" name="テキスト ボックス 5">
            <a:extLst>
              <a:ext uri="{FF2B5EF4-FFF2-40B4-BE49-F238E27FC236}">
                <a16:creationId xmlns:a16="http://schemas.microsoft.com/office/drawing/2014/main" id="{48129B6B-DD93-46B0-9CF6-E66DCE77AF89}"/>
              </a:ext>
            </a:extLst>
          </p:cNvPr>
          <p:cNvSpPr txBox="1"/>
          <p:nvPr/>
        </p:nvSpPr>
        <p:spPr>
          <a:xfrm>
            <a:off x="2672563" y="4021783"/>
            <a:ext cx="655563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chemeClr val="accent1"/>
                </a:solidFill>
                <a:effectLst/>
                <a:uFillTx/>
                <a:latin typeface="+mj-lt"/>
                <a:ea typeface="+mj-ea"/>
                <a:cs typeface="+mj-cs"/>
                <a:sym typeface="Calibri"/>
              </a:rPr>
              <a:t>例：二足歩行ロボットの制御（どれだけ転ばずに進めたか）</a:t>
            </a:r>
          </a:p>
        </p:txBody>
      </p:sp>
    </p:spTree>
    <p:extLst>
      <p:ext uri="{BB962C8B-B14F-4D97-AF65-F5344CB8AC3E}">
        <p14:creationId xmlns:p14="http://schemas.microsoft.com/office/powerpoint/2010/main" val="3722383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9E95C6-59A2-46D4-8855-BF8FA26C6A81}"/>
              </a:ext>
            </a:extLst>
          </p:cNvPr>
          <p:cNvSpPr>
            <a:spLocks noGrp="1"/>
          </p:cNvSpPr>
          <p:nvPr>
            <p:ph type="title"/>
          </p:nvPr>
        </p:nvSpPr>
        <p:spPr/>
        <p:txBody>
          <a:bodyPr/>
          <a:lstStyle/>
          <a:p>
            <a:r>
              <a:rPr kumimoji="1" lang="ja-JP" altLang="en-US" dirty="0"/>
              <a:t>ニューラルネットワークの学習</a:t>
            </a:r>
          </a:p>
        </p:txBody>
      </p:sp>
      <p:sp>
        <p:nvSpPr>
          <p:cNvPr id="3" name="コンテンツ プレースホルダー 2">
            <a:extLst>
              <a:ext uri="{FF2B5EF4-FFF2-40B4-BE49-F238E27FC236}">
                <a16:creationId xmlns:a16="http://schemas.microsoft.com/office/drawing/2014/main" id="{05A26791-8BC0-4507-9B79-99BBEF971C32}"/>
              </a:ext>
            </a:extLst>
          </p:cNvPr>
          <p:cNvSpPr>
            <a:spLocks noGrp="1"/>
          </p:cNvSpPr>
          <p:nvPr>
            <p:ph idx="1"/>
          </p:nvPr>
        </p:nvSpPr>
        <p:spPr/>
        <p:txBody>
          <a:bodyPr/>
          <a:lstStyle/>
          <a:p>
            <a:r>
              <a:rPr lang="ja-JP" altLang="en-US" sz="1400" dirty="0"/>
              <a:t>学習環境</a:t>
            </a:r>
            <a:endParaRPr lang="en-US" altLang="ja-JP" sz="1400" dirty="0"/>
          </a:p>
          <a:p>
            <a:pPr lvl="1"/>
            <a:r>
              <a:rPr kumimoji="1" lang="ja-JP" altLang="en-US" sz="1200" dirty="0"/>
              <a:t>フレームワーク</a:t>
            </a:r>
            <a:r>
              <a:rPr kumimoji="1" lang="en-US" altLang="ja-JP" sz="1200" dirty="0"/>
              <a:t>: </a:t>
            </a:r>
            <a:r>
              <a:rPr kumimoji="1" lang="en-US" altLang="ja-JP" sz="1100" dirty="0" err="1"/>
              <a:t>Pytorch</a:t>
            </a:r>
            <a:endParaRPr kumimoji="1" lang="en-US" altLang="ja-JP" sz="1100" dirty="0"/>
          </a:p>
          <a:p>
            <a:pPr lvl="1"/>
            <a:r>
              <a:rPr lang="en-US" altLang="ja-JP" sz="1200" dirty="0"/>
              <a:t>OS: </a:t>
            </a:r>
            <a:r>
              <a:rPr lang="en-US" altLang="ja-JP" sz="1100" dirty="0"/>
              <a:t>Linux</a:t>
            </a:r>
          </a:p>
          <a:p>
            <a:pPr lvl="1"/>
            <a:r>
              <a:rPr kumimoji="1" lang="en-US" altLang="ja-JP" sz="1200" dirty="0"/>
              <a:t>GPU: </a:t>
            </a:r>
            <a:r>
              <a:rPr kumimoji="1" lang="en-US" altLang="ja-JP" sz="1100" dirty="0"/>
              <a:t>Nvidia Titan RTX</a:t>
            </a:r>
          </a:p>
          <a:p>
            <a:pPr lvl="1"/>
            <a:r>
              <a:rPr lang="ja-JP" altLang="en-US" sz="1300" dirty="0"/>
              <a:t>メモリ</a:t>
            </a:r>
            <a:r>
              <a:rPr lang="en-US" altLang="ja-JP" sz="1300" dirty="0"/>
              <a:t>:</a:t>
            </a:r>
            <a:r>
              <a:rPr lang="ja-JP" altLang="en-US" sz="1300" dirty="0"/>
              <a:t> </a:t>
            </a:r>
            <a:r>
              <a:rPr kumimoji="1" lang="en-US" altLang="ja-JP" sz="1100" dirty="0"/>
              <a:t>16GB</a:t>
            </a:r>
          </a:p>
          <a:p>
            <a:r>
              <a:rPr lang="ja-JP" altLang="en-US" sz="1400" dirty="0"/>
              <a:t>損失関数（出力と教師データの差の評価方法）</a:t>
            </a:r>
            <a:endParaRPr lang="en-US" altLang="ja-JP" sz="1400" dirty="0"/>
          </a:p>
          <a:p>
            <a:pPr lvl="1"/>
            <a:r>
              <a:rPr kumimoji="1" lang="en-US" altLang="ja-JP" sz="1200" dirty="0"/>
              <a:t>SSIM</a:t>
            </a:r>
            <a:r>
              <a:rPr lang="ja-JP" altLang="en-US" sz="1200" dirty="0"/>
              <a:t> </a:t>
            </a:r>
            <a:r>
              <a:rPr lang="en-US" altLang="ja-JP" sz="1050" dirty="0"/>
              <a:t>(Structural</a:t>
            </a:r>
            <a:r>
              <a:rPr lang="ja-JP" altLang="en-US" sz="1050" dirty="0"/>
              <a:t> </a:t>
            </a:r>
            <a:r>
              <a:rPr lang="en-US" altLang="ja-JP" sz="1050" dirty="0"/>
              <a:t>Similarity Index Measure</a:t>
            </a:r>
            <a:r>
              <a:rPr lang="en-US" altLang="ja-JP" sz="1050" baseline="30000" dirty="0"/>
              <a:t>[1]</a:t>
            </a:r>
            <a:r>
              <a:rPr lang="en-US" altLang="ja-JP" sz="1050" dirty="0"/>
              <a:t>)</a:t>
            </a:r>
            <a:endParaRPr kumimoji="1" lang="en-US" altLang="ja-JP" sz="1200" dirty="0"/>
          </a:p>
          <a:p>
            <a:pPr lvl="1"/>
            <a:r>
              <a:rPr kumimoji="1" lang="en-US" altLang="ja-JP" sz="1200" dirty="0"/>
              <a:t>MSE (</a:t>
            </a:r>
            <a:r>
              <a:rPr kumimoji="1" lang="ja-JP" altLang="en-US" sz="1200" dirty="0"/>
              <a:t>平均二乗誤差）</a:t>
            </a:r>
            <a:endParaRPr kumimoji="1" lang="en-US" altLang="ja-JP" sz="1200" dirty="0"/>
          </a:p>
          <a:p>
            <a:r>
              <a:rPr lang="ja-JP" altLang="en-US" sz="1400" dirty="0"/>
              <a:t>最適化手法</a:t>
            </a:r>
            <a:endParaRPr lang="en-US" altLang="ja-JP" sz="1400" dirty="0"/>
          </a:p>
          <a:p>
            <a:pPr lvl="1"/>
            <a:r>
              <a:rPr lang="en-US" altLang="ja-JP" sz="1200" dirty="0" err="1"/>
              <a:t>Adadelta</a:t>
            </a:r>
            <a:r>
              <a:rPr lang="en-US" altLang="ja-JP" sz="1200" baseline="30000" dirty="0"/>
              <a:t>[2]</a:t>
            </a:r>
          </a:p>
          <a:p>
            <a:r>
              <a:rPr lang="ja-JP" altLang="en-US" sz="1400" dirty="0"/>
              <a:t>バッチサイズ</a:t>
            </a:r>
            <a:endParaRPr lang="en-US" altLang="ja-JP" sz="1400" dirty="0"/>
          </a:p>
          <a:p>
            <a:pPr lvl="1"/>
            <a:r>
              <a:rPr lang="en-US" altLang="ja-JP" sz="1200" dirty="0"/>
              <a:t>16</a:t>
            </a:r>
          </a:p>
        </p:txBody>
      </p:sp>
      <p:sp>
        <p:nvSpPr>
          <p:cNvPr id="4" name="テキスト ボックス 3">
            <a:extLst>
              <a:ext uri="{FF2B5EF4-FFF2-40B4-BE49-F238E27FC236}">
                <a16:creationId xmlns:a16="http://schemas.microsoft.com/office/drawing/2014/main" id="{CD294E19-24B5-48B6-91BD-47A1FF8A7412}"/>
              </a:ext>
            </a:extLst>
          </p:cNvPr>
          <p:cNvSpPr txBox="1"/>
          <p:nvPr/>
        </p:nvSpPr>
        <p:spPr>
          <a:xfrm>
            <a:off x="1223968" y="4358126"/>
            <a:ext cx="6933308" cy="461665"/>
          </a:xfrm>
          <a:prstGeom prst="rect">
            <a:avLst/>
          </a:prstGeom>
          <a:noFill/>
        </p:spPr>
        <p:txBody>
          <a:bodyPr wrap="none" rtlCol="0">
            <a:spAutoFit/>
          </a:bodyPr>
          <a:lstStyle/>
          <a:p>
            <a:r>
              <a:rPr kumimoji="1" lang="en-US" altLang="ja-JP" sz="1200" dirty="0"/>
              <a:t>[1] Wang et al., “Image Quality Assessment: From Error Visibility to Structural Similarity”, 2004</a:t>
            </a:r>
          </a:p>
          <a:p>
            <a:r>
              <a:rPr kumimoji="1" lang="en-US" altLang="ja-JP" sz="1200" dirty="0"/>
              <a:t>[2] </a:t>
            </a:r>
            <a:r>
              <a:rPr kumimoji="1" lang="en-US" altLang="ja-JP" sz="1200" dirty="0" err="1"/>
              <a:t>Zeiler</a:t>
            </a:r>
            <a:r>
              <a:rPr kumimoji="1" lang="en-US" altLang="ja-JP" sz="1200" dirty="0"/>
              <a:t>, “ADADELTA: An Adaptive Learning Rate Method”, 2012</a:t>
            </a:r>
            <a:endParaRPr kumimoji="1" lang="ja-JP" altLang="en-US" sz="1200" dirty="0"/>
          </a:p>
        </p:txBody>
      </p:sp>
      <p:pic>
        <p:nvPicPr>
          <p:cNvPr id="6" name="図 5">
            <a:extLst>
              <a:ext uri="{FF2B5EF4-FFF2-40B4-BE49-F238E27FC236}">
                <a16:creationId xmlns:a16="http://schemas.microsoft.com/office/drawing/2014/main" id="{F6DB3020-001D-46BF-84AB-7A8A19090607}"/>
              </a:ext>
            </a:extLst>
          </p:cNvPr>
          <p:cNvPicPr>
            <a:picLocks noChangeAspect="1"/>
          </p:cNvPicPr>
          <p:nvPr/>
        </p:nvPicPr>
        <p:blipFill>
          <a:blip r:embed="rId3"/>
          <a:stretch>
            <a:fillRect/>
          </a:stretch>
        </p:blipFill>
        <p:spPr>
          <a:xfrm>
            <a:off x="4873337" y="1067464"/>
            <a:ext cx="4121237" cy="2852210"/>
          </a:xfrm>
          <a:prstGeom prst="rect">
            <a:avLst/>
          </a:prstGeom>
        </p:spPr>
      </p:pic>
      <p:sp>
        <p:nvSpPr>
          <p:cNvPr id="7" name="テキスト ボックス 6">
            <a:extLst>
              <a:ext uri="{FF2B5EF4-FFF2-40B4-BE49-F238E27FC236}">
                <a16:creationId xmlns:a16="http://schemas.microsoft.com/office/drawing/2014/main" id="{86C3F5A8-FF18-47C3-A0AB-4840C9BBFA8D}"/>
              </a:ext>
            </a:extLst>
          </p:cNvPr>
          <p:cNvSpPr txBox="1"/>
          <p:nvPr/>
        </p:nvSpPr>
        <p:spPr>
          <a:xfrm>
            <a:off x="4732783" y="857774"/>
            <a:ext cx="712054" cy="261610"/>
          </a:xfrm>
          <a:prstGeom prst="rect">
            <a:avLst/>
          </a:prstGeom>
          <a:solidFill>
            <a:srgbClr val="FFFFFF">
              <a:alpha val="80000"/>
            </a:srgbClr>
          </a:solidFill>
          <a:ln>
            <a:noFill/>
          </a:ln>
        </p:spPr>
        <p:txBody>
          <a:bodyPr wrap="none" rtlCol="0">
            <a:spAutoFit/>
          </a:bodyPr>
          <a:lstStyle/>
          <a:p>
            <a:r>
              <a:rPr kumimoji="1" lang="en-US" altLang="ja-JP" sz="1100" dirty="0"/>
              <a:t>Original</a:t>
            </a:r>
            <a:endParaRPr kumimoji="1" lang="ja-JP" altLang="en-US" sz="1100" dirty="0"/>
          </a:p>
        </p:txBody>
      </p:sp>
      <p:sp>
        <p:nvSpPr>
          <p:cNvPr id="8" name="テキスト ボックス 7">
            <a:extLst>
              <a:ext uri="{FF2B5EF4-FFF2-40B4-BE49-F238E27FC236}">
                <a16:creationId xmlns:a16="http://schemas.microsoft.com/office/drawing/2014/main" id="{AE6BCC13-C799-408C-87C8-0390F7C4378E}"/>
              </a:ext>
            </a:extLst>
          </p:cNvPr>
          <p:cNvSpPr txBox="1"/>
          <p:nvPr/>
        </p:nvSpPr>
        <p:spPr>
          <a:xfrm>
            <a:off x="6215219" y="852020"/>
            <a:ext cx="1080745" cy="430887"/>
          </a:xfrm>
          <a:prstGeom prst="rect">
            <a:avLst/>
          </a:prstGeom>
          <a:solidFill>
            <a:srgbClr val="FFFFFF">
              <a:alpha val="80000"/>
            </a:srgbClr>
          </a:solidFill>
          <a:ln>
            <a:noFill/>
          </a:ln>
        </p:spPr>
        <p:txBody>
          <a:bodyPr wrap="none" rtlCol="0">
            <a:spAutoFit/>
          </a:bodyPr>
          <a:lstStyle/>
          <a:p>
            <a:r>
              <a:rPr kumimoji="1" lang="en-US" altLang="ja-JP" sz="1100" dirty="0"/>
              <a:t>MSE = 210</a:t>
            </a:r>
          </a:p>
          <a:p>
            <a:r>
              <a:rPr kumimoji="1" lang="en-US" altLang="ja-JP" sz="1100" dirty="0"/>
              <a:t>SSIM = 0.9168</a:t>
            </a:r>
            <a:endParaRPr kumimoji="1" lang="ja-JP" altLang="en-US" sz="1100" dirty="0"/>
          </a:p>
        </p:txBody>
      </p:sp>
      <p:sp>
        <p:nvSpPr>
          <p:cNvPr id="9" name="テキスト ボックス 8">
            <a:extLst>
              <a:ext uri="{FF2B5EF4-FFF2-40B4-BE49-F238E27FC236}">
                <a16:creationId xmlns:a16="http://schemas.microsoft.com/office/drawing/2014/main" id="{5E3B55AE-DB89-4030-9FC4-FABB42EA9E98}"/>
              </a:ext>
            </a:extLst>
          </p:cNvPr>
          <p:cNvSpPr txBox="1"/>
          <p:nvPr/>
        </p:nvSpPr>
        <p:spPr>
          <a:xfrm>
            <a:off x="7620000" y="852020"/>
            <a:ext cx="1080745" cy="430887"/>
          </a:xfrm>
          <a:prstGeom prst="rect">
            <a:avLst/>
          </a:prstGeom>
          <a:solidFill>
            <a:srgbClr val="FFFFFF">
              <a:alpha val="80000"/>
            </a:srgbClr>
          </a:solidFill>
          <a:ln>
            <a:noFill/>
          </a:ln>
        </p:spPr>
        <p:txBody>
          <a:bodyPr wrap="none" rtlCol="0">
            <a:spAutoFit/>
          </a:bodyPr>
          <a:lstStyle/>
          <a:p>
            <a:r>
              <a:rPr kumimoji="1" lang="en-US" altLang="ja-JP" sz="1100" dirty="0"/>
              <a:t>MSE = 210</a:t>
            </a:r>
          </a:p>
          <a:p>
            <a:r>
              <a:rPr kumimoji="1" lang="en-US" altLang="ja-JP" sz="1100" dirty="0"/>
              <a:t>SSIM = 0.9900</a:t>
            </a:r>
            <a:endParaRPr kumimoji="1" lang="ja-JP" altLang="en-US" sz="1100" dirty="0"/>
          </a:p>
        </p:txBody>
      </p:sp>
      <p:sp>
        <p:nvSpPr>
          <p:cNvPr id="10" name="テキスト ボックス 9">
            <a:extLst>
              <a:ext uri="{FF2B5EF4-FFF2-40B4-BE49-F238E27FC236}">
                <a16:creationId xmlns:a16="http://schemas.microsoft.com/office/drawing/2014/main" id="{599A14D9-A9A9-4EE7-BE0A-FC5662DB0989}"/>
              </a:ext>
            </a:extLst>
          </p:cNvPr>
          <p:cNvSpPr txBox="1"/>
          <p:nvPr/>
        </p:nvSpPr>
        <p:spPr>
          <a:xfrm>
            <a:off x="4810946" y="2365836"/>
            <a:ext cx="1080745" cy="430887"/>
          </a:xfrm>
          <a:prstGeom prst="rect">
            <a:avLst/>
          </a:prstGeom>
          <a:solidFill>
            <a:srgbClr val="FFFFFF">
              <a:alpha val="80000"/>
            </a:srgbClr>
          </a:solidFill>
          <a:ln>
            <a:noFill/>
          </a:ln>
        </p:spPr>
        <p:txBody>
          <a:bodyPr wrap="none" rtlCol="0">
            <a:spAutoFit/>
          </a:bodyPr>
          <a:lstStyle/>
          <a:p>
            <a:r>
              <a:rPr kumimoji="1" lang="en-US" altLang="ja-JP" sz="1100" dirty="0"/>
              <a:t>MSE = 210</a:t>
            </a:r>
          </a:p>
          <a:p>
            <a:r>
              <a:rPr kumimoji="1" lang="en-US" altLang="ja-JP" sz="1100" dirty="0"/>
              <a:t>SSIM = 0.6949</a:t>
            </a:r>
            <a:endParaRPr kumimoji="1" lang="ja-JP" altLang="en-US" sz="1100" dirty="0"/>
          </a:p>
        </p:txBody>
      </p:sp>
      <p:sp>
        <p:nvSpPr>
          <p:cNvPr id="11" name="テキスト ボックス 10">
            <a:extLst>
              <a:ext uri="{FF2B5EF4-FFF2-40B4-BE49-F238E27FC236}">
                <a16:creationId xmlns:a16="http://schemas.microsoft.com/office/drawing/2014/main" id="{252B31F2-D16C-4DB3-8E13-2CF146B81000}"/>
              </a:ext>
            </a:extLst>
          </p:cNvPr>
          <p:cNvSpPr txBox="1"/>
          <p:nvPr/>
        </p:nvSpPr>
        <p:spPr>
          <a:xfrm>
            <a:off x="6215219" y="2365836"/>
            <a:ext cx="1080745" cy="430887"/>
          </a:xfrm>
          <a:prstGeom prst="rect">
            <a:avLst/>
          </a:prstGeom>
          <a:solidFill>
            <a:srgbClr val="FFFFFF">
              <a:alpha val="80000"/>
            </a:srgbClr>
          </a:solidFill>
          <a:ln>
            <a:noFill/>
          </a:ln>
        </p:spPr>
        <p:txBody>
          <a:bodyPr wrap="none" rtlCol="0">
            <a:spAutoFit/>
          </a:bodyPr>
          <a:lstStyle/>
          <a:p>
            <a:r>
              <a:rPr kumimoji="1" lang="en-US" altLang="ja-JP" sz="1100" dirty="0"/>
              <a:t>MSE = 210</a:t>
            </a:r>
          </a:p>
          <a:p>
            <a:r>
              <a:rPr kumimoji="1" lang="en-US" altLang="ja-JP" sz="1100" dirty="0"/>
              <a:t>SSIM = 0.7052</a:t>
            </a:r>
            <a:endParaRPr kumimoji="1" lang="ja-JP" altLang="en-US" sz="1100" dirty="0"/>
          </a:p>
        </p:txBody>
      </p:sp>
      <p:sp>
        <p:nvSpPr>
          <p:cNvPr id="12" name="テキスト ボックス 11">
            <a:extLst>
              <a:ext uri="{FF2B5EF4-FFF2-40B4-BE49-F238E27FC236}">
                <a16:creationId xmlns:a16="http://schemas.microsoft.com/office/drawing/2014/main" id="{82FCA3DB-A930-4E3F-BAD4-DB0A2C0543E1}"/>
              </a:ext>
            </a:extLst>
          </p:cNvPr>
          <p:cNvSpPr txBox="1"/>
          <p:nvPr/>
        </p:nvSpPr>
        <p:spPr>
          <a:xfrm>
            <a:off x="7606055" y="2369472"/>
            <a:ext cx="1002197" cy="430887"/>
          </a:xfrm>
          <a:prstGeom prst="rect">
            <a:avLst/>
          </a:prstGeom>
          <a:solidFill>
            <a:srgbClr val="FFFFFF">
              <a:alpha val="80000"/>
            </a:srgbClr>
          </a:solidFill>
          <a:ln>
            <a:noFill/>
          </a:ln>
        </p:spPr>
        <p:txBody>
          <a:bodyPr wrap="none" rtlCol="0">
            <a:spAutoFit/>
          </a:bodyPr>
          <a:lstStyle/>
          <a:p>
            <a:r>
              <a:rPr kumimoji="1" lang="en-US" altLang="ja-JP" sz="1100" dirty="0"/>
              <a:t>MSE = 210</a:t>
            </a:r>
          </a:p>
          <a:p>
            <a:r>
              <a:rPr kumimoji="1" lang="en-US" altLang="ja-JP" sz="1100" dirty="0"/>
              <a:t>SSIM = 0.748</a:t>
            </a:r>
            <a:endParaRPr kumimoji="1" lang="ja-JP" altLang="en-US" sz="1100" dirty="0"/>
          </a:p>
        </p:txBody>
      </p:sp>
    </p:spTree>
    <p:extLst>
      <p:ext uri="{BB962C8B-B14F-4D97-AF65-F5344CB8AC3E}">
        <p14:creationId xmlns:p14="http://schemas.microsoft.com/office/powerpoint/2010/main" val="489633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8AD057-E253-4A11-9BFC-CFFF47F14FB1}"/>
              </a:ext>
            </a:extLst>
          </p:cNvPr>
          <p:cNvSpPr>
            <a:spLocks noGrp="1"/>
          </p:cNvSpPr>
          <p:nvPr>
            <p:ph type="title"/>
          </p:nvPr>
        </p:nvSpPr>
        <p:spPr/>
        <p:txBody>
          <a:bodyPr/>
          <a:lstStyle/>
          <a:p>
            <a:r>
              <a:rPr lang="ja-JP" altLang="en-US" sz="2400" dirty="0"/>
              <a:t>住宅プレゼンテーションシステムへの組み込み</a:t>
            </a:r>
            <a:endParaRPr kumimoji="1" lang="ja-JP" altLang="en-US" dirty="0"/>
          </a:p>
        </p:txBody>
      </p:sp>
      <p:sp>
        <p:nvSpPr>
          <p:cNvPr id="3" name="コンテンツ プレースホルダー 2">
            <a:extLst>
              <a:ext uri="{FF2B5EF4-FFF2-40B4-BE49-F238E27FC236}">
                <a16:creationId xmlns:a16="http://schemas.microsoft.com/office/drawing/2014/main" id="{AC123A46-A4F8-425A-A138-FEFF0D856632}"/>
              </a:ext>
            </a:extLst>
          </p:cNvPr>
          <p:cNvSpPr>
            <a:spLocks noGrp="1"/>
          </p:cNvSpPr>
          <p:nvPr>
            <p:ph idx="1"/>
          </p:nvPr>
        </p:nvSpPr>
        <p:spPr>
          <a:xfrm>
            <a:off x="457200" y="785374"/>
            <a:ext cx="6958484" cy="4022238"/>
          </a:xfrm>
        </p:spPr>
        <p:txBody>
          <a:bodyPr/>
          <a:lstStyle/>
          <a:p>
            <a:r>
              <a:rPr lang="ja-JP" altLang="en-US" dirty="0"/>
              <a:t>ニューラルネットワークの推論</a:t>
            </a:r>
            <a:endParaRPr lang="en-US" altLang="ja-JP" dirty="0"/>
          </a:p>
          <a:p>
            <a:pPr lvl="1"/>
            <a:r>
              <a:rPr kumimoji="1" lang="en-US" altLang="ja-JP" dirty="0" err="1"/>
              <a:t>Libtorch</a:t>
            </a:r>
            <a:r>
              <a:rPr kumimoji="1" lang="en-US" altLang="ja-JP" dirty="0"/>
              <a:t>(CUDA</a:t>
            </a:r>
            <a:r>
              <a:rPr kumimoji="1" lang="ja-JP" altLang="en-US" dirty="0"/>
              <a:t>版</a:t>
            </a:r>
            <a:r>
              <a:rPr kumimoji="1" lang="en-US" altLang="ja-JP" dirty="0"/>
              <a:t>)</a:t>
            </a:r>
            <a:r>
              <a:rPr kumimoji="1" lang="ja-JP" altLang="en-US" dirty="0"/>
              <a:t>を使用</a:t>
            </a:r>
            <a:endParaRPr kumimoji="1" lang="en-US" altLang="ja-JP" dirty="0"/>
          </a:p>
          <a:p>
            <a:pPr lvl="2"/>
            <a:r>
              <a:rPr kumimoji="1" lang="en-US" altLang="ja-JP" dirty="0" err="1"/>
              <a:t>Pytorch</a:t>
            </a:r>
            <a:r>
              <a:rPr kumimoji="1" lang="ja-JP" altLang="en-US" dirty="0"/>
              <a:t>で学習したモデルを</a:t>
            </a:r>
            <a:r>
              <a:rPr kumimoji="1" lang="en-US" altLang="ja-JP" dirty="0" err="1"/>
              <a:t>jit.trace</a:t>
            </a:r>
            <a:r>
              <a:rPr kumimoji="1" lang="ja-JP" altLang="en-US" dirty="0"/>
              <a:t>してファイルに出力</a:t>
            </a:r>
            <a:endParaRPr kumimoji="1" lang="en-US" altLang="ja-JP" dirty="0"/>
          </a:p>
          <a:p>
            <a:pPr lvl="2"/>
            <a:r>
              <a:rPr lang="en-US" altLang="ja-JP" dirty="0" err="1"/>
              <a:t>libtorch</a:t>
            </a:r>
            <a:r>
              <a:rPr lang="ja-JP" altLang="en-US" dirty="0"/>
              <a:t>をインクルードした住宅プレゼンテーションシステムでモデルファイルをロード</a:t>
            </a:r>
            <a:endParaRPr kumimoji="1" lang="en-US" altLang="ja-JP" dirty="0"/>
          </a:p>
          <a:p>
            <a:pPr lvl="1"/>
            <a:r>
              <a:rPr kumimoji="1" lang="ja-JP" altLang="en-US" dirty="0"/>
              <a:t>ベイク時</a:t>
            </a:r>
            <a:endParaRPr kumimoji="1" lang="en-US" altLang="ja-JP" dirty="0"/>
          </a:p>
          <a:p>
            <a:pPr marL="1028700" lvl="2" indent="-342900">
              <a:buFont typeface="+mj-lt"/>
              <a:buAutoNum type="arabicPeriod"/>
            </a:pPr>
            <a:r>
              <a:rPr lang="ja-JP" altLang="en-US" dirty="0"/>
              <a:t>キューブマップを入力テンソルに変換</a:t>
            </a:r>
            <a:endParaRPr lang="en-US" altLang="ja-JP" dirty="0"/>
          </a:p>
          <a:p>
            <a:pPr marL="1028700" lvl="2" indent="-342900">
              <a:buFont typeface="+mj-lt"/>
              <a:buAutoNum type="arabicPeriod"/>
            </a:pPr>
            <a:r>
              <a:rPr lang="ja-JP" altLang="en-US" dirty="0"/>
              <a:t>モデルから出力テンソルを得る</a:t>
            </a:r>
            <a:endParaRPr lang="en-US" altLang="ja-JP" dirty="0"/>
          </a:p>
          <a:p>
            <a:pPr marL="1028700" lvl="2" indent="-342900">
              <a:buFont typeface="+mj-lt"/>
              <a:buAutoNum type="arabicPeriod"/>
            </a:pPr>
            <a:r>
              <a:rPr lang="ja-JP" altLang="en-US" dirty="0"/>
              <a:t>出力テンソルをキューブマップ化</a:t>
            </a:r>
            <a:endParaRPr lang="en-US" altLang="ja-JP" dirty="0"/>
          </a:p>
          <a:p>
            <a:pPr marL="1028700" lvl="2" indent="-342900">
              <a:buFont typeface="+mj-lt"/>
              <a:buAutoNum type="arabicPeriod"/>
            </a:pPr>
            <a:r>
              <a:rPr lang="en-US" altLang="ja-JP" dirty="0"/>
              <a:t>SH</a:t>
            </a:r>
            <a:r>
              <a:rPr lang="ja-JP" altLang="en-US" dirty="0"/>
              <a:t>係数を算出</a:t>
            </a:r>
            <a:endParaRPr lang="en-US" altLang="ja-JP" dirty="0"/>
          </a:p>
          <a:p>
            <a:pPr lvl="1"/>
            <a:endParaRPr lang="en-US" altLang="ja-JP" dirty="0"/>
          </a:p>
          <a:p>
            <a:pPr lvl="1"/>
            <a:endParaRPr kumimoji="1" lang="ja-JP" altLang="en-US" dirty="0"/>
          </a:p>
        </p:txBody>
      </p:sp>
    </p:spTree>
    <p:extLst>
      <p:ext uri="{BB962C8B-B14F-4D97-AF65-F5344CB8AC3E}">
        <p14:creationId xmlns:p14="http://schemas.microsoft.com/office/powerpoint/2010/main" val="4077856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474F0-7353-45BA-A971-E9C65464C99C}"/>
              </a:ext>
            </a:extLst>
          </p:cNvPr>
          <p:cNvSpPr>
            <a:spLocks noGrp="1"/>
          </p:cNvSpPr>
          <p:nvPr>
            <p:ph type="title"/>
          </p:nvPr>
        </p:nvSpPr>
        <p:spPr/>
        <p:txBody>
          <a:bodyPr>
            <a:normAutofit/>
          </a:bodyPr>
          <a:lstStyle/>
          <a:p>
            <a:r>
              <a:rPr lang="ja-JP" altLang="en-US" sz="2400" dirty="0"/>
              <a:t>住宅プレゼンテーションシステムへの組み込み</a:t>
            </a:r>
            <a:endParaRPr kumimoji="1" lang="ja-JP" altLang="en-US" dirty="0"/>
          </a:p>
        </p:txBody>
      </p:sp>
      <p:sp>
        <p:nvSpPr>
          <p:cNvPr id="3" name="コンテンツ プレースホルダー 2">
            <a:extLst>
              <a:ext uri="{FF2B5EF4-FFF2-40B4-BE49-F238E27FC236}">
                <a16:creationId xmlns:a16="http://schemas.microsoft.com/office/drawing/2014/main" id="{482A4C5D-FCC7-4254-955E-7FF61078BD54}"/>
              </a:ext>
            </a:extLst>
          </p:cNvPr>
          <p:cNvSpPr>
            <a:spLocks noGrp="1"/>
          </p:cNvSpPr>
          <p:nvPr>
            <p:ph idx="1"/>
          </p:nvPr>
        </p:nvSpPr>
        <p:spPr>
          <a:xfrm>
            <a:off x="457200" y="785374"/>
            <a:ext cx="4446396" cy="1113764"/>
          </a:xfrm>
        </p:spPr>
        <p:txBody>
          <a:bodyPr/>
          <a:lstStyle/>
          <a:p>
            <a:r>
              <a:rPr lang="ja-JP" altLang="en-US" dirty="0"/>
              <a:t>ベイク時間の比較</a:t>
            </a:r>
            <a:endParaRPr kumimoji="1" lang="ja-JP" altLang="en-US" dirty="0"/>
          </a:p>
        </p:txBody>
      </p:sp>
      <p:graphicFrame>
        <p:nvGraphicFramePr>
          <p:cNvPr id="6" name="表 5">
            <a:extLst>
              <a:ext uri="{FF2B5EF4-FFF2-40B4-BE49-F238E27FC236}">
                <a16:creationId xmlns:a16="http://schemas.microsoft.com/office/drawing/2014/main" id="{617F3001-1CF6-4C3D-B9E6-9DC0D1D367D7}"/>
              </a:ext>
            </a:extLst>
          </p:cNvPr>
          <p:cNvGraphicFramePr>
            <a:graphicFrameLocks noGrp="1"/>
          </p:cNvGraphicFramePr>
          <p:nvPr>
            <p:extLst>
              <p:ext uri="{D42A27DB-BD31-4B8C-83A1-F6EECF244321}">
                <p14:modId xmlns:p14="http://schemas.microsoft.com/office/powerpoint/2010/main" val="3604472478"/>
              </p:ext>
            </p:extLst>
          </p:nvPr>
        </p:nvGraphicFramePr>
        <p:xfrm>
          <a:off x="2774315" y="1446881"/>
          <a:ext cx="5912485" cy="480060"/>
        </p:xfrm>
        <a:graphic>
          <a:graphicData uri="http://schemas.openxmlformats.org/drawingml/2006/table">
            <a:tbl>
              <a:tblPr firstRow="1" firstCol="1" bandRow="1">
                <a:tableStyleId>{BC89EF96-8CEA-46FF-86C4-4CE0E7609802}</a:tableStyleId>
              </a:tblPr>
              <a:tblGrid>
                <a:gridCol w="1257300">
                  <a:extLst>
                    <a:ext uri="{9D8B030D-6E8A-4147-A177-3AD203B41FA5}">
                      <a16:colId xmlns:a16="http://schemas.microsoft.com/office/drawing/2014/main" val="905691855"/>
                    </a:ext>
                  </a:extLst>
                </a:gridCol>
                <a:gridCol w="4655185">
                  <a:extLst>
                    <a:ext uri="{9D8B030D-6E8A-4147-A177-3AD203B41FA5}">
                      <a16:colId xmlns:a16="http://schemas.microsoft.com/office/drawing/2014/main" val="2676268370"/>
                    </a:ext>
                  </a:extLst>
                </a:gridCol>
              </a:tblGrid>
              <a:tr h="0">
                <a:tc>
                  <a:txBody>
                    <a:bodyPr/>
                    <a:lstStyle/>
                    <a:p>
                      <a:r>
                        <a:rPr lang="en-US" sz="1050" dirty="0">
                          <a:effectLst/>
                        </a:rPr>
                        <a:t>CPU</a:t>
                      </a:r>
                      <a:endParaRPr lang="ja-JP" sz="1050" dirty="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tc>
                  <a:txBody>
                    <a:bodyPr/>
                    <a:lstStyle/>
                    <a:p>
                      <a:r>
                        <a:rPr lang="en-US" sz="1050" b="0" dirty="0">
                          <a:effectLst/>
                        </a:rPr>
                        <a:t>Intel(R) Xeon(R) CPU E3-1225 v6 @ 3.30GHz 3.31GHz</a:t>
                      </a:r>
                      <a:endParaRPr lang="ja-JP" sz="1050" b="0" dirty="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873413086"/>
                  </a:ext>
                </a:extLst>
              </a:tr>
              <a:tr h="0">
                <a:tc>
                  <a:txBody>
                    <a:bodyPr/>
                    <a:lstStyle/>
                    <a:p>
                      <a:r>
                        <a:rPr lang="en-US" sz="1050">
                          <a:effectLst/>
                        </a:rPr>
                        <a:t>GPU</a:t>
                      </a:r>
                      <a:endParaRPr lang="ja-JP" sz="105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tc>
                  <a:txBody>
                    <a:bodyPr/>
                    <a:lstStyle/>
                    <a:p>
                      <a:r>
                        <a:rPr lang="en-US" sz="1050">
                          <a:effectLst/>
                        </a:rPr>
                        <a:t>NVIDIA Quadro P2000 5GB</a:t>
                      </a:r>
                      <a:endParaRPr lang="ja-JP" sz="105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2138285486"/>
                  </a:ext>
                </a:extLst>
              </a:tr>
              <a:tr h="0">
                <a:tc>
                  <a:txBody>
                    <a:bodyPr/>
                    <a:lstStyle/>
                    <a:p>
                      <a:r>
                        <a:rPr lang="ja-JP" sz="1050">
                          <a:effectLst/>
                        </a:rPr>
                        <a:t>メモリ</a:t>
                      </a:r>
                      <a:endParaRPr lang="ja-JP" sz="105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tc>
                  <a:txBody>
                    <a:bodyPr/>
                    <a:lstStyle/>
                    <a:p>
                      <a:r>
                        <a:rPr lang="en-US" sz="1050" dirty="0">
                          <a:effectLst/>
                        </a:rPr>
                        <a:t>16GB</a:t>
                      </a:r>
                      <a:endParaRPr lang="ja-JP" sz="1050" dirty="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3110440405"/>
                  </a:ext>
                </a:extLst>
              </a:tr>
            </a:tbl>
          </a:graphicData>
        </a:graphic>
      </p:graphicFrame>
      <p:graphicFrame>
        <p:nvGraphicFramePr>
          <p:cNvPr id="7" name="表 6">
            <a:extLst>
              <a:ext uri="{FF2B5EF4-FFF2-40B4-BE49-F238E27FC236}">
                <a16:creationId xmlns:a16="http://schemas.microsoft.com/office/drawing/2014/main" id="{56A69937-981A-473C-8F14-8E7EFDB71173}"/>
              </a:ext>
            </a:extLst>
          </p:cNvPr>
          <p:cNvGraphicFramePr>
            <a:graphicFrameLocks noGrp="1"/>
          </p:cNvGraphicFramePr>
          <p:nvPr>
            <p:extLst>
              <p:ext uri="{D42A27DB-BD31-4B8C-83A1-F6EECF244321}">
                <p14:modId xmlns:p14="http://schemas.microsoft.com/office/powerpoint/2010/main" val="2765631195"/>
              </p:ext>
            </p:extLst>
          </p:nvPr>
        </p:nvGraphicFramePr>
        <p:xfrm>
          <a:off x="1077107" y="2459146"/>
          <a:ext cx="7459645" cy="2132418"/>
        </p:xfrm>
        <a:graphic>
          <a:graphicData uri="http://schemas.openxmlformats.org/drawingml/2006/table">
            <a:tbl>
              <a:tblPr/>
              <a:tblGrid>
                <a:gridCol w="3426165">
                  <a:extLst>
                    <a:ext uri="{9D8B030D-6E8A-4147-A177-3AD203B41FA5}">
                      <a16:colId xmlns:a16="http://schemas.microsoft.com/office/drawing/2014/main" val="3295627836"/>
                    </a:ext>
                  </a:extLst>
                </a:gridCol>
                <a:gridCol w="1008370">
                  <a:extLst>
                    <a:ext uri="{9D8B030D-6E8A-4147-A177-3AD203B41FA5}">
                      <a16:colId xmlns:a16="http://schemas.microsoft.com/office/drawing/2014/main" val="1577753398"/>
                    </a:ext>
                  </a:extLst>
                </a:gridCol>
                <a:gridCol w="1008370">
                  <a:extLst>
                    <a:ext uri="{9D8B030D-6E8A-4147-A177-3AD203B41FA5}">
                      <a16:colId xmlns:a16="http://schemas.microsoft.com/office/drawing/2014/main" val="3860902878"/>
                    </a:ext>
                  </a:extLst>
                </a:gridCol>
                <a:gridCol w="1008370">
                  <a:extLst>
                    <a:ext uri="{9D8B030D-6E8A-4147-A177-3AD203B41FA5}">
                      <a16:colId xmlns:a16="http://schemas.microsoft.com/office/drawing/2014/main" val="2690227527"/>
                    </a:ext>
                  </a:extLst>
                </a:gridCol>
                <a:gridCol w="1008370">
                  <a:extLst>
                    <a:ext uri="{9D8B030D-6E8A-4147-A177-3AD203B41FA5}">
                      <a16:colId xmlns:a16="http://schemas.microsoft.com/office/drawing/2014/main" val="676951975"/>
                    </a:ext>
                  </a:extLst>
                </a:gridCol>
              </a:tblGrid>
              <a:tr h="355403">
                <a:tc>
                  <a:txBody>
                    <a:bodyPr/>
                    <a:lstStyle/>
                    <a:p>
                      <a:pPr algn="l" rtl="0" fontAlgn="ctr"/>
                      <a:r>
                        <a:rPr lang="ja-JP" altLang="en-US" sz="1700" b="1" i="0" u="none" strike="noStrike" dirty="0">
                          <a:solidFill>
                            <a:srgbClr val="FFFFFF"/>
                          </a:solidFill>
                          <a:effectLst/>
                          <a:latin typeface="Century Gothic" panose="020B0502020202020204" pitchFamily="34" charset="0"/>
                          <a:ea typeface="游ゴシック" panose="020B0400000000000000" pitchFamily="50" charset="-128"/>
                        </a:rPr>
                        <a:t>　</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Meiryo UI" panose="020B0604030504040204" pitchFamily="50" charset="-128"/>
                          <a:ea typeface="Meiryo UI" panose="020B0604030504040204" pitchFamily="50" charset="-128"/>
                        </a:rPr>
                        <a:t>1</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Century" panose="02040604050505020304" pitchFamily="18" charset="0"/>
                          <a:ea typeface="Meiryo UI" panose="020B0604030504040204" pitchFamily="50" charset="-128"/>
                        </a:rPr>
                        <a:t>2</a:t>
                      </a:r>
                      <a:endParaRPr lang="ja-JP" altLang="en-US" sz="1700" b="0" i="0" u="none" strike="noStrike">
                        <a:solidFill>
                          <a:srgbClr val="FFFFFF"/>
                        </a:solidFill>
                        <a:effectLst/>
                        <a:latin typeface="Meiryo UI" panose="020B0604030504040204" pitchFamily="50" charset="-128"/>
                        <a:ea typeface="Meiryo UI" panose="020B0604030504040204" pitchFamily="50" charset="-128"/>
                      </a:endParaRP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Century" panose="02040604050505020304" pitchFamily="18" charset="0"/>
                          <a:ea typeface="Meiryo UI" panose="020B0604030504040204" pitchFamily="50" charset="-128"/>
                        </a:rPr>
                        <a:t>3</a:t>
                      </a:r>
                      <a:endParaRPr lang="ja-JP" altLang="en-US" sz="1700" b="0" i="0" u="none" strike="noStrike">
                        <a:solidFill>
                          <a:srgbClr val="FFFFFF"/>
                        </a:solidFill>
                        <a:effectLst/>
                        <a:latin typeface="Meiryo UI" panose="020B0604030504040204" pitchFamily="50" charset="-128"/>
                        <a:ea typeface="Meiryo UI" panose="020B0604030504040204" pitchFamily="50" charset="-128"/>
                      </a:endParaRP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Century" panose="02040604050505020304" pitchFamily="18" charset="0"/>
                          <a:ea typeface="Meiryo UI" panose="020B0604030504040204" pitchFamily="50" charset="-128"/>
                        </a:rPr>
                        <a:t>4</a:t>
                      </a:r>
                      <a:endParaRPr lang="ja-JP" altLang="en-US" sz="1700" b="0" i="0" u="none" strike="noStrike">
                        <a:solidFill>
                          <a:srgbClr val="FFFFFF"/>
                        </a:solidFill>
                        <a:effectLst/>
                        <a:latin typeface="Meiryo UI" panose="020B0604030504040204" pitchFamily="50" charset="-128"/>
                        <a:ea typeface="Meiryo UI" panose="020B0604030504040204" pitchFamily="50" charset="-128"/>
                      </a:endParaRP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355938776"/>
                  </a:ext>
                </a:extLst>
              </a:tr>
              <a:tr h="355403">
                <a:tc>
                  <a:txBody>
                    <a:bodyPr/>
                    <a:lstStyle/>
                    <a:p>
                      <a:pPr algn="l" rtl="0" fontAlgn="ct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ライトプローブ</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r>
                        <a:rPr lang="ja-JP" altLang="en-US" sz="1700" b="0" i="0" u="none" strike="noStrike" dirty="0">
                          <a:solidFill>
                            <a:srgbClr val="000000"/>
                          </a:solidFill>
                          <a:effectLst/>
                          <a:latin typeface="Arial" panose="020B0604020202020204" pitchFamily="34" charset="0"/>
                          <a:ea typeface="游ゴシック" panose="020B0400000000000000" pitchFamily="50" charset="-128"/>
                        </a:rPr>
                        <a:t>個</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132</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110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235</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473</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826541915"/>
                  </a:ext>
                </a:extLst>
              </a:tr>
              <a:tr h="355403">
                <a:tc>
                  <a:txBody>
                    <a:bodyPr/>
                    <a:lstStyle/>
                    <a:p>
                      <a:pPr algn="l" rtl="0" fontAlgn="ct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リフレクションプローブ</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個</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44</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44</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91</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167</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37769377"/>
                  </a:ext>
                </a:extLst>
              </a:tr>
              <a:tr h="355403">
                <a:tc>
                  <a:txBody>
                    <a:bodyPr/>
                    <a:lstStyle/>
                    <a:p>
                      <a:pPr algn="l" rtl="0" fontAlgn="ctr"/>
                      <a:r>
                        <a:rPr lang="ja-JP" altLang="en-US" sz="1700" b="0" i="0" u="none" strike="noStrike">
                          <a:solidFill>
                            <a:srgbClr val="000000"/>
                          </a:solidFill>
                          <a:effectLst/>
                          <a:latin typeface="ＭＳ ゴシック" panose="020B0609070205080204" pitchFamily="49" charset="-128"/>
                          <a:ea typeface="ＭＳ ゴシック" panose="020B0609070205080204" pitchFamily="49" charset="-128"/>
                        </a:rPr>
                        <a:t>従来ベイク</a:t>
                      </a:r>
                      <a:r>
                        <a:rPr lang="en-US" altLang="ja-JP" sz="1700" b="0" i="0" u="none" strike="noStrike">
                          <a:solidFill>
                            <a:srgbClr val="000000"/>
                          </a:solidFill>
                          <a:effectLst/>
                          <a:latin typeface="Arial" panose="020B0604020202020204" pitchFamily="34" charset="0"/>
                          <a:ea typeface="游ゴシック" panose="020B0400000000000000" pitchFamily="50" charset="-128"/>
                        </a:rPr>
                        <a:t>(3</a:t>
                      </a:r>
                      <a:r>
                        <a:rPr lang="ja-JP" altLang="en-US" sz="1700" b="0" i="0" u="none" strike="noStrike">
                          <a:solidFill>
                            <a:srgbClr val="000000"/>
                          </a:solidFill>
                          <a:effectLst/>
                          <a:latin typeface="Yu Gothic" panose="020B0400000000000000" pitchFamily="50" charset="-128"/>
                          <a:ea typeface="Yu Gothic" panose="020B0400000000000000" pitchFamily="50" charset="-128"/>
                        </a:rPr>
                        <a:t>回</a:t>
                      </a:r>
                      <a:r>
                        <a:rPr lang="en-US" altLang="ja-JP" sz="1700" b="0" i="0" u="none" strike="noStrike">
                          <a:solidFill>
                            <a:srgbClr val="000000"/>
                          </a:solidFill>
                          <a:effectLst/>
                          <a:latin typeface="Arial" panose="020B0604020202020204" pitchFamily="34" charset="0"/>
                          <a:ea typeface="游ゴシック" panose="020B0400000000000000" pitchFamily="50" charset="-128"/>
                        </a:rPr>
                        <a:t>)</a:t>
                      </a: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a:t>
                      </a:r>
                      <a:r>
                        <a:rPr lang="ja-JP" altLang="en-US" sz="1700" b="0" i="0" u="none" strike="noStrike">
                          <a:solidFill>
                            <a:srgbClr val="000000"/>
                          </a:solidFill>
                          <a:effectLst/>
                          <a:latin typeface="ＭＳ ゴシック" panose="020B0609070205080204" pitchFamily="49" charset="-128"/>
                          <a:ea typeface="ＭＳ ゴシック" panose="020B0609070205080204" pitchFamily="49" charset="-128"/>
                        </a:rPr>
                        <a:t>秒</a:t>
                      </a: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35.0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89.0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147.0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441.0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210401287"/>
                  </a:ext>
                </a:extLst>
              </a:tr>
              <a:tr h="355403">
                <a:tc>
                  <a:txBody>
                    <a:bodyPr/>
                    <a:lstStyle/>
                    <a:p>
                      <a:pPr algn="l" rtl="0" fontAlgn="ctr"/>
                      <a:r>
                        <a:rPr lang="ja-JP" altLang="en-US" sz="1700" b="0" i="0" u="none" strike="noStrike">
                          <a:solidFill>
                            <a:srgbClr val="000000"/>
                          </a:solidFill>
                          <a:effectLst/>
                          <a:latin typeface="ＭＳ ゴシック" panose="020B0609070205080204" pitchFamily="49" charset="-128"/>
                          <a:ea typeface="ＭＳ ゴシック" panose="020B0609070205080204" pitchFamily="49" charset="-128"/>
                        </a:rPr>
                        <a:t>推定ベイク</a:t>
                      </a:r>
                      <a:r>
                        <a:rPr lang="ja-JP" altLang="en-US" sz="1700" b="0" i="0" u="none" strike="noStrike">
                          <a:solidFill>
                            <a:srgbClr val="000000"/>
                          </a:solidFill>
                          <a:effectLst/>
                          <a:latin typeface="Century Gothic" panose="020B0502020202020204" pitchFamily="34" charset="0"/>
                          <a:ea typeface="游ゴシック" panose="020B0400000000000000" pitchFamily="50" charset="-128"/>
                        </a:rPr>
                        <a:t> </a:t>
                      </a: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(CUDA) [</a:t>
                      </a:r>
                      <a:r>
                        <a:rPr lang="ja-JP" altLang="en-US" sz="1700" b="0" i="0" u="none" strike="noStrike">
                          <a:solidFill>
                            <a:srgbClr val="000000"/>
                          </a:solidFill>
                          <a:effectLst/>
                          <a:latin typeface="ＭＳ ゴシック" panose="020B0609070205080204" pitchFamily="49" charset="-128"/>
                          <a:ea typeface="ＭＳ ゴシック" panose="020B0609070205080204" pitchFamily="49" charset="-128"/>
                        </a:rPr>
                        <a:t>秒</a:t>
                      </a: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17.0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41.0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52.0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195.0</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15177465"/>
                  </a:ext>
                </a:extLst>
              </a:tr>
              <a:tr h="355403">
                <a:tc>
                  <a:txBody>
                    <a:bodyPr/>
                    <a:lstStyle/>
                    <a:p>
                      <a:pPr algn="l" rtl="0" fontAlgn="ctr"/>
                      <a:r>
                        <a:rPr lang="zh-TW"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時間比率</a:t>
                      </a:r>
                      <a:r>
                        <a:rPr lang="en-US" altLang="zh-TW" sz="1700" b="0" i="0" u="none" strike="noStrike" dirty="0">
                          <a:solidFill>
                            <a:srgbClr val="000000"/>
                          </a:solidFill>
                          <a:effectLst/>
                          <a:latin typeface="Century Gothic" panose="020B0502020202020204" pitchFamily="34" charset="0"/>
                          <a:ea typeface="游ゴシック" panose="020B0400000000000000" pitchFamily="50" charset="-128"/>
                        </a:rPr>
                        <a:t>(</a:t>
                      </a:r>
                      <a:r>
                        <a:rPr lang="zh-TW"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推定</a:t>
                      </a:r>
                      <a:r>
                        <a:rPr lang="en-US" altLang="zh-TW" sz="1700" b="0" i="0" u="none" strike="noStrike" dirty="0">
                          <a:solidFill>
                            <a:srgbClr val="000000"/>
                          </a:solidFill>
                          <a:effectLst/>
                          <a:latin typeface="Century Gothic" panose="020B0502020202020204" pitchFamily="34" charset="0"/>
                          <a:ea typeface="游ゴシック" panose="020B0400000000000000" pitchFamily="50" charset="-128"/>
                        </a:rPr>
                        <a:t>/</a:t>
                      </a:r>
                      <a:r>
                        <a:rPr lang="zh-TW"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従来</a:t>
                      </a:r>
                      <a:r>
                        <a:rPr lang="en-US" altLang="zh-TW"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a:solidFill>
                            <a:srgbClr val="000000"/>
                          </a:solidFill>
                          <a:effectLst/>
                          <a:latin typeface="Century Gothic" panose="020B0502020202020204" pitchFamily="34" charset="0"/>
                          <a:ea typeface="游ゴシック" panose="020B0400000000000000" pitchFamily="50" charset="-128"/>
                        </a:rPr>
                        <a:t>49%</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a:solidFill>
                            <a:srgbClr val="000000"/>
                          </a:solidFill>
                          <a:effectLst/>
                          <a:latin typeface="Century Gothic" panose="020B0502020202020204" pitchFamily="34" charset="0"/>
                          <a:ea typeface="游ゴシック" panose="020B0400000000000000" pitchFamily="50" charset="-128"/>
                        </a:rPr>
                        <a:t>46%</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dirty="0">
                          <a:solidFill>
                            <a:srgbClr val="000000"/>
                          </a:solidFill>
                          <a:effectLst/>
                          <a:latin typeface="Century Gothic" panose="020B0502020202020204" pitchFamily="34" charset="0"/>
                          <a:ea typeface="游ゴシック" panose="020B0400000000000000" pitchFamily="50" charset="-128"/>
                        </a:rPr>
                        <a:t>35%</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dirty="0">
                          <a:solidFill>
                            <a:srgbClr val="000000"/>
                          </a:solidFill>
                          <a:effectLst/>
                          <a:latin typeface="Century Gothic" panose="020B0502020202020204" pitchFamily="34" charset="0"/>
                          <a:ea typeface="游ゴシック" panose="020B0400000000000000" pitchFamily="50" charset="-128"/>
                        </a:rPr>
                        <a:t>44%</a:t>
                      </a:r>
                    </a:p>
                  </a:txBody>
                  <a:tcPr marL="11465" marR="11465" marT="114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272610483"/>
                  </a:ext>
                </a:extLst>
              </a:tr>
            </a:tbl>
          </a:graphicData>
        </a:graphic>
      </p:graphicFrame>
    </p:spTree>
    <p:extLst>
      <p:ext uri="{BB962C8B-B14F-4D97-AF65-F5344CB8AC3E}">
        <p14:creationId xmlns:p14="http://schemas.microsoft.com/office/powerpoint/2010/main" val="2940147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474F0-7353-45BA-A971-E9C65464C99C}"/>
              </a:ext>
            </a:extLst>
          </p:cNvPr>
          <p:cNvSpPr>
            <a:spLocks noGrp="1"/>
          </p:cNvSpPr>
          <p:nvPr>
            <p:ph type="title"/>
          </p:nvPr>
        </p:nvSpPr>
        <p:spPr/>
        <p:txBody>
          <a:bodyPr>
            <a:normAutofit/>
          </a:bodyPr>
          <a:lstStyle/>
          <a:p>
            <a:r>
              <a:rPr lang="ja-JP" altLang="en-US" sz="2400" dirty="0"/>
              <a:t>住宅プレゼンテーションシステムへの組み込み</a:t>
            </a:r>
            <a:endParaRPr kumimoji="1" lang="ja-JP" altLang="en-US" dirty="0"/>
          </a:p>
        </p:txBody>
      </p:sp>
      <p:sp>
        <p:nvSpPr>
          <p:cNvPr id="3" name="コンテンツ プレースホルダー 2">
            <a:extLst>
              <a:ext uri="{FF2B5EF4-FFF2-40B4-BE49-F238E27FC236}">
                <a16:creationId xmlns:a16="http://schemas.microsoft.com/office/drawing/2014/main" id="{482A4C5D-FCC7-4254-955E-7FF61078BD54}"/>
              </a:ext>
            </a:extLst>
          </p:cNvPr>
          <p:cNvSpPr>
            <a:spLocks noGrp="1"/>
          </p:cNvSpPr>
          <p:nvPr>
            <p:ph idx="1"/>
          </p:nvPr>
        </p:nvSpPr>
        <p:spPr>
          <a:xfrm>
            <a:off x="457200" y="785374"/>
            <a:ext cx="4446396" cy="1113764"/>
          </a:xfrm>
        </p:spPr>
        <p:txBody>
          <a:bodyPr/>
          <a:lstStyle/>
          <a:p>
            <a:r>
              <a:rPr lang="ja-JP" altLang="en-US" dirty="0"/>
              <a:t>ベイク時間の比較</a:t>
            </a:r>
            <a:endParaRPr kumimoji="1" lang="ja-JP" altLang="en-US" dirty="0"/>
          </a:p>
        </p:txBody>
      </p:sp>
      <p:graphicFrame>
        <p:nvGraphicFramePr>
          <p:cNvPr id="4" name="表 3">
            <a:extLst>
              <a:ext uri="{FF2B5EF4-FFF2-40B4-BE49-F238E27FC236}">
                <a16:creationId xmlns:a16="http://schemas.microsoft.com/office/drawing/2014/main" id="{7463C94B-0395-4723-B845-DC3F35C677D4}"/>
              </a:ext>
            </a:extLst>
          </p:cNvPr>
          <p:cNvGraphicFramePr>
            <a:graphicFrameLocks noGrp="1"/>
          </p:cNvGraphicFramePr>
          <p:nvPr>
            <p:extLst>
              <p:ext uri="{D42A27DB-BD31-4B8C-83A1-F6EECF244321}">
                <p14:modId xmlns:p14="http://schemas.microsoft.com/office/powerpoint/2010/main" val="1599095402"/>
              </p:ext>
            </p:extLst>
          </p:nvPr>
        </p:nvGraphicFramePr>
        <p:xfrm>
          <a:off x="2774315" y="1419078"/>
          <a:ext cx="5912485" cy="480060"/>
        </p:xfrm>
        <a:graphic>
          <a:graphicData uri="http://schemas.openxmlformats.org/drawingml/2006/table">
            <a:tbl>
              <a:tblPr firstRow="1" firstCol="1" bandRow="1">
                <a:tableStyleId>{BC89EF96-8CEA-46FF-86C4-4CE0E7609802}</a:tableStyleId>
              </a:tblPr>
              <a:tblGrid>
                <a:gridCol w="1257300">
                  <a:extLst>
                    <a:ext uri="{9D8B030D-6E8A-4147-A177-3AD203B41FA5}">
                      <a16:colId xmlns:a16="http://schemas.microsoft.com/office/drawing/2014/main" val="1516723726"/>
                    </a:ext>
                  </a:extLst>
                </a:gridCol>
                <a:gridCol w="4655185">
                  <a:extLst>
                    <a:ext uri="{9D8B030D-6E8A-4147-A177-3AD203B41FA5}">
                      <a16:colId xmlns:a16="http://schemas.microsoft.com/office/drawing/2014/main" val="3587726966"/>
                    </a:ext>
                  </a:extLst>
                </a:gridCol>
              </a:tblGrid>
              <a:tr h="77695">
                <a:tc>
                  <a:txBody>
                    <a:bodyPr/>
                    <a:lstStyle/>
                    <a:p>
                      <a:r>
                        <a:rPr lang="en-US" sz="1050" dirty="0">
                          <a:effectLst/>
                        </a:rPr>
                        <a:t>CPU</a:t>
                      </a:r>
                      <a:endParaRPr lang="ja-JP" sz="1050" dirty="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tc>
                  <a:txBody>
                    <a:bodyPr/>
                    <a:lstStyle/>
                    <a:p>
                      <a:r>
                        <a:rPr lang="en-US" sz="1050" b="0" dirty="0">
                          <a:effectLst/>
                        </a:rPr>
                        <a:t>Intel(R) Xeon(R) W-2123 CPU @ 3.60GHz   3.60 GHz</a:t>
                      </a:r>
                      <a:endParaRPr lang="ja-JP" sz="1050" b="0" dirty="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224623038"/>
                  </a:ext>
                </a:extLst>
              </a:tr>
              <a:tr h="0">
                <a:tc>
                  <a:txBody>
                    <a:bodyPr/>
                    <a:lstStyle/>
                    <a:p>
                      <a:r>
                        <a:rPr lang="en-US" sz="1050">
                          <a:effectLst/>
                        </a:rPr>
                        <a:t>GPU</a:t>
                      </a:r>
                      <a:endParaRPr lang="ja-JP" sz="105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tc>
                  <a:txBody>
                    <a:bodyPr/>
                    <a:lstStyle/>
                    <a:p>
                      <a:r>
                        <a:rPr lang="en-US" sz="1050" dirty="0">
                          <a:effectLst/>
                        </a:rPr>
                        <a:t>GeForceGTX1070</a:t>
                      </a:r>
                      <a:r>
                        <a:rPr lang="ja-JP" sz="1050" dirty="0">
                          <a:effectLst/>
                        </a:rPr>
                        <a:t>　</a:t>
                      </a:r>
                      <a:r>
                        <a:rPr lang="en-US" sz="1050" dirty="0">
                          <a:effectLst/>
                        </a:rPr>
                        <a:t>8GB</a:t>
                      </a:r>
                      <a:endParaRPr lang="ja-JP" sz="1050" dirty="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90066990"/>
                  </a:ext>
                </a:extLst>
              </a:tr>
              <a:tr h="0">
                <a:tc>
                  <a:txBody>
                    <a:bodyPr/>
                    <a:lstStyle/>
                    <a:p>
                      <a:r>
                        <a:rPr lang="ja-JP" sz="1050">
                          <a:effectLst/>
                        </a:rPr>
                        <a:t>メモリ</a:t>
                      </a:r>
                      <a:endParaRPr lang="ja-JP" sz="105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tc>
                  <a:txBody>
                    <a:bodyPr/>
                    <a:lstStyle/>
                    <a:p>
                      <a:r>
                        <a:rPr lang="en-US" sz="1050" dirty="0">
                          <a:effectLst/>
                        </a:rPr>
                        <a:t>32GB</a:t>
                      </a:r>
                      <a:endParaRPr lang="ja-JP" sz="1050" dirty="0">
                        <a:effectLst/>
                        <a:latin typeface="Century" panose="02040604050505020304" pitchFamily="18" charset="0"/>
                        <a:ea typeface="Meiryo UI" panose="020B0604030504040204" pitchFamily="50" charset="-128"/>
                        <a:cs typeface="Times New Roman" panose="02020603050405020304" pitchFamily="18" charset="0"/>
                      </a:endParaRPr>
                    </a:p>
                  </a:txBody>
                  <a:tcPr marL="68580" marR="68580" marT="0" marB="0"/>
                </a:tc>
                <a:extLst>
                  <a:ext uri="{0D108BD9-81ED-4DB2-BD59-A6C34878D82A}">
                    <a16:rowId xmlns:a16="http://schemas.microsoft.com/office/drawing/2014/main" val="635733939"/>
                  </a:ext>
                </a:extLst>
              </a:tr>
            </a:tbl>
          </a:graphicData>
        </a:graphic>
      </p:graphicFrame>
      <p:graphicFrame>
        <p:nvGraphicFramePr>
          <p:cNvPr id="9" name="表 8">
            <a:extLst>
              <a:ext uri="{FF2B5EF4-FFF2-40B4-BE49-F238E27FC236}">
                <a16:creationId xmlns:a16="http://schemas.microsoft.com/office/drawing/2014/main" id="{D888729E-C413-4C79-97A0-CF72731CAD3C}"/>
              </a:ext>
            </a:extLst>
          </p:cNvPr>
          <p:cNvGraphicFramePr>
            <a:graphicFrameLocks noGrp="1"/>
          </p:cNvGraphicFramePr>
          <p:nvPr>
            <p:extLst>
              <p:ext uri="{D42A27DB-BD31-4B8C-83A1-F6EECF244321}">
                <p14:modId xmlns:p14="http://schemas.microsoft.com/office/powerpoint/2010/main" val="1965862681"/>
              </p:ext>
            </p:extLst>
          </p:nvPr>
        </p:nvGraphicFramePr>
        <p:xfrm>
          <a:off x="1061238" y="2484436"/>
          <a:ext cx="7391645" cy="2112978"/>
        </p:xfrm>
        <a:graphic>
          <a:graphicData uri="http://schemas.openxmlformats.org/drawingml/2006/table">
            <a:tbl>
              <a:tblPr/>
              <a:tblGrid>
                <a:gridCol w="3394933">
                  <a:extLst>
                    <a:ext uri="{9D8B030D-6E8A-4147-A177-3AD203B41FA5}">
                      <a16:colId xmlns:a16="http://schemas.microsoft.com/office/drawing/2014/main" val="4121679513"/>
                    </a:ext>
                  </a:extLst>
                </a:gridCol>
                <a:gridCol w="999178">
                  <a:extLst>
                    <a:ext uri="{9D8B030D-6E8A-4147-A177-3AD203B41FA5}">
                      <a16:colId xmlns:a16="http://schemas.microsoft.com/office/drawing/2014/main" val="2122823158"/>
                    </a:ext>
                  </a:extLst>
                </a:gridCol>
                <a:gridCol w="999178">
                  <a:extLst>
                    <a:ext uri="{9D8B030D-6E8A-4147-A177-3AD203B41FA5}">
                      <a16:colId xmlns:a16="http://schemas.microsoft.com/office/drawing/2014/main" val="1065328019"/>
                    </a:ext>
                  </a:extLst>
                </a:gridCol>
                <a:gridCol w="999178">
                  <a:extLst>
                    <a:ext uri="{9D8B030D-6E8A-4147-A177-3AD203B41FA5}">
                      <a16:colId xmlns:a16="http://schemas.microsoft.com/office/drawing/2014/main" val="3322414324"/>
                    </a:ext>
                  </a:extLst>
                </a:gridCol>
                <a:gridCol w="999178">
                  <a:extLst>
                    <a:ext uri="{9D8B030D-6E8A-4147-A177-3AD203B41FA5}">
                      <a16:colId xmlns:a16="http://schemas.microsoft.com/office/drawing/2014/main" val="1465923821"/>
                    </a:ext>
                  </a:extLst>
                </a:gridCol>
              </a:tblGrid>
              <a:tr h="352163">
                <a:tc>
                  <a:txBody>
                    <a:bodyPr/>
                    <a:lstStyle/>
                    <a:p>
                      <a:pPr algn="l" rtl="0" fontAlgn="ctr"/>
                      <a:r>
                        <a:rPr lang="ja-JP" altLang="en-US" sz="1700" b="1" i="0" u="none" strike="noStrike" dirty="0">
                          <a:solidFill>
                            <a:srgbClr val="FFFFFF"/>
                          </a:solidFill>
                          <a:effectLst/>
                          <a:latin typeface="Century Gothic" panose="020B0502020202020204" pitchFamily="34" charset="0"/>
                          <a:ea typeface="游ゴシック" panose="020B0400000000000000" pitchFamily="50" charset="-128"/>
                        </a:rPr>
                        <a:t>　</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Meiryo UI" panose="020B0604030504040204" pitchFamily="50" charset="-128"/>
                          <a:ea typeface="Meiryo UI" panose="020B0604030504040204" pitchFamily="50" charset="-128"/>
                        </a:rPr>
                        <a:t>5</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Century" panose="02040604050505020304" pitchFamily="18" charset="0"/>
                          <a:ea typeface="Meiryo UI" panose="020B0604030504040204" pitchFamily="50" charset="-128"/>
                        </a:rPr>
                        <a:t>2</a:t>
                      </a:r>
                      <a:endParaRPr lang="ja-JP" altLang="en-US" sz="1700" b="0" i="0" u="none" strike="noStrike">
                        <a:solidFill>
                          <a:srgbClr val="FFFFFF"/>
                        </a:solidFill>
                        <a:effectLst/>
                        <a:latin typeface="Meiryo UI" panose="020B0604030504040204" pitchFamily="50" charset="-128"/>
                        <a:ea typeface="Meiryo UI" panose="020B0604030504040204" pitchFamily="50" charset="-128"/>
                      </a:endParaRP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Century" panose="02040604050505020304" pitchFamily="18" charset="0"/>
                          <a:ea typeface="Meiryo UI" panose="020B0604030504040204" pitchFamily="50" charset="-128"/>
                        </a:rPr>
                        <a:t>3</a:t>
                      </a:r>
                      <a:endParaRPr lang="ja-JP" altLang="en-US" sz="1700" b="0" i="0" u="none" strike="noStrike">
                        <a:solidFill>
                          <a:srgbClr val="FFFFFF"/>
                        </a:solidFill>
                        <a:effectLst/>
                        <a:latin typeface="Meiryo UI" panose="020B0604030504040204" pitchFamily="50" charset="-128"/>
                        <a:ea typeface="Meiryo UI" panose="020B0604030504040204" pitchFamily="50" charset="-128"/>
                      </a:endParaRP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ja-JP" altLang="en-US" sz="1700" b="0" i="0" u="none" strike="noStrike">
                          <a:solidFill>
                            <a:srgbClr val="FFFFFF"/>
                          </a:solidFill>
                          <a:effectLst/>
                          <a:latin typeface="Meiryo UI" panose="020B0604030504040204" pitchFamily="50" charset="-128"/>
                          <a:ea typeface="Meiryo UI" panose="020B0604030504040204" pitchFamily="50" charset="-128"/>
                        </a:rPr>
                        <a:t>シーン</a:t>
                      </a:r>
                      <a:r>
                        <a:rPr lang="en-US" altLang="ja-JP" sz="1700" b="0" i="0" u="none" strike="noStrike">
                          <a:solidFill>
                            <a:srgbClr val="FFFFFF"/>
                          </a:solidFill>
                          <a:effectLst/>
                          <a:latin typeface="Century" panose="02040604050505020304" pitchFamily="18" charset="0"/>
                          <a:ea typeface="Meiryo UI" panose="020B0604030504040204" pitchFamily="50" charset="-128"/>
                        </a:rPr>
                        <a:t>4</a:t>
                      </a:r>
                      <a:endParaRPr lang="ja-JP" altLang="en-US" sz="1700" b="0" i="0" u="none" strike="noStrike">
                        <a:solidFill>
                          <a:srgbClr val="FFFFFF"/>
                        </a:solidFill>
                        <a:effectLst/>
                        <a:latin typeface="Meiryo UI" panose="020B0604030504040204" pitchFamily="50" charset="-128"/>
                        <a:ea typeface="Meiryo UI" panose="020B0604030504040204" pitchFamily="50" charset="-128"/>
                      </a:endParaRP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435459136"/>
                  </a:ext>
                </a:extLst>
              </a:tr>
              <a:tr h="352163">
                <a:tc>
                  <a:txBody>
                    <a:bodyPr/>
                    <a:lstStyle/>
                    <a:p>
                      <a:pPr algn="l" rtl="0" fontAlgn="ct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ライトプローブ</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個</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100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110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235</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473</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818100049"/>
                  </a:ext>
                </a:extLst>
              </a:tr>
              <a:tr h="352163">
                <a:tc>
                  <a:txBody>
                    <a:bodyPr/>
                    <a:lstStyle/>
                    <a:p>
                      <a:pPr algn="l" rtl="0" fontAlgn="ct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リフレクションプローブ</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個</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30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44</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91</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0000"/>
                          </a:solidFill>
                          <a:effectLst/>
                          <a:latin typeface="Century Gothic" panose="020B0502020202020204" pitchFamily="34" charset="0"/>
                          <a:ea typeface="游ゴシック" panose="020B0400000000000000" pitchFamily="50" charset="-128"/>
                        </a:rPr>
                        <a:t>167</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319721622"/>
                  </a:ext>
                </a:extLst>
              </a:tr>
              <a:tr h="352163">
                <a:tc>
                  <a:txBody>
                    <a:bodyPr/>
                    <a:lstStyle/>
                    <a:p>
                      <a:pPr algn="l" rtl="0" fontAlgn="ct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従来ベイク</a:t>
                      </a:r>
                      <a:r>
                        <a:rPr lang="en-US" altLang="ja-JP" sz="1700" b="0" i="0" u="none" strike="noStrike" dirty="0">
                          <a:solidFill>
                            <a:srgbClr val="000000"/>
                          </a:solidFill>
                          <a:effectLst/>
                          <a:latin typeface="Arial" panose="020B0604020202020204" pitchFamily="34" charset="0"/>
                          <a:ea typeface="游ゴシック" panose="020B0400000000000000" pitchFamily="50" charset="-128"/>
                        </a:rPr>
                        <a:t>(3</a:t>
                      </a:r>
                      <a:r>
                        <a:rPr lang="ja-JP" altLang="en-US" sz="1700" b="0" i="0" u="none" strike="noStrike" dirty="0">
                          <a:solidFill>
                            <a:srgbClr val="000000"/>
                          </a:solidFill>
                          <a:effectLst/>
                          <a:latin typeface="Yu Gothic" panose="020B0400000000000000" pitchFamily="50" charset="-128"/>
                          <a:ea typeface="Yu Gothic" panose="020B0400000000000000" pitchFamily="50" charset="-128"/>
                        </a:rPr>
                        <a:t>回</a:t>
                      </a:r>
                      <a:r>
                        <a:rPr lang="en-US" altLang="ja-JP" sz="1700" b="0" i="0" u="none" strike="noStrike" dirty="0">
                          <a:solidFill>
                            <a:srgbClr val="000000"/>
                          </a:solidFill>
                          <a:effectLst/>
                          <a:latin typeface="Arial" panose="020B0604020202020204" pitchFamily="34" charset="0"/>
                          <a:ea typeface="游ゴシック" panose="020B0400000000000000" pitchFamily="50" charset="-128"/>
                        </a:rPr>
                        <a:t>)</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秒</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49.8</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60.0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285.0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0" i="0" u="none" strike="noStrike">
                          <a:solidFill>
                            <a:srgbClr val="FF0000"/>
                          </a:solidFill>
                          <a:effectLst/>
                          <a:latin typeface="Century Gothic" panose="020B0502020202020204" pitchFamily="34" charset="0"/>
                          <a:ea typeface="游ゴシック" panose="020B0400000000000000" pitchFamily="50" charset="-128"/>
                        </a:rPr>
                        <a:t>459.0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262513617"/>
                  </a:ext>
                </a:extLst>
              </a:tr>
              <a:tr h="352163">
                <a:tc>
                  <a:txBody>
                    <a:bodyPr/>
                    <a:lstStyle/>
                    <a:p>
                      <a:pPr algn="l" rtl="0" fontAlgn="ct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推定ベイク</a:t>
                      </a:r>
                      <a:r>
                        <a:rPr lang="ja-JP" altLang="en-US" sz="1700" b="0" i="0" u="none" strike="noStrike" dirty="0">
                          <a:solidFill>
                            <a:srgbClr val="000000"/>
                          </a:solidFill>
                          <a:effectLst/>
                          <a:latin typeface="Century Gothic" panose="020B0502020202020204" pitchFamily="34" charset="0"/>
                          <a:ea typeface="游ゴシック" panose="020B0400000000000000" pitchFamily="50" charset="-128"/>
                        </a:rPr>
                        <a:t> </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(CUDA) [</a:t>
                      </a:r>
                      <a:r>
                        <a:rPr lang="ja-JP"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秒</a:t>
                      </a:r>
                      <a:r>
                        <a:rPr lang="en-US" altLang="ja-JP"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25.7</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23.0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73.0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altLang="ja-JP" sz="1700" b="0" i="0" u="none" strike="noStrike">
                          <a:solidFill>
                            <a:srgbClr val="00B050"/>
                          </a:solidFill>
                          <a:effectLst/>
                          <a:latin typeface="Century Gothic" panose="020B0502020202020204" pitchFamily="34" charset="0"/>
                          <a:ea typeface="游ゴシック" panose="020B0400000000000000" pitchFamily="50" charset="-128"/>
                        </a:rPr>
                        <a:t>210.0</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376940578"/>
                  </a:ext>
                </a:extLst>
              </a:tr>
              <a:tr h="352163">
                <a:tc>
                  <a:txBody>
                    <a:bodyPr/>
                    <a:lstStyle/>
                    <a:p>
                      <a:pPr algn="l" rtl="0" fontAlgn="ctr"/>
                      <a:r>
                        <a:rPr lang="zh-TW"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時間比率</a:t>
                      </a:r>
                      <a:r>
                        <a:rPr lang="en-US" altLang="zh-TW" sz="1700" b="0" i="0" u="none" strike="noStrike" dirty="0">
                          <a:solidFill>
                            <a:srgbClr val="000000"/>
                          </a:solidFill>
                          <a:effectLst/>
                          <a:latin typeface="Century Gothic" panose="020B0502020202020204" pitchFamily="34" charset="0"/>
                          <a:ea typeface="游ゴシック" panose="020B0400000000000000" pitchFamily="50" charset="-128"/>
                        </a:rPr>
                        <a:t>(</a:t>
                      </a:r>
                      <a:r>
                        <a:rPr lang="zh-TW"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推定</a:t>
                      </a:r>
                      <a:r>
                        <a:rPr lang="en-US" altLang="zh-TW" sz="1700" b="0" i="0" u="none" strike="noStrike" dirty="0">
                          <a:solidFill>
                            <a:srgbClr val="000000"/>
                          </a:solidFill>
                          <a:effectLst/>
                          <a:latin typeface="Century Gothic" panose="020B0502020202020204" pitchFamily="34" charset="0"/>
                          <a:ea typeface="游ゴシック" panose="020B0400000000000000" pitchFamily="50" charset="-128"/>
                        </a:rPr>
                        <a:t>/</a:t>
                      </a:r>
                      <a:r>
                        <a:rPr lang="zh-TW" altLang="en-US" sz="1700" b="0" i="0" u="none" strike="noStrike" dirty="0">
                          <a:solidFill>
                            <a:srgbClr val="000000"/>
                          </a:solidFill>
                          <a:effectLst/>
                          <a:latin typeface="ＭＳ ゴシック" panose="020B0609070205080204" pitchFamily="49" charset="-128"/>
                          <a:ea typeface="ＭＳ ゴシック" panose="020B0609070205080204" pitchFamily="49" charset="-128"/>
                        </a:rPr>
                        <a:t>従来</a:t>
                      </a:r>
                      <a:r>
                        <a:rPr lang="en-US" altLang="zh-TW" sz="1700" b="0" i="0" u="none" strike="noStrike" dirty="0">
                          <a:solidFill>
                            <a:srgbClr val="000000"/>
                          </a:solidFill>
                          <a:effectLst/>
                          <a:latin typeface="Century Gothic" panose="020B0502020202020204" pitchFamily="34" charset="0"/>
                          <a:ea typeface="游ゴシック" panose="020B0400000000000000" pitchFamily="50" charset="-128"/>
                        </a:rPr>
                        <a:t>)</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a:solidFill>
                            <a:srgbClr val="000000"/>
                          </a:solidFill>
                          <a:effectLst/>
                          <a:latin typeface="Century Gothic" panose="020B0502020202020204" pitchFamily="34" charset="0"/>
                          <a:ea typeface="游ゴシック" panose="020B0400000000000000" pitchFamily="50" charset="-128"/>
                        </a:rPr>
                        <a:t>52%</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a:solidFill>
                            <a:srgbClr val="000000"/>
                          </a:solidFill>
                          <a:effectLst/>
                          <a:latin typeface="Century Gothic" panose="020B0502020202020204" pitchFamily="34" charset="0"/>
                          <a:ea typeface="游ゴシック" panose="020B0400000000000000" pitchFamily="50" charset="-128"/>
                        </a:rPr>
                        <a:t>38%</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dirty="0">
                          <a:solidFill>
                            <a:srgbClr val="000000"/>
                          </a:solidFill>
                          <a:effectLst/>
                          <a:latin typeface="Century Gothic" panose="020B0502020202020204" pitchFamily="34" charset="0"/>
                          <a:ea typeface="游ゴシック" panose="020B0400000000000000" pitchFamily="50" charset="-128"/>
                        </a:rPr>
                        <a:t>26%</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altLang="ja-JP" sz="1700" b="1" i="0" u="none" strike="noStrike" dirty="0">
                          <a:solidFill>
                            <a:srgbClr val="000000"/>
                          </a:solidFill>
                          <a:effectLst/>
                          <a:latin typeface="Century Gothic" panose="020B0502020202020204" pitchFamily="34" charset="0"/>
                          <a:ea typeface="游ゴシック" panose="020B0400000000000000" pitchFamily="50" charset="-128"/>
                        </a:rPr>
                        <a:t>46%</a:t>
                      </a:r>
                    </a:p>
                  </a:txBody>
                  <a:tcPr marL="11360" marR="11360" marT="1136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132197774"/>
                  </a:ext>
                </a:extLst>
              </a:tr>
            </a:tbl>
          </a:graphicData>
        </a:graphic>
      </p:graphicFrame>
    </p:spTree>
    <p:extLst>
      <p:ext uri="{BB962C8B-B14F-4D97-AF65-F5344CB8AC3E}">
        <p14:creationId xmlns:p14="http://schemas.microsoft.com/office/powerpoint/2010/main" val="8096904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A2D606-BDE9-4F41-82B4-A810263E0759}"/>
              </a:ext>
            </a:extLst>
          </p:cNvPr>
          <p:cNvSpPr>
            <a:spLocks noGrp="1"/>
          </p:cNvSpPr>
          <p:nvPr>
            <p:ph type="title"/>
          </p:nvPr>
        </p:nvSpPr>
        <p:spPr/>
        <p:txBody>
          <a:bodyPr/>
          <a:lstStyle/>
          <a:p>
            <a:r>
              <a:rPr kumimoji="1" lang="ja-JP" altLang="en-US" dirty="0"/>
              <a:t>講演内容</a:t>
            </a:r>
          </a:p>
        </p:txBody>
      </p:sp>
      <p:sp>
        <p:nvSpPr>
          <p:cNvPr id="3" name="コンテンツ プレースホルダー 2">
            <a:extLst>
              <a:ext uri="{FF2B5EF4-FFF2-40B4-BE49-F238E27FC236}">
                <a16:creationId xmlns:a16="http://schemas.microsoft.com/office/drawing/2014/main" id="{3509C269-58BD-4AC6-A88D-D2910162581B}"/>
              </a:ext>
            </a:extLst>
          </p:cNvPr>
          <p:cNvSpPr>
            <a:spLocks noGrp="1"/>
          </p:cNvSpPr>
          <p:nvPr>
            <p:ph idx="1"/>
          </p:nvPr>
        </p:nvSpPr>
        <p:spPr>
          <a:xfrm>
            <a:off x="537587" y="1099406"/>
            <a:ext cx="7439247" cy="2035681"/>
          </a:xfrm>
        </p:spPr>
        <p:txBody>
          <a:bodyPr/>
          <a:lstStyle/>
          <a:p>
            <a:r>
              <a:rPr kumimoji="1" lang="ja-JP" altLang="en-US" sz="1600" dirty="0"/>
              <a:t>ディープラーニング</a:t>
            </a:r>
            <a:r>
              <a:rPr lang="ja-JP" altLang="en-US" sz="1600" dirty="0"/>
              <a:t>の基礎知識</a:t>
            </a:r>
            <a:endParaRPr lang="en-US" altLang="ja-JP" sz="1600" dirty="0"/>
          </a:p>
          <a:p>
            <a:r>
              <a:rPr lang="ja-JP" altLang="en-US" sz="1600" dirty="0"/>
              <a:t>住宅プレゼンテーションシステム</a:t>
            </a:r>
            <a:endParaRPr lang="en-US" altLang="ja-JP" sz="1600" dirty="0"/>
          </a:p>
          <a:p>
            <a:r>
              <a:rPr lang="ja-JP" altLang="en-US" sz="1600" dirty="0"/>
              <a:t>ニューラルネットワークの学習</a:t>
            </a:r>
            <a:endParaRPr lang="en-US" altLang="ja-JP" sz="1600" dirty="0"/>
          </a:p>
          <a:p>
            <a:r>
              <a:rPr lang="ja-JP" altLang="en-US" sz="1600" b="1" dirty="0"/>
              <a:t>結果</a:t>
            </a:r>
            <a:endParaRPr lang="en-US" altLang="ja-JP" sz="1400" b="1" dirty="0"/>
          </a:p>
          <a:p>
            <a:pPr lvl="1"/>
            <a:r>
              <a:rPr lang="ja-JP" altLang="en-US" sz="1400" b="1" dirty="0"/>
              <a:t>様々な入出力方式の比較</a:t>
            </a:r>
            <a:endParaRPr lang="en-US" altLang="ja-JP" sz="1400" b="1" dirty="0"/>
          </a:p>
          <a:p>
            <a:pPr lvl="1"/>
            <a:r>
              <a:rPr lang="ja-JP" altLang="en-US" sz="1400" b="1" dirty="0"/>
              <a:t>様々なモデルの比較</a:t>
            </a:r>
            <a:endParaRPr lang="en-US" altLang="ja-JP" sz="1400" b="1" dirty="0"/>
          </a:p>
          <a:p>
            <a:pPr lvl="1"/>
            <a:r>
              <a:rPr lang="ja-JP" altLang="en-US" sz="1400" b="1" dirty="0"/>
              <a:t>従来のベイクとの比較</a:t>
            </a:r>
            <a:endParaRPr lang="en-US" altLang="ja-JP" sz="1400" b="1" dirty="0"/>
          </a:p>
          <a:p>
            <a:r>
              <a:rPr lang="ja-JP" altLang="en-US" sz="1600" dirty="0"/>
              <a:t>まとめ</a:t>
            </a:r>
            <a:endParaRPr lang="en-US" altLang="ja-JP" sz="1600" dirty="0"/>
          </a:p>
        </p:txBody>
      </p:sp>
    </p:spTree>
    <p:extLst>
      <p:ext uri="{BB962C8B-B14F-4D97-AF65-F5344CB8AC3E}">
        <p14:creationId xmlns:p14="http://schemas.microsoft.com/office/powerpoint/2010/main" val="1312288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4FED8C-BB2D-42E7-9AD7-7492A3A16A98}"/>
              </a:ext>
            </a:extLst>
          </p:cNvPr>
          <p:cNvSpPr>
            <a:spLocks noGrp="1"/>
          </p:cNvSpPr>
          <p:nvPr>
            <p:ph type="title"/>
          </p:nvPr>
        </p:nvSpPr>
        <p:spPr/>
        <p:txBody>
          <a:bodyPr>
            <a:normAutofit/>
          </a:bodyPr>
          <a:lstStyle/>
          <a:p>
            <a:r>
              <a:rPr lang="ja-JP" altLang="en-US" sz="2400" dirty="0"/>
              <a:t>様々な入出力方式の比較</a:t>
            </a:r>
            <a:endParaRPr kumimoji="1" lang="ja-JP" altLang="en-US" dirty="0"/>
          </a:p>
        </p:txBody>
      </p:sp>
      <p:sp>
        <p:nvSpPr>
          <p:cNvPr id="3" name="コンテンツ プレースホルダー 2">
            <a:extLst>
              <a:ext uri="{FF2B5EF4-FFF2-40B4-BE49-F238E27FC236}">
                <a16:creationId xmlns:a16="http://schemas.microsoft.com/office/drawing/2014/main" id="{5FC4630D-7F13-4B62-9677-1CDDDC9F8AAB}"/>
              </a:ext>
            </a:extLst>
          </p:cNvPr>
          <p:cNvSpPr>
            <a:spLocks noGrp="1"/>
          </p:cNvSpPr>
          <p:nvPr>
            <p:ph idx="1"/>
          </p:nvPr>
        </p:nvSpPr>
        <p:spPr>
          <a:xfrm>
            <a:off x="457200" y="841402"/>
            <a:ext cx="8229600" cy="4022238"/>
          </a:xfrm>
        </p:spPr>
        <p:txBody>
          <a:bodyPr/>
          <a:lstStyle/>
          <a:p>
            <a:r>
              <a:rPr kumimoji="1" lang="ja-JP" altLang="en-US" sz="1800" dirty="0"/>
              <a:t>キューブマップ</a:t>
            </a:r>
            <a:endParaRPr lang="en-US" altLang="ja-JP" sz="1800" dirty="0"/>
          </a:p>
          <a:p>
            <a:pPr marL="685800" lvl="1" indent="-342900">
              <a:buFont typeface="+mj-lt"/>
              <a:buAutoNum type="alphaUcParenR"/>
            </a:pPr>
            <a:r>
              <a:rPr kumimoji="1" lang="en-US" altLang="ja-JP" sz="1600" dirty="0"/>
              <a:t>6</a:t>
            </a:r>
            <a:r>
              <a:rPr kumimoji="1" lang="ja-JP" altLang="en-US" sz="1600" dirty="0"/>
              <a:t>倍のチャンネル数の</a:t>
            </a:r>
            <a:r>
              <a:rPr kumimoji="1" lang="en-US" altLang="ja-JP" sz="1600" dirty="0"/>
              <a:t>2D</a:t>
            </a:r>
            <a:r>
              <a:rPr kumimoji="1" lang="ja-JP" altLang="en-US" sz="1600" dirty="0"/>
              <a:t>画像</a:t>
            </a:r>
            <a:endParaRPr kumimoji="1" lang="en-US" altLang="ja-JP" sz="1600" dirty="0"/>
          </a:p>
          <a:p>
            <a:pPr marL="685800" lvl="1" indent="-342900">
              <a:buFont typeface="+mj-lt"/>
              <a:buAutoNum type="alphaUcParenR"/>
            </a:pPr>
            <a:r>
              <a:rPr lang="ja-JP" altLang="en-US" sz="1600" dirty="0"/>
              <a:t>横軸経度と縦軸緯度のパノラマ展開した</a:t>
            </a:r>
            <a:r>
              <a:rPr lang="en-US" altLang="ja-JP" sz="1600" dirty="0"/>
              <a:t>2D</a:t>
            </a:r>
            <a:r>
              <a:rPr lang="ja-JP" altLang="en-US" sz="1600" dirty="0"/>
              <a:t>画像</a:t>
            </a:r>
            <a:endParaRPr lang="en-US" altLang="ja-JP" sz="1600" dirty="0"/>
          </a:p>
          <a:p>
            <a:r>
              <a:rPr kumimoji="1" lang="ja-JP" altLang="en-US" sz="1800" dirty="0"/>
              <a:t>比較結果</a:t>
            </a:r>
            <a:endParaRPr kumimoji="1" lang="en-US" altLang="ja-JP" sz="1800" dirty="0"/>
          </a:p>
          <a:p>
            <a:pPr lvl="1"/>
            <a:r>
              <a:rPr kumimoji="1" lang="en-US" altLang="ja-JP" sz="1600" dirty="0"/>
              <a:t>(B)</a:t>
            </a:r>
            <a:r>
              <a:rPr lang="ja-JP" altLang="en-US" sz="1600" dirty="0"/>
              <a:t>パノラマの方が良かった</a:t>
            </a:r>
            <a:endParaRPr kumimoji="1" lang="en-US" altLang="ja-JP" sz="1600" dirty="0"/>
          </a:p>
        </p:txBody>
      </p:sp>
      <p:pic>
        <p:nvPicPr>
          <p:cNvPr id="7" name="図 6">
            <a:extLst>
              <a:ext uri="{FF2B5EF4-FFF2-40B4-BE49-F238E27FC236}">
                <a16:creationId xmlns:a16="http://schemas.microsoft.com/office/drawing/2014/main" id="{F56016A0-C669-4060-B5D6-3C3D1385C436}"/>
              </a:ext>
            </a:extLst>
          </p:cNvPr>
          <p:cNvPicPr>
            <a:picLocks noChangeAspect="1"/>
          </p:cNvPicPr>
          <p:nvPr/>
        </p:nvPicPr>
        <p:blipFill>
          <a:blip r:embed="rId3"/>
          <a:stretch>
            <a:fillRect/>
          </a:stretch>
        </p:blipFill>
        <p:spPr>
          <a:xfrm>
            <a:off x="661333" y="2919894"/>
            <a:ext cx="3116917" cy="1845890"/>
          </a:xfrm>
          <a:prstGeom prst="rect">
            <a:avLst/>
          </a:prstGeom>
        </p:spPr>
      </p:pic>
      <p:pic>
        <p:nvPicPr>
          <p:cNvPr id="9" name="図 8">
            <a:extLst>
              <a:ext uri="{FF2B5EF4-FFF2-40B4-BE49-F238E27FC236}">
                <a16:creationId xmlns:a16="http://schemas.microsoft.com/office/drawing/2014/main" id="{61676AC1-C5D0-409C-B949-2132C0B66500}"/>
              </a:ext>
            </a:extLst>
          </p:cNvPr>
          <p:cNvPicPr>
            <a:picLocks noChangeAspect="1"/>
          </p:cNvPicPr>
          <p:nvPr/>
        </p:nvPicPr>
        <p:blipFill>
          <a:blip r:embed="rId4"/>
          <a:stretch>
            <a:fillRect/>
          </a:stretch>
        </p:blipFill>
        <p:spPr>
          <a:xfrm>
            <a:off x="4165600" y="2919894"/>
            <a:ext cx="3219676" cy="1863214"/>
          </a:xfrm>
          <a:prstGeom prst="rect">
            <a:avLst/>
          </a:prstGeom>
        </p:spPr>
      </p:pic>
      <p:pic>
        <p:nvPicPr>
          <p:cNvPr id="8" name="図 7">
            <a:extLst>
              <a:ext uri="{FF2B5EF4-FFF2-40B4-BE49-F238E27FC236}">
                <a16:creationId xmlns:a16="http://schemas.microsoft.com/office/drawing/2014/main" id="{AC53544F-CEF4-4CF6-9260-B18BFCDB0AA1}"/>
              </a:ext>
            </a:extLst>
          </p:cNvPr>
          <p:cNvPicPr>
            <a:picLocks noChangeAspect="1"/>
          </p:cNvPicPr>
          <p:nvPr/>
        </p:nvPicPr>
        <p:blipFill>
          <a:blip r:embed="rId5"/>
          <a:stretch>
            <a:fillRect/>
          </a:stretch>
        </p:blipFill>
        <p:spPr>
          <a:xfrm>
            <a:off x="7071754" y="770982"/>
            <a:ext cx="1951744" cy="1452461"/>
          </a:xfrm>
          <a:prstGeom prst="rect">
            <a:avLst/>
          </a:prstGeom>
        </p:spPr>
      </p:pic>
      <p:pic>
        <p:nvPicPr>
          <p:cNvPr id="13" name="図 12">
            <a:extLst>
              <a:ext uri="{FF2B5EF4-FFF2-40B4-BE49-F238E27FC236}">
                <a16:creationId xmlns:a16="http://schemas.microsoft.com/office/drawing/2014/main" id="{4653488F-7E56-4236-BD68-838B89408FD5}"/>
              </a:ext>
            </a:extLst>
          </p:cNvPr>
          <p:cNvPicPr>
            <a:picLocks noChangeAspect="1"/>
          </p:cNvPicPr>
          <p:nvPr/>
        </p:nvPicPr>
        <p:blipFill>
          <a:blip r:embed="rId6"/>
          <a:stretch>
            <a:fillRect/>
          </a:stretch>
        </p:blipFill>
        <p:spPr>
          <a:xfrm>
            <a:off x="4758918" y="452004"/>
            <a:ext cx="609600" cy="600075"/>
          </a:xfrm>
          <a:prstGeom prst="rect">
            <a:avLst/>
          </a:prstGeom>
        </p:spPr>
      </p:pic>
      <p:pic>
        <p:nvPicPr>
          <p:cNvPr id="15" name="図 14">
            <a:extLst>
              <a:ext uri="{FF2B5EF4-FFF2-40B4-BE49-F238E27FC236}">
                <a16:creationId xmlns:a16="http://schemas.microsoft.com/office/drawing/2014/main" id="{F72E5F54-6524-44F2-A161-DF27E9EB767A}"/>
              </a:ext>
            </a:extLst>
          </p:cNvPr>
          <p:cNvPicPr>
            <a:picLocks noChangeAspect="1"/>
          </p:cNvPicPr>
          <p:nvPr/>
        </p:nvPicPr>
        <p:blipFill>
          <a:blip r:embed="rId7"/>
          <a:stretch>
            <a:fillRect/>
          </a:stretch>
        </p:blipFill>
        <p:spPr>
          <a:xfrm>
            <a:off x="4895528" y="558576"/>
            <a:ext cx="619125" cy="609600"/>
          </a:xfrm>
          <a:prstGeom prst="rect">
            <a:avLst/>
          </a:prstGeom>
        </p:spPr>
      </p:pic>
      <p:pic>
        <p:nvPicPr>
          <p:cNvPr id="17" name="図 16">
            <a:extLst>
              <a:ext uri="{FF2B5EF4-FFF2-40B4-BE49-F238E27FC236}">
                <a16:creationId xmlns:a16="http://schemas.microsoft.com/office/drawing/2014/main" id="{4168E0EA-BAD9-4D7A-AF49-378D8100BDD6}"/>
              </a:ext>
            </a:extLst>
          </p:cNvPr>
          <p:cNvPicPr>
            <a:picLocks noChangeAspect="1"/>
          </p:cNvPicPr>
          <p:nvPr/>
        </p:nvPicPr>
        <p:blipFill>
          <a:blip r:embed="rId8"/>
          <a:stretch>
            <a:fillRect/>
          </a:stretch>
        </p:blipFill>
        <p:spPr>
          <a:xfrm>
            <a:off x="5026156" y="650629"/>
            <a:ext cx="609600" cy="609600"/>
          </a:xfrm>
          <a:prstGeom prst="rect">
            <a:avLst/>
          </a:prstGeom>
        </p:spPr>
      </p:pic>
      <p:pic>
        <p:nvPicPr>
          <p:cNvPr id="19" name="図 18">
            <a:extLst>
              <a:ext uri="{FF2B5EF4-FFF2-40B4-BE49-F238E27FC236}">
                <a16:creationId xmlns:a16="http://schemas.microsoft.com/office/drawing/2014/main" id="{F6E6B412-D1F8-4462-A2B9-399DCBB162C0}"/>
              </a:ext>
            </a:extLst>
          </p:cNvPr>
          <p:cNvPicPr>
            <a:picLocks noChangeAspect="1"/>
          </p:cNvPicPr>
          <p:nvPr/>
        </p:nvPicPr>
        <p:blipFill>
          <a:blip r:embed="rId9"/>
          <a:stretch>
            <a:fillRect/>
          </a:stretch>
        </p:blipFill>
        <p:spPr>
          <a:xfrm>
            <a:off x="5247868" y="773208"/>
            <a:ext cx="609600" cy="609600"/>
          </a:xfrm>
          <a:prstGeom prst="rect">
            <a:avLst/>
          </a:prstGeom>
        </p:spPr>
      </p:pic>
      <p:pic>
        <p:nvPicPr>
          <p:cNvPr id="21" name="図 20">
            <a:extLst>
              <a:ext uri="{FF2B5EF4-FFF2-40B4-BE49-F238E27FC236}">
                <a16:creationId xmlns:a16="http://schemas.microsoft.com/office/drawing/2014/main" id="{4433A345-C1BC-4439-8E18-0DB0361EA35D}"/>
              </a:ext>
            </a:extLst>
          </p:cNvPr>
          <p:cNvPicPr>
            <a:picLocks noChangeAspect="1"/>
          </p:cNvPicPr>
          <p:nvPr/>
        </p:nvPicPr>
        <p:blipFill>
          <a:blip r:embed="rId10"/>
          <a:stretch>
            <a:fillRect/>
          </a:stretch>
        </p:blipFill>
        <p:spPr>
          <a:xfrm>
            <a:off x="5452059" y="878088"/>
            <a:ext cx="609600" cy="619125"/>
          </a:xfrm>
          <a:prstGeom prst="rect">
            <a:avLst/>
          </a:prstGeom>
        </p:spPr>
      </p:pic>
      <p:pic>
        <p:nvPicPr>
          <p:cNvPr id="23" name="図 22">
            <a:extLst>
              <a:ext uri="{FF2B5EF4-FFF2-40B4-BE49-F238E27FC236}">
                <a16:creationId xmlns:a16="http://schemas.microsoft.com/office/drawing/2014/main" id="{615AC7C2-1D6C-4F14-97E6-14455F89AECA}"/>
              </a:ext>
            </a:extLst>
          </p:cNvPr>
          <p:cNvPicPr>
            <a:picLocks noChangeAspect="1"/>
          </p:cNvPicPr>
          <p:nvPr/>
        </p:nvPicPr>
        <p:blipFill>
          <a:blip r:embed="rId11"/>
          <a:stretch>
            <a:fillRect/>
          </a:stretch>
        </p:blipFill>
        <p:spPr>
          <a:xfrm>
            <a:off x="5602334" y="982968"/>
            <a:ext cx="619125" cy="619125"/>
          </a:xfrm>
          <a:prstGeom prst="rect">
            <a:avLst/>
          </a:prstGeom>
        </p:spPr>
      </p:pic>
      <p:pic>
        <p:nvPicPr>
          <p:cNvPr id="29" name="図 28">
            <a:extLst>
              <a:ext uri="{FF2B5EF4-FFF2-40B4-BE49-F238E27FC236}">
                <a16:creationId xmlns:a16="http://schemas.microsoft.com/office/drawing/2014/main" id="{8F91B3AA-7C03-4554-A477-714A0DFAA16D}"/>
              </a:ext>
            </a:extLst>
          </p:cNvPr>
          <p:cNvPicPr>
            <a:picLocks noChangeAspect="1"/>
          </p:cNvPicPr>
          <p:nvPr/>
        </p:nvPicPr>
        <p:blipFill>
          <a:blip r:embed="rId12"/>
          <a:stretch>
            <a:fillRect/>
          </a:stretch>
        </p:blipFill>
        <p:spPr>
          <a:xfrm>
            <a:off x="4650894" y="1988762"/>
            <a:ext cx="1727517" cy="863759"/>
          </a:xfrm>
          <a:prstGeom prst="rect">
            <a:avLst/>
          </a:prstGeom>
        </p:spPr>
      </p:pic>
      <p:sp>
        <p:nvSpPr>
          <p:cNvPr id="30" name="矢印: 右 29">
            <a:extLst>
              <a:ext uri="{FF2B5EF4-FFF2-40B4-BE49-F238E27FC236}">
                <a16:creationId xmlns:a16="http://schemas.microsoft.com/office/drawing/2014/main" id="{F67410D3-A24E-4238-8E4E-80F9C5E49CF2}"/>
              </a:ext>
            </a:extLst>
          </p:cNvPr>
          <p:cNvSpPr/>
          <p:nvPr/>
        </p:nvSpPr>
        <p:spPr>
          <a:xfrm rot="12493094">
            <a:off x="6457366" y="1135342"/>
            <a:ext cx="461942" cy="2127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矢印: 右 30">
            <a:extLst>
              <a:ext uri="{FF2B5EF4-FFF2-40B4-BE49-F238E27FC236}">
                <a16:creationId xmlns:a16="http://schemas.microsoft.com/office/drawing/2014/main" id="{AEC09DFE-49CE-445F-8069-832CCE99B21E}"/>
              </a:ext>
            </a:extLst>
          </p:cNvPr>
          <p:cNvSpPr/>
          <p:nvPr/>
        </p:nvSpPr>
        <p:spPr>
          <a:xfrm rot="8687760">
            <a:off x="6470636" y="1965826"/>
            <a:ext cx="461942" cy="2127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4378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D3CF9-D6D1-49B3-94E2-F1CDD734355C}"/>
              </a:ext>
            </a:extLst>
          </p:cNvPr>
          <p:cNvSpPr>
            <a:spLocks noGrp="1"/>
          </p:cNvSpPr>
          <p:nvPr>
            <p:ph type="title"/>
          </p:nvPr>
        </p:nvSpPr>
        <p:spPr>
          <a:xfrm>
            <a:off x="305733" y="-17559"/>
            <a:ext cx="7314267" cy="501095"/>
          </a:xfrm>
        </p:spPr>
        <p:txBody>
          <a:bodyPr/>
          <a:lstStyle/>
          <a:p>
            <a:r>
              <a:rPr lang="ja-JP" altLang="en-US" sz="2400" dirty="0"/>
              <a:t>様々な入出力方式の比較</a:t>
            </a:r>
            <a:endParaRPr kumimoji="1" lang="ja-JP" altLang="en-US" dirty="0"/>
          </a:p>
        </p:txBody>
      </p:sp>
      <p:sp>
        <p:nvSpPr>
          <p:cNvPr id="3" name="コンテンツ プレースホルダー 2">
            <a:extLst>
              <a:ext uri="{FF2B5EF4-FFF2-40B4-BE49-F238E27FC236}">
                <a16:creationId xmlns:a16="http://schemas.microsoft.com/office/drawing/2014/main" id="{7963905F-B7F0-44E3-88D9-7BDA34AAFCFE}"/>
              </a:ext>
            </a:extLst>
          </p:cNvPr>
          <p:cNvSpPr>
            <a:spLocks noGrp="1"/>
          </p:cNvSpPr>
          <p:nvPr>
            <p:ph idx="1"/>
          </p:nvPr>
        </p:nvSpPr>
        <p:spPr>
          <a:xfrm>
            <a:off x="391363" y="483536"/>
            <a:ext cx="8119241" cy="3282129"/>
          </a:xfrm>
        </p:spPr>
        <p:txBody>
          <a:bodyPr/>
          <a:lstStyle/>
          <a:p>
            <a:r>
              <a:rPr lang="ja-JP" altLang="en-US" sz="1800" dirty="0"/>
              <a:t>正規化</a:t>
            </a:r>
            <a:endParaRPr lang="en-US" altLang="ja-JP" sz="1800" dirty="0"/>
          </a:p>
          <a:p>
            <a:pPr lvl="1"/>
            <a:r>
              <a:rPr kumimoji="1" lang="ja-JP" altLang="en-US" sz="1600" dirty="0"/>
              <a:t>ライティング結果は</a:t>
            </a:r>
            <a:r>
              <a:rPr kumimoji="1" lang="en-US" altLang="ja-JP" sz="1600" dirty="0"/>
              <a:t>HDR</a:t>
            </a:r>
            <a:r>
              <a:rPr kumimoji="1" lang="ja-JP" altLang="en-US" sz="1600" dirty="0"/>
              <a:t>（単位</a:t>
            </a:r>
            <a:r>
              <a:rPr kumimoji="1" lang="en-US" altLang="ja-JP" sz="1600" dirty="0"/>
              <a:t>cd/m</a:t>
            </a:r>
            <a:r>
              <a:rPr kumimoji="1" lang="en-US" altLang="ja-JP" sz="1600" baseline="30000" dirty="0"/>
              <a:t>2</a:t>
            </a:r>
            <a:r>
              <a:rPr kumimoji="1" lang="en-US" altLang="ja-JP" sz="1600" dirty="0"/>
              <a:t>, 100</a:t>
            </a:r>
            <a:r>
              <a:rPr kumimoji="1" lang="ja-JP" altLang="en-US" sz="1600" dirty="0"/>
              <a:t>～</a:t>
            </a:r>
            <a:r>
              <a:rPr kumimoji="1" lang="en-US" altLang="ja-JP" sz="1600" dirty="0"/>
              <a:t>100,000</a:t>
            </a:r>
            <a:r>
              <a:rPr kumimoji="1" lang="ja-JP" altLang="en-US" sz="1600" dirty="0"/>
              <a:t>）</a:t>
            </a:r>
            <a:endParaRPr kumimoji="1" lang="en-US" altLang="ja-JP" sz="1600" dirty="0"/>
          </a:p>
          <a:p>
            <a:pPr marL="685800" lvl="1" indent="-342900">
              <a:buFont typeface="+mj-lt"/>
              <a:buAutoNum type="alphaUcParenR"/>
            </a:pPr>
            <a:r>
              <a:rPr lang="ja-JP" altLang="en-US" sz="1600" dirty="0"/>
              <a:t>線形（固定値</a:t>
            </a:r>
            <a:r>
              <a:rPr lang="en-US" altLang="ja-JP" sz="1600" dirty="0"/>
              <a:t>10,000</a:t>
            </a:r>
            <a:r>
              <a:rPr lang="ja-JP" altLang="en-US" sz="1600" dirty="0"/>
              <a:t>で割る）</a:t>
            </a:r>
            <a:endParaRPr lang="en-US" altLang="ja-JP" sz="1600" dirty="0"/>
          </a:p>
          <a:p>
            <a:pPr marL="685800" lvl="1" indent="-342900">
              <a:buFont typeface="+mj-lt"/>
              <a:buAutoNum type="alphaUcParenR"/>
            </a:pPr>
            <a:r>
              <a:rPr lang="ja-JP" altLang="en-US" sz="1600" dirty="0"/>
              <a:t>対数 </a:t>
            </a:r>
            <a:r>
              <a:rPr lang="en-US" altLang="ja-JP" sz="1600" dirty="0"/>
              <a:t>(μ-law transformation</a:t>
            </a:r>
            <a:r>
              <a:rPr lang="en-US" altLang="ja-JP" sz="1600" baseline="30000" dirty="0"/>
              <a:t>[1]</a:t>
            </a:r>
            <a:r>
              <a:rPr lang="en-US" altLang="ja-JP" sz="1600" dirty="0"/>
              <a:t>)</a:t>
            </a:r>
          </a:p>
          <a:p>
            <a:pPr lvl="1"/>
            <a:endParaRPr lang="en-US" altLang="ja-JP" sz="1600" dirty="0"/>
          </a:p>
          <a:p>
            <a:pPr lvl="1"/>
            <a:endParaRPr lang="en-US" altLang="ja-JP" sz="1600" dirty="0"/>
          </a:p>
          <a:p>
            <a:r>
              <a:rPr lang="ja-JP" altLang="en-US" sz="1800" dirty="0"/>
              <a:t>結果比較</a:t>
            </a:r>
            <a:endParaRPr lang="en-US" altLang="ja-JP" sz="1800" dirty="0"/>
          </a:p>
          <a:p>
            <a:pPr lvl="1"/>
            <a:r>
              <a:rPr lang="en-US" altLang="ja-JP" sz="1600" dirty="0"/>
              <a:t>(A)</a:t>
            </a:r>
            <a:r>
              <a:rPr lang="ja-JP" altLang="en-US" sz="1600" dirty="0"/>
              <a:t>線形の方が良かった</a:t>
            </a:r>
            <a:endParaRPr lang="en-US" altLang="ja-JP" sz="1600" dirty="0"/>
          </a:p>
        </p:txBody>
      </p:sp>
      <p:pic>
        <p:nvPicPr>
          <p:cNvPr id="5" name="図 4">
            <a:extLst>
              <a:ext uri="{FF2B5EF4-FFF2-40B4-BE49-F238E27FC236}">
                <a16:creationId xmlns:a16="http://schemas.microsoft.com/office/drawing/2014/main" id="{0015F4D9-74D9-4E05-A5D5-64135845C00D}"/>
              </a:ext>
            </a:extLst>
          </p:cNvPr>
          <p:cNvPicPr>
            <a:picLocks noChangeAspect="1"/>
          </p:cNvPicPr>
          <p:nvPr/>
        </p:nvPicPr>
        <p:blipFill>
          <a:blip r:embed="rId3"/>
          <a:stretch>
            <a:fillRect/>
          </a:stretch>
        </p:blipFill>
        <p:spPr>
          <a:xfrm>
            <a:off x="1330981" y="1915500"/>
            <a:ext cx="2714625" cy="647700"/>
          </a:xfrm>
          <a:prstGeom prst="rect">
            <a:avLst/>
          </a:prstGeom>
        </p:spPr>
      </p:pic>
      <p:sp>
        <p:nvSpPr>
          <p:cNvPr id="6" name="テキスト ボックス 5">
            <a:extLst>
              <a:ext uri="{FF2B5EF4-FFF2-40B4-BE49-F238E27FC236}">
                <a16:creationId xmlns:a16="http://schemas.microsoft.com/office/drawing/2014/main" id="{4E6BF18C-738B-44BE-8029-9A8705FFB12F}"/>
              </a:ext>
            </a:extLst>
          </p:cNvPr>
          <p:cNvSpPr txBox="1"/>
          <p:nvPr/>
        </p:nvSpPr>
        <p:spPr>
          <a:xfrm>
            <a:off x="3510455" y="4638148"/>
            <a:ext cx="5549917" cy="230832"/>
          </a:xfrm>
          <a:prstGeom prst="rect">
            <a:avLst/>
          </a:prstGeom>
          <a:noFill/>
        </p:spPr>
        <p:txBody>
          <a:bodyPr wrap="none" rtlCol="0">
            <a:spAutoFit/>
          </a:bodyPr>
          <a:lstStyle/>
          <a:p>
            <a:r>
              <a:rPr kumimoji="1" lang="en-US" altLang="ja-JP" sz="900" dirty="0"/>
              <a:t>[1] Kalantari and </a:t>
            </a:r>
            <a:r>
              <a:rPr kumimoji="1" lang="en-US" altLang="ja-JP" sz="900" dirty="0" err="1"/>
              <a:t>Ramamoorthi</a:t>
            </a:r>
            <a:r>
              <a:rPr kumimoji="1" lang="en-US" altLang="ja-JP" sz="900" dirty="0"/>
              <a:t>, “Deep High Dynamic Range Imaging of Dynamic Scenes”, 2017</a:t>
            </a:r>
            <a:endParaRPr kumimoji="1" lang="ja-JP" altLang="en-US" sz="900" dirty="0"/>
          </a:p>
        </p:txBody>
      </p:sp>
      <p:pic>
        <p:nvPicPr>
          <p:cNvPr id="7" name="図 6">
            <a:extLst>
              <a:ext uri="{FF2B5EF4-FFF2-40B4-BE49-F238E27FC236}">
                <a16:creationId xmlns:a16="http://schemas.microsoft.com/office/drawing/2014/main" id="{63FC5D74-F0FC-439A-91BE-122B904D629B}"/>
              </a:ext>
            </a:extLst>
          </p:cNvPr>
          <p:cNvPicPr>
            <a:picLocks noChangeAspect="1"/>
          </p:cNvPicPr>
          <p:nvPr/>
        </p:nvPicPr>
        <p:blipFill>
          <a:blip r:embed="rId4"/>
          <a:stretch>
            <a:fillRect/>
          </a:stretch>
        </p:blipFill>
        <p:spPr>
          <a:xfrm>
            <a:off x="3207799" y="2670048"/>
            <a:ext cx="2977285" cy="1888066"/>
          </a:xfrm>
          <a:prstGeom prst="rect">
            <a:avLst/>
          </a:prstGeom>
        </p:spPr>
      </p:pic>
      <p:pic>
        <p:nvPicPr>
          <p:cNvPr id="8" name="図 7">
            <a:extLst>
              <a:ext uri="{FF2B5EF4-FFF2-40B4-BE49-F238E27FC236}">
                <a16:creationId xmlns:a16="http://schemas.microsoft.com/office/drawing/2014/main" id="{98EAEE2F-DE62-40E8-A80C-0513EB39E58F}"/>
              </a:ext>
            </a:extLst>
          </p:cNvPr>
          <p:cNvPicPr>
            <a:picLocks noChangeAspect="1"/>
          </p:cNvPicPr>
          <p:nvPr/>
        </p:nvPicPr>
        <p:blipFill>
          <a:blip r:embed="rId5"/>
          <a:stretch>
            <a:fillRect/>
          </a:stretch>
        </p:blipFill>
        <p:spPr>
          <a:xfrm>
            <a:off x="6008940" y="2563200"/>
            <a:ext cx="3135060" cy="2074948"/>
          </a:xfrm>
          <a:prstGeom prst="rect">
            <a:avLst/>
          </a:prstGeom>
        </p:spPr>
      </p:pic>
    </p:spTree>
    <p:extLst>
      <p:ext uri="{BB962C8B-B14F-4D97-AF65-F5344CB8AC3E}">
        <p14:creationId xmlns:p14="http://schemas.microsoft.com/office/powerpoint/2010/main" val="20635877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60BA5-4DEE-4438-8AE7-6C2B425DDFE1}"/>
              </a:ext>
            </a:extLst>
          </p:cNvPr>
          <p:cNvSpPr>
            <a:spLocks noGrp="1"/>
          </p:cNvSpPr>
          <p:nvPr>
            <p:ph type="title"/>
          </p:nvPr>
        </p:nvSpPr>
        <p:spPr/>
        <p:txBody>
          <a:bodyPr/>
          <a:lstStyle/>
          <a:p>
            <a:r>
              <a:rPr lang="ja-JP" altLang="en-US" sz="2400" dirty="0"/>
              <a:t>様々な入出力方式の比較</a:t>
            </a:r>
            <a:endParaRPr kumimoji="1" lang="ja-JP" altLang="en-US" dirty="0"/>
          </a:p>
        </p:txBody>
      </p:sp>
      <p:sp>
        <p:nvSpPr>
          <p:cNvPr id="3" name="コンテンツ プレースホルダー 2">
            <a:extLst>
              <a:ext uri="{FF2B5EF4-FFF2-40B4-BE49-F238E27FC236}">
                <a16:creationId xmlns:a16="http://schemas.microsoft.com/office/drawing/2014/main" id="{0979E6E8-4B75-4A96-A03C-A1E0940C8999}"/>
              </a:ext>
            </a:extLst>
          </p:cNvPr>
          <p:cNvSpPr>
            <a:spLocks noGrp="1"/>
          </p:cNvSpPr>
          <p:nvPr>
            <p:ph idx="1"/>
          </p:nvPr>
        </p:nvSpPr>
        <p:spPr>
          <a:xfrm>
            <a:off x="215735" y="664703"/>
            <a:ext cx="8284029" cy="4129526"/>
          </a:xfrm>
        </p:spPr>
        <p:txBody>
          <a:bodyPr/>
          <a:lstStyle/>
          <a:p>
            <a:r>
              <a:rPr kumimoji="1" lang="en-US" altLang="ja-JP" sz="1600" dirty="0"/>
              <a:t>Position</a:t>
            </a:r>
            <a:endParaRPr lang="en-US" altLang="ja-JP" sz="1600" dirty="0"/>
          </a:p>
          <a:p>
            <a:pPr lvl="1"/>
            <a:r>
              <a:rPr kumimoji="1" lang="ja-JP" altLang="en-US" sz="1400" dirty="0"/>
              <a:t>学習データはリニアな深度値のみ収集したが、キューブマップ撮影時の画角・方向などのカメラパラメータは固定なので</a:t>
            </a:r>
            <a:r>
              <a:rPr kumimoji="1" lang="en-US" altLang="ja-JP" sz="1400" dirty="0"/>
              <a:t>3D</a:t>
            </a:r>
            <a:r>
              <a:rPr kumimoji="1" lang="ja-JP" altLang="en-US" sz="1400" dirty="0"/>
              <a:t>座標に変換することも可能</a:t>
            </a:r>
            <a:endParaRPr kumimoji="1" lang="en-US" altLang="ja-JP" sz="1400" dirty="0"/>
          </a:p>
          <a:p>
            <a:pPr marL="685800" lvl="1" indent="-342900">
              <a:buFont typeface="+mj-lt"/>
              <a:buAutoNum type="alphaUcParenR"/>
            </a:pPr>
            <a:r>
              <a:rPr lang="ja-JP" altLang="en-US" sz="1400" dirty="0"/>
              <a:t>深度</a:t>
            </a:r>
            <a:r>
              <a:rPr lang="en-US" altLang="ja-JP" sz="1400" dirty="0"/>
              <a:t>(1ch)</a:t>
            </a:r>
          </a:p>
          <a:p>
            <a:pPr marL="685800" lvl="1" indent="-342900">
              <a:buFont typeface="+mj-lt"/>
              <a:buAutoNum type="alphaUcParenR"/>
            </a:pPr>
            <a:r>
              <a:rPr lang="ja-JP" altLang="en-US" sz="1400" dirty="0"/>
              <a:t>ローカル座標</a:t>
            </a:r>
            <a:r>
              <a:rPr lang="en-US" altLang="ja-JP" sz="1400" dirty="0"/>
              <a:t>(3ch)</a:t>
            </a:r>
          </a:p>
          <a:p>
            <a:pPr lvl="1"/>
            <a:r>
              <a:rPr kumimoji="1" lang="ja-JP" altLang="en-US" sz="1400" dirty="0"/>
              <a:t>結果比較</a:t>
            </a:r>
            <a:endParaRPr kumimoji="1" lang="en-US" altLang="ja-JP" sz="1400" dirty="0"/>
          </a:p>
          <a:p>
            <a:pPr lvl="2"/>
            <a:r>
              <a:rPr lang="en-US" altLang="ja-JP" sz="1200" dirty="0"/>
              <a:t>(B)</a:t>
            </a:r>
            <a:r>
              <a:rPr lang="ja-JP" altLang="en-US" sz="1200" dirty="0"/>
              <a:t>ローカル座標の方が良かった</a:t>
            </a:r>
            <a:endParaRPr kumimoji="1" lang="en-US" altLang="ja-JP" sz="1600" dirty="0"/>
          </a:p>
          <a:p>
            <a:r>
              <a:rPr kumimoji="1" lang="en-US" altLang="ja-JP" sz="1600" dirty="0"/>
              <a:t>Color</a:t>
            </a:r>
          </a:p>
          <a:p>
            <a:pPr lvl="1"/>
            <a:r>
              <a:rPr lang="en-US" altLang="ja-JP" sz="1400" dirty="0"/>
              <a:t>GI</a:t>
            </a:r>
            <a:r>
              <a:rPr lang="ja-JP" altLang="en-US" sz="1400" dirty="0"/>
              <a:t>において</a:t>
            </a:r>
            <a:r>
              <a:rPr lang="en-US" altLang="ja-JP" sz="1400" dirty="0"/>
              <a:t>R,G,B</a:t>
            </a:r>
            <a:r>
              <a:rPr lang="ja-JP" altLang="en-US" sz="1400" dirty="0"/>
              <a:t>のカラーはそれぞれ独立しているので、</a:t>
            </a:r>
            <a:r>
              <a:rPr lang="en-US" altLang="ja-JP" sz="1400" dirty="0"/>
              <a:t>1</a:t>
            </a:r>
            <a:r>
              <a:rPr lang="ja-JP" altLang="en-US" sz="1400" dirty="0"/>
              <a:t>チャンネルごとに推定する方法も考えられる</a:t>
            </a:r>
            <a:endParaRPr lang="en-US" altLang="ja-JP" sz="1400" dirty="0"/>
          </a:p>
          <a:p>
            <a:pPr marL="685800" lvl="1" indent="-342900">
              <a:buFont typeface="+mj-lt"/>
              <a:buAutoNum type="alphaUcParenR"/>
            </a:pPr>
            <a:r>
              <a:rPr kumimoji="1" lang="en-US" altLang="ja-JP" sz="1400" dirty="0"/>
              <a:t>1ch</a:t>
            </a:r>
            <a:r>
              <a:rPr lang="ja-JP" altLang="en-US" sz="1400" dirty="0"/>
              <a:t>ごと</a:t>
            </a:r>
            <a:endParaRPr lang="en-US" altLang="ja-JP" sz="1400" dirty="0"/>
          </a:p>
          <a:p>
            <a:pPr marL="685800" lvl="1" indent="-342900">
              <a:buFont typeface="+mj-lt"/>
              <a:buAutoNum type="alphaUcParenR"/>
            </a:pPr>
            <a:r>
              <a:rPr kumimoji="1" lang="en-US" altLang="ja-JP" sz="1400" dirty="0"/>
              <a:t>3ch</a:t>
            </a:r>
            <a:r>
              <a:rPr lang="ja-JP" altLang="en-US" sz="1400" dirty="0"/>
              <a:t>まとめて</a:t>
            </a:r>
            <a:endParaRPr lang="en-US" altLang="ja-JP" sz="1400" dirty="0"/>
          </a:p>
          <a:p>
            <a:pPr lvl="1"/>
            <a:r>
              <a:rPr lang="ja-JP" altLang="en-US" sz="1400" dirty="0"/>
              <a:t>結果比較</a:t>
            </a:r>
            <a:endParaRPr lang="en-US" altLang="ja-JP" sz="1400" dirty="0"/>
          </a:p>
          <a:p>
            <a:pPr lvl="2"/>
            <a:r>
              <a:rPr lang="en-US" altLang="ja-JP" sz="1200" dirty="0"/>
              <a:t>(B)3ch</a:t>
            </a:r>
            <a:r>
              <a:rPr lang="ja-JP" altLang="en-US" sz="1200" dirty="0"/>
              <a:t>の方が良かった。</a:t>
            </a:r>
            <a:r>
              <a:rPr lang="en-US" altLang="ja-JP" sz="1200" dirty="0"/>
              <a:t>(A)</a:t>
            </a:r>
            <a:r>
              <a:rPr lang="ja-JP" altLang="en-US" sz="1200" dirty="0"/>
              <a:t>だと不自然な色が生じてしまう。</a:t>
            </a:r>
            <a:endParaRPr lang="en-US" altLang="ja-JP" sz="1200" dirty="0"/>
          </a:p>
          <a:p>
            <a:pPr lvl="1"/>
            <a:endParaRPr kumimoji="1" lang="en-US" altLang="ja-JP" sz="1400" dirty="0"/>
          </a:p>
          <a:p>
            <a:pPr lvl="1"/>
            <a:endParaRPr kumimoji="1" lang="en-US" altLang="ja-JP" sz="1400" dirty="0"/>
          </a:p>
        </p:txBody>
      </p:sp>
      <p:pic>
        <p:nvPicPr>
          <p:cNvPr id="5" name="図 4">
            <a:extLst>
              <a:ext uri="{FF2B5EF4-FFF2-40B4-BE49-F238E27FC236}">
                <a16:creationId xmlns:a16="http://schemas.microsoft.com/office/drawing/2014/main" id="{29BB20C1-43AD-4189-8ABA-75E834AF3D4D}"/>
              </a:ext>
            </a:extLst>
          </p:cNvPr>
          <p:cNvPicPr>
            <a:picLocks noChangeAspect="1"/>
          </p:cNvPicPr>
          <p:nvPr/>
        </p:nvPicPr>
        <p:blipFill>
          <a:blip r:embed="rId3"/>
          <a:stretch>
            <a:fillRect/>
          </a:stretch>
        </p:blipFill>
        <p:spPr>
          <a:xfrm>
            <a:off x="5728696" y="1324696"/>
            <a:ext cx="2154107" cy="1630363"/>
          </a:xfrm>
          <a:prstGeom prst="rect">
            <a:avLst/>
          </a:prstGeom>
        </p:spPr>
      </p:pic>
      <p:pic>
        <p:nvPicPr>
          <p:cNvPr id="6" name="図 5">
            <a:extLst>
              <a:ext uri="{FF2B5EF4-FFF2-40B4-BE49-F238E27FC236}">
                <a16:creationId xmlns:a16="http://schemas.microsoft.com/office/drawing/2014/main" id="{0E11D4CA-576B-41E5-836F-39FF26BBE163}"/>
              </a:ext>
            </a:extLst>
          </p:cNvPr>
          <p:cNvPicPr>
            <a:picLocks noChangeAspect="1"/>
          </p:cNvPicPr>
          <p:nvPr/>
        </p:nvPicPr>
        <p:blipFill>
          <a:blip r:embed="rId4"/>
          <a:stretch>
            <a:fillRect/>
          </a:stretch>
        </p:blipFill>
        <p:spPr>
          <a:xfrm>
            <a:off x="3221186" y="3349770"/>
            <a:ext cx="5798123" cy="1087148"/>
          </a:xfrm>
          <a:prstGeom prst="rect">
            <a:avLst/>
          </a:prstGeom>
        </p:spPr>
      </p:pic>
    </p:spTree>
    <p:extLst>
      <p:ext uri="{BB962C8B-B14F-4D97-AF65-F5344CB8AC3E}">
        <p14:creationId xmlns:p14="http://schemas.microsoft.com/office/powerpoint/2010/main" val="2491510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128601-6A75-4B52-978B-C1668589D38A}"/>
              </a:ext>
            </a:extLst>
          </p:cNvPr>
          <p:cNvSpPr>
            <a:spLocks noGrp="1"/>
          </p:cNvSpPr>
          <p:nvPr>
            <p:ph type="title"/>
          </p:nvPr>
        </p:nvSpPr>
        <p:spPr/>
        <p:txBody>
          <a:bodyPr>
            <a:normAutofit/>
          </a:bodyPr>
          <a:lstStyle/>
          <a:p>
            <a:r>
              <a:rPr lang="ja-JP" altLang="en-US" sz="2400" dirty="0"/>
              <a:t>様々なモデルの比較</a:t>
            </a:r>
            <a:endParaRPr kumimoji="1" lang="ja-JP" altLang="en-US" dirty="0"/>
          </a:p>
        </p:txBody>
      </p:sp>
      <p:sp>
        <p:nvSpPr>
          <p:cNvPr id="3" name="コンテンツ プレースホルダー 2">
            <a:extLst>
              <a:ext uri="{FF2B5EF4-FFF2-40B4-BE49-F238E27FC236}">
                <a16:creationId xmlns:a16="http://schemas.microsoft.com/office/drawing/2014/main" id="{ACDD60CA-6B99-43BF-8FB7-542F01B530F2}"/>
              </a:ext>
            </a:extLst>
          </p:cNvPr>
          <p:cNvSpPr>
            <a:spLocks noGrp="1"/>
          </p:cNvSpPr>
          <p:nvPr>
            <p:ph idx="1"/>
          </p:nvPr>
        </p:nvSpPr>
        <p:spPr/>
        <p:txBody>
          <a:bodyPr/>
          <a:lstStyle/>
          <a:p>
            <a:r>
              <a:rPr kumimoji="1" lang="en-US" altLang="ja-JP" dirty="0"/>
              <a:t>Batch normalization</a:t>
            </a:r>
          </a:p>
          <a:p>
            <a:pPr lvl="1"/>
            <a:r>
              <a:rPr kumimoji="1" lang="ja-JP" altLang="en-US" dirty="0"/>
              <a:t>バッチごとの正規化</a:t>
            </a:r>
            <a:endParaRPr kumimoji="1" lang="en-US" altLang="ja-JP" dirty="0"/>
          </a:p>
          <a:p>
            <a:r>
              <a:rPr lang="en-US" altLang="ja-JP" dirty="0"/>
              <a:t>Drop out</a:t>
            </a:r>
          </a:p>
          <a:p>
            <a:pPr lvl="1"/>
            <a:r>
              <a:rPr kumimoji="1" lang="ja-JP" altLang="en-US" dirty="0"/>
              <a:t>過学習を防ぐため、ランダムに接続を一時的に切る</a:t>
            </a:r>
            <a:endParaRPr kumimoji="1" lang="en-US" altLang="ja-JP" dirty="0"/>
          </a:p>
          <a:p>
            <a:r>
              <a:rPr lang="ja-JP" altLang="en-US" dirty="0"/>
              <a:t>結果比較</a:t>
            </a:r>
            <a:endParaRPr kumimoji="1" lang="ja-JP" altLang="en-US" dirty="0"/>
          </a:p>
        </p:txBody>
      </p:sp>
      <p:pic>
        <p:nvPicPr>
          <p:cNvPr id="6" name="図 5">
            <a:extLst>
              <a:ext uri="{FF2B5EF4-FFF2-40B4-BE49-F238E27FC236}">
                <a16:creationId xmlns:a16="http://schemas.microsoft.com/office/drawing/2014/main" id="{EE20A7E1-2282-403D-B76C-591B9C7B4A33}"/>
              </a:ext>
            </a:extLst>
          </p:cNvPr>
          <p:cNvPicPr>
            <a:picLocks noChangeAspect="1"/>
          </p:cNvPicPr>
          <p:nvPr/>
        </p:nvPicPr>
        <p:blipFill>
          <a:blip r:embed="rId3"/>
          <a:stretch>
            <a:fillRect/>
          </a:stretch>
        </p:blipFill>
        <p:spPr>
          <a:xfrm>
            <a:off x="484416" y="2813883"/>
            <a:ext cx="3558267" cy="2150479"/>
          </a:xfrm>
          <a:prstGeom prst="rect">
            <a:avLst/>
          </a:prstGeom>
        </p:spPr>
      </p:pic>
      <p:pic>
        <p:nvPicPr>
          <p:cNvPr id="8" name="図 7">
            <a:extLst>
              <a:ext uri="{FF2B5EF4-FFF2-40B4-BE49-F238E27FC236}">
                <a16:creationId xmlns:a16="http://schemas.microsoft.com/office/drawing/2014/main" id="{552F8F10-2F4A-468F-9473-4E76273C8181}"/>
              </a:ext>
            </a:extLst>
          </p:cNvPr>
          <p:cNvPicPr>
            <a:picLocks noChangeAspect="1"/>
          </p:cNvPicPr>
          <p:nvPr/>
        </p:nvPicPr>
        <p:blipFill>
          <a:blip r:embed="rId4"/>
          <a:stretch>
            <a:fillRect/>
          </a:stretch>
        </p:blipFill>
        <p:spPr>
          <a:xfrm>
            <a:off x="4572000" y="2796493"/>
            <a:ext cx="3585483" cy="2243746"/>
          </a:xfrm>
          <a:prstGeom prst="rect">
            <a:avLst/>
          </a:prstGeom>
        </p:spPr>
      </p:pic>
    </p:spTree>
    <p:extLst>
      <p:ext uri="{BB962C8B-B14F-4D97-AF65-F5344CB8AC3E}">
        <p14:creationId xmlns:p14="http://schemas.microsoft.com/office/powerpoint/2010/main" val="3437279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0022FC-690F-45F2-A2B4-E6DBB7C2540D}"/>
              </a:ext>
            </a:extLst>
          </p:cNvPr>
          <p:cNvSpPr>
            <a:spLocks noGrp="1"/>
          </p:cNvSpPr>
          <p:nvPr>
            <p:ph type="title"/>
          </p:nvPr>
        </p:nvSpPr>
        <p:spPr/>
        <p:txBody>
          <a:bodyPr/>
          <a:lstStyle/>
          <a:p>
            <a:r>
              <a:rPr lang="ja-JP" altLang="en-US" sz="2400" dirty="0"/>
              <a:t>様々なモデルの比較</a:t>
            </a:r>
            <a:endParaRPr kumimoji="1" lang="ja-JP" altLang="en-US" dirty="0"/>
          </a:p>
        </p:txBody>
      </p:sp>
      <p:sp>
        <p:nvSpPr>
          <p:cNvPr id="3" name="コンテンツ プレースホルダー 2">
            <a:extLst>
              <a:ext uri="{FF2B5EF4-FFF2-40B4-BE49-F238E27FC236}">
                <a16:creationId xmlns:a16="http://schemas.microsoft.com/office/drawing/2014/main" id="{77F8B52A-4E2F-4142-843B-6C61DC35916E}"/>
              </a:ext>
            </a:extLst>
          </p:cNvPr>
          <p:cNvSpPr>
            <a:spLocks noGrp="1"/>
          </p:cNvSpPr>
          <p:nvPr>
            <p:ph idx="1"/>
          </p:nvPr>
        </p:nvSpPr>
        <p:spPr>
          <a:xfrm>
            <a:off x="555171" y="693284"/>
            <a:ext cx="4909457" cy="950459"/>
          </a:xfrm>
        </p:spPr>
        <p:txBody>
          <a:bodyPr/>
          <a:lstStyle/>
          <a:p>
            <a:r>
              <a:rPr kumimoji="1" lang="ja-JP" altLang="en-US" sz="1400" dirty="0"/>
              <a:t>残差学習</a:t>
            </a:r>
            <a:endParaRPr kumimoji="1" lang="en-US" altLang="ja-JP" sz="1400" dirty="0"/>
          </a:p>
          <a:p>
            <a:pPr lvl="1"/>
            <a:r>
              <a:rPr lang="ja-JP" altLang="en-US" sz="1200" dirty="0"/>
              <a:t>なし（</a:t>
            </a:r>
            <a:r>
              <a:rPr kumimoji="1" lang="en-US" altLang="ja-JP" sz="1200" dirty="0"/>
              <a:t>U-Net</a:t>
            </a:r>
            <a:r>
              <a:rPr kumimoji="1" lang="ja-JP" altLang="en-US" sz="1200" dirty="0"/>
              <a:t>）</a:t>
            </a:r>
            <a:endParaRPr kumimoji="1" lang="en-US" altLang="ja-JP" sz="1200" dirty="0"/>
          </a:p>
          <a:p>
            <a:pPr lvl="1"/>
            <a:r>
              <a:rPr kumimoji="1" lang="ja-JP" altLang="en-US" sz="1200" dirty="0"/>
              <a:t>あり（</a:t>
            </a:r>
            <a:r>
              <a:rPr kumimoji="1" lang="en-US" altLang="ja-JP" sz="1200" dirty="0"/>
              <a:t>Hourglass</a:t>
            </a:r>
            <a:r>
              <a:rPr kumimoji="1" lang="ja-JP" altLang="en-US" sz="1200" dirty="0"/>
              <a:t>）</a:t>
            </a:r>
            <a:endParaRPr kumimoji="1" lang="en-US" altLang="ja-JP" sz="1200" dirty="0"/>
          </a:p>
          <a:p>
            <a:r>
              <a:rPr kumimoji="1" lang="ja-JP" altLang="en-US" sz="1400" dirty="0"/>
              <a:t>結果比較</a:t>
            </a:r>
            <a:endParaRPr kumimoji="1" lang="en-US" altLang="ja-JP" sz="1400" dirty="0"/>
          </a:p>
          <a:p>
            <a:pPr lvl="1"/>
            <a:r>
              <a:rPr lang="en-US" altLang="ja-JP" sz="1200" dirty="0"/>
              <a:t>SSIM</a:t>
            </a:r>
            <a:r>
              <a:rPr lang="ja-JP" altLang="en-US" sz="1200" dirty="0"/>
              <a:t>が</a:t>
            </a:r>
            <a:r>
              <a:rPr lang="en-US" altLang="ja-JP" sz="1200" dirty="0"/>
              <a:t>0.8</a:t>
            </a:r>
            <a:r>
              <a:rPr lang="ja-JP" altLang="en-US" sz="1200" dirty="0"/>
              <a:t>程度から</a:t>
            </a:r>
            <a:r>
              <a:rPr lang="en-US" altLang="ja-JP" sz="1200" dirty="0"/>
              <a:t>0.85</a:t>
            </a:r>
            <a:r>
              <a:rPr lang="ja-JP" altLang="en-US" sz="1200" dirty="0"/>
              <a:t>程度に上昇</a:t>
            </a:r>
            <a:endParaRPr lang="en-US" altLang="ja-JP" sz="1200" dirty="0"/>
          </a:p>
          <a:p>
            <a:pPr lvl="1"/>
            <a:r>
              <a:rPr kumimoji="1" lang="ja-JP" altLang="en-US" sz="1200" dirty="0"/>
              <a:t>学習が安定するようになった</a:t>
            </a:r>
          </a:p>
        </p:txBody>
      </p:sp>
      <p:pic>
        <p:nvPicPr>
          <p:cNvPr id="5" name="図 4">
            <a:extLst>
              <a:ext uri="{FF2B5EF4-FFF2-40B4-BE49-F238E27FC236}">
                <a16:creationId xmlns:a16="http://schemas.microsoft.com/office/drawing/2014/main" id="{2B8A0731-1E64-41EE-A395-C139D1629E5F}"/>
              </a:ext>
            </a:extLst>
          </p:cNvPr>
          <p:cNvPicPr>
            <a:picLocks noChangeAspect="1"/>
          </p:cNvPicPr>
          <p:nvPr/>
        </p:nvPicPr>
        <p:blipFill>
          <a:blip r:embed="rId3"/>
          <a:stretch>
            <a:fillRect/>
          </a:stretch>
        </p:blipFill>
        <p:spPr>
          <a:xfrm>
            <a:off x="0" y="2514775"/>
            <a:ext cx="4431783" cy="2314926"/>
          </a:xfrm>
          <a:prstGeom prst="rect">
            <a:avLst/>
          </a:prstGeom>
        </p:spPr>
      </p:pic>
      <p:pic>
        <p:nvPicPr>
          <p:cNvPr id="7" name="図 6">
            <a:extLst>
              <a:ext uri="{FF2B5EF4-FFF2-40B4-BE49-F238E27FC236}">
                <a16:creationId xmlns:a16="http://schemas.microsoft.com/office/drawing/2014/main" id="{4A7C391B-00CD-4A89-B392-53F0B5D4F727}"/>
              </a:ext>
            </a:extLst>
          </p:cNvPr>
          <p:cNvPicPr>
            <a:picLocks noChangeAspect="1"/>
          </p:cNvPicPr>
          <p:nvPr/>
        </p:nvPicPr>
        <p:blipFill>
          <a:blip r:embed="rId4"/>
          <a:stretch>
            <a:fillRect/>
          </a:stretch>
        </p:blipFill>
        <p:spPr>
          <a:xfrm>
            <a:off x="4590225" y="2514775"/>
            <a:ext cx="4553775" cy="2314926"/>
          </a:xfrm>
          <a:prstGeom prst="rect">
            <a:avLst/>
          </a:prstGeom>
        </p:spPr>
      </p:pic>
    </p:spTree>
    <p:extLst>
      <p:ext uri="{BB962C8B-B14F-4D97-AF65-F5344CB8AC3E}">
        <p14:creationId xmlns:p14="http://schemas.microsoft.com/office/powerpoint/2010/main" val="2261668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0C0AF-4D5B-4443-AE83-C41C78911511}"/>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62D8FE53-AFD5-47D2-8910-9034D48E72DD}"/>
              </a:ext>
            </a:extLst>
          </p:cNvPr>
          <p:cNvSpPr>
            <a:spLocks noGrp="1"/>
          </p:cNvSpPr>
          <p:nvPr>
            <p:ph idx="1"/>
          </p:nvPr>
        </p:nvSpPr>
        <p:spPr>
          <a:xfrm>
            <a:off x="457200" y="785374"/>
            <a:ext cx="1768549" cy="554328"/>
          </a:xfrm>
        </p:spPr>
        <p:txBody>
          <a:bodyPr/>
          <a:lstStyle/>
          <a:p>
            <a:r>
              <a:rPr lang="ja-JP" altLang="en-US" sz="2000" dirty="0"/>
              <a:t>機械学習</a:t>
            </a:r>
            <a:endParaRPr lang="en-US" altLang="ja-JP" sz="2000" dirty="0"/>
          </a:p>
          <a:p>
            <a:endParaRPr kumimoji="1" lang="ja-JP" altLang="en-US" dirty="0"/>
          </a:p>
        </p:txBody>
      </p:sp>
      <p:sp>
        <p:nvSpPr>
          <p:cNvPr id="4" name="テキスト ボックス 3">
            <a:extLst>
              <a:ext uri="{FF2B5EF4-FFF2-40B4-BE49-F238E27FC236}">
                <a16:creationId xmlns:a16="http://schemas.microsoft.com/office/drawing/2014/main" id="{FE96D578-02A8-4A50-8537-E5440FF4811B}"/>
              </a:ext>
            </a:extLst>
          </p:cNvPr>
          <p:cNvSpPr txBox="1"/>
          <p:nvPr/>
        </p:nvSpPr>
        <p:spPr>
          <a:xfrm>
            <a:off x="857692" y="1750827"/>
            <a:ext cx="646331" cy="369332"/>
          </a:xfrm>
          <a:prstGeom prst="rect">
            <a:avLst/>
          </a:prstGeom>
          <a:noFill/>
        </p:spPr>
        <p:txBody>
          <a:bodyPr wrap="none" rtlCol="0">
            <a:spAutoFit/>
          </a:bodyPr>
          <a:lstStyle/>
          <a:p>
            <a:r>
              <a:rPr kumimoji="1" lang="ja-JP" altLang="en-US" dirty="0"/>
              <a:t>入力</a:t>
            </a:r>
          </a:p>
        </p:txBody>
      </p:sp>
      <p:sp>
        <p:nvSpPr>
          <p:cNvPr id="5" name="正方形/長方形 4">
            <a:extLst>
              <a:ext uri="{FF2B5EF4-FFF2-40B4-BE49-F238E27FC236}">
                <a16:creationId xmlns:a16="http://schemas.microsoft.com/office/drawing/2014/main" id="{98052D09-DF8B-4AFE-AB15-8F6E6413C5F0}"/>
              </a:ext>
            </a:extLst>
          </p:cNvPr>
          <p:cNvSpPr/>
          <p:nvPr/>
        </p:nvSpPr>
        <p:spPr>
          <a:xfrm>
            <a:off x="2402958" y="1410586"/>
            <a:ext cx="1346791" cy="108452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a:t>内部モデル</a:t>
            </a:r>
          </a:p>
        </p:txBody>
      </p:sp>
      <p:sp>
        <p:nvSpPr>
          <p:cNvPr id="7" name="テキスト ボックス 6">
            <a:extLst>
              <a:ext uri="{FF2B5EF4-FFF2-40B4-BE49-F238E27FC236}">
                <a16:creationId xmlns:a16="http://schemas.microsoft.com/office/drawing/2014/main" id="{BFE6EDA6-0067-4F65-895F-90D7803B9AD0}"/>
              </a:ext>
            </a:extLst>
          </p:cNvPr>
          <p:cNvSpPr txBox="1"/>
          <p:nvPr/>
        </p:nvSpPr>
        <p:spPr>
          <a:xfrm>
            <a:off x="4671237" y="1736650"/>
            <a:ext cx="646331" cy="369332"/>
          </a:xfrm>
          <a:prstGeom prst="rect">
            <a:avLst/>
          </a:prstGeom>
          <a:noFill/>
        </p:spPr>
        <p:txBody>
          <a:bodyPr wrap="none" rtlCol="0">
            <a:spAutoFit/>
          </a:bodyPr>
          <a:lstStyle/>
          <a:p>
            <a:r>
              <a:rPr kumimoji="1" lang="ja-JP" altLang="en-US" dirty="0"/>
              <a:t>出力</a:t>
            </a:r>
          </a:p>
        </p:txBody>
      </p:sp>
      <p:sp>
        <p:nvSpPr>
          <p:cNvPr id="8" name="テキスト ボックス 7">
            <a:extLst>
              <a:ext uri="{FF2B5EF4-FFF2-40B4-BE49-F238E27FC236}">
                <a16:creationId xmlns:a16="http://schemas.microsoft.com/office/drawing/2014/main" id="{635D582F-76CA-4DD8-B7A9-96F2182C17F8}"/>
              </a:ext>
            </a:extLst>
          </p:cNvPr>
          <p:cNvSpPr txBox="1"/>
          <p:nvPr/>
        </p:nvSpPr>
        <p:spPr>
          <a:xfrm>
            <a:off x="6239056" y="1726388"/>
            <a:ext cx="646331" cy="369332"/>
          </a:xfrm>
          <a:prstGeom prst="rect">
            <a:avLst/>
          </a:prstGeom>
          <a:noFill/>
        </p:spPr>
        <p:txBody>
          <a:bodyPr wrap="none" rtlCol="0">
            <a:spAutoFit/>
          </a:bodyPr>
          <a:lstStyle/>
          <a:p>
            <a:r>
              <a:rPr kumimoji="1" lang="ja-JP" altLang="en-US" dirty="0"/>
              <a:t>評価</a:t>
            </a:r>
          </a:p>
        </p:txBody>
      </p:sp>
      <p:sp>
        <p:nvSpPr>
          <p:cNvPr id="9" name="矢印: 右 8">
            <a:extLst>
              <a:ext uri="{FF2B5EF4-FFF2-40B4-BE49-F238E27FC236}">
                <a16:creationId xmlns:a16="http://schemas.microsoft.com/office/drawing/2014/main" id="{38C5FCA4-2788-4175-8BA9-287D8C35C5F5}"/>
              </a:ext>
            </a:extLst>
          </p:cNvPr>
          <p:cNvSpPr/>
          <p:nvPr/>
        </p:nvSpPr>
        <p:spPr>
          <a:xfrm>
            <a:off x="1779181" y="1821712"/>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F9FDFC5-144A-4BC2-B354-61AC83B80067}"/>
              </a:ext>
            </a:extLst>
          </p:cNvPr>
          <p:cNvSpPr/>
          <p:nvPr/>
        </p:nvSpPr>
        <p:spPr>
          <a:xfrm>
            <a:off x="4089992" y="1783462"/>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E8C55156-8653-47C4-B711-60F56D5F40A8}"/>
              </a:ext>
            </a:extLst>
          </p:cNvPr>
          <p:cNvSpPr/>
          <p:nvPr/>
        </p:nvSpPr>
        <p:spPr>
          <a:xfrm>
            <a:off x="5594016" y="1783462"/>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矢印: 下カーブ 11">
            <a:extLst>
              <a:ext uri="{FF2B5EF4-FFF2-40B4-BE49-F238E27FC236}">
                <a16:creationId xmlns:a16="http://schemas.microsoft.com/office/drawing/2014/main" id="{208B98F6-1EA2-4BFA-B3CB-C9E354AE7692}"/>
              </a:ext>
            </a:extLst>
          </p:cNvPr>
          <p:cNvSpPr/>
          <p:nvPr/>
        </p:nvSpPr>
        <p:spPr>
          <a:xfrm rot="10800000">
            <a:off x="2792818" y="2571747"/>
            <a:ext cx="3841897" cy="788139"/>
          </a:xfrm>
          <a:prstGeom prst="curvedDownArrow">
            <a:avLst>
              <a:gd name="adj1" fmla="val 19156"/>
              <a:gd name="adj2" fmla="val 51496"/>
              <a:gd name="adj3" fmla="val 212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81B25816-64A2-42E0-8870-721752F156EA}"/>
              </a:ext>
            </a:extLst>
          </p:cNvPr>
          <p:cNvSpPr txBox="1"/>
          <p:nvPr/>
        </p:nvSpPr>
        <p:spPr>
          <a:xfrm>
            <a:off x="2501412" y="3419745"/>
            <a:ext cx="4339650" cy="369332"/>
          </a:xfrm>
          <a:prstGeom prst="rect">
            <a:avLst/>
          </a:prstGeom>
          <a:noFill/>
        </p:spPr>
        <p:txBody>
          <a:bodyPr wrap="none" rtlCol="0">
            <a:spAutoFit/>
          </a:bodyPr>
          <a:lstStyle/>
          <a:p>
            <a:r>
              <a:rPr kumimoji="1" lang="ja-JP" altLang="en-US" dirty="0"/>
              <a:t>評価が高くなるように内部モデルを修正</a:t>
            </a:r>
          </a:p>
        </p:txBody>
      </p:sp>
    </p:spTree>
    <p:extLst>
      <p:ext uri="{BB962C8B-B14F-4D97-AF65-F5344CB8AC3E}">
        <p14:creationId xmlns:p14="http://schemas.microsoft.com/office/powerpoint/2010/main" val="9673680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FDD36B-7238-4D72-9EB6-4CAB1939193F}"/>
              </a:ext>
            </a:extLst>
          </p:cNvPr>
          <p:cNvSpPr>
            <a:spLocks noGrp="1"/>
          </p:cNvSpPr>
          <p:nvPr>
            <p:ph type="title"/>
          </p:nvPr>
        </p:nvSpPr>
        <p:spPr/>
        <p:txBody>
          <a:bodyPr/>
          <a:lstStyle/>
          <a:p>
            <a:r>
              <a:rPr lang="ja-JP" altLang="en-US" sz="2400" dirty="0"/>
              <a:t>様々なモデルの比較</a:t>
            </a:r>
            <a:endParaRPr kumimoji="1" lang="ja-JP" altLang="en-US" dirty="0"/>
          </a:p>
        </p:txBody>
      </p:sp>
      <p:sp>
        <p:nvSpPr>
          <p:cNvPr id="3" name="コンテンツ プレースホルダー 2">
            <a:extLst>
              <a:ext uri="{FF2B5EF4-FFF2-40B4-BE49-F238E27FC236}">
                <a16:creationId xmlns:a16="http://schemas.microsoft.com/office/drawing/2014/main" id="{7CD802BE-3DFF-403F-9022-01C4A888E89B}"/>
              </a:ext>
            </a:extLst>
          </p:cNvPr>
          <p:cNvSpPr>
            <a:spLocks noGrp="1"/>
          </p:cNvSpPr>
          <p:nvPr>
            <p:ph idx="1"/>
          </p:nvPr>
        </p:nvSpPr>
        <p:spPr>
          <a:xfrm>
            <a:off x="457199" y="785374"/>
            <a:ext cx="8229600" cy="4022238"/>
          </a:xfrm>
        </p:spPr>
        <p:txBody>
          <a:bodyPr/>
          <a:lstStyle/>
          <a:p>
            <a:r>
              <a:rPr kumimoji="1" lang="ja-JP" altLang="en-US" dirty="0"/>
              <a:t>残差ブロックのバリエーション</a:t>
            </a:r>
            <a:endParaRPr kumimoji="1" lang="en-US" altLang="ja-JP" dirty="0"/>
          </a:p>
          <a:p>
            <a:pPr lvl="1"/>
            <a:r>
              <a:rPr kumimoji="1" lang="en-US" altLang="ja-JP" dirty="0"/>
              <a:t>Bottleneck</a:t>
            </a:r>
            <a:r>
              <a:rPr kumimoji="1" lang="en-US" altLang="ja-JP" baseline="30000" dirty="0"/>
              <a:t>[1]</a:t>
            </a:r>
          </a:p>
          <a:p>
            <a:pPr lvl="1"/>
            <a:r>
              <a:rPr lang="en-US" altLang="ja-JP" dirty="0"/>
              <a:t>Basic-wide</a:t>
            </a:r>
            <a:r>
              <a:rPr lang="en-US" altLang="ja-JP" baseline="30000" dirty="0"/>
              <a:t>[2]</a:t>
            </a:r>
          </a:p>
          <a:p>
            <a:pPr lvl="1"/>
            <a:r>
              <a:rPr kumimoji="1" lang="en-US" altLang="ja-JP" dirty="0"/>
              <a:t>Wide-dropout</a:t>
            </a:r>
            <a:r>
              <a:rPr kumimoji="1" lang="en-US" altLang="ja-JP" baseline="30000" dirty="0"/>
              <a:t>[2]</a:t>
            </a:r>
          </a:p>
          <a:p>
            <a:pPr lvl="1"/>
            <a:r>
              <a:rPr lang="en-US" altLang="ja-JP" dirty="0"/>
              <a:t>Highway network</a:t>
            </a:r>
            <a:r>
              <a:rPr lang="en-US" altLang="ja-JP" baseline="30000" dirty="0"/>
              <a:t>[3]</a:t>
            </a:r>
          </a:p>
          <a:p>
            <a:pPr lvl="1"/>
            <a:r>
              <a:rPr lang="en-US" altLang="ja-JP" dirty="0"/>
              <a:t>Dense network</a:t>
            </a:r>
            <a:r>
              <a:rPr lang="en-US" altLang="ja-JP" baseline="30000" dirty="0"/>
              <a:t>[4]</a:t>
            </a:r>
          </a:p>
          <a:p>
            <a:r>
              <a:rPr kumimoji="1" lang="ja-JP" altLang="en-US" dirty="0"/>
              <a:t>結果比較</a:t>
            </a:r>
            <a:endParaRPr kumimoji="1" lang="en-US" altLang="ja-JP" dirty="0"/>
          </a:p>
          <a:p>
            <a:pPr lvl="1"/>
            <a:r>
              <a:rPr lang="ja-JP" altLang="en-US" dirty="0"/>
              <a:t>あまり変わらなかった</a:t>
            </a:r>
            <a:endParaRPr kumimoji="1" lang="ja-JP" altLang="en-US" dirty="0"/>
          </a:p>
        </p:txBody>
      </p:sp>
      <p:pic>
        <p:nvPicPr>
          <p:cNvPr id="5" name="図 4">
            <a:extLst>
              <a:ext uri="{FF2B5EF4-FFF2-40B4-BE49-F238E27FC236}">
                <a16:creationId xmlns:a16="http://schemas.microsoft.com/office/drawing/2014/main" id="{BF0BAFA7-0EBD-4ACE-A7BB-003F1287E837}"/>
              </a:ext>
            </a:extLst>
          </p:cNvPr>
          <p:cNvPicPr>
            <a:picLocks noChangeAspect="1"/>
          </p:cNvPicPr>
          <p:nvPr/>
        </p:nvPicPr>
        <p:blipFill>
          <a:blip r:embed="rId3"/>
          <a:stretch>
            <a:fillRect/>
          </a:stretch>
        </p:blipFill>
        <p:spPr>
          <a:xfrm>
            <a:off x="3426159" y="1324345"/>
            <a:ext cx="4205503" cy="1468588"/>
          </a:xfrm>
          <a:prstGeom prst="rect">
            <a:avLst/>
          </a:prstGeom>
        </p:spPr>
      </p:pic>
      <p:pic>
        <p:nvPicPr>
          <p:cNvPr id="8" name="図 7">
            <a:extLst>
              <a:ext uri="{FF2B5EF4-FFF2-40B4-BE49-F238E27FC236}">
                <a16:creationId xmlns:a16="http://schemas.microsoft.com/office/drawing/2014/main" id="{8B25508C-7C7F-4F65-B01A-C9C112B6144F}"/>
              </a:ext>
            </a:extLst>
          </p:cNvPr>
          <p:cNvPicPr>
            <a:picLocks noChangeAspect="1"/>
          </p:cNvPicPr>
          <p:nvPr/>
        </p:nvPicPr>
        <p:blipFill rotWithShape="1">
          <a:blip r:embed="rId4"/>
          <a:srcRect l="45886"/>
          <a:stretch/>
        </p:blipFill>
        <p:spPr>
          <a:xfrm>
            <a:off x="7631662" y="1295761"/>
            <a:ext cx="1496247" cy="1570109"/>
          </a:xfrm>
          <a:prstGeom prst="rect">
            <a:avLst/>
          </a:prstGeom>
        </p:spPr>
      </p:pic>
      <p:pic>
        <p:nvPicPr>
          <p:cNvPr id="11" name="図 10">
            <a:extLst>
              <a:ext uri="{FF2B5EF4-FFF2-40B4-BE49-F238E27FC236}">
                <a16:creationId xmlns:a16="http://schemas.microsoft.com/office/drawing/2014/main" id="{CED27574-E760-4C2C-A4B9-8305E5D63280}"/>
              </a:ext>
            </a:extLst>
          </p:cNvPr>
          <p:cNvPicPr>
            <a:picLocks noChangeAspect="1"/>
          </p:cNvPicPr>
          <p:nvPr/>
        </p:nvPicPr>
        <p:blipFill>
          <a:blip r:embed="rId5"/>
          <a:stretch>
            <a:fillRect/>
          </a:stretch>
        </p:blipFill>
        <p:spPr>
          <a:xfrm>
            <a:off x="6105806" y="3176130"/>
            <a:ext cx="2868926" cy="1400383"/>
          </a:xfrm>
          <a:prstGeom prst="rect">
            <a:avLst/>
          </a:prstGeom>
        </p:spPr>
      </p:pic>
      <p:sp>
        <p:nvSpPr>
          <p:cNvPr id="7" name="テキスト ボックス 6">
            <a:extLst>
              <a:ext uri="{FF2B5EF4-FFF2-40B4-BE49-F238E27FC236}">
                <a16:creationId xmlns:a16="http://schemas.microsoft.com/office/drawing/2014/main" id="{66D4E26E-6CA6-41A4-A8BA-B8FF5AF8B846}"/>
              </a:ext>
            </a:extLst>
          </p:cNvPr>
          <p:cNvSpPr txBox="1"/>
          <p:nvPr/>
        </p:nvSpPr>
        <p:spPr>
          <a:xfrm>
            <a:off x="457199" y="4038171"/>
            <a:ext cx="5135217" cy="769441"/>
          </a:xfrm>
          <a:prstGeom prst="rect">
            <a:avLst/>
          </a:prstGeom>
          <a:noFill/>
        </p:spPr>
        <p:txBody>
          <a:bodyPr wrap="square">
            <a:spAutoFit/>
          </a:bodyPr>
          <a:lstStyle/>
          <a:p>
            <a:r>
              <a:rPr lang="en-US" altLang="ja-JP" sz="1100" dirty="0"/>
              <a:t>[1] He et al., “Deep Residual Learning for Image Recognition”, 2015</a:t>
            </a:r>
          </a:p>
          <a:p>
            <a:r>
              <a:rPr lang="en-US" altLang="ja-JP" sz="1100" dirty="0"/>
              <a:t>[2] </a:t>
            </a:r>
            <a:r>
              <a:rPr lang="en-US" altLang="ja-JP" sz="1100" dirty="0" err="1"/>
              <a:t>Zagoruyko</a:t>
            </a:r>
            <a:r>
              <a:rPr lang="en-US" altLang="ja-JP" sz="1100" dirty="0"/>
              <a:t> and </a:t>
            </a:r>
            <a:r>
              <a:rPr lang="en-US" altLang="ja-JP" sz="1100" dirty="0" err="1"/>
              <a:t>Komodakis</a:t>
            </a:r>
            <a:r>
              <a:rPr lang="en-US" altLang="ja-JP" sz="1100" dirty="0"/>
              <a:t>, “Wide Residual Networks”, 2017</a:t>
            </a:r>
          </a:p>
          <a:p>
            <a:r>
              <a:rPr lang="en-US" altLang="ja-JP" sz="1100" dirty="0"/>
              <a:t>[3] Srivastava et al., “Training Very Deep Networks”, 2015</a:t>
            </a:r>
          </a:p>
          <a:p>
            <a:r>
              <a:rPr lang="en-US" altLang="ja-JP" sz="1100" dirty="0"/>
              <a:t>[4] Huang et al., “Densely Connected Convolutional Networks”, 2018</a:t>
            </a:r>
            <a:endParaRPr lang="ja-JP" altLang="en-US" sz="1100" dirty="0"/>
          </a:p>
        </p:txBody>
      </p:sp>
    </p:spTree>
    <p:extLst>
      <p:ext uri="{BB962C8B-B14F-4D97-AF65-F5344CB8AC3E}">
        <p14:creationId xmlns:p14="http://schemas.microsoft.com/office/powerpoint/2010/main" val="2622257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F714AF-7C66-40A5-A337-F8C659E1CD1E}"/>
              </a:ext>
            </a:extLst>
          </p:cNvPr>
          <p:cNvSpPr>
            <a:spLocks noGrp="1"/>
          </p:cNvSpPr>
          <p:nvPr>
            <p:ph type="title"/>
          </p:nvPr>
        </p:nvSpPr>
        <p:spPr/>
        <p:txBody>
          <a:bodyPr/>
          <a:lstStyle/>
          <a:p>
            <a:r>
              <a:rPr lang="ja-JP" altLang="en-US" sz="2400" dirty="0"/>
              <a:t>様々なモデルの比較</a:t>
            </a:r>
            <a:endParaRPr kumimoji="1" lang="ja-JP" altLang="en-US" dirty="0"/>
          </a:p>
        </p:txBody>
      </p:sp>
      <p:sp>
        <p:nvSpPr>
          <p:cNvPr id="3" name="コンテンツ プレースホルダー 2">
            <a:extLst>
              <a:ext uri="{FF2B5EF4-FFF2-40B4-BE49-F238E27FC236}">
                <a16:creationId xmlns:a16="http://schemas.microsoft.com/office/drawing/2014/main" id="{C5047D40-B7ED-4F2A-A0A3-37A4F08AB364}"/>
              </a:ext>
            </a:extLst>
          </p:cNvPr>
          <p:cNvSpPr>
            <a:spLocks noGrp="1"/>
          </p:cNvSpPr>
          <p:nvPr>
            <p:ph idx="1"/>
          </p:nvPr>
        </p:nvSpPr>
        <p:spPr>
          <a:xfrm>
            <a:off x="305733" y="861574"/>
            <a:ext cx="3940628" cy="3242340"/>
          </a:xfrm>
        </p:spPr>
        <p:txBody>
          <a:bodyPr/>
          <a:lstStyle/>
          <a:p>
            <a:r>
              <a:rPr kumimoji="1" lang="en-US" altLang="ja-JP" dirty="0"/>
              <a:t>Non-Local block</a:t>
            </a:r>
          </a:p>
          <a:p>
            <a:pPr lvl="1"/>
            <a:r>
              <a:rPr kumimoji="1" lang="ja-JP" altLang="en-US" dirty="0"/>
              <a:t>なし</a:t>
            </a:r>
            <a:r>
              <a:rPr kumimoji="1" lang="en-US" altLang="ja-JP" dirty="0"/>
              <a:t>(Hourglass)</a:t>
            </a:r>
          </a:p>
          <a:p>
            <a:pPr lvl="1"/>
            <a:r>
              <a:rPr lang="ja-JP" altLang="en-US" dirty="0"/>
              <a:t>あり</a:t>
            </a:r>
            <a:r>
              <a:rPr lang="en-US" altLang="ja-JP" dirty="0"/>
              <a:t>(L-G Net)</a:t>
            </a:r>
          </a:p>
          <a:p>
            <a:r>
              <a:rPr kumimoji="1" lang="ja-JP" altLang="en-US" dirty="0"/>
              <a:t>結果比較</a:t>
            </a:r>
            <a:endParaRPr kumimoji="1" lang="en-US" altLang="ja-JP" dirty="0"/>
          </a:p>
          <a:p>
            <a:pPr lvl="1"/>
            <a:r>
              <a:rPr kumimoji="1" lang="en-US" altLang="ja-JP" dirty="0"/>
              <a:t>SSIM 0.9</a:t>
            </a:r>
            <a:r>
              <a:rPr kumimoji="1" lang="ja-JP" altLang="en-US" dirty="0"/>
              <a:t>から</a:t>
            </a:r>
            <a:r>
              <a:rPr kumimoji="1" lang="en-US" altLang="ja-JP" dirty="0"/>
              <a:t>0.95</a:t>
            </a:r>
            <a:r>
              <a:rPr kumimoji="1" lang="ja-JP" altLang="en-US" dirty="0"/>
              <a:t>近くに上昇</a:t>
            </a:r>
            <a:endParaRPr kumimoji="1" lang="en-US" altLang="ja-JP" dirty="0"/>
          </a:p>
          <a:p>
            <a:pPr lvl="1"/>
            <a:r>
              <a:rPr lang="en-US" altLang="ja-JP" dirty="0"/>
              <a:t>1</a:t>
            </a:r>
            <a:r>
              <a:rPr lang="ja-JP" altLang="en-US" dirty="0"/>
              <a:t>回目から</a:t>
            </a:r>
            <a:r>
              <a:rPr lang="en-US" altLang="ja-JP" dirty="0"/>
              <a:t>5</a:t>
            </a:r>
            <a:r>
              <a:rPr lang="ja-JP" altLang="en-US" dirty="0"/>
              <a:t>回目は学習データを増やして再学習したもの</a:t>
            </a:r>
            <a:endParaRPr kumimoji="1" lang="ja-JP" altLang="en-US" dirty="0"/>
          </a:p>
        </p:txBody>
      </p:sp>
      <p:pic>
        <p:nvPicPr>
          <p:cNvPr id="7" name="図 6">
            <a:extLst>
              <a:ext uri="{FF2B5EF4-FFF2-40B4-BE49-F238E27FC236}">
                <a16:creationId xmlns:a16="http://schemas.microsoft.com/office/drawing/2014/main" id="{49582A39-24B8-4D40-B425-2999E188B225}"/>
              </a:ext>
            </a:extLst>
          </p:cNvPr>
          <p:cNvPicPr>
            <a:picLocks noChangeAspect="1"/>
          </p:cNvPicPr>
          <p:nvPr/>
        </p:nvPicPr>
        <p:blipFill>
          <a:blip r:embed="rId3"/>
          <a:stretch>
            <a:fillRect/>
          </a:stretch>
        </p:blipFill>
        <p:spPr>
          <a:xfrm>
            <a:off x="4397828" y="2069888"/>
            <a:ext cx="4572000" cy="2743200"/>
          </a:xfrm>
          <a:prstGeom prst="rect">
            <a:avLst/>
          </a:prstGeom>
        </p:spPr>
      </p:pic>
    </p:spTree>
    <p:extLst>
      <p:ext uri="{BB962C8B-B14F-4D97-AF65-F5344CB8AC3E}">
        <p14:creationId xmlns:p14="http://schemas.microsoft.com/office/powerpoint/2010/main" val="2949035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E120E3-217B-4846-8775-8F22BDC7230D}"/>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33783F13-455C-49D7-B7D4-7E42473C2A22}"/>
              </a:ext>
            </a:extLst>
          </p:cNvPr>
          <p:cNvSpPr>
            <a:spLocks noGrp="1"/>
          </p:cNvSpPr>
          <p:nvPr>
            <p:ph idx="1"/>
          </p:nvPr>
        </p:nvSpPr>
        <p:spPr>
          <a:xfrm>
            <a:off x="0" y="785374"/>
            <a:ext cx="3341914" cy="4022238"/>
          </a:xfrm>
        </p:spPr>
        <p:txBody>
          <a:bodyPr/>
          <a:lstStyle/>
          <a:p>
            <a:r>
              <a:rPr kumimoji="1" lang="ja-JP" altLang="en-US" dirty="0"/>
              <a:t>推定した結果と従来ベイクの結果をキューブマップで比較すると異なる</a:t>
            </a:r>
            <a:endParaRPr kumimoji="1" lang="en-US" altLang="ja-JP" dirty="0"/>
          </a:p>
          <a:p>
            <a:r>
              <a:rPr lang="ja-JP" altLang="en-US" dirty="0"/>
              <a:t>実際には、</a:t>
            </a:r>
            <a:r>
              <a:rPr lang="en-US" altLang="ja-JP" dirty="0"/>
              <a:t>SH</a:t>
            </a:r>
            <a:r>
              <a:rPr lang="ja-JP" altLang="en-US" dirty="0"/>
              <a:t>係数がレンダリングに用いられる</a:t>
            </a:r>
            <a:endParaRPr lang="en-US" altLang="ja-JP" dirty="0"/>
          </a:p>
          <a:p>
            <a:r>
              <a:rPr kumimoji="1" lang="en-US" altLang="ja-JP" dirty="0"/>
              <a:t>SH</a:t>
            </a:r>
            <a:r>
              <a:rPr kumimoji="1" lang="ja-JP" altLang="en-US" dirty="0"/>
              <a:t>を展開するとあまり差が目立たない</a:t>
            </a:r>
          </a:p>
        </p:txBody>
      </p:sp>
      <p:sp>
        <p:nvSpPr>
          <p:cNvPr id="4" name="テキスト ボックス 3">
            <a:extLst>
              <a:ext uri="{FF2B5EF4-FFF2-40B4-BE49-F238E27FC236}">
                <a16:creationId xmlns:a16="http://schemas.microsoft.com/office/drawing/2014/main" id="{1123AF98-DC5C-4AC3-92FF-003A0CF985BB}"/>
              </a:ext>
            </a:extLst>
          </p:cNvPr>
          <p:cNvSpPr txBox="1"/>
          <p:nvPr/>
        </p:nvSpPr>
        <p:spPr>
          <a:xfrm>
            <a:off x="3557127" y="2571750"/>
            <a:ext cx="646331" cy="369332"/>
          </a:xfrm>
          <a:prstGeom prst="rect">
            <a:avLst/>
          </a:prstGeom>
          <a:noFill/>
        </p:spPr>
        <p:txBody>
          <a:bodyPr wrap="none" rtlCol="0">
            <a:spAutoFit/>
          </a:bodyPr>
          <a:lstStyle/>
          <a:p>
            <a:r>
              <a:rPr kumimoji="1" lang="ja-JP" altLang="en-US" dirty="0"/>
              <a:t>推定</a:t>
            </a:r>
          </a:p>
        </p:txBody>
      </p:sp>
      <p:sp>
        <p:nvSpPr>
          <p:cNvPr id="6" name="テキスト ボックス 5">
            <a:extLst>
              <a:ext uri="{FF2B5EF4-FFF2-40B4-BE49-F238E27FC236}">
                <a16:creationId xmlns:a16="http://schemas.microsoft.com/office/drawing/2014/main" id="{8F3F9FFE-3ABB-40FA-8107-FFF5E4ED1034}"/>
              </a:ext>
            </a:extLst>
          </p:cNvPr>
          <p:cNvSpPr txBox="1"/>
          <p:nvPr/>
        </p:nvSpPr>
        <p:spPr>
          <a:xfrm>
            <a:off x="3640452" y="3697535"/>
            <a:ext cx="484428" cy="369332"/>
          </a:xfrm>
          <a:prstGeom prst="rect">
            <a:avLst/>
          </a:prstGeom>
          <a:noFill/>
        </p:spPr>
        <p:txBody>
          <a:bodyPr wrap="none" rtlCol="0">
            <a:spAutoFit/>
          </a:bodyPr>
          <a:lstStyle/>
          <a:p>
            <a:r>
              <a:rPr kumimoji="1" lang="en-US" altLang="ja-JP" dirty="0"/>
              <a:t>GT</a:t>
            </a:r>
          </a:p>
        </p:txBody>
      </p:sp>
      <p:sp>
        <p:nvSpPr>
          <p:cNvPr id="9" name="テキスト ボックス 8">
            <a:extLst>
              <a:ext uri="{FF2B5EF4-FFF2-40B4-BE49-F238E27FC236}">
                <a16:creationId xmlns:a16="http://schemas.microsoft.com/office/drawing/2014/main" id="{CDF008E7-57F2-4262-987F-BD0DBECCD4D6}"/>
              </a:ext>
            </a:extLst>
          </p:cNvPr>
          <p:cNvSpPr txBox="1"/>
          <p:nvPr/>
        </p:nvSpPr>
        <p:spPr>
          <a:xfrm>
            <a:off x="4263224" y="743378"/>
            <a:ext cx="723275" cy="307777"/>
          </a:xfrm>
          <a:prstGeom prst="rect">
            <a:avLst/>
          </a:prstGeom>
          <a:noFill/>
        </p:spPr>
        <p:txBody>
          <a:bodyPr wrap="none" rtlCol="0">
            <a:spAutoFit/>
          </a:bodyPr>
          <a:lstStyle/>
          <a:p>
            <a:r>
              <a:rPr kumimoji="1" lang="ja-JP" altLang="en-US" sz="1400" dirty="0"/>
              <a:t>直接光</a:t>
            </a:r>
          </a:p>
        </p:txBody>
      </p:sp>
      <p:sp>
        <p:nvSpPr>
          <p:cNvPr id="10" name="テキスト ボックス 9">
            <a:extLst>
              <a:ext uri="{FF2B5EF4-FFF2-40B4-BE49-F238E27FC236}">
                <a16:creationId xmlns:a16="http://schemas.microsoft.com/office/drawing/2014/main" id="{E8803E14-CB02-4247-BED5-0C85C60A6457}"/>
              </a:ext>
            </a:extLst>
          </p:cNvPr>
          <p:cNvSpPr txBox="1"/>
          <p:nvPr/>
        </p:nvSpPr>
        <p:spPr>
          <a:xfrm>
            <a:off x="5390723" y="739925"/>
            <a:ext cx="543739" cy="307777"/>
          </a:xfrm>
          <a:prstGeom prst="rect">
            <a:avLst/>
          </a:prstGeom>
          <a:noFill/>
        </p:spPr>
        <p:txBody>
          <a:bodyPr wrap="none" rtlCol="0">
            <a:spAutoFit/>
          </a:bodyPr>
          <a:lstStyle/>
          <a:p>
            <a:r>
              <a:rPr kumimoji="1" lang="ja-JP" altLang="en-US" sz="1400" dirty="0"/>
              <a:t>法線</a:t>
            </a:r>
          </a:p>
        </p:txBody>
      </p:sp>
      <p:sp>
        <p:nvSpPr>
          <p:cNvPr id="11" name="テキスト ボックス 10">
            <a:extLst>
              <a:ext uri="{FF2B5EF4-FFF2-40B4-BE49-F238E27FC236}">
                <a16:creationId xmlns:a16="http://schemas.microsoft.com/office/drawing/2014/main" id="{B0002725-452B-49D3-A91D-81CCE1FE4345}"/>
              </a:ext>
            </a:extLst>
          </p:cNvPr>
          <p:cNvSpPr txBox="1"/>
          <p:nvPr/>
        </p:nvSpPr>
        <p:spPr>
          <a:xfrm>
            <a:off x="6594683" y="738436"/>
            <a:ext cx="543739" cy="307777"/>
          </a:xfrm>
          <a:prstGeom prst="rect">
            <a:avLst/>
          </a:prstGeom>
          <a:noFill/>
        </p:spPr>
        <p:txBody>
          <a:bodyPr wrap="none" rtlCol="0">
            <a:spAutoFit/>
          </a:bodyPr>
          <a:lstStyle/>
          <a:p>
            <a:r>
              <a:rPr kumimoji="1" lang="ja-JP" altLang="en-US" sz="1400" dirty="0"/>
              <a:t>深度</a:t>
            </a:r>
          </a:p>
        </p:txBody>
      </p:sp>
      <p:sp>
        <p:nvSpPr>
          <p:cNvPr id="12" name="テキスト ボックス 11">
            <a:extLst>
              <a:ext uri="{FF2B5EF4-FFF2-40B4-BE49-F238E27FC236}">
                <a16:creationId xmlns:a16="http://schemas.microsoft.com/office/drawing/2014/main" id="{5872D4AB-A0FB-462B-82B4-91314D395887}"/>
              </a:ext>
            </a:extLst>
          </p:cNvPr>
          <p:cNvSpPr txBox="1"/>
          <p:nvPr/>
        </p:nvSpPr>
        <p:spPr>
          <a:xfrm>
            <a:off x="7798643" y="736947"/>
            <a:ext cx="1261884" cy="307777"/>
          </a:xfrm>
          <a:prstGeom prst="rect">
            <a:avLst/>
          </a:prstGeom>
          <a:noFill/>
        </p:spPr>
        <p:txBody>
          <a:bodyPr wrap="none" rtlCol="0">
            <a:spAutoFit/>
          </a:bodyPr>
          <a:lstStyle/>
          <a:p>
            <a:r>
              <a:rPr kumimoji="1" lang="ja-JP" altLang="en-US" sz="1400" dirty="0"/>
              <a:t>ベースカラー</a:t>
            </a:r>
          </a:p>
        </p:txBody>
      </p:sp>
      <p:sp>
        <p:nvSpPr>
          <p:cNvPr id="13" name="テキスト ボックス 12">
            <a:extLst>
              <a:ext uri="{FF2B5EF4-FFF2-40B4-BE49-F238E27FC236}">
                <a16:creationId xmlns:a16="http://schemas.microsoft.com/office/drawing/2014/main" id="{52703D8E-0334-44FE-833B-5349626D160D}"/>
              </a:ext>
            </a:extLst>
          </p:cNvPr>
          <p:cNvSpPr txBox="1"/>
          <p:nvPr/>
        </p:nvSpPr>
        <p:spPr>
          <a:xfrm>
            <a:off x="4203458" y="4439044"/>
            <a:ext cx="723275" cy="307777"/>
          </a:xfrm>
          <a:prstGeom prst="rect">
            <a:avLst/>
          </a:prstGeom>
          <a:noFill/>
        </p:spPr>
        <p:txBody>
          <a:bodyPr wrap="none" rtlCol="0">
            <a:spAutoFit/>
          </a:bodyPr>
          <a:lstStyle/>
          <a:p>
            <a:r>
              <a:rPr kumimoji="1" lang="ja-JP" altLang="en-US" sz="1400" dirty="0"/>
              <a:t>間接光</a:t>
            </a:r>
          </a:p>
        </p:txBody>
      </p:sp>
      <p:sp>
        <p:nvSpPr>
          <p:cNvPr id="14" name="テキスト ボックス 13">
            <a:extLst>
              <a:ext uri="{FF2B5EF4-FFF2-40B4-BE49-F238E27FC236}">
                <a16:creationId xmlns:a16="http://schemas.microsoft.com/office/drawing/2014/main" id="{202EA265-3FC3-4707-A34B-A57E951393AC}"/>
              </a:ext>
            </a:extLst>
          </p:cNvPr>
          <p:cNvSpPr txBox="1"/>
          <p:nvPr/>
        </p:nvSpPr>
        <p:spPr>
          <a:xfrm>
            <a:off x="5236826" y="4458177"/>
            <a:ext cx="1441420" cy="307777"/>
          </a:xfrm>
          <a:prstGeom prst="rect">
            <a:avLst/>
          </a:prstGeom>
          <a:noFill/>
        </p:spPr>
        <p:txBody>
          <a:bodyPr wrap="none" rtlCol="0">
            <a:spAutoFit/>
          </a:bodyPr>
          <a:lstStyle/>
          <a:p>
            <a:r>
              <a:rPr kumimoji="1" lang="ja-JP" altLang="en-US" sz="1400" dirty="0"/>
              <a:t>直接光＋間接光</a:t>
            </a:r>
          </a:p>
        </p:txBody>
      </p:sp>
      <p:sp>
        <p:nvSpPr>
          <p:cNvPr id="15" name="テキスト ボックス 14">
            <a:extLst>
              <a:ext uri="{FF2B5EF4-FFF2-40B4-BE49-F238E27FC236}">
                <a16:creationId xmlns:a16="http://schemas.microsoft.com/office/drawing/2014/main" id="{440BCBB7-F7F6-4639-A10C-E7C0A12A3570}"/>
              </a:ext>
            </a:extLst>
          </p:cNvPr>
          <p:cNvSpPr txBox="1"/>
          <p:nvPr/>
        </p:nvSpPr>
        <p:spPr>
          <a:xfrm>
            <a:off x="6939489" y="4439044"/>
            <a:ext cx="397866" cy="307777"/>
          </a:xfrm>
          <a:prstGeom prst="rect">
            <a:avLst/>
          </a:prstGeom>
          <a:noFill/>
        </p:spPr>
        <p:txBody>
          <a:bodyPr wrap="none" rtlCol="0">
            <a:spAutoFit/>
          </a:bodyPr>
          <a:lstStyle/>
          <a:p>
            <a:r>
              <a:rPr kumimoji="1" lang="en-US" altLang="ja-JP" sz="1400" dirty="0"/>
              <a:t>SH</a:t>
            </a:r>
            <a:endParaRPr kumimoji="1" lang="ja-JP" altLang="en-US" sz="1400" dirty="0"/>
          </a:p>
        </p:txBody>
      </p:sp>
      <p:pic>
        <p:nvPicPr>
          <p:cNvPr id="19" name="図 18">
            <a:extLst>
              <a:ext uri="{FF2B5EF4-FFF2-40B4-BE49-F238E27FC236}">
                <a16:creationId xmlns:a16="http://schemas.microsoft.com/office/drawing/2014/main" id="{664BE861-CC2A-4C93-AC8F-D8E9E9D72315}"/>
              </a:ext>
            </a:extLst>
          </p:cNvPr>
          <p:cNvPicPr>
            <a:picLocks noChangeAspect="1"/>
          </p:cNvPicPr>
          <p:nvPr/>
        </p:nvPicPr>
        <p:blipFill>
          <a:blip r:embed="rId3"/>
          <a:stretch>
            <a:fillRect/>
          </a:stretch>
        </p:blipFill>
        <p:spPr>
          <a:xfrm>
            <a:off x="4203458" y="1166076"/>
            <a:ext cx="4940542" cy="3191466"/>
          </a:xfrm>
          <a:prstGeom prst="rect">
            <a:avLst/>
          </a:prstGeom>
        </p:spPr>
      </p:pic>
      <p:sp>
        <p:nvSpPr>
          <p:cNvPr id="20" name="テキスト ボックス 19">
            <a:extLst>
              <a:ext uri="{FF2B5EF4-FFF2-40B4-BE49-F238E27FC236}">
                <a16:creationId xmlns:a16="http://schemas.microsoft.com/office/drawing/2014/main" id="{60DA33D5-F86B-4175-BB97-3DBE0D5A43C0}"/>
              </a:ext>
            </a:extLst>
          </p:cNvPr>
          <p:cNvSpPr txBox="1"/>
          <p:nvPr/>
        </p:nvSpPr>
        <p:spPr>
          <a:xfrm>
            <a:off x="3557127" y="1624486"/>
            <a:ext cx="646331" cy="369332"/>
          </a:xfrm>
          <a:prstGeom prst="rect">
            <a:avLst/>
          </a:prstGeom>
          <a:noFill/>
        </p:spPr>
        <p:txBody>
          <a:bodyPr wrap="none" rtlCol="0">
            <a:spAutoFit/>
          </a:bodyPr>
          <a:lstStyle/>
          <a:p>
            <a:r>
              <a:rPr kumimoji="1" lang="ja-JP" altLang="en-US" dirty="0"/>
              <a:t>入力</a:t>
            </a:r>
          </a:p>
        </p:txBody>
      </p:sp>
    </p:spTree>
    <p:extLst>
      <p:ext uri="{BB962C8B-B14F-4D97-AF65-F5344CB8AC3E}">
        <p14:creationId xmlns:p14="http://schemas.microsoft.com/office/powerpoint/2010/main" val="352598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F30B67-5972-42C8-B4B0-7D20FBA3B108}"/>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B7C8C0E9-7555-4D08-8263-3D80071B79EE}"/>
              </a:ext>
            </a:extLst>
          </p:cNvPr>
          <p:cNvSpPr>
            <a:spLocks noGrp="1"/>
          </p:cNvSpPr>
          <p:nvPr>
            <p:ph idx="1"/>
          </p:nvPr>
        </p:nvSpPr>
        <p:spPr/>
        <p:txBody>
          <a:bodyPr/>
          <a:lstStyle/>
          <a:p>
            <a:r>
              <a:rPr kumimoji="1" lang="ja-JP" altLang="en-US" dirty="0"/>
              <a:t>キューブマップでの比較</a:t>
            </a:r>
          </a:p>
        </p:txBody>
      </p:sp>
      <p:pic>
        <p:nvPicPr>
          <p:cNvPr id="5" name="図 4">
            <a:extLst>
              <a:ext uri="{FF2B5EF4-FFF2-40B4-BE49-F238E27FC236}">
                <a16:creationId xmlns:a16="http://schemas.microsoft.com/office/drawing/2014/main" id="{67FC4C2A-31CC-44C9-8F81-6F46C0505F8D}"/>
              </a:ext>
            </a:extLst>
          </p:cNvPr>
          <p:cNvPicPr>
            <a:picLocks noChangeAspect="1"/>
          </p:cNvPicPr>
          <p:nvPr/>
        </p:nvPicPr>
        <p:blipFill>
          <a:blip r:embed="rId3"/>
          <a:stretch>
            <a:fillRect/>
          </a:stretch>
        </p:blipFill>
        <p:spPr>
          <a:xfrm>
            <a:off x="0" y="1357730"/>
            <a:ext cx="4452184" cy="2877526"/>
          </a:xfrm>
          <a:prstGeom prst="rect">
            <a:avLst/>
          </a:prstGeom>
        </p:spPr>
      </p:pic>
      <p:pic>
        <p:nvPicPr>
          <p:cNvPr id="8" name="図 7">
            <a:extLst>
              <a:ext uri="{FF2B5EF4-FFF2-40B4-BE49-F238E27FC236}">
                <a16:creationId xmlns:a16="http://schemas.microsoft.com/office/drawing/2014/main" id="{FA9CFBB9-A3F9-497A-8F38-642B7C537A22}"/>
              </a:ext>
            </a:extLst>
          </p:cNvPr>
          <p:cNvPicPr>
            <a:picLocks noChangeAspect="1"/>
          </p:cNvPicPr>
          <p:nvPr/>
        </p:nvPicPr>
        <p:blipFill>
          <a:blip r:embed="rId4"/>
          <a:stretch>
            <a:fillRect/>
          </a:stretch>
        </p:blipFill>
        <p:spPr>
          <a:xfrm>
            <a:off x="4572000" y="1320258"/>
            <a:ext cx="4572000" cy="2956264"/>
          </a:xfrm>
          <a:prstGeom prst="rect">
            <a:avLst/>
          </a:prstGeom>
        </p:spPr>
      </p:pic>
    </p:spTree>
    <p:extLst>
      <p:ext uri="{BB962C8B-B14F-4D97-AF65-F5344CB8AC3E}">
        <p14:creationId xmlns:p14="http://schemas.microsoft.com/office/powerpoint/2010/main" val="3266631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F30B67-5972-42C8-B4B0-7D20FBA3B108}"/>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B7C8C0E9-7555-4D08-8263-3D80071B79EE}"/>
              </a:ext>
            </a:extLst>
          </p:cNvPr>
          <p:cNvSpPr>
            <a:spLocks noGrp="1"/>
          </p:cNvSpPr>
          <p:nvPr>
            <p:ph idx="1"/>
          </p:nvPr>
        </p:nvSpPr>
        <p:spPr/>
        <p:txBody>
          <a:bodyPr/>
          <a:lstStyle/>
          <a:p>
            <a:r>
              <a:rPr kumimoji="1" lang="ja-JP" altLang="en-US" dirty="0"/>
              <a:t>キューブマップでの比較</a:t>
            </a:r>
          </a:p>
        </p:txBody>
      </p:sp>
      <p:pic>
        <p:nvPicPr>
          <p:cNvPr id="8" name="図 7">
            <a:extLst>
              <a:ext uri="{FF2B5EF4-FFF2-40B4-BE49-F238E27FC236}">
                <a16:creationId xmlns:a16="http://schemas.microsoft.com/office/drawing/2014/main" id="{33F77762-13EF-4A13-93B8-FEAF839BB474}"/>
              </a:ext>
            </a:extLst>
          </p:cNvPr>
          <p:cNvPicPr>
            <a:picLocks noChangeAspect="1"/>
          </p:cNvPicPr>
          <p:nvPr/>
        </p:nvPicPr>
        <p:blipFill>
          <a:blip r:embed="rId3"/>
          <a:stretch>
            <a:fillRect/>
          </a:stretch>
        </p:blipFill>
        <p:spPr>
          <a:xfrm>
            <a:off x="4652093" y="1321591"/>
            <a:ext cx="4491907" cy="2906015"/>
          </a:xfrm>
          <a:prstGeom prst="rect">
            <a:avLst/>
          </a:prstGeom>
        </p:spPr>
      </p:pic>
      <p:pic>
        <p:nvPicPr>
          <p:cNvPr id="11" name="図 10">
            <a:extLst>
              <a:ext uri="{FF2B5EF4-FFF2-40B4-BE49-F238E27FC236}">
                <a16:creationId xmlns:a16="http://schemas.microsoft.com/office/drawing/2014/main" id="{11ABD27A-4290-40B9-A152-193CF0B21FDC}"/>
              </a:ext>
            </a:extLst>
          </p:cNvPr>
          <p:cNvPicPr>
            <a:picLocks noChangeAspect="1"/>
          </p:cNvPicPr>
          <p:nvPr/>
        </p:nvPicPr>
        <p:blipFill>
          <a:blip r:embed="rId4"/>
          <a:stretch>
            <a:fillRect/>
          </a:stretch>
        </p:blipFill>
        <p:spPr>
          <a:xfrm>
            <a:off x="0" y="1321591"/>
            <a:ext cx="4491908" cy="2904476"/>
          </a:xfrm>
          <a:prstGeom prst="rect">
            <a:avLst/>
          </a:prstGeom>
        </p:spPr>
      </p:pic>
    </p:spTree>
    <p:extLst>
      <p:ext uri="{BB962C8B-B14F-4D97-AF65-F5344CB8AC3E}">
        <p14:creationId xmlns:p14="http://schemas.microsoft.com/office/powerpoint/2010/main" val="8298476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pic>
        <p:nvPicPr>
          <p:cNvPr id="4" name="図 3">
            <a:extLst>
              <a:ext uri="{FF2B5EF4-FFF2-40B4-BE49-F238E27FC236}">
                <a16:creationId xmlns:a16="http://schemas.microsoft.com/office/drawing/2014/main" id="{FBCE75C7-1AFD-4D5E-9ED9-EC81DC60E92A}"/>
              </a:ext>
            </a:extLst>
          </p:cNvPr>
          <p:cNvPicPr/>
          <p:nvPr/>
        </p:nvPicPr>
        <p:blipFill>
          <a:blip r:embed="rId3"/>
          <a:stretch>
            <a:fillRect/>
          </a:stretch>
        </p:blipFill>
        <p:spPr>
          <a:xfrm>
            <a:off x="66812" y="1584234"/>
            <a:ext cx="4484280" cy="2650309"/>
          </a:xfrm>
          <a:prstGeom prst="rect">
            <a:avLst/>
          </a:prstGeom>
        </p:spPr>
      </p:pic>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6" name="図 5">
            <a:extLst>
              <a:ext uri="{FF2B5EF4-FFF2-40B4-BE49-F238E27FC236}">
                <a16:creationId xmlns:a16="http://schemas.microsoft.com/office/drawing/2014/main" id="{15E3935A-8E3E-4C52-86E1-497126D62211}"/>
              </a:ext>
            </a:extLst>
          </p:cNvPr>
          <p:cNvPicPr/>
          <p:nvPr/>
        </p:nvPicPr>
        <p:blipFill>
          <a:blip r:embed="rId4"/>
          <a:stretch>
            <a:fillRect/>
          </a:stretch>
        </p:blipFill>
        <p:spPr>
          <a:xfrm>
            <a:off x="4602283" y="1588679"/>
            <a:ext cx="4474905" cy="2645863"/>
          </a:xfrm>
          <a:prstGeom prst="rect">
            <a:avLst/>
          </a:prstGeom>
        </p:spPr>
      </p:pic>
    </p:spTree>
    <p:extLst>
      <p:ext uri="{BB962C8B-B14F-4D97-AF65-F5344CB8AC3E}">
        <p14:creationId xmlns:p14="http://schemas.microsoft.com/office/powerpoint/2010/main" val="3381885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D9BB826-4B94-4C08-9274-DC7C5F192F47}"/>
              </a:ext>
            </a:extLst>
          </p:cNvPr>
          <p:cNvPicPr/>
          <p:nvPr/>
        </p:nvPicPr>
        <p:blipFill>
          <a:blip r:embed="rId3"/>
          <a:stretch>
            <a:fillRect/>
          </a:stretch>
        </p:blipFill>
        <p:spPr>
          <a:xfrm>
            <a:off x="97094" y="0"/>
            <a:ext cx="8717343" cy="5152143"/>
          </a:xfrm>
          <a:prstGeom prst="rect">
            <a:avLst/>
          </a:prstGeom>
        </p:spPr>
      </p:pic>
    </p:spTree>
    <p:extLst>
      <p:ext uri="{BB962C8B-B14F-4D97-AF65-F5344CB8AC3E}">
        <p14:creationId xmlns:p14="http://schemas.microsoft.com/office/powerpoint/2010/main" val="1649776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5C62FE0-0DA5-4957-923D-AD11B6118F7E}"/>
              </a:ext>
            </a:extLst>
          </p:cNvPr>
          <p:cNvPicPr/>
          <p:nvPr/>
        </p:nvPicPr>
        <p:blipFill rotWithShape="1">
          <a:blip r:embed="rId2"/>
          <a:srcRect b="1333"/>
          <a:stretch/>
        </p:blipFill>
        <p:spPr>
          <a:xfrm>
            <a:off x="97095" y="0"/>
            <a:ext cx="8699118" cy="5074920"/>
          </a:xfrm>
          <a:prstGeom prst="rect">
            <a:avLst/>
          </a:prstGeom>
        </p:spPr>
      </p:pic>
    </p:spTree>
    <p:extLst>
      <p:ext uri="{BB962C8B-B14F-4D97-AF65-F5344CB8AC3E}">
        <p14:creationId xmlns:p14="http://schemas.microsoft.com/office/powerpoint/2010/main" val="34029373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8" name="図 7">
            <a:extLst>
              <a:ext uri="{FF2B5EF4-FFF2-40B4-BE49-F238E27FC236}">
                <a16:creationId xmlns:a16="http://schemas.microsoft.com/office/drawing/2014/main" id="{6D9B9DB0-BE47-421B-926B-C0786203FD2D}"/>
              </a:ext>
            </a:extLst>
          </p:cNvPr>
          <p:cNvPicPr/>
          <p:nvPr/>
        </p:nvPicPr>
        <p:blipFill>
          <a:blip r:embed="rId3"/>
          <a:stretch>
            <a:fillRect/>
          </a:stretch>
        </p:blipFill>
        <p:spPr>
          <a:xfrm>
            <a:off x="61126" y="1687247"/>
            <a:ext cx="4488431" cy="2653781"/>
          </a:xfrm>
          <a:prstGeom prst="rect">
            <a:avLst/>
          </a:prstGeom>
        </p:spPr>
      </p:pic>
      <p:pic>
        <p:nvPicPr>
          <p:cNvPr id="9" name="図 8">
            <a:extLst>
              <a:ext uri="{FF2B5EF4-FFF2-40B4-BE49-F238E27FC236}">
                <a16:creationId xmlns:a16="http://schemas.microsoft.com/office/drawing/2014/main" id="{E694148F-416F-4284-A8B5-65BA1CA2A6FB}"/>
              </a:ext>
            </a:extLst>
          </p:cNvPr>
          <p:cNvPicPr/>
          <p:nvPr/>
        </p:nvPicPr>
        <p:blipFill>
          <a:blip r:embed="rId4"/>
          <a:stretch>
            <a:fillRect/>
          </a:stretch>
        </p:blipFill>
        <p:spPr>
          <a:xfrm>
            <a:off x="4594757" y="1687247"/>
            <a:ext cx="4488117" cy="2653782"/>
          </a:xfrm>
          <a:prstGeom prst="rect">
            <a:avLst/>
          </a:prstGeom>
        </p:spPr>
      </p:pic>
    </p:spTree>
    <p:extLst>
      <p:ext uri="{BB962C8B-B14F-4D97-AF65-F5344CB8AC3E}">
        <p14:creationId xmlns:p14="http://schemas.microsoft.com/office/powerpoint/2010/main" val="3735209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C081316-A80B-4E39-A839-911D32716DA3}"/>
              </a:ext>
            </a:extLst>
          </p:cNvPr>
          <p:cNvPicPr/>
          <p:nvPr/>
        </p:nvPicPr>
        <p:blipFill>
          <a:blip r:embed="rId2"/>
          <a:stretch>
            <a:fillRect/>
          </a:stretch>
        </p:blipFill>
        <p:spPr>
          <a:xfrm>
            <a:off x="106326" y="0"/>
            <a:ext cx="8699641" cy="5143655"/>
          </a:xfrm>
          <a:prstGeom prst="rect">
            <a:avLst/>
          </a:prstGeom>
        </p:spPr>
      </p:pic>
    </p:spTree>
    <p:extLst>
      <p:ext uri="{BB962C8B-B14F-4D97-AF65-F5344CB8AC3E}">
        <p14:creationId xmlns:p14="http://schemas.microsoft.com/office/powerpoint/2010/main" val="2519370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0C0AF-4D5B-4443-AE83-C41C78911511}"/>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62D8FE53-AFD5-47D2-8910-9034D48E72DD}"/>
              </a:ext>
            </a:extLst>
          </p:cNvPr>
          <p:cNvSpPr>
            <a:spLocks noGrp="1"/>
          </p:cNvSpPr>
          <p:nvPr>
            <p:ph idx="1"/>
          </p:nvPr>
        </p:nvSpPr>
        <p:spPr>
          <a:xfrm>
            <a:off x="457199" y="785374"/>
            <a:ext cx="3760382" cy="554328"/>
          </a:xfrm>
        </p:spPr>
        <p:txBody>
          <a:bodyPr/>
          <a:lstStyle/>
          <a:p>
            <a:r>
              <a:rPr lang="ja-JP" altLang="en-US" dirty="0"/>
              <a:t>教師あり学習（文字認識）</a:t>
            </a:r>
            <a:endParaRPr lang="en-US" altLang="ja-JP" sz="2000" dirty="0"/>
          </a:p>
          <a:p>
            <a:endParaRPr kumimoji="1" lang="ja-JP" altLang="en-US" dirty="0"/>
          </a:p>
        </p:txBody>
      </p:sp>
      <p:sp>
        <p:nvSpPr>
          <p:cNvPr id="4" name="テキスト ボックス 3">
            <a:extLst>
              <a:ext uri="{FF2B5EF4-FFF2-40B4-BE49-F238E27FC236}">
                <a16:creationId xmlns:a16="http://schemas.microsoft.com/office/drawing/2014/main" id="{FE96D578-02A8-4A50-8537-E5440FF4811B}"/>
              </a:ext>
            </a:extLst>
          </p:cNvPr>
          <p:cNvSpPr txBox="1"/>
          <p:nvPr/>
        </p:nvSpPr>
        <p:spPr>
          <a:xfrm>
            <a:off x="857692" y="2793552"/>
            <a:ext cx="646331" cy="369332"/>
          </a:xfrm>
          <a:prstGeom prst="rect">
            <a:avLst/>
          </a:prstGeom>
          <a:noFill/>
        </p:spPr>
        <p:txBody>
          <a:bodyPr wrap="none" rtlCol="0">
            <a:spAutoFit/>
          </a:bodyPr>
          <a:lstStyle/>
          <a:p>
            <a:r>
              <a:rPr kumimoji="1" lang="ja-JP" altLang="en-US" dirty="0"/>
              <a:t>入力</a:t>
            </a:r>
          </a:p>
        </p:txBody>
      </p:sp>
      <p:sp>
        <p:nvSpPr>
          <p:cNvPr id="5" name="正方形/長方形 4">
            <a:extLst>
              <a:ext uri="{FF2B5EF4-FFF2-40B4-BE49-F238E27FC236}">
                <a16:creationId xmlns:a16="http://schemas.microsoft.com/office/drawing/2014/main" id="{98052D09-DF8B-4AFE-AB15-8F6E6413C5F0}"/>
              </a:ext>
            </a:extLst>
          </p:cNvPr>
          <p:cNvSpPr/>
          <p:nvPr/>
        </p:nvSpPr>
        <p:spPr>
          <a:xfrm>
            <a:off x="2402958" y="2453311"/>
            <a:ext cx="1346791" cy="108452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a:t>内部モデル</a:t>
            </a:r>
          </a:p>
        </p:txBody>
      </p:sp>
      <p:sp>
        <p:nvSpPr>
          <p:cNvPr id="7" name="テキスト ボックス 6">
            <a:extLst>
              <a:ext uri="{FF2B5EF4-FFF2-40B4-BE49-F238E27FC236}">
                <a16:creationId xmlns:a16="http://schemas.microsoft.com/office/drawing/2014/main" id="{BFE6EDA6-0067-4F65-895F-90D7803B9AD0}"/>
              </a:ext>
            </a:extLst>
          </p:cNvPr>
          <p:cNvSpPr txBox="1"/>
          <p:nvPr/>
        </p:nvSpPr>
        <p:spPr>
          <a:xfrm>
            <a:off x="4671237" y="2779375"/>
            <a:ext cx="646331" cy="369332"/>
          </a:xfrm>
          <a:prstGeom prst="rect">
            <a:avLst/>
          </a:prstGeom>
          <a:noFill/>
        </p:spPr>
        <p:txBody>
          <a:bodyPr wrap="none" rtlCol="0">
            <a:spAutoFit/>
          </a:bodyPr>
          <a:lstStyle/>
          <a:p>
            <a:r>
              <a:rPr kumimoji="1" lang="ja-JP" altLang="en-US" dirty="0"/>
              <a:t>出力</a:t>
            </a:r>
          </a:p>
        </p:txBody>
      </p:sp>
      <p:sp>
        <p:nvSpPr>
          <p:cNvPr id="8" name="テキスト ボックス 7">
            <a:extLst>
              <a:ext uri="{FF2B5EF4-FFF2-40B4-BE49-F238E27FC236}">
                <a16:creationId xmlns:a16="http://schemas.microsoft.com/office/drawing/2014/main" id="{635D582F-76CA-4DD8-B7A9-96F2182C17F8}"/>
              </a:ext>
            </a:extLst>
          </p:cNvPr>
          <p:cNvSpPr txBox="1"/>
          <p:nvPr/>
        </p:nvSpPr>
        <p:spPr>
          <a:xfrm>
            <a:off x="6239056" y="2769113"/>
            <a:ext cx="646331" cy="369332"/>
          </a:xfrm>
          <a:prstGeom prst="rect">
            <a:avLst/>
          </a:prstGeom>
          <a:noFill/>
        </p:spPr>
        <p:txBody>
          <a:bodyPr wrap="none" rtlCol="0">
            <a:spAutoFit/>
          </a:bodyPr>
          <a:lstStyle/>
          <a:p>
            <a:r>
              <a:rPr kumimoji="1" lang="ja-JP" altLang="en-US" dirty="0"/>
              <a:t>評価</a:t>
            </a:r>
          </a:p>
        </p:txBody>
      </p:sp>
      <p:sp>
        <p:nvSpPr>
          <p:cNvPr id="9" name="矢印: 右 8">
            <a:extLst>
              <a:ext uri="{FF2B5EF4-FFF2-40B4-BE49-F238E27FC236}">
                <a16:creationId xmlns:a16="http://schemas.microsoft.com/office/drawing/2014/main" id="{38C5FCA4-2788-4175-8BA9-287D8C35C5F5}"/>
              </a:ext>
            </a:extLst>
          </p:cNvPr>
          <p:cNvSpPr/>
          <p:nvPr/>
        </p:nvSpPr>
        <p:spPr>
          <a:xfrm>
            <a:off x="1779181" y="2864437"/>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F9FDFC5-144A-4BC2-B354-61AC83B80067}"/>
              </a:ext>
            </a:extLst>
          </p:cNvPr>
          <p:cNvSpPr/>
          <p:nvPr/>
        </p:nvSpPr>
        <p:spPr>
          <a:xfrm>
            <a:off x="4089992" y="2826187"/>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E8C55156-8653-47C4-B711-60F56D5F40A8}"/>
              </a:ext>
            </a:extLst>
          </p:cNvPr>
          <p:cNvSpPr/>
          <p:nvPr/>
        </p:nvSpPr>
        <p:spPr>
          <a:xfrm>
            <a:off x="5594016" y="2826187"/>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矢印: 下カーブ 11">
            <a:extLst>
              <a:ext uri="{FF2B5EF4-FFF2-40B4-BE49-F238E27FC236}">
                <a16:creationId xmlns:a16="http://schemas.microsoft.com/office/drawing/2014/main" id="{208B98F6-1EA2-4BFA-B3CB-C9E354AE7692}"/>
              </a:ext>
            </a:extLst>
          </p:cNvPr>
          <p:cNvSpPr/>
          <p:nvPr/>
        </p:nvSpPr>
        <p:spPr>
          <a:xfrm rot="10800000">
            <a:off x="2792818" y="3614472"/>
            <a:ext cx="3841897" cy="788139"/>
          </a:xfrm>
          <a:prstGeom prst="curvedDownArrow">
            <a:avLst>
              <a:gd name="adj1" fmla="val 19156"/>
              <a:gd name="adj2" fmla="val 51496"/>
              <a:gd name="adj3" fmla="val 212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81B25816-64A2-42E0-8870-721752F156EA}"/>
              </a:ext>
            </a:extLst>
          </p:cNvPr>
          <p:cNvSpPr txBox="1"/>
          <p:nvPr/>
        </p:nvSpPr>
        <p:spPr>
          <a:xfrm>
            <a:off x="2501412" y="4462470"/>
            <a:ext cx="4339650" cy="369332"/>
          </a:xfrm>
          <a:prstGeom prst="rect">
            <a:avLst/>
          </a:prstGeom>
          <a:noFill/>
        </p:spPr>
        <p:txBody>
          <a:bodyPr wrap="none" rtlCol="0">
            <a:spAutoFit/>
          </a:bodyPr>
          <a:lstStyle/>
          <a:p>
            <a:r>
              <a:rPr kumimoji="1" lang="ja-JP" altLang="en-US" dirty="0"/>
              <a:t>評価が高くなるように内部モデルを修正</a:t>
            </a:r>
          </a:p>
        </p:txBody>
      </p:sp>
      <p:sp>
        <p:nvSpPr>
          <p:cNvPr id="14" name="テキスト ボックス 13">
            <a:extLst>
              <a:ext uri="{FF2B5EF4-FFF2-40B4-BE49-F238E27FC236}">
                <a16:creationId xmlns:a16="http://schemas.microsoft.com/office/drawing/2014/main" id="{CCE0BB96-B0B5-44C8-9BE9-DC121D4F5E76}"/>
              </a:ext>
            </a:extLst>
          </p:cNvPr>
          <p:cNvSpPr txBox="1"/>
          <p:nvPr/>
        </p:nvSpPr>
        <p:spPr>
          <a:xfrm>
            <a:off x="857692" y="3389343"/>
            <a:ext cx="646331" cy="369332"/>
          </a:xfrm>
          <a:prstGeom prst="rect">
            <a:avLst/>
          </a:prstGeom>
          <a:noFill/>
        </p:spPr>
        <p:txBody>
          <a:bodyPr wrap="none" rtlCol="0">
            <a:spAutoFit/>
          </a:bodyPr>
          <a:lstStyle/>
          <a:p>
            <a:r>
              <a:rPr kumimoji="1" lang="ja-JP" altLang="en-US" dirty="0">
                <a:solidFill>
                  <a:schemeClr val="accent2"/>
                </a:solidFill>
              </a:rPr>
              <a:t>画像</a:t>
            </a:r>
          </a:p>
        </p:txBody>
      </p:sp>
      <p:sp>
        <p:nvSpPr>
          <p:cNvPr id="15" name="テキスト ボックス 14">
            <a:extLst>
              <a:ext uri="{FF2B5EF4-FFF2-40B4-BE49-F238E27FC236}">
                <a16:creationId xmlns:a16="http://schemas.microsoft.com/office/drawing/2014/main" id="{811D894C-8845-4751-9684-2B2027B3575B}"/>
              </a:ext>
            </a:extLst>
          </p:cNvPr>
          <p:cNvSpPr txBox="1"/>
          <p:nvPr/>
        </p:nvSpPr>
        <p:spPr>
          <a:xfrm>
            <a:off x="4599961" y="3274595"/>
            <a:ext cx="877163" cy="369332"/>
          </a:xfrm>
          <a:prstGeom prst="rect">
            <a:avLst/>
          </a:prstGeom>
          <a:noFill/>
        </p:spPr>
        <p:txBody>
          <a:bodyPr wrap="none" rtlCol="0">
            <a:spAutoFit/>
          </a:bodyPr>
          <a:lstStyle/>
          <a:p>
            <a:r>
              <a:rPr kumimoji="1" lang="ja-JP" altLang="en-US" dirty="0">
                <a:solidFill>
                  <a:schemeClr val="accent2"/>
                </a:solidFill>
              </a:rPr>
              <a:t>文字列</a:t>
            </a:r>
          </a:p>
        </p:txBody>
      </p:sp>
      <p:sp>
        <p:nvSpPr>
          <p:cNvPr id="16" name="テキスト ボックス 15">
            <a:extLst>
              <a:ext uri="{FF2B5EF4-FFF2-40B4-BE49-F238E27FC236}">
                <a16:creationId xmlns:a16="http://schemas.microsoft.com/office/drawing/2014/main" id="{FE0F5695-7E2C-49F3-96A4-1E2013DC955B}"/>
              </a:ext>
            </a:extLst>
          </p:cNvPr>
          <p:cNvSpPr txBox="1"/>
          <p:nvPr/>
        </p:nvSpPr>
        <p:spPr>
          <a:xfrm>
            <a:off x="6898276" y="2495105"/>
            <a:ext cx="1800493" cy="369332"/>
          </a:xfrm>
          <a:prstGeom prst="rect">
            <a:avLst/>
          </a:prstGeom>
          <a:noFill/>
        </p:spPr>
        <p:txBody>
          <a:bodyPr wrap="none" rtlCol="0">
            <a:spAutoFit/>
          </a:bodyPr>
          <a:lstStyle/>
          <a:p>
            <a:r>
              <a:rPr kumimoji="1" lang="ja-JP" altLang="en-US" dirty="0">
                <a:solidFill>
                  <a:schemeClr val="accent2"/>
                </a:solidFill>
              </a:rPr>
              <a:t>正解との一致率</a:t>
            </a:r>
          </a:p>
        </p:txBody>
      </p:sp>
      <p:sp>
        <p:nvSpPr>
          <p:cNvPr id="17" name="テキスト ボックス 16">
            <a:extLst>
              <a:ext uri="{FF2B5EF4-FFF2-40B4-BE49-F238E27FC236}">
                <a16:creationId xmlns:a16="http://schemas.microsoft.com/office/drawing/2014/main" id="{051B847F-4EE8-4D86-B33B-38639010542E}"/>
              </a:ext>
            </a:extLst>
          </p:cNvPr>
          <p:cNvSpPr txBox="1"/>
          <p:nvPr/>
        </p:nvSpPr>
        <p:spPr>
          <a:xfrm>
            <a:off x="4417851" y="1717647"/>
            <a:ext cx="1338828" cy="369332"/>
          </a:xfrm>
          <a:prstGeom prst="rect">
            <a:avLst/>
          </a:prstGeom>
          <a:noFill/>
        </p:spPr>
        <p:txBody>
          <a:bodyPr wrap="none" rtlCol="0">
            <a:spAutoFit/>
          </a:bodyPr>
          <a:lstStyle/>
          <a:p>
            <a:r>
              <a:rPr kumimoji="1" lang="ja-JP" altLang="en-US" dirty="0"/>
              <a:t>教師データ</a:t>
            </a:r>
          </a:p>
        </p:txBody>
      </p:sp>
      <p:sp>
        <p:nvSpPr>
          <p:cNvPr id="19" name="矢印: 折線 18">
            <a:extLst>
              <a:ext uri="{FF2B5EF4-FFF2-40B4-BE49-F238E27FC236}">
                <a16:creationId xmlns:a16="http://schemas.microsoft.com/office/drawing/2014/main" id="{5073765D-6278-4293-8DB4-47B875A1712A}"/>
              </a:ext>
            </a:extLst>
          </p:cNvPr>
          <p:cNvSpPr/>
          <p:nvPr/>
        </p:nvSpPr>
        <p:spPr>
          <a:xfrm rot="5400000">
            <a:off x="5880327" y="1729898"/>
            <a:ext cx="681587" cy="928883"/>
          </a:xfrm>
          <a:prstGeom prst="bentArrow">
            <a:avLst>
              <a:gd name="adj1" fmla="val 11611"/>
              <a:gd name="adj2" fmla="val 20320"/>
              <a:gd name="adj3" fmla="val 2292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a:extLst>
              <a:ext uri="{FF2B5EF4-FFF2-40B4-BE49-F238E27FC236}">
                <a16:creationId xmlns:a16="http://schemas.microsoft.com/office/drawing/2014/main" id="{2C9EA858-422C-4B29-AE51-02978AEE0718}"/>
              </a:ext>
            </a:extLst>
          </p:cNvPr>
          <p:cNvSpPr txBox="1"/>
          <p:nvPr/>
        </p:nvSpPr>
        <p:spPr>
          <a:xfrm>
            <a:off x="3990754" y="2124408"/>
            <a:ext cx="1402948"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dirty="0"/>
              <a:t>あいうえす</a:t>
            </a:r>
            <a:r>
              <a:rPr kumimoji="1" lang="en-US" altLang="ja-JP" dirty="0"/>
              <a:t>,</a:t>
            </a:r>
          </a:p>
          <a:p>
            <a:r>
              <a:rPr kumimoji="1" lang="en-US" altLang="ja-JP" dirty="0"/>
              <a:t>56184</a:t>
            </a:r>
            <a:endParaRPr kumimoji="1" lang="ja-JP" altLang="en-US" dirty="0"/>
          </a:p>
        </p:txBody>
      </p:sp>
      <p:sp>
        <p:nvSpPr>
          <p:cNvPr id="23" name="テキスト ボックス 22">
            <a:extLst>
              <a:ext uri="{FF2B5EF4-FFF2-40B4-BE49-F238E27FC236}">
                <a16:creationId xmlns:a16="http://schemas.microsoft.com/office/drawing/2014/main" id="{516E52DF-6151-4DB6-AC96-1C63EC629532}"/>
              </a:ext>
            </a:extLst>
          </p:cNvPr>
          <p:cNvSpPr txBox="1"/>
          <p:nvPr/>
        </p:nvSpPr>
        <p:spPr>
          <a:xfrm>
            <a:off x="3996554" y="980214"/>
            <a:ext cx="1338828" cy="646331"/>
          </a:xfrm>
          <a:prstGeom prst="rect">
            <a:avLst/>
          </a:prstGeom>
          <a:ln>
            <a:solidFill>
              <a:srgbClr val="00B050"/>
            </a:solidFill>
          </a:ln>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dirty="0"/>
              <a:t>あいうえお</a:t>
            </a:r>
            <a:endParaRPr kumimoji="1" lang="en-US" altLang="ja-JP" dirty="0"/>
          </a:p>
          <a:p>
            <a:r>
              <a:rPr kumimoji="1" lang="en-US" altLang="ja-JP" dirty="0"/>
              <a:t>56789</a:t>
            </a:r>
            <a:endParaRPr kumimoji="1" lang="ja-JP" altLang="en-US" dirty="0"/>
          </a:p>
        </p:txBody>
      </p:sp>
      <p:sp>
        <p:nvSpPr>
          <p:cNvPr id="24" name="テキスト ボックス 23">
            <a:extLst>
              <a:ext uri="{FF2B5EF4-FFF2-40B4-BE49-F238E27FC236}">
                <a16:creationId xmlns:a16="http://schemas.microsoft.com/office/drawing/2014/main" id="{97EADB30-D245-4664-AF98-F1FFF15AB8B9}"/>
              </a:ext>
            </a:extLst>
          </p:cNvPr>
          <p:cNvSpPr txBox="1"/>
          <p:nvPr/>
        </p:nvSpPr>
        <p:spPr>
          <a:xfrm>
            <a:off x="7170114" y="2928968"/>
            <a:ext cx="1402948"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dirty="0">
                <a:solidFill>
                  <a:srgbClr val="00B050"/>
                </a:solidFill>
              </a:rPr>
              <a:t>あいうえ</a:t>
            </a:r>
            <a:r>
              <a:rPr kumimoji="1" lang="ja-JP" altLang="en-US" dirty="0">
                <a:solidFill>
                  <a:srgbClr val="FF0000"/>
                </a:solidFill>
              </a:rPr>
              <a:t>す</a:t>
            </a:r>
            <a:r>
              <a:rPr kumimoji="1" lang="en-US" altLang="ja-JP" dirty="0">
                <a:solidFill>
                  <a:srgbClr val="FF0000"/>
                </a:solidFill>
              </a:rPr>
              <a:t>,</a:t>
            </a:r>
          </a:p>
          <a:p>
            <a:r>
              <a:rPr kumimoji="1" lang="en-US" altLang="ja-JP" dirty="0">
                <a:solidFill>
                  <a:srgbClr val="00B050"/>
                </a:solidFill>
              </a:rPr>
              <a:t>56</a:t>
            </a:r>
            <a:r>
              <a:rPr kumimoji="1" lang="en-US" altLang="ja-JP" dirty="0">
                <a:solidFill>
                  <a:srgbClr val="FF0000"/>
                </a:solidFill>
              </a:rPr>
              <a:t>1</a:t>
            </a:r>
            <a:r>
              <a:rPr kumimoji="1" lang="en-US" altLang="ja-JP" dirty="0">
                <a:solidFill>
                  <a:srgbClr val="00B050"/>
                </a:solidFill>
              </a:rPr>
              <a:t>8</a:t>
            </a:r>
            <a:r>
              <a:rPr kumimoji="1" lang="en-US" altLang="ja-JP" dirty="0">
                <a:solidFill>
                  <a:srgbClr val="FF0000"/>
                </a:solidFill>
              </a:rPr>
              <a:t>4</a:t>
            </a:r>
            <a:endParaRPr kumimoji="1" lang="ja-JP" altLang="en-US" dirty="0">
              <a:solidFill>
                <a:srgbClr val="FF0000"/>
              </a:solidFill>
            </a:endParaRPr>
          </a:p>
        </p:txBody>
      </p:sp>
      <p:pic>
        <p:nvPicPr>
          <p:cNvPr id="28" name="図 27">
            <a:extLst>
              <a:ext uri="{FF2B5EF4-FFF2-40B4-BE49-F238E27FC236}">
                <a16:creationId xmlns:a16="http://schemas.microsoft.com/office/drawing/2014/main" id="{E8E9EF10-0520-4C05-B68A-85520E3602A8}"/>
              </a:ext>
            </a:extLst>
          </p:cNvPr>
          <p:cNvPicPr>
            <a:picLocks noChangeAspect="1"/>
          </p:cNvPicPr>
          <p:nvPr/>
        </p:nvPicPr>
        <p:blipFill>
          <a:blip r:embed="rId3"/>
          <a:stretch>
            <a:fillRect/>
          </a:stretch>
        </p:blipFill>
        <p:spPr>
          <a:xfrm>
            <a:off x="567619" y="1339702"/>
            <a:ext cx="1402948" cy="868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30274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7EB9A48-D74A-48EE-9399-46ADE996AE9F}"/>
              </a:ext>
            </a:extLst>
          </p:cNvPr>
          <p:cNvPicPr/>
          <p:nvPr/>
        </p:nvPicPr>
        <p:blipFill>
          <a:blip r:embed="rId2"/>
          <a:stretch>
            <a:fillRect/>
          </a:stretch>
        </p:blipFill>
        <p:spPr>
          <a:xfrm>
            <a:off x="106640" y="-1"/>
            <a:ext cx="8699032" cy="5143657"/>
          </a:xfrm>
          <a:prstGeom prst="rect">
            <a:avLst/>
          </a:prstGeom>
        </p:spPr>
      </p:pic>
    </p:spTree>
    <p:extLst>
      <p:ext uri="{BB962C8B-B14F-4D97-AF65-F5344CB8AC3E}">
        <p14:creationId xmlns:p14="http://schemas.microsoft.com/office/powerpoint/2010/main" val="1680784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7" name="図 6">
            <a:extLst>
              <a:ext uri="{FF2B5EF4-FFF2-40B4-BE49-F238E27FC236}">
                <a16:creationId xmlns:a16="http://schemas.microsoft.com/office/drawing/2014/main" id="{3A98B72D-1C9B-4210-AA78-11CFD4CD5E49}"/>
              </a:ext>
            </a:extLst>
          </p:cNvPr>
          <p:cNvPicPr/>
          <p:nvPr/>
        </p:nvPicPr>
        <p:blipFill>
          <a:blip r:embed="rId2"/>
          <a:stretch>
            <a:fillRect/>
          </a:stretch>
        </p:blipFill>
        <p:spPr>
          <a:xfrm>
            <a:off x="60741" y="1806997"/>
            <a:ext cx="4496421" cy="2658676"/>
          </a:xfrm>
          <a:prstGeom prst="rect">
            <a:avLst/>
          </a:prstGeom>
        </p:spPr>
      </p:pic>
      <p:pic>
        <p:nvPicPr>
          <p:cNvPr id="8" name="図 7">
            <a:extLst>
              <a:ext uri="{FF2B5EF4-FFF2-40B4-BE49-F238E27FC236}">
                <a16:creationId xmlns:a16="http://schemas.microsoft.com/office/drawing/2014/main" id="{0EB8D285-8032-46E6-AAA7-BF03E67B14AC}"/>
              </a:ext>
            </a:extLst>
          </p:cNvPr>
          <p:cNvPicPr/>
          <p:nvPr/>
        </p:nvPicPr>
        <p:blipFill>
          <a:blip r:embed="rId3"/>
          <a:stretch>
            <a:fillRect/>
          </a:stretch>
        </p:blipFill>
        <p:spPr>
          <a:xfrm>
            <a:off x="4586840" y="1806997"/>
            <a:ext cx="4496422" cy="2658677"/>
          </a:xfrm>
          <a:prstGeom prst="rect">
            <a:avLst/>
          </a:prstGeom>
        </p:spPr>
      </p:pic>
    </p:spTree>
    <p:extLst>
      <p:ext uri="{BB962C8B-B14F-4D97-AF65-F5344CB8AC3E}">
        <p14:creationId xmlns:p14="http://schemas.microsoft.com/office/powerpoint/2010/main" val="1443295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D046BE1-EBCE-403B-BB14-E3D84CB0B973}"/>
              </a:ext>
            </a:extLst>
          </p:cNvPr>
          <p:cNvPicPr/>
          <p:nvPr/>
        </p:nvPicPr>
        <p:blipFill>
          <a:blip r:embed="rId2"/>
          <a:stretch>
            <a:fillRect/>
          </a:stretch>
        </p:blipFill>
        <p:spPr>
          <a:xfrm>
            <a:off x="75579" y="0"/>
            <a:ext cx="8698816" cy="5143498"/>
          </a:xfrm>
          <a:prstGeom prst="rect">
            <a:avLst/>
          </a:prstGeom>
        </p:spPr>
      </p:pic>
    </p:spTree>
    <p:extLst>
      <p:ext uri="{BB962C8B-B14F-4D97-AF65-F5344CB8AC3E}">
        <p14:creationId xmlns:p14="http://schemas.microsoft.com/office/powerpoint/2010/main" val="3131010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F1D177D-41AF-47FB-9FFD-FE4312898224}"/>
              </a:ext>
            </a:extLst>
          </p:cNvPr>
          <p:cNvPicPr/>
          <p:nvPr/>
        </p:nvPicPr>
        <p:blipFill>
          <a:blip r:embed="rId2"/>
          <a:stretch>
            <a:fillRect/>
          </a:stretch>
        </p:blipFill>
        <p:spPr>
          <a:xfrm>
            <a:off x="75578" y="0"/>
            <a:ext cx="8698818" cy="5143500"/>
          </a:xfrm>
          <a:prstGeom prst="rect">
            <a:avLst/>
          </a:prstGeom>
        </p:spPr>
      </p:pic>
    </p:spTree>
    <p:extLst>
      <p:ext uri="{BB962C8B-B14F-4D97-AF65-F5344CB8AC3E}">
        <p14:creationId xmlns:p14="http://schemas.microsoft.com/office/powerpoint/2010/main" val="15808846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7" name="図 6">
            <a:extLst>
              <a:ext uri="{FF2B5EF4-FFF2-40B4-BE49-F238E27FC236}">
                <a16:creationId xmlns:a16="http://schemas.microsoft.com/office/drawing/2014/main" id="{3DA14ABF-28A0-4D57-AF4F-449B48EB89F1}"/>
              </a:ext>
            </a:extLst>
          </p:cNvPr>
          <p:cNvPicPr/>
          <p:nvPr/>
        </p:nvPicPr>
        <p:blipFill>
          <a:blip r:embed="rId2"/>
          <a:stretch>
            <a:fillRect/>
          </a:stretch>
        </p:blipFill>
        <p:spPr>
          <a:xfrm>
            <a:off x="11805" y="1676238"/>
            <a:ext cx="4481037" cy="2649290"/>
          </a:xfrm>
          <a:prstGeom prst="rect">
            <a:avLst/>
          </a:prstGeom>
        </p:spPr>
      </p:pic>
      <p:pic>
        <p:nvPicPr>
          <p:cNvPr id="8" name="図 7">
            <a:extLst>
              <a:ext uri="{FF2B5EF4-FFF2-40B4-BE49-F238E27FC236}">
                <a16:creationId xmlns:a16="http://schemas.microsoft.com/office/drawing/2014/main" id="{D0597BA5-3517-4F8A-B3E6-9CCCF7668507}"/>
              </a:ext>
            </a:extLst>
          </p:cNvPr>
          <p:cNvPicPr/>
          <p:nvPr/>
        </p:nvPicPr>
        <p:blipFill>
          <a:blip r:embed="rId3"/>
          <a:stretch>
            <a:fillRect/>
          </a:stretch>
        </p:blipFill>
        <p:spPr>
          <a:xfrm>
            <a:off x="4583805" y="1676238"/>
            <a:ext cx="4481037" cy="2649290"/>
          </a:xfrm>
          <a:prstGeom prst="rect">
            <a:avLst/>
          </a:prstGeom>
        </p:spPr>
      </p:pic>
    </p:spTree>
    <p:extLst>
      <p:ext uri="{BB962C8B-B14F-4D97-AF65-F5344CB8AC3E}">
        <p14:creationId xmlns:p14="http://schemas.microsoft.com/office/powerpoint/2010/main" val="1251629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3F1D16-0176-4CAE-9E61-BDA0733F658B}"/>
              </a:ext>
            </a:extLst>
          </p:cNvPr>
          <p:cNvPicPr/>
          <p:nvPr/>
        </p:nvPicPr>
        <p:blipFill>
          <a:blip r:embed="rId2"/>
          <a:stretch>
            <a:fillRect/>
          </a:stretch>
        </p:blipFill>
        <p:spPr>
          <a:xfrm>
            <a:off x="90963" y="0"/>
            <a:ext cx="8699770" cy="5143500"/>
          </a:xfrm>
          <a:prstGeom prst="rect">
            <a:avLst/>
          </a:prstGeom>
        </p:spPr>
      </p:pic>
    </p:spTree>
    <p:extLst>
      <p:ext uri="{BB962C8B-B14F-4D97-AF65-F5344CB8AC3E}">
        <p14:creationId xmlns:p14="http://schemas.microsoft.com/office/powerpoint/2010/main" val="3643841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5353A-DCED-42A2-A878-E9CAC0E589A7}"/>
              </a:ext>
            </a:extLst>
          </p:cNvPr>
          <p:cNvPicPr/>
          <p:nvPr/>
        </p:nvPicPr>
        <p:blipFill>
          <a:blip r:embed="rId2"/>
          <a:stretch>
            <a:fillRect/>
          </a:stretch>
        </p:blipFill>
        <p:spPr>
          <a:xfrm>
            <a:off x="90963" y="0"/>
            <a:ext cx="8699770" cy="5143500"/>
          </a:xfrm>
          <a:prstGeom prst="rect">
            <a:avLst/>
          </a:prstGeom>
        </p:spPr>
      </p:pic>
    </p:spTree>
    <p:extLst>
      <p:ext uri="{BB962C8B-B14F-4D97-AF65-F5344CB8AC3E}">
        <p14:creationId xmlns:p14="http://schemas.microsoft.com/office/powerpoint/2010/main" val="33445967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7" name="図 6">
            <a:extLst>
              <a:ext uri="{FF2B5EF4-FFF2-40B4-BE49-F238E27FC236}">
                <a16:creationId xmlns:a16="http://schemas.microsoft.com/office/drawing/2014/main" id="{3DAA7A64-A8C4-4D56-808A-A9F390743310}"/>
              </a:ext>
            </a:extLst>
          </p:cNvPr>
          <p:cNvPicPr/>
          <p:nvPr/>
        </p:nvPicPr>
        <p:blipFill>
          <a:blip r:embed="rId2"/>
          <a:stretch>
            <a:fillRect/>
          </a:stretch>
        </p:blipFill>
        <p:spPr>
          <a:xfrm>
            <a:off x="92045" y="1921327"/>
            <a:ext cx="4433813" cy="2621370"/>
          </a:xfrm>
          <a:prstGeom prst="rect">
            <a:avLst/>
          </a:prstGeom>
        </p:spPr>
      </p:pic>
      <p:pic>
        <p:nvPicPr>
          <p:cNvPr id="8" name="図 7">
            <a:extLst>
              <a:ext uri="{FF2B5EF4-FFF2-40B4-BE49-F238E27FC236}">
                <a16:creationId xmlns:a16="http://schemas.microsoft.com/office/drawing/2014/main" id="{FF996A95-A165-43FE-885E-AA0F65702E35}"/>
              </a:ext>
            </a:extLst>
          </p:cNvPr>
          <p:cNvPicPr/>
          <p:nvPr/>
        </p:nvPicPr>
        <p:blipFill>
          <a:blip r:embed="rId3"/>
          <a:stretch>
            <a:fillRect/>
          </a:stretch>
        </p:blipFill>
        <p:spPr>
          <a:xfrm>
            <a:off x="4572000" y="1921327"/>
            <a:ext cx="4433813" cy="2621370"/>
          </a:xfrm>
          <a:prstGeom prst="rect">
            <a:avLst/>
          </a:prstGeom>
        </p:spPr>
      </p:pic>
    </p:spTree>
    <p:extLst>
      <p:ext uri="{BB962C8B-B14F-4D97-AF65-F5344CB8AC3E}">
        <p14:creationId xmlns:p14="http://schemas.microsoft.com/office/powerpoint/2010/main" val="3749766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036D66B-9467-4C70-A80B-AB4D4F9F71A2}"/>
              </a:ext>
            </a:extLst>
          </p:cNvPr>
          <p:cNvPicPr/>
          <p:nvPr/>
        </p:nvPicPr>
        <p:blipFill>
          <a:blip r:embed="rId2"/>
          <a:stretch>
            <a:fillRect/>
          </a:stretch>
        </p:blipFill>
        <p:spPr>
          <a:xfrm>
            <a:off x="138187" y="0"/>
            <a:ext cx="8699770" cy="5143500"/>
          </a:xfrm>
          <a:prstGeom prst="rect">
            <a:avLst/>
          </a:prstGeom>
        </p:spPr>
      </p:pic>
    </p:spTree>
    <p:extLst>
      <p:ext uri="{BB962C8B-B14F-4D97-AF65-F5344CB8AC3E}">
        <p14:creationId xmlns:p14="http://schemas.microsoft.com/office/powerpoint/2010/main" val="34554344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08A0F3A-03F7-47D9-B3D8-236908C9A858}"/>
              </a:ext>
            </a:extLst>
          </p:cNvPr>
          <p:cNvPicPr/>
          <p:nvPr/>
        </p:nvPicPr>
        <p:blipFill>
          <a:blip r:embed="rId2"/>
          <a:stretch>
            <a:fillRect/>
          </a:stretch>
        </p:blipFill>
        <p:spPr>
          <a:xfrm>
            <a:off x="138186" y="0"/>
            <a:ext cx="8699770" cy="5143500"/>
          </a:xfrm>
          <a:prstGeom prst="rect">
            <a:avLst/>
          </a:prstGeom>
        </p:spPr>
      </p:pic>
    </p:spTree>
    <p:extLst>
      <p:ext uri="{BB962C8B-B14F-4D97-AF65-F5344CB8AC3E}">
        <p14:creationId xmlns:p14="http://schemas.microsoft.com/office/powerpoint/2010/main" val="86057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0C0AF-4D5B-4443-AE83-C41C78911511}"/>
              </a:ext>
            </a:extLst>
          </p:cNvPr>
          <p:cNvSpPr>
            <a:spLocks noGrp="1"/>
          </p:cNvSpPr>
          <p:nvPr>
            <p:ph type="title"/>
          </p:nvPr>
        </p:nvSpPr>
        <p:spPr/>
        <p:txBody>
          <a:bodyPr/>
          <a:lstStyle/>
          <a:p>
            <a:r>
              <a:rPr lang="ja-JP" altLang="en-US" dirty="0"/>
              <a:t>ディープラーニングとは</a:t>
            </a:r>
            <a:endParaRPr kumimoji="1" lang="ja-JP" altLang="en-US" dirty="0"/>
          </a:p>
        </p:txBody>
      </p:sp>
      <p:sp>
        <p:nvSpPr>
          <p:cNvPr id="3" name="コンテンツ プレースホルダー 2">
            <a:extLst>
              <a:ext uri="{FF2B5EF4-FFF2-40B4-BE49-F238E27FC236}">
                <a16:creationId xmlns:a16="http://schemas.microsoft.com/office/drawing/2014/main" id="{62D8FE53-AFD5-47D2-8910-9034D48E72DD}"/>
              </a:ext>
            </a:extLst>
          </p:cNvPr>
          <p:cNvSpPr>
            <a:spLocks noGrp="1"/>
          </p:cNvSpPr>
          <p:nvPr>
            <p:ph idx="1"/>
          </p:nvPr>
        </p:nvSpPr>
        <p:spPr>
          <a:xfrm>
            <a:off x="457200" y="785374"/>
            <a:ext cx="4419600" cy="554328"/>
          </a:xfrm>
        </p:spPr>
        <p:txBody>
          <a:bodyPr/>
          <a:lstStyle/>
          <a:p>
            <a:r>
              <a:rPr lang="ja-JP" altLang="en-US" sz="2000" dirty="0"/>
              <a:t>教師なし学習（クラスタリング）</a:t>
            </a:r>
            <a:endParaRPr lang="en-US" altLang="ja-JP" sz="2000" dirty="0"/>
          </a:p>
          <a:p>
            <a:endParaRPr kumimoji="1" lang="ja-JP" altLang="en-US" dirty="0"/>
          </a:p>
        </p:txBody>
      </p:sp>
      <p:sp>
        <p:nvSpPr>
          <p:cNvPr id="4" name="テキスト ボックス 3">
            <a:extLst>
              <a:ext uri="{FF2B5EF4-FFF2-40B4-BE49-F238E27FC236}">
                <a16:creationId xmlns:a16="http://schemas.microsoft.com/office/drawing/2014/main" id="{FE96D578-02A8-4A50-8537-E5440FF4811B}"/>
              </a:ext>
            </a:extLst>
          </p:cNvPr>
          <p:cNvSpPr txBox="1"/>
          <p:nvPr/>
        </p:nvSpPr>
        <p:spPr>
          <a:xfrm>
            <a:off x="857692" y="2835348"/>
            <a:ext cx="646331" cy="369332"/>
          </a:xfrm>
          <a:prstGeom prst="rect">
            <a:avLst/>
          </a:prstGeom>
          <a:noFill/>
        </p:spPr>
        <p:txBody>
          <a:bodyPr wrap="none" rtlCol="0">
            <a:spAutoFit/>
          </a:bodyPr>
          <a:lstStyle/>
          <a:p>
            <a:r>
              <a:rPr kumimoji="1" lang="ja-JP" altLang="en-US" dirty="0"/>
              <a:t>入力</a:t>
            </a:r>
          </a:p>
        </p:txBody>
      </p:sp>
      <p:sp>
        <p:nvSpPr>
          <p:cNvPr id="5" name="正方形/長方形 4">
            <a:extLst>
              <a:ext uri="{FF2B5EF4-FFF2-40B4-BE49-F238E27FC236}">
                <a16:creationId xmlns:a16="http://schemas.microsoft.com/office/drawing/2014/main" id="{98052D09-DF8B-4AFE-AB15-8F6E6413C5F0}"/>
              </a:ext>
            </a:extLst>
          </p:cNvPr>
          <p:cNvSpPr/>
          <p:nvPr/>
        </p:nvSpPr>
        <p:spPr>
          <a:xfrm>
            <a:off x="2402958" y="2495107"/>
            <a:ext cx="1346791" cy="108452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a:t>内部モデル</a:t>
            </a:r>
          </a:p>
        </p:txBody>
      </p:sp>
      <p:sp>
        <p:nvSpPr>
          <p:cNvPr id="7" name="テキスト ボックス 6">
            <a:extLst>
              <a:ext uri="{FF2B5EF4-FFF2-40B4-BE49-F238E27FC236}">
                <a16:creationId xmlns:a16="http://schemas.microsoft.com/office/drawing/2014/main" id="{BFE6EDA6-0067-4F65-895F-90D7803B9AD0}"/>
              </a:ext>
            </a:extLst>
          </p:cNvPr>
          <p:cNvSpPr txBox="1"/>
          <p:nvPr/>
        </p:nvSpPr>
        <p:spPr>
          <a:xfrm>
            <a:off x="4671237" y="2821171"/>
            <a:ext cx="646331" cy="369332"/>
          </a:xfrm>
          <a:prstGeom prst="rect">
            <a:avLst/>
          </a:prstGeom>
          <a:noFill/>
        </p:spPr>
        <p:txBody>
          <a:bodyPr wrap="none" rtlCol="0">
            <a:spAutoFit/>
          </a:bodyPr>
          <a:lstStyle/>
          <a:p>
            <a:r>
              <a:rPr kumimoji="1" lang="ja-JP" altLang="en-US" dirty="0"/>
              <a:t>出力</a:t>
            </a:r>
          </a:p>
        </p:txBody>
      </p:sp>
      <p:sp>
        <p:nvSpPr>
          <p:cNvPr id="8" name="テキスト ボックス 7">
            <a:extLst>
              <a:ext uri="{FF2B5EF4-FFF2-40B4-BE49-F238E27FC236}">
                <a16:creationId xmlns:a16="http://schemas.microsoft.com/office/drawing/2014/main" id="{635D582F-76CA-4DD8-B7A9-96F2182C17F8}"/>
              </a:ext>
            </a:extLst>
          </p:cNvPr>
          <p:cNvSpPr txBox="1"/>
          <p:nvPr/>
        </p:nvSpPr>
        <p:spPr>
          <a:xfrm>
            <a:off x="6239056" y="2810909"/>
            <a:ext cx="646331" cy="369332"/>
          </a:xfrm>
          <a:prstGeom prst="rect">
            <a:avLst/>
          </a:prstGeom>
          <a:noFill/>
        </p:spPr>
        <p:txBody>
          <a:bodyPr wrap="none" rtlCol="0">
            <a:spAutoFit/>
          </a:bodyPr>
          <a:lstStyle/>
          <a:p>
            <a:r>
              <a:rPr kumimoji="1" lang="ja-JP" altLang="en-US" dirty="0"/>
              <a:t>評価</a:t>
            </a:r>
          </a:p>
        </p:txBody>
      </p:sp>
      <p:sp>
        <p:nvSpPr>
          <p:cNvPr id="9" name="矢印: 右 8">
            <a:extLst>
              <a:ext uri="{FF2B5EF4-FFF2-40B4-BE49-F238E27FC236}">
                <a16:creationId xmlns:a16="http://schemas.microsoft.com/office/drawing/2014/main" id="{38C5FCA4-2788-4175-8BA9-287D8C35C5F5}"/>
              </a:ext>
            </a:extLst>
          </p:cNvPr>
          <p:cNvSpPr/>
          <p:nvPr/>
        </p:nvSpPr>
        <p:spPr>
          <a:xfrm>
            <a:off x="1779181" y="2906233"/>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F9FDFC5-144A-4BC2-B354-61AC83B80067}"/>
              </a:ext>
            </a:extLst>
          </p:cNvPr>
          <p:cNvSpPr/>
          <p:nvPr/>
        </p:nvSpPr>
        <p:spPr>
          <a:xfrm>
            <a:off x="4089992" y="2867983"/>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E8C55156-8653-47C4-B711-60F56D5F40A8}"/>
              </a:ext>
            </a:extLst>
          </p:cNvPr>
          <p:cNvSpPr/>
          <p:nvPr/>
        </p:nvSpPr>
        <p:spPr>
          <a:xfrm>
            <a:off x="5594016" y="2867983"/>
            <a:ext cx="382772" cy="2055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矢印: 下カーブ 11">
            <a:extLst>
              <a:ext uri="{FF2B5EF4-FFF2-40B4-BE49-F238E27FC236}">
                <a16:creationId xmlns:a16="http://schemas.microsoft.com/office/drawing/2014/main" id="{208B98F6-1EA2-4BFA-B3CB-C9E354AE7692}"/>
              </a:ext>
            </a:extLst>
          </p:cNvPr>
          <p:cNvSpPr/>
          <p:nvPr/>
        </p:nvSpPr>
        <p:spPr>
          <a:xfrm rot="10800000">
            <a:off x="2792818" y="3656268"/>
            <a:ext cx="3841897" cy="788139"/>
          </a:xfrm>
          <a:prstGeom prst="curvedDownArrow">
            <a:avLst>
              <a:gd name="adj1" fmla="val 19156"/>
              <a:gd name="adj2" fmla="val 51496"/>
              <a:gd name="adj3" fmla="val 212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a:extLst>
              <a:ext uri="{FF2B5EF4-FFF2-40B4-BE49-F238E27FC236}">
                <a16:creationId xmlns:a16="http://schemas.microsoft.com/office/drawing/2014/main" id="{81B25816-64A2-42E0-8870-721752F156EA}"/>
              </a:ext>
            </a:extLst>
          </p:cNvPr>
          <p:cNvSpPr txBox="1"/>
          <p:nvPr/>
        </p:nvSpPr>
        <p:spPr>
          <a:xfrm>
            <a:off x="2501412" y="4504266"/>
            <a:ext cx="4339650" cy="369332"/>
          </a:xfrm>
          <a:prstGeom prst="rect">
            <a:avLst/>
          </a:prstGeom>
          <a:noFill/>
        </p:spPr>
        <p:txBody>
          <a:bodyPr wrap="none" rtlCol="0">
            <a:spAutoFit/>
          </a:bodyPr>
          <a:lstStyle/>
          <a:p>
            <a:r>
              <a:rPr kumimoji="1" lang="ja-JP" altLang="en-US" dirty="0"/>
              <a:t>評価が高くなるように内部モデルを修正</a:t>
            </a:r>
          </a:p>
        </p:txBody>
      </p:sp>
      <p:sp>
        <p:nvSpPr>
          <p:cNvPr id="14" name="テキスト ボックス 13">
            <a:extLst>
              <a:ext uri="{FF2B5EF4-FFF2-40B4-BE49-F238E27FC236}">
                <a16:creationId xmlns:a16="http://schemas.microsoft.com/office/drawing/2014/main" id="{D85E0489-924D-410D-9804-08D0D788E184}"/>
              </a:ext>
            </a:extLst>
          </p:cNvPr>
          <p:cNvSpPr txBox="1"/>
          <p:nvPr/>
        </p:nvSpPr>
        <p:spPr>
          <a:xfrm>
            <a:off x="857692" y="3431139"/>
            <a:ext cx="1107996" cy="369332"/>
          </a:xfrm>
          <a:prstGeom prst="rect">
            <a:avLst/>
          </a:prstGeom>
          <a:noFill/>
        </p:spPr>
        <p:txBody>
          <a:bodyPr wrap="none" rtlCol="0">
            <a:spAutoFit/>
          </a:bodyPr>
          <a:lstStyle/>
          <a:p>
            <a:r>
              <a:rPr kumimoji="1" lang="ja-JP" altLang="en-US" dirty="0">
                <a:solidFill>
                  <a:schemeClr val="accent2"/>
                </a:solidFill>
              </a:rPr>
              <a:t>データ群</a:t>
            </a:r>
          </a:p>
        </p:txBody>
      </p:sp>
      <p:sp>
        <p:nvSpPr>
          <p:cNvPr id="15" name="テキスト ボックス 14">
            <a:extLst>
              <a:ext uri="{FF2B5EF4-FFF2-40B4-BE49-F238E27FC236}">
                <a16:creationId xmlns:a16="http://schemas.microsoft.com/office/drawing/2014/main" id="{78F9AAEF-01D8-45AB-BC1F-F9942FF302FE}"/>
              </a:ext>
            </a:extLst>
          </p:cNvPr>
          <p:cNvSpPr txBox="1"/>
          <p:nvPr/>
        </p:nvSpPr>
        <p:spPr>
          <a:xfrm>
            <a:off x="4648684" y="3431139"/>
            <a:ext cx="1107996" cy="369332"/>
          </a:xfrm>
          <a:prstGeom prst="rect">
            <a:avLst/>
          </a:prstGeom>
          <a:noFill/>
        </p:spPr>
        <p:txBody>
          <a:bodyPr wrap="none" rtlCol="0">
            <a:spAutoFit/>
          </a:bodyPr>
          <a:lstStyle/>
          <a:p>
            <a:r>
              <a:rPr kumimoji="1" lang="ja-JP" altLang="en-US" dirty="0">
                <a:solidFill>
                  <a:schemeClr val="accent2"/>
                </a:solidFill>
              </a:rPr>
              <a:t>分類結果</a:t>
            </a:r>
          </a:p>
        </p:txBody>
      </p:sp>
      <p:sp>
        <p:nvSpPr>
          <p:cNvPr id="16" name="テキスト ボックス 15">
            <a:extLst>
              <a:ext uri="{FF2B5EF4-FFF2-40B4-BE49-F238E27FC236}">
                <a16:creationId xmlns:a16="http://schemas.microsoft.com/office/drawing/2014/main" id="{4380BA08-5AFE-47A1-A5B9-2B2139A60B0C}"/>
              </a:ext>
            </a:extLst>
          </p:cNvPr>
          <p:cNvSpPr txBox="1"/>
          <p:nvPr/>
        </p:nvSpPr>
        <p:spPr>
          <a:xfrm>
            <a:off x="6856088" y="2996448"/>
            <a:ext cx="2245817"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dirty="0">
                <a:solidFill>
                  <a:schemeClr val="accent2"/>
                </a:solidFill>
              </a:rPr>
              <a:t>同一グループ内での最大距離</a:t>
            </a:r>
            <a:endParaRPr kumimoji="1" lang="en-US" altLang="ja-JP" dirty="0">
              <a:solidFill>
                <a:schemeClr val="accent2"/>
              </a:solidFill>
            </a:endParaRPr>
          </a:p>
          <a:p>
            <a:pPr marL="285750" indent="-285750">
              <a:buFont typeface="Arial" panose="020B0604020202020204" pitchFamily="34" charset="0"/>
              <a:buChar char="•"/>
            </a:pPr>
            <a:r>
              <a:rPr kumimoji="1" lang="ja-JP" altLang="en-US" dirty="0">
                <a:solidFill>
                  <a:schemeClr val="accent2"/>
                </a:solidFill>
              </a:rPr>
              <a:t>別グループ間での最小距離</a:t>
            </a:r>
          </a:p>
        </p:txBody>
      </p:sp>
      <p:grpSp>
        <p:nvGrpSpPr>
          <p:cNvPr id="23" name="グループ化 22">
            <a:extLst>
              <a:ext uri="{FF2B5EF4-FFF2-40B4-BE49-F238E27FC236}">
                <a16:creationId xmlns:a16="http://schemas.microsoft.com/office/drawing/2014/main" id="{5DCBECC6-D67F-4466-A5FD-67E78F812E9A}"/>
              </a:ext>
            </a:extLst>
          </p:cNvPr>
          <p:cNvGrpSpPr/>
          <p:nvPr/>
        </p:nvGrpSpPr>
        <p:grpSpPr>
          <a:xfrm>
            <a:off x="857692" y="1218627"/>
            <a:ext cx="1390262" cy="1390262"/>
            <a:chOff x="905069" y="606489"/>
            <a:chExt cx="1390262" cy="1390262"/>
          </a:xfrm>
        </p:grpSpPr>
        <p:cxnSp>
          <p:nvCxnSpPr>
            <p:cNvPr id="24" name="直線矢印コネクタ 23">
              <a:extLst>
                <a:ext uri="{FF2B5EF4-FFF2-40B4-BE49-F238E27FC236}">
                  <a16:creationId xmlns:a16="http://schemas.microsoft.com/office/drawing/2014/main" id="{6DECEF30-F4C7-402A-9D4B-F1EE22461B72}"/>
                </a:ext>
              </a:extLst>
            </p:cNvPr>
            <p:cNvCxnSpPr/>
            <p:nvPr/>
          </p:nvCxnSpPr>
          <p:spPr>
            <a:xfrm>
              <a:off x="905069" y="1996751"/>
              <a:ext cx="1390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E993BFE-6ADF-4F15-BF20-DC14460C4F69}"/>
                </a:ext>
              </a:extLst>
            </p:cNvPr>
            <p:cNvCxnSpPr>
              <a:cxnSpLocks/>
            </p:cNvCxnSpPr>
            <p:nvPr/>
          </p:nvCxnSpPr>
          <p:spPr>
            <a:xfrm rot="16200000">
              <a:off x="209938" y="1301620"/>
              <a:ext cx="1390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楕円 26">
              <a:extLst>
                <a:ext uri="{FF2B5EF4-FFF2-40B4-BE49-F238E27FC236}">
                  <a16:creationId xmlns:a16="http://schemas.microsoft.com/office/drawing/2014/main" id="{8570161E-5BE7-4A3B-A476-325B3F0E1960}"/>
                </a:ext>
              </a:extLst>
            </p:cNvPr>
            <p:cNvSpPr/>
            <p:nvPr/>
          </p:nvSpPr>
          <p:spPr>
            <a:xfrm>
              <a:off x="1287624" y="1474237"/>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20826E99-CC00-4056-8C69-B803F8664599}"/>
                </a:ext>
              </a:extLst>
            </p:cNvPr>
            <p:cNvSpPr/>
            <p:nvPr/>
          </p:nvSpPr>
          <p:spPr>
            <a:xfrm>
              <a:off x="1149687" y="1360713"/>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D0310148-518A-4155-80EE-0896CAED460D}"/>
                </a:ext>
              </a:extLst>
            </p:cNvPr>
            <p:cNvSpPr/>
            <p:nvPr/>
          </p:nvSpPr>
          <p:spPr>
            <a:xfrm>
              <a:off x="1328056" y="1337853"/>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C1379D12-68BF-4960-B755-888C64E0E214}"/>
                </a:ext>
              </a:extLst>
            </p:cNvPr>
            <p:cNvSpPr/>
            <p:nvPr/>
          </p:nvSpPr>
          <p:spPr>
            <a:xfrm>
              <a:off x="1424471" y="1430540"/>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B4963DCC-1016-44AB-85B2-7ABE7917247B}"/>
                </a:ext>
              </a:extLst>
            </p:cNvPr>
            <p:cNvSpPr/>
            <p:nvPr/>
          </p:nvSpPr>
          <p:spPr>
            <a:xfrm>
              <a:off x="1299129" y="1188413"/>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0AA8883F-A893-4730-ADD9-6979F2CE102B}"/>
                </a:ext>
              </a:extLst>
            </p:cNvPr>
            <p:cNvSpPr/>
            <p:nvPr/>
          </p:nvSpPr>
          <p:spPr>
            <a:xfrm>
              <a:off x="1531622" y="954833"/>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255EFFF8-D30F-48F9-91D2-51F2E790E7F7}"/>
                </a:ext>
              </a:extLst>
            </p:cNvPr>
            <p:cNvSpPr/>
            <p:nvPr/>
          </p:nvSpPr>
          <p:spPr>
            <a:xfrm>
              <a:off x="1645919" y="1000552"/>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F35FA131-6EAE-4E57-ABFB-F374F1F47323}"/>
                </a:ext>
              </a:extLst>
            </p:cNvPr>
            <p:cNvSpPr/>
            <p:nvPr/>
          </p:nvSpPr>
          <p:spPr>
            <a:xfrm>
              <a:off x="1775926" y="909114"/>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CC4A9B9E-2089-4AC3-8AC7-7EFD516D03EB}"/>
                </a:ext>
              </a:extLst>
            </p:cNvPr>
            <p:cNvSpPr/>
            <p:nvPr/>
          </p:nvSpPr>
          <p:spPr>
            <a:xfrm>
              <a:off x="1775925" y="741163"/>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7769D949-6776-40C1-89BB-13683B4E6A55}"/>
                </a:ext>
              </a:extLst>
            </p:cNvPr>
            <p:cNvSpPr/>
            <p:nvPr/>
          </p:nvSpPr>
          <p:spPr>
            <a:xfrm>
              <a:off x="2057552" y="1236305"/>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F855D99E-C858-4297-AA31-D3A03165AB8D}"/>
                </a:ext>
              </a:extLst>
            </p:cNvPr>
            <p:cNvSpPr/>
            <p:nvPr/>
          </p:nvSpPr>
          <p:spPr>
            <a:xfrm>
              <a:off x="1848079" y="1236305"/>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B35E3B00-3608-4EE5-B980-3A2B46D86C7A}"/>
                </a:ext>
              </a:extLst>
            </p:cNvPr>
            <p:cNvSpPr/>
            <p:nvPr/>
          </p:nvSpPr>
          <p:spPr>
            <a:xfrm>
              <a:off x="2011833" y="1383572"/>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47E88BCB-CABF-49C4-B4CC-5164FAA69E03}"/>
                </a:ext>
              </a:extLst>
            </p:cNvPr>
            <p:cNvSpPr/>
            <p:nvPr/>
          </p:nvSpPr>
          <p:spPr>
            <a:xfrm>
              <a:off x="1839216" y="1427584"/>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4A386199-5F18-4278-8AFB-59850BC742B8}"/>
                </a:ext>
              </a:extLst>
            </p:cNvPr>
            <p:cNvSpPr/>
            <p:nvPr/>
          </p:nvSpPr>
          <p:spPr>
            <a:xfrm>
              <a:off x="1757730" y="1678732"/>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A0919F47-23EE-4C22-BB59-AFD6BB81F423}"/>
                </a:ext>
              </a:extLst>
            </p:cNvPr>
            <p:cNvSpPr/>
            <p:nvPr/>
          </p:nvSpPr>
          <p:spPr>
            <a:xfrm>
              <a:off x="1988973" y="1571743"/>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C9093AF4-3C93-4647-810C-CD367D189820}"/>
                </a:ext>
              </a:extLst>
            </p:cNvPr>
            <p:cNvSpPr/>
            <p:nvPr/>
          </p:nvSpPr>
          <p:spPr>
            <a:xfrm>
              <a:off x="1603578" y="795824"/>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35CC3BFB-7E11-49FD-9934-C518D67550B4}"/>
                </a:ext>
              </a:extLst>
            </p:cNvPr>
            <p:cNvSpPr/>
            <p:nvPr/>
          </p:nvSpPr>
          <p:spPr>
            <a:xfrm>
              <a:off x="1693037" y="1490253"/>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3126DE9E-3211-4D0C-AC97-E2FCEE370A4F}"/>
                </a:ext>
              </a:extLst>
            </p:cNvPr>
            <p:cNvSpPr/>
            <p:nvPr/>
          </p:nvSpPr>
          <p:spPr>
            <a:xfrm>
              <a:off x="1490974" y="1249992"/>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A62C769E-6EF1-48E5-B07A-74DD27E54CFC}"/>
              </a:ext>
            </a:extLst>
          </p:cNvPr>
          <p:cNvGrpSpPr/>
          <p:nvPr/>
        </p:nvGrpSpPr>
        <p:grpSpPr>
          <a:xfrm>
            <a:off x="4325005" y="1212718"/>
            <a:ext cx="1390262" cy="1390262"/>
            <a:chOff x="2481795" y="618029"/>
            <a:chExt cx="1390262" cy="1390262"/>
          </a:xfrm>
        </p:grpSpPr>
        <p:sp>
          <p:nvSpPr>
            <p:cNvPr id="46" name="楕円 45">
              <a:extLst>
                <a:ext uri="{FF2B5EF4-FFF2-40B4-BE49-F238E27FC236}">
                  <a16:creationId xmlns:a16="http://schemas.microsoft.com/office/drawing/2014/main" id="{1998B792-7349-4AF3-8670-A38DA909AB90}"/>
                </a:ext>
              </a:extLst>
            </p:cNvPr>
            <p:cNvSpPr/>
            <p:nvPr/>
          </p:nvSpPr>
          <p:spPr>
            <a:xfrm rot="1631921">
              <a:off x="3255963" y="1114098"/>
              <a:ext cx="454789" cy="708659"/>
            </a:xfrm>
            <a:prstGeom prst="ellipse">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115AF5B6-CDCD-49AD-A300-2EF239E4BFD4}"/>
                </a:ext>
              </a:extLst>
            </p:cNvPr>
            <p:cNvSpPr/>
            <p:nvPr/>
          </p:nvSpPr>
          <p:spPr>
            <a:xfrm rot="1873590">
              <a:off x="3059052" y="671369"/>
              <a:ext cx="384539" cy="480381"/>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511692D3-CF44-4D2A-9328-7234FA65EA4C}"/>
                </a:ext>
              </a:extLst>
            </p:cNvPr>
            <p:cNvSpPr/>
            <p:nvPr/>
          </p:nvSpPr>
          <p:spPr>
            <a:xfrm>
              <a:off x="2695074" y="1148622"/>
              <a:ext cx="458993" cy="434662"/>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9" name="直線矢印コネクタ 48">
              <a:extLst>
                <a:ext uri="{FF2B5EF4-FFF2-40B4-BE49-F238E27FC236}">
                  <a16:creationId xmlns:a16="http://schemas.microsoft.com/office/drawing/2014/main" id="{04946316-3A3C-42A3-9ACA-850BFBC878BE}"/>
                </a:ext>
              </a:extLst>
            </p:cNvPr>
            <p:cNvCxnSpPr/>
            <p:nvPr/>
          </p:nvCxnSpPr>
          <p:spPr>
            <a:xfrm>
              <a:off x="2481795" y="2008291"/>
              <a:ext cx="1390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73292904-445C-4DA3-A410-E2C8D9977897}"/>
                </a:ext>
              </a:extLst>
            </p:cNvPr>
            <p:cNvCxnSpPr>
              <a:cxnSpLocks/>
            </p:cNvCxnSpPr>
            <p:nvPr/>
          </p:nvCxnSpPr>
          <p:spPr>
            <a:xfrm rot="16200000">
              <a:off x="1786664" y="1313160"/>
              <a:ext cx="1390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楕円 50">
              <a:extLst>
                <a:ext uri="{FF2B5EF4-FFF2-40B4-BE49-F238E27FC236}">
                  <a16:creationId xmlns:a16="http://schemas.microsoft.com/office/drawing/2014/main" id="{2E2E7F24-B4DD-48EA-A688-43874EEFAF18}"/>
                </a:ext>
              </a:extLst>
            </p:cNvPr>
            <p:cNvSpPr/>
            <p:nvPr/>
          </p:nvSpPr>
          <p:spPr>
            <a:xfrm>
              <a:off x="2864350" y="1485777"/>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7D27A9E8-E4BE-43CD-9D61-DBB79D910DEA}"/>
                </a:ext>
              </a:extLst>
            </p:cNvPr>
            <p:cNvSpPr/>
            <p:nvPr/>
          </p:nvSpPr>
          <p:spPr>
            <a:xfrm>
              <a:off x="2726413" y="1372253"/>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ACCCA8CD-5A9C-4B7E-86BA-72008DE7C181}"/>
                </a:ext>
              </a:extLst>
            </p:cNvPr>
            <p:cNvSpPr/>
            <p:nvPr/>
          </p:nvSpPr>
          <p:spPr>
            <a:xfrm>
              <a:off x="2904782" y="1349393"/>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4E8F02FC-47F7-4292-81FF-5F36F9A0B1C9}"/>
                </a:ext>
              </a:extLst>
            </p:cNvPr>
            <p:cNvSpPr/>
            <p:nvPr/>
          </p:nvSpPr>
          <p:spPr>
            <a:xfrm>
              <a:off x="3001197" y="1442080"/>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082DEC8F-9340-4568-B4E0-F92D228C4EF9}"/>
                </a:ext>
              </a:extLst>
            </p:cNvPr>
            <p:cNvSpPr/>
            <p:nvPr/>
          </p:nvSpPr>
          <p:spPr>
            <a:xfrm>
              <a:off x="2875855" y="1199953"/>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9493D79A-4EE8-4CBA-A06F-2AE2CAD3E9E1}"/>
                </a:ext>
              </a:extLst>
            </p:cNvPr>
            <p:cNvSpPr/>
            <p:nvPr/>
          </p:nvSpPr>
          <p:spPr>
            <a:xfrm>
              <a:off x="3108348" y="966373"/>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1C1EAC91-EA7B-4FF1-9CCA-DECF89E1FCD3}"/>
                </a:ext>
              </a:extLst>
            </p:cNvPr>
            <p:cNvSpPr/>
            <p:nvPr/>
          </p:nvSpPr>
          <p:spPr>
            <a:xfrm>
              <a:off x="3222645" y="1012092"/>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289B701A-C86D-48CA-B64F-9025E4E4BBE4}"/>
                </a:ext>
              </a:extLst>
            </p:cNvPr>
            <p:cNvSpPr/>
            <p:nvPr/>
          </p:nvSpPr>
          <p:spPr>
            <a:xfrm>
              <a:off x="3352652" y="920654"/>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5E122C3D-B432-4439-ACB6-99B9469643F5}"/>
                </a:ext>
              </a:extLst>
            </p:cNvPr>
            <p:cNvSpPr/>
            <p:nvPr/>
          </p:nvSpPr>
          <p:spPr>
            <a:xfrm>
              <a:off x="3352651" y="752703"/>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797DF7B2-B789-4FB7-A865-E8D4D5699206}"/>
                </a:ext>
              </a:extLst>
            </p:cNvPr>
            <p:cNvSpPr/>
            <p:nvPr/>
          </p:nvSpPr>
          <p:spPr>
            <a:xfrm>
              <a:off x="3634278" y="1247845"/>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楕円 60">
              <a:extLst>
                <a:ext uri="{FF2B5EF4-FFF2-40B4-BE49-F238E27FC236}">
                  <a16:creationId xmlns:a16="http://schemas.microsoft.com/office/drawing/2014/main" id="{E43C030F-25A2-4B14-A054-AE1BE98B9D6A}"/>
                </a:ext>
              </a:extLst>
            </p:cNvPr>
            <p:cNvSpPr/>
            <p:nvPr/>
          </p:nvSpPr>
          <p:spPr>
            <a:xfrm>
              <a:off x="3424805" y="1247845"/>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DF5542AD-3701-49C2-9411-5F2684DC2173}"/>
                </a:ext>
              </a:extLst>
            </p:cNvPr>
            <p:cNvSpPr/>
            <p:nvPr/>
          </p:nvSpPr>
          <p:spPr>
            <a:xfrm>
              <a:off x="3588559" y="1395112"/>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943A5263-AEFB-41D7-B931-0FA8ECEB3E25}"/>
                </a:ext>
              </a:extLst>
            </p:cNvPr>
            <p:cNvSpPr/>
            <p:nvPr/>
          </p:nvSpPr>
          <p:spPr>
            <a:xfrm>
              <a:off x="3415942" y="1439124"/>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楕円 63">
              <a:extLst>
                <a:ext uri="{FF2B5EF4-FFF2-40B4-BE49-F238E27FC236}">
                  <a16:creationId xmlns:a16="http://schemas.microsoft.com/office/drawing/2014/main" id="{9F4AE5EB-9265-4BDC-A362-D2419D9F0D66}"/>
                </a:ext>
              </a:extLst>
            </p:cNvPr>
            <p:cNvSpPr/>
            <p:nvPr/>
          </p:nvSpPr>
          <p:spPr>
            <a:xfrm>
              <a:off x="3334456" y="1690272"/>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A6B93F5E-D290-48CB-A14B-728CBFAB5CE6}"/>
                </a:ext>
              </a:extLst>
            </p:cNvPr>
            <p:cNvSpPr/>
            <p:nvPr/>
          </p:nvSpPr>
          <p:spPr>
            <a:xfrm>
              <a:off x="3565699" y="1583283"/>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楕円 65">
              <a:extLst>
                <a:ext uri="{FF2B5EF4-FFF2-40B4-BE49-F238E27FC236}">
                  <a16:creationId xmlns:a16="http://schemas.microsoft.com/office/drawing/2014/main" id="{A03D97B4-0551-47F1-8D9E-542A0DE3254C}"/>
                </a:ext>
              </a:extLst>
            </p:cNvPr>
            <p:cNvSpPr/>
            <p:nvPr/>
          </p:nvSpPr>
          <p:spPr>
            <a:xfrm>
              <a:off x="3180304" y="807364"/>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楕円 66">
              <a:extLst>
                <a:ext uri="{FF2B5EF4-FFF2-40B4-BE49-F238E27FC236}">
                  <a16:creationId xmlns:a16="http://schemas.microsoft.com/office/drawing/2014/main" id="{D29BB55C-8362-4CB7-A437-A1259CF3802D}"/>
                </a:ext>
              </a:extLst>
            </p:cNvPr>
            <p:cNvSpPr/>
            <p:nvPr/>
          </p:nvSpPr>
          <p:spPr>
            <a:xfrm>
              <a:off x="3269763" y="1501793"/>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FF8E6072-C2E3-41C1-9D02-82BF096F0110}"/>
                </a:ext>
              </a:extLst>
            </p:cNvPr>
            <p:cNvSpPr/>
            <p:nvPr/>
          </p:nvSpPr>
          <p:spPr>
            <a:xfrm>
              <a:off x="3067700" y="1261532"/>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9" name="グループ化 68">
            <a:extLst>
              <a:ext uri="{FF2B5EF4-FFF2-40B4-BE49-F238E27FC236}">
                <a16:creationId xmlns:a16="http://schemas.microsoft.com/office/drawing/2014/main" id="{0B8B2DCA-BFA1-4098-9964-C1EACA7791D9}"/>
              </a:ext>
            </a:extLst>
          </p:cNvPr>
          <p:cNvGrpSpPr/>
          <p:nvPr/>
        </p:nvGrpSpPr>
        <p:grpSpPr>
          <a:xfrm>
            <a:off x="6872233" y="1206809"/>
            <a:ext cx="1390262" cy="1390262"/>
            <a:chOff x="2481795" y="618029"/>
            <a:chExt cx="1390262" cy="1390262"/>
          </a:xfrm>
        </p:grpSpPr>
        <p:sp>
          <p:nvSpPr>
            <p:cNvPr id="70" name="楕円 69">
              <a:extLst>
                <a:ext uri="{FF2B5EF4-FFF2-40B4-BE49-F238E27FC236}">
                  <a16:creationId xmlns:a16="http://schemas.microsoft.com/office/drawing/2014/main" id="{99471093-0555-4C9D-AC17-BDF982AAD3BC}"/>
                </a:ext>
              </a:extLst>
            </p:cNvPr>
            <p:cNvSpPr/>
            <p:nvPr/>
          </p:nvSpPr>
          <p:spPr>
            <a:xfrm rot="1631921">
              <a:off x="3255963" y="1114098"/>
              <a:ext cx="454789" cy="708659"/>
            </a:xfrm>
            <a:prstGeom prst="ellipse">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59EA1512-D1E3-4429-8840-8DCA07854BC9}"/>
                </a:ext>
              </a:extLst>
            </p:cNvPr>
            <p:cNvSpPr/>
            <p:nvPr/>
          </p:nvSpPr>
          <p:spPr>
            <a:xfrm rot="1873590">
              <a:off x="3059052" y="671369"/>
              <a:ext cx="384539" cy="480381"/>
            </a:xfrm>
            <a:prstGeom prst="ellips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楕円 71">
              <a:extLst>
                <a:ext uri="{FF2B5EF4-FFF2-40B4-BE49-F238E27FC236}">
                  <a16:creationId xmlns:a16="http://schemas.microsoft.com/office/drawing/2014/main" id="{8605C4EF-D0D0-4474-AE07-F59FE7D02A4E}"/>
                </a:ext>
              </a:extLst>
            </p:cNvPr>
            <p:cNvSpPr/>
            <p:nvPr/>
          </p:nvSpPr>
          <p:spPr>
            <a:xfrm>
              <a:off x="2695074" y="1148622"/>
              <a:ext cx="458993" cy="434662"/>
            </a:xfrm>
            <a:prstGeom prst="ellips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3" name="直線矢印コネクタ 72">
              <a:extLst>
                <a:ext uri="{FF2B5EF4-FFF2-40B4-BE49-F238E27FC236}">
                  <a16:creationId xmlns:a16="http://schemas.microsoft.com/office/drawing/2014/main" id="{BFB0963E-2FC8-4926-BC7D-3121E25A9ED1}"/>
                </a:ext>
              </a:extLst>
            </p:cNvPr>
            <p:cNvCxnSpPr/>
            <p:nvPr/>
          </p:nvCxnSpPr>
          <p:spPr>
            <a:xfrm>
              <a:off x="2481795" y="2008291"/>
              <a:ext cx="1390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4" name="直線矢印コネクタ 73">
              <a:extLst>
                <a:ext uri="{FF2B5EF4-FFF2-40B4-BE49-F238E27FC236}">
                  <a16:creationId xmlns:a16="http://schemas.microsoft.com/office/drawing/2014/main" id="{CD5BCC26-ABD9-462F-92A5-1D2940749E01}"/>
                </a:ext>
              </a:extLst>
            </p:cNvPr>
            <p:cNvCxnSpPr>
              <a:cxnSpLocks/>
            </p:cNvCxnSpPr>
            <p:nvPr/>
          </p:nvCxnSpPr>
          <p:spPr>
            <a:xfrm rot="16200000">
              <a:off x="1786664" y="1313160"/>
              <a:ext cx="1390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5" name="楕円 74">
              <a:extLst>
                <a:ext uri="{FF2B5EF4-FFF2-40B4-BE49-F238E27FC236}">
                  <a16:creationId xmlns:a16="http://schemas.microsoft.com/office/drawing/2014/main" id="{5BE75E59-11CB-4357-BBD0-6FB8CD466A65}"/>
                </a:ext>
              </a:extLst>
            </p:cNvPr>
            <p:cNvSpPr/>
            <p:nvPr/>
          </p:nvSpPr>
          <p:spPr>
            <a:xfrm>
              <a:off x="2864350" y="1485777"/>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楕円 75">
              <a:extLst>
                <a:ext uri="{FF2B5EF4-FFF2-40B4-BE49-F238E27FC236}">
                  <a16:creationId xmlns:a16="http://schemas.microsoft.com/office/drawing/2014/main" id="{6BE319BB-79DC-48E5-A8BC-9B3ACED41C51}"/>
                </a:ext>
              </a:extLst>
            </p:cNvPr>
            <p:cNvSpPr/>
            <p:nvPr/>
          </p:nvSpPr>
          <p:spPr>
            <a:xfrm>
              <a:off x="2726413" y="1372253"/>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楕円 76">
              <a:extLst>
                <a:ext uri="{FF2B5EF4-FFF2-40B4-BE49-F238E27FC236}">
                  <a16:creationId xmlns:a16="http://schemas.microsoft.com/office/drawing/2014/main" id="{48DB7832-027A-4EE9-9CFA-68D15F013982}"/>
                </a:ext>
              </a:extLst>
            </p:cNvPr>
            <p:cNvSpPr/>
            <p:nvPr/>
          </p:nvSpPr>
          <p:spPr>
            <a:xfrm>
              <a:off x="2904782" y="1349393"/>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楕円 77">
              <a:extLst>
                <a:ext uri="{FF2B5EF4-FFF2-40B4-BE49-F238E27FC236}">
                  <a16:creationId xmlns:a16="http://schemas.microsoft.com/office/drawing/2014/main" id="{560EA2F6-906C-4203-BB36-64E8529B2FAD}"/>
                </a:ext>
              </a:extLst>
            </p:cNvPr>
            <p:cNvSpPr/>
            <p:nvPr/>
          </p:nvSpPr>
          <p:spPr>
            <a:xfrm>
              <a:off x="3001197" y="1442080"/>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楕円 78">
              <a:extLst>
                <a:ext uri="{FF2B5EF4-FFF2-40B4-BE49-F238E27FC236}">
                  <a16:creationId xmlns:a16="http://schemas.microsoft.com/office/drawing/2014/main" id="{79F4AC84-B500-4ED4-9ADC-823CE5D5E34E}"/>
                </a:ext>
              </a:extLst>
            </p:cNvPr>
            <p:cNvSpPr/>
            <p:nvPr/>
          </p:nvSpPr>
          <p:spPr>
            <a:xfrm>
              <a:off x="2875855" y="1199953"/>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67EBF7DA-C901-4081-90B5-CC4EE5AC3BCE}"/>
                </a:ext>
              </a:extLst>
            </p:cNvPr>
            <p:cNvSpPr/>
            <p:nvPr/>
          </p:nvSpPr>
          <p:spPr>
            <a:xfrm>
              <a:off x="3108348" y="966373"/>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 name="楕円 80">
              <a:extLst>
                <a:ext uri="{FF2B5EF4-FFF2-40B4-BE49-F238E27FC236}">
                  <a16:creationId xmlns:a16="http://schemas.microsoft.com/office/drawing/2014/main" id="{802A9F50-A030-4ABF-BE5F-D3EE925D6793}"/>
                </a:ext>
              </a:extLst>
            </p:cNvPr>
            <p:cNvSpPr/>
            <p:nvPr/>
          </p:nvSpPr>
          <p:spPr>
            <a:xfrm>
              <a:off x="3222645" y="1012092"/>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2D7F23C6-C76F-4129-819B-5AF401F237D4}"/>
                </a:ext>
              </a:extLst>
            </p:cNvPr>
            <p:cNvSpPr/>
            <p:nvPr/>
          </p:nvSpPr>
          <p:spPr>
            <a:xfrm>
              <a:off x="3352652" y="920654"/>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D50A4F74-1BB1-4BAA-B6D2-1F93B8316556}"/>
                </a:ext>
              </a:extLst>
            </p:cNvPr>
            <p:cNvSpPr/>
            <p:nvPr/>
          </p:nvSpPr>
          <p:spPr>
            <a:xfrm>
              <a:off x="3352651" y="752703"/>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163CBADF-FEDD-41CC-90C6-60DC8A997FEC}"/>
                </a:ext>
              </a:extLst>
            </p:cNvPr>
            <p:cNvSpPr/>
            <p:nvPr/>
          </p:nvSpPr>
          <p:spPr>
            <a:xfrm>
              <a:off x="3634278" y="1247845"/>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87E0C422-2BC6-4C8D-8D54-3BE8AEE17C18}"/>
                </a:ext>
              </a:extLst>
            </p:cNvPr>
            <p:cNvSpPr/>
            <p:nvPr/>
          </p:nvSpPr>
          <p:spPr>
            <a:xfrm>
              <a:off x="3424805" y="1247845"/>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04AE0A07-5752-45B6-BADA-9CE5BD0E4532}"/>
                </a:ext>
              </a:extLst>
            </p:cNvPr>
            <p:cNvSpPr/>
            <p:nvPr/>
          </p:nvSpPr>
          <p:spPr>
            <a:xfrm>
              <a:off x="3588559" y="1395112"/>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83486AE7-2D8F-4028-A617-0B1EF728ECA6}"/>
                </a:ext>
              </a:extLst>
            </p:cNvPr>
            <p:cNvSpPr/>
            <p:nvPr/>
          </p:nvSpPr>
          <p:spPr>
            <a:xfrm>
              <a:off x="3415942" y="1439124"/>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85E77DEF-080F-4151-92A4-C51CDE11F517}"/>
                </a:ext>
              </a:extLst>
            </p:cNvPr>
            <p:cNvSpPr/>
            <p:nvPr/>
          </p:nvSpPr>
          <p:spPr>
            <a:xfrm>
              <a:off x="3334456" y="1690272"/>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0BA376D5-375F-4A45-B390-0CB34AE135B5}"/>
                </a:ext>
              </a:extLst>
            </p:cNvPr>
            <p:cNvSpPr/>
            <p:nvPr/>
          </p:nvSpPr>
          <p:spPr>
            <a:xfrm>
              <a:off x="3565699" y="1583283"/>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9E51ACE7-879E-4B1A-B93E-86300B3C5DCE}"/>
                </a:ext>
              </a:extLst>
            </p:cNvPr>
            <p:cNvSpPr/>
            <p:nvPr/>
          </p:nvSpPr>
          <p:spPr>
            <a:xfrm>
              <a:off x="3180304" y="807364"/>
              <a:ext cx="45719" cy="45719"/>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楕円 90">
              <a:extLst>
                <a:ext uri="{FF2B5EF4-FFF2-40B4-BE49-F238E27FC236}">
                  <a16:creationId xmlns:a16="http://schemas.microsoft.com/office/drawing/2014/main" id="{0FB84500-DF9F-4554-938D-2719B8F7333D}"/>
                </a:ext>
              </a:extLst>
            </p:cNvPr>
            <p:cNvSpPr/>
            <p:nvPr/>
          </p:nvSpPr>
          <p:spPr>
            <a:xfrm>
              <a:off x="3269763" y="1501793"/>
              <a:ext cx="45719" cy="45719"/>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楕円 91">
              <a:extLst>
                <a:ext uri="{FF2B5EF4-FFF2-40B4-BE49-F238E27FC236}">
                  <a16:creationId xmlns:a16="http://schemas.microsoft.com/office/drawing/2014/main" id="{D610E471-D3C4-48AA-A8D9-79AD1D4E6F4A}"/>
                </a:ext>
              </a:extLst>
            </p:cNvPr>
            <p:cNvSpPr/>
            <p:nvPr/>
          </p:nvSpPr>
          <p:spPr>
            <a:xfrm>
              <a:off x="3067700" y="1261532"/>
              <a:ext cx="45719" cy="45719"/>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19" name="直線矢印コネクタ 18">
            <a:extLst>
              <a:ext uri="{FF2B5EF4-FFF2-40B4-BE49-F238E27FC236}">
                <a16:creationId xmlns:a16="http://schemas.microsoft.com/office/drawing/2014/main" id="{2AF6F21E-57E7-43FC-9077-DA93C5652245}"/>
              </a:ext>
            </a:extLst>
          </p:cNvPr>
          <p:cNvCxnSpPr>
            <a:cxnSpLocks/>
            <a:endCxn id="84" idx="2"/>
          </p:cNvCxnSpPr>
          <p:nvPr/>
        </p:nvCxnSpPr>
        <p:spPr>
          <a:xfrm flipV="1">
            <a:off x="7773570" y="1859485"/>
            <a:ext cx="251146" cy="41022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649462F1-DE94-46A3-AEFB-E023D0D40B95}"/>
              </a:ext>
            </a:extLst>
          </p:cNvPr>
          <p:cNvCxnSpPr>
            <a:cxnSpLocks/>
            <a:endCxn id="81" idx="3"/>
          </p:cNvCxnSpPr>
          <p:nvPr/>
        </p:nvCxnSpPr>
        <p:spPr>
          <a:xfrm flipV="1">
            <a:off x="7492120" y="1639896"/>
            <a:ext cx="127658" cy="2157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49027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9" name="図 8">
            <a:extLst>
              <a:ext uri="{FF2B5EF4-FFF2-40B4-BE49-F238E27FC236}">
                <a16:creationId xmlns:a16="http://schemas.microsoft.com/office/drawing/2014/main" id="{C283AD21-BD71-4B56-803C-52B02176551C}"/>
              </a:ext>
            </a:extLst>
          </p:cNvPr>
          <p:cNvPicPr/>
          <p:nvPr/>
        </p:nvPicPr>
        <p:blipFill>
          <a:blip r:embed="rId2"/>
          <a:stretch>
            <a:fillRect/>
          </a:stretch>
        </p:blipFill>
        <p:spPr>
          <a:xfrm>
            <a:off x="82839" y="1958573"/>
            <a:ext cx="4452227" cy="2632257"/>
          </a:xfrm>
          <a:prstGeom prst="rect">
            <a:avLst/>
          </a:prstGeom>
        </p:spPr>
      </p:pic>
      <p:pic>
        <p:nvPicPr>
          <p:cNvPr id="10" name="図 9">
            <a:extLst>
              <a:ext uri="{FF2B5EF4-FFF2-40B4-BE49-F238E27FC236}">
                <a16:creationId xmlns:a16="http://schemas.microsoft.com/office/drawing/2014/main" id="{80D0384B-E01B-4734-9E32-5A106107B2D2}"/>
              </a:ext>
            </a:extLst>
          </p:cNvPr>
          <p:cNvPicPr/>
          <p:nvPr/>
        </p:nvPicPr>
        <p:blipFill>
          <a:blip r:embed="rId3"/>
          <a:stretch>
            <a:fillRect/>
          </a:stretch>
        </p:blipFill>
        <p:spPr>
          <a:xfrm>
            <a:off x="4608936" y="1958574"/>
            <a:ext cx="4452225" cy="2632256"/>
          </a:xfrm>
          <a:prstGeom prst="rect">
            <a:avLst/>
          </a:prstGeom>
        </p:spPr>
      </p:pic>
    </p:spTree>
    <p:extLst>
      <p:ext uri="{BB962C8B-B14F-4D97-AF65-F5344CB8AC3E}">
        <p14:creationId xmlns:p14="http://schemas.microsoft.com/office/powerpoint/2010/main" val="10936398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A110EE2-39FA-462E-92E0-8F80E3F06F28}"/>
              </a:ext>
            </a:extLst>
          </p:cNvPr>
          <p:cNvPicPr/>
          <p:nvPr/>
        </p:nvPicPr>
        <p:blipFill>
          <a:blip r:embed="rId2"/>
          <a:stretch>
            <a:fillRect/>
          </a:stretch>
        </p:blipFill>
        <p:spPr>
          <a:xfrm>
            <a:off x="178089" y="0"/>
            <a:ext cx="8699770" cy="5143500"/>
          </a:xfrm>
          <a:prstGeom prst="rect">
            <a:avLst/>
          </a:prstGeom>
        </p:spPr>
      </p:pic>
    </p:spTree>
    <p:extLst>
      <p:ext uri="{BB962C8B-B14F-4D97-AF65-F5344CB8AC3E}">
        <p14:creationId xmlns:p14="http://schemas.microsoft.com/office/powerpoint/2010/main" val="38088820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87970C8-FBE5-45DF-9AAD-53F41439D990}"/>
              </a:ext>
            </a:extLst>
          </p:cNvPr>
          <p:cNvPicPr/>
          <p:nvPr/>
        </p:nvPicPr>
        <p:blipFill>
          <a:blip r:embed="rId2"/>
          <a:stretch>
            <a:fillRect/>
          </a:stretch>
        </p:blipFill>
        <p:spPr>
          <a:xfrm>
            <a:off x="156711" y="0"/>
            <a:ext cx="8681556" cy="5132732"/>
          </a:xfrm>
          <a:prstGeom prst="rect">
            <a:avLst/>
          </a:prstGeom>
        </p:spPr>
      </p:pic>
    </p:spTree>
    <p:extLst>
      <p:ext uri="{BB962C8B-B14F-4D97-AF65-F5344CB8AC3E}">
        <p14:creationId xmlns:p14="http://schemas.microsoft.com/office/powerpoint/2010/main" val="3061701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9" name="図 8">
            <a:extLst>
              <a:ext uri="{FF2B5EF4-FFF2-40B4-BE49-F238E27FC236}">
                <a16:creationId xmlns:a16="http://schemas.microsoft.com/office/drawing/2014/main" id="{616C0286-CB27-439B-AA8A-695468675D20}"/>
              </a:ext>
            </a:extLst>
          </p:cNvPr>
          <p:cNvPicPr/>
          <p:nvPr/>
        </p:nvPicPr>
        <p:blipFill>
          <a:blip r:embed="rId2"/>
          <a:stretch>
            <a:fillRect/>
          </a:stretch>
        </p:blipFill>
        <p:spPr>
          <a:xfrm>
            <a:off x="73452" y="1724125"/>
            <a:ext cx="4470999" cy="2643356"/>
          </a:xfrm>
          <a:prstGeom prst="rect">
            <a:avLst/>
          </a:prstGeom>
        </p:spPr>
      </p:pic>
      <p:pic>
        <p:nvPicPr>
          <p:cNvPr id="10" name="図 9">
            <a:extLst>
              <a:ext uri="{FF2B5EF4-FFF2-40B4-BE49-F238E27FC236}">
                <a16:creationId xmlns:a16="http://schemas.microsoft.com/office/drawing/2014/main" id="{5513EA28-B80D-4924-8855-95FFBF16042D}"/>
              </a:ext>
            </a:extLst>
          </p:cNvPr>
          <p:cNvPicPr/>
          <p:nvPr/>
        </p:nvPicPr>
        <p:blipFill>
          <a:blip r:embed="rId3"/>
          <a:stretch>
            <a:fillRect/>
          </a:stretch>
        </p:blipFill>
        <p:spPr>
          <a:xfrm>
            <a:off x="4598356" y="1724125"/>
            <a:ext cx="4470999" cy="2643356"/>
          </a:xfrm>
          <a:prstGeom prst="rect">
            <a:avLst/>
          </a:prstGeom>
        </p:spPr>
      </p:pic>
    </p:spTree>
    <p:extLst>
      <p:ext uri="{BB962C8B-B14F-4D97-AF65-F5344CB8AC3E}">
        <p14:creationId xmlns:p14="http://schemas.microsoft.com/office/powerpoint/2010/main" val="23659120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7EB9C40-E97C-477B-AB6F-3AC8FD722483}"/>
              </a:ext>
            </a:extLst>
          </p:cNvPr>
          <p:cNvPicPr/>
          <p:nvPr/>
        </p:nvPicPr>
        <p:blipFill>
          <a:blip r:embed="rId2"/>
          <a:stretch>
            <a:fillRect/>
          </a:stretch>
        </p:blipFill>
        <p:spPr>
          <a:xfrm>
            <a:off x="101002" y="0"/>
            <a:ext cx="8699768" cy="5143500"/>
          </a:xfrm>
          <a:prstGeom prst="rect">
            <a:avLst/>
          </a:prstGeom>
        </p:spPr>
      </p:pic>
    </p:spTree>
    <p:extLst>
      <p:ext uri="{BB962C8B-B14F-4D97-AF65-F5344CB8AC3E}">
        <p14:creationId xmlns:p14="http://schemas.microsoft.com/office/powerpoint/2010/main" val="10293610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F407CF1-5EEA-431C-BE21-EA4B8A12AB4B}"/>
              </a:ext>
            </a:extLst>
          </p:cNvPr>
          <p:cNvPicPr/>
          <p:nvPr/>
        </p:nvPicPr>
        <p:blipFill>
          <a:blip r:embed="rId2"/>
          <a:stretch>
            <a:fillRect/>
          </a:stretch>
        </p:blipFill>
        <p:spPr>
          <a:xfrm>
            <a:off x="101001" y="0"/>
            <a:ext cx="8699768" cy="5143500"/>
          </a:xfrm>
          <a:prstGeom prst="rect">
            <a:avLst/>
          </a:prstGeom>
        </p:spPr>
      </p:pic>
    </p:spTree>
    <p:extLst>
      <p:ext uri="{BB962C8B-B14F-4D97-AF65-F5344CB8AC3E}">
        <p14:creationId xmlns:p14="http://schemas.microsoft.com/office/powerpoint/2010/main" val="10857603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9" name="図 8">
            <a:extLst>
              <a:ext uri="{FF2B5EF4-FFF2-40B4-BE49-F238E27FC236}">
                <a16:creationId xmlns:a16="http://schemas.microsoft.com/office/drawing/2014/main" id="{22A2AE92-9A74-488E-AE5C-4D7460C022F1}"/>
              </a:ext>
            </a:extLst>
          </p:cNvPr>
          <p:cNvPicPr/>
          <p:nvPr/>
        </p:nvPicPr>
        <p:blipFill>
          <a:blip r:embed="rId2"/>
          <a:stretch>
            <a:fillRect/>
          </a:stretch>
        </p:blipFill>
        <p:spPr>
          <a:xfrm>
            <a:off x="73633" y="1785257"/>
            <a:ext cx="4470638" cy="2643142"/>
          </a:xfrm>
          <a:prstGeom prst="rect">
            <a:avLst/>
          </a:prstGeom>
        </p:spPr>
      </p:pic>
      <p:pic>
        <p:nvPicPr>
          <p:cNvPr id="10" name="図 9">
            <a:extLst>
              <a:ext uri="{FF2B5EF4-FFF2-40B4-BE49-F238E27FC236}">
                <a16:creationId xmlns:a16="http://schemas.microsoft.com/office/drawing/2014/main" id="{9C631519-7AA1-418F-9F3B-3F2B9C7CF1BA}"/>
              </a:ext>
            </a:extLst>
          </p:cNvPr>
          <p:cNvPicPr/>
          <p:nvPr/>
        </p:nvPicPr>
        <p:blipFill>
          <a:blip r:embed="rId3"/>
          <a:stretch>
            <a:fillRect/>
          </a:stretch>
        </p:blipFill>
        <p:spPr>
          <a:xfrm>
            <a:off x="4602447" y="1785257"/>
            <a:ext cx="4470640" cy="2643143"/>
          </a:xfrm>
          <a:prstGeom prst="rect">
            <a:avLst/>
          </a:prstGeom>
        </p:spPr>
      </p:pic>
    </p:spTree>
    <p:extLst>
      <p:ext uri="{BB962C8B-B14F-4D97-AF65-F5344CB8AC3E}">
        <p14:creationId xmlns:p14="http://schemas.microsoft.com/office/powerpoint/2010/main" val="27623316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C784628-C5EF-44D6-9B82-235EC2E93499}"/>
              </a:ext>
            </a:extLst>
          </p:cNvPr>
          <p:cNvPicPr/>
          <p:nvPr/>
        </p:nvPicPr>
        <p:blipFill>
          <a:blip r:embed="rId2"/>
          <a:stretch>
            <a:fillRect/>
          </a:stretch>
        </p:blipFill>
        <p:spPr>
          <a:xfrm>
            <a:off x="131809" y="0"/>
            <a:ext cx="8699766" cy="5143498"/>
          </a:xfrm>
          <a:prstGeom prst="rect">
            <a:avLst/>
          </a:prstGeom>
        </p:spPr>
      </p:pic>
    </p:spTree>
    <p:extLst>
      <p:ext uri="{BB962C8B-B14F-4D97-AF65-F5344CB8AC3E}">
        <p14:creationId xmlns:p14="http://schemas.microsoft.com/office/powerpoint/2010/main" val="39600794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2E057F-6ED4-449E-B92F-7482C43D248E}"/>
              </a:ext>
            </a:extLst>
          </p:cNvPr>
          <p:cNvPicPr/>
          <p:nvPr/>
        </p:nvPicPr>
        <p:blipFill>
          <a:blip r:embed="rId2"/>
          <a:stretch>
            <a:fillRect/>
          </a:stretch>
        </p:blipFill>
        <p:spPr>
          <a:xfrm>
            <a:off x="131809" y="0"/>
            <a:ext cx="8699770" cy="5143500"/>
          </a:xfrm>
          <a:prstGeom prst="rect">
            <a:avLst/>
          </a:prstGeom>
        </p:spPr>
      </p:pic>
    </p:spTree>
    <p:extLst>
      <p:ext uri="{BB962C8B-B14F-4D97-AF65-F5344CB8AC3E}">
        <p14:creationId xmlns:p14="http://schemas.microsoft.com/office/powerpoint/2010/main" val="33049540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6601D-A526-46F3-BC73-01944986E61B}"/>
              </a:ext>
            </a:extLst>
          </p:cNvPr>
          <p:cNvSpPr>
            <a:spLocks noGrp="1"/>
          </p:cNvSpPr>
          <p:nvPr>
            <p:ph type="title"/>
          </p:nvPr>
        </p:nvSpPr>
        <p:spPr/>
        <p:txBody>
          <a:bodyPr/>
          <a:lstStyle/>
          <a:p>
            <a:r>
              <a:rPr lang="ja-JP" altLang="en-US" sz="2400" dirty="0"/>
              <a:t>従来のベイクとの比較</a:t>
            </a:r>
            <a:endParaRPr kumimoji="1" lang="ja-JP" altLang="en-US" dirty="0"/>
          </a:p>
        </p:txBody>
      </p:sp>
      <p:sp>
        <p:nvSpPr>
          <p:cNvPr id="3" name="コンテンツ プレースホルダー 2">
            <a:extLst>
              <a:ext uri="{FF2B5EF4-FFF2-40B4-BE49-F238E27FC236}">
                <a16:creationId xmlns:a16="http://schemas.microsoft.com/office/drawing/2014/main" id="{68556116-A46A-4F0D-99B8-0E1C4CC0E74D}"/>
              </a:ext>
            </a:extLst>
          </p:cNvPr>
          <p:cNvSpPr>
            <a:spLocks noGrp="1"/>
          </p:cNvSpPr>
          <p:nvPr>
            <p:ph idx="1"/>
          </p:nvPr>
        </p:nvSpPr>
        <p:spPr>
          <a:xfrm>
            <a:off x="131809" y="1048409"/>
            <a:ext cx="2177143" cy="501095"/>
          </a:xfrm>
        </p:spPr>
        <p:txBody>
          <a:bodyPr/>
          <a:lstStyle/>
          <a:p>
            <a:r>
              <a:rPr kumimoji="1" lang="ja-JP" altLang="en-US" dirty="0"/>
              <a:t>従来ベイク</a:t>
            </a:r>
          </a:p>
        </p:txBody>
      </p:sp>
      <p:sp>
        <p:nvSpPr>
          <p:cNvPr id="5" name="コンテンツ プレースホルダー 2">
            <a:extLst>
              <a:ext uri="{FF2B5EF4-FFF2-40B4-BE49-F238E27FC236}">
                <a16:creationId xmlns:a16="http://schemas.microsoft.com/office/drawing/2014/main" id="{472DACFC-110C-49FC-8643-03FDA84891BE}"/>
              </a:ext>
            </a:extLst>
          </p:cNvPr>
          <p:cNvSpPr txBox="1">
            <a:spLocks/>
          </p:cNvSpPr>
          <p:nvPr/>
        </p:nvSpPr>
        <p:spPr bwMode="auto">
          <a:xfrm>
            <a:off x="4656713" y="1035921"/>
            <a:ext cx="2177143" cy="5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lnSpc>
                <a:spcPct val="120000"/>
              </a:lnSpc>
              <a:spcBef>
                <a:spcPct val="20000"/>
              </a:spcBef>
              <a:spcAft>
                <a:spcPct val="0"/>
              </a:spcAft>
              <a:buFont typeface="Arial" panose="020B0604020202020204" pitchFamily="34" charset="0"/>
              <a:buChar char="•"/>
              <a:defRPr kumimoji="1" sz="20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1pPr>
            <a:lvl2pPr marL="557213" indent="-214313" algn="l" defTabSz="342900" rtl="0" eaLnBrk="1" fontAlgn="base" hangingPunct="1">
              <a:lnSpc>
                <a:spcPct val="120000"/>
              </a:lnSpc>
              <a:spcBef>
                <a:spcPct val="20000"/>
              </a:spcBef>
              <a:spcAft>
                <a:spcPct val="0"/>
              </a:spcAft>
              <a:buFont typeface="Arial" panose="020B0604020202020204" pitchFamily="34" charset="0"/>
              <a:buChar char="–"/>
              <a:defRPr kumimoji="1" sz="18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2pPr>
            <a:lvl3pPr marL="857250" indent="-171450" algn="l" defTabSz="342900" rtl="0" eaLnBrk="1" fontAlgn="base" hangingPunct="1">
              <a:lnSpc>
                <a:spcPct val="120000"/>
              </a:lnSpc>
              <a:spcBef>
                <a:spcPct val="20000"/>
              </a:spcBef>
              <a:spcAft>
                <a:spcPct val="0"/>
              </a:spcAft>
              <a:buFont typeface="Arial" panose="020B0604020202020204" pitchFamily="34" charset="0"/>
              <a:buChar char="•"/>
              <a:defRPr kumimoji="1" sz="16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3pPr>
            <a:lvl4pPr marL="1200150" indent="-171450" algn="l" defTabSz="342900" rtl="0" eaLnBrk="1" fontAlgn="base" hangingPunct="1">
              <a:lnSpc>
                <a:spcPct val="120000"/>
              </a:lnSpc>
              <a:spcBef>
                <a:spcPct val="20000"/>
              </a:spcBef>
              <a:spcAft>
                <a:spcPct val="0"/>
              </a:spcAft>
              <a:buFont typeface="Arial" panose="020B0604020202020204" pitchFamily="34" charset="0"/>
              <a:buChar char="–"/>
              <a:defRPr kumimoji="1" sz="14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4pPr>
            <a:lvl5pPr marL="1543050" indent="-171450" algn="l" defTabSz="342900" rtl="0" eaLnBrk="1" fontAlgn="base" hangingPunct="1">
              <a:lnSpc>
                <a:spcPct val="120000"/>
              </a:lnSpc>
              <a:spcBef>
                <a:spcPct val="20000"/>
              </a:spcBef>
              <a:spcAft>
                <a:spcPct val="0"/>
              </a:spcAft>
              <a:buFont typeface="Arial" panose="020B0604020202020204" pitchFamily="34" charset="0"/>
              <a:buChar char="»"/>
              <a:defRPr kumimoji="1" sz="1200" kern="1200">
                <a:solidFill>
                  <a:srgbClr val="6A6D70"/>
                </a:solidFill>
                <a:latin typeface="メイリオ" panose="020B0604030504040204" pitchFamily="50" charset="-128"/>
                <a:ea typeface="メイリオ" panose="020B0604030504040204" pitchFamily="50" charset="-128"/>
                <a:cs typeface="メイリオ" panose="020B0604030504040204" pitchFamily="50" charset="-128"/>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a:lstStyle>
          <a:p>
            <a:r>
              <a:rPr lang="ja-JP" altLang="en-US" dirty="0"/>
              <a:t>推定ベイク</a:t>
            </a:r>
          </a:p>
        </p:txBody>
      </p:sp>
      <p:pic>
        <p:nvPicPr>
          <p:cNvPr id="9" name="図 8">
            <a:extLst>
              <a:ext uri="{FF2B5EF4-FFF2-40B4-BE49-F238E27FC236}">
                <a16:creationId xmlns:a16="http://schemas.microsoft.com/office/drawing/2014/main" id="{E512DF44-E715-4A72-BA53-911DD822C3EB}"/>
              </a:ext>
            </a:extLst>
          </p:cNvPr>
          <p:cNvPicPr/>
          <p:nvPr/>
        </p:nvPicPr>
        <p:blipFill>
          <a:blip r:embed="rId2"/>
          <a:stretch>
            <a:fillRect/>
          </a:stretch>
        </p:blipFill>
        <p:spPr>
          <a:xfrm>
            <a:off x="60420" y="1842606"/>
            <a:ext cx="4452365" cy="2632627"/>
          </a:xfrm>
          <a:prstGeom prst="rect">
            <a:avLst/>
          </a:prstGeom>
        </p:spPr>
      </p:pic>
      <p:pic>
        <p:nvPicPr>
          <p:cNvPr id="10" name="図 9">
            <a:extLst>
              <a:ext uri="{FF2B5EF4-FFF2-40B4-BE49-F238E27FC236}">
                <a16:creationId xmlns:a16="http://schemas.microsoft.com/office/drawing/2014/main" id="{E7F1D5B1-0254-4230-8536-F9D1CD71BFCC}"/>
              </a:ext>
            </a:extLst>
          </p:cNvPr>
          <p:cNvPicPr/>
          <p:nvPr/>
        </p:nvPicPr>
        <p:blipFill>
          <a:blip r:embed="rId3"/>
          <a:stretch>
            <a:fillRect/>
          </a:stretch>
        </p:blipFill>
        <p:spPr>
          <a:xfrm>
            <a:off x="4588482" y="1830117"/>
            <a:ext cx="4495098" cy="2657603"/>
          </a:xfrm>
          <a:prstGeom prst="rect">
            <a:avLst/>
          </a:prstGeom>
        </p:spPr>
      </p:pic>
    </p:spTree>
    <p:extLst>
      <p:ext uri="{BB962C8B-B14F-4D97-AF65-F5344CB8AC3E}">
        <p14:creationId xmlns:p14="http://schemas.microsoft.com/office/powerpoint/2010/main" val="653682223"/>
      </p:ext>
    </p:extLst>
  </p:cSld>
  <p:clrMapOvr>
    <a:masterClrMapping/>
  </p:clrMapOvr>
</p:sld>
</file>

<file path=ppt/theme/theme1.xml><?xml version="1.0" encoding="utf-8"?>
<a:theme xmlns:a="http://schemas.openxmlformats.org/drawingml/2006/main" name="テーマ1">
  <a:themeElements>
    <a:clrScheme name="SSKK">
      <a:dk1>
        <a:sysClr val="windowText" lastClr="000000"/>
      </a:dk1>
      <a:lt1>
        <a:sysClr val="window" lastClr="FFFFFF"/>
      </a:lt1>
      <a:dk2>
        <a:srgbClr val="412182"/>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テーマ1" id="{A05E0F06-6772-4FBD-A6C1-F365B3D3D4C8}" vid="{3261EB6E-7234-4C3F-85FE-84A096DBEA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15552</TotalTime>
  <Words>10596</Words>
  <Application>Microsoft Office PowerPoint</Application>
  <PresentationFormat>画面に合わせる (16:9)</PresentationFormat>
  <Paragraphs>1240</Paragraphs>
  <Slides>109</Slides>
  <Notes>83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109</vt:i4>
      </vt:variant>
    </vt:vector>
  </HeadingPairs>
  <TitlesOfParts>
    <vt:vector size="121" baseType="lpstr">
      <vt:lpstr>Meiryo UI</vt:lpstr>
      <vt:lpstr>MS PGothic</vt:lpstr>
      <vt:lpstr>ＭＳ ゴシック</vt:lpstr>
      <vt:lpstr>Meiryo</vt:lpstr>
      <vt:lpstr>Meiryo</vt:lpstr>
      <vt:lpstr>Yu Gothic</vt:lpstr>
      <vt:lpstr>Arial</vt:lpstr>
      <vt:lpstr>Arial Narrow</vt:lpstr>
      <vt:lpstr>Calibri</vt:lpstr>
      <vt:lpstr>Century</vt:lpstr>
      <vt:lpstr>Century Gothic</vt:lpstr>
      <vt:lpstr>テーマ1</vt:lpstr>
      <vt:lpstr>3DCG住宅プレゼンテーションのグローバルイルミネーションをディープラーニングで推定！</vt:lpstr>
      <vt:lpstr>はじめに</vt:lpstr>
      <vt:lpstr>講演内容</vt:lpstr>
      <vt:lpstr>講演内容</vt:lpstr>
      <vt:lpstr>ディープラーニングとは</vt:lpstr>
      <vt:lpstr>ディープラーニングとは</vt:lpstr>
      <vt:lpstr>ディープラーニングとは</vt:lpstr>
      <vt:lpstr>ディープラーニングとは</vt:lpstr>
      <vt:lpstr>ディープラーニングとは</vt:lpstr>
      <vt:lpstr>ディープラーニングとは</vt:lpstr>
      <vt:lpstr>ディープラーニングとは</vt:lpstr>
      <vt:lpstr>ディープラーニングとは</vt:lpstr>
      <vt:lpstr>ディープラーニングとは</vt:lpstr>
      <vt:lpstr>ディープラーニングとCG</vt:lpstr>
      <vt:lpstr>ディープラーニングとCG</vt:lpstr>
      <vt:lpstr>ディープラーニングとCG</vt:lpstr>
      <vt:lpstr>ディープラーニングとCG</vt:lpstr>
      <vt:lpstr>弊社でのディープラーニングの取り組み</vt:lpstr>
      <vt:lpstr>講演内容</vt:lpstr>
      <vt:lpstr>住宅プレゼンテーションシステム</vt:lpstr>
      <vt:lpstr>住友林業様との取り組みについて</vt:lpstr>
      <vt:lpstr>レンダリングエンジン”Mizuchi”</vt:lpstr>
      <vt:lpstr>Mizuchi搭載の実施例</vt:lpstr>
      <vt:lpstr>Mizuchi搭載後の比較</vt:lpstr>
      <vt:lpstr>旧レンダリングエンジンで描画したイメージ</vt:lpstr>
      <vt:lpstr>Mizuchiで描画したイメージ</vt:lpstr>
      <vt:lpstr>ライトプローブによるグローバルイルミネーション</vt:lpstr>
      <vt:lpstr>ライトプローブの自動配置</vt:lpstr>
      <vt:lpstr>ライトプローブの自動配置</vt:lpstr>
      <vt:lpstr>ライトプローブの自動配置</vt:lpstr>
      <vt:lpstr>ライトプローブの自動配置</vt:lpstr>
      <vt:lpstr>ライトプローブのベイク</vt:lpstr>
      <vt:lpstr>ライトプローブのベイク</vt:lpstr>
      <vt:lpstr>ディープラーニングの適用方法</vt:lpstr>
      <vt:lpstr>講演内容</vt:lpstr>
      <vt:lpstr>学習データの収集方法</vt:lpstr>
      <vt:lpstr>収集データ</vt:lpstr>
      <vt:lpstr>収集データ量</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ニューラルネットワークの基本構造</vt:lpstr>
      <vt:lpstr>ニューラルネットワークの構築</vt:lpstr>
      <vt:lpstr>ニューラルネットワークの構築</vt:lpstr>
      <vt:lpstr>ニューラルネットワークの構築</vt:lpstr>
      <vt:lpstr>ニューラルネットワークの構築</vt:lpstr>
      <vt:lpstr>ニューラルネットワークの構築</vt:lpstr>
      <vt:lpstr>ニューラルネットワークの学習</vt:lpstr>
      <vt:lpstr>住宅プレゼンテーションシステムへの組み込み</vt:lpstr>
      <vt:lpstr>住宅プレゼンテーションシステムへの組み込み</vt:lpstr>
      <vt:lpstr>住宅プレゼンテーションシステムへの組み込み</vt:lpstr>
      <vt:lpstr>講演内容</vt:lpstr>
      <vt:lpstr>様々な入出力方式の比較</vt:lpstr>
      <vt:lpstr>様々な入出力方式の比較</vt:lpstr>
      <vt:lpstr>様々な入出力方式の比較</vt:lpstr>
      <vt:lpstr>様々なモデルの比較</vt:lpstr>
      <vt:lpstr>様々なモデルの比較</vt:lpstr>
      <vt:lpstr>様々なモデルの比較</vt:lpstr>
      <vt:lpstr>様々なモデルの比較</vt:lpstr>
      <vt:lpstr>従来のベイクとの比較</vt:lpstr>
      <vt:lpstr>従来のベイクとの比較</vt:lpstr>
      <vt:lpstr>従来のベイクとの比較</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従来のベイクとの比較</vt:lpstr>
      <vt:lpstr>PowerPoint プレゼンテーション</vt:lpstr>
      <vt:lpstr>PowerPoint プレゼンテーション</vt:lpstr>
      <vt:lpstr>講演内容</vt:lpstr>
      <vt:lpstr>発表のおさらい</vt:lpstr>
      <vt:lpstr>今後の展望</vt:lpstr>
      <vt:lpstr>PowerPoint プレゼンテーション</vt:lpstr>
      <vt:lpstr>PowerPoint プレゼンテーション</vt:lpstr>
    </vt:vector>
  </TitlesOfParts>
  <Company>Silicon Studio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Fumihito Kyota</dc:creator>
  <cp:lastModifiedBy>Fumihito Kyota</cp:lastModifiedBy>
  <cp:revision>296</cp:revision>
  <cp:lastPrinted>2014-03-17T15:32:18Z</cp:lastPrinted>
  <dcterms:created xsi:type="dcterms:W3CDTF">2014-03-14T15:45:06Z</dcterms:created>
  <dcterms:modified xsi:type="dcterms:W3CDTF">2021-08-27T04:11:27Z</dcterms:modified>
</cp:coreProperties>
</file>